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5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9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8D227D2D-5FEF-4AFD-9AC5-F98344AFF737}" type="datetimeFigureOut">
              <a:rPr lang="en-US" smtClean="0"/>
              <a:pPr/>
              <a:t>3/15/2015</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CA9C7EA7-27F0-4BDC-A1B7-45388EA5C38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227D2D-5FEF-4AFD-9AC5-F98344AFF737}" type="datetimeFigureOut">
              <a:rPr lang="en-US" smtClean="0"/>
              <a:pPr/>
              <a:t>3/15/2015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9C7EA7-27F0-4BDC-A1B7-45388EA5C38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227D2D-5FEF-4AFD-9AC5-F98344AFF737}" type="datetimeFigureOut">
              <a:rPr lang="en-US" smtClean="0"/>
              <a:pPr/>
              <a:t>3/15/2015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9C7EA7-27F0-4BDC-A1B7-45388EA5C38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8D227D2D-5FEF-4AFD-9AC5-F98344AFF737}" type="datetimeFigureOut">
              <a:rPr lang="en-US" smtClean="0"/>
              <a:pPr/>
              <a:t>3/15/2015</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CA9C7EA7-27F0-4BDC-A1B7-45388EA5C38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8D227D2D-5FEF-4AFD-9AC5-F98344AFF737}" type="datetimeFigureOut">
              <a:rPr lang="en-US" smtClean="0"/>
              <a:pPr/>
              <a:t>3/15/2015</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CA9C7EA7-27F0-4BDC-A1B7-45388EA5C389}"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8D227D2D-5FEF-4AFD-9AC5-F98344AFF737}" type="datetimeFigureOut">
              <a:rPr lang="en-US" smtClean="0"/>
              <a:pPr/>
              <a:t>3/15/2015</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CA9C7EA7-27F0-4BDC-A1B7-45388EA5C38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8D227D2D-5FEF-4AFD-9AC5-F98344AFF737}" type="datetimeFigureOut">
              <a:rPr lang="en-US" smtClean="0"/>
              <a:pPr/>
              <a:t>3/15/2015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CA9C7EA7-27F0-4BDC-A1B7-45388EA5C389}"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D227D2D-5FEF-4AFD-9AC5-F98344AFF737}" type="datetimeFigureOut">
              <a:rPr lang="en-US" smtClean="0"/>
              <a:pPr/>
              <a:t>3/15/2015</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9C7EA7-27F0-4BDC-A1B7-45388EA5C38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D227D2D-5FEF-4AFD-9AC5-F98344AFF737}" type="datetimeFigureOut">
              <a:rPr lang="en-US" smtClean="0"/>
              <a:pPr/>
              <a:t>3/15/2015</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9C7EA7-27F0-4BDC-A1B7-45388EA5C38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8D227D2D-5FEF-4AFD-9AC5-F98344AFF737}" type="datetimeFigureOut">
              <a:rPr lang="en-US" smtClean="0"/>
              <a:pPr/>
              <a:t>3/15/2015</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9C7EA7-27F0-4BDC-A1B7-45388EA5C38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8D227D2D-5FEF-4AFD-9AC5-F98344AFF737}" type="datetimeFigureOut">
              <a:rPr lang="en-US" smtClean="0"/>
              <a:pPr/>
              <a:t>3/15/2015</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CA9C7EA7-27F0-4BDC-A1B7-45388EA5C389}"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8D227D2D-5FEF-4AFD-9AC5-F98344AFF737}" type="datetimeFigureOut">
              <a:rPr lang="en-US" smtClean="0"/>
              <a:pPr/>
              <a:t>3/15/2015</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A9C7EA7-27F0-4BDC-A1B7-45388EA5C389}"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143000"/>
            <a:ext cx="7467600" cy="1981200"/>
          </a:xfrm>
        </p:spPr>
        <p:txBody>
          <a:bodyPr>
            <a:normAutofit/>
          </a:bodyPr>
          <a:lstStyle/>
          <a:p>
            <a:r>
              <a:rPr lang="en-US" sz="8000" dirty="0" smtClean="0"/>
              <a:t>DMA overview</a:t>
            </a:r>
            <a:endParaRPr lang="en-US" sz="8000" dirty="0"/>
          </a:p>
        </p:txBody>
      </p:sp>
      <p:sp>
        <p:nvSpPr>
          <p:cNvPr id="4" name="Title 1"/>
          <p:cNvSpPr txBox="1">
            <a:spLocks/>
          </p:cNvSpPr>
          <p:nvPr/>
        </p:nvSpPr>
        <p:spPr>
          <a:xfrm>
            <a:off x="1143000" y="3352800"/>
            <a:ext cx="7467600" cy="2438400"/>
          </a:xfrm>
          <a:prstGeom prst="rect">
            <a:avLst/>
          </a:prstGeom>
        </p:spPr>
        <p:txBody>
          <a:bodyPr vert="horz"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8000" b="0" i="0" u="none" strike="noStrike" kern="1200" cap="all" spc="0" normalizeH="0" baseline="0" noProof="0" dirty="0" smtClean="0">
              <a:ln>
                <a:noFill/>
              </a:ln>
              <a:solidFill>
                <a:schemeClr val="tx2"/>
              </a:solidFill>
              <a:effectLst>
                <a:reflection blurRad="12700" stA="48000" endA="300" endPos="55000" dir="5400000" sy="-90000" algn="bl" rotWithShape="0"/>
              </a:effectLst>
              <a:uLnTx/>
              <a:uFillTx/>
              <a:latin typeface="+mj-lt"/>
              <a:ea typeface="+mj-ea"/>
              <a:cs typeface="+mj-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coherency problem</a:t>
            </a:r>
            <a:endParaRPr lang="en-US" dirty="0"/>
          </a:p>
        </p:txBody>
      </p:sp>
      <p:pic>
        <p:nvPicPr>
          <p:cNvPr id="4" name="Content Placeholder 3" descr="559px-Cache_incoherence_write.svg.png"/>
          <p:cNvPicPr>
            <a:picLocks noGrp="1" noChangeAspect="1"/>
          </p:cNvPicPr>
          <p:nvPr>
            <p:ph idx="1"/>
          </p:nvPr>
        </p:nvPicPr>
        <p:blipFill>
          <a:blip r:embed="rId2" cstate="print"/>
          <a:stretch>
            <a:fillRect/>
          </a:stretch>
        </p:blipFill>
        <p:spPr>
          <a:xfrm>
            <a:off x="381000" y="1447800"/>
            <a:ext cx="8458200" cy="1400969"/>
          </a:xfrm>
        </p:spPr>
      </p:pic>
      <p:sp>
        <p:nvSpPr>
          <p:cNvPr id="6" name="Content Placeholder 2"/>
          <p:cNvSpPr txBox="1">
            <a:spLocks/>
          </p:cNvSpPr>
          <p:nvPr/>
        </p:nvSpPr>
        <p:spPr>
          <a:xfrm>
            <a:off x="228600" y="2971800"/>
            <a:ext cx="8686800" cy="3627438"/>
          </a:xfrm>
          <a:prstGeom prst="rect">
            <a:avLst/>
          </a:prstGeom>
        </p:spPr>
        <p:txBody>
          <a:bodyPr vert="horz">
            <a:normAutofit fontScale="92500" lnSpcReduction="20000"/>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Char char=""/>
              <a:tabLst/>
              <a:defRPr/>
            </a:pPr>
            <a:r>
              <a:rPr lang="ar-SY" sz="3200" dirty="0" smtClean="0">
                <a:solidFill>
                  <a:schemeClr val="tx2"/>
                </a:solidFill>
              </a:rPr>
              <a:t>لنفهم المشكلة نتخيل بأن المعالج نفذ لموقع من الذاكرة وليكن </a:t>
            </a:r>
            <a:r>
              <a:rPr lang="en-US" sz="3200" dirty="0" smtClean="0">
                <a:solidFill>
                  <a:schemeClr val="tx2"/>
                </a:solidFill>
              </a:rPr>
              <a:t>X</a:t>
            </a:r>
            <a:r>
              <a:rPr lang="ar-SY" sz="3200" dirty="0" smtClean="0">
                <a:solidFill>
                  <a:schemeClr val="tx2"/>
                </a:solidFill>
              </a:rPr>
              <a:t> وخزنت القيمة الموجودة في هذا الموقع في ذاكرة الكاش . ونتيجة عمل المعالج يتم تعديل القيمة الموجودة في الكاش ولكن ليس بالضرورةأن تعدل القيمة الموجودة بالذاكرة (حسب سياسة الكتابة) فإذا وردت قيمة جديدة عبر عملية </a:t>
            </a:r>
            <a:r>
              <a:rPr lang="en-US" sz="3200" dirty="0" smtClean="0">
                <a:solidFill>
                  <a:schemeClr val="tx2"/>
                </a:solidFill>
              </a:rPr>
              <a:t>DMA</a:t>
            </a:r>
            <a:r>
              <a:rPr lang="ar-SY" sz="3200" dirty="0" smtClean="0">
                <a:solidFill>
                  <a:schemeClr val="tx2"/>
                </a:solidFill>
              </a:rPr>
              <a:t> ويفترض بأنها القيمة التي يجب أن تتم معالجتها ولكن لا يتم ذلك و بعد الانتهاء من المعالجة السابقة تعاد القيم الخاطئة من الكاش إلى الذاكرة الرئيسية</a:t>
            </a:r>
            <a:endParaRPr kumimoji="0" lang="en-US" sz="32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Effect transition="in" filter="fade">
                                      <p:cBhvr>
                                        <p:cTn id="18"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coherency problem</a:t>
            </a:r>
            <a:r>
              <a:rPr lang="ar-SY" dirty="0" smtClean="0"/>
              <a:t> </a:t>
            </a:r>
            <a:r>
              <a:rPr lang="en-US" dirty="0" smtClean="0"/>
              <a:t>Solving</a:t>
            </a:r>
            <a:endParaRPr lang="en-US" dirty="0"/>
          </a:p>
        </p:txBody>
      </p:sp>
      <p:sp>
        <p:nvSpPr>
          <p:cNvPr id="3" name="Content Placeholder 2"/>
          <p:cNvSpPr>
            <a:spLocks noGrp="1"/>
          </p:cNvSpPr>
          <p:nvPr>
            <p:ph idx="1"/>
          </p:nvPr>
        </p:nvSpPr>
        <p:spPr>
          <a:xfrm>
            <a:off x="304800" y="1554163"/>
            <a:ext cx="8686800" cy="579438"/>
          </a:xfrm>
        </p:spPr>
        <p:txBody>
          <a:bodyPr/>
          <a:lstStyle/>
          <a:p>
            <a:pPr algn="r" rtl="1"/>
            <a:r>
              <a:rPr lang="ar-SY" dirty="0" smtClean="0"/>
              <a:t>يمكن حل هذه المشكلة بطريقتين :</a:t>
            </a:r>
            <a:endParaRPr lang="en-US" dirty="0"/>
          </a:p>
        </p:txBody>
      </p:sp>
      <p:sp>
        <p:nvSpPr>
          <p:cNvPr id="4" name="Content Placeholder 2"/>
          <p:cNvSpPr txBox="1">
            <a:spLocks/>
          </p:cNvSpPr>
          <p:nvPr/>
        </p:nvSpPr>
        <p:spPr>
          <a:xfrm>
            <a:off x="228600" y="2514600"/>
            <a:ext cx="8686800" cy="1371600"/>
          </a:xfrm>
          <a:prstGeom prst="rect">
            <a:avLst/>
          </a:prstGeom>
        </p:spPr>
        <p:txBody>
          <a:bodyPr vert="horz">
            <a:normAutofit fontScale="77500" lnSpcReduction="20000"/>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Char char=""/>
              <a:tabLst/>
              <a:defRPr/>
            </a:pPr>
            <a:r>
              <a:rPr kumimoji="0" lang="ar-SY" sz="3200" b="0" i="0" u="none" strike="noStrike" kern="1200" cap="none" spc="0" normalizeH="0" baseline="0" noProof="0" dirty="0" smtClean="0">
                <a:ln>
                  <a:noFill/>
                </a:ln>
                <a:solidFill>
                  <a:schemeClr val="tx2"/>
                </a:solidFill>
                <a:effectLst/>
                <a:uLnTx/>
                <a:uFillTx/>
                <a:latin typeface="+mn-lt"/>
                <a:ea typeface="+mn-ea"/>
                <a:cs typeface="+mn-cs"/>
              </a:rPr>
              <a:t>استخدام</a:t>
            </a:r>
            <a:r>
              <a:rPr kumimoji="0" lang="ar-SY" sz="3200" b="0" i="0" u="none" strike="noStrike" kern="1200" cap="none" spc="0" normalizeH="0" noProof="0" dirty="0" smtClean="0">
                <a:ln>
                  <a:noFill/>
                </a:ln>
                <a:solidFill>
                  <a:schemeClr val="tx2"/>
                </a:solidFill>
                <a:effectLst/>
                <a:uLnTx/>
                <a:uFillTx/>
                <a:latin typeface="+mn-lt"/>
                <a:ea typeface="+mn-ea"/>
                <a:cs typeface="+mn-cs"/>
              </a:rPr>
              <a:t> تنجيز عتادي خارجي يستخدم إشارات تحكمية خاصة للتأكد من تزامن المحتوى بين الذاكرة الرئيسية وذاكرة الكاش . وتدعى الأنظمة التي تستخدم مثل هذه الطرق بالأنظمة المتزامنة </a:t>
            </a:r>
            <a:r>
              <a:rPr kumimoji="0" lang="en-US" sz="3200" b="0" i="0" u="none" strike="noStrike" kern="1200" cap="none" spc="0" normalizeH="0" noProof="0" dirty="0" smtClean="0">
                <a:ln>
                  <a:noFill/>
                </a:ln>
                <a:solidFill>
                  <a:schemeClr val="tx2"/>
                </a:solidFill>
                <a:effectLst/>
                <a:uLnTx/>
                <a:uFillTx/>
                <a:latin typeface="+mn-lt"/>
                <a:ea typeface="+mn-ea"/>
                <a:cs typeface="+mn-cs"/>
              </a:rPr>
              <a:t>Coherent Systems</a:t>
            </a:r>
            <a:endParaRPr kumimoji="0" lang="en-US" sz="3200" b="0" i="0" u="none" strike="noStrike" kern="1200" cap="none" spc="0" normalizeH="0" baseline="0" noProof="0" dirty="0">
              <a:ln>
                <a:noFill/>
              </a:ln>
              <a:solidFill>
                <a:schemeClr val="tx2"/>
              </a:solidFill>
              <a:effectLst/>
              <a:uLnTx/>
              <a:uFillTx/>
              <a:latin typeface="+mn-lt"/>
              <a:ea typeface="+mn-ea"/>
              <a:cs typeface="+mn-cs"/>
            </a:endParaRPr>
          </a:p>
        </p:txBody>
      </p:sp>
      <p:sp>
        <p:nvSpPr>
          <p:cNvPr id="5" name="Content Placeholder 2"/>
          <p:cNvSpPr txBox="1">
            <a:spLocks/>
          </p:cNvSpPr>
          <p:nvPr/>
        </p:nvSpPr>
        <p:spPr>
          <a:xfrm>
            <a:off x="228600" y="4191000"/>
            <a:ext cx="8686800" cy="1981200"/>
          </a:xfrm>
          <a:prstGeom prst="rect">
            <a:avLst/>
          </a:prstGeom>
        </p:spPr>
        <p:txBody>
          <a:bodyPr vert="horz">
            <a:no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Char char=""/>
              <a:tabLst/>
              <a:defRPr/>
            </a:pPr>
            <a:r>
              <a:rPr lang="ar-SY" sz="2500" dirty="0">
                <a:solidFill>
                  <a:schemeClr val="tx2"/>
                </a:solidFill>
              </a:rPr>
              <a:t>أن توكل وظيفة التزامن السابقة لنظام التشغيل كي يحققها و يتم تفضيل هذه الطريقة دوماً لأن عملية إضافة عتاد جديد قد يكون مكلفاً ويسبب الكثير من المشاكل وخصوصاً في الأجهزة صغيرة الحجم كما أنه يعتبر تكلفة زائدة يمكن الاستغناء عنها باستخدام </a:t>
            </a:r>
            <a:r>
              <a:rPr lang="ar-SY" sz="2500" dirty="0" smtClean="0">
                <a:solidFill>
                  <a:schemeClr val="tx2"/>
                </a:solidFill>
              </a:rPr>
              <a:t>البرمجة وتدعى مثل هذه الأنظمة بالغير متزامنة  </a:t>
            </a:r>
            <a:endParaRPr lang="en-US" sz="2500" dirty="0">
              <a:solidFill>
                <a:schemeClr val="tx2"/>
              </a:solidFill>
            </a:endParaRPr>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wipe(down)">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wipe(down)">
                                      <p:cBhvr>
                                        <p:cTn id="2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66800" y="4800601"/>
            <a:ext cx="7543800" cy="954107"/>
          </a:xfrm>
          <a:prstGeom prst="rect">
            <a:avLst/>
          </a:prstGeom>
          <a:noFill/>
        </p:spPr>
        <p:txBody>
          <a:bodyPr wrap="square" rtlCol="0">
            <a:spAutoFit/>
          </a:bodyPr>
          <a:lstStyle/>
          <a:p>
            <a:pPr algn="r" rtl="1"/>
            <a:r>
              <a:rPr lang="ar-SY" sz="2200" dirty="0">
                <a:solidFill>
                  <a:schemeClr val="tx2"/>
                </a:solidFill>
              </a:rPr>
              <a:t>النقل بالنفاذ المباشر للذاكرة</a:t>
            </a:r>
            <a:r>
              <a:rPr lang="en-US" sz="2200" dirty="0">
                <a:solidFill>
                  <a:schemeClr val="tx2"/>
                </a:solidFill>
              </a:rPr>
              <a:t> </a:t>
            </a:r>
            <a:r>
              <a:rPr lang="ar-SY" sz="2200" dirty="0">
                <a:solidFill>
                  <a:schemeClr val="tx2"/>
                </a:solidFill>
              </a:rPr>
              <a:t>     </a:t>
            </a:r>
            <a:r>
              <a:rPr lang="en-US" sz="2800" b="1" dirty="0">
                <a:latin typeface="Bradley Hand ITC" pitchFamily="66" charset="0"/>
              </a:rPr>
              <a:t>Direct Memory Access                            </a:t>
            </a:r>
          </a:p>
        </p:txBody>
      </p:sp>
      <p:sp>
        <p:nvSpPr>
          <p:cNvPr id="6" name="TextBox 5"/>
          <p:cNvSpPr txBox="1"/>
          <p:nvPr/>
        </p:nvSpPr>
        <p:spPr>
          <a:xfrm>
            <a:off x="990600" y="3962400"/>
            <a:ext cx="7543800" cy="954107"/>
          </a:xfrm>
          <a:prstGeom prst="rect">
            <a:avLst/>
          </a:prstGeom>
          <a:noFill/>
        </p:spPr>
        <p:txBody>
          <a:bodyPr wrap="square" rtlCol="0">
            <a:spAutoFit/>
          </a:bodyPr>
          <a:lstStyle/>
          <a:p>
            <a:pPr algn="r" rtl="1"/>
            <a:r>
              <a:rPr lang="ar-SY" sz="2200" dirty="0">
                <a:solidFill>
                  <a:schemeClr val="tx2"/>
                </a:solidFill>
              </a:rPr>
              <a:t>النقل بالمقاطعة</a:t>
            </a:r>
            <a:r>
              <a:rPr lang="en-US" sz="2200" dirty="0">
                <a:solidFill>
                  <a:schemeClr val="tx2"/>
                </a:solidFill>
              </a:rPr>
              <a:t> </a:t>
            </a:r>
            <a:r>
              <a:rPr lang="ar-SY" sz="2200" dirty="0">
                <a:solidFill>
                  <a:schemeClr val="tx2"/>
                </a:solidFill>
              </a:rPr>
              <a:t>   </a:t>
            </a:r>
            <a:r>
              <a:rPr lang="en-US" sz="2200" dirty="0" smtClean="0">
                <a:solidFill>
                  <a:schemeClr val="tx2"/>
                </a:solidFill>
              </a:rPr>
              <a:t>               </a:t>
            </a:r>
            <a:r>
              <a:rPr lang="ar-SY" sz="2200" dirty="0" smtClean="0">
                <a:solidFill>
                  <a:schemeClr val="tx2"/>
                </a:solidFill>
              </a:rPr>
              <a:t>  </a:t>
            </a:r>
            <a:r>
              <a:rPr lang="en-US" sz="2800" b="1" dirty="0">
                <a:latin typeface="Bradley Hand ITC" pitchFamily="66" charset="0"/>
              </a:rPr>
              <a:t>Data Transfer by Interrupt  </a:t>
            </a:r>
          </a:p>
        </p:txBody>
      </p:sp>
      <p:sp>
        <p:nvSpPr>
          <p:cNvPr id="7" name="TextBox 6"/>
          <p:cNvSpPr txBox="1"/>
          <p:nvPr/>
        </p:nvSpPr>
        <p:spPr>
          <a:xfrm>
            <a:off x="1066800" y="3124200"/>
            <a:ext cx="7543800" cy="954107"/>
          </a:xfrm>
          <a:prstGeom prst="rect">
            <a:avLst/>
          </a:prstGeom>
          <a:noFill/>
        </p:spPr>
        <p:txBody>
          <a:bodyPr wrap="square" rtlCol="0">
            <a:spAutoFit/>
          </a:bodyPr>
          <a:lstStyle/>
          <a:p>
            <a:pPr algn="r" rtl="1"/>
            <a:r>
              <a:rPr lang="ar-SY" sz="2200" dirty="0">
                <a:solidFill>
                  <a:schemeClr val="tx2"/>
                </a:solidFill>
              </a:rPr>
              <a:t>النقل بالانتخاب   </a:t>
            </a:r>
            <a:r>
              <a:rPr lang="en-US" sz="2800" b="1" dirty="0" smtClean="0">
                <a:latin typeface="Bradley Hand ITC" pitchFamily="66" charset="0"/>
              </a:rPr>
              <a:t>Data Transfer by Polling                      </a:t>
            </a:r>
            <a:endParaRPr lang="en-US" dirty="0">
              <a:latin typeface="Bradley Hand ITC" pitchFamily="66" charset="0"/>
            </a:endParaRPr>
          </a:p>
        </p:txBody>
      </p:sp>
      <p:sp>
        <p:nvSpPr>
          <p:cNvPr id="8" name="Title 1"/>
          <p:cNvSpPr txBox="1">
            <a:spLocks/>
          </p:cNvSpPr>
          <p:nvPr/>
        </p:nvSpPr>
        <p:spPr>
          <a:xfrm>
            <a:off x="152400" y="228600"/>
            <a:ext cx="8686800" cy="838200"/>
          </a:xfrm>
          <a:prstGeom prst="rect">
            <a:avLst/>
          </a:prstGeom>
        </p:spPr>
        <p:txBody>
          <a:bodyPr vert="horz" anchor="t">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smtClean="0">
                <a:ln>
                  <a:noFill/>
                </a:ln>
                <a:solidFill>
                  <a:schemeClr val="tx2"/>
                </a:solidFill>
                <a:effectLst>
                  <a:reflection blurRad="12700" stA="48000" endA="300" endPos="55000" dir="5400000" sy="-90000" algn="bl" rotWithShape="0"/>
                </a:effectLst>
                <a:uLnTx/>
                <a:uFillTx/>
                <a:latin typeface="+mj-lt"/>
                <a:ea typeface="+mj-ea"/>
                <a:cs typeface="+mj-cs"/>
              </a:rPr>
              <a:t>Introduction</a:t>
            </a:r>
            <a:endParaRPr kumimoji="0" lang="en-US" sz="3600" b="0"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mj-lt"/>
              <a:ea typeface="+mj-ea"/>
              <a:cs typeface="+mj-cs"/>
            </a:endParaRPr>
          </a:p>
        </p:txBody>
      </p:sp>
      <p:sp>
        <p:nvSpPr>
          <p:cNvPr id="10" name="Content Placeholder 2"/>
          <p:cNvSpPr txBox="1">
            <a:spLocks/>
          </p:cNvSpPr>
          <p:nvPr/>
        </p:nvSpPr>
        <p:spPr>
          <a:xfrm>
            <a:off x="457200" y="1828800"/>
            <a:ext cx="8686800" cy="1066800"/>
          </a:xfrm>
          <a:prstGeom prst="rect">
            <a:avLst/>
          </a:prstGeom>
        </p:spPr>
        <p:txBody>
          <a:bodyPr vert="horz">
            <a:normAutofit lnSpcReduction="10000"/>
          </a:bodyPr>
          <a:lstStyle/>
          <a:p>
            <a:pPr marL="342900" lvl="0" indent="-342900" algn="r" rtl="1">
              <a:spcBef>
                <a:spcPct val="20000"/>
              </a:spcBef>
              <a:buClr>
                <a:schemeClr val="accent1"/>
              </a:buClr>
              <a:buSzPct val="70000"/>
              <a:buFont typeface="Wingdings 2"/>
              <a:buChar char=""/>
            </a:pPr>
            <a:r>
              <a:rPr lang="ar-SY" sz="2200" dirty="0">
                <a:solidFill>
                  <a:schemeClr val="tx2"/>
                </a:solidFill>
              </a:rPr>
              <a:t>يوجد ثلاث طرق لنقل المعلومات الواردة للحاسوب أو الصادرة عنه بين تجهيزات الحاسوب وهي :</a:t>
            </a:r>
            <a:br>
              <a:rPr lang="ar-SY" sz="2200" dirty="0">
                <a:solidFill>
                  <a:schemeClr val="tx2"/>
                </a:solidFill>
              </a:rPr>
            </a:br>
            <a:endParaRPr lang="en-US" sz="2200" dirty="0">
              <a:solidFill>
                <a:schemeClr val="tx2"/>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down)">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wipe(down)">
                                      <p:cBhvr>
                                        <p:cTn id="12" dur="500"/>
                                        <p:tgtEl>
                                          <p:spTgt spid="1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wipe(down)">
                                      <p:cBhvr>
                                        <p:cTn id="17" dur="500"/>
                                        <p:tgtEl>
                                          <p:spTgt spid="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wipe(down)">
                                      <p:cBhvr>
                                        <p:cTn id="22" dur="5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wipe(down)">
                                      <p:cBhvr>
                                        <p:cTn id="2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7" grpId="0" build="p"/>
      <p:bldP spid="8" grpId="0" build="allAtOnce"/>
      <p:bldP spid="1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Direct Memory access</a:t>
            </a:r>
            <a:endParaRPr lang="en-US" dirty="0"/>
          </a:p>
        </p:txBody>
      </p:sp>
      <p:sp>
        <p:nvSpPr>
          <p:cNvPr id="3" name="Content Placeholder 2"/>
          <p:cNvSpPr>
            <a:spLocks noGrp="1"/>
          </p:cNvSpPr>
          <p:nvPr>
            <p:ph idx="1"/>
          </p:nvPr>
        </p:nvSpPr>
        <p:spPr>
          <a:xfrm>
            <a:off x="533400" y="4114800"/>
            <a:ext cx="8077200" cy="2408237"/>
          </a:xfrm>
        </p:spPr>
        <p:txBody>
          <a:bodyPr>
            <a:normAutofit fontScale="70000" lnSpcReduction="20000"/>
          </a:bodyPr>
          <a:lstStyle/>
          <a:p>
            <a:pPr algn="r" rtl="1"/>
            <a:r>
              <a:rPr lang="ar-SY" dirty="0" smtClean="0"/>
              <a:t>تتمتع طريقة النقل بالنفاذ المباشر للذاكرة بميزات عديدة  لكونها سريعة وتحقق معدل نقل بيانات أعظمي كما أنها تقلل التأخير الزمني في  تخديم تجهيزة قد أصدرت / طلبت معلومات وهذا بدوره ينقص حجم التخزين التلقائي الذي تطلبه تجهيزة دخل/ خرج في الذاكرة الرئيسية وينتج عن ذلك تقليل حمل المعالج والتخفيف عنه كما أن عمليات النقل ضمن الذاكرة يمكن أن تتم بإشراف متحكمات </a:t>
            </a:r>
            <a:r>
              <a:rPr lang="en-US" dirty="0" smtClean="0"/>
              <a:t>DMA</a:t>
            </a:r>
            <a:r>
              <a:rPr lang="ar-SY" dirty="0" smtClean="0"/>
              <a:t> وخصوصاً عند نقل كتل كبيرة من المعلومات</a:t>
            </a:r>
            <a:endParaRPr lang="en-US" dirty="0" smtClean="0"/>
          </a:p>
          <a:p>
            <a:pPr algn="r" rtl="1"/>
            <a:endParaRPr lang="en-US" dirty="0" smtClean="0"/>
          </a:p>
          <a:p>
            <a:pPr algn="r" rtl="1">
              <a:buNone/>
            </a:pPr>
            <a:endParaRPr lang="en-US" dirty="0"/>
          </a:p>
        </p:txBody>
      </p:sp>
      <p:sp>
        <p:nvSpPr>
          <p:cNvPr id="5" name="Rectangle 4"/>
          <p:cNvSpPr/>
          <p:nvPr/>
        </p:nvSpPr>
        <p:spPr>
          <a:xfrm>
            <a:off x="609600" y="1447800"/>
            <a:ext cx="7924800" cy="1175706"/>
          </a:xfrm>
          <a:prstGeom prst="rect">
            <a:avLst/>
          </a:prstGeom>
        </p:spPr>
        <p:txBody>
          <a:bodyPr wrap="square">
            <a:spAutoFit/>
          </a:bodyPr>
          <a:lstStyle/>
          <a:p>
            <a:pPr marL="342900" indent="-342900" algn="r" rtl="1">
              <a:lnSpc>
                <a:spcPct val="80000"/>
              </a:lnSpc>
              <a:spcBef>
                <a:spcPct val="20000"/>
              </a:spcBef>
              <a:buClr>
                <a:schemeClr val="accent1"/>
              </a:buClr>
              <a:buSzPct val="70000"/>
              <a:buFont typeface="Wingdings 2"/>
              <a:buChar char=""/>
            </a:pPr>
            <a:r>
              <a:rPr lang="ar-SY" sz="2200" dirty="0">
                <a:solidFill>
                  <a:schemeClr val="tx2"/>
                </a:solidFill>
              </a:rPr>
              <a:t>إن </a:t>
            </a:r>
            <a:r>
              <a:rPr lang="en-US" sz="2200" dirty="0">
                <a:solidFill>
                  <a:schemeClr val="tx2"/>
                </a:solidFill>
              </a:rPr>
              <a:t>DMA</a:t>
            </a:r>
            <a:r>
              <a:rPr lang="ar-SY" sz="2200" dirty="0">
                <a:solidFill>
                  <a:schemeClr val="tx2"/>
                </a:solidFill>
              </a:rPr>
              <a:t> هي ميزة في الأنظمة الحاسوبية تسمح لأنظمة عتادية فرعية بالنفاذ إلى ذاكرة النظام بشكل مستقل عن وحدة المعالجة المركزية</a:t>
            </a:r>
            <a:r>
              <a:rPr lang="en-US" sz="2200" dirty="0">
                <a:solidFill>
                  <a:schemeClr val="tx2"/>
                </a:solidFill>
              </a:rPr>
              <a:t>CPU</a:t>
            </a:r>
            <a:r>
              <a:rPr lang="ar-SY" sz="2200" dirty="0">
                <a:solidFill>
                  <a:schemeClr val="tx2"/>
                </a:solidFill>
              </a:rPr>
              <a:t> حيث يبقى </a:t>
            </a:r>
            <a:r>
              <a:rPr lang="ar-SY" sz="2200" dirty="0" smtClean="0">
                <a:solidFill>
                  <a:schemeClr val="tx2"/>
                </a:solidFill>
              </a:rPr>
              <a:t>دور </a:t>
            </a:r>
            <a:r>
              <a:rPr lang="ar-SY" sz="2200" dirty="0">
                <a:solidFill>
                  <a:schemeClr val="tx2"/>
                </a:solidFill>
              </a:rPr>
              <a:t>المعالج مقتصراً على بدء عملية النقل ومن ثم يتابع عمله. </a:t>
            </a:r>
            <a:endParaRPr lang="en-US" sz="2200" dirty="0">
              <a:solidFill>
                <a:schemeClr val="tx2"/>
              </a:solidFill>
            </a:endParaRPr>
          </a:p>
        </p:txBody>
      </p:sp>
      <p:sp>
        <p:nvSpPr>
          <p:cNvPr id="6" name="Rectangle 5"/>
          <p:cNvSpPr/>
          <p:nvPr/>
        </p:nvSpPr>
        <p:spPr>
          <a:xfrm>
            <a:off x="685800" y="2743200"/>
            <a:ext cx="7924800" cy="941796"/>
          </a:xfrm>
          <a:prstGeom prst="rect">
            <a:avLst/>
          </a:prstGeom>
        </p:spPr>
        <p:txBody>
          <a:bodyPr wrap="square">
            <a:spAutoFit/>
          </a:bodyPr>
          <a:lstStyle/>
          <a:p>
            <a:pPr marL="342900" indent="-342900" algn="r" rtl="1">
              <a:lnSpc>
                <a:spcPct val="80000"/>
              </a:lnSpc>
              <a:spcBef>
                <a:spcPct val="20000"/>
              </a:spcBef>
              <a:buClr>
                <a:schemeClr val="accent1"/>
              </a:buClr>
              <a:buSzPct val="70000"/>
              <a:buFont typeface="Wingdings 2"/>
              <a:buChar char=""/>
            </a:pPr>
            <a:r>
              <a:rPr lang="ar-SY" sz="2200" dirty="0">
                <a:solidFill>
                  <a:schemeClr val="tx2"/>
                </a:solidFill>
              </a:rPr>
              <a:t>من أهم الأجهزة التي تستخدم هذه التقنية في الحواسيب التي نراها اليوم : كرت الشبكة –كرت الصوت –كرت الفيديو –متحكمات القرص الصلب </a:t>
            </a:r>
            <a:r>
              <a:rPr lang="ar-SY" sz="2500" dirty="0" smtClean="0">
                <a:solidFill>
                  <a:schemeClr val="tx2"/>
                </a:solidFill>
              </a:rPr>
              <a:t>.</a:t>
            </a:r>
            <a:endParaRPr lang="en-US" sz="2500" dirty="0">
              <a:solidFill>
                <a:schemeClr val="tx2"/>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down)">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ipe(down)">
                                      <p:cBhvr>
                                        <p:cTn id="17" dur="5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additive="base">
                                        <p:cTn id="2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build="p"/>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Principle of DMA</a:t>
            </a:r>
            <a:br>
              <a:rPr lang="en-US" dirty="0" smtClean="0"/>
            </a:br>
            <a:endParaRPr lang="en-US" dirty="0"/>
          </a:p>
        </p:txBody>
      </p:sp>
      <p:sp>
        <p:nvSpPr>
          <p:cNvPr id="3" name="Content Placeholder 2"/>
          <p:cNvSpPr>
            <a:spLocks noGrp="1"/>
          </p:cNvSpPr>
          <p:nvPr>
            <p:ph idx="1"/>
          </p:nvPr>
        </p:nvSpPr>
        <p:spPr>
          <a:xfrm>
            <a:off x="457200" y="3810000"/>
            <a:ext cx="8686800" cy="685800"/>
          </a:xfrm>
        </p:spPr>
        <p:txBody>
          <a:bodyPr/>
          <a:lstStyle/>
          <a:p>
            <a:pPr algn="r" rtl="1"/>
            <a:r>
              <a:rPr lang="ar-SY" dirty="0" smtClean="0"/>
              <a:t>المسجلات هي </a:t>
            </a:r>
            <a:r>
              <a:rPr lang="en-US" dirty="0" smtClean="0"/>
              <a:t>:</a:t>
            </a:r>
            <a:endParaRPr lang="en-US" dirty="0"/>
          </a:p>
        </p:txBody>
      </p:sp>
      <p:sp>
        <p:nvSpPr>
          <p:cNvPr id="4" name="Content Placeholder 2"/>
          <p:cNvSpPr txBox="1">
            <a:spLocks/>
          </p:cNvSpPr>
          <p:nvPr/>
        </p:nvSpPr>
        <p:spPr>
          <a:xfrm>
            <a:off x="457200" y="1706563"/>
            <a:ext cx="8686800" cy="2179638"/>
          </a:xfrm>
          <a:prstGeom prst="rect">
            <a:avLst/>
          </a:prstGeom>
        </p:spPr>
        <p:txBody>
          <a:bodyPr vert="horz">
            <a:norm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Char char=""/>
              <a:tabLst/>
              <a:defRPr/>
            </a:pPr>
            <a:r>
              <a:rPr kumimoji="0" lang="ar-SY" sz="3200" b="0" i="0" u="none" strike="noStrike" kern="1200" cap="none" spc="0" normalizeH="0" baseline="0" noProof="0" dirty="0" smtClean="0">
                <a:ln>
                  <a:noFill/>
                </a:ln>
                <a:solidFill>
                  <a:schemeClr val="tx2"/>
                </a:solidFill>
                <a:effectLst/>
                <a:uLnTx/>
                <a:uFillTx/>
                <a:latin typeface="+mn-lt"/>
                <a:ea typeface="+mn-ea"/>
                <a:cs typeface="+mn-cs"/>
              </a:rPr>
              <a:t>يمكن لمتحكم </a:t>
            </a:r>
            <a:r>
              <a:rPr kumimoji="0" lang="en-US" sz="3200" b="0" i="0" u="none" strike="noStrike" kern="1200" cap="none" spc="0" normalizeH="0" baseline="0" noProof="0" dirty="0" smtClean="0">
                <a:ln>
                  <a:noFill/>
                </a:ln>
                <a:solidFill>
                  <a:schemeClr val="tx2"/>
                </a:solidFill>
                <a:effectLst/>
                <a:uLnTx/>
                <a:uFillTx/>
                <a:latin typeface="+mn-lt"/>
                <a:ea typeface="+mn-ea"/>
                <a:cs typeface="+mn-cs"/>
              </a:rPr>
              <a:t>DMA </a:t>
            </a:r>
            <a:r>
              <a:rPr kumimoji="0" lang="ar-SY" sz="3200" b="0" i="0" u="none" strike="noStrike" kern="1200" cap="none" spc="0" normalizeH="0" baseline="0" noProof="0" dirty="0" smtClean="0">
                <a:ln>
                  <a:noFill/>
                </a:ln>
                <a:solidFill>
                  <a:schemeClr val="tx2"/>
                </a:solidFill>
                <a:effectLst/>
                <a:uLnTx/>
                <a:uFillTx/>
                <a:latin typeface="+mn-lt"/>
                <a:ea typeface="+mn-ea"/>
                <a:cs typeface="+mn-cs"/>
              </a:rPr>
              <a:t> أن يولد عناوين ذاكرة وأن يبدأ بدورات القراءة والكتابة في الذاكرة . يحتوي هذا المتحكم على عدة مسجلات يستطيع </a:t>
            </a:r>
            <a:r>
              <a:rPr kumimoji="0" lang="en-US" sz="3200" b="0" i="0" u="none" strike="noStrike" kern="1200" cap="none" spc="0" normalizeH="0" baseline="0" noProof="0" dirty="0" smtClean="0">
                <a:ln>
                  <a:noFill/>
                </a:ln>
                <a:solidFill>
                  <a:schemeClr val="tx2"/>
                </a:solidFill>
                <a:effectLst/>
                <a:uLnTx/>
                <a:uFillTx/>
                <a:latin typeface="+mn-lt"/>
                <a:ea typeface="+mn-ea"/>
                <a:cs typeface="+mn-cs"/>
              </a:rPr>
              <a:t>CPU</a:t>
            </a:r>
            <a:r>
              <a:rPr kumimoji="0" lang="ar-SY" sz="3200" b="0" i="0" u="none" strike="noStrike" kern="1200" cap="none" spc="0" normalizeH="0" baseline="0" noProof="0" dirty="0" smtClean="0">
                <a:ln>
                  <a:noFill/>
                </a:ln>
                <a:solidFill>
                  <a:schemeClr val="tx2"/>
                </a:solidFill>
                <a:effectLst/>
                <a:uLnTx/>
                <a:uFillTx/>
                <a:latin typeface="+mn-lt"/>
                <a:ea typeface="+mn-ea"/>
                <a:cs typeface="+mn-cs"/>
              </a:rPr>
              <a:t> مراقبة محتواها وتعديله حسب العملية . </a:t>
            </a:r>
            <a:endParaRPr kumimoji="0" lang="en-US" sz="3200" b="0" i="0" u="none" strike="noStrike" kern="1200" cap="none" spc="0" normalizeH="0" baseline="0" noProof="0" dirty="0">
              <a:ln>
                <a:noFill/>
              </a:ln>
              <a:solidFill>
                <a:schemeClr val="tx2"/>
              </a:solidFill>
              <a:effectLst/>
              <a:uLnTx/>
              <a:uFillTx/>
              <a:latin typeface="+mn-lt"/>
              <a:ea typeface="+mn-ea"/>
              <a:cs typeface="+mn-cs"/>
            </a:endParaRPr>
          </a:p>
        </p:txBody>
      </p:sp>
      <p:sp>
        <p:nvSpPr>
          <p:cNvPr id="5" name="Content Placeholder 2"/>
          <p:cNvSpPr txBox="1">
            <a:spLocks/>
          </p:cNvSpPr>
          <p:nvPr/>
        </p:nvSpPr>
        <p:spPr>
          <a:xfrm>
            <a:off x="457200" y="4572000"/>
            <a:ext cx="8686800" cy="685800"/>
          </a:xfrm>
          <a:prstGeom prst="rect">
            <a:avLst/>
          </a:prstGeom>
        </p:spPr>
        <p:txBody>
          <a:bodyPr vert="horz">
            <a:norm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Char char=""/>
              <a:tabLst/>
              <a:defRPr/>
            </a:pPr>
            <a:r>
              <a:rPr kumimoji="0" lang="ar-SY" sz="3200" b="0" i="0" u="none" strike="noStrike" kern="1200" cap="none" spc="0" normalizeH="0" baseline="0" noProof="0" dirty="0" smtClean="0">
                <a:ln>
                  <a:noFill/>
                </a:ln>
                <a:solidFill>
                  <a:schemeClr val="tx2"/>
                </a:solidFill>
                <a:effectLst/>
                <a:uLnTx/>
                <a:uFillTx/>
                <a:latin typeface="+mn-lt"/>
                <a:ea typeface="+mn-ea"/>
                <a:cs typeface="+mn-cs"/>
              </a:rPr>
              <a:t>مسجل عنوان الذاكرة  </a:t>
            </a:r>
            <a:r>
              <a:rPr kumimoji="0" lang="en-US" sz="3200" b="0" i="0" u="none" strike="noStrike" kern="1200" cap="none" spc="0" normalizeH="0" baseline="0" noProof="0" dirty="0" smtClean="0">
                <a:ln>
                  <a:noFill/>
                </a:ln>
                <a:solidFill>
                  <a:schemeClr val="tx2"/>
                </a:solidFill>
                <a:effectLst/>
                <a:uLnTx/>
                <a:uFillTx/>
                <a:latin typeface="+mn-lt"/>
                <a:ea typeface="+mn-ea"/>
                <a:cs typeface="+mn-cs"/>
              </a:rPr>
              <a:t>Memory address register</a:t>
            </a:r>
            <a:endParaRPr kumimoji="0" lang="en-US" sz="3200" b="0" i="0" u="none" strike="noStrike" kern="1200" cap="none" spc="0" normalizeH="0" baseline="0" noProof="0" dirty="0">
              <a:ln>
                <a:noFill/>
              </a:ln>
              <a:solidFill>
                <a:schemeClr val="tx2"/>
              </a:solidFill>
              <a:effectLst/>
              <a:uLnTx/>
              <a:uFillTx/>
              <a:latin typeface="+mn-lt"/>
              <a:ea typeface="+mn-ea"/>
              <a:cs typeface="+mn-cs"/>
            </a:endParaRPr>
          </a:p>
        </p:txBody>
      </p:sp>
      <p:sp>
        <p:nvSpPr>
          <p:cNvPr id="6" name="Content Placeholder 2"/>
          <p:cNvSpPr txBox="1">
            <a:spLocks/>
          </p:cNvSpPr>
          <p:nvPr/>
        </p:nvSpPr>
        <p:spPr>
          <a:xfrm>
            <a:off x="457200" y="5105400"/>
            <a:ext cx="8686800" cy="685800"/>
          </a:xfrm>
          <a:prstGeom prst="rect">
            <a:avLst/>
          </a:prstGeom>
        </p:spPr>
        <p:txBody>
          <a:bodyPr vert="horz">
            <a:norm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Char char=""/>
              <a:tabLst/>
              <a:defRPr/>
            </a:pPr>
            <a:r>
              <a:rPr lang="ar-SY" sz="3200" dirty="0" smtClean="0">
                <a:solidFill>
                  <a:schemeClr val="tx2"/>
                </a:solidFill>
              </a:rPr>
              <a:t>مسجل عداد للبايتات </a:t>
            </a:r>
            <a:r>
              <a:rPr lang="en-US" sz="3200" dirty="0" smtClean="0">
                <a:solidFill>
                  <a:schemeClr val="tx2"/>
                </a:solidFill>
              </a:rPr>
              <a:t>Byte Count register           </a:t>
            </a:r>
            <a:endParaRPr kumimoji="0" lang="en-US" sz="3200" b="0" i="0" u="none" strike="noStrike" kern="1200" cap="none" spc="0" normalizeH="0" baseline="0" noProof="0" dirty="0">
              <a:ln>
                <a:noFill/>
              </a:ln>
              <a:solidFill>
                <a:schemeClr val="tx2"/>
              </a:solidFill>
              <a:effectLst/>
              <a:uLnTx/>
              <a:uFillTx/>
              <a:latin typeface="+mn-lt"/>
              <a:ea typeface="+mn-ea"/>
              <a:cs typeface="+mn-cs"/>
            </a:endParaRPr>
          </a:p>
        </p:txBody>
      </p:sp>
      <p:sp>
        <p:nvSpPr>
          <p:cNvPr id="7" name="Content Placeholder 2"/>
          <p:cNvSpPr txBox="1">
            <a:spLocks/>
          </p:cNvSpPr>
          <p:nvPr/>
        </p:nvSpPr>
        <p:spPr>
          <a:xfrm>
            <a:off x="457200" y="5638800"/>
            <a:ext cx="8686800" cy="685800"/>
          </a:xfrm>
          <a:prstGeom prst="rect">
            <a:avLst/>
          </a:prstGeom>
        </p:spPr>
        <p:txBody>
          <a:bodyPr vert="horz">
            <a:norm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Char char=""/>
              <a:tabLst/>
              <a:defRPr/>
            </a:pPr>
            <a:r>
              <a:rPr lang="ar-SY" sz="3200" dirty="0" smtClean="0">
                <a:solidFill>
                  <a:schemeClr val="tx2"/>
                </a:solidFill>
              </a:rPr>
              <a:t>مسجلات تحكم  </a:t>
            </a:r>
            <a:r>
              <a:rPr lang="en-US" sz="3200" dirty="0" smtClean="0">
                <a:solidFill>
                  <a:schemeClr val="tx2"/>
                </a:solidFill>
              </a:rPr>
              <a:t>Control Registers                      </a:t>
            </a:r>
            <a:endParaRPr kumimoji="0" lang="en-US" sz="32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down)">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ipe(down)">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wipe(down)">
                                      <p:cBhvr>
                                        <p:cTn id="22" dur="500"/>
                                        <p:tgtEl>
                                          <p:spTgt spid="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wipe(down)">
                                      <p:cBhvr>
                                        <p:cTn id="27" dur="500"/>
                                        <p:tgtEl>
                                          <p:spTgt spid="6">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7">
                                            <p:txEl>
                                              <p:pRg st="0" end="0"/>
                                            </p:txEl>
                                          </p:spTgt>
                                        </p:tgtEl>
                                        <p:attrNameLst>
                                          <p:attrName>style.visibility</p:attrName>
                                        </p:attrNameLst>
                                      </p:cBhvr>
                                      <p:to>
                                        <p:strVal val="visible"/>
                                      </p:to>
                                    </p:set>
                                    <p:animEffect transition="in" filter="wipe(down)">
                                      <p:cBhvr>
                                        <p:cTn id="32"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P spid="5" grpId="0" build="p"/>
      <p:bldP spid="6" grpId="0" build="p"/>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of DMA</a:t>
            </a:r>
            <a:endParaRPr lang="en-US" dirty="0"/>
          </a:p>
        </p:txBody>
      </p:sp>
      <p:sp>
        <p:nvSpPr>
          <p:cNvPr id="3" name="Content Placeholder 2"/>
          <p:cNvSpPr>
            <a:spLocks noGrp="1"/>
          </p:cNvSpPr>
          <p:nvPr>
            <p:ph idx="1"/>
          </p:nvPr>
        </p:nvSpPr>
        <p:spPr/>
        <p:txBody>
          <a:bodyPr/>
          <a:lstStyle/>
          <a:p>
            <a:pPr algn="r" rtl="1"/>
            <a:r>
              <a:rPr lang="ar-SY" dirty="0" smtClean="0"/>
              <a:t>حتى تتم عملية إدخال/إخراج أو عملية نقل في الذاكرة , يتم تهيئة متحكم </a:t>
            </a:r>
            <a:r>
              <a:rPr lang="en-US" dirty="0" smtClean="0"/>
              <a:t>DMA</a:t>
            </a:r>
            <a:r>
              <a:rPr lang="ar-SY" dirty="0" smtClean="0"/>
              <a:t> وتخزن فيه كمية المعلومات التي سيتم نقلها , كما يتم تحديد المواقع التي سيتم استخدامها في الذاكرة وهنا يتولى المتحكم أمر مراقبة عملية النقل ويتابع </a:t>
            </a:r>
            <a:r>
              <a:rPr lang="en-US" dirty="0" smtClean="0"/>
              <a:t>CPU</a:t>
            </a:r>
            <a:r>
              <a:rPr lang="ar-SY" dirty="0" smtClean="0"/>
              <a:t> تنفيذ تعليماته ويستمر المتحكم بعمله حتى انتهاء نقل كمية المعطيات (حسب نمط العمل)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Modes of operation</a:t>
            </a:r>
            <a:endParaRPr lang="en-US" dirty="0"/>
          </a:p>
        </p:txBody>
      </p:sp>
      <p:sp>
        <p:nvSpPr>
          <p:cNvPr id="3" name="Content Placeholder 2"/>
          <p:cNvSpPr>
            <a:spLocks noGrp="1"/>
          </p:cNvSpPr>
          <p:nvPr>
            <p:ph idx="1"/>
          </p:nvPr>
        </p:nvSpPr>
        <p:spPr>
          <a:xfrm>
            <a:off x="457200" y="1371600"/>
            <a:ext cx="8686800" cy="655638"/>
          </a:xfrm>
        </p:spPr>
        <p:txBody>
          <a:bodyPr/>
          <a:lstStyle/>
          <a:p>
            <a:pPr algn="r" rtl="1"/>
            <a:r>
              <a:rPr lang="ar-SY" dirty="0" smtClean="0"/>
              <a:t>نمط الرشقة  </a:t>
            </a:r>
            <a:r>
              <a:rPr lang="en-US" dirty="0" smtClean="0"/>
              <a:t>Burst Mode                                   </a:t>
            </a:r>
            <a:endParaRPr lang="en-US" dirty="0"/>
          </a:p>
        </p:txBody>
      </p:sp>
      <p:sp>
        <p:nvSpPr>
          <p:cNvPr id="4" name="Content Placeholder 2"/>
          <p:cNvSpPr txBox="1">
            <a:spLocks/>
          </p:cNvSpPr>
          <p:nvPr/>
        </p:nvSpPr>
        <p:spPr>
          <a:xfrm>
            <a:off x="457200" y="2362200"/>
            <a:ext cx="8686800" cy="3429000"/>
          </a:xfrm>
          <a:prstGeom prst="rect">
            <a:avLst/>
          </a:prstGeom>
        </p:spPr>
        <p:txBody>
          <a:bodyPr vert="horz">
            <a:norm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Char char=""/>
              <a:tabLst/>
              <a:defRPr/>
            </a:pPr>
            <a:r>
              <a:rPr lang="ar-SY" sz="3200" dirty="0" smtClean="0">
                <a:solidFill>
                  <a:schemeClr val="tx2"/>
                </a:solidFill>
              </a:rPr>
              <a:t>يتم نقل كتلة كاملة من المعطيات بشكل متتالي وبمجرد أن يستلم المتحكم التحكم بالناقل فلا يتركه حتى ينهي عملية النقل ويسمى هذا النمط أحياناً بنمط نقل كتل المعطيات </a:t>
            </a:r>
            <a:r>
              <a:rPr lang="en-US" sz="3200" dirty="0" smtClean="0">
                <a:solidFill>
                  <a:schemeClr val="tx2"/>
                </a:solidFill>
              </a:rPr>
              <a:t>Block Transfer Mode </a:t>
            </a:r>
            <a:endParaRPr lang="ar-SY" sz="3200" dirty="0" smtClean="0">
              <a:solidFill>
                <a:schemeClr val="tx2"/>
              </a:solidFill>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 calcmode="lin" valueType="num">
                                      <p:cBhvr additive="base">
                                        <p:cTn id="18"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686800" cy="838200"/>
          </a:xfrm>
        </p:spPr>
        <p:txBody>
          <a:bodyPr/>
          <a:lstStyle/>
          <a:p>
            <a:pPr rtl="1"/>
            <a:r>
              <a:rPr lang="en-US" dirty="0" smtClean="0"/>
              <a:t>Modes of operation</a:t>
            </a:r>
            <a:endParaRPr lang="en-US" dirty="0"/>
          </a:p>
        </p:txBody>
      </p:sp>
      <p:sp>
        <p:nvSpPr>
          <p:cNvPr id="3" name="Content Placeholder 2"/>
          <p:cNvSpPr>
            <a:spLocks noGrp="1"/>
          </p:cNvSpPr>
          <p:nvPr>
            <p:ph idx="1"/>
          </p:nvPr>
        </p:nvSpPr>
        <p:spPr>
          <a:xfrm>
            <a:off x="457200" y="1371600"/>
            <a:ext cx="8686800" cy="685800"/>
          </a:xfrm>
        </p:spPr>
        <p:txBody>
          <a:bodyPr/>
          <a:lstStyle/>
          <a:p>
            <a:pPr algn="r" rtl="1">
              <a:buNone/>
            </a:pPr>
            <a:r>
              <a:rPr lang="ar-SY" dirty="0" smtClean="0"/>
              <a:t>نمط سرقة الدورة </a:t>
            </a:r>
            <a:r>
              <a:rPr lang="en-US" dirty="0" smtClean="0"/>
              <a:t>Cycle Stealing Mode                 </a:t>
            </a:r>
            <a:endParaRPr lang="en-US" dirty="0"/>
          </a:p>
        </p:txBody>
      </p:sp>
      <p:sp>
        <p:nvSpPr>
          <p:cNvPr id="5" name="Content Placeholder 2"/>
          <p:cNvSpPr txBox="1">
            <a:spLocks/>
          </p:cNvSpPr>
          <p:nvPr/>
        </p:nvSpPr>
        <p:spPr>
          <a:xfrm>
            <a:off x="457200" y="2209800"/>
            <a:ext cx="8686800" cy="3627438"/>
          </a:xfrm>
          <a:prstGeom prst="rect">
            <a:avLst/>
          </a:prstGeom>
        </p:spPr>
        <p:txBody>
          <a:bodyPr vert="horz">
            <a:norm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Char char=""/>
              <a:tabLst/>
              <a:defRPr/>
            </a:pPr>
            <a:r>
              <a:rPr kumimoji="0" lang="ar-SY" sz="3200" b="0" i="0" u="none" strike="noStrike" kern="1200" cap="none" spc="0" normalizeH="0" baseline="0" noProof="0" dirty="0" smtClean="0">
                <a:ln>
                  <a:noFill/>
                </a:ln>
                <a:solidFill>
                  <a:schemeClr val="tx2"/>
                </a:solidFill>
                <a:effectLst/>
                <a:uLnTx/>
                <a:uFillTx/>
                <a:latin typeface="+mn-lt"/>
                <a:ea typeface="+mn-ea"/>
                <a:cs typeface="+mn-cs"/>
              </a:rPr>
              <a:t>في هذا النمط لا يبقى المعالج عاطلاً عن العمل كما في النمط السابق (طوال فترة الرشقة) </a:t>
            </a:r>
            <a:r>
              <a:rPr lang="ar-SY" sz="3200" dirty="0" smtClean="0">
                <a:solidFill>
                  <a:schemeClr val="tx2"/>
                </a:solidFill>
              </a:rPr>
              <a:t>حيث تتم إعادة التحكم للمعالج بعد نقل بايت واحد من المعطيات ليتم طلب التحكم مرة ثانية ونقل بايت آخر حتى نهاية الكتلة . وبالتالي لا يبقى المعالج عاطلاً لفترة طويلة من الزمن ولكن بالمقابل تكون السرعة بهذه الطريقة أقل من سابقتها .</a:t>
            </a:r>
            <a:endParaRPr kumimoji="0" lang="en-US" sz="32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 calcmode="lin" valueType="num">
                                      <p:cBhvr additive="base">
                                        <p:cTn id="1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Modes of operation</a:t>
            </a:r>
            <a:endParaRPr lang="en-US" dirty="0"/>
          </a:p>
        </p:txBody>
      </p:sp>
      <p:sp>
        <p:nvSpPr>
          <p:cNvPr id="3" name="Content Placeholder 2"/>
          <p:cNvSpPr>
            <a:spLocks noGrp="1"/>
          </p:cNvSpPr>
          <p:nvPr>
            <p:ph idx="1"/>
          </p:nvPr>
        </p:nvSpPr>
        <p:spPr>
          <a:xfrm>
            <a:off x="304800" y="1554163"/>
            <a:ext cx="8686800" cy="655637"/>
          </a:xfrm>
        </p:spPr>
        <p:txBody>
          <a:bodyPr/>
          <a:lstStyle/>
          <a:p>
            <a:pPr algn="r" rtl="1">
              <a:buNone/>
            </a:pPr>
            <a:r>
              <a:rPr lang="ar-SY" dirty="0" smtClean="0"/>
              <a:t>النمط الشفاف</a:t>
            </a:r>
            <a:r>
              <a:rPr lang="en-US" dirty="0" smtClean="0"/>
              <a:t>    </a:t>
            </a:r>
            <a:r>
              <a:rPr lang="ar-SY" dirty="0" smtClean="0"/>
              <a:t>                 </a:t>
            </a:r>
            <a:r>
              <a:rPr lang="en-US" dirty="0" smtClean="0"/>
              <a:t>Transparent mode   </a:t>
            </a:r>
            <a:endParaRPr lang="en-US" dirty="0"/>
          </a:p>
        </p:txBody>
      </p:sp>
      <p:sp>
        <p:nvSpPr>
          <p:cNvPr id="4" name="Content Placeholder 2"/>
          <p:cNvSpPr txBox="1">
            <a:spLocks/>
          </p:cNvSpPr>
          <p:nvPr/>
        </p:nvSpPr>
        <p:spPr>
          <a:xfrm>
            <a:off x="457200" y="2667000"/>
            <a:ext cx="8686800" cy="3429000"/>
          </a:xfrm>
          <a:prstGeom prst="rect">
            <a:avLst/>
          </a:prstGeom>
        </p:spPr>
        <p:txBody>
          <a:bodyPr vert="horz">
            <a:normAutofit fontScale="92500"/>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Char char=""/>
              <a:tabLst/>
              <a:defRPr/>
            </a:pPr>
            <a:r>
              <a:rPr kumimoji="0" lang="ar-SY" sz="3200" b="0" i="0" u="none" strike="noStrike" kern="1200" cap="none" spc="0" normalizeH="0" baseline="0" noProof="0" dirty="0" smtClean="0">
                <a:ln>
                  <a:noFill/>
                </a:ln>
                <a:solidFill>
                  <a:schemeClr val="tx2"/>
                </a:solidFill>
                <a:effectLst/>
                <a:uLnTx/>
                <a:uFillTx/>
                <a:latin typeface="+mn-lt"/>
                <a:ea typeface="+mn-ea"/>
                <a:cs typeface="+mn-cs"/>
              </a:rPr>
              <a:t>ي</a:t>
            </a:r>
            <a:r>
              <a:rPr lang="ar-SY" sz="3200" dirty="0" smtClean="0">
                <a:solidFill>
                  <a:schemeClr val="tx2"/>
                </a:solidFill>
              </a:rPr>
              <a:t>تطلب هذا النمط فترة زمنية طويلة لنقل كتلة المعطيات  ولكنه الأكثر فعالية بين الأنماط الثلاثة حيث يتم نقل المعطيات فقط عندما لا يحتاج المعالج استخدام الناقل </a:t>
            </a:r>
            <a:r>
              <a:rPr lang="en-US" sz="3200" dirty="0" smtClean="0">
                <a:solidFill>
                  <a:schemeClr val="tx2"/>
                </a:solidFill>
              </a:rPr>
              <a:t>BUS</a:t>
            </a:r>
            <a:r>
              <a:rPr lang="ar-SY" sz="3200" dirty="0" smtClean="0">
                <a:solidFill>
                  <a:schemeClr val="tx2"/>
                </a:solidFill>
              </a:rPr>
              <a:t> وهذا يعني بأن المعالج لا يتوقف عن التنفيذ أبداً لأغراض النقل ولكن تحتاج هذه الطريقة تجهيز عتادي معقد لمعرفة متى يحتاج المعالج لاستخدام الناقل ومتى لا يحتاجه . </a:t>
            </a:r>
            <a:endParaRPr kumimoji="0" lang="en-US" sz="32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 calcmode="lin" valueType="num">
                                      <p:cBhvr additive="base">
                                        <p:cTn id="18"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686800" cy="838200"/>
          </a:xfrm>
        </p:spPr>
        <p:txBody>
          <a:bodyPr/>
          <a:lstStyle/>
          <a:p>
            <a:r>
              <a:rPr lang="en-US" dirty="0" smtClean="0"/>
              <a:t>DMA controller  architecture</a:t>
            </a:r>
            <a:endParaRPr lang="en-US" dirty="0"/>
          </a:p>
        </p:txBody>
      </p:sp>
      <p:pic>
        <p:nvPicPr>
          <p:cNvPr id="4" name="Content Placeholder 3" descr="DMA conroller arcetecture.png"/>
          <p:cNvPicPr>
            <a:picLocks noGrp="1" noChangeAspect="1"/>
          </p:cNvPicPr>
          <p:nvPr>
            <p:ph idx="1"/>
          </p:nvPr>
        </p:nvPicPr>
        <p:blipFill>
          <a:blip r:embed="rId2" cstate="print"/>
          <a:stretch>
            <a:fillRect/>
          </a:stretch>
        </p:blipFill>
        <p:spPr>
          <a:xfrm>
            <a:off x="0" y="1143000"/>
            <a:ext cx="9144000" cy="5714999"/>
          </a:xfrm>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169</TotalTime>
  <Words>621</Words>
  <Application>Microsoft Office PowerPoint</Application>
  <PresentationFormat>عرض على الشاشة (3:4)‏</PresentationFormat>
  <Paragraphs>34</Paragraphs>
  <Slides>11</Slides>
  <Notes>0</Notes>
  <HiddenSlides>0</HiddenSlides>
  <MMClips>0</MMClips>
  <ScaleCrop>false</ScaleCrop>
  <HeadingPairs>
    <vt:vector size="4" baseType="variant">
      <vt:variant>
        <vt:lpstr>سمة</vt:lpstr>
      </vt:variant>
      <vt:variant>
        <vt:i4>1</vt:i4>
      </vt:variant>
      <vt:variant>
        <vt:lpstr>عناوين الشرائح</vt:lpstr>
      </vt:variant>
      <vt:variant>
        <vt:i4>11</vt:i4>
      </vt:variant>
    </vt:vector>
  </HeadingPairs>
  <TitlesOfParts>
    <vt:vector size="12" baseType="lpstr">
      <vt:lpstr>Trek</vt:lpstr>
      <vt:lpstr>DMA overview</vt:lpstr>
      <vt:lpstr>الشريحة 2</vt:lpstr>
      <vt:lpstr>Benefits of Direct Memory access</vt:lpstr>
      <vt:lpstr>Principle of DMA </vt:lpstr>
      <vt:lpstr>Principle of DMA</vt:lpstr>
      <vt:lpstr>Modes of operation</vt:lpstr>
      <vt:lpstr>Modes of operation</vt:lpstr>
      <vt:lpstr>Modes of operation</vt:lpstr>
      <vt:lpstr>DMA controller  architecture</vt:lpstr>
      <vt:lpstr>Cache coherency problem</vt:lpstr>
      <vt:lpstr>Cache coherency problem Solving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Home</dc:creator>
  <cp:lastModifiedBy>AL BESHER</cp:lastModifiedBy>
  <cp:revision>25</cp:revision>
  <dcterms:created xsi:type="dcterms:W3CDTF">2014-11-29T02:55:36Z</dcterms:created>
  <dcterms:modified xsi:type="dcterms:W3CDTF">2015-03-15T10:43:12Z</dcterms:modified>
</cp:coreProperties>
</file>