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37"/>
  </p:notesMasterIdLst>
  <p:handoutMasterIdLst>
    <p:handoutMasterId r:id="rId38"/>
  </p:handoutMasterIdLst>
  <p:sldIdLst>
    <p:sldId id="350" r:id="rId2"/>
    <p:sldId id="351" r:id="rId3"/>
    <p:sldId id="338" r:id="rId4"/>
    <p:sldId id="297" r:id="rId5"/>
    <p:sldId id="261" r:id="rId6"/>
    <p:sldId id="262" r:id="rId7"/>
    <p:sldId id="264" r:id="rId8"/>
    <p:sldId id="268" r:id="rId9"/>
    <p:sldId id="300" r:id="rId10"/>
    <p:sldId id="271" r:id="rId11"/>
    <p:sldId id="340" r:id="rId12"/>
    <p:sldId id="336" r:id="rId13"/>
    <p:sldId id="315" r:id="rId14"/>
    <p:sldId id="306" r:id="rId15"/>
    <p:sldId id="316" r:id="rId16"/>
    <p:sldId id="317" r:id="rId17"/>
    <p:sldId id="318" r:id="rId18"/>
    <p:sldId id="307" r:id="rId19"/>
    <p:sldId id="308" r:id="rId20"/>
    <p:sldId id="289" r:id="rId21"/>
    <p:sldId id="301" r:id="rId22"/>
    <p:sldId id="277" r:id="rId23"/>
    <p:sldId id="322" r:id="rId24"/>
    <p:sldId id="323" r:id="rId25"/>
    <p:sldId id="319" r:id="rId26"/>
    <p:sldId id="320" r:id="rId27"/>
    <p:sldId id="324" r:id="rId28"/>
    <p:sldId id="321" r:id="rId29"/>
    <p:sldId id="325" r:id="rId30"/>
    <p:sldId id="352" r:id="rId31"/>
    <p:sldId id="353" r:id="rId32"/>
    <p:sldId id="354" r:id="rId33"/>
    <p:sldId id="355" r:id="rId34"/>
    <p:sldId id="356" r:id="rId35"/>
    <p:sldId id="357" r:id="rId36"/>
  </p:sldIdLst>
  <p:sldSz cx="9144000" cy="6858000" type="screen4x3"/>
  <p:notesSz cx="6858000" cy="9144000"/>
  <p:custDataLst>
    <p:tags r:id="rId39"/>
  </p:custDataLst>
  <p:defaultTextStyle>
    <a:defPPr>
      <a:defRPr lang="en-US"/>
    </a:defPPr>
    <a:lvl1pPr algn="r" rtl="0" eaLnBrk="0" fontAlgn="base" hangingPunct="0">
      <a:spcBef>
        <a:spcPct val="0"/>
      </a:spcBef>
      <a:spcAft>
        <a:spcPct val="0"/>
      </a:spcAft>
      <a:defRPr sz="2400" kern="1200">
        <a:solidFill>
          <a:schemeClr val="tx1"/>
        </a:solidFill>
        <a:latin typeface="Arial" charset="0"/>
        <a:ea typeface="+mn-ea"/>
        <a:cs typeface="Arial" charset="0"/>
      </a:defRPr>
    </a:lvl1pPr>
    <a:lvl2pPr marL="457200" algn="r" rtl="0" eaLnBrk="0" fontAlgn="base" hangingPunct="0">
      <a:spcBef>
        <a:spcPct val="0"/>
      </a:spcBef>
      <a:spcAft>
        <a:spcPct val="0"/>
      </a:spcAft>
      <a:defRPr sz="2400" kern="1200">
        <a:solidFill>
          <a:schemeClr val="tx1"/>
        </a:solidFill>
        <a:latin typeface="Arial" charset="0"/>
        <a:ea typeface="+mn-ea"/>
        <a:cs typeface="Arial" charset="0"/>
      </a:defRPr>
    </a:lvl2pPr>
    <a:lvl3pPr marL="914400" algn="r"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r"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r"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988">
          <p15:clr>
            <a:srgbClr val="A4A3A4"/>
          </p15:clr>
        </p15:guide>
        <p15:guide id="2" orient="horz" pos="704">
          <p15:clr>
            <a:srgbClr val="A4A3A4"/>
          </p15:clr>
        </p15:guide>
        <p15:guide id="3" orient="horz" pos="3272">
          <p15:clr>
            <a:srgbClr val="A4A3A4"/>
          </p15:clr>
        </p15:guide>
        <p15:guide id="4" pos="2866">
          <p15:clr>
            <a:srgbClr val="A4A3A4"/>
          </p15:clr>
        </p15:guide>
        <p15:guide id="5" pos="114">
          <p15:clr>
            <a:srgbClr val="A4A3A4"/>
          </p15:clr>
        </p15:guide>
        <p15:guide id="6" pos="288">
          <p15:clr>
            <a:srgbClr val="A4A3A4"/>
          </p15:clr>
        </p15:guide>
        <p15:guide id="7" pos="601">
          <p15:clr>
            <a:srgbClr val="A4A3A4"/>
          </p15:clr>
        </p15:guide>
        <p15:guide id="8" pos="821">
          <p15:clr>
            <a:srgbClr val="A4A3A4"/>
          </p15:clr>
        </p15:guide>
        <p15:guide id="9" pos="4657">
          <p15:clr>
            <a:srgbClr val="A4A3A4"/>
          </p15:clr>
        </p15:guide>
        <p15:guide id="10" pos="175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eshen"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7"/>
    <a:srgbClr val="F60000"/>
    <a:srgbClr val="0000FF"/>
    <a:srgbClr val="FF0000"/>
    <a:srgbClr val="003300"/>
    <a:srgbClr val="860059"/>
    <a:srgbClr val="005296"/>
    <a:srgbClr val="990066"/>
    <a:srgbClr val="0060AF"/>
    <a:srgbClr val="F9D2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7" autoAdjust="0"/>
    <p:restoredTop sz="96262" autoAdjust="0"/>
  </p:normalViewPr>
  <p:slideViewPr>
    <p:cSldViewPr snapToGrid="0">
      <p:cViewPr varScale="1">
        <p:scale>
          <a:sx n="70" d="100"/>
          <a:sy n="70" d="100"/>
        </p:scale>
        <p:origin x="1506" y="48"/>
      </p:cViewPr>
      <p:guideLst>
        <p:guide orient="horz" pos="988"/>
        <p:guide orient="horz" pos="704"/>
        <p:guide orient="horz" pos="3272"/>
        <p:guide pos="2866"/>
        <p:guide pos="114"/>
        <p:guide pos="288"/>
        <p:guide pos="601"/>
        <p:guide pos="821"/>
        <p:guide pos="4657"/>
        <p:guide pos="1754"/>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5" d="100"/>
        <a:sy n="75" d="100"/>
      </p:scale>
      <p:origin x="0" y="0"/>
    </p:cViewPr>
  </p:sorterViewPr>
  <p:notesViewPr>
    <p:cSldViewPr snapToGrid="0">
      <p:cViewPr varScale="1">
        <p:scale>
          <a:sx n="96" d="100"/>
          <a:sy n="96" d="100"/>
        </p:scale>
        <p:origin x="-245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2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cs typeface="+mn-cs"/>
              </a:defRPr>
            </a:lvl1pPr>
          </a:lstStyle>
          <a:p>
            <a:pPr>
              <a:defRPr/>
            </a:pPr>
            <a:endParaRPr lang="en-US"/>
          </a:p>
        </p:txBody>
      </p:sp>
      <p:sp>
        <p:nvSpPr>
          <p:cNvPr id="4628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4628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cs typeface="+mn-cs"/>
              </a:defRPr>
            </a:lvl1pPr>
          </a:lstStyle>
          <a:p>
            <a:pPr>
              <a:defRPr/>
            </a:pPr>
            <a:endParaRPr lang="en-US"/>
          </a:p>
        </p:txBody>
      </p:sp>
      <p:sp>
        <p:nvSpPr>
          <p:cNvPr id="4628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Times New Roman" pitchFamily="18" charset="0"/>
              </a:defRPr>
            </a:lvl1pPr>
          </a:lstStyle>
          <a:p>
            <a:pPr>
              <a:defRPr/>
            </a:pPr>
            <a:fld id="{C3F94D82-F761-4D6C-901B-39A2487C9160}" type="slidenum">
              <a:rPr lang="ar-SA"/>
              <a:pPr>
                <a:defRPr/>
              </a:pPr>
              <a:t>‹#›</a:t>
            </a:fld>
            <a:endParaRPr lang="en-US"/>
          </a:p>
        </p:txBody>
      </p:sp>
    </p:spTree>
    <p:extLst>
      <p:ext uri="{BB962C8B-B14F-4D97-AF65-F5344CB8AC3E}">
        <p14:creationId xmlns:p14="http://schemas.microsoft.com/office/powerpoint/2010/main" val="1821775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mn-cs"/>
              </a:defRPr>
            </a:lvl1pPr>
          </a:lstStyle>
          <a:p>
            <a:pPr>
              <a:defRPr/>
            </a:pPr>
            <a:endParaRPr lang="en-US"/>
          </a:p>
        </p:txBody>
      </p:sp>
      <p:sp>
        <p:nvSpPr>
          <p:cNvPr id="65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5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5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mn-cs"/>
              </a:defRPr>
            </a:lvl1pPr>
          </a:lstStyle>
          <a:p>
            <a:pPr>
              <a:defRPr/>
            </a:pPr>
            <a:endParaRPr lang="en-US"/>
          </a:p>
        </p:txBody>
      </p:sp>
      <p:sp>
        <p:nvSpPr>
          <p:cNvPr id="65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fld id="{7C8C8D1A-4560-48E2-BE83-9794FA26563F}" type="slidenum">
              <a:rPr lang="ar-SA"/>
              <a:pPr>
                <a:defRPr/>
              </a:pPr>
              <a:t>‹#›</a:t>
            </a:fld>
            <a:endParaRPr lang="en-US"/>
          </a:p>
        </p:txBody>
      </p:sp>
    </p:spTree>
    <p:extLst>
      <p:ext uri="{BB962C8B-B14F-4D97-AF65-F5344CB8AC3E}">
        <p14:creationId xmlns:p14="http://schemas.microsoft.com/office/powerpoint/2010/main" val="3335154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a:t> </a:t>
            </a:r>
            <a:endParaRPr lang="ar-SA"/>
          </a:p>
        </p:txBody>
      </p:sp>
      <p:sp>
        <p:nvSpPr>
          <p:cNvPr id="4" name="Slide Number Placeholder 3"/>
          <p:cNvSpPr>
            <a:spLocks noGrp="1"/>
          </p:cNvSpPr>
          <p:nvPr>
            <p:ph type="sldNum" sz="quarter" idx="5"/>
          </p:nvPr>
        </p:nvSpPr>
        <p:spPr/>
        <p:txBody>
          <a:bodyPr/>
          <a:lstStyle/>
          <a:p>
            <a:pPr>
              <a:defRPr/>
            </a:pPr>
            <a:fld id="{D12EAE67-54F6-454B-8988-1BCD096F9489}" type="slidenum">
              <a:rPr lang="ar-SA" smtClean="0"/>
              <a:pPr>
                <a:defRPr/>
              </a:pPr>
              <a:t>3</a:t>
            </a:fld>
            <a:endParaRPr lang="en-US"/>
          </a:p>
        </p:txBody>
      </p:sp>
    </p:spTree>
    <p:extLst>
      <p:ext uri="{BB962C8B-B14F-4D97-AF65-F5344CB8AC3E}">
        <p14:creationId xmlns:p14="http://schemas.microsoft.com/office/powerpoint/2010/main" val="2857548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a:t> </a:t>
            </a:r>
            <a:endParaRPr lang="ar-SA"/>
          </a:p>
        </p:txBody>
      </p:sp>
      <p:sp>
        <p:nvSpPr>
          <p:cNvPr id="4" name="Slide Number Placeholder 3"/>
          <p:cNvSpPr>
            <a:spLocks noGrp="1"/>
          </p:cNvSpPr>
          <p:nvPr>
            <p:ph type="sldNum" sz="quarter" idx="5"/>
          </p:nvPr>
        </p:nvSpPr>
        <p:spPr/>
        <p:txBody>
          <a:bodyPr/>
          <a:lstStyle/>
          <a:p>
            <a:pPr>
              <a:defRPr/>
            </a:pPr>
            <a:fld id="{04AE5FE5-53B4-41CE-9CC4-3F0CD7C06451}" type="slidenum">
              <a:rPr lang="ar-SA" smtClean="0"/>
              <a:pPr>
                <a:defRPr/>
              </a:pPr>
              <a:t>12</a:t>
            </a:fld>
            <a:endParaRPr lang="en-US"/>
          </a:p>
        </p:txBody>
      </p:sp>
    </p:spTree>
    <p:extLst>
      <p:ext uri="{BB962C8B-B14F-4D97-AF65-F5344CB8AC3E}">
        <p14:creationId xmlns:p14="http://schemas.microsoft.com/office/powerpoint/2010/main" val="325577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CD11E557-6EC0-49D4-B4E0-4E9B082C1E1A}" type="slidenum">
              <a:rPr lang="ar-SA" smtClean="0"/>
              <a:pPr>
                <a:defRPr/>
              </a:pPr>
              <a:t>13</a:t>
            </a:fld>
            <a:endParaRPr lang="en-US">
              <a:cs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a:latin typeface="Times" pitchFamily="48" charset="0"/>
              </a:rPr>
              <a:t> . </a:t>
            </a:r>
            <a:r>
              <a:rPr lang="en-US" sz="3200" b="1" dirty="0">
                <a:cs typeface="Times New Roman" pitchFamily="18" charset="0"/>
              </a:rPr>
              <a:t> </a:t>
            </a:r>
            <a:endParaRPr lang="en-US" dirty="0">
              <a:latin typeface="Times" pitchFamily="48" charset="0"/>
            </a:endParaRPr>
          </a:p>
          <a:p>
            <a:pPr eaLnBrk="1" hangingPunct="1"/>
            <a:endParaRPr lang="en-US" dirty="0"/>
          </a:p>
        </p:txBody>
      </p:sp>
    </p:spTree>
    <p:extLst>
      <p:ext uri="{BB962C8B-B14F-4D97-AF65-F5344CB8AC3E}">
        <p14:creationId xmlns:p14="http://schemas.microsoft.com/office/powerpoint/2010/main" val="2402313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D08F3DB6-D220-4ECC-832B-B3B5E435A6DD}" type="slidenum">
              <a:rPr lang="ar-SA" smtClean="0"/>
              <a:pPr>
                <a:defRPr/>
              </a:pPr>
              <a:t>14</a:t>
            </a:fld>
            <a:endParaRPr lang="en-US">
              <a:cs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b="1"/>
              <a:t>Student Misconceptions and Concerns</a:t>
            </a:r>
          </a:p>
          <a:p>
            <a:pPr eaLnBrk="1" hangingPunct="1"/>
            <a:r>
              <a:rPr lang="en-US"/>
              <a:t>1. The kidney’s role in filtration and selective reabsorption may initially be confusing to many students. The process is a bit like cleaning up a closet by removing all the contents and then selectively returning to it what you wish to store.</a:t>
            </a:r>
          </a:p>
          <a:p>
            <a:pPr eaLnBrk="1" hangingPunct="1"/>
            <a:r>
              <a:rPr lang="en-US"/>
              <a:t>2. Before addressing the human urinary system, challenge each student in your class to explain how a drink of water may end up as urine. Consider having each students write out their answer on a 3 </a:t>
            </a:r>
            <a:r>
              <a:rPr lang="en-US">
                <a:sym typeface="Symbol" pitchFamily="18" charset="2"/>
              </a:rPr>
              <a:t></a:t>
            </a:r>
            <a:r>
              <a:rPr lang="en-US"/>
              <a:t> 5 card in class. This quick survey will likely reveal misunderstandings that would otherwise be concealed by quiet students’ reluctance to speak up. Students might suggest that some sort of tube transports fluid from the digestive tract to the kidneys or urinary bladder. Such surveys provide a useful means of gauging the initial assumptions of your students as they approach a new subject.</a:t>
            </a:r>
          </a:p>
          <a:p>
            <a:pPr eaLnBrk="1" hangingPunct="1"/>
            <a:endParaRPr lang="en-US"/>
          </a:p>
          <a:p>
            <a:pPr eaLnBrk="1" hangingPunct="1"/>
            <a:r>
              <a:rPr lang="en-US" b="1"/>
              <a:t>Teaching Tips</a:t>
            </a:r>
          </a:p>
          <a:p>
            <a:pPr eaLnBrk="1" hangingPunct="1"/>
            <a:r>
              <a:rPr lang="en-US"/>
              <a:t>1. A moderately full human urinary bladder holds about 500 ml (or 1 pint) of fluid. The bladder’s maximum capacity may be up to double that volume, although if overdistended, it may burst!</a:t>
            </a:r>
          </a:p>
          <a:p>
            <a:pPr eaLnBrk="1" hangingPunct="1"/>
            <a:r>
              <a:rPr lang="en-US"/>
              <a:t>2. Students must understand that blood consists of two main components, cells and plasma. If your course has not covered Chapter 23, consider assigning Module 23.12 to ensure that they have this important background knowledge.</a:t>
            </a:r>
          </a:p>
          <a:p>
            <a:pPr eaLnBrk="1" hangingPunct="1"/>
            <a:r>
              <a:rPr lang="en-US"/>
              <a:t>3. During the production of urine, blood cells remain within blood vessels, and components of the plasma are filtered out and selectively reabsorbed. Students may appreciate your making this important distinction early on in the discussion of renal functions.</a:t>
            </a:r>
          </a:p>
        </p:txBody>
      </p:sp>
    </p:spTree>
    <p:extLst>
      <p:ext uri="{BB962C8B-B14F-4D97-AF65-F5344CB8AC3E}">
        <p14:creationId xmlns:p14="http://schemas.microsoft.com/office/powerpoint/2010/main" val="1399531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5C131503-B0FD-4CF2-9321-AB042380B682}" type="slidenum">
              <a:rPr lang="ar-SA" smtClean="0"/>
              <a:pPr>
                <a:defRPr/>
              </a:pPr>
              <a:t>15</a:t>
            </a:fld>
            <a:endParaRPr lang="en-US">
              <a:cs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a:latin typeface="Times" pitchFamily="48" charset="0"/>
              </a:rPr>
              <a:t>  </a:t>
            </a:r>
          </a:p>
          <a:p>
            <a:pPr eaLnBrk="1" hangingPunct="1"/>
            <a:endParaRPr lang="en-US"/>
          </a:p>
        </p:txBody>
      </p:sp>
    </p:spTree>
    <p:extLst>
      <p:ext uri="{BB962C8B-B14F-4D97-AF65-F5344CB8AC3E}">
        <p14:creationId xmlns:p14="http://schemas.microsoft.com/office/powerpoint/2010/main" val="944471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BAA61B48-71AC-408F-92E9-047BD013CE2B}" type="slidenum">
              <a:rPr lang="ar-SA" smtClean="0"/>
              <a:pPr>
                <a:defRPr/>
              </a:pPr>
              <a:t>16</a:t>
            </a:fld>
            <a:endParaRPr lang="en-US">
              <a:cs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a:latin typeface="Times" pitchFamily="48" charset="0"/>
              </a:rPr>
              <a:t>Figure 25.6 Anatomy of the human excretory system.  </a:t>
            </a:r>
            <a:r>
              <a:rPr lang="ar-SA" dirty="0">
                <a:latin typeface="Times" pitchFamily="48" charset="0"/>
              </a:rPr>
              <a:t>قطاع عرضي في الكلية) </a:t>
            </a:r>
            <a:r>
              <a:rPr lang="en-US" dirty="0">
                <a:latin typeface="Times" pitchFamily="48" charset="0"/>
              </a:rPr>
              <a:t>)</a:t>
            </a:r>
            <a:r>
              <a:rPr lang="ar-SA" dirty="0">
                <a:latin typeface="Times" pitchFamily="48" charset="0"/>
              </a:rPr>
              <a:t> </a:t>
            </a:r>
            <a:r>
              <a:rPr lang="en-US" dirty="0">
                <a:latin typeface="Times" pitchFamily="48" charset="0"/>
              </a:rPr>
              <a:t> </a:t>
            </a:r>
            <a:r>
              <a:rPr lang="ar-SA" sz="3200" b="1" dirty="0">
                <a:cs typeface="Times New Roman" pitchFamily="18" charset="0"/>
              </a:rPr>
              <a:t>تشريح الجهاز الاخراجي في الانسان</a:t>
            </a:r>
            <a:endParaRPr lang="en-US" dirty="0">
              <a:latin typeface="Times" pitchFamily="48" charset="0"/>
            </a:endParaRPr>
          </a:p>
          <a:p>
            <a:pPr eaLnBrk="1" hangingPunct="1"/>
            <a:endParaRPr lang="en-US" dirty="0"/>
          </a:p>
        </p:txBody>
      </p:sp>
    </p:spTree>
    <p:extLst>
      <p:ext uri="{BB962C8B-B14F-4D97-AF65-F5344CB8AC3E}">
        <p14:creationId xmlns:p14="http://schemas.microsoft.com/office/powerpoint/2010/main" val="3578185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10494764-3013-418D-8418-125F908ABB62}" type="slidenum">
              <a:rPr lang="ar-SA" smtClean="0"/>
              <a:pPr>
                <a:defRPr/>
              </a:pPr>
              <a:t>17</a:t>
            </a:fld>
            <a:endParaRPr lang="en-US">
              <a:cs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a:latin typeface="Times" pitchFamily="48" charset="0"/>
              </a:rPr>
              <a:t> </a:t>
            </a:r>
            <a:r>
              <a:rPr lang="ar-SA" sz="3200" b="1">
                <a:cs typeface="Times New Roman" pitchFamily="18" charset="0"/>
              </a:rPr>
              <a:t>ا</a:t>
            </a:r>
            <a:r>
              <a:rPr lang="en-US" sz="3200" b="1">
                <a:cs typeface="Times New Roman" pitchFamily="18" charset="0"/>
              </a:rPr>
              <a:t>  </a:t>
            </a:r>
          </a:p>
        </p:txBody>
      </p:sp>
    </p:spTree>
    <p:extLst>
      <p:ext uri="{BB962C8B-B14F-4D97-AF65-F5344CB8AC3E}">
        <p14:creationId xmlns:p14="http://schemas.microsoft.com/office/powerpoint/2010/main" val="2328256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A1321139-F20A-4C13-BDBC-E40AEF6AD242}" type="slidenum">
              <a:rPr lang="ar-SA" smtClean="0"/>
              <a:pPr>
                <a:defRPr/>
              </a:pPr>
              <a:t>18</a:t>
            </a:fld>
            <a:endParaRPr lang="en-US">
              <a:cs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lnSpc>
                <a:spcPct val="90000"/>
              </a:lnSpc>
            </a:pPr>
            <a:r>
              <a:rPr lang="en-US" b="1"/>
              <a:t>  </a:t>
            </a:r>
          </a:p>
          <a:p>
            <a:pPr eaLnBrk="1" hangingPunct="1">
              <a:lnSpc>
                <a:spcPct val="90000"/>
              </a:lnSpc>
            </a:pPr>
            <a:r>
              <a:rPr lang="en-US"/>
              <a:t>1. The kidney’s role in filtration and selective reabsorption may initially be confusing to many students. The process is a bit like cleaning up a closet by removing all the contents and then selectively returning to it what you wish to store.</a:t>
            </a:r>
          </a:p>
          <a:p>
            <a:pPr eaLnBrk="1" hangingPunct="1">
              <a:lnSpc>
                <a:spcPct val="90000"/>
              </a:lnSpc>
            </a:pPr>
            <a:endParaRPr lang="en-US"/>
          </a:p>
          <a:p>
            <a:pPr eaLnBrk="1" hangingPunct="1">
              <a:lnSpc>
                <a:spcPct val="90000"/>
              </a:lnSpc>
            </a:pPr>
            <a:r>
              <a:rPr lang="en-US" b="1"/>
              <a:t>Teaching Tips</a:t>
            </a:r>
          </a:p>
          <a:p>
            <a:pPr eaLnBrk="1" hangingPunct="1">
              <a:lnSpc>
                <a:spcPct val="90000"/>
              </a:lnSpc>
            </a:pPr>
            <a:r>
              <a:rPr lang="en-US"/>
              <a:t>1. Students must understand that blood consists of two main components, cells and plasma. If your course has not covered Chapter 23, consider assigning Module 23.12 to ensure that they have this important background knowledge.</a:t>
            </a:r>
          </a:p>
          <a:p>
            <a:pPr eaLnBrk="1" hangingPunct="1">
              <a:lnSpc>
                <a:spcPct val="90000"/>
              </a:lnSpc>
            </a:pPr>
            <a:r>
              <a:rPr lang="en-US"/>
              <a:t>2. During the production of urine, blood cells remain within blood vessels, and components of the plasma are filtered out and selectively reabsorbed. Students may appreciate your making this important distinction early on in the discussion of renal functions.</a:t>
            </a:r>
          </a:p>
          <a:p>
            <a:pPr eaLnBrk="1" hangingPunct="1">
              <a:lnSpc>
                <a:spcPct val="90000"/>
              </a:lnSpc>
            </a:pPr>
            <a:r>
              <a:rPr lang="en-US"/>
              <a:t>3. Some drugs are excreted in urine. This is the basis of drug testing using samples of a person’s urine. Making this simple connection can help generate interest and improve comprehension in your students.</a:t>
            </a:r>
          </a:p>
        </p:txBody>
      </p:sp>
    </p:spTree>
    <p:extLst>
      <p:ext uri="{BB962C8B-B14F-4D97-AF65-F5344CB8AC3E}">
        <p14:creationId xmlns:p14="http://schemas.microsoft.com/office/powerpoint/2010/main" val="144341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E4C85AF8-EF53-44A8-8916-082EE0BD09B2}" type="slidenum">
              <a:rPr lang="ar-SA" smtClean="0"/>
              <a:pPr>
                <a:defRPr/>
              </a:pPr>
              <a:t>19</a:t>
            </a:fld>
            <a:endParaRPr lang="en-US">
              <a:cs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a:t> </a:t>
            </a:r>
            <a:endParaRPr lang="en-US">
              <a:cs typeface="Times New Roman" pitchFamily="18" charset="0"/>
            </a:endParaRPr>
          </a:p>
          <a:p>
            <a:pPr eaLnBrk="1" hangingPunct="1"/>
            <a:endParaRPr lang="en-US"/>
          </a:p>
        </p:txBody>
      </p:sp>
    </p:spTree>
    <p:extLst>
      <p:ext uri="{BB962C8B-B14F-4D97-AF65-F5344CB8AC3E}">
        <p14:creationId xmlns:p14="http://schemas.microsoft.com/office/powerpoint/2010/main" val="2922269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F672131-732F-4637-B971-D8E42F3E910D}" type="slidenum">
              <a:rPr lang="ar-SA" smtClean="0"/>
              <a:pPr>
                <a:defRPr/>
              </a:pPr>
              <a:t>20</a:t>
            </a:fld>
            <a:endParaRPr lang="en-US">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b="1"/>
              <a:t>  </a:t>
            </a:r>
            <a:endParaRPr lang="en-US"/>
          </a:p>
          <a:p>
            <a:pPr eaLnBrk="1" hangingPunct="1"/>
            <a:endParaRPr lang="en-US"/>
          </a:p>
          <a:p>
            <a:pPr eaLnBrk="1" hangingPunct="1"/>
            <a:r>
              <a:rPr lang="en-US" b="1"/>
              <a:t>Teaching Tips</a:t>
            </a:r>
          </a:p>
          <a:p>
            <a:pPr eaLnBrk="1" hangingPunct="1"/>
            <a:r>
              <a:rPr lang="en-US"/>
              <a:t>1. Some drugs are excreted in urine. This is the basis of drug testing using samples of a person’s urine. Making this simple connection can help generate interest and improve comprehension in your students.</a:t>
            </a:r>
          </a:p>
          <a:p>
            <a:pPr eaLnBrk="1" hangingPunct="1"/>
            <a:r>
              <a:rPr lang="en-US"/>
              <a:t>2. Students may be particularly interested in the diuretic effects of alcohol and caffeine. The text notes that the diuretic effects of alcohol may contribute to some of the symptoms of a hangover. However, the concentration of alcohol and caffeine are important factors. Higher urine output resulting from the high consumption of low-alcohol (1–5%) beer may largely be the consequence of increased water consumption. Drinks with higher alcohol levels, such as shots of hard liquor (gin, vodka, whiskey) or higher caffeine levels (espresso) and low fluid volume would be expected to better reveal the diuretic effects.</a:t>
            </a:r>
          </a:p>
        </p:txBody>
      </p:sp>
    </p:spTree>
    <p:extLst>
      <p:ext uri="{BB962C8B-B14F-4D97-AF65-F5344CB8AC3E}">
        <p14:creationId xmlns:p14="http://schemas.microsoft.com/office/powerpoint/2010/main" val="2193385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794B79A6-E8E7-4120-A930-51E51DC69A77}" type="slidenum">
              <a:rPr lang="ar-SA" smtClean="0"/>
              <a:pPr>
                <a:defRPr/>
              </a:pPr>
              <a:t>21</a:t>
            </a:fld>
            <a:endParaRPr lang="en-US">
              <a:cs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b="1" dirty="0"/>
              <a:t>Student Misconceptions and Concerns</a:t>
            </a:r>
          </a:p>
          <a:p>
            <a:pPr eaLnBrk="1" hangingPunct="1"/>
            <a:r>
              <a:rPr lang="en-US" dirty="0"/>
              <a:t>1. The kidney’s role in filtration and selective reabsorption may initially be confusing to many students. The process is a bit like cleaning up a closet by removing all the contents and then selectively returning to it what you wish to store.</a:t>
            </a:r>
          </a:p>
          <a:p>
            <a:pPr eaLnBrk="1" hangingPunct="1"/>
            <a:endParaRPr lang="en-US" dirty="0"/>
          </a:p>
          <a:p>
            <a:pPr eaLnBrk="1" hangingPunct="1"/>
            <a:r>
              <a:rPr lang="en-US" b="1" dirty="0"/>
              <a:t>Teaching Tips</a:t>
            </a:r>
          </a:p>
          <a:p>
            <a:pPr eaLnBrk="1" hangingPunct="1"/>
            <a:r>
              <a:rPr lang="en-US" dirty="0"/>
              <a:t>1. Student experience with osmoregulation not pertaining to their own bodies may be quite limited. However, many students are familiar with the pasty white color of bird droppings. Consider beginning your discussion of nitrogenous wastes by asking your class to explain why bird droppings are white.</a:t>
            </a:r>
          </a:p>
        </p:txBody>
      </p:sp>
    </p:spTree>
    <p:extLst>
      <p:ext uri="{BB962C8B-B14F-4D97-AF65-F5344CB8AC3E}">
        <p14:creationId xmlns:p14="http://schemas.microsoft.com/office/powerpoint/2010/main" val="49044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637E8D69-1E1F-48D2-8871-B431711279F4}" type="slidenum">
              <a:rPr lang="ar-SA" smtClean="0"/>
              <a:pPr>
                <a:defRPr/>
              </a:pPr>
              <a:t>4</a:t>
            </a:fld>
            <a:endParaRPr lang="en-US">
              <a:cs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b="1" dirty="0"/>
              <a:t>Student Misconceptions and Concerns</a:t>
            </a:r>
          </a:p>
          <a:p>
            <a:pPr eaLnBrk="1" hangingPunct="1"/>
            <a:r>
              <a:rPr lang="en-US" dirty="0"/>
              <a:t>1. The concept of homeostasis may be new to students, who have never considered how organisms must adjust to subtle changes in environmental conditions. Analogies to other systems that engage in self-regulation, such as the water regulation of a toilet or the temperature regulation of a furnace, may help. </a:t>
            </a:r>
          </a:p>
          <a:p>
            <a:pPr eaLnBrk="1" hangingPunct="1"/>
            <a:r>
              <a:rPr lang="en-US" dirty="0"/>
              <a:t>2. One role of the circulatory system rarely discussed is the transport of heat. Blood vessels near the surface of the body expand when we are overheated, releasing some of this excess to the environment. Conversely, during periods of exposure to cold, blood is shunted away from the skin to conserve heat.</a:t>
            </a:r>
          </a:p>
          <a:p>
            <a:pPr eaLnBrk="1" hangingPunct="1"/>
            <a:endParaRPr lang="en-US" dirty="0"/>
          </a:p>
          <a:p>
            <a:pPr eaLnBrk="1" hangingPunct="1"/>
            <a:r>
              <a:rPr lang="en-US" b="1" dirty="0"/>
              <a:t>Teaching Tips</a:t>
            </a:r>
          </a:p>
          <a:p>
            <a:pPr eaLnBrk="1" hangingPunct="1"/>
            <a:r>
              <a:rPr lang="en-US" dirty="0"/>
              <a:t>1. The terms </a:t>
            </a:r>
            <a:r>
              <a:rPr lang="en-US" i="1" dirty="0"/>
              <a:t>warm-blooded </a:t>
            </a:r>
            <a:r>
              <a:rPr lang="en-US" dirty="0"/>
              <a:t>and </a:t>
            </a:r>
            <a:r>
              <a:rPr lang="en-US" i="1" dirty="0"/>
              <a:t>cold-blooded </a:t>
            </a:r>
            <a:r>
              <a:rPr lang="en-US" dirty="0"/>
              <a:t>are less precise than </a:t>
            </a:r>
            <a:r>
              <a:rPr lang="en-US" i="1" dirty="0"/>
              <a:t>endotherm </a:t>
            </a:r>
            <a:r>
              <a:rPr lang="en-US" dirty="0"/>
              <a:t>and </a:t>
            </a:r>
            <a:r>
              <a:rPr lang="en-US" i="1" dirty="0" err="1"/>
              <a:t>ectotherm</a:t>
            </a:r>
            <a:r>
              <a:rPr lang="en-US" i="1" dirty="0"/>
              <a:t>. </a:t>
            </a:r>
            <a:r>
              <a:rPr lang="en-US" dirty="0"/>
              <a:t>Encourage students to discuss why the latter two terms are preferable.</a:t>
            </a:r>
          </a:p>
          <a:p>
            <a:pPr eaLnBrk="1" hangingPunct="1"/>
            <a:r>
              <a:rPr lang="en-US" dirty="0"/>
              <a:t>2. Ask your students to explain the adaptive advantages of </a:t>
            </a:r>
            <a:r>
              <a:rPr lang="en-US" dirty="0" err="1"/>
              <a:t>endothermy</a:t>
            </a:r>
            <a:r>
              <a:rPr lang="en-US" dirty="0"/>
              <a:t> and </a:t>
            </a:r>
            <a:r>
              <a:rPr lang="en-US" dirty="0" err="1"/>
              <a:t>ectothermy</a:t>
            </a:r>
            <a:r>
              <a:rPr lang="en-US" dirty="0"/>
              <a:t>. You might prompt the discussion by noting that endotherms consume about 10 times as many calories as ectotherms of equivalent body mass. What advantages might be worth this additional “cost” for endotherms? </a:t>
            </a:r>
          </a:p>
          <a:p>
            <a:pPr eaLnBrk="1" hangingPunct="1"/>
            <a:r>
              <a:rPr lang="en-US" dirty="0"/>
              <a:t>3. The heat generated by aerobic metabolism is analogous to the heat generated by the engine of an automobile. In both cases, the heat is a by-product of the process. In the winter, this excess heat helps keep the body and the interior of the car warm. In the summer, both the body and the automobile’s engine must work to keep from overheating.</a:t>
            </a:r>
          </a:p>
        </p:txBody>
      </p:sp>
    </p:spTree>
    <p:extLst>
      <p:ext uri="{BB962C8B-B14F-4D97-AF65-F5344CB8AC3E}">
        <p14:creationId xmlns:p14="http://schemas.microsoft.com/office/powerpoint/2010/main" val="3047262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6BC32A30-E100-4662-BE9F-6B43D732957A}" type="slidenum">
              <a:rPr lang="ar-SA" smtClean="0"/>
              <a:pPr>
                <a:defRPr/>
              </a:pPr>
              <a:t>22</a:t>
            </a:fld>
            <a:endParaRPr lang="en-US">
              <a:cs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a:latin typeface="Times" pitchFamily="48" charset="0"/>
              </a:rPr>
              <a:t>Figure 25.5 Nitrogen-containing metabolic waste products.</a:t>
            </a:r>
          </a:p>
          <a:p>
            <a:pPr eaLnBrk="1" hangingPunct="1"/>
            <a:endParaRPr lang="en-US">
              <a:latin typeface="Times" pitchFamily="48" charset="0"/>
            </a:endParaRPr>
          </a:p>
        </p:txBody>
      </p:sp>
    </p:spTree>
    <p:extLst>
      <p:ext uri="{BB962C8B-B14F-4D97-AF65-F5344CB8AC3E}">
        <p14:creationId xmlns:p14="http://schemas.microsoft.com/office/powerpoint/2010/main" val="4279166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r>
              <a:rPr lang="en-US" b="1"/>
              <a:t>Student Misconceptions and Concerns </a:t>
            </a:r>
          </a:p>
          <a:p>
            <a:r>
              <a:rPr lang="en-US"/>
              <a:t>1. The kidney’s role in filtration and selective reabsorption may initially be confusing to many students. The process is a bit like cleaning up a closet by removing all the contents and then selectively returning to it what you wish to store.</a:t>
            </a:r>
          </a:p>
          <a:p>
            <a:endParaRPr lang="en-US">
              <a:latin typeface="Times" pitchFamily="48" charset="0"/>
            </a:endParaRPr>
          </a:p>
          <a:p>
            <a:r>
              <a:rPr lang="en-US" b="1">
                <a:latin typeface="Times" pitchFamily="48" charset="0"/>
              </a:rPr>
              <a:t>Teaching Tips</a:t>
            </a:r>
          </a:p>
          <a:p>
            <a:r>
              <a:rPr lang="en-US"/>
              <a:t>1. It is well established that the loss of one kidney in a human results in enlargement of the remaining kidney, a process known as compensatory hypertrophy. As your time permits, this can provide material for a class discussion or for a special-topic assignment for students with a particular interest.</a:t>
            </a:r>
          </a:p>
          <a:p>
            <a:r>
              <a:rPr lang="en-US"/>
              <a:t>2. The unfortunate shortage of kidneys and other organs available for transplant is a major health issue. Consider discussing this problem with your class. Many state and federal organ donation organizations can by located by a quick Internet search. The National Kidney Foundation site www.kidney.org/atoz/atozTopic.cfm?topic</a:t>
            </a:r>
            <a:r>
              <a:rPr lang="en-US">
                <a:cs typeface="Times New Roman" pitchFamily="18" charset="0"/>
              </a:rPr>
              <a:t>=</a:t>
            </a:r>
            <a:r>
              <a:rPr lang="en-US"/>
              <a:t>11</a:t>
            </a:r>
            <a:r>
              <a:rPr lang="en-US" b="1"/>
              <a:t>, </a:t>
            </a:r>
            <a:r>
              <a:rPr lang="en-US"/>
              <a:t>includes information on kidney donation.</a:t>
            </a:r>
          </a:p>
        </p:txBody>
      </p:sp>
    </p:spTree>
    <p:extLst>
      <p:ext uri="{BB962C8B-B14F-4D97-AF65-F5344CB8AC3E}">
        <p14:creationId xmlns:p14="http://schemas.microsoft.com/office/powerpoint/2010/main" val="119434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r>
              <a:rPr lang="ar-SA"/>
              <a:t> </a:t>
            </a:r>
            <a:endParaRPr lang="en-US">
              <a:cs typeface="Times New Roman" pitchFamily="18" charset="0"/>
            </a:endParaRPr>
          </a:p>
          <a:p>
            <a:endParaRPr lang="en-US"/>
          </a:p>
          <a:p>
            <a:endParaRPr lang="en-US"/>
          </a:p>
        </p:txBody>
      </p:sp>
    </p:spTree>
    <p:extLst>
      <p:ext uri="{BB962C8B-B14F-4D97-AF65-F5344CB8AC3E}">
        <p14:creationId xmlns:p14="http://schemas.microsoft.com/office/powerpoint/2010/main" val="856953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FBFA23A6-5D74-468C-BB72-249AF68B03F8}" type="slidenum">
              <a:rPr lang="ar-SA" smtClean="0"/>
              <a:pPr>
                <a:defRPr/>
              </a:pPr>
              <a:t>25</a:t>
            </a:fld>
            <a:endParaRPr lang="en-US">
              <a:cs typeface="Arial" charset="0"/>
            </a:endParaRPr>
          </a:p>
        </p:txBody>
      </p:sp>
      <p:sp>
        <p:nvSpPr>
          <p:cNvPr id="73731" name="Slide Image Placeholder 1"/>
          <p:cNvSpPr>
            <a:spLocks noGrp="1" noRot="1" noChangeAspect="1" noTextEdit="1"/>
          </p:cNvSpPr>
          <p:nvPr>
            <p:ph type="sldImg"/>
          </p:nvPr>
        </p:nvSpPr>
        <p:spPr>
          <a:ln/>
        </p:spPr>
      </p:sp>
      <p:sp>
        <p:nvSpPr>
          <p:cNvPr id="73732" name="Notes Placeholder 2"/>
          <p:cNvSpPr>
            <a:spLocks noGrp="1"/>
          </p:cNvSpPr>
          <p:nvPr>
            <p:ph type="body" idx="1"/>
          </p:nvPr>
        </p:nvSpPr>
        <p:spPr>
          <a:xfrm>
            <a:off x="685800" y="4343400"/>
            <a:ext cx="5486400" cy="4114800"/>
          </a:xfrm>
          <a:noFill/>
          <a:ln/>
        </p:spPr>
        <p:txBody>
          <a:bodyPr/>
          <a:lstStyle/>
          <a:p>
            <a:pPr eaLnBrk="1" hangingPunct="1"/>
            <a:endParaRPr lang="ar-SA"/>
          </a:p>
        </p:txBody>
      </p:sp>
      <p:sp>
        <p:nvSpPr>
          <p:cNvPr id="7373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eaLnBrk="1" hangingPunct="1"/>
            <a:fld id="{F7BC8E63-1E26-4091-831A-AA4340978CA8}" type="slidenum">
              <a:rPr lang="ar-SA" sz="1200">
                <a:latin typeface="Calibri" pitchFamily="34" charset="0"/>
              </a:rPr>
              <a:pPr eaLnBrk="1" hangingPunct="1"/>
              <a:t>25</a:t>
            </a:fld>
            <a:endParaRPr lang="en-US" sz="1200">
              <a:latin typeface="Calibri" pitchFamily="34" charset="0"/>
            </a:endParaRPr>
          </a:p>
        </p:txBody>
      </p:sp>
    </p:spTree>
    <p:extLst>
      <p:ext uri="{BB962C8B-B14F-4D97-AF65-F5344CB8AC3E}">
        <p14:creationId xmlns:p14="http://schemas.microsoft.com/office/powerpoint/2010/main" val="4054103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ar-SA"/>
          </a:p>
        </p:txBody>
      </p:sp>
      <p:sp>
        <p:nvSpPr>
          <p:cNvPr id="4" name="Slide Number Placeholder 3"/>
          <p:cNvSpPr>
            <a:spLocks noGrp="1"/>
          </p:cNvSpPr>
          <p:nvPr>
            <p:ph type="sldNum" sz="quarter" idx="5"/>
          </p:nvPr>
        </p:nvSpPr>
        <p:spPr/>
        <p:txBody>
          <a:bodyPr/>
          <a:lstStyle/>
          <a:p>
            <a:pPr>
              <a:defRPr/>
            </a:pPr>
            <a:fld id="{0BA999A2-C8DD-491B-85BA-C2B97519EEC4}" type="slidenum">
              <a:rPr lang="ar-SA" smtClean="0"/>
              <a:pPr>
                <a:defRPr/>
              </a:pPr>
              <a:t>26</a:t>
            </a:fld>
            <a:endParaRPr lang="en-US"/>
          </a:p>
        </p:txBody>
      </p:sp>
    </p:spTree>
    <p:extLst>
      <p:ext uri="{BB962C8B-B14F-4D97-AF65-F5344CB8AC3E}">
        <p14:creationId xmlns:p14="http://schemas.microsoft.com/office/powerpoint/2010/main" val="2979544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a:t> </a:t>
            </a:r>
            <a:endParaRPr lang="ar-SA"/>
          </a:p>
        </p:txBody>
      </p:sp>
      <p:sp>
        <p:nvSpPr>
          <p:cNvPr id="4" name="Slide Number Placeholder 3"/>
          <p:cNvSpPr>
            <a:spLocks noGrp="1"/>
          </p:cNvSpPr>
          <p:nvPr>
            <p:ph type="sldNum" sz="quarter" idx="5"/>
          </p:nvPr>
        </p:nvSpPr>
        <p:spPr/>
        <p:txBody>
          <a:bodyPr/>
          <a:lstStyle/>
          <a:p>
            <a:pPr>
              <a:defRPr/>
            </a:pPr>
            <a:fld id="{BB6475B8-FF46-4FF3-B60D-5ECB7D5982A9}" type="slidenum">
              <a:rPr lang="ar-SA" smtClean="0"/>
              <a:pPr>
                <a:defRPr/>
              </a:pPr>
              <a:t>27</a:t>
            </a:fld>
            <a:endParaRPr lang="en-US"/>
          </a:p>
        </p:txBody>
      </p:sp>
    </p:spTree>
    <p:extLst>
      <p:ext uri="{BB962C8B-B14F-4D97-AF65-F5344CB8AC3E}">
        <p14:creationId xmlns:p14="http://schemas.microsoft.com/office/powerpoint/2010/main" val="3891487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ar-SA"/>
          </a:p>
        </p:txBody>
      </p:sp>
      <p:sp>
        <p:nvSpPr>
          <p:cNvPr id="4" name="Slide Number Placeholder 3"/>
          <p:cNvSpPr>
            <a:spLocks noGrp="1"/>
          </p:cNvSpPr>
          <p:nvPr>
            <p:ph type="sldNum" sz="quarter" idx="5"/>
          </p:nvPr>
        </p:nvSpPr>
        <p:spPr/>
        <p:txBody>
          <a:bodyPr/>
          <a:lstStyle/>
          <a:p>
            <a:pPr>
              <a:defRPr/>
            </a:pPr>
            <a:fld id="{DE3537D3-DC7E-4D32-AC55-C69F1E5CC4A2}" type="slidenum">
              <a:rPr lang="ar-SA" smtClean="0"/>
              <a:pPr>
                <a:defRPr/>
              </a:pPr>
              <a:t>28</a:t>
            </a:fld>
            <a:endParaRPr lang="en-US"/>
          </a:p>
        </p:txBody>
      </p:sp>
    </p:spTree>
    <p:extLst>
      <p:ext uri="{BB962C8B-B14F-4D97-AF65-F5344CB8AC3E}">
        <p14:creationId xmlns:p14="http://schemas.microsoft.com/office/powerpoint/2010/main" val="378058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ar-SA"/>
          </a:p>
        </p:txBody>
      </p:sp>
      <p:sp>
        <p:nvSpPr>
          <p:cNvPr id="4" name="Slide Number Placeholder 3"/>
          <p:cNvSpPr>
            <a:spLocks noGrp="1"/>
          </p:cNvSpPr>
          <p:nvPr>
            <p:ph type="sldNum" sz="quarter" idx="5"/>
          </p:nvPr>
        </p:nvSpPr>
        <p:spPr/>
        <p:txBody>
          <a:bodyPr/>
          <a:lstStyle/>
          <a:p>
            <a:pPr>
              <a:defRPr/>
            </a:pPr>
            <a:fld id="{5D882B63-BD93-4822-978C-39AB2C729ED1}" type="slidenum">
              <a:rPr lang="ar-SA" smtClean="0"/>
              <a:pPr>
                <a:defRPr/>
              </a:pPr>
              <a:t>29</a:t>
            </a:fld>
            <a:endParaRPr lang="en-US"/>
          </a:p>
        </p:txBody>
      </p:sp>
    </p:spTree>
    <p:extLst>
      <p:ext uri="{BB962C8B-B14F-4D97-AF65-F5344CB8AC3E}">
        <p14:creationId xmlns:p14="http://schemas.microsoft.com/office/powerpoint/2010/main" val="2794505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ar-SA"/>
          </a:p>
        </p:txBody>
      </p:sp>
      <p:sp>
        <p:nvSpPr>
          <p:cNvPr id="4" name="Slide Number Placeholder 3"/>
          <p:cNvSpPr>
            <a:spLocks noGrp="1"/>
          </p:cNvSpPr>
          <p:nvPr>
            <p:ph type="sldNum" sz="quarter" idx="5"/>
          </p:nvPr>
        </p:nvSpPr>
        <p:spPr/>
        <p:txBody>
          <a:bodyPr/>
          <a:lstStyle/>
          <a:p>
            <a:pPr>
              <a:defRPr/>
            </a:pPr>
            <a:fld id="{F0970342-9C48-442A-A43F-40E31BD49D67}" type="slidenum">
              <a:rPr lang="ar-SA" smtClean="0"/>
              <a:pPr>
                <a:defRPr/>
              </a:pPr>
              <a:t>30</a:t>
            </a:fld>
            <a:endParaRPr lang="en-US"/>
          </a:p>
        </p:txBody>
      </p:sp>
    </p:spTree>
    <p:extLst>
      <p:ext uri="{BB962C8B-B14F-4D97-AF65-F5344CB8AC3E}">
        <p14:creationId xmlns:p14="http://schemas.microsoft.com/office/powerpoint/2010/main" val="2585728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ar-SA"/>
          </a:p>
        </p:txBody>
      </p:sp>
      <p:sp>
        <p:nvSpPr>
          <p:cNvPr id="4" name="Slide Number Placeholder 3"/>
          <p:cNvSpPr>
            <a:spLocks noGrp="1"/>
          </p:cNvSpPr>
          <p:nvPr>
            <p:ph type="sldNum" sz="quarter" idx="5"/>
          </p:nvPr>
        </p:nvSpPr>
        <p:spPr/>
        <p:txBody>
          <a:bodyPr/>
          <a:lstStyle/>
          <a:p>
            <a:pPr>
              <a:defRPr/>
            </a:pPr>
            <a:fld id="{E4B754A8-B7B4-46D6-B7B2-6E880174335D}" type="slidenum">
              <a:rPr lang="ar-SA" smtClean="0"/>
              <a:pPr>
                <a:defRPr/>
              </a:pPr>
              <a:t>31</a:t>
            </a:fld>
            <a:endParaRPr lang="en-US"/>
          </a:p>
        </p:txBody>
      </p:sp>
    </p:spTree>
    <p:extLst>
      <p:ext uri="{BB962C8B-B14F-4D97-AF65-F5344CB8AC3E}">
        <p14:creationId xmlns:p14="http://schemas.microsoft.com/office/powerpoint/2010/main" val="93675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7482A754-9079-46FF-B87D-9234099B5AB2}" type="slidenum">
              <a:rPr lang="ar-SA" smtClean="0"/>
              <a:pPr>
                <a:defRPr/>
              </a:pPr>
              <a:t>5</a:t>
            </a:fld>
            <a:endParaRPr lang="en-US">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a:t>  </a:t>
            </a:r>
          </a:p>
        </p:txBody>
      </p:sp>
    </p:spTree>
    <p:extLst>
      <p:ext uri="{BB962C8B-B14F-4D97-AF65-F5344CB8AC3E}">
        <p14:creationId xmlns:p14="http://schemas.microsoft.com/office/powerpoint/2010/main" val="1428862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ar-SA"/>
          </a:p>
        </p:txBody>
      </p:sp>
      <p:sp>
        <p:nvSpPr>
          <p:cNvPr id="4" name="Slide Number Placeholder 3"/>
          <p:cNvSpPr>
            <a:spLocks noGrp="1"/>
          </p:cNvSpPr>
          <p:nvPr>
            <p:ph type="sldNum" sz="quarter" idx="5"/>
          </p:nvPr>
        </p:nvSpPr>
        <p:spPr/>
        <p:txBody>
          <a:bodyPr/>
          <a:lstStyle/>
          <a:p>
            <a:pPr>
              <a:defRPr/>
            </a:pPr>
            <a:fld id="{531B0BB1-7A46-4A7B-AEE9-0CEE7936FA12}" type="slidenum">
              <a:rPr lang="ar-SA" smtClean="0"/>
              <a:pPr>
                <a:defRPr/>
              </a:pPr>
              <a:t>32</a:t>
            </a:fld>
            <a:endParaRPr lang="en-US"/>
          </a:p>
        </p:txBody>
      </p:sp>
    </p:spTree>
    <p:extLst>
      <p:ext uri="{BB962C8B-B14F-4D97-AF65-F5344CB8AC3E}">
        <p14:creationId xmlns:p14="http://schemas.microsoft.com/office/powerpoint/2010/main" val="3131101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ar-SA"/>
          </a:p>
        </p:txBody>
      </p:sp>
      <p:sp>
        <p:nvSpPr>
          <p:cNvPr id="4" name="Slide Number Placeholder 3"/>
          <p:cNvSpPr>
            <a:spLocks noGrp="1"/>
          </p:cNvSpPr>
          <p:nvPr>
            <p:ph type="sldNum" sz="quarter" idx="5"/>
          </p:nvPr>
        </p:nvSpPr>
        <p:spPr/>
        <p:txBody>
          <a:bodyPr/>
          <a:lstStyle/>
          <a:p>
            <a:pPr>
              <a:defRPr/>
            </a:pPr>
            <a:fld id="{4DE456E4-C305-4757-9FF5-51441C7AF42F}" type="slidenum">
              <a:rPr lang="ar-SA" smtClean="0"/>
              <a:pPr>
                <a:defRPr/>
              </a:pPr>
              <a:t>33</a:t>
            </a:fld>
            <a:endParaRPr lang="en-US"/>
          </a:p>
        </p:txBody>
      </p:sp>
    </p:spTree>
    <p:extLst>
      <p:ext uri="{BB962C8B-B14F-4D97-AF65-F5344CB8AC3E}">
        <p14:creationId xmlns:p14="http://schemas.microsoft.com/office/powerpoint/2010/main" val="36606359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ar-SA"/>
          </a:p>
        </p:txBody>
      </p:sp>
      <p:sp>
        <p:nvSpPr>
          <p:cNvPr id="4" name="Slide Number Placeholder 3"/>
          <p:cNvSpPr>
            <a:spLocks noGrp="1"/>
          </p:cNvSpPr>
          <p:nvPr>
            <p:ph type="sldNum" sz="quarter" idx="5"/>
          </p:nvPr>
        </p:nvSpPr>
        <p:spPr/>
        <p:txBody>
          <a:bodyPr/>
          <a:lstStyle/>
          <a:p>
            <a:pPr>
              <a:defRPr/>
            </a:pPr>
            <a:fld id="{5D767F91-C337-4D8E-87F1-71E76D05F82B}" type="slidenum">
              <a:rPr lang="ar-SA" smtClean="0"/>
              <a:pPr>
                <a:defRPr/>
              </a:pPr>
              <a:t>34</a:t>
            </a:fld>
            <a:endParaRPr lang="en-US"/>
          </a:p>
        </p:txBody>
      </p:sp>
    </p:spTree>
    <p:extLst>
      <p:ext uri="{BB962C8B-B14F-4D97-AF65-F5344CB8AC3E}">
        <p14:creationId xmlns:p14="http://schemas.microsoft.com/office/powerpoint/2010/main" val="2002399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ar-SA"/>
          </a:p>
        </p:txBody>
      </p:sp>
      <p:sp>
        <p:nvSpPr>
          <p:cNvPr id="4" name="Slide Number Placeholder 3"/>
          <p:cNvSpPr>
            <a:spLocks noGrp="1"/>
          </p:cNvSpPr>
          <p:nvPr>
            <p:ph type="sldNum" sz="quarter" idx="5"/>
          </p:nvPr>
        </p:nvSpPr>
        <p:spPr/>
        <p:txBody>
          <a:bodyPr/>
          <a:lstStyle/>
          <a:p>
            <a:pPr>
              <a:defRPr/>
            </a:pPr>
            <a:fld id="{60DBFFA5-06D9-4A79-906A-8B464D90CC67}" type="slidenum">
              <a:rPr lang="ar-SA" smtClean="0"/>
              <a:pPr>
                <a:defRPr/>
              </a:pPr>
              <a:t>35</a:t>
            </a:fld>
            <a:endParaRPr lang="en-US"/>
          </a:p>
        </p:txBody>
      </p:sp>
    </p:spTree>
    <p:extLst>
      <p:ext uri="{BB962C8B-B14F-4D97-AF65-F5344CB8AC3E}">
        <p14:creationId xmlns:p14="http://schemas.microsoft.com/office/powerpoint/2010/main" val="2208685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3B6D7685-C49A-4B74-A808-2253ED09F5F8}" type="slidenum">
              <a:rPr lang="ar-SA" smtClean="0"/>
              <a:pPr>
                <a:defRPr/>
              </a:pPr>
              <a:t>6</a:t>
            </a:fld>
            <a:endParaRPr lang="en-US">
              <a:cs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b="1"/>
              <a:t>Student Misconceptions and Concerns</a:t>
            </a:r>
          </a:p>
          <a:p>
            <a:pPr eaLnBrk="1" hangingPunct="1"/>
            <a:r>
              <a:rPr lang="en-US"/>
              <a:t>1. The concept of homeostasis may be new to students, who have never considered how organisms must adjust to subtle changes in environmental conditions. Analogies to other systems that engage in self-regulation, such as the water regulation of a toilet or the temperature regulation of a furnace, may help. </a:t>
            </a:r>
          </a:p>
          <a:p>
            <a:pPr eaLnBrk="1" hangingPunct="1"/>
            <a:r>
              <a:rPr lang="en-US"/>
              <a:t>2. One role of the circulatory system rarely discussed is the transport of heat. Blood vessels near the surface of the body expand when we are overheated, releasing some of this excess to the environment. Conversely, during periods of exposure to cold, blood is shunted away from the skin to conserve heat.</a:t>
            </a:r>
          </a:p>
          <a:p>
            <a:pPr eaLnBrk="1" hangingPunct="1"/>
            <a:endParaRPr lang="en-US"/>
          </a:p>
          <a:p>
            <a:pPr eaLnBrk="1" hangingPunct="1"/>
            <a:r>
              <a:rPr lang="en-US" b="1">
                <a:latin typeface="Times" pitchFamily="48" charset="0"/>
              </a:rPr>
              <a:t>Teaching Tips</a:t>
            </a:r>
          </a:p>
          <a:p>
            <a:pPr eaLnBrk="1" hangingPunct="1"/>
            <a:r>
              <a:rPr lang="en-US"/>
              <a:t>1. Have students list the many factors that affect heat gain and loss during periods of physical activity, then have them identify which of the four physical processes for exchanging heat are involved. The factors include (a) the person’s physical condition, (b) the level of physical activity, (c) the age of the person (younger people tend to have higher metabolic rates), (d) the person’s level of hydration (which in turn affects the amount of sweating and evaporative cooling), (e) the external level of humidity (higher levels decrease evaporative cooling), (f) the intensity of the wind (greater intensity promotes evaporative cooling), (g) the intensity of sunlight, and (h) the color of the person’s clothing (which affects the amount of light energy the body absorbs).</a:t>
            </a:r>
          </a:p>
          <a:p>
            <a:pPr eaLnBrk="1" hangingPunct="1"/>
            <a:r>
              <a:rPr lang="en-US"/>
              <a:t>2. You can extend the exercise above by challenging your class to identify environmental conditions when it would be too hot to play an outdoor sport. That is, when as a parent or coach would you want to prevent practice or a game because it is dangerously hot?</a:t>
            </a:r>
          </a:p>
          <a:p>
            <a:pPr eaLnBrk="1" hangingPunct="1"/>
            <a:r>
              <a:rPr lang="en-US"/>
              <a:t>3. As an alternative to the above, challenge students to identify a human example of each of the four physical processes that involve heat exchange with the environment (Module 25.3) and that promote thermoregulation (Module 25.4). Or, to check student comprehension, describe such examples and challenge the class to match the examples to the correct terminology.</a:t>
            </a:r>
          </a:p>
          <a:p>
            <a:pPr eaLnBrk="1" hangingPunct="1"/>
            <a:r>
              <a:rPr lang="en-US"/>
              <a:t>4. Some students will be familiar with the type of foam insulation wrap surrounding interior pipes. These forms of insulation are especially necessary when hot- and cold water pipes run parallel and in close proximity to each other. Without the insulation, heat would be easily transferred from hot-water to cold-water pipes, in a situation similar to countercurrent heat exchange systems in animals.</a:t>
            </a:r>
          </a:p>
        </p:txBody>
      </p:sp>
    </p:spTree>
    <p:extLst>
      <p:ext uri="{BB962C8B-B14F-4D97-AF65-F5344CB8AC3E}">
        <p14:creationId xmlns:p14="http://schemas.microsoft.com/office/powerpoint/2010/main" val="3624663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6FA61B62-7489-43AA-942E-6C84230066E4}" type="slidenum">
              <a:rPr lang="ar-SA" smtClean="0"/>
              <a:pPr>
                <a:defRPr/>
              </a:pPr>
              <a:t>7</a:t>
            </a:fld>
            <a:endParaRPr lang="en-US">
              <a:cs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b="1"/>
              <a:t>Student Misconceptions and Concerns</a:t>
            </a:r>
          </a:p>
          <a:p>
            <a:pPr eaLnBrk="1" hangingPunct="1"/>
            <a:r>
              <a:rPr lang="en-US"/>
              <a:t>1. The concept of homeostasis may be new to students, who have never considered how organisms must adjust to subtle changes in environmental conditions. Analogies to other systems that engage in self-regulation, such as the water regulation of a toilet or the temperature regulation of a furnace, may help. </a:t>
            </a:r>
          </a:p>
          <a:p>
            <a:pPr eaLnBrk="1" hangingPunct="1"/>
            <a:r>
              <a:rPr lang="en-US"/>
              <a:t>2. One role of the circulatory system rarely discussed is the transport of heat. Blood vessels near the surface of the body expand when we are overheated, releasing some of this excess to the environment. Conversely, during periods of exposure to cold, blood is shunted away from the skin to conserve heat.</a:t>
            </a:r>
          </a:p>
          <a:p>
            <a:pPr eaLnBrk="1" hangingPunct="1"/>
            <a:endParaRPr lang="en-US"/>
          </a:p>
          <a:p>
            <a:pPr eaLnBrk="1" hangingPunct="1"/>
            <a:r>
              <a:rPr lang="en-US" b="1">
                <a:latin typeface="Times" pitchFamily="48" charset="0"/>
              </a:rPr>
              <a:t>Teaching Tips</a:t>
            </a:r>
          </a:p>
          <a:p>
            <a:pPr eaLnBrk="1" hangingPunct="1"/>
            <a:r>
              <a:rPr lang="en-US"/>
              <a:t>1. Have students list the many factors that affect heat gain and loss during periods of physical activity, then have them identify which of the four physical processes for exchanging heat are involved. The factors include (a) the person’s physical condition, (b) the level of physical activity, (c) the age of the person (younger people tend to have higher metabolic rates), (d) the person’s level of hydration (which in turn affects the amount of sweating and evaporative cooling), (e) the external level of humidity (higher levels decrease evaporative cooling), (f) the intensity of the wind (greater intensity promotes evaporative cooling), (g) the intensity of sunlight, and (h) the color of the person’s clothing (which affects the amount of light energy the body absorbs).</a:t>
            </a:r>
          </a:p>
          <a:p>
            <a:pPr eaLnBrk="1" hangingPunct="1"/>
            <a:r>
              <a:rPr lang="en-US"/>
              <a:t>2. You can extend the exercise above by challenging your class to identify environmental conditions when it would be too hot to play an outdoor sport. That is, when as a parent or coach would you want to prevent practice or a game because it is dangerously hot?</a:t>
            </a:r>
          </a:p>
          <a:p>
            <a:pPr eaLnBrk="1" hangingPunct="1"/>
            <a:r>
              <a:rPr lang="en-US"/>
              <a:t>3. As an alternative to the above, challenge students to identify a human example of each of the four physical processes that involve heat exchange with the environment (Module 25.3) and that promote thermoregulation (Module 25.4). Or, to check student comprehension, describe such examples and challenge the class to match the examples to the correct terminology.</a:t>
            </a:r>
          </a:p>
          <a:p>
            <a:pPr eaLnBrk="1" hangingPunct="1"/>
            <a:r>
              <a:rPr lang="en-US"/>
              <a:t>4. Some students will be familiar with the type of foam insulation wrap surrounding interior pipes. These forms of insulation are especially necessary when hot- and cold water pipes run parallel and in close proximity to each other. Without the insulation, heat would be easily transferred from hot-water to cold-water pipes, in a situation similar to countercurrent heat exchange systems in animals.</a:t>
            </a:r>
          </a:p>
          <a:p>
            <a:pPr eaLnBrk="1" hangingPunct="1"/>
            <a:endParaRPr lang="en-US">
              <a:latin typeface="Times" pitchFamily="48" charset="0"/>
            </a:endParaRPr>
          </a:p>
        </p:txBody>
      </p:sp>
    </p:spTree>
    <p:extLst>
      <p:ext uri="{BB962C8B-B14F-4D97-AF65-F5344CB8AC3E}">
        <p14:creationId xmlns:p14="http://schemas.microsoft.com/office/powerpoint/2010/main" val="2327332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6BB55F1A-3D60-4777-B507-4DCB27E1CAE4}" type="slidenum">
              <a:rPr lang="ar-SA" smtClean="0"/>
              <a:pPr>
                <a:defRPr/>
              </a:pPr>
              <a:t>8</a:t>
            </a:fld>
            <a:endParaRPr lang="en-US">
              <a:cs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b="1"/>
              <a:t>Student Misconceptions and Concerns</a:t>
            </a:r>
          </a:p>
          <a:p>
            <a:pPr eaLnBrk="1" hangingPunct="1"/>
            <a:r>
              <a:rPr lang="en-US"/>
              <a:t>1. The concept of homeostasis may be new to students, who have never considered how organisms must adjust to subtle changes in environmental conditions. Analogies to other systems that engage in self-regulation, such as the water regulation of a toilet or the temperature regulation of a furnace, may help. </a:t>
            </a:r>
          </a:p>
          <a:p>
            <a:pPr eaLnBrk="1" hangingPunct="1"/>
            <a:r>
              <a:rPr lang="en-US"/>
              <a:t>2. One role of the circulatory system rarely discussed is the transport of heat. Blood vessels near the surface of the body expand when we are overheated, releasing some of this excess to the environment. Conversely, during periods of exposure to cold, blood is shunted away from the skin to conserve heat.</a:t>
            </a:r>
          </a:p>
          <a:p>
            <a:pPr eaLnBrk="1" hangingPunct="1"/>
            <a:endParaRPr lang="en-US"/>
          </a:p>
          <a:p>
            <a:pPr eaLnBrk="1" hangingPunct="1"/>
            <a:r>
              <a:rPr lang="en-US" b="1">
                <a:latin typeface="Times" pitchFamily="48" charset="0"/>
              </a:rPr>
              <a:t>Teaching Tips</a:t>
            </a:r>
          </a:p>
          <a:p>
            <a:pPr eaLnBrk="1" hangingPunct="1"/>
            <a:r>
              <a:rPr lang="en-US"/>
              <a:t>1. Have students list the many factors that affect heat gain and loss during periods of physical activity, then have them identify which of the four physical processes for exchanging heat are involved. The factors include (a) the person’s physical condition, (b) the level of physical activity, (c) the age of the person (younger people tend to have higher metabolic rates), (d) the person’s level of hydration (which in turn affects the amount of sweating and evaporative cooling), (e) the external level of humidity (higher levels decrease evaporative cooling), (f) the intensity of the wind (greater intensity promotes evaporative cooling), (g) the intensity of sunlight, and (h) the color of the person’s clothing (which affects the amount of light energy the body absorbs).</a:t>
            </a:r>
          </a:p>
          <a:p>
            <a:pPr eaLnBrk="1" hangingPunct="1"/>
            <a:r>
              <a:rPr lang="en-US"/>
              <a:t>2. You can extend the exercise above by challenging your class to identify environmental conditions when it would be too hot to play an outdoor sport. That is, when as a parent or coach would you want to prevent practice or a game because it is dangerously hot?</a:t>
            </a:r>
          </a:p>
          <a:p>
            <a:pPr eaLnBrk="1" hangingPunct="1"/>
            <a:r>
              <a:rPr lang="en-US"/>
              <a:t>3. As an alternative to the above, challenge students to identify a human example of each of the four physical processes that involve heat exchange with the environment (Module 25.3) and that promote thermoregulation (Module 25.4). Or, to check student comprehension, describe such examples and challenge the class to match the examples to the correct terminology.</a:t>
            </a:r>
          </a:p>
          <a:p>
            <a:pPr eaLnBrk="1" hangingPunct="1"/>
            <a:r>
              <a:rPr lang="en-US"/>
              <a:t>4. Some students will be familiar with the type of foam insulation wrap surrounding interior pipes. These forms of insulation are especially necessary when hot- and cold water pipes run parallel and in close proximity to each other. Without the insulation, heat would be easily transferred from hot-water to cold-water pipes, in a situation similar to countercurrent heat exchange systems in animals.</a:t>
            </a:r>
          </a:p>
          <a:p>
            <a:pPr eaLnBrk="1" hangingPunct="1"/>
            <a:endParaRPr lang="en-US"/>
          </a:p>
        </p:txBody>
      </p:sp>
    </p:spTree>
    <p:extLst>
      <p:ext uri="{BB962C8B-B14F-4D97-AF65-F5344CB8AC3E}">
        <p14:creationId xmlns:p14="http://schemas.microsoft.com/office/powerpoint/2010/main" val="2256353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39DECF9F-124C-4A86-B6EC-8F4E9641AA28}" type="slidenum">
              <a:rPr lang="ar-SA" smtClean="0"/>
              <a:pPr>
                <a:defRPr/>
              </a:pPr>
              <a:t>9</a:t>
            </a:fld>
            <a:endParaRPr lang="en-US">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024012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62587EC1-51DF-4914-BEE0-156DC0B35390}" type="slidenum">
              <a:rPr lang="ar-SA" smtClean="0"/>
              <a:pPr>
                <a:defRPr/>
              </a:pPr>
              <a:t>10</a:t>
            </a:fld>
            <a:endParaRPr lang="en-US">
              <a:cs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b="1"/>
              <a:t>Student Misconceptions and Concerns</a:t>
            </a:r>
          </a:p>
          <a:p>
            <a:pPr eaLnBrk="1" hangingPunct="1"/>
            <a:r>
              <a:rPr lang="en-US"/>
              <a:t>1. The idea that a freshwater fish never drinks can be conceptually challenging, especially for students who have heard the old saying “drinks like a fish”! Consider introducing your discussion of osmoregulation with this remarkable and seemingly counterintuitive fact in order to generate interest.</a:t>
            </a:r>
          </a:p>
          <a:p>
            <a:pPr eaLnBrk="1" hangingPunct="1"/>
            <a:endParaRPr lang="en-US"/>
          </a:p>
          <a:p>
            <a:pPr eaLnBrk="1" hangingPunct="1"/>
            <a:r>
              <a:rPr lang="en-US" b="1"/>
              <a:t>Teaching Tips</a:t>
            </a:r>
          </a:p>
          <a:p>
            <a:pPr eaLnBrk="1" hangingPunct="1"/>
            <a:r>
              <a:rPr lang="en-US"/>
              <a:t>1. Students may better understand the challenges of osmoregulation in freshwater fish if they are reminded of what occurs when humans soak their hands in water. Students will likely recall that this causes the skin on their hands to wrinkle, and some may have noticed that their skin wrinkles even faster in soapy water. Skin absorbs water by osmosis (just as a freshwater fish gains water). Oils on our skin reduce the influx of water. Soapy water, which washes away these oils, speeds up the process. The wrinkling occurs because the skin can expand only in certain areas, creating puckers.</a:t>
            </a:r>
          </a:p>
        </p:txBody>
      </p:sp>
    </p:spTree>
    <p:extLst>
      <p:ext uri="{BB962C8B-B14F-4D97-AF65-F5344CB8AC3E}">
        <p14:creationId xmlns:p14="http://schemas.microsoft.com/office/powerpoint/2010/main" val="1019556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a:t> </a:t>
            </a:r>
            <a:endParaRPr lang="ar-SA"/>
          </a:p>
        </p:txBody>
      </p:sp>
      <p:sp>
        <p:nvSpPr>
          <p:cNvPr id="4" name="Slide Number Placeholder 3"/>
          <p:cNvSpPr>
            <a:spLocks noGrp="1"/>
          </p:cNvSpPr>
          <p:nvPr>
            <p:ph type="sldNum" sz="quarter" idx="5"/>
          </p:nvPr>
        </p:nvSpPr>
        <p:spPr/>
        <p:txBody>
          <a:bodyPr/>
          <a:lstStyle/>
          <a:p>
            <a:pPr>
              <a:defRPr/>
            </a:pPr>
            <a:fld id="{BA02EBF7-0589-4FF2-8477-8A54E74EEBE2}" type="slidenum">
              <a:rPr lang="ar-SA" smtClean="0"/>
              <a:pPr>
                <a:defRPr/>
              </a:pPr>
              <a:t>11</a:t>
            </a:fld>
            <a:endParaRPr lang="en-US"/>
          </a:p>
        </p:txBody>
      </p:sp>
    </p:spTree>
    <p:extLst>
      <p:ext uri="{BB962C8B-B14F-4D97-AF65-F5344CB8AC3E}">
        <p14:creationId xmlns:p14="http://schemas.microsoft.com/office/powerpoint/2010/main" val="696350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art_hires_leopardfront"/>
          <p:cNvPicPr>
            <a:picLocks noChangeAspect="1" noChangeArrowheads="1"/>
          </p:cNvPicPr>
          <p:nvPr userDrawn="1"/>
        </p:nvPicPr>
        <p:blipFill>
          <a:blip r:embed="rId2" cstate="print"/>
          <a:srcRect t="40196" b="4932"/>
          <a:stretch>
            <a:fillRect/>
          </a:stretch>
        </p:blipFill>
        <p:spPr bwMode="auto">
          <a:xfrm>
            <a:off x="3175" y="0"/>
            <a:ext cx="9140825" cy="6553200"/>
          </a:xfrm>
          <a:prstGeom prst="rect">
            <a:avLst/>
          </a:prstGeom>
          <a:noFill/>
          <a:ln w="9525">
            <a:noFill/>
            <a:miter lim="800000"/>
            <a:headEnd/>
            <a:tailEnd/>
          </a:ln>
        </p:spPr>
      </p:pic>
      <p:sp>
        <p:nvSpPr>
          <p:cNvPr id="5" name="Rectangle 10"/>
          <p:cNvSpPr>
            <a:spLocks noChangeArrowheads="1"/>
          </p:cNvSpPr>
          <p:nvPr userDrawn="1"/>
        </p:nvSpPr>
        <p:spPr bwMode="auto">
          <a:xfrm>
            <a:off x="0" y="0"/>
            <a:ext cx="9140825" cy="6856413"/>
          </a:xfrm>
          <a:prstGeom prst="rect">
            <a:avLst/>
          </a:prstGeom>
          <a:solidFill>
            <a:schemeClr val="bg1">
              <a:alpha val="64999"/>
            </a:schemeClr>
          </a:solidFill>
          <a:ln w="9525">
            <a:noFill/>
            <a:miter lim="800000"/>
            <a:headEnd/>
            <a:tailEnd/>
          </a:ln>
        </p:spPr>
        <p:txBody>
          <a:bodyPr wrap="none" anchor="ctr"/>
          <a:lstStyle/>
          <a:p>
            <a:pPr>
              <a:defRPr/>
            </a:pPr>
            <a:endParaRPr lang="en-GB">
              <a:cs typeface="+mn-cs"/>
            </a:endParaRPr>
          </a:p>
        </p:txBody>
      </p:sp>
      <p:sp>
        <p:nvSpPr>
          <p:cNvPr id="6" name="Rectangle 11"/>
          <p:cNvSpPr>
            <a:spLocks noChangeArrowheads="1"/>
          </p:cNvSpPr>
          <p:nvPr userDrawn="1"/>
        </p:nvSpPr>
        <p:spPr bwMode="auto">
          <a:xfrm>
            <a:off x="0" y="190500"/>
            <a:ext cx="3271838" cy="1096963"/>
          </a:xfrm>
          <a:prstGeom prst="rect">
            <a:avLst/>
          </a:prstGeom>
          <a:solidFill>
            <a:srgbClr val="F99D28"/>
          </a:solidFill>
          <a:ln w="9525">
            <a:noFill/>
            <a:miter lim="800000"/>
            <a:headEnd/>
            <a:tailEnd/>
          </a:ln>
        </p:spPr>
        <p:txBody>
          <a:bodyPr wrap="none" anchor="ctr"/>
          <a:lstStyle/>
          <a:p>
            <a:pPr>
              <a:defRPr/>
            </a:pPr>
            <a:endParaRPr lang="en-GB">
              <a:cs typeface="+mn-cs"/>
            </a:endParaRPr>
          </a:p>
        </p:txBody>
      </p:sp>
      <p:sp>
        <p:nvSpPr>
          <p:cNvPr id="7" name="Rectangle 12"/>
          <p:cNvSpPr>
            <a:spLocks noChangeArrowheads="1"/>
          </p:cNvSpPr>
          <p:nvPr userDrawn="1"/>
        </p:nvSpPr>
        <p:spPr bwMode="auto">
          <a:xfrm>
            <a:off x="3271838" y="190500"/>
            <a:ext cx="5868987" cy="1096963"/>
          </a:xfrm>
          <a:prstGeom prst="rect">
            <a:avLst/>
          </a:prstGeom>
          <a:solidFill>
            <a:srgbClr val="64888C"/>
          </a:solidFill>
          <a:ln w="9525">
            <a:noFill/>
            <a:miter lim="800000"/>
            <a:headEnd/>
            <a:tailEnd/>
          </a:ln>
        </p:spPr>
        <p:txBody>
          <a:bodyPr wrap="none" anchor="ctr"/>
          <a:lstStyle/>
          <a:p>
            <a:pPr>
              <a:defRPr/>
            </a:pPr>
            <a:endParaRPr lang="en-GB">
              <a:cs typeface="+mn-cs"/>
            </a:endParaRPr>
          </a:p>
        </p:txBody>
      </p:sp>
      <p:sp>
        <p:nvSpPr>
          <p:cNvPr id="8" name="Rectangle 13"/>
          <p:cNvSpPr>
            <a:spLocks noChangeArrowheads="1"/>
          </p:cNvSpPr>
          <p:nvPr userDrawn="1"/>
        </p:nvSpPr>
        <p:spPr bwMode="auto">
          <a:xfrm>
            <a:off x="0" y="6126163"/>
            <a:ext cx="9144000" cy="731837"/>
          </a:xfrm>
          <a:prstGeom prst="rect">
            <a:avLst/>
          </a:prstGeom>
          <a:solidFill>
            <a:srgbClr val="F4E06C"/>
          </a:solidFill>
          <a:ln w="9525">
            <a:noFill/>
            <a:miter lim="800000"/>
            <a:headEnd/>
            <a:tailEnd/>
          </a:ln>
        </p:spPr>
        <p:txBody>
          <a:bodyPr wrap="none" anchor="ctr"/>
          <a:lstStyle/>
          <a:p>
            <a:pPr>
              <a:defRPr/>
            </a:pPr>
            <a:endParaRPr lang="en-GB">
              <a:cs typeface="+mn-cs"/>
            </a:endParaRPr>
          </a:p>
        </p:txBody>
      </p:sp>
      <p:sp>
        <p:nvSpPr>
          <p:cNvPr id="9" name="Text Box 14"/>
          <p:cNvSpPr txBox="1">
            <a:spLocks noChangeArrowheads="1"/>
          </p:cNvSpPr>
          <p:nvPr userDrawn="1"/>
        </p:nvSpPr>
        <p:spPr bwMode="auto">
          <a:xfrm>
            <a:off x="182563" y="6626225"/>
            <a:ext cx="8775700" cy="136525"/>
          </a:xfrm>
          <a:prstGeom prst="rect">
            <a:avLst/>
          </a:prstGeom>
          <a:noFill/>
          <a:ln w="9525">
            <a:noFill/>
            <a:miter lim="800000"/>
            <a:headEnd/>
            <a:tailEnd/>
          </a:ln>
        </p:spPr>
        <p:txBody>
          <a:bodyPr lIns="0" tIns="0" rIns="0" bIns="0" anchor="ctr"/>
          <a:lstStyle/>
          <a:p>
            <a:pPr algn="l">
              <a:spcBef>
                <a:spcPct val="50000"/>
              </a:spcBef>
              <a:defRPr/>
            </a:pPr>
            <a:r>
              <a:rPr lang="en-US" sz="900">
                <a:cs typeface="+mn-cs"/>
              </a:rPr>
              <a:t>Copyright © 2009 Pearson Education, Inc.</a:t>
            </a:r>
            <a:endParaRPr lang="en-US">
              <a:cs typeface="+mn-cs"/>
            </a:endParaRPr>
          </a:p>
        </p:txBody>
      </p:sp>
      <p:sp>
        <p:nvSpPr>
          <p:cNvPr id="10" name="Rectangle 15"/>
          <p:cNvSpPr>
            <a:spLocks noChangeArrowheads="1"/>
          </p:cNvSpPr>
          <p:nvPr userDrawn="1"/>
        </p:nvSpPr>
        <p:spPr bwMode="auto">
          <a:xfrm>
            <a:off x="0" y="0"/>
            <a:ext cx="9140825" cy="155575"/>
          </a:xfrm>
          <a:prstGeom prst="rect">
            <a:avLst/>
          </a:prstGeom>
          <a:solidFill>
            <a:srgbClr val="84A05E"/>
          </a:solidFill>
          <a:ln w="9525">
            <a:noFill/>
            <a:miter lim="800000"/>
            <a:headEnd/>
            <a:tailEnd/>
          </a:ln>
        </p:spPr>
        <p:txBody>
          <a:bodyPr wrap="none" anchor="ctr"/>
          <a:lstStyle/>
          <a:p>
            <a:pPr>
              <a:defRPr/>
            </a:pPr>
            <a:endParaRPr lang="en-GB">
              <a:cs typeface="+mn-cs"/>
            </a:endParaRPr>
          </a:p>
        </p:txBody>
      </p:sp>
      <p:sp>
        <p:nvSpPr>
          <p:cNvPr id="11" name="Text Box 18"/>
          <p:cNvSpPr txBox="1">
            <a:spLocks noChangeArrowheads="1"/>
          </p:cNvSpPr>
          <p:nvPr userDrawn="1"/>
        </p:nvSpPr>
        <p:spPr bwMode="auto">
          <a:xfrm>
            <a:off x="0" y="5027613"/>
            <a:ext cx="9140825" cy="1004887"/>
          </a:xfrm>
          <a:prstGeom prst="rect">
            <a:avLst/>
          </a:prstGeom>
          <a:solidFill>
            <a:srgbClr val="C2D6B2">
              <a:alpha val="59000"/>
            </a:srgbClr>
          </a:solidFill>
          <a:ln w="9525">
            <a:noFill/>
            <a:miter lim="800000"/>
            <a:headEnd/>
            <a:tailEnd/>
          </a:ln>
        </p:spPr>
        <p:txBody>
          <a:bodyPr lIns="182880" tIns="0" rIns="0" bIns="0" anchor="ctr"/>
          <a:lstStyle/>
          <a:p>
            <a:pPr algn="l">
              <a:defRPr/>
            </a:pPr>
            <a:r>
              <a:rPr lang="en-US" sz="1800">
                <a:latin typeface="Arial Narrow" pitchFamily="34" charset="0"/>
                <a:cs typeface="+mn-cs"/>
              </a:rPr>
              <a:t>PowerPoint Lectures for</a:t>
            </a:r>
          </a:p>
          <a:p>
            <a:pPr algn="l">
              <a:defRPr/>
            </a:pPr>
            <a:r>
              <a:rPr lang="en-US" sz="2200" b="1" i="1">
                <a:latin typeface="Arial Narrow" pitchFamily="34" charset="0"/>
                <a:cs typeface="+mn-cs"/>
              </a:rPr>
              <a:t>Biology: Concepts &amp; Connections, </a:t>
            </a:r>
            <a:r>
              <a:rPr lang="en-US" sz="1800" b="1" i="1">
                <a:latin typeface="Arial Narrow" pitchFamily="34" charset="0"/>
                <a:cs typeface="+mn-cs"/>
              </a:rPr>
              <a:t>Sixth Edition</a:t>
            </a:r>
          </a:p>
          <a:p>
            <a:pPr algn="l">
              <a:defRPr/>
            </a:pPr>
            <a:r>
              <a:rPr lang="en-US" sz="1800" b="1" i="1">
                <a:latin typeface="Arial Narrow" pitchFamily="34" charset="0"/>
                <a:cs typeface="+mn-cs"/>
              </a:rPr>
              <a:t>Campbell, Reece, Taylor, Simon, and Dickey</a:t>
            </a:r>
            <a:endParaRPr lang="en-US">
              <a:cs typeface="+mn-cs"/>
            </a:endParaRPr>
          </a:p>
        </p:txBody>
      </p:sp>
      <p:sp>
        <p:nvSpPr>
          <p:cNvPr id="12" name="Rectangle 19"/>
          <p:cNvSpPr>
            <a:spLocks noChangeArrowheads="1"/>
          </p:cNvSpPr>
          <p:nvPr userDrawn="1"/>
        </p:nvSpPr>
        <p:spPr bwMode="auto">
          <a:xfrm>
            <a:off x="0" y="6122988"/>
            <a:ext cx="9144000" cy="109537"/>
          </a:xfrm>
          <a:prstGeom prst="rect">
            <a:avLst/>
          </a:prstGeom>
          <a:solidFill>
            <a:srgbClr val="F4CA2F"/>
          </a:solidFill>
          <a:ln w="9525">
            <a:noFill/>
            <a:miter lim="800000"/>
            <a:headEnd/>
            <a:tailEnd/>
          </a:ln>
        </p:spPr>
        <p:txBody>
          <a:bodyPr wrap="none" anchor="ctr"/>
          <a:lstStyle/>
          <a:p>
            <a:pPr>
              <a:defRPr/>
            </a:pPr>
            <a:endParaRPr lang="en-GB">
              <a:cs typeface="+mn-cs"/>
            </a:endParaRPr>
          </a:p>
        </p:txBody>
      </p:sp>
      <p:sp>
        <p:nvSpPr>
          <p:cNvPr id="625680" name="Rectangle 16"/>
          <p:cNvSpPr>
            <a:spLocks noGrp="1" noChangeArrowheads="1"/>
          </p:cNvSpPr>
          <p:nvPr>
            <p:ph type="subTitle" idx="1"/>
          </p:nvPr>
        </p:nvSpPr>
        <p:spPr>
          <a:xfrm>
            <a:off x="3400425" y="190500"/>
            <a:ext cx="5667375" cy="1096963"/>
          </a:xfrm>
        </p:spPr>
        <p:txBody>
          <a:bodyPr rIns="0" anchor="ctr"/>
          <a:lstStyle>
            <a:lvl1pPr marL="0" indent="0">
              <a:buFont typeface="Wingdings" pitchFamily="2" charset="2"/>
              <a:buNone/>
              <a:defRPr sz="5100">
                <a:solidFill>
                  <a:srgbClr val="0060AF"/>
                </a:solidFill>
                <a:latin typeface="Times New Roman" pitchFamily="18" charset="0"/>
              </a:defRPr>
            </a:lvl1pPr>
          </a:lstStyle>
          <a:p>
            <a:r>
              <a:rPr lang="en-US"/>
              <a:t>Click to edit Master subtitle style</a:t>
            </a:r>
          </a:p>
        </p:txBody>
      </p:sp>
      <p:sp>
        <p:nvSpPr>
          <p:cNvPr id="625681" name="Rectangle 17"/>
          <p:cNvSpPr>
            <a:spLocks noGrp="1" noChangeArrowheads="1"/>
          </p:cNvSpPr>
          <p:nvPr>
            <p:ph type="ctrTitle" sz="quarter"/>
          </p:nvPr>
        </p:nvSpPr>
        <p:spPr>
          <a:xfrm>
            <a:off x="182563" y="190500"/>
            <a:ext cx="3089275" cy="1096963"/>
          </a:xfrm>
        </p:spPr>
        <p:txBody>
          <a:bodyPr anchor="ctr"/>
          <a:lstStyle>
            <a:lvl1pPr marL="0" indent="0">
              <a:defRPr sz="5000">
                <a:solidFill>
                  <a:schemeClr val="bg1"/>
                </a:solidFill>
                <a:latin typeface="Arial" charset="0"/>
              </a:defRPr>
            </a:lvl1pPr>
          </a:lstStyle>
          <a:p>
            <a:r>
              <a:rPr lang="en-US"/>
              <a:t>Click to edit Master title style</a:t>
            </a:r>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4338" y="182563"/>
            <a:ext cx="2193925" cy="6170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82563" y="182563"/>
            <a:ext cx="6429375" cy="6170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8256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82563" y="182563"/>
            <a:ext cx="8775700" cy="822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8"/>
          <p:cNvSpPr>
            <a:spLocks noGrp="1" noChangeArrowheads="1"/>
          </p:cNvSpPr>
          <p:nvPr>
            <p:ph type="body" idx="1"/>
          </p:nvPr>
        </p:nvSpPr>
        <p:spPr bwMode="auto">
          <a:xfrm>
            <a:off x="182563" y="1279525"/>
            <a:ext cx="8775700" cy="5073650"/>
          </a:xfrm>
          <a:prstGeom prst="rect">
            <a:avLst/>
          </a:prstGeom>
          <a:noFill/>
          <a:ln w="9525">
            <a:noFill/>
            <a:miter lim="800000"/>
            <a:headEnd/>
            <a:tailEnd/>
          </a:ln>
        </p:spPr>
        <p:txBody>
          <a:bodyPr vert="horz" wrap="square" lIns="0" tIns="0" rIns="13716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43"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spd="slow">
    <p:push dir="u"/>
  </p:transition>
  <p:txStyles>
    <p:titleStyle>
      <a:lvl1pPr marL="450850" indent="-450850" algn="l" rtl="0" eaLnBrk="0" fontAlgn="base" hangingPunct="0">
        <a:lnSpc>
          <a:spcPct val="90000"/>
        </a:lnSpc>
        <a:spcBef>
          <a:spcPct val="0"/>
        </a:spcBef>
        <a:spcAft>
          <a:spcPct val="0"/>
        </a:spcAft>
        <a:defRPr sz="3000" b="1">
          <a:solidFill>
            <a:schemeClr val="tx2"/>
          </a:solidFill>
          <a:latin typeface="+mj-lt"/>
          <a:ea typeface="+mj-ea"/>
          <a:cs typeface="+mj-cs"/>
        </a:defRPr>
      </a:lvl1pPr>
      <a:lvl2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2pPr>
      <a:lvl3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3pPr>
      <a:lvl4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4pPr>
      <a:lvl5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5pPr>
      <a:lvl6pPr marL="9080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6pPr>
      <a:lvl7pPr marL="13652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7pPr>
      <a:lvl8pPr marL="18224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8pPr>
      <a:lvl9pPr marL="22796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9pPr>
    </p:titleStyle>
    <p:bodyStyle>
      <a:lvl1pPr marL="288925" indent="-288925" algn="l" rtl="0" eaLnBrk="0" fontAlgn="base" hangingPunct="0">
        <a:spcBef>
          <a:spcPct val="45000"/>
        </a:spcBef>
        <a:spcAft>
          <a:spcPct val="20000"/>
        </a:spcAft>
        <a:buClr>
          <a:schemeClr val="tx2"/>
        </a:buClr>
        <a:buFont typeface="Wingdings" pitchFamily="2" charset="2"/>
        <a:buChar char="§"/>
        <a:defRPr sz="2800">
          <a:solidFill>
            <a:schemeClr val="tx1"/>
          </a:solidFill>
          <a:latin typeface="+mn-lt"/>
          <a:ea typeface="+mn-ea"/>
          <a:cs typeface="+mn-cs"/>
        </a:defRPr>
      </a:lvl1pPr>
      <a:lvl2pPr marL="798513" indent="-341313" algn="l" rtl="0" eaLnBrk="0" fontAlgn="base" hangingPunct="0">
        <a:spcBef>
          <a:spcPct val="45000"/>
        </a:spcBef>
        <a:spcAft>
          <a:spcPct val="20000"/>
        </a:spcAft>
        <a:buClr>
          <a:schemeClr val="tx2"/>
        </a:buClr>
        <a:buFont typeface="Wingdings" pitchFamily="2" charset="2"/>
        <a:buChar char="§"/>
        <a:defRPr sz="2400">
          <a:solidFill>
            <a:schemeClr val="tx1"/>
          </a:solidFill>
          <a:latin typeface="+mn-lt"/>
          <a:cs typeface="+mn-cs"/>
        </a:defRPr>
      </a:lvl2pPr>
      <a:lvl3pPr marL="1485900" indent="-339725" algn="l" rtl="0" eaLnBrk="0" fontAlgn="base" hangingPunct="0">
        <a:spcBef>
          <a:spcPct val="45000"/>
        </a:spcBef>
        <a:spcAft>
          <a:spcPct val="20000"/>
        </a:spcAft>
        <a:buClr>
          <a:schemeClr val="tx2"/>
        </a:buClr>
        <a:buFont typeface="Wingdings" pitchFamily="2" charset="2"/>
        <a:buChar char="§"/>
        <a:defRPr sz="2000">
          <a:solidFill>
            <a:schemeClr val="tx1"/>
          </a:solidFill>
          <a:latin typeface="+mn-lt"/>
          <a:cs typeface="+mn-cs"/>
        </a:defRPr>
      </a:lvl3pPr>
      <a:lvl4pPr marL="2176463" indent="-347663" algn="l" rtl="0" eaLnBrk="0" fontAlgn="base" hangingPunct="0">
        <a:spcBef>
          <a:spcPct val="45000"/>
        </a:spcBef>
        <a:spcAft>
          <a:spcPct val="20000"/>
        </a:spcAft>
        <a:buClr>
          <a:schemeClr val="tx2"/>
        </a:buClr>
        <a:buFont typeface="Wingdings" pitchFamily="2" charset="2"/>
        <a:buChar char="§"/>
        <a:defRPr sz="2000">
          <a:solidFill>
            <a:schemeClr val="tx1"/>
          </a:solidFill>
          <a:latin typeface="+mn-lt"/>
          <a:cs typeface="+mn-cs"/>
        </a:defRPr>
      </a:lvl4pPr>
      <a:lvl5pPr marL="2859088" indent="-347663" algn="l" rtl="0" eaLnBrk="0" fontAlgn="base" hangingPunct="0">
        <a:spcBef>
          <a:spcPct val="45000"/>
        </a:spcBef>
        <a:spcAft>
          <a:spcPct val="20000"/>
        </a:spcAft>
        <a:buClr>
          <a:schemeClr val="tx2"/>
        </a:buClr>
        <a:buFont typeface="Wingdings" pitchFamily="2" charset="2"/>
        <a:buChar char="§"/>
        <a:defRPr sz="2000">
          <a:solidFill>
            <a:schemeClr val="tx1"/>
          </a:solidFill>
          <a:latin typeface="+mn-lt"/>
          <a:cs typeface="+mn-cs"/>
        </a:defRPr>
      </a:lvl5pPr>
      <a:lvl6pPr marL="3316288" indent="-347663" algn="l" rtl="0" fontAlgn="base">
        <a:spcBef>
          <a:spcPct val="45000"/>
        </a:spcBef>
        <a:spcAft>
          <a:spcPct val="20000"/>
        </a:spcAft>
        <a:buClr>
          <a:schemeClr val="tx2"/>
        </a:buClr>
        <a:buFont typeface="Wingdings" pitchFamily="2" charset="2"/>
        <a:buChar char="§"/>
        <a:defRPr sz="2000">
          <a:solidFill>
            <a:schemeClr val="tx1"/>
          </a:solidFill>
          <a:latin typeface="+mn-lt"/>
          <a:cs typeface="+mn-cs"/>
        </a:defRPr>
      </a:lvl6pPr>
      <a:lvl7pPr marL="3773488" indent="-347663" algn="l" rtl="0" fontAlgn="base">
        <a:spcBef>
          <a:spcPct val="45000"/>
        </a:spcBef>
        <a:spcAft>
          <a:spcPct val="20000"/>
        </a:spcAft>
        <a:buClr>
          <a:schemeClr val="tx2"/>
        </a:buClr>
        <a:buFont typeface="Wingdings" pitchFamily="2" charset="2"/>
        <a:buChar char="§"/>
        <a:defRPr sz="2000">
          <a:solidFill>
            <a:schemeClr val="tx1"/>
          </a:solidFill>
          <a:latin typeface="+mn-lt"/>
          <a:cs typeface="+mn-cs"/>
        </a:defRPr>
      </a:lvl7pPr>
      <a:lvl8pPr marL="4230688" indent="-347663" algn="l" rtl="0" fontAlgn="base">
        <a:spcBef>
          <a:spcPct val="45000"/>
        </a:spcBef>
        <a:spcAft>
          <a:spcPct val="20000"/>
        </a:spcAft>
        <a:buClr>
          <a:schemeClr val="tx2"/>
        </a:buClr>
        <a:buFont typeface="Wingdings" pitchFamily="2" charset="2"/>
        <a:buChar char="§"/>
        <a:defRPr sz="2000">
          <a:solidFill>
            <a:schemeClr val="tx1"/>
          </a:solidFill>
          <a:latin typeface="+mn-lt"/>
          <a:cs typeface="+mn-cs"/>
        </a:defRPr>
      </a:lvl8pPr>
      <a:lvl9pPr marL="4687888" indent="-347663" algn="l" rtl="0" fontAlgn="base">
        <a:spcBef>
          <a:spcPct val="45000"/>
        </a:spcBef>
        <a:spcAft>
          <a:spcPct val="20000"/>
        </a:spcAft>
        <a:buClr>
          <a:schemeClr val="tx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Metabolis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en.wikipedia.org/wiki/Skin" TargetMode="External"/><Relationship Id="rId5" Type="http://schemas.openxmlformats.org/officeDocument/2006/relationships/hyperlink" Target="http://en.wikipedia.org/wiki/Kidneys" TargetMode="External"/><Relationship Id="rId4" Type="http://schemas.openxmlformats.org/officeDocument/2006/relationships/hyperlink" Target="http://en.wikipedia.org/wiki/Organis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Osmotic_pressur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en.wikipedia.org/wiki/Water" TargetMode="External"/><Relationship Id="rId5" Type="http://schemas.openxmlformats.org/officeDocument/2006/relationships/hyperlink" Target="http://en.wikipedia.org/wiki/Homeostasis" TargetMode="External"/><Relationship Id="rId4" Type="http://schemas.openxmlformats.org/officeDocument/2006/relationships/hyperlink" Target="http://en.wikipedia.org/wiki/Organis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7645" y="1030590"/>
            <a:ext cx="4572000" cy="923330"/>
          </a:xfrm>
          <a:prstGeom prst="rect">
            <a:avLst/>
          </a:prstGeom>
        </p:spPr>
        <p:txBody>
          <a:bodyPr>
            <a:spAutoFit/>
          </a:bodyPr>
          <a:lstStyle/>
          <a:p>
            <a:pPr algn="ctr"/>
            <a:r>
              <a:rPr lang="en-US" sz="5400" b="1" dirty="0">
                <a:solidFill>
                  <a:schemeClr val="tx2"/>
                </a:solidFill>
                <a:effectLst>
                  <a:outerShdw blurRad="38100" dist="38100" dir="2700000" algn="tl">
                    <a:srgbClr val="000000">
                      <a:alpha val="43137"/>
                    </a:srgbClr>
                  </a:outerShdw>
                </a:effectLst>
                <a:latin typeface="+mj-lt"/>
                <a:ea typeface="+mj-ea"/>
                <a:cs typeface="+mj-cs"/>
              </a:rPr>
              <a:t>Chapter 10 </a:t>
            </a:r>
          </a:p>
        </p:txBody>
      </p:sp>
      <p:sp>
        <p:nvSpPr>
          <p:cNvPr id="4" name="Rectangle 3"/>
          <p:cNvSpPr/>
          <p:nvPr/>
        </p:nvSpPr>
        <p:spPr>
          <a:xfrm>
            <a:off x="2106202" y="3124805"/>
            <a:ext cx="5363110" cy="1938992"/>
          </a:xfrm>
          <a:prstGeom prst="rect">
            <a:avLst/>
          </a:prstGeom>
        </p:spPr>
        <p:txBody>
          <a:bodyPr wrap="square">
            <a:spAutoFit/>
          </a:bodyPr>
          <a:lstStyle/>
          <a:p>
            <a:pPr algn="ctr"/>
            <a:r>
              <a:rPr lang="en-US" sz="6000" b="1" dirty="0">
                <a:solidFill>
                  <a:srgbClr val="FF0000"/>
                </a:solidFill>
                <a:effectLst>
                  <a:outerShdw blurRad="38100" dist="38100" dir="2700000" algn="tl">
                    <a:srgbClr val="000000">
                      <a:alpha val="43137"/>
                    </a:srgbClr>
                  </a:outerShdw>
                </a:effectLst>
                <a:latin typeface="+mj-lt"/>
              </a:rPr>
              <a:t>EXCRETION</a:t>
            </a:r>
          </a:p>
          <a:p>
            <a:pPr algn="ctr"/>
            <a:r>
              <a:rPr lang="ar-SA" sz="6000" b="1" dirty="0">
                <a:solidFill>
                  <a:srgbClr val="FF0000"/>
                </a:solidFill>
                <a:effectLst>
                  <a:outerShdw blurRad="38100" dist="38100" dir="2700000" algn="tl">
                    <a:srgbClr val="000000">
                      <a:alpha val="43137"/>
                    </a:srgbClr>
                  </a:outerShdw>
                </a:effectLst>
                <a:latin typeface="+mj-lt"/>
              </a:rPr>
              <a:t>الإخراج</a:t>
            </a:r>
            <a:endParaRPr lang="en-US" sz="60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07325479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207636" y="155575"/>
            <a:ext cx="8729662" cy="874714"/>
          </a:xfrm>
        </p:spPr>
        <p:txBody>
          <a:bodyPr/>
          <a:lstStyle/>
          <a:p>
            <a:pPr marL="0" indent="0" algn="ctr" eaLnBrk="1" hangingPunct="1"/>
            <a:r>
              <a:rPr lang="en-US" sz="2000" dirty="0">
                <a:latin typeface="Times New Roman" panose="02020603050405020304" pitchFamily="18" charset="0"/>
                <a:cs typeface="Times New Roman" panose="02020603050405020304" pitchFamily="18" charset="0"/>
              </a:rPr>
              <a:t> Animals balance the gain and loss of water and solutes through osmoregulation</a:t>
            </a:r>
            <a:br>
              <a:rPr lang="en-US" sz="2000" dirty="0">
                <a:latin typeface="Times New Roman" panose="02020603050405020304" pitchFamily="18" charset="0"/>
                <a:cs typeface="Times New Roman" panose="02020603050405020304" pitchFamily="18" charset="0"/>
              </a:rPr>
            </a:br>
            <a:r>
              <a:rPr lang="ar-SA" sz="2000" dirty="0">
                <a:latin typeface="Times New Roman" panose="02020603050405020304" pitchFamily="18" charset="0"/>
                <a:cs typeface="Times New Roman" panose="02020603050405020304" pitchFamily="18" charset="0"/>
              </a:rPr>
              <a:t>تعمل الحيوانات على الاتزان بين اكتساب وفقدان الماء والمواد الذائبة من خلال التنظيم الأسموزي</a:t>
            </a:r>
            <a:endParaRPr lang="en-US" sz="2000" dirty="0">
              <a:latin typeface="Times New Roman" panose="02020603050405020304" pitchFamily="18" charset="0"/>
              <a:cs typeface="Times New Roman" panose="02020603050405020304" pitchFamily="18" charset="0"/>
            </a:endParaRPr>
          </a:p>
        </p:txBody>
      </p:sp>
      <p:sp>
        <p:nvSpPr>
          <p:cNvPr id="13315" name="Rectangle 5"/>
          <p:cNvSpPr>
            <a:spLocks noGrp="1" noChangeArrowheads="1"/>
          </p:cNvSpPr>
          <p:nvPr>
            <p:ph type="body" idx="1"/>
          </p:nvPr>
        </p:nvSpPr>
        <p:spPr>
          <a:xfrm>
            <a:off x="343180" y="1462524"/>
            <a:ext cx="8548578" cy="4935537"/>
          </a:xfrm>
        </p:spPr>
        <p:txBody>
          <a:bodyPr/>
          <a:lstStyle/>
          <a:p>
            <a:pPr marL="295275" indent="-295275" eaLnBrk="1" hangingPunct="1">
              <a:lnSpc>
                <a:spcPct val="85000"/>
              </a:lnSpc>
              <a:spcBef>
                <a:spcPct val="20000"/>
              </a:spcBef>
            </a:pPr>
            <a:r>
              <a:rPr lang="en-US" sz="2000" b="1" dirty="0" err="1">
                <a:solidFill>
                  <a:srgbClr val="860059"/>
                </a:solidFill>
                <a:latin typeface="Times New Roman" panose="02020603050405020304" pitchFamily="18" charset="0"/>
                <a:cs typeface="Times New Roman" panose="02020603050405020304" pitchFamily="18" charset="0"/>
              </a:rPr>
              <a:t>Osmoconformers</a:t>
            </a:r>
            <a:r>
              <a:rPr lang="en-US" sz="2000" b="1" dirty="0">
                <a:solidFill>
                  <a:srgbClr val="860059"/>
                </a:solidFill>
                <a:latin typeface="Times New Roman" panose="02020603050405020304" pitchFamily="18" charset="0"/>
                <a:cs typeface="Times New Roman" panose="02020603050405020304" pitchFamily="18" charset="0"/>
              </a:rPr>
              <a:t>  </a:t>
            </a:r>
            <a:r>
              <a:rPr lang="ar-SA" sz="2000" b="1" dirty="0">
                <a:solidFill>
                  <a:srgbClr val="860059"/>
                </a:solidFill>
                <a:latin typeface="Times New Roman" panose="02020603050405020304" pitchFamily="18" charset="0"/>
                <a:cs typeface="Times New Roman" panose="02020603050405020304" pitchFamily="18" charset="0"/>
              </a:rPr>
              <a:t>الكائنات ذات التوافق الأسموزي</a:t>
            </a:r>
            <a:endParaRPr lang="en-US" sz="2000" b="1" dirty="0">
              <a:solidFill>
                <a:srgbClr val="860059"/>
              </a:solidFill>
              <a:latin typeface="Times New Roman" panose="02020603050405020304" pitchFamily="18" charset="0"/>
              <a:cs typeface="Times New Roman" panose="02020603050405020304" pitchFamily="18" charset="0"/>
            </a:endParaRPr>
          </a:p>
          <a:p>
            <a:pPr marL="812800" lvl="1" indent="-338138" eaLnBrk="1" hangingPunct="1">
              <a:lnSpc>
                <a:spcPct val="85000"/>
              </a:lnSpc>
              <a:spcBef>
                <a:spcPct val="20000"/>
              </a:spcBef>
              <a:buFontTx/>
              <a:buChar char="–"/>
            </a:pPr>
            <a:r>
              <a:rPr lang="en-US" sz="2000" b="1" dirty="0">
                <a:solidFill>
                  <a:srgbClr val="0000FF"/>
                </a:solidFill>
                <a:latin typeface="Times New Roman" panose="02020603050405020304" pitchFamily="18" charset="0"/>
                <a:cs typeface="Times New Roman" panose="02020603050405020304" pitchFamily="18" charset="0"/>
              </a:rPr>
              <a:t>Have the same internal solute concentration as sea water</a:t>
            </a:r>
          </a:p>
          <a:p>
            <a:pPr marL="812800" lvl="1" indent="-338138" eaLnBrk="1" hangingPunct="1">
              <a:lnSpc>
                <a:spcPct val="85000"/>
              </a:lnSpc>
              <a:spcBef>
                <a:spcPct val="20000"/>
              </a:spcBef>
              <a:buFontTx/>
              <a:buChar char="–"/>
            </a:pPr>
            <a:r>
              <a:rPr lang="ar-SA" sz="2000" b="1" dirty="0">
                <a:solidFill>
                  <a:srgbClr val="0000FF"/>
                </a:solidFill>
                <a:latin typeface="Times New Roman" panose="02020603050405020304" pitchFamily="18" charset="0"/>
                <a:cs typeface="Times New Roman" panose="02020603050405020304" pitchFamily="18" charset="0"/>
              </a:rPr>
              <a:t>تمتلك نفس تركيز المواد الذائبة الداخلية كمياه البحر</a:t>
            </a:r>
            <a:r>
              <a:rPr lang="en-US" sz="2000" b="1" dirty="0">
                <a:solidFill>
                  <a:srgbClr val="0000FF"/>
                </a:solidFill>
                <a:latin typeface="Times New Roman" panose="02020603050405020304" pitchFamily="18" charset="0"/>
                <a:cs typeface="Times New Roman" panose="02020603050405020304" pitchFamily="18" charset="0"/>
              </a:rPr>
              <a:t> </a:t>
            </a:r>
          </a:p>
          <a:p>
            <a:pPr marL="812800" lvl="1" indent="-338138" eaLnBrk="1" hangingPunct="1">
              <a:lnSpc>
                <a:spcPct val="85000"/>
              </a:lnSpc>
              <a:spcBef>
                <a:spcPct val="20000"/>
              </a:spcBef>
              <a:buFontTx/>
              <a:buChar char="–"/>
            </a:pPr>
            <a:r>
              <a:rPr lang="en-US" sz="2000" b="1" dirty="0">
                <a:solidFill>
                  <a:srgbClr val="003300"/>
                </a:solidFill>
                <a:latin typeface="Times New Roman" panose="02020603050405020304" pitchFamily="18" charset="0"/>
                <a:cs typeface="Times New Roman" panose="02020603050405020304" pitchFamily="18" charset="0"/>
              </a:rPr>
              <a:t>Many marine invertebrates are </a:t>
            </a:r>
            <a:r>
              <a:rPr lang="en-US" sz="2000" b="1" dirty="0" err="1">
                <a:solidFill>
                  <a:srgbClr val="003300"/>
                </a:solidFill>
                <a:latin typeface="Times New Roman" panose="02020603050405020304" pitchFamily="18" charset="0"/>
                <a:cs typeface="Times New Roman" panose="02020603050405020304" pitchFamily="18" charset="0"/>
              </a:rPr>
              <a:t>osmoconformers</a:t>
            </a:r>
            <a:endParaRPr lang="en-US" sz="2000" b="1" dirty="0">
              <a:solidFill>
                <a:srgbClr val="003300"/>
              </a:solidFill>
              <a:latin typeface="Times New Roman" panose="02020603050405020304" pitchFamily="18" charset="0"/>
              <a:cs typeface="Times New Roman" panose="02020603050405020304" pitchFamily="18" charset="0"/>
            </a:endParaRPr>
          </a:p>
          <a:p>
            <a:pPr marL="812800" lvl="1" indent="-338138" eaLnBrk="1" hangingPunct="1">
              <a:lnSpc>
                <a:spcPct val="85000"/>
              </a:lnSpc>
              <a:spcBef>
                <a:spcPct val="20000"/>
              </a:spcBef>
              <a:buFontTx/>
              <a:buChar char="–"/>
            </a:pPr>
            <a:r>
              <a:rPr lang="ar-SA" sz="2000" b="1" dirty="0">
                <a:solidFill>
                  <a:srgbClr val="003300"/>
                </a:solidFill>
                <a:latin typeface="Times New Roman" panose="02020603050405020304" pitchFamily="18" charset="0"/>
                <a:cs typeface="Times New Roman" panose="02020603050405020304" pitchFamily="18" charset="0"/>
              </a:rPr>
              <a:t>تعتبر العديد من اللافقاريات البحرية كائنات ذات توافق اسموزي</a:t>
            </a:r>
            <a:endParaRPr lang="en-US" sz="2000" b="1" dirty="0">
              <a:latin typeface="Times New Roman" panose="02020603050405020304" pitchFamily="18" charset="0"/>
              <a:cs typeface="Times New Roman" panose="02020603050405020304" pitchFamily="18" charset="0"/>
            </a:endParaRPr>
          </a:p>
          <a:p>
            <a:pPr marL="295275" indent="-295275" eaLnBrk="1" hangingPunct="1">
              <a:lnSpc>
                <a:spcPct val="85000"/>
              </a:lnSpc>
              <a:spcBef>
                <a:spcPct val="20000"/>
              </a:spcBef>
            </a:pPr>
            <a:r>
              <a:rPr lang="en-US" sz="2000" b="1" dirty="0">
                <a:solidFill>
                  <a:srgbClr val="860059"/>
                </a:solidFill>
                <a:latin typeface="Times New Roman" panose="02020603050405020304" pitchFamily="18" charset="0"/>
                <a:cs typeface="Times New Roman" panose="02020603050405020304" pitchFamily="18" charset="0"/>
              </a:rPr>
              <a:t>Osmoregulators</a:t>
            </a:r>
            <a:r>
              <a:rPr lang="en-US" sz="2000" b="1" dirty="0">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control their solute concentrations</a:t>
            </a:r>
          </a:p>
          <a:p>
            <a:pPr marL="295275" indent="-295275" eaLnBrk="1" hangingPunct="1">
              <a:lnSpc>
                <a:spcPct val="85000"/>
              </a:lnSpc>
              <a:spcBef>
                <a:spcPct val="20000"/>
              </a:spcBef>
            </a:pPr>
            <a:r>
              <a:rPr lang="ar-SA" sz="2000" b="1" dirty="0">
                <a:solidFill>
                  <a:srgbClr val="0000FF"/>
                </a:solidFill>
                <a:latin typeface="Times New Roman" panose="02020603050405020304" pitchFamily="18" charset="0"/>
                <a:cs typeface="Times New Roman" panose="02020603050405020304" pitchFamily="18" charset="0"/>
              </a:rPr>
              <a:t>الكائنات ذات التنظيم الأسموزي لها القدرة على التحكم في تراكيز موادها المذابة</a:t>
            </a:r>
            <a:endParaRPr lang="en-US" sz="2000" b="1" dirty="0">
              <a:solidFill>
                <a:srgbClr val="0000FF"/>
              </a:solidFill>
              <a:latin typeface="Times New Roman" panose="02020603050405020304" pitchFamily="18" charset="0"/>
              <a:cs typeface="Times New Roman" panose="02020603050405020304" pitchFamily="18" charset="0"/>
            </a:endParaRPr>
          </a:p>
          <a:p>
            <a:pPr marL="812800" lvl="1" indent="-338138" eaLnBrk="1" hangingPunct="1">
              <a:lnSpc>
                <a:spcPct val="85000"/>
              </a:lnSpc>
              <a:spcBef>
                <a:spcPct val="20000"/>
              </a:spcBef>
            </a:pPr>
            <a:r>
              <a:rPr lang="en-US" sz="2000" b="1" dirty="0">
                <a:solidFill>
                  <a:srgbClr val="FF0000"/>
                </a:solidFill>
                <a:latin typeface="Times New Roman" panose="02020603050405020304" pitchFamily="18" charset="0"/>
                <a:cs typeface="Times New Roman" panose="02020603050405020304" pitchFamily="18" charset="0"/>
              </a:rPr>
              <a:t>Freshwater fishes     </a:t>
            </a:r>
            <a:r>
              <a:rPr lang="ar-SA" sz="2000" b="1" dirty="0">
                <a:solidFill>
                  <a:srgbClr val="FF0000"/>
                </a:solidFill>
                <a:latin typeface="Times New Roman" panose="02020603050405020304" pitchFamily="18" charset="0"/>
                <a:cs typeface="Times New Roman" panose="02020603050405020304" pitchFamily="18" charset="0"/>
              </a:rPr>
              <a:t>أسماك المياه العذبة</a:t>
            </a:r>
            <a:endParaRPr lang="en-US" sz="2000" b="1" dirty="0">
              <a:solidFill>
                <a:srgbClr val="FF0000"/>
              </a:solidFill>
              <a:latin typeface="Times New Roman" panose="02020603050405020304" pitchFamily="18" charset="0"/>
              <a:cs typeface="Times New Roman" panose="02020603050405020304" pitchFamily="18" charset="0"/>
            </a:endParaRPr>
          </a:p>
          <a:p>
            <a:pPr marL="1657350" lvl="2" eaLnBrk="1" hangingPunct="1">
              <a:lnSpc>
                <a:spcPct val="85000"/>
              </a:lnSpc>
              <a:spcBef>
                <a:spcPct val="20000"/>
              </a:spcBef>
              <a:buFontTx/>
              <a:buChar char="–"/>
            </a:pPr>
            <a:r>
              <a:rPr lang="en-US" b="1" dirty="0">
                <a:solidFill>
                  <a:srgbClr val="0000FF"/>
                </a:solidFill>
                <a:latin typeface="Times New Roman" panose="02020603050405020304" pitchFamily="18" charset="0"/>
                <a:cs typeface="Times New Roman" panose="02020603050405020304" pitchFamily="18" charset="0"/>
              </a:rPr>
              <a:t>Gain water by osmosis     </a:t>
            </a:r>
            <a:r>
              <a:rPr lang="ar-SA" b="1" dirty="0">
                <a:solidFill>
                  <a:srgbClr val="0000FF"/>
                </a:solidFill>
                <a:latin typeface="Times New Roman" panose="02020603050405020304" pitchFamily="18" charset="0"/>
                <a:cs typeface="Times New Roman" panose="02020603050405020304" pitchFamily="18" charset="0"/>
              </a:rPr>
              <a:t>تكتسب الماء بالخاصية </a:t>
            </a:r>
            <a:r>
              <a:rPr lang="ar-SA" b="1" dirty="0" err="1">
                <a:solidFill>
                  <a:srgbClr val="0000FF"/>
                </a:solidFill>
                <a:latin typeface="Times New Roman" panose="02020603050405020304" pitchFamily="18" charset="0"/>
                <a:cs typeface="Times New Roman" panose="02020603050405020304" pitchFamily="18" charset="0"/>
              </a:rPr>
              <a:t>الأسموزية</a:t>
            </a:r>
            <a:endParaRPr lang="en-US" b="1" dirty="0">
              <a:solidFill>
                <a:srgbClr val="0000FF"/>
              </a:solidFill>
              <a:latin typeface="Times New Roman" panose="02020603050405020304" pitchFamily="18" charset="0"/>
              <a:cs typeface="Times New Roman" panose="02020603050405020304" pitchFamily="18" charset="0"/>
            </a:endParaRPr>
          </a:p>
          <a:p>
            <a:pPr marL="1657350" lvl="2" eaLnBrk="1" hangingPunct="1">
              <a:lnSpc>
                <a:spcPct val="85000"/>
              </a:lnSpc>
              <a:spcBef>
                <a:spcPct val="20000"/>
              </a:spcBef>
              <a:buFontTx/>
              <a:buChar char="–"/>
            </a:pPr>
            <a:r>
              <a:rPr lang="en-US" b="1" dirty="0">
                <a:solidFill>
                  <a:srgbClr val="003300"/>
                </a:solidFill>
                <a:latin typeface="Times New Roman" panose="02020603050405020304" pitchFamily="18" charset="0"/>
                <a:cs typeface="Times New Roman" panose="02020603050405020304" pitchFamily="18" charset="0"/>
              </a:rPr>
              <a:t>Excrete excess water       </a:t>
            </a:r>
            <a:r>
              <a:rPr lang="ar-SA" b="1" dirty="0">
                <a:solidFill>
                  <a:srgbClr val="003300"/>
                </a:solidFill>
                <a:latin typeface="Times New Roman" panose="02020603050405020304" pitchFamily="18" charset="0"/>
                <a:cs typeface="Times New Roman" panose="02020603050405020304" pitchFamily="18" charset="0"/>
              </a:rPr>
              <a:t>تخرج الماء الفائض</a:t>
            </a:r>
            <a:endParaRPr lang="en-US" b="1" dirty="0">
              <a:solidFill>
                <a:srgbClr val="003300"/>
              </a:solidFill>
              <a:latin typeface="Times New Roman" panose="02020603050405020304" pitchFamily="18" charset="0"/>
              <a:cs typeface="Times New Roman" panose="02020603050405020304" pitchFamily="18" charset="0"/>
            </a:endParaRPr>
          </a:p>
          <a:p>
            <a:pPr marL="1657350" lvl="2" eaLnBrk="1" hangingPunct="1">
              <a:lnSpc>
                <a:spcPct val="85000"/>
              </a:lnSpc>
              <a:spcBef>
                <a:spcPct val="20000"/>
              </a:spcBef>
              <a:buFontTx/>
              <a:buChar char="–"/>
            </a:pPr>
            <a:r>
              <a:rPr lang="en-US" b="1" dirty="0">
                <a:solidFill>
                  <a:srgbClr val="0000FF"/>
                </a:solidFill>
                <a:latin typeface="Times New Roman" panose="02020603050405020304" pitchFamily="18" charset="0"/>
                <a:cs typeface="Times New Roman" panose="02020603050405020304" pitchFamily="18" charset="0"/>
              </a:rPr>
              <a:t>Uptake salt across their gills     </a:t>
            </a:r>
            <a:r>
              <a:rPr lang="ar-SA" b="1" dirty="0">
                <a:solidFill>
                  <a:srgbClr val="0000FF"/>
                </a:solidFill>
                <a:latin typeface="Times New Roman" panose="02020603050405020304" pitchFamily="18" charset="0"/>
                <a:cs typeface="Times New Roman" panose="02020603050405020304" pitchFamily="18" charset="0"/>
              </a:rPr>
              <a:t>تضخ الملح عبر الخياشيم</a:t>
            </a:r>
            <a:endParaRPr lang="en-US" b="1" dirty="0">
              <a:solidFill>
                <a:srgbClr val="0000FF"/>
              </a:solidFill>
              <a:latin typeface="Times New Roman" panose="02020603050405020304" pitchFamily="18" charset="0"/>
              <a:cs typeface="Times New Roman" panose="02020603050405020304" pitchFamily="18" charset="0"/>
            </a:endParaRPr>
          </a:p>
          <a:p>
            <a:pPr marL="812800" lvl="1" indent="-338138" algn="r" rtl="1" eaLnBrk="1" hangingPunct="1">
              <a:lnSpc>
                <a:spcPct val="85000"/>
              </a:lnSpc>
              <a:spcBef>
                <a:spcPct val="20000"/>
              </a:spcBef>
              <a:buFontTx/>
              <a:buChar char="–"/>
            </a:pPr>
            <a:endParaRPr lang="en-US" sz="2000" b="1" dirty="0">
              <a:latin typeface="Times New Roman" panose="02020603050405020304" pitchFamily="18" charset="0"/>
              <a:cs typeface="Times New Roman" panose="02020603050405020304" pitchFamily="18" charset="0"/>
            </a:endParaRPr>
          </a:p>
        </p:txBody>
      </p:sp>
      <p:sp>
        <p:nvSpPr>
          <p:cNvPr id="13317" name="Line 9"/>
          <p:cNvSpPr>
            <a:spLocks noChangeShapeType="1"/>
          </p:cNvSpPr>
          <p:nvPr/>
        </p:nvSpPr>
        <p:spPr bwMode="auto">
          <a:xfrm>
            <a:off x="185738" y="1151810"/>
            <a:ext cx="8775700" cy="0"/>
          </a:xfrm>
          <a:prstGeom prst="line">
            <a:avLst/>
          </a:prstGeom>
          <a:noFill/>
          <a:ln w="76200">
            <a:solidFill>
              <a:srgbClr val="A8B99B"/>
            </a:solidFill>
            <a:round/>
            <a:headEnd/>
            <a:tailEnd/>
          </a:ln>
        </p:spPr>
        <p:txBody>
          <a:bodyPr wrap="none" anchor="ctr"/>
          <a:lstStyle/>
          <a:p>
            <a:endParaRPr lang="en-GB" sz="2800" b="1">
              <a:latin typeface="Times New Roman" panose="02020603050405020304" pitchFamily="18" charset="0"/>
              <a:cs typeface="Times New Roman" panose="02020603050405020304" pitchFamily="18" charset="0"/>
            </a:endParaRPr>
          </a:p>
        </p:txBody>
      </p:sp>
      <p:sp>
        <p:nvSpPr>
          <p:cNvPr id="6" name="Oval 5"/>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Times New Roman" pitchFamily="18" charset="0"/>
              </a:rPr>
              <a:t>10</a:t>
            </a: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en-US" sz="3200" dirty="0">
                <a:solidFill>
                  <a:srgbClr val="C00000"/>
                </a:solidFill>
                <a:latin typeface="Times New Roman" panose="02020603050405020304" pitchFamily="18" charset="0"/>
                <a:cs typeface="Times New Roman" panose="02020603050405020304" pitchFamily="18" charset="0"/>
              </a:rPr>
              <a:t>EXCRETION     </a:t>
            </a:r>
            <a:r>
              <a:rPr lang="ar-SA" sz="3200" dirty="0">
                <a:solidFill>
                  <a:srgbClr val="C00000"/>
                </a:solidFill>
                <a:latin typeface="Times New Roman" panose="02020603050405020304" pitchFamily="18" charset="0"/>
                <a:cs typeface="Times New Roman" panose="02020603050405020304" pitchFamily="18" charset="0"/>
              </a:rPr>
              <a:t>الإخراج</a:t>
            </a:r>
            <a:r>
              <a:rPr lang="en-US" sz="3200" dirty="0">
                <a:solidFill>
                  <a:srgbClr val="C00000"/>
                </a:solidFill>
                <a:latin typeface="Times New Roman" panose="02020603050405020304" pitchFamily="18" charset="0"/>
                <a:cs typeface="Times New Roman" panose="02020603050405020304" pitchFamily="18" charset="0"/>
              </a:rPr>
              <a:t> </a:t>
            </a:r>
            <a:endParaRPr lang="ar-SA" sz="2800" dirty="0">
              <a:solidFill>
                <a:srgbClr val="C00000"/>
              </a:solidFill>
              <a:latin typeface="Times New Roman" panose="02020603050405020304" pitchFamily="18" charset="0"/>
              <a:cs typeface="Times New Roman" panose="02020603050405020304" pitchFamily="18" charset="0"/>
            </a:endParaRPr>
          </a:p>
        </p:txBody>
      </p:sp>
      <p:sp>
        <p:nvSpPr>
          <p:cNvPr id="17411" name="Content Placeholder 2"/>
          <p:cNvSpPr>
            <a:spLocks noGrp="1"/>
          </p:cNvSpPr>
          <p:nvPr>
            <p:ph idx="1"/>
          </p:nvPr>
        </p:nvSpPr>
        <p:spPr>
          <a:xfrm>
            <a:off x="182563" y="1153396"/>
            <a:ext cx="8775700" cy="5095003"/>
          </a:xfrm>
        </p:spPr>
        <p:txBody>
          <a:bodyPr/>
          <a:lstStyle/>
          <a:p>
            <a:pPr>
              <a:spcBef>
                <a:spcPts val="1800"/>
              </a:spcBef>
              <a:spcAft>
                <a:spcPts val="600"/>
              </a:spcAft>
            </a:pPr>
            <a:r>
              <a:rPr lang="en-US" sz="2400" b="1" dirty="0">
                <a:solidFill>
                  <a:srgbClr val="C00000"/>
                </a:solidFill>
                <a:latin typeface="Times New Roman" panose="02020603050405020304" pitchFamily="18" charset="0"/>
                <a:cs typeface="Times New Roman" panose="02020603050405020304" pitchFamily="18" charset="0"/>
              </a:rPr>
              <a:t>Excretion</a:t>
            </a:r>
            <a:r>
              <a:rPr lang="en-US" sz="2400" b="1" dirty="0">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is the process by which waste products of </a:t>
            </a:r>
            <a:r>
              <a:rPr lang="en-US" sz="2400" b="1" dirty="0">
                <a:latin typeface="Times New Roman" panose="02020603050405020304" pitchFamily="18" charset="0"/>
                <a:cs typeface="Times New Roman" panose="02020603050405020304" pitchFamily="18" charset="0"/>
                <a:hlinkClick r:id="rId3" tooltip="Metabolism"/>
              </a:rPr>
              <a:t>metabolism</a:t>
            </a:r>
            <a:r>
              <a:rPr lang="en-US" sz="2400" b="1" dirty="0">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and other non-useful materials are eliminated from an</a:t>
            </a:r>
            <a:r>
              <a:rPr lang="en-US"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hlinkClick r:id="rId4" tooltip="Organism"/>
              </a:rPr>
              <a:t>organism</a:t>
            </a:r>
            <a:r>
              <a:rPr lang="en-US" sz="2400" b="1" dirty="0">
                <a:latin typeface="Times New Roman" panose="02020603050405020304" pitchFamily="18" charset="0"/>
                <a:cs typeface="Times New Roman" panose="02020603050405020304" pitchFamily="18" charset="0"/>
              </a:rPr>
              <a:t>.</a:t>
            </a:r>
          </a:p>
          <a:p>
            <a:pPr>
              <a:spcBef>
                <a:spcPts val="1800"/>
              </a:spcBef>
              <a:spcAft>
                <a:spcPts val="600"/>
              </a:spcAft>
            </a:pPr>
            <a:r>
              <a:rPr lang="ar-SA" sz="2400" b="1" dirty="0">
                <a:solidFill>
                  <a:srgbClr val="C00000"/>
                </a:solidFill>
                <a:latin typeface="Times New Roman" panose="02020603050405020304" pitchFamily="18" charset="0"/>
                <a:cs typeface="Times New Roman" panose="02020603050405020304" pitchFamily="18" charset="0"/>
              </a:rPr>
              <a:t>الإخراج</a:t>
            </a:r>
            <a:r>
              <a:rPr lang="ar-SA" sz="2400" b="1" dirty="0">
                <a:latin typeface="Times New Roman" panose="02020603050405020304" pitchFamily="18" charset="0"/>
                <a:cs typeface="Times New Roman" panose="02020603050405020304" pitchFamily="18" charset="0"/>
              </a:rPr>
              <a:t> : هو العملية التي يتم التخلص من النفايات من عملية التمثيل الغذائي وغيرها من المواد غير المفيدة من كائن حي.</a:t>
            </a:r>
            <a:endParaRPr lang="en-US" sz="2400" b="1" dirty="0">
              <a:latin typeface="Times New Roman" panose="02020603050405020304" pitchFamily="18" charset="0"/>
              <a:cs typeface="Times New Roman" panose="02020603050405020304" pitchFamily="18" charset="0"/>
            </a:endParaRPr>
          </a:p>
          <a:p>
            <a:pPr>
              <a:spcBef>
                <a:spcPts val="1800"/>
              </a:spcBef>
              <a:spcAft>
                <a:spcPts val="600"/>
              </a:spcAft>
            </a:pPr>
            <a:r>
              <a:rPr lang="en-US" sz="2400" b="1" dirty="0">
                <a:solidFill>
                  <a:srgbClr val="0000FF"/>
                </a:solidFill>
                <a:latin typeface="Times New Roman" panose="02020603050405020304" pitchFamily="18" charset="0"/>
                <a:cs typeface="Times New Roman" panose="02020603050405020304" pitchFamily="18" charset="0"/>
              </a:rPr>
              <a:t>In vertebrates this is primarily carried out by the</a:t>
            </a:r>
            <a:r>
              <a:rPr lang="en-US"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hlinkClick r:id="rId5" tooltip="Kidneys"/>
              </a:rPr>
              <a:t>kidneys</a:t>
            </a:r>
            <a:r>
              <a:rPr lang="en-US" sz="2400" b="1" dirty="0">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and</a:t>
            </a:r>
            <a:r>
              <a:rPr lang="en-US"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hlinkClick r:id="rId6" tooltip="Skin"/>
              </a:rPr>
              <a:t>skin</a:t>
            </a:r>
            <a:endParaRPr lang="en-US" sz="2400" b="1" dirty="0">
              <a:latin typeface="Times New Roman" panose="02020603050405020304" pitchFamily="18" charset="0"/>
              <a:cs typeface="Times New Roman" panose="02020603050405020304" pitchFamily="18" charset="0"/>
            </a:endParaRPr>
          </a:p>
          <a:p>
            <a:pPr>
              <a:spcBef>
                <a:spcPts val="1800"/>
              </a:spcBef>
              <a:spcAft>
                <a:spcPts val="600"/>
              </a:spcAft>
            </a:pPr>
            <a:r>
              <a:rPr lang="ar-SA" sz="2400" b="1" dirty="0">
                <a:latin typeface="Times New Roman" panose="02020603050405020304" pitchFamily="18" charset="0"/>
                <a:cs typeface="Times New Roman" panose="02020603050405020304" pitchFamily="18" charset="0"/>
              </a:rPr>
              <a:t>في الفقاريات يتم هذا أساسا من قبل الكلى والجلد.</a:t>
            </a:r>
          </a:p>
        </p:txBody>
      </p:sp>
      <p:sp>
        <p:nvSpPr>
          <p:cNvPr id="4" name="Oval 3"/>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11</a:t>
            </a:r>
          </a:p>
        </p:txBody>
      </p:sp>
      <p:sp>
        <p:nvSpPr>
          <p:cNvPr id="5" name="Line 15"/>
          <p:cNvSpPr>
            <a:spLocks noChangeShapeType="1"/>
          </p:cNvSpPr>
          <p:nvPr/>
        </p:nvSpPr>
        <p:spPr bwMode="auto">
          <a:xfrm>
            <a:off x="114300" y="906605"/>
            <a:ext cx="8775700" cy="0"/>
          </a:xfrm>
          <a:prstGeom prst="line">
            <a:avLst/>
          </a:prstGeom>
          <a:noFill/>
          <a:ln w="76200">
            <a:solidFill>
              <a:srgbClr val="A8B99B"/>
            </a:solidFill>
            <a:round/>
            <a:headEnd/>
            <a:tailEnd/>
          </a:ln>
        </p:spPr>
        <p:txBody>
          <a:bodyPr wrap="none" anchor="ctr"/>
          <a:lstStyle/>
          <a:p>
            <a:endParaRPr lang="en-GB" sz="2800">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sz="1200" b="0" i="0" u="none" strike="noStrike" cap="none" normalizeH="0" baseline="0">
                <a:ln>
                  <a:noFill/>
                </a:ln>
                <a:solidFill>
                  <a:srgbClr val="212121"/>
                </a:solidFill>
                <a:effectLst/>
                <a:latin typeface="inherit"/>
                <a:cs typeface="Arial" panose="020B0604020202020204" pitchFamily="34" charset="0"/>
              </a:rPr>
              <a:t>هو العملية التي يتم التخلص من النفايات من عملية التمثيل الغذائي وغيرها من المواد غير المفيدة من كائن حي.</a:t>
            </a:r>
            <a:r>
              <a:rPr kumimoji="0" lang="ar-SA" sz="800" b="0" i="0" u="none" strike="noStrike" cap="none" normalizeH="0" baseline="0">
                <a:ln>
                  <a:noFill/>
                </a:ln>
                <a:solidFill>
                  <a:schemeClr val="tx1"/>
                </a:solidFill>
                <a:effectLst/>
              </a:rPr>
              <a:t> </a:t>
            </a:r>
            <a:endParaRPr kumimoji="0" lang="ar-SA"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82563" y="182563"/>
            <a:ext cx="8775700" cy="477251"/>
          </a:xfrm>
        </p:spPr>
        <p:txBody>
          <a:bodyPr/>
          <a:lstStyle/>
          <a:p>
            <a:pPr algn="ctr"/>
            <a:r>
              <a:rPr lang="en-US" dirty="0">
                <a:solidFill>
                  <a:srgbClr val="F60000"/>
                </a:solidFill>
              </a:rPr>
              <a:t>The Mammalian Excretory System</a:t>
            </a:r>
            <a:br>
              <a:rPr lang="en-US" dirty="0">
                <a:solidFill>
                  <a:srgbClr val="F60000"/>
                </a:solidFill>
              </a:rPr>
            </a:br>
            <a:r>
              <a:rPr lang="ar-SA" dirty="0">
                <a:solidFill>
                  <a:srgbClr val="F60000"/>
                </a:solidFill>
              </a:rPr>
              <a:t>النظام الاخراجي للثديات</a:t>
            </a:r>
          </a:p>
        </p:txBody>
      </p:sp>
      <p:sp>
        <p:nvSpPr>
          <p:cNvPr id="18435" name="Content Placeholder 2"/>
          <p:cNvSpPr>
            <a:spLocks noGrp="1"/>
          </p:cNvSpPr>
          <p:nvPr>
            <p:ph idx="1"/>
          </p:nvPr>
        </p:nvSpPr>
        <p:spPr>
          <a:xfrm>
            <a:off x="114300" y="969669"/>
            <a:ext cx="8775700" cy="4017689"/>
          </a:xfrm>
        </p:spPr>
        <p:txBody>
          <a:bodyPr/>
          <a:lstStyle/>
          <a:p>
            <a:r>
              <a:rPr lang="en-US" b="1" dirty="0">
                <a:solidFill>
                  <a:srgbClr val="0000FF"/>
                </a:solidFill>
                <a:latin typeface="Times New Roman" panose="02020603050405020304" pitchFamily="18" charset="0"/>
                <a:cs typeface="Times New Roman" panose="02020603050405020304" pitchFamily="18" charset="0"/>
              </a:rPr>
              <a:t>The mammalian excretory system centers on</a:t>
            </a:r>
            <a:r>
              <a:rPr lang="en-US" b="1"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paired kidneys</a:t>
            </a:r>
            <a:r>
              <a:rPr lang="en-US" b="1" dirty="0">
                <a:latin typeface="Times New Roman" panose="02020603050405020304" pitchFamily="18" charset="0"/>
                <a:cs typeface="Times New Roman" panose="02020603050405020304" pitchFamily="18" charset="0"/>
              </a:rPr>
              <a:t>, </a:t>
            </a:r>
            <a:r>
              <a:rPr lang="en-US" b="1" dirty="0">
                <a:solidFill>
                  <a:srgbClr val="0000FF"/>
                </a:solidFill>
                <a:latin typeface="Times New Roman" panose="02020603050405020304" pitchFamily="18" charset="0"/>
                <a:cs typeface="Times New Roman" panose="02020603050405020304" pitchFamily="18" charset="0"/>
              </a:rPr>
              <a:t>which are also the principal site of water balance and salt regulation</a:t>
            </a:r>
          </a:p>
          <a:p>
            <a:pPr marL="0" indent="0" algn="r">
              <a:buNone/>
            </a:pPr>
            <a:r>
              <a:rPr lang="ar-SA" b="1" dirty="0">
                <a:solidFill>
                  <a:srgbClr val="009247"/>
                </a:solidFill>
                <a:latin typeface="Times New Roman" panose="02020603050405020304" pitchFamily="18" charset="0"/>
                <a:cs typeface="Times New Roman" panose="02020603050405020304" pitchFamily="18" charset="0"/>
              </a:rPr>
              <a:t>النظام الاخراجي للثدييات يركز على الكلى المقترنة، والتي هي أيضا الموقع الرئيسي لتوازن الماء وتنظيم الملح</a:t>
            </a:r>
            <a:endParaRPr lang="en-US" b="1" dirty="0">
              <a:solidFill>
                <a:srgbClr val="009247"/>
              </a:solidFill>
              <a:latin typeface="Times New Roman" panose="02020603050405020304" pitchFamily="18" charset="0"/>
              <a:cs typeface="Times New Roman" panose="02020603050405020304" pitchFamily="18" charset="0"/>
            </a:endParaRPr>
          </a:p>
          <a:p>
            <a:r>
              <a:rPr lang="en-US" b="1" dirty="0">
                <a:solidFill>
                  <a:srgbClr val="003300"/>
                </a:solidFill>
                <a:latin typeface="Times New Roman" panose="02020603050405020304" pitchFamily="18" charset="0"/>
                <a:cs typeface="Times New Roman" panose="02020603050405020304" pitchFamily="18" charset="0"/>
              </a:rPr>
              <a:t>Urine exits each kidney through a duct called the </a:t>
            </a:r>
            <a:r>
              <a:rPr lang="en-US" b="1" dirty="0">
                <a:solidFill>
                  <a:srgbClr val="FF0000"/>
                </a:solidFill>
                <a:latin typeface="Times New Roman" panose="02020603050405020304" pitchFamily="18" charset="0"/>
                <a:cs typeface="Times New Roman" panose="02020603050405020304" pitchFamily="18" charset="0"/>
              </a:rPr>
              <a:t>ureter  </a:t>
            </a:r>
            <a:r>
              <a:rPr lang="ar-SA" b="1" dirty="0">
                <a:solidFill>
                  <a:srgbClr val="009247"/>
                </a:solidFill>
                <a:latin typeface="Times New Roman" panose="02020603050405020304" pitchFamily="18" charset="0"/>
                <a:cs typeface="Times New Roman" panose="02020603050405020304" pitchFamily="18" charset="0"/>
              </a:rPr>
              <a:t>يخرج البول من كل كلية من خلال قناة تسمى الحالب</a:t>
            </a:r>
            <a:endParaRPr lang="en-US" b="1" dirty="0">
              <a:solidFill>
                <a:srgbClr val="009247"/>
              </a:solidFill>
              <a:latin typeface="Times New Roman" panose="02020603050405020304" pitchFamily="18" charset="0"/>
              <a:cs typeface="Times New Roman" panose="02020603050405020304" pitchFamily="18" charset="0"/>
            </a:endParaRPr>
          </a:p>
          <a:p>
            <a:r>
              <a:rPr lang="en-US" b="1" dirty="0">
                <a:solidFill>
                  <a:srgbClr val="0000FF"/>
                </a:solidFill>
                <a:latin typeface="Times New Roman" panose="02020603050405020304" pitchFamily="18" charset="0"/>
                <a:cs typeface="Times New Roman" panose="02020603050405020304" pitchFamily="18" charset="0"/>
              </a:rPr>
              <a:t>Both ureters drain into a common</a:t>
            </a:r>
            <a:r>
              <a:rPr lang="en-US" b="1"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urinary bladder</a:t>
            </a:r>
            <a:r>
              <a:rPr lang="en-US" b="1" dirty="0">
                <a:latin typeface="Times New Roman" panose="02020603050405020304" pitchFamily="18" charset="0"/>
                <a:cs typeface="Times New Roman" panose="02020603050405020304" pitchFamily="18" charset="0"/>
              </a:rPr>
              <a:t>, </a:t>
            </a:r>
            <a:r>
              <a:rPr lang="en-US" b="1" dirty="0">
                <a:solidFill>
                  <a:srgbClr val="0000FF"/>
                </a:solidFill>
                <a:latin typeface="Times New Roman" panose="02020603050405020304" pitchFamily="18" charset="0"/>
                <a:cs typeface="Times New Roman" panose="02020603050405020304" pitchFamily="18" charset="0"/>
              </a:rPr>
              <a:t>and urine is expelled through a</a:t>
            </a:r>
            <a:r>
              <a:rPr lang="en-US" b="1"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urethra</a:t>
            </a:r>
          </a:p>
          <a:p>
            <a:pPr marL="0" indent="0" algn="r">
              <a:buNone/>
            </a:pPr>
            <a:r>
              <a:rPr lang="ar-SA" b="1" dirty="0">
                <a:solidFill>
                  <a:srgbClr val="009247"/>
                </a:solidFill>
                <a:latin typeface="Times New Roman" panose="02020603050405020304" pitchFamily="18" charset="0"/>
                <a:cs typeface="Times New Roman" panose="02020603050405020304" pitchFamily="18" charset="0"/>
              </a:rPr>
              <a:t> </a:t>
            </a:r>
          </a:p>
          <a:p>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Oval 3"/>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Times New Roman" pitchFamily="18" charset="0"/>
              </a:rPr>
              <a:t>12</a:t>
            </a:r>
          </a:p>
        </p:txBody>
      </p:sp>
      <p:sp>
        <p:nvSpPr>
          <p:cNvPr id="5" name="Line 15"/>
          <p:cNvSpPr>
            <a:spLocks noChangeShapeType="1"/>
          </p:cNvSpPr>
          <p:nvPr/>
        </p:nvSpPr>
        <p:spPr bwMode="auto">
          <a:xfrm>
            <a:off x="114300" y="969669"/>
            <a:ext cx="8775700" cy="0"/>
          </a:xfrm>
          <a:prstGeom prst="line">
            <a:avLst/>
          </a:prstGeom>
          <a:noFill/>
          <a:ln w="76200">
            <a:solidFill>
              <a:srgbClr val="A8B99B"/>
            </a:solidFill>
            <a:round/>
            <a:headEnd/>
            <a:tailEnd/>
          </a:ln>
        </p:spPr>
        <p:txBody>
          <a:bodyPr wrap="none" anchor="ctr"/>
          <a:lstStyle/>
          <a:p>
            <a:endParaRPr lang="en-GB" sz="2800">
              <a:latin typeface="Times New Roman" panose="02020603050405020304" pitchFamily="18" charset="0"/>
              <a:cs typeface="Times New Roman" panose="02020603050405020304" pitchFamily="18" charset="0"/>
            </a:endParaRPr>
          </a:p>
        </p:txBody>
      </p:sp>
      <p:sp>
        <p:nvSpPr>
          <p:cNvPr id="2" name="مربع نص 1">
            <a:extLst>
              <a:ext uri="{FF2B5EF4-FFF2-40B4-BE49-F238E27FC236}">
                <a16:creationId xmlns:a16="http://schemas.microsoft.com/office/drawing/2014/main" xmlns="" id="{1BABB547-FE85-46A5-983D-AA9B6A7AF0B3}"/>
              </a:ext>
            </a:extLst>
          </p:cNvPr>
          <p:cNvSpPr txBox="1"/>
          <p:nvPr/>
        </p:nvSpPr>
        <p:spPr>
          <a:xfrm>
            <a:off x="182564" y="5673042"/>
            <a:ext cx="8158248" cy="830997"/>
          </a:xfrm>
          <a:prstGeom prst="rect">
            <a:avLst/>
          </a:prstGeom>
          <a:noFill/>
        </p:spPr>
        <p:txBody>
          <a:bodyPr wrap="square" rtlCol="1">
            <a:spAutoFit/>
          </a:bodyPr>
          <a:lstStyle/>
          <a:p>
            <a:r>
              <a:rPr lang="ar-SA" b="1" dirty="0">
                <a:solidFill>
                  <a:srgbClr val="009247"/>
                </a:solidFill>
                <a:latin typeface="Times New Roman" panose="02020603050405020304" pitchFamily="18" charset="0"/>
                <a:cs typeface="Times New Roman" panose="02020603050405020304" pitchFamily="18" charset="0"/>
              </a:rPr>
              <a:t>كل الحالبين بفرغ الى المثانة البولية المشتركية ويطرح البول من خلال المجرى البولي</a:t>
            </a:r>
            <a:endParaRPr lang="ar-SA" dirty="0"/>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7" descr="25_06aHumExcretorySystem-U"/>
          <p:cNvPicPr>
            <a:picLocks noChangeAspect="1" noChangeArrowheads="1"/>
          </p:cNvPicPr>
          <p:nvPr/>
        </p:nvPicPr>
        <p:blipFill>
          <a:blip r:embed="rId3" cstate="print"/>
          <a:srcRect/>
          <a:stretch>
            <a:fillRect/>
          </a:stretch>
        </p:blipFill>
        <p:spPr bwMode="auto">
          <a:xfrm>
            <a:off x="169276" y="1159383"/>
            <a:ext cx="8359754" cy="5589130"/>
          </a:xfrm>
          <a:prstGeom prst="rect">
            <a:avLst/>
          </a:prstGeom>
          <a:noFill/>
          <a:ln w="9525">
            <a:noFill/>
            <a:miter lim="800000"/>
            <a:headEnd/>
            <a:tailEnd/>
          </a:ln>
        </p:spPr>
      </p:pic>
      <p:sp>
        <p:nvSpPr>
          <p:cNvPr id="19459" name="Text Box 78"/>
          <p:cNvSpPr txBox="1">
            <a:spLocks noChangeArrowheads="1"/>
          </p:cNvSpPr>
          <p:nvPr/>
        </p:nvSpPr>
        <p:spPr bwMode="auto">
          <a:xfrm>
            <a:off x="411163" y="1627467"/>
            <a:ext cx="1147762" cy="377825"/>
          </a:xfrm>
          <a:prstGeom prst="rect">
            <a:avLst/>
          </a:prstGeom>
          <a:noFill/>
          <a:ln w="9525">
            <a:noFill/>
            <a:miter lim="800000"/>
            <a:headEnd/>
            <a:tailEnd/>
          </a:ln>
        </p:spPr>
        <p:txBody>
          <a:bodyPr wrap="none" lIns="0" tIns="0" rIns="0" bIns="0"/>
          <a:lstStyle/>
          <a:p>
            <a:pPr algn="l">
              <a:lnSpc>
                <a:spcPct val="80000"/>
              </a:lnSpc>
            </a:pPr>
            <a:r>
              <a:rPr lang="en-US" b="1" dirty="0">
                <a:solidFill>
                  <a:srgbClr val="0000FF"/>
                </a:solidFill>
                <a:latin typeface="Times New Roman" panose="02020603050405020304" pitchFamily="18" charset="0"/>
                <a:cs typeface="Times New Roman" panose="02020603050405020304" pitchFamily="18" charset="0"/>
              </a:rPr>
              <a:t>Aorta</a:t>
            </a:r>
          </a:p>
          <a:p>
            <a:pPr algn="l">
              <a:lnSpc>
                <a:spcPct val="80000"/>
              </a:lnSpc>
            </a:pPr>
            <a:r>
              <a:rPr lang="ar-SA" b="1" dirty="0" err="1">
                <a:solidFill>
                  <a:srgbClr val="FF0000"/>
                </a:solidFill>
                <a:latin typeface="Times New Roman" panose="02020603050405020304" pitchFamily="18" charset="0"/>
                <a:cs typeface="Times New Roman" panose="02020603050405020304" pitchFamily="18" charset="0"/>
              </a:rPr>
              <a:t>الاورطى</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9460" name="Text Box 79"/>
          <p:cNvSpPr txBox="1">
            <a:spLocks noChangeArrowheads="1"/>
          </p:cNvSpPr>
          <p:nvPr/>
        </p:nvSpPr>
        <p:spPr bwMode="auto">
          <a:xfrm>
            <a:off x="481012" y="2457172"/>
            <a:ext cx="1481138" cy="738188"/>
          </a:xfrm>
          <a:prstGeom prst="rect">
            <a:avLst/>
          </a:prstGeom>
          <a:noFill/>
          <a:ln w="9525">
            <a:noFill/>
            <a:miter lim="800000"/>
            <a:headEnd/>
            <a:tailEnd/>
          </a:ln>
        </p:spPr>
        <p:txBody>
          <a:bodyPr wrap="none" lIns="0" tIns="0" rIns="0" bIns="0"/>
          <a:lstStyle/>
          <a:p>
            <a:pPr algn="l">
              <a:lnSpc>
                <a:spcPct val="90000"/>
              </a:lnSpc>
            </a:pPr>
            <a:r>
              <a:rPr lang="en-US" b="1" dirty="0">
                <a:solidFill>
                  <a:srgbClr val="0000FF"/>
                </a:solidFill>
                <a:latin typeface="Times New Roman" panose="02020603050405020304" pitchFamily="18" charset="0"/>
                <a:cs typeface="Times New Roman" panose="02020603050405020304" pitchFamily="18" charset="0"/>
              </a:rPr>
              <a:t>Inferior</a:t>
            </a:r>
          </a:p>
          <a:p>
            <a:pPr algn="l">
              <a:lnSpc>
                <a:spcPct val="90000"/>
              </a:lnSpc>
            </a:pPr>
            <a:r>
              <a:rPr lang="en-US" b="1" dirty="0">
                <a:solidFill>
                  <a:srgbClr val="0000FF"/>
                </a:solidFill>
                <a:latin typeface="Times New Roman" panose="02020603050405020304" pitchFamily="18" charset="0"/>
                <a:cs typeface="Times New Roman" panose="02020603050405020304" pitchFamily="18" charset="0"/>
              </a:rPr>
              <a:t>vena cava</a:t>
            </a:r>
          </a:p>
          <a:p>
            <a:pPr algn="l">
              <a:lnSpc>
                <a:spcPct val="90000"/>
              </a:lnSpc>
            </a:pPr>
            <a:r>
              <a:rPr lang="ar-SA" b="1" dirty="0" err="1">
                <a:solidFill>
                  <a:srgbClr val="FF0000"/>
                </a:solidFill>
                <a:latin typeface="Times New Roman" panose="02020603050405020304" pitchFamily="18" charset="0"/>
                <a:cs typeface="Times New Roman" panose="02020603050405020304" pitchFamily="18" charset="0"/>
              </a:rPr>
              <a:t>الوريدالاجوف</a:t>
            </a:r>
            <a:r>
              <a:rPr lang="ar-SA" b="1" dirty="0">
                <a:solidFill>
                  <a:srgbClr val="FF0000"/>
                </a:solidFill>
                <a:latin typeface="Times New Roman" panose="02020603050405020304" pitchFamily="18" charset="0"/>
                <a:cs typeface="Times New Roman" panose="02020603050405020304" pitchFamily="18" charset="0"/>
              </a:rPr>
              <a:t> السفلي</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9461" name="Text Box 80"/>
          <p:cNvSpPr txBox="1">
            <a:spLocks noChangeArrowheads="1"/>
          </p:cNvSpPr>
          <p:nvPr/>
        </p:nvSpPr>
        <p:spPr bwMode="auto">
          <a:xfrm>
            <a:off x="444940" y="3985697"/>
            <a:ext cx="3278187" cy="338138"/>
          </a:xfrm>
          <a:prstGeom prst="rect">
            <a:avLst/>
          </a:prstGeom>
          <a:noFill/>
          <a:ln w="9525">
            <a:noFill/>
            <a:miter lim="800000"/>
            <a:headEnd/>
            <a:tailEnd/>
          </a:ln>
        </p:spPr>
        <p:txBody>
          <a:bodyPr wrap="none" lIns="0" tIns="0" rIns="0" bIns="0"/>
          <a:lstStyle/>
          <a:p>
            <a:pPr algn="l">
              <a:lnSpc>
                <a:spcPct val="80000"/>
              </a:lnSpc>
            </a:pPr>
            <a:r>
              <a:rPr lang="en-US" b="1" dirty="0">
                <a:solidFill>
                  <a:srgbClr val="FF0000"/>
                </a:solidFill>
                <a:latin typeface="Times New Roman" panose="02020603050405020304" pitchFamily="18" charset="0"/>
                <a:cs typeface="Times New Roman" panose="02020603050405020304" pitchFamily="18" charset="0"/>
              </a:rPr>
              <a:t>Renal artery and vein</a:t>
            </a:r>
            <a:endParaRPr lang="en-US" b="1" dirty="0">
              <a:solidFill>
                <a:srgbClr val="0000FF"/>
              </a:solidFill>
              <a:latin typeface="Times New Roman" panose="02020603050405020304" pitchFamily="18" charset="0"/>
              <a:cs typeface="Times New Roman" panose="02020603050405020304" pitchFamily="18" charset="0"/>
            </a:endParaRPr>
          </a:p>
          <a:p>
            <a:pPr algn="l">
              <a:lnSpc>
                <a:spcPct val="80000"/>
              </a:lnSpc>
            </a:pPr>
            <a:r>
              <a:rPr lang="ar-SA" b="1" dirty="0">
                <a:solidFill>
                  <a:srgbClr val="0000FF"/>
                </a:solidFill>
                <a:latin typeface="Times New Roman" panose="02020603050405020304" pitchFamily="18" charset="0"/>
                <a:cs typeface="Times New Roman" panose="02020603050405020304" pitchFamily="18" charset="0"/>
              </a:rPr>
              <a:t>الشريان والوريد الكلوي</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19462" name="Text Box 81"/>
          <p:cNvSpPr txBox="1">
            <a:spLocks noChangeArrowheads="1"/>
          </p:cNvSpPr>
          <p:nvPr/>
        </p:nvSpPr>
        <p:spPr bwMode="auto">
          <a:xfrm>
            <a:off x="6399621" y="5490399"/>
            <a:ext cx="2400300" cy="387350"/>
          </a:xfrm>
          <a:prstGeom prst="rect">
            <a:avLst/>
          </a:prstGeom>
          <a:noFill/>
          <a:ln w="9525">
            <a:noFill/>
            <a:miter lim="800000"/>
            <a:headEnd/>
            <a:tailEnd/>
          </a:ln>
        </p:spPr>
        <p:txBody>
          <a:bodyPr wrap="none" lIns="0" tIns="0" rIns="0" bIns="0"/>
          <a:lstStyle/>
          <a:p>
            <a:pPr algn="ctr">
              <a:lnSpc>
                <a:spcPct val="80000"/>
              </a:lnSpc>
            </a:pPr>
            <a:r>
              <a:rPr lang="en-US" b="1" dirty="0">
                <a:solidFill>
                  <a:srgbClr val="FF0000"/>
                </a:solidFill>
                <a:latin typeface="Times New Roman" panose="02020603050405020304" pitchFamily="18" charset="0"/>
                <a:cs typeface="Times New Roman" panose="02020603050405020304" pitchFamily="18" charset="0"/>
              </a:rPr>
              <a:t>Urinary bladder</a:t>
            </a:r>
          </a:p>
          <a:p>
            <a:pPr algn="ctr">
              <a:lnSpc>
                <a:spcPct val="80000"/>
              </a:lnSpc>
            </a:pPr>
            <a:r>
              <a:rPr lang="ar-SA" b="1" dirty="0">
                <a:solidFill>
                  <a:srgbClr val="0000FF"/>
                </a:solidFill>
                <a:latin typeface="Times New Roman" panose="02020603050405020304" pitchFamily="18" charset="0"/>
                <a:cs typeface="Times New Roman" panose="02020603050405020304" pitchFamily="18" charset="0"/>
              </a:rPr>
              <a:t>المثانة البولية</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19463" name="Text Box 82"/>
          <p:cNvSpPr txBox="1">
            <a:spLocks noChangeArrowheads="1"/>
          </p:cNvSpPr>
          <p:nvPr/>
        </p:nvSpPr>
        <p:spPr bwMode="auto">
          <a:xfrm>
            <a:off x="7178675" y="4289705"/>
            <a:ext cx="1147763" cy="377825"/>
          </a:xfrm>
          <a:prstGeom prst="rect">
            <a:avLst/>
          </a:prstGeom>
          <a:noFill/>
          <a:ln w="9525">
            <a:noFill/>
            <a:miter lim="800000"/>
            <a:headEnd/>
            <a:tailEnd/>
          </a:ln>
        </p:spPr>
        <p:txBody>
          <a:bodyPr wrap="none" lIns="0" tIns="0" rIns="0" bIns="0"/>
          <a:lstStyle/>
          <a:p>
            <a:pPr algn="ctr">
              <a:lnSpc>
                <a:spcPct val="80000"/>
              </a:lnSpc>
            </a:pPr>
            <a:r>
              <a:rPr lang="en-US" b="1" dirty="0">
                <a:solidFill>
                  <a:srgbClr val="FF0000"/>
                </a:solidFill>
                <a:latin typeface="Times New Roman" panose="02020603050405020304" pitchFamily="18" charset="0"/>
                <a:cs typeface="Times New Roman" panose="02020603050405020304" pitchFamily="18" charset="0"/>
              </a:rPr>
              <a:t>Kidney</a:t>
            </a:r>
          </a:p>
          <a:p>
            <a:pPr algn="ctr">
              <a:lnSpc>
                <a:spcPct val="80000"/>
              </a:lnSpc>
            </a:pPr>
            <a:r>
              <a:rPr lang="ar-SA" b="1" dirty="0">
                <a:solidFill>
                  <a:srgbClr val="0000FF"/>
                </a:solidFill>
                <a:latin typeface="Times New Roman" panose="02020603050405020304" pitchFamily="18" charset="0"/>
                <a:cs typeface="Times New Roman" panose="02020603050405020304" pitchFamily="18" charset="0"/>
              </a:rPr>
              <a:t>الكلية</a:t>
            </a:r>
            <a:endParaRPr lang="en-US" b="1" dirty="0">
              <a:solidFill>
                <a:srgbClr val="0000FF"/>
              </a:solidFill>
              <a:latin typeface="Times New Roman" panose="02020603050405020304" pitchFamily="18" charset="0"/>
              <a:cs typeface="Times New Roman" panose="02020603050405020304" pitchFamily="18" charset="0"/>
            </a:endParaRPr>
          </a:p>
          <a:p>
            <a:pPr algn="ctr">
              <a:lnSpc>
                <a:spcPct val="80000"/>
              </a:lnSpc>
            </a:pPr>
            <a:r>
              <a:rPr lang="ar-SA" b="1" dirty="0">
                <a:solidFill>
                  <a:srgbClr val="0000FF"/>
                </a:solidFill>
                <a:latin typeface="Times New Roman" panose="02020603050405020304" pitchFamily="18" charset="0"/>
                <a:cs typeface="Times New Roman" panose="02020603050405020304" pitchFamily="18" charset="0"/>
              </a:rPr>
              <a:t>   </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19464" name="Text Box 83"/>
          <p:cNvSpPr txBox="1">
            <a:spLocks noChangeArrowheads="1"/>
          </p:cNvSpPr>
          <p:nvPr/>
        </p:nvSpPr>
        <p:spPr bwMode="auto">
          <a:xfrm>
            <a:off x="407988" y="4721505"/>
            <a:ext cx="1147762" cy="377825"/>
          </a:xfrm>
          <a:prstGeom prst="rect">
            <a:avLst/>
          </a:prstGeom>
          <a:noFill/>
          <a:ln w="9525">
            <a:noFill/>
            <a:miter lim="800000"/>
            <a:headEnd/>
            <a:tailEnd/>
          </a:ln>
        </p:spPr>
        <p:txBody>
          <a:bodyPr wrap="none" lIns="0" tIns="0" rIns="0" bIns="0"/>
          <a:lstStyle/>
          <a:p>
            <a:pPr algn="ctr">
              <a:lnSpc>
                <a:spcPct val="80000"/>
              </a:lnSpc>
            </a:pPr>
            <a:r>
              <a:rPr lang="en-US" b="1" dirty="0">
                <a:solidFill>
                  <a:srgbClr val="FF0000"/>
                </a:solidFill>
                <a:latin typeface="Times New Roman" panose="02020603050405020304" pitchFamily="18" charset="0"/>
                <a:cs typeface="Times New Roman" panose="02020603050405020304" pitchFamily="18" charset="0"/>
              </a:rPr>
              <a:t>Ureter</a:t>
            </a:r>
          </a:p>
          <a:p>
            <a:pPr algn="ctr">
              <a:lnSpc>
                <a:spcPct val="80000"/>
              </a:lnSpc>
            </a:pPr>
            <a:r>
              <a:rPr lang="ar-SA" b="1" dirty="0">
                <a:solidFill>
                  <a:srgbClr val="0000FF"/>
                </a:solidFill>
                <a:latin typeface="Times New Roman" panose="02020603050405020304" pitchFamily="18" charset="0"/>
                <a:cs typeface="Times New Roman" panose="02020603050405020304" pitchFamily="18" charset="0"/>
              </a:rPr>
              <a:t>الحالب</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19465" name="Text Box 84"/>
          <p:cNvSpPr txBox="1">
            <a:spLocks noChangeArrowheads="1"/>
          </p:cNvSpPr>
          <p:nvPr/>
        </p:nvSpPr>
        <p:spPr bwMode="auto">
          <a:xfrm>
            <a:off x="397476" y="5837518"/>
            <a:ext cx="1147762" cy="377825"/>
          </a:xfrm>
          <a:prstGeom prst="rect">
            <a:avLst/>
          </a:prstGeom>
          <a:noFill/>
          <a:ln w="9525">
            <a:noFill/>
            <a:miter lim="800000"/>
            <a:headEnd/>
            <a:tailEnd/>
          </a:ln>
        </p:spPr>
        <p:txBody>
          <a:bodyPr wrap="none" lIns="0" tIns="0" rIns="0" bIns="0"/>
          <a:lstStyle/>
          <a:p>
            <a:pPr algn="ctr">
              <a:lnSpc>
                <a:spcPct val="80000"/>
              </a:lnSpc>
            </a:pPr>
            <a:r>
              <a:rPr lang="en-US" b="1" dirty="0">
                <a:solidFill>
                  <a:srgbClr val="FF0000"/>
                </a:solidFill>
                <a:latin typeface="Times New Roman" panose="02020603050405020304" pitchFamily="18" charset="0"/>
                <a:cs typeface="Times New Roman" panose="02020603050405020304" pitchFamily="18" charset="0"/>
              </a:rPr>
              <a:t>Urethra</a:t>
            </a:r>
          </a:p>
          <a:p>
            <a:pPr algn="ctr">
              <a:lnSpc>
                <a:spcPct val="80000"/>
              </a:lnSpc>
            </a:pPr>
            <a:r>
              <a:rPr lang="ar-SA" b="1" dirty="0">
                <a:solidFill>
                  <a:srgbClr val="0000FF"/>
                </a:solidFill>
                <a:latin typeface="Times New Roman" panose="02020603050405020304" pitchFamily="18" charset="0"/>
                <a:cs typeface="Times New Roman" panose="02020603050405020304" pitchFamily="18" charset="0"/>
              </a:rPr>
              <a:t>المجرى البولي</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19466" name="Line 85"/>
          <p:cNvSpPr>
            <a:spLocks noChangeShapeType="1"/>
          </p:cNvSpPr>
          <p:nvPr/>
        </p:nvSpPr>
        <p:spPr bwMode="auto">
          <a:xfrm>
            <a:off x="1309689" y="1902104"/>
            <a:ext cx="3508946" cy="1461818"/>
          </a:xfrm>
          <a:prstGeom prst="line">
            <a:avLst/>
          </a:prstGeom>
          <a:noFill/>
          <a:ln w="25400">
            <a:solidFill>
              <a:schemeClr val="tx1"/>
            </a:solidFill>
            <a:round/>
            <a:headEnd/>
            <a:tailEnd/>
          </a:ln>
        </p:spPr>
        <p:txBody>
          <a:bodyPr wrap="none" anchor="ctr"/>
          <a:lstStyle/>
          <a:p>
            <a:endParaRPr lang="en-GB">
              <a:solidFill>
                <a:srgbClr val="0000FF"/>
              </a:solidFill>
              <a:latin typeface="Times New Roman" panose="02020603050405020304" pitchFamily="18" charset="0"/>
              <a:cs typeface="Times New Roman" panose="02020603050405020304" pitchFamily="18" charset="0"/>
            </a:endParaRPr>
          </a:p>
        </p:txBody>
      </p:sp>
      <p:sp>
        <p:nvSpPr>
          <p:cNvPr id="19467" name="Line 87"/>
          <p:cNvSpPr>
            <a:spLocks noChangeShapeType="1"/>
          </p:cNvSpPr>
          <p:nvPr/>
        </p:nvSpPr>
        <p:spPr bwMode="auto">
          <a:xfrm>
            <a:off x="3194734" y="4355583"/>
            <a:ext cx="1623901" cy="257177"/>
          </a:xfrm>
          <a:prstGeom prst="line">
            <a:avLst/>
          </a:prstGeom>
          <a:noFill/>
          <a:ln w="25400">
            <a:solidFill>
              <a:schemeClr val="tx1"/>
            </a:solidFill>
            <a:round/>
            <a:headEnd/>
            <a:tailEnd/>
          </a:ln>
        </p:spPr>
        <p:txBody>
          <a:bodyPr wrap="none" anchor="ctr"/>
          <a:lstStyle/>
          <a:p>
            <a:endParaRPr lang="en-GB">
              <a:solidFill>
                <a:srgbClr val="0000FF"/>
              </a:solidFill>
              <a:latin typeface="Times New Roman" panose="02020603050405020304" pitchFamily="18" charset="0"/>
              <a:cs typeface="Times New Roman" panose="02020603050405020304" pitchFamily="18" charset="0"/>
            </a:endParaRPr>
          </a:p>
        </p:txBody>
      </p:sp>
      <p:sp>
        <p:nvSpPr>
          <p:cNvPr id="19468" name="Line 88"/>
          <p:cNvSpPr>
            <a:spLocks noChangeShapeType="1"/>
          </p:cNvSpPr>
          <p:nvPr/>
        </p:nvSpPr>
        <p:spPr bwMode="auto">
          <a:xfrm>
            <a:off x="1828800" y="4873904"/>
            <a:ext cx="2631989" cy="196854"/>
          </a:xfrm>
          <a:prstGeom prst="line">
            <a:avLst/>
          </a:prstGeom>
          <a:noFill/>
          <a:ln w="25400">
            <a:solidFill>
              <a:schemeClr val="tx1"/>
            </a:solidFill>
            <a:round/>
            <a:headEnd/>
            <a:tailEnd/>
          </a:ln>
        </p:spPr>
        <p:txBody>
          <a:bodyPr wrap="none" anchor="ctr"/>
          <a:lstStyle/>
          <a:p>
            <a:endParaRPr lang="en-GB">
              <a:solidFill>
                <a:srgbClr val="0000FF"/>
              </a:solidFill>
              <a:latin typeface="Times New Roman" panose="02020603050405020304" pitchFamily="18" charset="0"/>
              <a:cs typeface="Times New Roman" panose="02020603050405020304" pitchFamily="18" charset="0"/>
            </a:endParaRPr>
          </a:p>
        </p:txBody>
      </p:sp>
      <p:sp>
        <p:nvSpPr>
          <p:cNvPr id="19469" name="Line 89"/>
          <p:cNvSpPr>
            <a:spLocks noChangeShapeType="1"/>
          </p:cNvSpPr>
          <p:nvPr/>
        </p:nvSpPr>
        <p:spPr bwMode="auto">
          <a:xfrm flipV="1">
            <a:off x="5226908" y="4427817"/>
            <a:ext cx="1896205" cy="111624"/>
          </a:xfrm>
          <a:prstGeom prst="line">
            <a:avLst/>
          </a:prstGeom>
          <a:noFill/>
          <a:ln w="25400">
            <a:solidFill>
              <a:schemeClr val="tx1"/>
            </a:solidFill>
            <a:round/>
            <a:headEnd/>
            <a:tailEnd/>
          </a:ln>
        </p:spPr>
        <p:txBody>
          <a:bodyPr wrap="none" anchor="ctr"/>
          <a:lstStyle/>
          <a:p>
            <a:endParaRPr lang="en-GB">
              <a:solidFill>
                <a:srgbClr val="0000FF"/>
              </a:solidFill>
              <a:latin typeface="Times New Roman" panose="02020603050405020304" pitchFamily="18" charset="0"/>
              <a:cs typeface="Times New Roman" panose="02020603050405020304" pitchFamily="18" charset="0"/>
            </a:endParaRPr>
          </a:p>
        </p:txBody>
      </p:sp>
      <p:sp>
        <p:nvSpPr>
          <p:cNvPr id="19470" name="Line 90"/>
          <p:cNvSpPr>
            <a:spLocks noChangeShapeType="1"/>
          </p:cNvSpPr>
          <p:nvPr/>
        </p:nvSpPr>
        <p:spPr bwMode="auto">
          <a:xfrm>
            <a:off x="1562101" y="5951817"/>
            <a:ext cx="3111499" cy="196854"/>
          </a:xfrm>
          <a:prstGeom prst="line">
            <a:avLst/>
          </a:prstGeom>
          <a:noFill/>
          <a:ln w="25400">
            <a:solidFill>
              <a:schemeClr val="tx1"/>
            </a:solidFill>
            <a:round/>
            <a:headEnd/>
            <a:tailEnd/>
          </a:ln>
        </p:spPr>
        <p:txBody>
          <a:bodyPr wrap="none" anchor="ctr"/>
          <a:lstStyle/>
          <a:p>
            <a:endParaRPr lang="en-GB">
              <a:solidFill>
                <a:srgbClr val="0000FF"/>
              </a:solidFill>
              <a:latin typeface="Times New Roman" panose="02020603050405020304" pitchFamily="18" charset="0"/>
              <a:cs typeface="Times New Roman" panose="02020603050405020304" pitchFamily="18" charset="0"/>
            </a:endParaRPr>
          </a:p>
        </p:txBody>
      </p:sp>
      <p:sp>
        <p:nvSpPr>
          <p:cNvPr id="19471" name="Line 91"/>
          <p:cNvSpPr>
            <a:spLocks noChangeShapeType="1"/>
          </p:cNvSpPr>
          <p:nvPr/>
        </p:nvSpPr>
        <p:spPr bwMode="auto">
          <a:xfrm flipV="1">
            <a:off x="4819748" y="5589866"/>
            <a:ext cx="1552477" cy="239711"/>
          </a:xfrm>
          <a:prstGeom prst="line">
            <a:avLst/>
          </a:prstGeom>
          <a:noFill/>
          <a:ln w="25400">
            <a:solidFill>
              <a:schemeClr val="tx1"/>
            </a:solidFill>
            <a:round/>
            <a:headEnd/>
            <a:tailEnd/>
          </a:ln>
        </p:spPr>
        <p:txBody>
          <a:bodyPr wrap="none" anchor="ctr"/>
          <a:lstStyle/>
          <a:p>
            <a:endParaRPr lang="en-GB">
              <a:solidFill>
                <a:srgbClr val="0000FF"/>
              </a:solidFill>
              <a:latin typeface="Times New Roman" panose="02020603050405020304" pitchFamily="18" charset="0"/>
              <a:cs typeface="Times New Roman" panose="02020603050405020304" pitchFamily="18" charset="0"/>
            </a:endParaRPr>
          </a:p>
        </p:txBody>
      </p:sp>
      <p:sp>
        <p:nvSpPr>
          <p:cNvPr id="19472" name="Line 92"/>
          <p:cNvSpPr>
            <a:spLocks noChangeShapeType="1"/>
          </p:cNvSpPr>
          <p:nvPr/>
        </p:nvSpPr>
        <p:spPr bwMode="auto">
          <a:xfrm flipH="1" flipV="1">
            <a:off x="5094288" y="4376220"/>
            <a:ext cx="4762" cy="3969"/>
          </a:xfrm>
          <a:prstGeom prst="line">
            <a:avLst/>
          </a:prstGeom>
          <a:noFill/>
          <a:ln w="25400">
            <a:solidFill>
              <a:schemeClr val="tx1"/>
            </a:solidFill>
            <a:round/>
            <a:headEnd/>
            <a:tailEnd/>
          </a:ln>
        </p:spPr>
        <p:txBody>
          <a:bodyPr wrap="none" anchor="ctr"/>
          <a:lstStyle/>
          <a:p>
            <a:endParaRPr lang="en-GB">
              <a:solidFill>
                <a:srgbClr val="0000FF"/>
              </a:solidFill>
              <a:latin typeface="Times New Roman" panose="02020603050405020304" pitchFamily="18" charset="0"/>
              <a:cs typeface="Times New Roman" panose="02020603050405020304" pitchFamily="18" charset="0"/>
            </a:endParaRPr>
          </a:p>
        </p:txBody>
      </p:sp>
      <p:sp>
        <p:nvSpPr>
          <p:cNvPr id="19478" name="Rectangle 100"/>
          <p:cNvSpPr>
            <a:spLocks noChangeArrowheads="1"/>
          </p:cNvSpPr>
          <p:nvPr/>
        </p:nvSpPr>
        <p:spPr bwMode="auto">
          <a:xfrm>
            <a:off x="1325454" y="157381"/>
            <a:ext cx="6525773" cy="954107"/>
          </a:xfrm>
          <a:prstGeom prst="rect">
            <a:avLst/>
          </a:prstGeom>
          <a:noFill/>
          <a:ln w="9525">
            <a:noFill/>
            <a:miter lim="800000"/>
            <a:headEnd/>
            <a:tailEnd/>
          </a:ln>
        </p:spPr>
        <p:txBody>
          <a:bodyPr wrap="square">
            <a:spAutoFit/>
          </a:bodyPr>
          <a:lstStyle/>
          <a:p>
            <a:pPr algn="ctr"/>
            <a:r>
              <a:rPr lang="en-US" sz="2800" b="1" dirty="0">
                <a:solidFill>
                  <a:srgbClr val="C00000"/>
                </a:solidFill>
                <a:latin typeface="Times New Roman" panose="02020603050405020304" pitchFamily="18" charset="0"/>
                <a:cs typeface="Times New Roman" panose="02020603050405020304" pitchFamily="18" charset="0"/>
              </a:rPr>
              <a:t>Anatomy of the human excretory system</a:t>
            </a:r>
          </a:p>
          <a:p>
            <a:pPr algn="ctr"/>
            <a:r>
              <a:rPr lang="ar-SA" sz="2800" b="1" dirty="0">
                <a:solidFill>
                  <a:srgbClr val="0000FF"/>
                </a:solidFill>
                <a:latin typeface="Times New Roman" panose="02020603050405020304" pitchFamily="18" charset="0"/>
                <a:cs typeface="Times New Roman" panose="02020603050405020304" pitchFamily="18" charset="0"/>
              </a:rPr>
              <a:t>تشريح </a:t>
            </a:r>
            <a:r>
              <a:rPr lang="ar-SA" sz="2800" b="1" dirty="0" err="1">
                <a:solidFill>
                  <a:srgbClr val="0000FF"/>
                </a:solidFill>
                <a:latin typeface="Times New Roman" panose="02020603050405020304" pitchFamily="18" charset="0"/>
                <a:cs typeface="Times New Roman" panose="02020603050405020304" pitchFamily="18" charset="0"/>
              </a:rPr>
              <a:t>الجهازالاخراجي</a:t>
            </a:r>
            <a:r>
              <a:rPr lang="ar-SA" sz="2800" b="1" dirty="0">
                <a:solidFill>
                  <a:srgbClr val="0000FF"/>
                </a:solidFill>
                <a:latin typeface="Times New Roman" panose="02020603050405020304" pitchFamily="18" charset="0"/>
                <a:cs typeface="Times New Roman" panose="02020603050405020304" pitchFamily="18" charset="0"/>
              </a:rPr>
              <a:t> في الانسان</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9479" name="Oval 102"/>
          <p:cNvSpPr>
            <a:spLocks noChangeArrowheads="1"/>
          </p:cNvSpPr>
          <p:nvPr/>
        </p:nvSpPr>
        <p:spPr bwMode="auto">
          <a:xfrm>
            <a:off x="5124444" y="3410230"/>
            <a:ext cx="782638" cy="508000"/>
          </a:xfrm>
          <a:prstGeom prst="ellipse">
            <a:avLst/>
          </a:prstGeom>
          <a:solidFill>
            <a:schemeClr val="bg1">
              <a:lumMod val="95000"/>
            </a:schemeClr>
          </a:solidFill>
          <a:ln w="9525">
            <a:noFill/>
            <a:round/>
            <a:headEnd/>
            <a:tailEnd/>
          </a:ln>
        </p:spPr>
        <p:txBody>
          <a:bodyPr wrap="none" anchor="ctr"/>
          <a:lstStyle/>
          <a:p>
            <a:endParaRPr lang="en-GB">
              <a:solidFill>
                <a:srgbClr val="0000FF"/>
              </a:solidFill>
              <a:latin typeface="Times New Roman" panose="02020603050405020304" pitchFamily="18" charset="0"/>
              <a:cs typeface="Times New Roman" panose="02020603050405020304" pitchFamily="18" charset="0"/>
            </a:endParaRPr>
          </a:p>
        </p:txBody>
      </p:sp>
      <p:sp>
        <p:nvSpPr>
          <p:cNvPr id="19480" name="Oval 104"/>
          <p:cNvSpPr>
            <a:spLocks noChangeArrowheads="1"/>
          </p:cNvSpPr>
          <p:nvPr/>
        </p:nvSpPr>
        <p:spPr bwMode="auto">
          <a:xfrm>
            <a:off x="3954463" y="3411817"/>
            <a:ext cx="782637" cy="508000"/>
          </a:xfrm>
          <a:prstGeom prst="ellipse">
            <a:avLst/>
          </a:prstGeom>
          <a:solidFill>
            <a:schemeClr val="bg1">
              <a:lumMod val="95000"/>
            </a:schemeClr>
          </a:solidFill>
          <a:ln w="9525">
            <a:noFill/>
            <a:round/>
            <a:headEnd/>
            <a:tailEnd/>
          </a:ln>
        </p:spPr>
        <p:txBody>
          <a:bodyPr wrap="none" anchor="ctr"/>
          <a:lstStyle/>
          <a:p>
            <a:endParaRPr lang="en-GB">
              <a:solidFill>
                <a:srgbClr val="0000FF"/>
              </a:solidFill>
              <a:latin typeface="Times New Roman" panose="02020603050405020304" pitchFamily="18" charset="0"/>
              <a:cs typeface="Times New Roman" panose="02020603050405020304" pitchFamily="18" charset="0"/>
            </a:endParaRPr>
          </a:p>
        </p:txBody>
      </p:sp>
      <p:sp>
        <p:nvSpPr>
          <p:cNvPr id="19481" name="Line 105"/>
          <p:cNvSpPr>
            <a:spLocks noChangeShapeType="1"/>
          </p:cNvSpPr>
          <p:nvPr/>
        </p:nvSpPr>
        <p:spPr bwMode="auto">
          <a:xfrm>
            <a:off x="2656703" y="3354667"/>
            <a:ext cx="1853513" cy="883701"/>
          </a:xfrm>
          <a:prstGeom prst="line">
            <a:avLst/>
          </a:prstGeom>
          <a:noFill/>
          <a:ln w="25400">
            <a:solidFill>
              <a:schemeClr val="tx1"/>
            </a:solidFill>
            <a:round/>
            <a:headEnd/>
            <a:tailEnd/>
          </a:ln>
        </p:spPr>
        <p:txBody>
          <a:bodyPr wrap="none" anchor="ctr"/>
          <a:lstStyle/>
          <a:p>
            <a:endParaRPr lang="en-GB">
              <a:solidFill>
                <a:srgbClr val="0000FF"/>
              </a:solidFill>
              <a:latin typeface="Times New Roman" panose="02020603050405020304" pitchFamily="18" charset="0"/>
              <a:cs typeface="Times New Roman" panose="02020603050405020304" pitchFamily="18" charset="0"/>
            </a:endParaRPr>
          </a:p>
        </p:txBody>
      </p:sp>
      <p:sp>
        <p:nvSpPr>
          <p:cNvPr id="26" name="Oval 25"/>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13</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6498" y="111401"/>
            <a:ext cx="9667361" cy="769938"/>
          </a:xfrm>
        </p:spPr>
        <p:txBody>
          <a:bodyPr/>
          <a:lstStyle/>
          <a:p>
            <a:pPr marL="0" indent="0" eaLnBrk="1" hangingPunct="1"/>
            <a:r>
              <a:rPr lang="en-US" sz="2800" dirty="0">
                <a:latin typeface="Times New Roman" panose="02020603050405020304" pitchFamily="18" charset="0"/>
                <a:cs typeface="Times New Roman" panose="02020603050405020304" pitchFamily="18" charset="0"/>
              </a:rPr>
              <a:t> The urinary system plays several major roles in homeostasis</a:t>
            </a:r>
            <a:br>
              <a:rPr lang="en-US" sz="2800" dirty="0">
                <a:latin typeface="Times New Roman" panose="02020603050405020304" pitchFamily="18" charset="0"/>
                <a:cs typeface="Times New Roman" panose="02020603050405020304" pitchFamily="18" charset="0"/>
              </a:rPr>
            </a:br>
            <a:r>
              <a:rPr lang="ar-SA" sz="2800" dirty="0">
                <a:solidFill>
                  <a:srgbClr val="FF0000"/>
                </a:solidFill>
                <a:latin typeface="Times New Roman" panose="02020603050405020304" pitchFamily="18" charset="0"/>
                <a:cs typeface="Times New Roman" panose="02020603050405020304" pitchFamily="18" charset="0"/>
              </a:rPr>
              <a:t> </a:t>
            </a:r>
            <a:r>
              <a:rPr lang="ar-SA"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20483" name="Rectangle 3"/>
          <p:cNvSpPr>
            <a:spLocks noGrp="1" noChangeArrowheads="1"/>
          </p:cNvSpPr>
          <p:nvPr>
            <p:ph type="body" idx="1"/>
          </p:nvPr>
        </p:nvSpPr>
        <p:spPr>
          <a:xfrm>
            <a:off x="255588" y="1331913"/>
            <a:ext cx="8534400" cy="5041900"/>
          </a:xfrm>
        </p:spPr>
        <p:txBody>
          <a:bodyPr/>
          <a:lstStyle/>
          <a:p>
            <a:pPr marL="361950" indent="-361950" eaLnBrk="1" hangingPunct="1">
              <a:lnSpc>
                <a:spcPct val="80000"/>
              </a:lnSpc>
              <a:spcBef>
                <a:spcPct val="20000"/>
              </a:spcBef>
            </a:pPr>
            <a:r>
              <a:rPr lang="en-US" b="1" dirty="0">
                <a:solidFill>
                  <a:srgbClr val="C00000"/>
                </a:solidFill>
                <a:latin typeface="Times New Roman" panose="02020603050405020304" pitchFamily="18" charset="0"/>
                <a:cs typeface="Times New Roman" panose="02020603050405020304" pitchFamily="18" charset="0"/>
              </a:rPr>
              <a:t>The excretory system</a:t>
            </a:r>
            <a:r>
              <a:rPr lang="ar-SA" b="1" dirty="0">
                <a:solidFill>
                  <a:srgbClr val="C00000"/>
                </a:solidFill>
                <a:latin typeface="Times New Roman" panose="02020603050405020304" pitchFamily="18" charset="0"/>
                <a:cs typeface="Times New Roman" panose="02020603050405020304" pitchFamily="18" charset="0"/>
              </a:rPr>
              <a:t>				 </a:t>
            </a:r>
            <a:r>
              <a:rPr lang="en-US" b="1" dirty="0">
                <a:solidFill>
                  <a:srgbClr val="C00000"/>
                </a:solidFill>
                <a:latin typeface="Times New Roman" panose="02020603050405020304" pitchFamily="18" charset="0"/>
                <a:cs typeface="Times New Roman" panose="02020603050405020304" pitchFamily="18" charset="0"/>
              </a:rPr>
              <a:t> </a:t>
            </a:r>
            <a:r>
              <a:rPr lang="ar-SA" b="1" dirty="0">
                <a:solidFill>
                  <a:srgbClr val="C00000"/>
                </a:solidFill>
                <a:latin typeface="Times New Roman" panose="02020603050405020304" pitchFamily="18" charset="0"/>
                <a:cs typeface="Times New Roman" panose="02020603050405020304" pitchFamily="18" charset="0"/>
              </a:rPr>
              <a:t> </a:t>
            </a:r>
            <a:endParaRPr lang="en-US" b="1" dirty="0">
              <a:solidFill>
                <a:srgbClr val="C00000"/>
              </a:solidFill>
              <a:latin typeface="Times New Roman" panose="02020603050405020304" pitchFamily="18" charset="0"/>
              <a:cs typeface="Times New Roman" panose="02020603050405020304" pitchFamily="18" charset="0"/>
            </a:endParaRPr>
          </a:p>
          <a:p>
            <a:pPr marL="1138238" lvl="1" indent="-349250" eaLnBrk="1" hangingPunct="1">
              <a:lnSpc>
                <a:spcPct val="80000"/>
              </a:lnSpc>
              <a:spcBef>
                <a:spcPct val="20000"/>
              </a:spcBef>
              <a:buFontTx/>
              <a:buChar char="–"/>
            </a:pPr>
            <a:r>
              <a:rPr lang="en-US" b="1" dirty="0">
                <a:solidFill>
                  <a:srgbClr val="0000FF"/>
                </a:solidFill>
                <a:latin typeface="Times New Roman" panose="02020603050405020304" pitchFamily="18" charset="0"/>
                <a:cs typeface="Times New Roman" panose="02020603050405020304" pitchFamily="18" charset="0"/>
              </a:rPr>
              <a:t>Expels wastes</a:t>
            </a:r>
            <a:r>
              <a:rPr lang="ar-SA"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a:t>
            </a:r>
            <a:r>
              <a:rPr lang="ar-SA"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marL="1138238" lvl="1" indent="-349250" eaLnBrk="1" hangingPunct="1">
              <a:lnSpc>
                <a:spcPct val="80000"/>
              </a:lnSpc>
              <a:spcBef>
                <a:spcPct val="20000"/>
              </a:spcBef>
              <a:buFontTx/>
              <a:buChar char="–"/>
            </a:pPr>
            <a:r>
              <a:rPr lang="en-US" b="1" dirty="0">
                <a:solidFill>
                  <a:srgbClr val="003300"/>
                </a:solidFill>
                <a:latin typeface="Times New Roman" panose="02020603050405020304" pitchFamily="18" charset="0"/>
                <a:cs typeface="Times New Roman" panose="02020603050405020304" pitchFamily="18" charset="0"/>
              </a:rPr>
              <a:t>Regulates water balance</a:t>
            </a:r>
            <a:r>
              <a:rPr lang="ar-SA" b="1" dirty="0">
                <a:solidFill>
                  <a:srgbClr val="003300"/>
                </a:solidFill>
                <a:latin typeface="Times New Roman" panose="02020603050405020304" pitchFamily="18" charset="0"/>
                <a:cs typeface="Times New Roman" panose="02020603050405020304" pitchFamily="18" charset="0"/>
              </a:rPr>
              <a:t>	                        </a:t>
            </a:r>
            <a:r>
              <a:rPr lang="en-US" b="1" dirty="0">
                <a:solidFill>
                  <a:srgbClr val="003300"/>
                </a:solidFill>
                <a:latin typeface="Times New Roman" panose="02020603050405020304" pitchFamily="18" charset="0"/>
                <a:cs typeface="Times New Roman" panose="02020603050405020304" pitchFamily="18" charset="0"/>
              </a:rPr>
              <a:t> </a:t>
            </a:r>
            <a:r>
              <a:rPr lang="ar-SA" b="1" dirty="0">
                <a:solidFill>
                  <a:srgbClr val="003300"/>
                </a:solidFill>
                <a:latin typeface="Times New Roman" panose="02020603050405020304" pitchFamily="18" charset="0"/>
                <a:cs typeface="Times New Roman" panose="02020603050405020304" pitchFamily="18" charset="0"/>
              </a:rPr>
              <a:t> </a:t>
            </a:r>
            <a:endParaRPr lang="en-US" b="1" dirty="0">
              <a:solidFill>
                <a:srgbClr val="003300"/>
              </a:solidFill>
              <a:latin typeface="Times New Roman" panose="02020603050405020304" pitchFamily="18" charset="0"/>
              <a:cs typeface="Times New Roman" panose="02020603050405020304" pitchFamily="18" charset="0"/>
            </a:endParaRPr>
          </a:p>
          <a:p>
            <a:pPr marL="1138238" lvl="1" indent="-349250" eaLnBrk="1" hangingPunct="1">
              <a:lnSpc>
                <a:spcPct val="80000"/>
              </a:lnSpc>
              <a:spcBef>
                <a:spcPct val="20000"/>
              </a:spcBef>
              <a:buFontTx/>
              <a:buChar char="–"/>
            </a:pPr>
            <a:r>
              <a:rPr lang="en-US" b="1" dirty="0">
                <a:solidFill>
                  <a:srgbClr val="0000FF"/>
                </a:solidFill>
                <a:latin typeface="Times New Roman" panose="02020603050405020304" pitchFamily="18" charset="0"/>
                <a:cs typeface="Times New Roman" panose="02020603050405020304" pitchFamily="18" charset="0"/>
              </a:rPr>
              <a:t>Regulates ion balance</a:t>
            </a:r>
            <a:r>
              <a:rPr lang="ar-SA" b="1" dirty="0">
                <a:solidFill>
                  <a:srgbClr val="0000FF"/>
                </a:solidFill>
                <a:latin typeface="Times New Roman" panose="02020603050405020304" pitchFamily="18" charset="0"/>
                <a:cs typeface="Times New Roman" panose="02020603050405020304" pitchFamily="18" charset="0"/>
              </a:rPr>
              <a:t>	 	   	 	 </a:t>
            </a:r>
          </a:p>
          <a:p>
            <a:pPr marL="361950" indent="-361950" eaLnBrk="1" hangingPunct="1">
              <a:lnSpc>
                <a:spcPct val="80000"/>
              </a:lnSpc>
              <a:spcBef>
                <a:spcPct val="20000"/>
              </a:spcBef>
            </a:pPr>
            <a:r>
              <a:rPr lang="en-US" b="1" dirty="0">
                <a:solidFill>
                  <a:srgbClr val="C00000"/>
                </a:solidFill>
                <a:latin typeface="Times New Roman" panose="02020603050405020304" pitchFamily="18" charset="0"/>
                <a:cs typeface="Times New Roman" panose="02020603050405020304" pitchFamily="18" charset="0"/>
              </a:rPr>
              <a:t>Nephrons</a:t>
            </a:r>
            <a:r>
              <a:rPr lang="en-US" b="1" dirty="0">
                <a:latin typeface="Times New Roman" panose="02020603050405020304" pitchFamily="18" charset="0"/>
                <a:cs typeface="Times New Roman" panose="02020603050405020304" pitchFamily="18" charset="0"/>
              </a:rPr>
              <a:t>    </a:t>
            </a:r>
            <a:r>
              <a:rPr lang="ar-SA"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a:t>
            </a:r>
            <a:r>
              <a:rPr lang="ar-SA"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a:t>
            </a:r>
            <a:r>
              <a:rPr lang="ar-SA"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marL="1138238" lvl="1" indent="-349250" eaLnBrk="1" hangingPunct="1">
              <a:lnSpc>
                <a:spcPct val="80000"/>
              </a:lnSpc>
              <a:spcBef>
                <a:spcPct val="20000"/>
              </a:spcBef>
              <a:buFontTx/>
              <a:buChar char="–"/>
            </a:pPr>
            <a:r>
              <a:rPr lang="en-US" b="1" dirty="0">
                <a:solidFill>
                  <a:srgbClr val="0000FF"/>
                </a:solidFill>
                <a:latin typeface="Times New Roman" panose="02020603050405020304" pitchFamily="18" charset="0"/>
                <a:cs typeface="Times New Roman" panose="02020603050405020304" pitchFamily="18" charset="0"/>
              </a:rPr>
              <a:t>Functional units of the kidneys</a:t>
            </a:r>
            <a:r>
              <a:rPr lang="ar-SA" b="1" dirty="0">
                <a:solidFill>
                  <a:srgbClr val="0000FF"/>
                </a:solidFill>
                <a:latin typeface="Times New Roman" panose="02020603050405020304" pitchFamily="18" charset="0"/>
                <a:cs typeface="Times New Roman" panose="02020603050405020304" pitchFamily="18" charset="0"/>
              </a:rPr>
              <a:t>                  </a:t>
            </a:r>
          </a:p>
          <a:p>
            <a:pPr marL="788988" lvl="1" indent="0" eaLnBrk="1" hangingPunct="1">
              <a:lnSpc>
                <a:spcPct val="80000"/>
              </a:lnSpc>
              <a:spcBef>
                <a:spcPct val="20000"/>
              </a:spcBef>
              <a:buNone/>
            </a:pPr>
            <a:r>
              <a:rPr lang="ar-SA" b="1" dirty="0">
                <a:latin typeface="Times New Roman" panose="02020603050405020304" pitchFamily="18" charset="0"/>
                <a:cs typeface="Times New Roman" panose="02020603050405020304" pitchFamily="18" charset="0"/>
              </a:rPr>
              <a:t>الوحدات الوظيفية للكلى </a:t>
            </a:r>
            <a:r>
              <a:rPr lang="en-US" b="1" dirty="0">
                <a:latin typeface="Times New Roman" panose="02020603050405020304" pitchFamily="18" charset="0"/>
                <a:cs typeface="Times New Roman" panose="02020603050405020304" pitchFamily="18" charset="0"/>
              </a:rPr>
              <a:t> </a:t>
            </a:r>
            <a:r>
              <a:rPr lang="ar-SA"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marL="1138238" lvl="1" indent="-349250" eaLnBrk="1" hangingPunct="1">
              <a:lnSpc>
                <a:spcPct val="80000"/>
              </a:lnSpc>
              <a:spcBef>
                <a:spcPct val="20000"/>
              </a:spcBef>
              <a:buFontTx/>
              <a:buChar char="–"/>
            </a:pPr>
            <a:r>
              <a:rPr lang="en-US" sz="2800" b="1" dirty="0">
                <a:solidFill>
                  <a:srgbClr val="003300"/>
                </a:solidFill>
                <a:latin typeface="Times New Roman" panose="02020603050405020304" pitchFamily="18" charset="0"/>
                <a:cs typeface="Times New Roman" panose="02020603050405020304" pitchFamily="18" charset="0"/>
              </a:rPr>
              <a:t>Extract a filtrate from the blood</a:t>
            </a:r>
            <a:r>
              <a:rPr lang="ar-SA" sz="2800" b="1" dirty="0">
                <a:solidFill>
                  <a:srgbClr val="003300"/>
                </a:solidFill>
                <a:latin typeface="Times New Roman" panose="02020603050405020304" pitchFamily="18" charset="0"/>
                <a:cs typeface="Times New Roman" panose="02020603050405020304" pitchFamily="18" charset="0"/>
              </a:rPr>
              <a:t>   </a:t>
            </a:r>
          </a:p>
          <a:p>
            <a:pPr marL="788988" lvl="1" indent="0" eaLnBrk="1" hangingPunct="1">
              <a:lnSpc>
                <a:spcPct val="80000"/>
              </a:lnSpc>
              <a:spcBef>
                <a:spcPct val="20000"/>
              </a:spcBef>
              <a:buNone/>
            </a:pPr>
            <a:r>
              <a:rPr lang="ar-SA" b="1" dirty="0">
                <a:latin typeface="Times New Roman" panose="02020603050405020304" pitchFamily="18" charset="0"/>
                <a:cs typeface="Times New Roman" panose="02020603050405020304" pitchFamily="18" charset="0"/>
              </a:rPr>
              <a:t>استخلاص المواد الراشحة من الدم</a:t>
            </a:r>
            <a:r>
              <a:rPr lang="en-US" b="1" dirty="0">
                <a:latin typeface="Times New Roman" panose="02020603050405020304" pitchFamily="18" charset="0"/>
                <a:cs typeface="Times New Roman" panose="02020603050405020304" pitchFamily="18" charset="0"/>
              </a:rPr>
              <a:t> </a:t>
            </a:r>
            <a:r>
              <a:rPr lang="ar-SA"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marL="1138238" lvl="1" indent="-349250" eaLnBrk="1" hangingPunct="1">
              <a:lnSpc>
                <a:spcPct val="80000"/>
              </a:lnSpc>
              <a:spcBef>
                <a:spcPct val="20000"/>
              </a:spcBef>
              <a:buFontTx/>
              <a:buChar char="–"/>
            </a:pPr>
            <a:r>
              <a:rPr lang="en-US" sz="2800" b="1" dirty="0">
                <a:solidFill>
                  <a:srgbClr val="0000FF"/>
                </a:solidFill>
                <a:latin typeface="Times New Roman" panose="02020603050405020304" pitchFamily="18" charset="0"/>
                <a:cs typeface="Times New Roman" panose="02020603050405020304" pitchFamily="18" charset="0"/>
              </a:rPr>
              <a:t>Refine the filtrate to produce urine </a:t>
            </a:r>
          </a:p>
          <a:p>
            <a:pPr marL="788988" lvl="1" indent="0" eaLnBrk="1" hangingPunct="1">
              <a:lnSpc>
                <a:spcPct val="80000"/>
              </a:lnSpc>
              <a:spcBef>
                <a:spcPct val="20000"/>
              </a:spcBef>
              <a:buNone/>
            </a:pPr>
            <a:r>
              <a:rPr lang="ar-SA" b="1" dirty="0">
                <a:latin typeface="Times New Roman" panose="02020603050405020304" pitchFamily="18" charset="0"/>
                <a:cs typeface="Times New Roman" panose="02020603050405020304" pitchFamily="18" charset="0"/>
              </a:rPr>
              <a:t>تنقية المواد الراشحة لإنتاج البول </a:t>
            </a:r>
            <a:endParaRPr lang="en-US" b="1" dirty="0">
              <a:latin typeface="Times New Roman" panose="02020603050405020304" pitchFamily="18" charset="0"/>
              <a:cs typeface="Times New Roman" panose="02020603050405020304" pitchFamily="18" charset="0"/>
            </a:endParaRPr>
          </a:p>
          <a:p>
            <a:pPr marL="361950" indent="-361950" eaLnBrk="1" hangingPunct="1">
              <a:lnSpc>
                <a:spcPct val="80000"/>
              </a:lnSpc>
              <a:spcBef>
                <a:spcPct val="20000"/>
              </a:spcBef>
              <a:buFont typeface="Wingdings" pitchFamily="2" charset="2"/>
              <a:buNone/>
            </a:pPr>
            <a:r>
              <a:rPr lang="ar-SA"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marL="1138238" lvl="1" indent="-349250" eaLnBrk="1" hangingPunct="1">
              <a:lnSpc>
                <a:spcPct val="80000"/>
              </a:lnSpc>
              <a:spcBef>
                <a:spcPct val="20000"/>
              </a:spcBef>
              <a:buFontTx/>
              <a:buChar char="–"/>
            </a:pPr>
            <a:endParaRPr lang="en-US" sz="2800" b="1" dirty="0">
              <a:latin typeface="Times New Roman" panose="02020603050405020304" pitchFamily="18" charset="0"/>
              <a:cs typeface="Times New Roman" panose="02020603050405020304" pitchFamily="18" charset="0"/>
            </a:endParaRPr>
          </a:p>
          <a:p>
            <a:pPr marL="1138238" lvl="1" indent="-349250" eaLnBrk="1" hangingPunct="1">
              <a:lnSpc>
                <a:spcPct val="85000"/>
              </a:lnSpc>
              <a:spcBef>
                <a:spcPct val="20000"/>
              </a:spcBef>
              <a:buFontTx/>
              <a:buChar char="–"/>
            </a:pPr>
            <a:endParaRPr lang="en-US" sz="2800" b="1" dirty="0">
              <a:latin typeface="Times New Roman" panose="02020603050405020304" pitchFamily="18" charset="0"/>
              <a:cs typeface="Times New Roman" panose="02020603050405020304" pitchFamily="18" charset="0"/>
            </a:endParaRPr>
          </a:p>
        </p:txBody>
      </p:sp>
      <p:sp>
        <p:nvSpPr>
          <p:cNvPr id="20484" name="Line 4"/>
          <p:cNvSpPr>
            <a:spLocks noChangeShapeType="1"/>
          </p:cNvSpPr>
          <p:nvPr/>
        </p:nvSpPr>
        <p:spPr bwMode="auto">
          <a:xfrm>
            <a:off x="225425" y="1011565"/>
            <a:ext cx="8775700" cy="0"/>
          </a:xfrm>
          <a:prstGeom prst="line">
            <a:avLst/>
          </a:prstGeom>
          <a:noFill/>
          <a:ln w="76200">
            <a:solidFill>
              <a:srgbClr val="A8B99B"/>
            </a:solidFill>
            <a:round/>
            <a:headEnd/>
            <a:tailEnd/>
          </a:ln>
        </p:spPr>
        <p:txBody>
          <a:bodyPr wrap="none" anchor="ctr"/>
          <a:lstStyle/>
          <a:p>
            <a:endParaRPr lang="en-GB" sz="2800" b="1">
              <a:latin typeface="Times New Roman" panose="02020603050405020304" pitchFamily="18" charset="0"/>
              <a:cs typeface="Times New Roman" panose="02020603050405020304" pitchFamily="18" charset="0"/>
            </a:endParaRPr>
          </a:p>
        </p:txBody>
      </p:sp>
      <p:sp>
        <p:nvSpPr>
          <p:cNvPr id="20485"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GB" sz="2800" b="1">
              <a:latin typeface="Times New Roman" panose="02020603050405020304" pitchFamily="18" charset="0"/>
              <a:cs typeface="Times New Roman" panose="02020603050405020304" pitchFamily="18" charset="0"/>
            </a:endParaRPr>
          </a:p>
        </p:txBody>
      </p:sp>
      <p:sp>
        <p:nvSpPr>
          <p:cNvPr id="6" name="Oval 5"/>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lang="en-US" sz="1800" b="1" kern="0" dirty="0">
                <a:solidFill>
                  <a:srgbClr val="0000FF"/>
                </a:solidFill>
                <a:latin typeface="Times New Roman" pitchFamily="18" charset="0"/>
              </a:rPr>
              <a:t>1</a:t>
            </a:r>
            <a:r>
              <a:rPr kumimoji="0" lang="en-US" sz="1800" b="1" i="0" u="none" strike="noStrike" kern="0" cap="none" spc="0" normalizeH="0" baseline="0" noProof="0" dirty="0">
                <a:ln>
                  <a:noFill/>
                </a:ln>
                <a:solidFill>
                  <a:srgbClr val="0000FF"/>
                </a:solidFill>
                <a:effectLst/>
                <a:uLnTx/>
                <a:uFillTx/>
                <a:latin typeface="Times New Roman" pitchFamily="18" charset="0"/>
              </a:rPr>
              <a:t>4</a:t>
            </a:r>
          </a:p>
        </p:txBody>
      </p:sp>
      <p:sp>
        <p:nvSpPr>
          <p:cNvPr id="2" name="مربع نص 1">
            <a:extLst>
              <a:ext uri="{FF2B5EF4-FFF2-40B4-BE49-F238E27FC236}">
                <a16:creationId xmlns:a16="http://schemas.microsoft.com/office/drawing/2014/main" xmlns="" id="{D8D44FDA-B713-4EDF-905C-929D0F1A4C8B}"/>
              </a:ext>
            </a:extLst>
          </p:cNvPr>
          <p:cNvSpPr txBox="1"/>
          <p:nvPr/>
        </p:nvSpPr>
        <p:spPr>
          <a:xfrm>
            <a:off x="-518984" y="496370"/>
            <a:ext cx="8871766" cy="523220"/>
          </a:xfrm>
          <a:prstGeom prst="rect">
            <a:avLst/>
          </a:prstGeom>
          <a:noFill/>
        </p:spPr>
        <p:txBody>
          <a:bodyPr wrap="square" rtlCol="1">
            <a:spAutoFit/>
          </a:bodyPr>
          <a:lstStyle/>
          <a:p>
            <a:r>
              <a:rPr lang="ar-SA" sz="2800" dirty="0">
                <a:solidFill>
                  <a:srgbClr val="FF0000"/>
                </a:solidFill>
                <a:latin typeface="+mn-lt"/>
              </a:rPr>
              <a:t>يلعب الجهاز البولي عدة ادوار رئيسية في عملية الاتزان الحيوي</a:t>
            </a:r>
          </a:p>
        </p:txBody>
      </p:sp>
      <p:sp>
        <p:nvSpPr>
          <p:cNvPr id="3" name="مربع نص 2">
            <a:extLst>
              <a:ext uri="{FF2B5EF4-FFF2-40B4-BE49-F238E27FC236}">
                <a16:creationId xmlns:a16="http://schemas.microsoft.com/office/drawing/2014/main" xmlns="" id="{96F421C3-8988-4091-ABAB-97864D4180CD}"/>
              </a:ext>
            </a:extLst>
          </p:cNvPr>
          <p:cNvSpPr txBox="1"/>
          <p:nvPr/>
        </p:nvSpPr>
        <p:spPr>
          <a:xfrm>
            <a:off x="4747183" y="1149816"/>
            <a:ext cx="3914904" cy="523220"/>
          </a:xfrm>
          <a:prstGeom prst="rect">
            <a:avLst/>
          </a:prstGeom>
          <a:noFill/>
        </p:spPr>
        <p:txBody>
          <a:bodyPr wrap="square" rtlCol="1">
            <a:spAutoFit/>
          </a:bodyPr>
          <a:lstStyle/>
          <a:p>
            <a:r>
              <a:rPr lang="ar-SA" sz="2800" dirty="0">
                <a:solidFill>
                  <a:srgbClr val="FF0000"/>
                </a:solidFill>
              </a:rPr>
              <a:t>الجهاز الاخراجي</a:t>
            </a:r>
          </a:p>
        </p:txBody>
      </p:sp>
      <p:sp>
        <p:nvSpPr>
          <p:cNvPr id="4" name="مربع نص 3">
            <a:extLst>
              <a:ext uri="{FF2B5EF4-FFF2-40B4-BE49-F238E27FC236}">
                <a16:creationId xmlns:a16="http://schemas.microsoft.com/office/drawing/2014/main" xmlns="" id="{DDAB5E2B-A967-4AA1-BF45-604ED5E48835}"/>
              </a:ext>
            </a:extLst>
          </p:cNvPr>
          <p:cNvSpPr txBox="1"/>
          <p:nvPr/>
        </p:nvSpPr>
        <p:spPr>
          <a:xfrm>
            <a:off x="6104237" y="1673036"/>
            <a:ext cx="2557849" cy="1200329"/>
          </a:xfrm>
          <a:prstGeom prst="rect">
            <a:avLst/>
          </a:prstGeom>
          <a:noFill/>
        </p:spPr>
        <p:txBody>
          <a:bodyPr wrap="square" rtlCol="1">
            <a:spAutoFit/>
          </a:bodyPr>
          <a:lstStyle/>
          <a:p>
            <a:r>
              <a:rPr lang="ar-SA" dirty="0"/>
              <a:t>يطرد المخلفات</a:t>
            </a:r>
            <a:endParaRPr lang="en-US" dirty="0"/>
          </a:p>
          <a:p>
            <a:endParaRPr lang="ar-SA" dirty="0"/>
          </a:p>
          <a:p>
            <a:r>
              <a:rPr lang="ar-SA" dirty="0"/>
              <a:t>ينظم الاتزان المائي</a:t>
            </a:r>
            <a:endParaRPr lang="en-US" dirty="0"/>
          </a:p>
        </p:txBody>
      </p:sp>
      <p:sp>
        <p:nvSpPr>
          <p:cNvPr id="5" name="مربع نص 4">
            <a:extLst>
              <a:ext uri="{FF2B5EF4-FFF2-40B4-BE49-F238E27FC236}">
                <a16:creationId xmlns:a16="http://schemas.microsoft.com/office/drawing/2014/main" xmlns="" id="{34FA64A0-D6F3-45E3-8303-1DFD4934B111}"/>
              </a:ext>
            </a:extLst>
          </p:cNvPr>
          <p:cNvSpPr txBox="1"/>
          <p:nvPr/>
        </p:nvSpPr>
        <p:spPr>
          <a:xfrm>
            <a:off x="6289589" y="2824629"/>
            <a:ext cx="2372497" cy="461665"/>
          </a:xfrm>
          <a:prstGeom prst="rect">
            <a:avLst/>
          </a:prstGeom>
          <a:noFill/>
        </p:spPr>
        <p:txBody>
          <a:bodyPr wrap="square" rtlCol="1">
            <a:spAutoFit/>
          </a:bodyPr>
          <a:lstStyle/>
          <a:p>
            <a:r>
              <a:rPr lang="ar-SA"/>
              <a:t>ينظم الاتزان الايوني</a:t>
            </a:r>
            <a:endParaRPr lang="ar-SA" dirty="0"/>
          </a:p>
        </p:txBody>
      </p:sp>
      <p:sp>
        <p:nvSpPr>
          <p:cNvPr id="7" name="مربع نص 6">
            <a:extLst>
              <a:ext uri="{FF2B5EF4-FFF2-40B4-BE49-F238E27FC236}">
                <a16:creationId xmlns:a16="http://schemas.microsoft.com/office/drawing/2014/main" xmlns="" id="{FC276607-B657-4BBA-B6F8-5738898068C9}"/>
              </a:ext>
            </a:extLst>
          </p:cNvPr>
          <p:cNvSpPr txBox="1"/>
          <p:nvPr/>
        </p:nvSpPr>
        <p:spPr>
          <a:xfrm>
            <a:off x="5966719" y="3254444"/>
            <a:ext cx="2557849" cy="523220"/>
          </a:xfrm>
          <a:prstGeom prst="rect">
            <a:avLst/>
          </a:prstGeom>
          <a:noFill/>
        </p:spPr>
        <p:txBody>
          <a:bodyPr wrap="square" rtlCol="1">
            <a:spAutoFit/>
          </a:bodyPr>
          <a:lstStyle/>
          <a:p>
            <a:r>
              <a:rPr lang="ar-SA" sz="2800" dirty="0">
                <a:solidFill>
                  <a:srgbClr val="FF0000"/>
                </a:solidFill>
              </a:rPr>
              <a:t>الوحدات البولية</a:t>
            </a: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7" descr="25_06bHumExcretorySystem-U"/>
          <p:cNvPicPr>
            <a:picLocks noChangeAspect="1" noChangeArrowheads="1"/>
          </p:cNvPicPr>
          <p:nvPr/>
        </p:nvPicPr>
        <p:blipFill>
          <a:blip r:embed="rId3" cstate="print"/>
          <a:srcRect/>
          <a:stretch>
            <a:fillRect/>
          </a:stretch>
        </p:blipFill>
        <p:spPr bwMode="auto">
          <a:xfrm>
            <a:off x="2328305" y="0"/>
            <a:ext cx="5628243" cy="6681019"/>
          </a:xfrm>
          <a:prstGeom prst="rect">
            <a:avLst/>
          </a:prstGeom>
          <a:noFill/>
          <a:ln w="9525">
            <a:noFill/>
            <a:miter lim="800000"/>
            <a:headEnd/>
            <a:tailEnd/>
          </a:ln>
        </p:spPr>
      </p:pic>
      <p:sp>
        <p:nvSpPr>
          <p:cNvPr id="21507" name="Text Box 78"/>
          <p:cNvSpPr txBox="1">
            <a:spLocks noChangeArrowheads="1"/>
          </p:cNvSpPr>
          <p:nvPr/>
        </p:nvSpPr>
        <p:spPr bwMode="auto">
          <a:xfrm>
            <a:off x="2730604" y="3721100"/>
            <a:ext cx="2103438" cy="301625"/>
          </a:xfrm>
          <a:prstGeom prst="rect">
            <a:avLst/>
          </a:prstGeom>
          <a:noFill/>
          <a:ln w="9525">
            <a:noFill/>
            <a:miter lim="800000"/>
            <a:headEnd/>
            <a:tailEnd/>
          </a:ln>
        </p:spPr>
        <p:txBody>
          <a:bodyPr wrap="none" lIns="0" tIns="0" rIns="0" bIns="0"/>
          <a:lstStyle/>
          <a:p>
            <a:pPr algn="l">
              <a:lnSpc>
                <a:spcPct val="80000"/>
              </a:lnSpc>
            </a:pPr>
            <a:r>
              <a:rPr lang="en-US" b="1" dirty="0">
                <a:solidFill>
                  <a:srgbClr val="0000FF"/>
                </a:solidFill>
                <a:latin typeface="Times New Roman" panose="02020603050405020304" pitchFamily="18" charset="0"/>
                <a:cs typeface="Times New Roman" panose="02020603050405020304" pitchFamily="18" charset="0"/>
              </a:rPr>
              <a:t>Renal pelvis</a:t>
            </a:r>
          </a:p>
          <a:p>
            <a:pPr algn="l">
              <a:lnSpc>
                <a:spcPct val="80000"/>
              </a:lnSpc>
            </a:pPr>
            <a:r>
              <a:rPr lang="ar-SA" b="1" dirty="0">
                <a:solidFill>
                  <a:srgbClr val="0000FF"/>
                </a:solidFill>
                <a:latin typeface="Times New Roman" panose="02020603050405020304" pitchFamily="18" charset="0"/>
                <a:cs typeface="Times New Roman" panose="02020603050405020304" pitchFamily="18" charset="0"/>
              </a:rPr>
              <a:t> </a:t>
            </a:r>
            <a:r>
              <a:rPr lang="ar-SA" b="1" dirty="0">
                <a:solidFill>
                  <a:srgbClr val="F60000"/>
                </a:solidFill>
                <a:latin typeface="Times New Roman" panose="02020603050405020304" pitchFamily="18" charset="0"/>
                <a:cs typeface="Times New Roman" panose="02020603050405020304" pitchFamily="18" charset="0"/>
              </a:rPr>
              <a:t>حوض الكلية</a:t>
            </a:r>
            <a:endParaRPr lang="en-US" b="1" dirty="0">
              <a:solidFill>
                <a:srgbClr val="F60000"/>
              </a:solidFill>
              <a:latin typeface="Times New Roman" panose="02020603050405020304" pitchFamily="18" charset="0"/>
              <a:cs typeface="Times New Roman" panose="02020603050405020304" pitchFamily="18" charset="0"/>
            </a:endParaRPr>
          </a:p>
        </p:txBody>
      </p:sp>
      <p:sp>
        <p:nvSpPr>
          <p:cNvPr id="21508" name="Text Box 79"/>
          <p:cNvSpPr txBox="1">
            <a:spLocks noChangeArrowheads="1"/>
          </p:cNvSpPr>
          <p:nvPr/>
        </p:nvSpPr>
        <p:spPr bwMode="auto">
          <a:xfrm>
            <a:off x="2729017" y="4745038"/>
            <a:ext cx="2103437" cy="301625"/>
          </a:xfrm>
          <a:prstGeom prst="rect">
            <a:avLst/>
          </a:prstGeom>
          <a:noFill/>
          <a:ln w="9525">
            <a:noFill/>
            <a:miter lim="800000"/>
            <a:headEnd/>
            <a:tailEnd/>
          </a:ln>
        </p:spPr>
        <p:txBody>
          <a:bodyPr wrap="none" lIns="0" tIns="0" rIns="0" bIns="0"/>
          <a:lstStyle/>
          <a:p>
            <a:pPr algn="l">
              <a:lnSpc>
                <a:spcPct val="80000"/>
              </a:lnSpc>
            </a:pPr>
            <a:r>
              <a:rPr lang="en-US" b="1" dirty="0">
                <a:solidFill>
                  <a:srgbClr val="0000FF"/>
                </a:solidFill>
                <a:latin typeface="Times New Roman" panose="02020603050405020304" pitchFamily="18" charset="0"/>
                <a:cs typeface="Times New Roman" panose="02020603050405020304" pitchFamily="18" charset="0"/>
              </a:rPr>
              <a:t>Ureter</a:t>
            </a:r>
          </a:p>
          <a:p>
            <a:pPr algn="l">
              <a:lnSpc>
                <a:spcPct val="80000"/>
              </a:lnSpc>
            </a:pPr>
            <a:r>
              <a:rPr lang="ar-SA" b="1" dirty="0">
                <a:solidFill>
                  <a:srgbClr val="0000FF"/>
                </a:solidFill>
                <a:latin typeface="Times New Roman" panose="02020603050405020304" pitchFamily="18" charset="0"/>
                <a:cs typeface="Times New Roman" panose="02020603050405020304" pitchFamily="18" charset="0"/>
              </a:rPr>
              <a:t> </a:t>
            </a:r>
            <a:r>
              <a:rPr lang="ar-SA" b="1" dirty="0">
                <a:solidFill>
                  <a:srgbClr val="F60000"/>
                </a:solidFill>
                <a:latin typeface="Times New Roman" panose="02020603050405020304" pitchFamily="18" charset="0"/>
                <a:cs typeface="Times New Roman" panose="02020603050405020304" pitchFamily="18" charset="0"/>
              </a:rPr>
              <a:t>الحالب</a:t>
            </a:r>
            <a:endParaRPr lang="en-US" b="1" dirty="0">
              <a:solidFill>
                <a:srgbClr val="F60000"/>
              </a:solidFill>
              <a:latin typeface="Times New Roman" panose="02020603050405020304" pitchFamily="18" charset="0"/>
              <a:cs typeface="Times New Roman" panose="02020603050405020304" pitchFamily="18" charset="0"/>
            </a:endParaRPr>
          </a:p>
        </p:txBody>
      </p:sp>
      <p:sp>
        <p:nvSpPr>
          <p:cNvPr id="21509" name="Text Box 80"/>
          <p:cNvSpPr txBox="1">
            <a:spLocks noChangeArrowheads="1"/>
          </p:cNvSpPr>
          <p:nvPr/>
        </p:nvSpPr>
        <p:spPr bwMode="auto">
          <a:xfrm>
            <a:off x="3343379" y="185738"/>
            <a:ext cx="2103438" cy="301625"/>
          </a:xfrm>
          <a:prstGeom prst="rect">
            <a:avLst/>
          </a:prstGeom>
          <a:noFill/>
          <a:ln w="9525">
            <a:noFill/>
            <a:miter lim="800000"/>
            <a:headEnd/>
            <a:tailEnd/>
          </a:ln>
        </p:spPr>
        <p:txBody>
          <a:bodyPr wrap="none" lIns="0" tIns="0" rIns="0" bIns="0"/>
          <a:lstStyle/>
          <a:p>
            <a:pPr algn="l">
              <a:lnSpc>
                <a:spcPct val="80000"/>
              </a:lnSpc>
            </a:pPr>
            <a:r>
              <a:rPr lang="en-US" b="1" dirty="0">
                <a:solidFill>
                  <a:srgbClr val="0000FF"/>
                </a:solidFill>
                <a:latin typeface="Times New Roman" panose="02020603050405020304" pitchFamily="18" charset="0"/>
                <a:cs typeface="Times New Roman" panose="02020603050405020304" pitchFamily="18" charset="0"/>
              </a:rPr>
              <a:t>Renal cortex</a:t>
            </a:r>
          </a:p>
          <a:p>
            <a:pPr algn="l">
              <a:lnSpc>
                <a:spcPct val="80000"/>
              </a:lnSpc>
            </a:pPr>
            <a:r>
              <a:rPr lang="ar-SA" b="1" dirty="0">
                <a:solidFill>
                  <a:srgbClr val="F60000"/>
                </a:solidFill>
                <a:latin typeface="Times New Roman" panose="02020603050405020304" pitchFamily="18" charset="0"/>
                <a:cs typeface="Times New Roman" panose="02020603050405020304" pitchFamily="18" charset="0"/>
              </a:rPr>
              <a:t>قشرة الكلية</a:t>
            </a:r>
            <a:endParaRPr lang="en-US" b="1" dirty="0">
              <a:solidFill>
                <a:srgbClr val="F60000"/>
              </a:solidFill>
              <a:latin typeface="Times New Roman" panose="02020603050405020304" pitchFamily="18" charset="0"/>
              <a:cs typeface="Times New Roman" panose="02020603050405020304" pitchFamily="18" charset="0"/>
            </a:endParaRPr>
          </a:p>
          <a:p>
            <a:pPr algn="l">
              <a:lnSpc>
                <a:spcPct val="80000"/>
              </a:lnSpc>
            </a:pPr>
            <a:r>
              <a:rPr lang="en-US" b="1" dirty="0">
                <a:solidFill>
                  <a:srgbClr val="0000FF"/>
                </a:solidFill>
                <a:latin typeface="Times New Roman" panose="02020603050405020304" pitchFamily="18" charset="0"/>
                <a:cs typeface="Times New Roman" panose="02020603050405020304" pitchFamily="18" charset="0"/>
              </a:rPr>
              <a:t>Renal medulla</a:t>
            </a:r>
          </a:p>
          <a:p>
            <a:pPr algn="l">
              <a:lnSpc>
                <a:spcPct val="80000"/>
              </a:lnSpc>
            </a:pPr>
            <a:endParaRPr lang="ar-SA" b="1" dirty="0">
              <a:solidFill>
                <a:srgbClr val="0000FF"/>
              </a:solidFill>
              <a:latin typeface="Times New Roman" panose="02020603050405020304" pitchFamily="18" charset="0"/>
              <a:cs typeface="Times New Roman" panose="02020603050405020304" pitchFamily="18" charset="0"/>
            </a:endParaRPr>
          </a:p>
          <a:p>
            <a:pPr algn="l">
              <a:lnSpc>
                <a:spcPct val="80000"/>
              </a:lnSpc>
            </a:pPr>
            <a:endParaRPr lang="ar-SA" b="1" dirty="0">
              <a:solidFill>
                <a:srgbClr val="0000FF"/>
              </a:solidFill>
              <a:latin typeface="Times New Roman" panose="02020603050405020304" pitchFamily="18" charset="0"/>
              <a:cs typeface="Times New Roman" panose="02020603050405020304" pitchFamily="18" charset="0"/>
            </a:endParaRPr>
          </a:p>
        </p:txBody>
      </p:sp>
      <p:sp>
        <p:nvSpPr>
          <p:cNvPr id="21510" name="Text Box 81"/>
          <p:cNvSpPr txBox="1">
            <a:spLocks noChangeArrowheads="1"/>
          </p:cNvSpPr>
          <p:nvPr/>
        </p:nvSpPr>
        <p:spPr bwMode="auto">
          <a:xfrm>
            <a:off x="3343379" y="1007857"/>
            <a:ext cx="2103438" cy="301625"/>
          </a:xfrm>
          <a:prstGeom prst="rect">
            <a:avLst/>
          </a:prstGeom>
          <a:noFill/>
          <a:ln w="9525">
            <a:noFill/>
            <a:miter lim="800000"/>
            <a:headEnd/>
            <a:tailEnd/>
          </a:ln>
        </p:spPr>
        <p:txBody>
          <a:bodyPr wrap="none" lIns="0" tIns="0" rIns="0" bIns="0"/>
          <a:lstStyle/>
          <a:p>
            <a:pPr algn="l">
              <a:lnSpc>
                <a:spcPct val="80000"/>
              </a:lnSpc>
            </a:pPr>
            <a:endParaRPr lang="en-US" b="1" dirty="0">
              <a:solidFill>
                <a:srgbClr val="0000FF"/>
              </a:solidFill>
              <a:latin typeface="Times New Roman" panose="02020603050405020304" pitchFamily="18" charset="0"/>
              <a:cs typeface="Times New Roman" panose="02020603050405020304" pitchFamily="18" charset="0"/>
            </a:endParaRPr>
          </a:p>
          <a:p>
            <a:pPr algn="l">
              <a:lnSpc>
                <a:spcPct val="80000"/>
              </a:lnSpc>
            </a:pPr>
            <a:r>
              <a:rPr lang="ar-SA" b="1" dirty="0">
                <a:solidFill>
                  <a:srgbClr val="F60000"/>
                </a:solidFill>
                <a:latin typeface="Times New Roman" panose="02020603050405020304" pitchFamily="18" charset="0"/>
                <a:cs typeface="Times New Roman" panose="02020603050405020304" pitchFamily="18" charset="0"/>
              </a:rPr>
              <a:t>نخاع الكلية</a:t>
            </a:r>
            <a:endParaRPr lang="en-US" b="1" dirty="0">
              <a:solidFill>
                <a:srgbClr val="F60000"/>
              </a:solidFill>
              <a:latin typeface="Times New Roman" panose="02020603050405020304" pitchFamily="18" charset="0"/>
              <a:cs typeface="Times New Roman" panose="02020603050405020304" pitchFamily="18" charset="0"/>
            </a:endParaRPr>
          </a:p>
          <a:p>
            <a:pPr algn="l">
              <a:lnSpc>
                <a:spcPct val="80000"/>
              </a:lnSpc>
            </a:pPr>
            <a:r>
              <a:rPr lang="ar-SA" b="1" dirty="0">
                <a:solidFill>
                  <a:srgbClr val="0000FF"/>
                </a:solidFill>
                <a:latin typeface="Times New Roman" panose="02020603050405020304" pitchFamily="18" charset="0"/>
                <a:cs typeface="Times New Roman" panose="02020603050405020304" pitchFamily="18" charset="0"/>
              </a:rPr>
              <a:t> </a:t>
            </a:r>
            <a:endParaRPr lang="en-US" b="1" dirty="0">
              <a:solidFill>
                <a:srgbClr val="0000FF"/>
              </a:solidFill>
              <a:latin typeface="Times New Roman" panose="02020603050405020304" pitchFamily="18" charset="0"/>
              <a:cs typeface="Times New Roman" panose="02020603050405020304" pitchFamily="18" charset="0"/>
            </a:endParaRPr>
          </a:p>
          <a:p>
            <a:pPr algn="l">
              <a:lnSpc>
                <a:spcPct val="80000"/>
              </a:lnSpc>
            </a:pP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21511" name="Line 82"/>
          <p:cNvSpPr>
            <a:spLocks noChangeShapeType="1"/>
          </p:cNvSpPr>
          <p:nvPr/>
        </p:nvSpPr>
        <p:spPr bwMode="auto">
          <a:xfrm>
            <a:off x="3646592" y="4887913"/>
            <a:ext cx="1181100" cy="3175"/>
          </a:xfrm>
          <a:prstGeom prst="line">
            <a:avLst/>
          </a:prstGeom>
          <a:noFill/>
          <a:ln w="25400">
            <a:solidFill>
              <a:schemeClr val="tx1"/>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21512" name="Line 83"/>
          <p:cNvSpPr>
            <a:spLocks noChangeShapeType="1"/>
          </p:cNvSpPr>
          <p:nvPr/>
        </p:nvSpPr>
        <p:spPr bwMode="auto">
          <a:xfrm flipV="1">
            <a:off x="4554642" y="3632200"/>
            <a:ext cx="803275" cy="179388"/>
          </a:xfrm>
          <a:prstGeom prst="line">
            <a:avLst/>
          </a:prstGeom>
          <a:noFill/>
          <a:ln w="25400">
            <a:solidFill>
              <a:schemeClr val="tx1"/>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21513" name="Line 84"/>
          <p:cNvSpPr>
            <a:spLocks noChangeShapeType="1"/>
          </p:cNvSpPr>
          <p:nvPr/>
        </p:nvSpPr>
        <p:spPr bwMode="auto">
          <a:xfrm>
            <a:off x="5459517" y="838200"/>
            <a:ext cx="515938" cy="3175"/>
          </a:xfrm>
          <a:prstGeom prst="line">
            <a:avLst/>
          </a:prstGeom>
          <a:noFill/>
          <a:ln w="25400">
            <a:solidFill>
              <a:schemeClr val="tx1"/>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21514" name="Line 85"/>
          <p:cNvSpPr>
            <a:spLocks noChangeShapeType="1"/>
          </p:cNvSpPr>
          <p:nvPr/>
        </p:nvSpPr>
        <p:spPr bwMode="auto">
          <a:xfrm>
            <a:off x="5972279" y="838200"/>
            <a:ext cx="809625" cy="503238"/>
          </a:xfrm>
          <a:prstGeom prst="line">
            <a:avLst/>
          </a:prstGeom>
          <a:noFill/>
          <a:ln w="25400">
            <a:solidFill>
              <a:schemeClr val="tx1"/>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21515" name="Line 86"/>
          <p:cNvSpPr>
            <a:spLocks noChangeShapeType="1"/>
          </p:cNvSpPr>
          <p:nvPr/>
        </p:nvSpPr>
        <p:spPr bwMode="auto">
          <a:xfrm>
            <a:off x="5197579" y="342900"/>
            <a:ext cx="768350" cy="3175"/>
          </a:xfrm>
          <a:prstGeom prst="line">
            <a:avLst/>
          </a:prstGeom>
          <a:noFill/>
          <a:ln w="25400">
            <a:solidFill>
              <a:schemeClr val="tx1"/>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21516" name="Line 87"/>
          <p:cNvSpPr>
            <a:spLocks noChangeShapeType="1"/>
          </p:cNvSpPr>
          <p:nvPr/>
        </p:nvSpPr>
        <p:spPr bwMode="auto">
          <a:xfrm>
            <a:off x="5956404" y="342900"/>
            <a:ext cx="936625" cy="588963"/>
          </a:xfrm>
          <a:prstGeom prst="line">
            <a:avLst/>
          </a:prstGeom>
          <a:noFill/>
          <a:ln w="25400">
            <a:solidFill>
              <a:schemeClr val="tx1"/>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21517" name="Rectangle 88"/>
          <p:cNvSpPr>
            <a:spLocks noChangeArrowheads="1"/>
          </p:cNvSpPr>
          <p:nvPr/>
        </p:nvSpPr>
        <p:spPr bwMode="auto">
          <a:xfrm>
            <a:off x="-246674" y="6275287"/>
            <a:ext cx="9080958" cy="523220"/>
          </a:xfrm>
          <a:prstGeom prst="rect">
            <a:avLst/>
          </a:prstGeom>
          <a:noFill/>
          <a:ln w="9525">
            <a:noFill/>
            <a:miter lim="800000"/>
            <a:headEnd/>
            <a:tailEnd/>
          </a:ln>
        </p:spPr>
        <p:txBody>
          <a:bodyPr wrap="square">
            <a:spAutoFit/>
          </a:bodyPr>
          <a:lstStyle/>
          <a:p>
            <a:pPr algn="ctr" eaLnBrk="1" hangingPunct="1">
              <a:spcBef>
                <a:spcPct val="50000"/>
              </a:spcBef>
            </a:pPr>
            <a:r>
              <a:rPr lang="en-US" sz="2800" b="1" dirty="0">
                <a:solidFill>
                  <a:srgbClr val="009247"/>
                </a:solidFill>
                <a:latin typeface="Times New Roman" panose="02020603050405020304" pitchFamily="18" charset="0"/>
                <a:cs typeface="Times New Roman" panose="02020603050405020304" pitchFamily="18" charset="0"/>
              </a:rPr>
              <a:t>Anatomy of the human excretory system (</a:t>
            </a:r>
            <a:r>
              <a:rPr lang="en-US" sz="2800" b="1" dirty="0" err="1">
                <a:solidFill>
                  <a:srgbClr val="009247"/>
                </a:solidFill>
                <a:latin typeface="Times New Roman" panose="02020603050405020304" pitchFamily="18" charset="0"/>
                <a:cs typeface="Times New Roman" panose="02020603050405020304" pitchFamily="18" charset="0"/>
              </a:rPr>
              <a:t>L.Sec</a:t>
            </a:r>
            <a:r>
              <a:rPr lang="en-US" sz="2800" b="1" dirty="0">
                <a:solidFill>
                  <a:srgbClr val="009247"/>
                </a:solidFill>
                <a:latin typeface="Times New Roman" panose="02020603050405020304" pitchFamily="18" charset="0"/>
                <a:cs typeface="Times New Roman" panose="02020603050405020304" pitchFamily="18" charset="0"/>
              </a:rPr>
              <a:t>. Kidney)</a:t>
            </a:r>
          </a:p>
        </p:txBody>
      </p:sp>
      <p:sp>
        <p:nvSpPr>
          <p:cNvPr id="14" name="Oval 13"/>
          <p:cNvSpPr/>
          <p:nvPr/>
        </p:nvSpPr>
        <p:spPr bwMode="auto">
          <a:xfrm>
            <a:off x="8513805" y="6504039"/>
            <a:ext cx="630195"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Times New Roman" pitchFamily="18" charset="0"/>
              </a:rPr>
              <a:t>15</a:t>
            </a:r>
          </a:p>
        </p:txBody>
      </p:sp>
      <p:sp>
        <p:nvSpPr>
          <p:cNvPr id="2" name="مربع نص 1">
            <a:extLst>
              <a:ext uri="{FF2B5EF4-FFF2-40B4-BE49-F238E27FC236}">
                <a16:creationId xmlns:a16="http://schemas.microsoft.com/office/drawing/2014/main" xmlns="" id="{D87B6F15-2E46-4437-8F9F-BF35616ED669}"/>
              </a:ext>
            </a:extLst>
          </p:cNvPr>
          <p:cNvSpPr txBox="1"/>
          <p:nvPr/>
        </p:nvSpPr>
        <p:spPr>
          <a:xfrm>
            <a:off x="23488" y="6012498"/>
            <a:ext cx="8427308" cy="461665"/>
          </a:xfrm>
          <a:prstGeom prst="rect">
            <a:avLst/>
          </a:prstGeom>
          <a:noFill/>
        </p:spPr>
        <p:txBody>
          <a:bodyPr wrap="square" rtlCol="1">
            <a:spAutoFit/>
          </a:bodyPr>
          <a:lstStyle/>
          <a:p>
            <a:r>
              <a:rPr lang="ar-SA" b="1" dirty="0">
                <a:solidFill>
                  <a:srgbClr val="F60000"/>
                </a:solidFill>
                <a:latin typeface="Times New Roman" panose="02020603050405020304" pitchFamily="18" charset="0"/>
                <a:cs typeface="Times New Roman" panose="02020603050405020304" pitchFamily="18" charset="0"/>
              </a:rPr>
              <a:t>تشريح الجهاز الاخراجي في الانسان (قطاع طولي في الكلية)</a:t>
            </a:r>
            <a:r>
              <a:rPr lang="en-US" dirty="0"/>
              <a:t> </a:t>
            </a:r>
            <a:endParaRPr lang="ar-SA" dirty="0"/>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7" descr="25_06cHumExcretorySystem-U"/>
          <p:cNvPicPr>
            <a:picLocks noChangeAspect="1" noChangeArrowheads="1"/>
          </p:cNvPicPr>
          <p:nvPr/>
        </p:nvPicPr>
        <p:blipFill>
          <a:blip r:embed="rId3" cstate="print"/>
          <a:srcRect/>
          <a:stretch>
            <a:fillRect/>
          </a:stretch>
        </p:blipFill>
        <p:spPr bwMode="auto">
          <a:xfrm>
            <a:off x="160637" y="139700"/>
            <a:ext cx="8798011" cy="6118226"/>
          </a:xfrm>
          <a:prstGeom prst="rect">
            <a:avLst/>
          </a:prstGeom>
          <a:noFill/>
          <a:ln w="9525">
            <a:noFill/>
            <a:miter lim="800000"/>
            <a:headEnd/>
            <a:tailEnd/>
          </a:ln>
        </p:spPr>
      </p:pic>
      <p:sp>
        <p:nvSpPr>
          <p:cNvPr id="22531" name="Text Box 78"/>
          <p:cNvSpPr txBox="1">
            <a:spLocks noChangeArrowheads="1"/>
          </p:cNvSpPr>
          <p:nvPr/>
        </p:nvSpPr>
        <p:spPr bwMode="auto">
          <a:xfrm>
            <a:off x="6999288" y="1314450"/>
            <a:ext cx="1790700" cy="285750"/>
          </a:xfrm>
          <a:prstGeom prst="rect">
            <a:avLst/>
          </a:prstGeom>
          <a:noFill/>
          <a:ln w="9525">
            <a:noFill/>
            <a:miter lim="800000"/>
            <a:headEnd/>
            <a:tailEnd/>
          </a:ln>
        </p:spPr>
        <p:txBody>
          <a:bodyPr wrap="none" lIns="0" tIns="0" rIns="0" bIns="0"/>
          <a:lstStyle/>
          <a:p>
            <a:pPr algn="l">
              <a:lnSpc>
                <a:spcPct val="80000"/>
              </a:lnSpc>
            </a:pPr>
            <a:r>
              <a:rPr lang="en-US" b="1" dirty="0">
                <a:solidFill>
                  <a:srgbClr val="0000FF"/>
                </a:solidFill>
                <a:latin typeface="Times New Roman" panose="02020603050405020304" pitchFamily="18" charset="0"/>
                <a:cs typeface="Times New Roman" panose="02020603050405020304" pitchFamily="18" charset="0"/>
              </a:rPr>
              <a:t>Renal cortex</a:t>
            </a:r>
          </a:p>
          <a:p>
            <a:pPr algn="l">
              <a:lnSpc>
                <a:spcPct val="80000"/>
              </a:lnSpc>
            </a:pPr>
            <a:r>
              <a:rPr lang="en-US" b="1" dirty="0">
                <a:solidFill>
                  <a:srgbClr val="0000FF"/>
                </a:solidFill>
                <a:latin typeface="Times New Roman" panose="02020603050405020304" pitchFamily="18" charset="0"/>
                <a:cs typeface="Times New Roman" panose="02020603050405020304" pitchFamily="18" charset="0"/>
              </a:rPr>
              <a:t> </a:t>
            </a:r>
            <a:r>
              <a:rPr lang="ar-SA" b="1" dirty="0">
                <a:solidFill>
                  <a:srgbClr val="F60000"/>
                </a:solidFill>
                <a:latin typeface="Times New Roman" panose="02020603050405020304" pitchFamily="18" charset="0"/>
                <a:cs typeface="Times New Roman" panose="02020603050405020304" pitchFamily="18" charset="0"/>
              </a:rPr>
              <a:t>قشرة الكلية</a:t>
            </a:r>
            <a:endParaRPr lang="en-US" b="1" dirty="0">
              <a:solidFill>
                <a:srgbClr val="F60000"/>
              </a:solidFill>
              <a:latin typeface="Times New Roman" panose="02020603050405020304" pitchFamily="18" charset="0"/>
              <a:cs typeface="Times New Roman" panose="02020603050405020304" pitchFamily="18" charset="0"/>
            </a:endParaRPr>
          </a:p>
          <a:p>
            <a:pPr algn="l">
              <a:lnSpc>
                <a:spcPct val="80000"/>
              </a:lnSpc>
            </a:pPr>
            <a:r>
              <a:rPr lang="ar-SA" b="1" dirty="0">
                <a:solidFill>
                  <a:srgbClr val="0000FF"/>
                </a:solidFill>
                <a:latin typeface="Times New Roman" panose="02020603050405020304" pitchFamily="18" charset="0"/>
                <a:cs typeface="Times New Roman" panose="02020603050405020304" pitchFamily="18" charset="0"/>
              </a:rPr>
              <a:t> </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22532" name="Text Box 79"/>
          <p:cNvSpPr txBox="1">
            <a:spLocks noChangeArrowheads="1"/>
          </p:cNvSpPr>
          <p:nvPr/>
        </p:nvSpPr>
        <p:spPr bwMode="auto">
          <a:xfrm>
            <a:off x="417513" y="369888"/>
            <a:ext cx="1395412" cy="534987"/>
          </a:xfrm>
          <a:prstGeom prst="rect">
            <a:avLst/>
          </a:prstGeom>
          <a:noFill/>
          <a:ln w="9525">
            <a:noFill/>
            <a:miter lim="800000"/>
            <a:headEnd/>
            <a:tailEnd/>
          </a:ln>
        </p:spPr>
        <p:txBody>
          <a:bodyPr wrap="none" lIns="0" tIns="0" rIns="0" bIns="0"/>
          <a:lstStyle/>
          <a:p>
            <a:pPr algn="l">
              <a:lnSpc>
                <a:spcPct val="90000"/>
              </a:lnSpc>
            </a:pPr>
            <a:r>
              <a:rPr lang="en-US" b="1" dirty="0">
                <a:solidFill>
                  <a:srgbClr val="0000FF"/>
                </a:solidFill>
                <a:latin typeface="Times New Roman" panose="02020603050405020304" pitchFamily="18" charset="0"/>
                <a:cs typeface="Times New Roman" panose="02020603050405020304" pitchFamily="18" charset="0"/>
              </a:rPr>
              <a:t>Bowman’s</a:t>
            </a:r>
          </a:p>
          <a:p>
            <a:pPr algn="l">
              <a:lnSpc>
                <a:spcPct val="90000"/>
              </a:lnSpc>
            </a:pPr>
            <a:r>
              <a:rPr lang="en-US" b="1" dirty="0">
                <a:solidFill>
                  <a:srgbClr val="0000FF"/>
                </a:solidFill>
                <a:latin typeface="Times New Roman" panose="02020603050405020304" pitchFamily="18" charset="0"/>
                <a:cs typeface="Times New Roman" panose="02020603050405020304" pitchFamily="18" charset="0"/>
              </a:rPr>
              <a:t>Capsule</a:t>
            </a:r>
          </a:p>
          <a:p>
            <a:pPr algn="l">
              <a:lnSpc>
                <a:spcPct val="90000"/>
              </a:lnSpc>
            </a:pPr>
            <a:r>
              <a:rPr lang="ar-SA" b="1" dirty="0">
                <a:solidFill>
                  <a:srgbClr val="F60000"/>
                </a:solidFill>
                <a:latin typeface="Times New Roman" panose="02020603050405020304" pitchFamily="18" charset="0"/>
                <a:cs typeface="Times New Roman" panose="02020603050405020304" pitchFamily="18" charset="0"/>
              </a:rPr>
              <a:t>محفظة بومان</a:t>
            </a:r>
            <a:endParaRPr lang="en-US" b="1" dirty="0">
              <a:solidFill>
                <a:srgbClr val="F60000"/>
              </a:solidFill>
              <a:latin typeface="Times New Roman" panose="02020603050405020304" pitchFamily="18" charset="0"/>
              <a:cs typeface="Times New Roman" panose="02020603050405020304" pitchFamily="18" charset="0"/>
            </a:endParaRPr>
          </a:p>
          <a:p>
            <a:pPr algn="l">
              <a:lnSpc>
                <a:spcPct val="90000"/>
              </a:lnSpc>
            </a:pPr>
            <a:r>
              <a:rPr lang="ar-SA" b="1" dirty="0">
                <a:solidFill>
                  <a:srgbClr val="0000FF"/>
                </a:solidFill>
                <a:latin typeface="Times New Roman" panose="02020603050405020304" pitchFamily="18" charset="0"/>
                <a:cs typeface="Times New Roman" panose="02020603050405020304" pitchFamily="18" charset="0"/>
              </a:rPr>
              <a:t> </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22533" name="Text Box 80"/>
          <p:cNvSpPr txBox="1">
            <a:spLocks noChangeArrowheads="1"/>
          </p:cNvSpPr>
          <p:nvPr/>
        </p:nvSpPr>
        <p:spPr bwMode="auto">
          <a:xfrm>
            <a:off x="4828678" y="5037574"/>
            <a:ext cx="949325" cy="856599"/>
          </a:xfrm>
          <a:prstGeom prst="rect">
            <a:avLst/>
          </a:prstGeom>
          <a:noFill/>
          <a:ln w="9525">
            <a:noFill/>
            <a:miter lim="800000"/>
            <a:headEnd/>
            <a:tailEnd/>
          </a:ln>
        </p:spPr>
        <p:txBody>
          <a:bodyPr wrap="none" lIns="0" tIns="0" rIns="0" bIns="0"/>
          <a:lstStyle/>
          <a:p>
            <a:pPr algn="ctr">
              <a:lnSpc>
                <a:spcPct val="80000"/>
              </a:lnSpc>
            </a:pPr>
            <a:r>
              <a:rPr lang="en-US" b="1" dirty="0">
                <a:solidFill>
                  <a:srgbClr val="FFFF00"/>
                </a:solidFill>
                <a:latin typeface="Times New Roman" panose="02020603050405020304" pitchFamily="18" charset="0"/>
                <a:cs typeface="Times New Roman" panose="02020603050405020304" pitchFamily="18" charset="0"/>
              </a:rPr>
              <a:t>To </a:t>
            </a:r>
          </a:p>
          <a:p>
            <a:pPr algn="ctr">
              <a:lnSpc>
                <a:spcPct val="80000"/>
              </a:lnSpc>
            </a:pPr>
            <a:r>
              <a:rPr lang="en-US" b="1" dirty="0">
                <a:solidFill>
                  <a:srgbClr val="FFFF00"/>
                </a:solidFill>
                <a:latin typeface="Times New Roman" panose="02020603050405020304" pitchFamily="18" charset="0"/>
                <a:cs typeface="Times New Roman" panose="02020603050405020304" pitchFamily="18" charset="0"/>
              </a:rPr>
              <a:t>renal</a:t>
            </a:r>
          </a:p>
          <a:p>
            <a:pPr algn="ctr">
              <a:lnSpc>
                <a:spcPct val="80000"/>
              </a:lnSpc>
            </a:pPr>
            <a:r>
              <a:rPr lang="en-US" b="1" dirty="0">
                <a:solidFill>
                  <a:srgbClr val="FFFF00"/>
                </a:solidFill>
                <a:latin typeface="Times New Roman" panose="02020603050405020304" pitchFamily="18" charset="0"/>
                <a:cs typeface="Times New Roman" panose="02020603050405020304" pitchFamily="18" charset="0"/>
              </a:rPr>
              <a:t>Pelvis</a:t>
            </a:r>
          </a:p>
          <a:p>
            <a:pPr algn="l">
              <a:lnSpc>
                <a:spcPct val="80000"/>
              </a:lnSpc>
            </a:pPr>
            <a:r>
              <a:rPr lang="ar-SA" b="1" dirty="0">
                <a:solidFill>
                  <a:srgbClr val="F60000"/>
                </a:solidFill>
                <a:latin typeface="Times New Roman" panose="02020603050405020304" pitchFamily="18" charset="0"/>
                <a:cs typeface="Times New Roman" panose="02020603050405020304" pitchFamily="18" charset="0"/>
              </a:rPr>
              <a:t>الي حوض الكلية</a:t>
            </a:r>
            <a:endParaRPr lang="en-US" b="1" dirty="0">
              <a:solidFill>
                <a:srgbClr val="F60000"/>
              </a:solidFill>
              <a:latin typeface="Times New Roman" panose="02020603050405020304" pitchFamily="18" charset="0"/>
              <a:cs typeface="Times New Roman" panose="02020603050405020304" pitchFamily="18" charset="0"/>
            </a:endParaRPr>
          </a:p>
          <a:p>
            <a:pPr algn="ctr">
              <a:lnSpc>
                <a:spcPct val="80000"/>
              </a:lnSpc>
            </a:pPr>
            <a:endParaRPr lang="en-US" b="1" dirty="0">
              <a:solidFill>
                <a:srgbClr val="FFFF00"/>
              </a:solidFill>
              <a:latin typeface="Times New Roman" panose="02020603050405020304" pitchFamily="18" charset="0"/>
              <a:cs typeface="Times New Roman" panose="02020603050405020304" pitchFamily="18" charset="0"/>
            </a:endParaRPr>
          </a:p>
          <a:p>
            <a:pPr algn="ctr">
              <a:lnSpc>
                <a:spcPct val="80000"/>
              </a:lnSpc>
            </a:pPr>
            <a:r>
              <a:rPr lang="ar-SA" b="1" dirty="0">
                <a:solidFill>
                  <a:srgbClr val="FFFF00"/>
                </a:solidFill>
                <a:latin typeface="Times New Roman" panose="02020603050405020304" pitchFamily="18" charset="0"/>
                <a:cs typeface="Times New Roman" panose="02020603050405020304" pitchFamily="18" charset="0"/>
              </a:rPr>
              <a:t> </a:t>
            </a:r>
          </a:p>
          <a:p>
            <a:pPr algn="ctr">
              <a:lnSpc>
                <a:spcPct val="80000"/>
              </a:lnSpc>
            </a:pPr>
            <a:r>
              <a:rPr lang="ar-SA" b="1" dirty="0">
                <a:solidFill>
                  <a:srgbClr val="FFFF00"/>
                </a:solidFill>
                <a:latin typeface="Times New Roman" panose="02020603050405020304" pitchFamily="18" charset="0"/>
                <a:cs typeface="Times New Roman" panose="02020603050405020304" pitchFamily="18" charset="0"/>
              </a:rPr>
              <a:t> </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2534" name="Text Box 81"/>
          <p:cNvSpPr txBox="1">
            <a:spLocks noChangeArrowheads="1"/>
          </p:cNvSpPr>
          <p:nvPr/>
        </p:nvSpPr>
        <p:spPr bwMode="auto">
          <a:xfrm>
            <a:off x="5011738" y="3160713"/>
            <a:ext cx="1250950" cy="608012"/>
          </a:xfrm>
          <a:prstGeom prst="rect">
            <a:avLst/>
          </a:prstGeom>
          <a:noFill/>
          <a:ln w="9525">
            <a:noFill/>
            <a:miter lim="800000"/>
            <a:headEnd/>
            <a:tailEnd/>
          </a:ln>
        </p:spPr>
        <p:txBody>
          <a:bodyPr wrap="none" lIns="0" tIns="0" rIns="0" bIns="0"/>
          <a:lstStyle/>
          <a:p>
            <a:pPr algn="ctr">
              <a:lnSpc>
                <a:spcPct val="90000"/>
              </a:lnSpc>
            </a:pPr>
            <a:r>
              <a:rPr lang="en-US" b="1" dirty="0">
                <a:solidFill>
                  <a:srgbClr val="FFFF00"/>
                </a:solidFill>
                <a:latin typeface="Times New Roman" panose="02020603050405020304" pitchFamily="18" charset="0"/>
                <a:cs typeface="Times New Roman" panose="02020603050405020304" pitchFamily="18" charset="0"/>
              </a:rPr>
              <a:t>Collecting</a:t>
            </a:r>
          </a:p>
          <a:p>
            <a:pPr algn="ctr">
              <a:lnSpc>
                <a:spcPct val="90000"/>
              </a:lnSpc>
            </a:pPr>
            <a:r>
              <a:rPr lang="en-US" b="1" dirty="0">
                <a:solidFill>
                  <a:srgbClr val="FFFF00"/>
                </a:solidFill>
                <a:latin typeface="Times New Roman" panose="02020603050405020304" pitchFamily="18" charset="0"/>
                <a:cs typeface="Times New Roman" panose="02020603050405020304" pitchFamily="18" charset="0"/>
              </a:rPr>
              <a:t>Duct</a:t>
            </a:r>
          </a:p>
          <a:p>
            <a:pPr algn="ctr">
              <a:lnSpc>
                <a:spcPct val="90000"/>
              </a:lnSpc>
            </a:pPr>
            <a:r>
              <a:rPr lang="ar-SA" b="1" dirty="0">
                <a:solidFill>
                  <a:srgbClr val="F60000"/>
                </a:solidFill>
                <a:latin typeface="Times New Roman" panose="02020603050405020304" pitchFamily="18" charset="0"/>
                <a:cs typeface="Times New Roman" panose="02020603050405020304" pitchFamily="18" charset="0"/>
              </a:rPr>
              <a:t>انبوبة جامعة</a:t>
            </a:r>
            <a:endParaRPr lang="en-US" b="1" dirty="0">
              <a:solidFill>
                <a:srgbClr val="F60000"/>
              </a:solidFill>
              <a:latin typeface="Times New Roman" panose="02020603050405020304" pitchFamily="18" charset="0"/>
              <a:cs typeface="Times New Roman" panose="02020603050405020304" pitchFamily="18" charset="0"/>
            </a:endParaRPr>
          </a:p>
          <a:p>
            <a:pPr algn="ctr">
              <a:lnSpc>
                <a:spcPct val="90000"/>
              </a:lnSpc>
            </a:pPr>
            <a:r>
              <a:rPr lang="ar-SA" b="1" dirty="0">
                <a:solidFill>
                  <a:srgbClr val="FFFF00"/>
                </a:solidFill>
                <a:latin typeface="Times New Roman" panose="02020603050405020304" pitchFamily="18" charset="0"/>
                <a:cs typeface="Times New Roman" panose="02020603050405020304" pitchFamily="18" charset="0"/>
              </a:rPr>
              <a:t> </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2535" name="Text Box 82"/>
          <p:cNvSpPr txBox="1">
            <a:spLocks noChangeArrowheads="1"/>
          </p:cNvSpPr>
          <p:nvPr/>
        </p:nvSpPr>
        <p:spPr bwMode="auto">
          <a:xfrm>
            <a:off x="409078" y="2167265"/>
            <a:ext cx="1790700" cy="285750"/>
          </a:xfrm>
          <a:prstGeom prst="rect">
            <a:avLst/>
          </a:prstGeom>
          <a:noFill/>
          <a:ln w="9525">
            <a:noFill/>
            <a:miter lim="800000"/>
            <a:headEnd/>
            <a:tailEnd/>
          </a:ln>
        </p:spPr>
        <p:txBody>
          <a:bodyPr wrap="none" lIns="0" tIns="0" rIns="0" bIns="0"/>
          <a:lstStyle/>
          <a:p>
            <a:pPr algn="l">
              <a:lnSpc>
                <a:spcPct val="80000"/>
              </a:lnSpc>
            </a:pPr>
            <a:r>
              <a:rPr lang="en-US" b="1" dirty="0">
                <a:solidFill>
                  <a:srgbClr val="0000FF"/>
                </a:solidFill>
                <a:latin typeface="Times New Roman" panose="02020603050405020304" pitchFamily="18" charset="0"/>
                <a:cs typeface="Times New Roman" panose="02020603050405020304" pitchFamily="18" charset="0"/>
              </a:rPr>
              <a:t>Renal artery</a:t>
            </a:r>
          </a:p>
          <a:p>
            <a:pPr algn="l">
              <a:lnSpc>
                <a:spcPct val="80000"/>
              </a:lnSpc>
            </a:pPr>
            <a:r>
              <a:rPr lang="ar-SA" b="1" dirty="0">
                <a:solidFill>
                  <a:srgbClr val="F60000"/>
                </a:solidFill>
                <a:latin typeface="Times New Roman" panose="02020603050405020304" pitchFamily="18" charset="0"/>
                <a:cs typeface="Times New Roman" panose="02020603050405020304" pitchFamily="18" charset="0"/>
              </a:rPr>
              <a:t>الشريان الكلوي</a:t>
            </a:r>
            <a:endParaRPr lang="en-US" b="1" dirty="0">
              <a:solidFill>
                <a:srgbClr val="F60000"/>
              </a:solidFill>
              <a:latin typeface="Times New Roman" panose="02020603050405020304" pitchFamily="18" charset="0"/>
              <a:cs typeface="Times New Roman" panose="02020603050405020304" pitchFamily="18" charset="0"/>
            </a:endParaRPr>
          </a:p>
          <a:p>
            <a:pPr algn="l">
              <a:lnSpc>
                <a:spcPct val="80000"/>
              </a:lnSpc>
            </a:pPr>
            <a:r>
              <a:rPr lang="ar-SA" b="1" dirty="0">
                <a:solidFill>
                  <a:srgbClr val="0000FF"/>
                </a:solidFill>
                <a:latin typeface="Times New Roman" panose="02020603050405020304" pitchFamily="18" charset="0"/>
                <a:cs typeface="Times New Roman" panose="02020603050405020304" pitchFamily="18" charset="0"/>
              </a:rPr>
              <a:t> </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22536" name="Text Box 83"/>
          <p:cNvSpPr txBox="1">
            <a:spLocks noChangeArrowheads="1"/>
          </p:cNvSpPr>
          <p:nvPr/>
        </p:nvSpPr>
        <p:spPr bwMode="auto">
          <a:xfrm>
            <a:off x="489604" y="2830513"/>
            <a:ext cx="1790700" cy="285750"/>
          </a:xfrm>
          <a:prstGeom prst="rect">
            <a:avLst/>
          </a:prstGeom>
          <a:noFill/>
          <a:ln w="9525">
            <a:noFill/>
            <a:miter lim="800000"/>
            <a:headEnd/>
            <a:tailEnd/>
          </a:ln>
        </p:spPr>
        <p:txBody>
          <a:bodyPr wrap="none" lIns="0" tIns="0" rIns="0" bIns="0"/>
          <a:lstStyle/>
          <a:p>
            <a:pPr algn="l">
              <a:lnSpc>
                <a:spcPct val="80000"/>
              </a:lnSpc>
            </a:pPr>
            <a:r>
              <a:rPr lang="en-US" b="1" dirty="0">
                <a:solidFill>
                  <a:srgbClr val="0000FF"/>
                </a:solidFill>
                <a:latin typeface="Times New Roman" panose="02020603050405020304" pitchFamily="18" charset="0"/>
                <a:cs typeface="Times New Roman" panose="02020603050405020304" pitchFamily="18" charset="0"/>
              </a:rPr>
              <a:t>Renal vein</a:t>
            </a:r>
          </a:p>
          <a:p>
            <a:pPr algn="l">
              <a:lnSpc>
                <a:spcPct val="80000"/>
              </a:lnSpc>
            </a:pPr>
            <a:r>
              <a:rPr lang="ar-SA" b="1" dirty="0">
                <a:solidFill>
                  <a:srgbClr val="F60000"/>
                </a:solidFill>
                <a:latin typeface="Times New Roman" panose="02020603050405020304" pitchFamily="18" charset="0"/>
                <a:cs typeface="Times New Roman" panose="02020603050405020304" pitchFamily="18" charset="0"/>
              </a:rPr>
              <a:t>الوريد الكلوي</a:t>
            </a:r>
            <a:endParaRPr lang="en-US" b="1" dirty="0">
              <a:solidFill>
                <a:srgbClr val="F60000"/>
              </a:solidFill>
              <a:latin typeface="Times New Roman" panose="02020603050405020304" pitchFamily="18" charset="0"/>
              <a:cs typeface="Times New Roman" panose="02020603050405020304" pitchFamily="18" charset="0"/>
            </a:endParaRPr>
          </a:p>
          <a:p>
            <a:pPr algn="l">
              <a:lnSpc>
                <a:spcPct val="80000"/>
              </a:lnSpc>
            </a:pPr>
            <a:r>
              <a:rPr lang="ar-SA" b="1" dirty="0">
                <a:solidFill>
                  <a:srgbClr val="0000FF"/>
                </a:solidFill>
                <a:latin typeface="Times New Roman" panose="02020603050405020304" pitchFamily="18" charset="0"/>
                <a:cs typeface="Times New Roman" panose="02020603050405020304" pitchFamily="18" charset="0"/>
              </a:rPr>
              <a:t> </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22537" name="Text Box 84"/>
          <p:cNvSpPr txBox="1">
            <a:spLocks noChangeArrowheads="1"/>
          </p:cNvSpPr>
          <p:nvPr/>
        </p:nvSpPr>
        <p:spPr bwMode="auto">
          <a:xfrm>
            <a:off x="5205412" y="1057275"/>
            <a:ext cx="949325" cy="276782"/>
          </a:xfrm>
          <a:prstGeom prst="rect">
            <a:avLst/>
          </a:prstGeom>
          <a:noFill/>
          <a:ln w="9525">
            <a:noFill/>
            <a:miter lim="800000"/>
            <a:headEnd/>
            <a:tailEnd/>
          </a:ln>
        </p:spPr>
        <p:txBody>
          <a:bodyPr wrap="none" lIns="0" tIns="0" rIns="0" bIns="0"/>
          <a:lstStyle/>
          <a:p>
            <a:pPr algn="l">
              <a:lnSpc>
                <a:spcPct val="80000"/>
              </a:lnSpc>
            </a:pPr>
            <a:r>
              <a:rPr lang="en-US" b="1" dirty="0">
                <a:solidFill>
                  <a:srgbClr val="FFFF00"/>
                </a:solidFill>
                <a:latin typeface="Times New Roman" panose="02020603050405020304" pitchFamily="18" charset="0"/>
                <a:cs typeface="Times New Roman" panose="02020603050405020304" pitchFamily="18" charset="0"/>
              </a:rPr>
              <a:t>Tubule</a:t>
            </a:r>
          </a:p>
          <a:p>
            <a:pPr algn="l">
              <a:lnSpc>
                <a:spcPct val="80000"/>
              </a:lnSpc>
            </a:pPr>
            <a:r>
              <a:rPr lang="ar-SA" b="1" dirty="0">
                <a:solidFill>
                  <a:srgbClr val="F60000"/>
                </a:solidFill>
                <a:latin typeface="Times New Roman" panose="02020603050405020304" pitchFamily="18" charset="0"/>
                <a:cs typeface="Times New Roman" panose="02020603050405020304" pitchFamily="18" charset="0"/>
              </a:rPr>
              <a:t>انيبيبة</a:t>
            </a:r>
            <a:endParaRPr lang="en-US" b="1" dirty="0">
              <a:solidFill>
                <a:srgbClr val="F60000"/>
              </a:solidFill>
              <a:latin typeface="Times New Roman" panose="02020603050405020304" pitchFamily="18" charset="0"/>
              <a:cs typeface="Times New Roman" panose="02020603050405020304" pitchFamily="18" charset="0"/>
            </a:endParaRPr>
          </a:p>
          <a:p>
            <a:pPr algn="l">
              <a:lnSpc>
                <a:spcPct val="80000"/>
              </a:lnSpc>
            </a:pPr>
            <a:r>
              <a:rPr lang="ar-SA" b="1" dirty="0">
                <a:solidFill>
                  <a:srgbClr val="FFFF00"/>
                </a:solidFill>
                <a:latin typeface="Times New Roman" panose="02020603050405020304" pitchFamily="18" charset="0"/>
                <a:cs typeface="Times New Roman" panose="02020603050405020304" pitchFamily="18" charset="0"/>
              </a:rPr>
              <a:t>   </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2538" name="Text Box 85"/>
          <p:cNvSpPr txBox="1">
            <a:spLocks noChangeArrowheads="1"/>
          </p:cNvSpPr>
          <p:nvPr/>
        </p:nvSpPr>
        <p:spPr bwMode="auto">
          <a:xfrm>
            <a:off x="7000875" y="4240212"/>
            <a:ext cx="1789113" cy="353961"/>
          </a:xfrm>
          <a:prstGeom prst="rect">
            <a:avLst/>
          </a:prstGeom>
          <a:noFill/>
          <a:ln w="9525">
            <a:noFill/>
            <a:miter lim="800000"/>
            <a:headEnd/>
            <a:tailEnd/>
          </a:ln>
        </p:spPr>
        <p:txBody>
          <a:bodyPr wrap="none" lIns="0" tIns="0" rIns="0" bIns="0"/>
          <a:lstStyle/>
          <a:p>
            <a:pPr algn="l">
              <a:lnSpc>
                <a:spcPct val="80000"/>
              </a:lnSpc>
            </a:pPr>
            <a:r>
              <a:rPr lang="en-US" b="1" dirty="0">
                <a:solidFill>
                  <a:srgbClr val="0000FF"/>
                </a:solidFill>
                <a:latin typeface="Times New Roman" panose="02020603050405020304" pitchFamily="18" charset="0"/>
                <a:cs typeface="Times New Roman" panose="02020603050405020304" pitchFamily="18" charset="0"/>
              </a:rPr>
              <a:t>Renal medulla</a:t>
            </a:r>
          </a:p>
          <a:p>
            <a:pPr algn="l">
              <a:lnSpc>
                <a:spcPct val="80000"/>
              </a:lnSpc>
            </a:pPr>
            <a:r>
              <a:rPr lang="ar-SA" b="1" dirty="0">
                <a:solidFill>
                  <a:srgbClr val="F60000"/>
                </a:solidFill>
                <a:latin typeface="Times New Roman" panose="02020603050405020304" pitchFamily="18" charset="0"/>
                <a:cs typeface="Times New Roman" panose="02020603050405020304" pitchFamily="18" charset="0"/>
              </a:rPr>
              <a:t>نخاع الكلية</a:t>
            </a:r>
            <a:endParaRPr lang="en-US" b="1" dirty="0">
              <a:solidFill>
                <a:srgbClr val="F60000"/>
              </a:solidFill>
              <a:latin typeface="Times New Roman" panose="02020603050405020304" pitchFamily="18" charset="0"/>
              <a:cs typeface="Times New Roman" panose="02020603050405020304" pitchFamily="18" charset="0"/>
            </a:endParaRPr>
          </a:p>
          <a:p>
            <a:pPr algn="l">
              <a:lnSpc>
                <a:spcPct val="80000"/>
              </a:lnSpc>
            </a:pPr>
            <a:r>
              <a:rPr lang="ar-SA" b="1" dirty="0">
                <a:solidFill>
                  <a:srgbClr val="0000FF"/>
                </a:solidFill>
                <a:latin typeface="Times New Roman" panose="02020603050405020304" pitchFamily="18" charset="0"/>
                <a:cs typeface="Times New Roman" panose="02020603050405020304" pitchFamily="18" charset="0"/>
              </a:rPr>
              <a:t> </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22539" name="AutoShape 86"/>
          <p:cNvSpPr>
            <a:spLocks/>
          </p:cNvSpPr>
          <p:nvPr/>
        </p:nvSpPr>
        <p:spPr bwMode="auto">
          <a:xfrm>
            <a:off x="6800850" y="600075"/>
            <a:ext cx="173038" cy="1857375"/>
          </a:xfrm>
          <a:prstGeom prst="rightBrace">
            <a:avLst>
              <a:gd name="adj1" fmla="val 89449"/>
              <a:gd name="adj2" fmla="val 44528"/>
            </a:avLst>
          </a:prstGeom>
          <a:noFill/>
          <a:ln w="25400">
            <a:solidFill>
              <a:schemeClr val="tx1"/>
            </a:solidFill>
            <a:round/>
            <a:headEnd/>
            <a:tailEnd/>
          </a:ln>
        </p:spPr>
        <p:txBody>
          <a:bodyPr wrap="none" anchor="ctr"/>
          <a:lstStyle/>
          <a:p>
            <a:endParaRPr lang="en-GB" b="1">
              <a:solidFill>
                <a:srgbClr val="0000FF"/>
              </a:solidFill>
              <a:latin typeface="Times New Roman" panose="02020603050405020304" pitchFamily="18" charset="0"/>
              <a:cs typeface="Times New Roman" panose="02020603050405020304" pitchFamily="18" charset="0"/>
            </a:endParaRPr>
          </a:p>
        </p:txBody>
      </p:sp>
      <p:sp>
        <p:nvSpPr>
          <p:cNvPr id="22540" name="AutoShape 87"/>
          <p:cNvSpPr>
            <a:spLocks/>
          </p:cNvSpPr>
          <p:nvPr/>
        </p:nvSpPr>
        <p:spPr bwMode="auto">
          <a:xfrm>
            <a:off x="6835775" y="2633663"/>
            <a:ext cx="115888" cy="3543300"/>
          </a:xfrm>
          <a:prstGeom prst="rightBrace">
            <a:avLst>
              <a:gd name="adj1" fmla="val 254793"/>
              <a:gd name="adj2" fmla="val 48074"/>
            </a:avLst>
          </a:prstGeom>
          <a:noFill/>
          <a:ln w="25400">
            <a:solidFill>
              <a:schemeClr val="tx1"/>
            </a:solidFill>
            <a:round/>
            <a:headEnd/>
            <a:tailEnd/>
          </a:ln>
        </p:spPr>
        <p:txBody>
          <a:bodyPr wrap="none" anchor="ctr"/>
          <a:lstStyle/>
          <a:p>
            <a:endParaRPr lang="en-GB" b="1">
              <a:solidFill>
                <a:srgbClr val="0000FF"/>
              </a:solidFill>
              <a:latin typeface="Times New Roman" panose="02020603050405020304" pitchFamily="18" charset="0"/>
              <a:cs typeface="Times New Roman" panose="02020603050405020304" pitchFamily="18" charset="0"/>
            </a:endParaRPr>
          </a:p>
        </p:txBody>
      </p:sp>
      <p:sp>
        <p:nvSpPr>
          <p:cNvPr id="22541" name="Line 88"/>
          <p:cNvSpPr>
            <a:spLocks noChangeShapeType="1"/>
          </p:cNvSpPr>
          <p:nvPr/>
        </p:nvSpPr>
        <p:spPr bwMode="auto">
          <a:xfrm>
            <a:off x="1791730" y="877330"/>
            <a:ext cx="1502333" cy="276783"/>
          </a:xfrm>
          <a:prstGeom prst="line">
            <a:avLst/>
          </a:prstGeom>
          <a:noFill/>
          <a:ln w="25400">
            <a:solidFill>
              <a:schemeClr val="tx1"/>
            </a:solidFill>
            <a:round/>
            <a:headEnd/>
            <a:tailEnd/>
          </a:ln>
        </p:spPr>
        <p:txBody>
          <a:bodyPr wrap="none" anchor="ctr"/>
          <a:lstStyle/>
          <a:p>
            <a:endParaRPr lang="en-GB" b="1">
              <a:solidFill>
                <a:srgbClr val="0000FF"/>
              </a:solidFill>
              <a:latin typeface="Times New Roman" panose="02020603050405020304" pitchFamily="18" charset="0"/>
              <a:cs typeface="Times New Roman" panose="02020603050405020304" pitchFamily="18" charset="0"/>
            </a:endParaRPr>
          </a:p>
        </p:txBody>
      </p:sp>
      <p:sp>
        <p:nvSpPr>
          <p:cNvPr id="22542" name="Line 89"/>
          <p:cNvSpPr>
            <a:spLocks noChangeShapeType="1"/>
          </p:cNvSpPr>
          <p:nvPr/>
        </p:nvSpPr>
        <p:spPr bwMode="auto">
          <a:xfrm flipV="1">
            <a:off x="2170112" y="2318161"/>
            <a:ext cx="439159" cy="2766"/>
          </a:xfrm>
          <a:prstGeom prst="line">
            <a:avLst/>
          </a:prstGeom>
          <a:noFill/>
          <a:ln w="25400">
            <a:solidFill>
              <a:schemeClr val="tx1"/>
            </a:solidFill>
            <a:round/>
            <a:headEnd/>
            <a:tailEnd/>
          </a:ln>
        </p:spPr>
        <p:txBody>
          <a:bodyPr wrap="none" anchor="ctr"/>
          <a:lstStyle/>
          <a:p>
            <a:endParaRPr lang="en-GB" b="1">
              <a:solidFill>
                <a:srgbClr val="0000FF"/>
              </a:solidFill>
              <a:latin typeface="Times New Roman" panose="02020603050405020304" pitchFamily="18" charset="0"/>
              <a:cs typeface="Times New Roman" panose="02020603050405020304" pitchFamily="18" charset="0"/>
            </a:endParaRPr>
          </a:p>
        </p:txBody>
      </p:sp>
      <p:sp>
        <p:nvSpPr>
          <p:cNvPr id="22543" name="Line 90"/>
          <p:cNvSpPr>
            <a:spLocks noChangeShapeType="1"/>
          </p:cNvSpPr>
          <p:nvPr/>
        </p:nvSpPr>
        <p:spPr bwMode="auto">
          <a:xfrm flipV="1">
            <a:off x="1930400" y="2564273"/>
            <a:ext cx="678871" cy="380540"/>
          </a:xfrm>
          <a:prstGeom prst="line">
            <a:avLst/>
          </a:prstGeom>
          <a:noFill/>
          <a:ln w="25400">
            <a:solidFill>
              <a:schemeClr val="tx1"/>
            </a:solidFill>
            <a:round/>
            <a:headEnd/>
            <a:tailEnd/>
          </a:ln>
        </p:spPr>
        <p:txBody>
          <a:bodyPr wrap="none" anchor="ctr"/>
          <a:lstStyle/>
          <a:p>
            <a:endParaRPr lang="en-GB" b="1">
              <a:solidFill>
                <a:srgbClr val="0000FF"/>
              </a:solidFill>
              <a:latin typeface="Times New Roman" panose="02020603050405020304" pitchFamily="18" charset="0"/>
              <a:cs typeface="Times New Roman" panose="02020603050405020304" pitchFamily="18" charset="0"/>
            </a:endParaRPr>
          </a:p>
        </p:txBody>
      </p:sp>
      <p:sp>
        <p:nvSpPr>
          <p:cNvPr id="22544" name="Line 91"/>
          <p:cNvSpPr>
            <a:spLocks noChangeShapeType="1"/>
          </p:cNvSpPr>
          <p:nvPr/>
        </p:nvSpPr>
        <p:spPr bwMode="auto">
          <a:xfrm flipH="1">
            <a:off x="4783138" y="3292475"/>
            <a:ext cx="155575" cy="3175"/>
          </a:xfrm>
          <a:prstGeom prst="line">
            <a:avLst/>
          </a:prstGeom>
          <a:noFill/>
          <a:ln w="25400">
            <a:solidFill>
              <a:schemeClr val="tx1"/>
            </a:solidFill>
            <a:round/>
            <a:headEnd/>
            <a:tailEnd/>
          </a:ln>
        </p:spPr>
        <p:txBody>
          <a:bodyPr wrap="none" anchor="ctr"/>
          <a:lstStyle/>
          <a:p>
            <a:endParaRPr lang="en-GB" b="1">
              <a:solidFill>
                <a:srgbClr val="0000FF"/>
              </a:solidFill>
              <a:latin typeface="Times New Roman" panose="02020603050405020304" pitchFamily="18" charset="0"/>
              <a:cs typeface="Times New Roman" panose="02020603050405020304" pitchFamily="18" charset="0"/>
            </a:endParaRPr>
          </a:p>
        </p:txBody>
      </p:sp>
      <p:sp>
        <p:nvSpPr>
          <p:cNvPr id="22545" name="Line 92"/>
          <p:cNvSpPr>
            <a:spLocks noChangeShapeType="1"/>
          </p:cNvSpPr>
          <p:nvPr/>
        </p:nvSpPr>
        <p:spPr bwMode="auto">
          <a:xfrm flipH="1">
            <a:off x="4200525" y="1177925"/>
            <a:ext cx="949325" cy="79375"/>
          </a:xfrm>
          <a:prstGeom prst="line">
            <a:avLst/>
          </a:prstGeom>
          <a:noFill/>
          <a:ln w="25400">
            <a:solidFill>
              <a:schemeClr val="tx1"/>
            </a:solidFill>
            <a:round/>
            <a:headEnd/>
            <a:tailEnd/>
          </a:ln>
        </p:spPr>
        <p:txBody>
          <a:bodyPr wrap="none" anchor="ctr"/>
          <a:lstStyle/>
          <a:p>
            <a:endParaRPr lang="en-GB" b="1">
              <a:solidFill>
                <a:srgbClr val="0000FF"/>
              </a:solidFill>
              <a:latin typeface="Times New Roman" panose="02020603050405020304" pitchFamily="18" charset="0"/>
              <a:cs typeface="Times New Roman" panose="02020603050405020304" pitchFamily="18" charset="0"/>
            </a:endParaRPr>
          </a:p>
        </p:txBody>
      </p:sp>
      <p:sp>
        <p:nvSpPr>
          <p:cNvPr id="22546" name="Rectangle 93"/>
          <p:cNvSpPr>
            <a:spLocks noChangeArrowheads="1"/>
          </p:cNvSpPr>
          <p:nvPr/>
        </p:nvSpPr>
        <p:spPr bwMode="auto">
          <a:xfrm>
            <a:off x="307325" y="6025837"/>
            <a:ext cx="8217243" cy="492443"/>
          </a:xfrm>
          <a:prstGeom prst="rect">
            <a:avLst/>
          </a:prstGeom>
          <a:noFill/>
          <a:ln w="9525">
            <a:noFill/>
            <a:miter lim="800000"/>
            <a:headEnd/>
            <a:tailEnd/>
          </a:ln>
        </p:spPr>
        <p:txBody>
          <a:bodyPr wrap="square">
            <a:spAutoFit/>
          </a:bodyPr>
          <a:lstStyle/>
          <a:p>
            <a:pPr algn="l"/>
            <a:r>
              <a:rPr lang="en-US" sz="2600" b="1" dirty="0">
                <a:solidFill>
                  <a:srgbClr val="009247"/>
                </a:solidFill>
                <a:latin typeface="Times New Roman" panose="02020603050405020304" pitchFamily="18" charset="0"/>
                <a:cs typeface="Times New Roman" panose="02020603050405020304" pitchFamily="18" charset="0"/>
              </a:rPr>
              <a:t>Anatomy of the human excretory system(C. Sec. Kidney) </a:t>
            </a:r>
          </a:p>
        </p:txBody>
      </p:sp>
      <p:sp>
        <p:nvSpPr>
          <p:cNvPr id="19" name="Oval 18"/>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16</a:t>
            </a:r>
          </a:p>
        </p:txBody>
      </p:sp>
      <p:sp>
        <p:nvSpPr>
          <p:cNvPr id="2" name="مربع نص 1">
            <a:extLst>
              <a:ext uri="{FF2B5EF4-FFF2-40B4-BE49-F238E27FC236}">
                <a16:creationId xmlns:a16="http://schemas.microsoft.com/office/drawing/2014/main" xmlns="" id="{4A2DD68B-129C-464E-BBC0-77B32D7BEA6B}"/>
              </a:ext>
            </a:extLst>
          </p:cNvPr>
          <p:cNvSpPr txBox="1"/>
          <p:nvPr/>
        </p:nvSpPr>
        <p:spPr>
          <a:xfrm>
            <a:off x="307325" y="6427455"/>
            <a:ext cx="7993517" cy="461665"/>
          </a:xfrm>
          <a:prstGeom prst="rect">
            <a:avLst/>
          </a:prstGeom>
          <a:noFill/>
        </p:spPr>
        <p:txBody>
          <a:bodyPr wrap="square" rtlCol="1">
            <a:spAutoFit/>
          </a:bodyPr>
          <a:lstStyle/>
          <a:p>
            <a:r>
              <a:rPr lang="ar-SA" dirty="0">
                <a:solidFill>
                  <a:srgbClr val="F60000"/>
                </a:solidFill>
              </a:rPr>
              <a:t>تشريح الجهاز الاخراجي في الانسان(قطاع عرضي في الكلية)</a:t>
            </a: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7" descr="25_06dHumExcretorySystem-U"/>
          <p:cNvPicPr>
            <a:picLocks noChangeAspect="1" noChangeArrowheads="1"/>
          </p:cNvPicPr>
          <p:nvPr/>
        </p:nvPicPr>
        <p:blipFill>
          <a:blip r:embed="rId3" cstate="print"/>
          <a:srcRect/>
          <a:stretch>
            <a:fillRect/>
          </a:stretch>
        </p:blipFill>
        <p:spPr bwMode="auto">
          <a:xfrm>
            <a:off x="1167713" y="137781"/>
            <a:ext cx="6808573" cy="6265863"/>
          </a:xfrm>
          <a:prstGeom prst="rect">
            <a:avLst/>
          </a:prstGeom>
          <a:noFill/>
          <a:ln w="9525">
            <a:noFill/>
            <a:miter lim="800000"/>
            <a:headEnd/>
            <a:tailEnd/>
          </a:ln>
        </p:spPr>
      </p:pic>
      <p:sp>
        <p:nvSpPr>
          <p:cNvPr id="23555" name="Text Box 78"/>
          <p:cNvSpPr txBox="1">
            <a:spLocks noChangeArrowheads="1"/>
          </p:cNvSpPr>
          <p:nvPr/>
        </p:nvSpPr>
        <p:spPr bwMode="auto">
          <a:xfrm>
            <a:off x="1911350" y="168275"/>
            <a:ext cx="1106488" cy="550863"/>
          </a:xfrm>
          <a:prstGeom prst="rect">
            <a:avLst/>
          </a:prstGeom>
          <a:noFill/>
          <a:ln w="9525">
            <a:noFill/>
            <a:miter lim="800000"/>
            <a:headEnd/>
            <a:tailEnd/>
          </a:ln>
        </p:spPr>
        <p:txBody>
          <a:bodyPr wrap="none" lIns="0" tIns="0" rIns="0" bIns="0"/>
          <a:lstStyle/>
          <a:p>
            <a:pPr algn="l">
              <a:lnSpc>
                <a:spcPct val="80000"/>
              </a:lnSpc>
            </a:pPr>
            <a:r>
              <a:rPr lang="en-US" sz="1600" b="1" dirty="0">
                <a:latin typeface="Times New Roman" panose="02020603050405020304" pitchFamily="18" charset="0"/>
                <a:cs typeface="Times New Roman" panose="02020603050405020304" pitchFamily="18" charset="0"/>
              </a:rPr>
              <a:t>Bowman’s</a:t>
            </a:r>
          </a:p>
          <a:p>
            <a:pPr algn="l">
              <a:lnSpc>
                <a:spcPct val="80000"/>
              </a:lnSpc>
            </a:pPr>
            <a:r>
              <a:rPr lang="en-US" sz="1600" b="1" dirty="0">
                <a:latin typeface="Times New Roman" panose="02020603050405020304" pitchFamily="18" charset="0"/>
                <a:cs typeface="Times New Roman" panose="02020603050405020304" pitchFamily="18" charset="0"/>
              </a:rPr>
              <a:t>Capsule</a:t>
            </a:r>
          </a:p>
          <a:p>
            <a:pPr algn="l">
              <a:lnSpc>
                <a:spcPct val="80000"/>
              </a:lnSpc>
            </a:pPr>
            <a:r>
              <a:rPr lang="ar-SA" sz="1600" b="1" dirty="0">
                <a:solidFill>
                  <a:srgbClr val="0000FF"/>
                </a:solidFill>
                <a:latin typeface="Times New Roman" panose="02020603050405020304" pitchFamily="18" charset="0"/>
                <a:cs typeface="Times New Roman" panose="02020603050405020304" pitchFamily="18" charset="0"/>
              </a:rPr>
              <a:t>محفظة بومان</a:t>
            </a:r>
            <a:endParaRPr lang="en-US" sz="1600" b="1" dirty="0">
              <a:solidFill>
                <a:srgbClr val="0000FF"/>
              </a:solidFill>
              <a:latin typeface="Times New Roman" panose="02020603050405020304" pitchFamily="18" charset="0"/>
              <a:cs typeface="Times New Roman" panose="02020603050405020304" pitchFamily="18" charset="0"/>
            </a:endParaRPr>
          </a:p>
        </p:txBody>
      </p:sp>
      <p:sp>
        <p:nvSpPr>
          <p:cNvPr id="23556" name="Text Box 79"/>
          <p:cNvSpPr txBox="1">
            <a:spLocks noChangeArrowheads="1"/>
          </p:cNvSpPr>
          <p:nvPr/>
        </p:nvSpPr>
        <p:spPr bwMode="auto">
          <a:xfrm>
            <a:off x="1284202" y="930233"/>
            <a:ext cx="1106488" cy="971763"/>
          </a:xfrm>
          <a:prstGeom prst="rect">
            <a:avLst/>
          </a:prstGeom>
          <a:noFill/>
          <a:ln w="9525">
            <a:noFill/>
            <a:miter lim="800000"/>
            <a:headEnd/>
            <a:tailEnd/>
          </a:ln>
        </p:spPr>
        <p:txBody>
          <a:bodyPr wrap="none" lIns="0" tIns="0" rIns="0" bIns="0"/>
          <a:lstStyle/>
          <a:p>
            <a:pPr algn="ctr">
              <a:lnSpc>
                <a:spcPct val="90000"/>
              </a:lnSpc>
            </a:pPr>
            <a:r>
              <a:rPr lang="en-US" sz="1600" b="1" dirty="0">
                <a:latin typeface="Times New Roman" panose="02020603050405020304" pitchFamily="18" charset="0"/>
                <a:cs typeface="Times New Roman" panose="02020603050405020304" pitchFamily="18" charset="0"/>
              </a:rPr>
              <a:t>Arteriole</a:t>
            </a:r>
          </a:p>
          <a:p>
            <a:pPr algn="ctr">
              <a:lnSpc>
                <a:spcPct val="90000"/>
              </a:lnSpc>
            </a:pPr>
            <a:r>
              <a:rPr lang="en-US" sz="1600" b="1" dirty="0">
                <a:latin typeface="Times New Roman" panose="02020603050405020304" pitchFamily="18" charset="0"/>
                <a:cs typeface="Times New Roman" panose="02020603050405020304" pitchFamily="18" charset="0"/>
              </a:rPr>
              <a:t>from renal</a:t>
            </a:r>
          </a:p>
          <a:p>
            <a:pPr algn="ctr">
              <a:lnSpc>
                <a:spcPct val="90000"/>
              </a:lnSpc>
            </a:pPr>
            <a:r>
              <a:rPr lang="en-US" sz="1600" b="1" dirty="0">
                <a:latin typeface="Times New Roman" panose="02020603050405020304" pitchFamily="18" charset="0"/>
                <a:cs typeface="Times New Roman" panose="02020603050405020304" pitchFamily="18" charset="0"/>
              </a:rPr>
              <a:t>Artery</a:t>
            </a:r>
          </a:p>
          <a:p>
            <a:pPr algn="ctr">
              <a:lnSpc>
                <a:spcPct val="90000"/>
              </a:lnSpc>
            </a:pPr>
            <a:r>
              <a:rPr lang="ar-SA" sz="1600" b="1" dirty="0">
                <a:solidFill>
                  <a:srgbClr val="0000FF"/>
                </a:solidFill>
                <a:latin typeface="Times New Roman" panose="02020603050405020304" pitchFamily="18" charset="0"/>
                <a:cs typeface="Times New Roman" panose="02020603050405020304" pitchFamily="18" charset="0"/>
              </a:rPr>
              <a:t>شرين</a:t>
            </a:r>
          </a:p>
          <a:p>
            <a:pPr algn="ctr">
              <a:lnSpc>
                <a:spcPct val="90000"/>
              </a:lnSpc>
            </a:pPr>
            <a:r>
              <a:rPr lang="ar-SA" sz="1600" b="1" dirty="0">
                <a:solidFill>
                  <a:srgbClr val="0000FF"/>
                </a:solidFill>
                <a:latin typeface="Times New Roman" panose="02020603050405020304" pitchFamily="18" charset="0"/>
                <a:cs typeface="Times New Roman" panose="02020603050405020304" pitchFamily="18" charset="0"/>
              </a:rPr>
              <a:t> متفرع عن الشريان الكلوي</a:t>
            </a:r>
            <a:endParaRPr lang="en-US" sz="1600" b="1" dirty="0">
              <a:solidFill>
                <a:srgbClr val="0000FF"/>
              </a:solidFill>
              <a:latin typeface="Times New Roman" panose="02020603050405020304" pitchFamily="18" charset="0"/>
              <a:cs typeface="Times New Roman" panose="02020603050405020304" pitchFamily="18" charset="0"/>
            </a:endParaRPr>
          </a:p>
        </p:txBody>
      </p:sp>
      <p:sp>
        <p:nvSpPr>
          <p:cNvPr id="23557" name="Text Box 80"/>
          <p:cNvSpPr txBox="1">
            <a:spLocks noChangeArrowheads="1"/>
          </p:cNvSpPr>
          <p:nvPr/>
        </p:nvSpPr>
        <p:spPr bwMode="auto">
          <a:xfrm>
            <a:off x="1578877" y="2003393"/>
            <a:ext cx="1307927" cy="857235"/>
          </a:xfrm>
          <a:prstGeom prst="rect">
            <a:avLst/>
          </a:prstGeom>
          <a:noFill/>
          <a:ln w="9525">
            <a:noFill/>
            <a:miter lim="800000"/>
            <a:headEnd/>
            <a:tailEnd/>
          </a:ln>
        </p:spPr>
        <p:txBody>
          <a:bodyPr wrap="none" lIns="0" tIns="0" rIns="0" bIns="0"/>
          <a:lstStyle/>
          <a:p>
            <a:pPr algn="ctr">
              <a:lnSpc>
                <a:spcPct val="90000"/>
              </a:lnSpc>
            </a:pPr>
            <a:r>
              <a:rPr lang="en-US" sz="1600" b="1" dirty="0">
                <a:latin typeface="Times New Roman" panose="02020603050405020304" pitchFamily="18" charset="0"/>
                <a:cs typeface="Times New Roman" panose="02020603050405020304" pitchFamily="18" charset="0"/>
              </a:rPr>
              <a:t>Arteriole</a:t>
            </a:r>
          </a:p>
          <a:p>
            <a:pPr algn="ctr">
              <a:lnSpc>
                <a:spcPct val="90000"/>
              </a:lnSpc>
            </a:pPr>
            <a:r>
              <a:rPr lang="en-US" sz="1600" b="1" dirty="0">
                <a:latin typeface="Times New Roman" panose="02020603050405020304" pitchFamily="18" charset="0"/>
                <a:cs typeface="Times New Roman" panose="02020603050405020304" pitchFamily="18" charset="0"/>
              </a:rPr>
              <a:t>from</a:t>
            </a:r>
          </a:p>
          <a:p>
            <a:pPr algn="ctr">
              <a:lnSpc>
                <a:spcPct val="90000"/>
              </a:lnSpc>
            </a:pPr>
            <a:r>
              <a:rPr lang="en-US" sz="1600" b="1" dirty="0">
                <a:latin typeface="Times New Roman" panose="02020603050405020304" pitchFamily="18" charset="0"/>
                <a:cs typeface="Times New Roman" panose="02020603050405020304" pitchFamily="18" charset="0"/>
              </a:rPr>
              <a:t>Glomerulus</a:t>
            </a:r>
          </a:p>
          <a:p>
            <a:pPr algn="ctr">
              <a:lnSpc>
                <a:spcPct val="90000"/>
              </a:lnSpc>
            </a:pPr>
            <a:r>
              <a:rPr lang="ar-SA" sz="1600" b="1" dirty="0">
                <a:solidFill>
                  <a:srgbClr val="0000FF"/>
                </a:solidFill>
                <a:latin typeface="Times New Roman" panose="02020603050405020304" pitchFamily="18" charset="0"/>
                <a:cs typeface="Times New Roman" panose="02020603050405020304" pitchFamily="18" charset="0"/>
              </a:rPr>
              <a:t>شرين خارج من الكبة</a:t>
            </a:r>
            <a:endParaRPr lang="en-US" sz="1600" b="1" dirty="0">
              <a:solidFill>
                <a:srgbClr val="0000FF"/>
              </a:solidFill>
              <a:latin typeface="Times New Roman" panose="02020603050405020304" pitchFamily="18" charset="0"/>
              <a:cs typeface="Times New Roman" panose="02020603050405020304" pitchFamily="18" charset="0"/>
            </a:endParaRPr>
          </a:p>
        </p:txBody>
      </p:sp>
      <p:sp>
        <p:nvSpPr>
          <p:cNvPr id="23558" name="Text Box 81"/>
          <p:cNvSpPr txBox="1">
            <a:spLocks noChangeArrowheads="1"/>
          </p:cNvSpPr>
          <p:nvPr/>
        </p:nvSpPr>
        <p:spPr bwMode="auto">
          <a:xfrm>
            <a:off x="3660049" y="431752"/>
            <a:ext cx="1217613" cy="300038"/>
          </a:xfrm>
          <a:prstGeom prst="rect">
            <a:avLst/>
          </a:prstGeom>
          <a:noFill/>
          <a:ln w="9525">
            <a:noFill/>
            <a:miter lim="800000"/>
            <a:headEnd/>
            <a:tailEnd/>
          </a:ln>
        </p:spPr>
        <p:txBody>
          <a:bodyPr wrap="none" lIns="0" tIns="0" rIns="0" bIns="0"/>
          <a:lstStyle/>
          <a:p>
            <a:pPr algn="l">
              <a:lnSpc>
                <a:spcPct val="90000"/>
              </a:lnSpc>
            </a:pPr>
            <a:r>
              <a:rPr lang="en-US" sz="1600" b="1" dirty="0">
                <a:latin typeface="Times New Roman" panose="02020603050405020304" pitchFamily="18" charset="0"/>
                <a:cs typeface="Times New Roman" panose="02020603050405020304" pitchFamily="18" charset="0"/>
              </a:rPr>
              <a:t>Glomerulus</a:t>
            </a:r>
          </a:p>
          <a:p>
            <a:pPr algn="l">
              <a:lnSpc>
                <a:spcPct val="90000"/>
              </a:lnSpc>
            </a:pPr>
            <a:r>
              <a:rPr lang="ar-SA" sz="1600" b="1" dirty="0">
                <a:latin typeface="Times New Roman" panose="02020603050405020304" pitchFamily="18" charset="0"/>
                <a:cs typeface="Times New Roman" panose="02020603050405020304" pitchFamily="18" charset="0"/>
              </a:rPr>
              <a:t>ا</a:t>
            </a:r>
            <a:r>
              <a:rPr lang="ar-SA" sz="1600" b="1" dirty="0">
                <a:solidFill>
                  <a:srgbClr val="0000FF"/>
                </a:solidFill>
                <a:latin typeface="Times New Roman" panose="02020603050405020304" pitchFamily="18" charset="0"/>
                <a:cs typeface="Times New Roman" panose="02020603050405020304" pitchFamily="18" charset="0"/>
              </a:rPr>
              <a:t>لكبة</a:t>
            </a:r>
            <a:endParaRPr lang="en-US" sz="1600" b="1" dirty="0">
              <a:solidFill>
                <a:srgbClr val="0000FF"/>
              </a:solidFill>
              <a:latin typeface="Times New Roman" panose="02020603050405020304" pitchFamily="18" charset="0"/>
              <a:cs typeface="Times New Roman" panose="02020603050405020304" pitchFamily="18" charset="0"/>
            </a:endParaRPr>
          </a:p>
          <a:p>
            <a:pPr algn="l">
              <a:lnSpc>
                <a:spcPct val="90000"/>
              </a:lnSpc>
            </a:pPr>
            <a:r>
              <a:rPr lang="ar-SA" sz="1600" b="1" dirty="0">
                <a:latin typeface="Times New Roman" panose="02020603050405020304" pitchFamily="18" charset="0"/>
                <a:cs typeface="Times New Roman" panose="02020603050405020304" pitchFamily="18" charset="0"/>
              </a:rPr>
              <a:t>     </a:t>
            </a:r>
            <a:endParaRPr lang="en-US" sz="1600" b="1" dirty="0">
              <a:latin typeface="Times New Roman" panose="02020603050405020304" pitchFamily="18" charset="0"/>
              <a:cs typeface="Times New Roman" panose="02020603050405020304" pitchFamily="18" charset="0"/>
            </a:endParaRPr>
          </a:p>
        </p:txBody>
      </p:sp>
      <p:sp>
        <p:nvSpPr>
          <p:cNvPr id="23559" name="Text Box 82"/>
          <p:cNvSpPr txBox="1">
            <a:spLocks noChangeArrowheads="1"/>
          </p:cNvSpPr>
          <p:nvPr/>
        </p:nvSpPr>
        <p:spPr bwMode="auto">
          <a:xfrm>
            <a:off x="6434138" y="2236788"/>
            <a:ext cx="1442564" cy="455612"/>
          </a:xfrm>
          <a:prstGeom prst="rect">
            <a:avLst/>
          </a:prstGeom>
          <a:noFill/>
          <a:ln w="9525">
            <a:noFill/>
            <a:miter lim="800000"/>
            <a:headEnd/>
            <a:tailEnd/>
          </a:ln>
        </p:spPr>
        <p:txBody>
          <a:bodyPr wrap="none" lIns="0" tIns="0" rIns="0" bIns="0"/>
          <a:lstStyle/>
          <a:p>
            <a:pPr algn="l">
              <a:lnSpc>
                <a:spcPct val="90000"/>
              </a:lnSpc>
            </a:pPr>
            <a:r>
              <a:rPr lang="en-US" sz="1800" b="1" dirty="0">
                <a:solidFill>
                  <a:srgbClr val="FF0000"/>
                </a:solidFill>
                <a:latin typeface="Times New Roman" panose="02020603050405020304" pitchFamily="18" charset="0"/>
                <a:cs typeface="Times New Roman" panose="02020603050405020304" pitchFamily="18" charset="0"/>
              </a:rPr>
              <a:t>Distal Tubule</a:t>
            </a:r>
          </a:p>
          <a:p>
            <a:pPr algn="l">
              <a:lnSpc>
                <a:spcPct val="90000"/>
              </a:lnSpc>
            </a:pPr>
            <a:r>
              <a:rPr lang="ar-SA" sz="1800" b="1" dirty="0">
                <a:solidFill>
                  <a:srgbClr val="0000FF"/>
                </a:solidFill>
                <a:latin typeface="Times New Roman" panose="02020603050405020304" pitchFamily="18" charset="0"/>
                <a:cs typeface="Times New Roman" panose="02020603050405020304" pitchFamily="18" charset="0"/>
              </a:rPr>
              <a:t>انيبيبة بعيدة</a:t>
            </a:r>
            <a:endParaRPr lang="en-US" sz="1800" b="1" dirty="0">
              <a:solidFill>
                <a:srgbClr val="0000FF"/>
              </a:solidFill>
              <a:latin typeface="Times New Roman" panose="02020603050405020304" pitchFamily="18" charset="0"/>
              <a:cs typeface="Times New Roman" panose="02020603050405020304" pitchFamily="18" charset="0"/>
            </a:endParaRPr>
          </a:p>
        </p:txBody>
      </p:sp>
      <p:sp>
        <p:nvSpPr>
          <p:cNvPr id="23560" name="Text Box 83"/>
          <p:cNvSpPr txBox="1">
            <a:spLocks noChangeArrowheads="1"/>
          </p:cNvSpPr>
          <p:nvPr/>
        </p:nvSpPr>
        <p:spPr bwMode="auto">
          <a:xfrm>
            <a:off x="5475846" y="275486"/>
            <a:ext cx="3108325" cy="344488"/>
          </a:xfrm>
          <a:prstGeom prst="rect">
            <a:avLst/>
          </a:prstGeom>
          <a:noFill/>
          <a:ln w="9525">
            <a:noFill/>
            <a:miter lim="800000"/>
            <a:headEnd/>
            <a:tailEnd/>
          </a:ln>
        </p:spPr>
        <p:txBody>
          <a:bodyPr wrap="none" lIns="0" tIns="0" rIns="0" bIns="0"/>
          <a:lstStyle/>
          <a:p>
            <a:pPr algn="l">
              <a:lnSpc>
                <a:spcPct val="90000"/>
              </a:lnSpc>
            </a:pPr>
            <a:r>
              <a:rPr lang="en-US" sz="1800" b="1" dirty="0">
                <a:solidFill>
                  <a:srgbClr val="FF0000"/>
                </a:solidFill>
                <a:latin typeface="Times New Roman" panose="02020603050405020304" pitchFamily="18" charset="0"/>
                <a:cs typeface="Times New Roman" panose="02020603050405020304" pitchFamily="18" charset="0"/>
              </a:rPr>
              <a:t>Proximal tubule</a:t>
            </a:r>
          </a:p>
          <a:p>
            <a:pPr algn="l">
              <a:lnSpc>
                <a:spcPct val="90000"/>
              </a:lnSpc>
            </a:pPr>
            <a:r>
              <a:rPr lang="ar-SA" sz="1800" b="1" dirty="0">
                <a:solidFill>
                  <a:srgbClr val="0000FF"/>
                </a:solidFill>
                <a:latin typeface="Times New Roman" panose="02020603050405020304" pitchFamily="18" charset="0"/>
                <a:cs typeface="Times New Roman" panose="02020603050405020304" pitchFamily="18" charset="0"/>
              </a:rPr>
              <a:t>انيبيبة قريبة</a:t>
            </a:r>
            <a:endParaRPr lang="en-US" sz="1800" b="1" dirty="0">
              <a:solidFill>
                <a:srgbClr val="0000FF"/>
              </a:solidFill>
              <a:latin typeface="Times New Roman" panose="02020603050405020304" pitchFamily="18" charset="0"/>
              <a:cs typeface="Times New Roman" panose="02020603050405020304" pitchFamily="18" charset="0"/>
            </a:endParaRPr>
          </a:p>
        </p:txBody>
      </p:sp>
      <p:sp>
        <p:nvSpPr>
          <p:cNvPr id="23561" name="Text Box 84"/>
          <p:cNvSpPr txBox="1">
            <a:spLocks noChangeArrowheads="1"/>
          </p:cNvSpPr>
          <p:nvPr/>
        </p:nvSpPr>
        <p:spPr bwMode="auto">
          <a:xfrm>
            <a:off x="2098062" y="3105315"/>
            <a:ext cx="1499826" cy="756085"/>
          </a:xfrm>
          <a:prstGeom prst="rect">
            <a:avLst/>
          </a:prstGeom>
          <a:noFill/>
          <a:ln w="9525">
            <a:noFill/>
            <a:miter lim="800000"/>
            <a:headEnd/>
            <a:tailEnd/>
          </a:ln>
        </p:spPr>
        <p:txBody>
          <a:bodyPr wrap="none" lIns="0" tIns="0" rIns="0" bIns="0"/>
          <a:lstStyle/>
          <a:p>
            <a:pPr algn="l">
              <a:lnSpc>
                <a:spcPct val="90000"/>
              </a:lnSpc>
            </a:pPr>
            <a:r>
              <a:rPr lang="en-US" sz="1600" b="1" dirty="0">
                <a:latin typeface="Times New Roman" panose="02020603050405020304" pitchFamily="18" charset="0"/>
                <a:cs typeface="Times New Roman" panose="02020603050405020304" pitchFamily="18" charset="0"/>
              </a:rPr>
              <a:t>Branch of</a:t>
            </a:r>
          </a:p>
          <a:p>
            <a:pPr algn="l">
              <a:lnSpc>
                <a:spcPct val="90000"/>
              </a:lnSpc>
            </a:pPr>
            <a:r>
              <a:rPr lang="en-US" sz="1600" b="1" dirty="0">
                <a:latin typeface="Times New Roman" panose="02020603050405020304" pitchFamily="18" charset="0"/>
                <a:cs typeface="Times New Roman" panose="02020603050405020304" pitchFamily="18" charset="0"/>
              </a:rPr>
              <a:t>renal vein</a:t>
            </a:r>
          </a:p>
          <a:p>
            <a:pPr algn="l">
              <a:lnSpc>
                <a:spcPct val="90000"/>
              </a:lnSpc>
            </a:pPr>
            <a:r>
              <a:rPr lang="ar-SA" sz="1600" b="1" dirty="0">
                <a:solidFill>
                  <a:srgbClr val="0000FF"/>
                </a:solidFill>
                <a:latin typeface="Times New Roman" panose="02020603050405020304" pitchFamily="18" charset="0"/>
                <a:cs typeface="Times New Roman" panose="02020603050405020304" pitchFamily="18" charset="0"/>
              </a:rPr>
              <a:t>  فرع من الوريد الكلوي</a:t>
            </a:r>
            <a:endParaRPr lang="en-US" sz="1600" b="1" dirty="0">
              <a:solidFill>
                <a:srgbClr val="0000FF"/>
              </a:solidFill>
              <a:latin typeface="Times New Roman" panose="02020603050405020304" pitchFamily="18" charset="0"/>
              <a:cs typeface="Times New Roman" panose="02020603050405020304" pitchFamily="18" charset="0"/>
            </a:endParaRPr>
          </a:p>
        </p:txBody>
      </p:sp>
      <p:sp>
        <p:nvSpPr>
          <p:cNvPr id="23562" name="Text Box 85"/>
          <p:cNvSpPr txBox="1">
            <a:spLocks noChangeArrowheads="1"/>
          </p:cNvSpPr>
          <p:nvPr/>
        </p:nvSpPr>
        <p:spPr bwMode="auto">
          <a:xfrm>
            <a:off x="6421202" y="795629"/>
            <a:ext cx="1217612" cy="300038"/>
          </a:xfrm>
          <a:prstGeom prst="rect">
            <a:avLst/>
          </a:prstGeom>
          <a:noFill/>
          <a:ln w="9525">
            <a:noFill/>
            <a:miter lim="800000"/>
            <a:headEnd/>
            <a:tailEnd/>
          </a:ln>
        </p:spPr>
        <p:txBody>
          <a:bodyPr wrap="none" lIns="0" tIns="0" rIns="0" bIns="0"/>
          <a:lstStyle/>
          <a:p>
            <a:pPr algn="l">
              <a:lnSpc>
                <a:spcPct val="90000"/>
              </a:lnSpc>
            </a:pPr>
            <a:r>
              <a:rPr lang="en-US" sz="1600" b="1" dirty="0">
                <a:latin typeface="Times New Roman" panose="02020603050405020304" pitchFamily="18" charset="0"/>
                <a:cs typeface="Times New Roman" panose="02020603050405020304" pitchFamily="18" charset="0"/>
              </a:rPr>
              <a:t>Capillaries</a:t>
            </a:r>
          </a:p>
          <a:p>
            <a:pPr algn="l">
              <a:lnSpc>
                <a:spcPct val="90000"/>
              </a:lnSpc>
            </a:pPr>
            <a:r>
              <a:rPr lang="ar-SA" sz="1600" b="1" dirty="0">
                <a:solidFill>
                  <a:srgbClr val="0000FF"/>
                </a:solidFill>
                <a:latin typeface="Times New Roman" panose="02020603050405020304" pitchFamily="18" charset="0"/>
                <a:cs typeface="Times New Roman" panose="02020603050405020304" pitchFamily="18" charset="0"/>
              </a:rPr>
              <a:t>شعيرات دموية</a:t>
            </a:r>
            <a:endParaRPr lang="en-US" sz="1600" b="1" dirty="0">
              <a:solidFill>
                <a:srgbClr val="0000FF"/>
              </a:solidFill>
              <a:latin typeface="Times New Roman" panose="02020603050405020304" pitchFamily="18" charset="0"/>
              <a:cs typeface="Times New Roman" panose="02020603050405020304" pitchFamily="18" charset="0"/>
            </a:endParaRPr>
          </a:p>
        </p:txBody>
      </p:sp>
      <p:sp>
        <p:nvSpPr>
          <p:cNvPr id="23563" name="Text Box 86"/>
          <p:cNvSpPr txBox="1">
            <a:spLocks noChangeArrowheads="1"/>
          </p:cNvSpPr>
          <p:nvPr/>
        </p:nvSpPr>
        <p:spPr bwMode="auto">
          <a:xfrm>
            <a:off x="6461449" y="2820873"/>
            <a:ext cx="992188" cy="831850"/>
          </a:xfrm>
          <a:prstGeom prst="rect">
            <a:avLst/>
          </a:prstGeom>
          <a:noFill/>
          <a:ln w="9525">
            <a:noFill/>
            <a:miter lim="800000"/>
            <a:headEnd/>
            <a:tailEnd/>
          </a:ln>
        </p:spPr>
        <p:txBody>
          <a:bodyPr wrap="none" lIns="0" tIns="0" rIns="0" bIns="0"/>
          <a:lstStyle/>
          <a:p>
            <a:pPr algn="ctr">
              <a:lnSpc>
                <a:spcPct val="90000"/>
              </a:lnSpc>
            </a:pPr>
            <a:r>
              <a:rPr lang="en-US" sz="1600" b="1" dirty="0">
                <a:latin typeface="Times New Roman" panose="02020603050405020304" pitchFamily="18" charset="0"/>
                <a:cs typeface="Times New Roman" panose="02020603050405020304" pitchFamily="18" charset="0"/>
              </a:rPr>
              <a:t>From</a:t>
            </a:r>
          </a:p>
          <a:p>
            <a:pPr algn="ctr">
              <a:lnSpc>
                <a:spcPct val="90000"/>
              </a:lnSpc>
            </a:pPr>
            <a:r>
              <a:rPr lang="en-US" sz="1600" b="1" dirty="0">
                <a:latin typeface="Times New Roman" panose="02020603050405020304" pitchFamily="18" charset="0"/>
                <a:cs typeface="Times New Roman" panose="02020603050405020304" pitchFamily="18" charset="0"/>
              </a:rPr>
              <a:t>another</a:t>
            </a:r>
          </a:p>
          <a:p>
            <a:pPr algn="ctr">
              <a:lnSpc>
                <a:spcPct val="90000"/>
              </a:lnSpc>
            </a:pPr>
            <a:r>
              <a:rPr lang="en-US" sz="1600" b="1" dirty="0">
                <a:latin typeface="Times New Roman" panose="02020603050405020304" pitchFamily="18" charset="0"/>
                <a:cs typeface="Times New Roman" panose="02020603050405020304" pitchFamily="18" charset="0"/>
              </a:rPr>
              <a:t>Nephron</a:t>
            </a:r>
          </a:p>
          <a:p>
            <a:pPr algn="ctr">
              <a:lnSpc>
                <a:spcPct val="90000"/>
              </a:lnSpc>
            </a:pPr>
            <a:r>
              <a:rPr lang="ar-SA" sz="1600" b="1" dirty="0">
                <a:solidFill>
                  <a:srgbClr val="0000FF"/>
                </a:solidFill>
                <a:latin typeface="Times New Roman" panose="02020603050405020304" pitchFamily="18" charset="0"/>
                <a:cs typeface="Times New Roman" panose="02020603050405020304" pitchFamily="18" charset="0"/>
              </a:rPr>
              <a:t>من وحدة بولية اخرى</a:t>
            </a:r>
            <a:endParaRPr lang="en-US" sz="1600" b="1" dirty="0">
              <a:solidFill>
                <a:srgbClr val="0000FF"/>
              </a:solidFill>
              <a:latin typeface="Times New Roman" panose="02020603050405020304" pitchFamily="18" charset="0"/>
              <a:cs typeface="Times New Roman" panose="02020603050405020304" pitchFamily="18" charset="0"/>
            </a:endParaRPr>
          </a:p>
          <a:p>
            <a:pPr algn="ctr">
              <a:lnSpc>
                <a:spcPct val="90000"/>
              </a:lnSpc>
            </a:pPr>
            <a:endParaRPr lang="en-US" sz="1600" b="1" dirty="0">
              <a:latin typeface="Times New Roman" panose="02020603050405020304" pitchFamily="18" charset="0"/>
              <a:cs typeface="Times New Roman" panose="02020603050405020304" pitchFamily="18" charset="0"/>
            </a:endParaRPr>
          </a:p>
        </p:txBody>
      </p:sp>
      <p:sp>
        <p:nvSpPr>
          <p:cNvPr id="23564" name="Line 87"/>
          <p:cNvSpPr>
            <a:spLocks noChangeShapeType="1"/>
          </p:cNvSpPr>
          <p:nvPr/>
        </p:nvSpPr>
        <p:spPr bwMode="auto">
          <a:xfrm>
            <a:off x="2908301" y="314326"/>
            <a:ext cx="404115" cy="831850"/>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65" name="Line 88"/>
          <p:cNvSpPr>
            <a:spLocks noChangeShapeType="1"/>
          </p:cNvSpPr>
          <p:nvPr/>
        </p:nvSpPr>
        <p:spPr bwMode="auto">
          <a:xfrm flipV="1">
            <a:off x="3503614" y="877330"/>
            <a:ext cx="388764" cy="436684"/>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66" name="Line 89"/>
          <p:cNvSpPr>
            <a:spLocks noChangeShapeType="1"/>
          </p:cNvSpPr>
          <p:nvPr/>
        </p:nvSpPr>
        <p:spPr bwMode="auto">
          <a:xfrm flipV="1">
            <a:off x="4927600" y="673100"/>
            <a:ext cx="292100" cy="482600"/>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67" name="Line 90"/>
          <p:cNvSpPr>
            <a:spLocks noChangeShapeType="1"/>
          </p:cNvSpPr>
          <p:nvPr/>
        </p:nvSpPr>
        <p:spPr bwMode="auto">
          <a:xfrm flipV="1">
            <a:off x="5257564" y="889000"/>
            <a:ext cx="1125774" cy="336550"/>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68" name="Line 91"/>
          <p:cNvSpPr>
            <a:spLocks noChangeShapeType="1"/>
          </p:cNvSpPr>
          <p:nvPr/>
        </p:nvSpPr>
        <p:spPr bwMode="auto">
          <a:xfrm flipH="1">
            <a:off x="5753148" y="889000"/>
            <a:ext cx="630189" cy="747712"/>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69" name="Line 92"/>
          <p:cNvSpPr>
            <a:spLocks noChangeShapeType="1"/>
          </p:cNvSpPr>
          <p:nvPr/>
        </p:nvSpPr>
        <p:spPr bwMode="auto">
          <a:xfrm flipH="1" flipV="1">
            <a:off x="5663389" y="1806964"/>
            <a:ext cx="630190" cy="442680"/>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70" name="Line 93"/>
          <p:cNvSpPr>
            <a:spLocks noChangeShapeType="1"/>
          </p:cNvSpPr>
          <p:nvPr/>
        </p:nvSpPr>
        <p:spPr bwMode="auto">
          <a:xfrm flipV="1">
            <a:off x="3176588" y="2801938"/>
            <a:ext cx="377825" cy="371475"/>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71" name="Line 94"/>
          <p:cNvSpPr>
            <a:spLocks noChangeShapeType="1"/>
          </p:cNvSpPr>
          <p:nvPr/>
        </p:nvSpPr>
        <p:spPr bwMode="auto">
          <a:xfrm>
            <a:off x="2324100" y="1266825"/>
            <a:ext cx="214313" cy="3175"/>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72" name="Line 95"/>
          <p:cNvSpPr>
            <a:spLocks noChangeShapeType="1"/>
          </p:cNvSpPr>
          <p:nvPr/>
        </p:nvSpPr>
        <p:spPr bwMode="auto">
          <a:xfrm flipV="1">
            <a:off x="2533650" y="1127125"/>
            <a:ext cx="257175" cy="146050"/>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73" name="Line 96"/>
          <p:cNvSpPr>
            <a:spLocks noChangeShapeType="1"/>
          </p:cNvSpPr>
          <p:nvPr/>
        </p:nvSpPr>
        <p:spPr bwMode="auto">
          <a:xfrm>
            <a:off x="2847975" y="2362200"/>
            <a:ext cx="136525" cy="3175"/>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74" name="Line 97"/>
          <p:cNvSpPr>
            <a:spLocks noChangeShapeType="1"/>
          </p:cNvSpPr>
          <p:nvPr/>
        </p:nvSpPr>
        <p:spPr bwMode="auto">
          <a:xfrm flipV="1">
            <a:off x="2971800" y="2200275"/>
            <a:ext cx="307975" cy="168275"/>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75" name="Text Box 98"/>
          <p:cNvSpPr txBox="1">
            <a:spLocks noChangeArrowheads="1"/>
          </p:cNvSpPr>
          <p:nvPr/>
        </p:nvSpPr>
        <p:spPr bwMode="auto">
          <a:xfrm>
            <a:off x="2058653" y="4558377"/>
            <a:ext cx="4197693" cy="1199983"/>
          </a:xfrm>
          <a:prstGeom prst="rect">
            <a:avLst/>
          </a:prstGeom>
          <a:noFill/>
          <a:ln w="9525">
            <a:noFill/>
            <a:miter lim="800000"/>
            <a:headEnd/>
            <a:tailEnd/>
          </a:ln>
        </p:spPr>
        <p:txBody>
          <a:bodyPr wrap="none" lIns="0" tIns="0" rIns="0" bIns="0"/>
          <a:lstStyle/>
          <a:p>
            <a:pPr algn="l">
              <a:lnSpc>
                <a:spcPct val="90000"/>
              </a:lnSpc>
            </a:pPr>
            <a:r>
              <a:rPr lang="en-US" sz="1800" b="1" dirty="0">
                <a:solidFill>
                  <a:srgbClr val="FF0000"/>
                </a:solidFill>
                <a:latin typeface="Times New Roman" panose="02020603050405020304" pitchFamily="18" charset="0"/>
                <a:cs typeface="Times New Roman" panose="02020603050405020304" pitchFamily="18" charset="0"/>
              </a:rPr>
              <a:t>Loop of </a:t>
            </a:r>
            <a:r>
              <a:rPr lang="en-US" sz="1800" b="1" dirty="0" err="1">
                <a:solidFill>
                  <a:srgbClr val="FF0000"/>
                </a:solidFill>
                <a:latin typeface="Times New Roman" panose="02020603050405020304" pitchFamily="18" charset="0"/>
                <a:cs typeface="Times New Roman" panose="02020603050405020304" pitchFamily="18" charset="0"/>
              </a:rPr>
              <a:t>Henle</a:t>
            </a:r>
            <a:endParaRPr lang="en-US" sz="1800" b="1" dirty="0">
              <a:solidFill>
                <a:srgbClr val="FF0000"/>
              </a:solidFill>
              <a:latin typeface="Times New Roman" panose="02020603050405020304" pitchFamily="18" charset="0"/>
              <a:cs typeface="Times New Roman" panose="02020603050405020304" pitchFamily="18" charset="0"/>
            </a:endParaRPr>
          </a:p>
          <a:p>
            <a:pPr algn="l">
              <a:lnSpc>
                <a:spcPct val="90000"/>
              </a:lnSpc>
            </a:pPr>
            <a:r>
              <a:rPr lang="en-US" sz="1800" b="1" dirty="0">
                <a:solidFill>
                  <a:srgbClr val="FF0000"/>
                </a:solidFill>
                <a:latin typeface="Times New Roman" panose="02020603050405020304" pitchFamily="18" charset="0"/>
                <a:cs typeface="Times New Roman" panose="02020603050405020304" pitchFamily="18" charset="0"/>
              </a:rPr>
              <a:t>with capillary</a:t>
            </a:r>
          </a:p>
          <a:p>
            <a:pPr algn="l">
              <a:lnSpc>
                <a:spcPct val="90000"/>
              </a:lnSpc>
            </a:pPr>
            <a:r>
              <a:rPr lang="en-US" sz="1800" b="1" dirty="0">
                <a:solidFill>
                  <a:srgbClr val="FF0000"/>
                </a:solidFill>
                <a:latin typeface="Times New Roman" panose="02020603050405020304" pitchFamily="18" charset="0"/>
                <a:cs typeface="Times New Roman" panose="02020603050405020304" pitchFamily="18" charset="0"/>
              </a:rPr>
              <a:t>Network</a:t>
            </a:r>
          </a:p>
          <a:p>
            <a:pPr algn="l">
              <a:lnSpc>
                <a:spcPct val="90000"/>
              </a:lnSpc>
            </a:pPr>
            <a:r>
              <a:rPr lang="ar-SA" sz="1800" b="1" dirty="0">
                <a:solidFill>
                  <a:srgbClr val="0000FF"/>
                </a:solidFill>
                <a:latin typeface="Times New Roman" panose="02020603050405020304" pitchFamily="18" charset="0"/>
                <a:cs typeface="Times New Roman" panose="02020603050405020304" pitchFamily="18" charset="0"/>
              </a:rPr>
              <a:t>انشوطة التواء </a:t>
            </a:r>
            <a:r>
              <a:rPr lang="ar-SA" sz="1800" b="1" dirty="0" err="1">
                <a:solidFill>
                  <a:srgbClr val="0000FF"/>
                </a:solidFill>
                <a:latin typeface="Times New Roman" panose="02020603050405020304" pitchFamily="18" charset="0"/>
                <a:cs typeface="Times New Roman" panose="02020603050405020304" pitchFamily="18" charset="0"/>
              </a:rPr>
              <a:t>هنلي</a:t>
            </a:r>
            <a:r>
              <a:rPr lang="ar-SA" sz="1800" b="1" dirty="0">
                <a:solidFill>
                  <a:srgbClr val="0000FF"/>
                </a:solidFill>
                <a:latin typeface="Times New Roman" panose="02020603050405020304" pitchFamily="18" charset="0"/>
                <a:cs typeface="Times New Roman" panose="02020603050405020304" pitchFamily="18" charset="0"/>
              </a:rPr>
              <a:t> يكسوها </a:t>
            </a:r>
          </a:p>
          <a:p>
            <a:pPr algn="l">
              <a:lnSpc>
                <a:spcPct val="90000"/>
              </a:lnSpc>
            </a:pPr>
            <a:r>
              <a:rPr lang="ar-SA" sz="1800" b="1" dirty="0">
                <a:solidFill>
                  <a:srgbClr val="0000FF"/>
                </a:solidFill>
                <a:latin typeface="Times New Roman" panose="02020603050405020304" pitchFamily="18" charset="0"/>
                <a:cs typeface="Times New Roman" panose="02020603050405020304" pitchFamily="18" charset="0"/>
              </a:rPr>
              <a:t>شبكة من الشعيرات الدموية</a:t>
            </a:r>
            <a:endParaRPr lang="en-US" sz="1800" b="1" dirty="0">
              <a:solidFill>
                <a:srgbClr val="0000FF"/>
              </a:solidFill>
              <a:latin typeface="Times New Roman" panose="02020603050405020304" pitchFamily="18" charset="0"/>
              <a:cs typeface="Times New Roman" panose="02020603050405020304" pitchFamily="18" charset="0"/>
            </a:endParaRPr>
          </a:p>
        </p:txBody>
      </p:sp>
      <p:sp>
        <p:nvSpPr>
          <p:cNvPr id="23576" name="Text Box 99"/>
          <p:cNvSpPr txBox="1">
            <a:spLocks noChangeArrowheads="1"/>
          </p:cNvSpPr>
          <p:nvPr/>
        </p:nvSpPr>
        <p:spPr bwMode="auto">
          <a:xfrm>
            <a:off x="6434138" y="4296703"/>
            <a:ext cx="952499" cy="415433"/>
          </a:xfrm>
          <a:prstGeom prst="rect">
            <a:avLst/>
          </a:prstGeom>
          <a:noFill/>
          <a:ln w="9525">
            <a:noFill/>
            <a:miter lim="800000"/>
            <a:headEnd/>
            <a:tailEnd/>
          </a:ln>
        </p:spPr>
        <p:txBody>
          <a:bodyPr wrap="none" lIns="0" tIns="0" rIns="0" bIns="0"/>
          <a:lstStyle/>
          <a:p>
            <a:pPr algn="l">
              <a:lnSpc>
                <a:spcPct val="90000"/>
              </a:lnSpc>
            </a:pPr>
            <a:r>
              <a:rPr lang="en-US" sz="1600" b="1" dirty="0">
                <a:latin typeface="Times New Roman" panose="02020603050405020304" pitchFamily="18" charset="0"/>
                <a:cs typeface="Times New Roman" panose="02020603050405020304" pitchFamily="18" charset="0"/>
              </a:rPr>
              <a:t>Collecting</a:t>
            </a:r>
          </a:p>
          <a:p>
            <a:pPr algn="l">
              <a:lnSpc>
                <a:spcPct val="90000"/>
              </a:lnSpc>
            </a:pPr>
            <a:r>
              <a:rPr lang="en-US" sz="1600" b="1" dirty="0">
                <a:latin typeface="Times New Roman" panose="02020603050405020304" pitchFamily="18" charset="0"/>
                <a:cs typeface="Times New Roman" panose="02020603050405020304" pitchFamily="18" charset="0"/>
              </a:rPr>
              <a:t>Duct</a:t>
            </a:r>
          </a:p>
          <a:p>
            <a:pPr algn="l">
              <a:lnSpc>
                <a:spcPct val="90000"/>
              </a:lnSpc>
            </a:pPr>
            <a:r>
              <a:rPr lang="ar-SA" sz="1600" b="1" dirty="0">
                <a:solidFill>
                  <a:srgbClr val="0000FF"/>
                </a:solidFill>
                <a:latin typeface="Times New Roman" panose="02020603050405020304" pitchFamily="18" charset="0"/>
                <a:cs typeface="Times New Roman" panose="02020603050405020304" pitchFamily="18" charset="0"/>
              </a:rPr>
              <a:t>انبوبة جامعة</a:t>
            </a:r>
            <a:endParaRPr lang="en-US" sz="1600" b="1" dirty="0">
              <a:solidFill>
                <a:srgbClr val="0000FF"/>
              </a:solidFill>
              <a:latin typeface="Times New Roman" panose="02020603050405020304" pitchFamily="18" charset="0"/>
              <a:cs typeface="Times New Roman" panose="02020603050405020304" pitchFamily="18" charset="0"/>
            </a:endParaRPr>
          </a:p>
        </p:txBody>
      </p:sp>
      <p:sp>
        <p:nvSpPr>
          <p:cNvPr id="23577" name="AutoShape 100"/>
          <p:cNvSpPr>
            <a:spLocks/>
          </p:cNvSpPr>
          <p:nvPr/>
        </p:nvSpPr>
        <p:spPr bwMode="auto">
          <a:xfrm>
            <a:off x="4176713" y="3392535"/>
            <a:ext cx="107950" cy="2733675"/>
          </a:xfrm>
          <a:prstGeom prst="leftBrace">
            <a:avLst>
              <a:gd name="adj1" fmla="val 211029"/>
              <a:gd name="adj2" fmla="val 46866"/>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78" name="Line 101"/>
          <p:cNvSpPr>
            <a:spLocks noChangeShapeType="1"/>
          </p:cNvSpPr>
          <p:nvPr/>
        </p:nvSpPr>
        <p:spPr bwMode="auto">
          <a:xfrm flipH="1">
            <a:off x="5851525" y="4398963"/>
            <a:ext cx="511175" cy="0"/>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79" name="Oval 102"/>
          <p:cNvSpPr>
            <a:spLocks noChangeArrowheads="1"/>
          </p:cNvSpPr>
          <p:nvPr/>
        </p:nvSpPr>
        <p:spPr bwMode="auto">
          <a:xfrm>
            <a:off x="6137275" y="2219325"/>
            <a:ext cx="241300" cy="241300"/>
          </a:xfrm>
          <a:prstGeom prst="ellipse">
            <a:avLst/>
          </a:prstGeom>
          <a:solidFill>
            <a:srgbClr val="EF1A23"/>
          </a:solidFill>
          <a:ln w="9525">
            <a:no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80" name="Text Box 103"/>
          <p:cNvSpPr txBox="1">
            <a:spLocks noChangeArrowheads="1"/>
          </p:cNvSpPr>
          <p:nvPr/>
        </p:nvSpPr>
        <p:spPr bwMode="auto">
          <a:xfrm>
            <a:off x="6192838" y="2239963"/>
            <a:ext cx="128587" cy="207962"/>
          </a:xfrm>
          <a:prstGeom prst="rect">
            <a:avLst/>
          </a:prstGeom>
          <a:noFill/>
          <a:ln w="9525">
            <a:noFill/>
            <a:miter lim="800000"/>
            <a:headEnd/>
            <a:tailEnd/>
          </a:ln>
        </p:spPr>
        <p:txBody>
          <a:bodyPr wrap="none" lIns="0" tIns="0" rIns="0" bIns="0"/>
          <a:lstStyle/>
          <a:p>
            <a:pPr algn="ctr">
              <a:lnSpc>
                <a:spcPct val="90000"/>
              </a:lnSpc>
            </a:pPr>
            <a:r>
              <a:rPr lang="en-US" sz="1500" b="1">
                <a:solidFill>
                  <a:schemeClr val="bg1"/>
                </a:solidFill>
                <a:latin typeface="Times New Roman" panose="02020603050405020304" pitchFamily="18" charset="0"/>
                <a:cs typeface="Times New Roman" panose="02020603050405020304" pitchFamily="18" charset="0"/>
              </a:rPr>
              <a:t>3</a:t>
            </a:r>
          </a:p>
        </p:txBody>
      </p:sp>
      <p:sp>
        <p:nvSpPr>
          <p:cNvPr id="23581" name="Oval 104"/>
          <p:cNvSpPr>
            <a:spLocks noChangeArrowheads="1"/>
          </p:cNvSpPr>
          <p:nvPr/>
        </p:nvSpPr>
        <p:spPr bwMode="auto">
          <a:xfrm>
            <a:off x="5162550" y="387350"/>
            <a:ext cx="241300" cy="241300"/>
          </a:xfrm>
          <a:prstGeom prst="ellipse">
            <a:avLst/>
          </a:prstGeom>
          <a:solidFill>
            <a:srgbClr val="EF1A23"/>
          </a:solidFill>
          <a:ln w="9525">
            <a:no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82" name="Text Box 105"/>
          <p:cNvSpPr txBox="1">
            <a:spLocks noChangeArrowheads="1"/>
          </p:cNvSpPr>
          <p:nvPr/>
        </p:nvSpPr>
        <p:spPr bwMode="auto">
          <a:xfrm>
            <a:off x="5218113" y="407988"/>
            <a:ext cx="128587" cy="207962"/>
          </a:xfrm>
          <a:prstGeom prst="rect">
            <a:avLst/>
          </a:prstGeom>
          <a:noFill/>
          <a:ln w="9525">
            <a:noFill/>
            <a:miter lim="800000"/>
            <a:headEnd/>
            <a:tailEnd/>
          </a:ln>
        </p:spPr>
        <p:txBody>
          <a:bodyPr wrap="none" lIns="0" tIns="0" rIns="0" bIns="0"/>
          <a:lstStyle/>
          <a:p>
            <a:pPr algn="ctr">
              <a:lnSpc>
                <a:spcPct val="90000"/>
              </a:lnSpc>
            </a:pPr>
            <a:r>
              <a:rPr lang="en-US" sz="1500" b="1">
                <a:solidFill>
                  <a:schemeClr val="bg1"/>
                </a:solidFill>
                <a:latin typeface="Times New Roman" panose="02020603050405020304" pitchFamily="18" charset="0"/>
                <a:cs typeface="Times New Roman" panose="02020603050405020304" pitchFamily="18" charset="0"/>
              </a:rPr>
              <a:t>1</a:t>
            </a:r>
          </a:p>
        </p:txBody>
      </p:sp>
      <p:sp>
        <p:nvSpPr>
          <p:cNvPr id="23583" name="Oval 106"/>
          <p:cNvSpPr>
            <a:spLocks noChangeArrowheads="1"/>
          </p:cNvSpPr>
          <p:nvPr/>
        </p:nvSpPr>
        <p:spPr bwMode="auto">
          <a:xfrm>
            <a:off x="1578878" y="4565563"/>
            <a:ext cx="390880" cy="315355"/>
          </a:xfrm>
          <a:prstGeom prst="ellipse">
            <a:avLst/>
          </a:prstGeom>
          <a:solidFill>
            <a:srgbClr val="EF1A23"/>
          </a:solidFill>
          <a:ln w="9525">
            <a:noFill/>
            <a:round/>
            <a:headEnd/>
            <a:tailEnd/>
          </a:ln>
        </p:spPr>
        <p:txBody>
          <a:bodyPr wrap="none" anchor="ctr"/>
          <a:lstStyle/>
          <a:p>
            <a:r>
              <a:rPr lang="en-US" b="1" dirty="0">
                <a:solidFill>
                  <a:schemeClr val="accent3"/>
                </a:solidFill>
                <a:latin typeface="Times New Roman" panose="02020603050405020304" pitchFamily="18" charset="0"/>
                <a:cs typeface="Times New Roman" panose="02020603050405020304" pitchFamily="18" charset="0"/>
              </a:rPr>
              <a:t>2</a:t>
            </a:r>
            <a:endParaRPr lang="en-GB" b="1" dirty="0">
              <a:solidFill>
                <a:schemeClr val="accent3"/>
              </a:solidFill>
              <a:latin typeface="Times New Roman" panose="02020603050405020304" pitchFamily="18" charset="0"/>
              <a:cs typeface="Times New Roman" panose="02020603050405020304" pitchFamily="18" charset="0"/>
            </a:endParaRPr>
          </a:p>
        </p:txBody>
      </p:sp>
      <p:sp>
        <p:nvSpPr>
          <p:cNvPr id="23584" name="Text Box 107"/>
          <p:cNvSpPr txBox="1">
            <a:spLocks noChangeArrowheads="1"/>
          </p:cNvSpPr>
          <p:nvPr/>
        </p:nvSpPr>
        <p:spPr bwMode="auto">
          <a:xfrm>
            <a:off x="2519363" y="4792554"/>
            <a:ext cx="128587" cy="207962"/>
          </a:xfrm>
          <a:prstGeom prst="rect">
            <a:avLst/>
          </a:prstGeom>
          <a:noFill/>
          <a:ln w="9525">
            <a:noFill/>
            <a:miter lim="800000"/>
            <a:headEnd/>
            <a:tailEnd/>
          </a:ln>
        </p:spPr>
        <p:txBody>
          <a:bodyPr wrap="none" lIns="0" tIns="0" rIns="0" bIns="0"/>
          <a:lstStyle/>
          <a:p>
            <a:pPr algn="ctr">
              <a:lnSpc>
                <a:spcPct val="90000"/>
              </a:lnSpc>
            </a:pPr>
            <a:r>
              <a:rPr lang="en-US" sz="1500" b="1" dirty="0">
                <a:solidFill>
                  <a:schemeClr val="bg1"/>
                </a:solidFill>
                <a:latin typeface="Times New Roman" panose="02020603050405020304" pitchFamily="18" charset="0"/>
                <a:cs typeface="Times New Roman" panose="02020603050405020304" pitchFamily="18" charset="0"/>
              </a:rPr>
              <a:t>2</a:t>
            </a:r>
          </a:p>
        </p:txBody>
      </p:sp>
      <p:sp>
        <p:nvSpPr>
          <p:cNvPr id="23586" name="Rectangle 115"/>
          <p:cNvSpPr>
            <a:spLocks noChangeArrowheads="1"/>
          </p:cNvSpPr>
          <p:nvPr/>
        </p:nvSpPr>
        <p:spPr bwMode="auto">
          <a:xfrm>
            <a:off x="-126123" y="6285410"/>
            <a:ext cx="8860221" cy="461665"/>
          </a:xfrm>
          <a:prstGeom prst="rect">
            <a:avLst/>
          </a:prstGeom>
          <a:noFill/>
          <a:ln w="9525">
            <a:noFill/>
            <a:miter lim="800000"/>
            <a:headEnd/>
            <a:tailEnd/>
          </a:ln>
        </p:spPr>
        <p:txBody>
          <a:bodyPr wrap="square">
            <a:spAutoFit/>
          </a:bodyPr>
          <a:lstStyle/>
          <a:p>
            <a:pPr algn="ctr"/>
            <a:r>
              <a:rPr lang="en-US" b="1" dirty="0">
                <a:solidFill>
                  <a:srgbClr val="009247"/>
                </a:solidFill>
                <a:latin typeface="Times New Roman" panose="02020603050405020304" pitchFamily="18" charset="0"/>
                <a:cs typeface="Times New Roman" panose="02020603050405020304" pitchFamily="18" charset="0"/>
              </a:rPr>
              <a:t>Anatomy of the human excretory system (Diagram of a Nephron) </a:t>
            </a:r>
          </a:p>
        </p:txBody>
      </p:sp>
      <p:sp>
        <p:nvSpPr>
          <p:cNvPr id="35" name="Oval 34"/>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17</a:t>
            </a: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9563" y="81181"/>
            <a:ext cx="8534400" cy="1092201"/>
          </a:xfrm>
        </p:spPr>
        <p:txBody>
          <a:bodyPr/>
          <a:lstStyle/>
          <a:p>
            <a:pPr marL="0" indent="0" algn="ctr" rtl="1" eaLnBrk="1" hangingPunct="1"/>
            <a:r>
              <a:rPr lang="ar-SA" sz="2000" dirty="0">
                <a:solidFill>
                  <a:srgbClr val="FF0000"/>
                </a:solidFill>
              </a:rPr>
              <a:t>  عمليات الاخراج             </a:t>
            </a:r>
            <a:r>
              <a:rPr lang="en-US" sz="2400" dirty="0">
                <a:solidFill>
                  <a:srgbClr val="FF0000"/>
                </a:solidFill>
              </a:rPr>
              <a:t>Excretory Processes</a:t>
            </a:r>
            <a:br>
              <a:rPr lang="en-US" sz="2400" dirty="0">
                <a:solidFill>
                  <a:srgbClr val="FF0000"/>
                </a:solidFill>
              </a:rPr>
            </a:br>
            <a:r>
              <a:rPr lang="en-US" sz="2400" dirty="0">
                <a:solidFill>
                  <a:srgbClr val="009247"/>
                </a:solidFill>
              </a:rPr>
              <a:t/>
            </a:r>
            <a:br>
              <a:rPr lang="en-US" sz="2400" dirty="0">
                <a:solidFill>
                  <a:srgbClr val="009247"/>
                </a:solidFill>
              </a:rPr>
            </a:br>
            <a:endParaRPr lang="en-US" sz="2800" dirty="0">
              <a:solidFill>
                <a:srgbClr val="009247"/>
              </a:solidFill>
            </a:endParaRPr>
          </a:p>
        </p:txBody>
      </p:sp>
      <p:sp>
        <p:nvSpPr>
          <p:cNvPr id="24579" name="Rectangle 3"/>
          <p:cNvSpPr>
            <a:spLocks noGrp="1" noChangeArrowheads="1"/>
          </p:cNvSpPr>
          <p:nvPr>
            <p:ph type="body" idx="1"/>
          </p:nvPr>
        </p:nvSpPr>
        <p:spPr>
          <a:xfrm>
            <a:off x="182563" y="1345905"/>
            <a:ext cx="8759825" cy="5178258"/>
          </a:xfrm>
        </p:spPr>
        <p:txBody>
          <a:bodyPr/>
          <a:lstStyle/>
          <a:p>
            <a:pPr marL="457200" indent="-457200" eaLnBrk="1" hangingPunct="1">
              <a:lnSpc>
                <a:spcPct val="114000"/>
              </a:lnSpc>
              <a:spcBef>
                <a:spcPts val="600"/>
              </a:spcBef>
              <a:spcAft>
                <a:spcPts val="0"/>
              </a:spcAft>
              <a:buFont typeface="Times New Roman" pitchFamily="18" charset="0"/>
              <a:buAutoNum type="arabicParenR"/>
            </a:pPr>
            <a:r>
              <a:rPr lang="en-US" sz="2600" b="1" dirty="0">
                <a:solidFill>
                  <a:srgbClr val="FF0000"/>
                </a:solidFill>
                <a:latin typeface="Times New Roman" panose="02020603050405020304" pitchFamily="18" charset="0"/>
                <a:cs typeface="Times New Roman" panose="02020603050405020304" pitchFamily="18" charset="0"/>
              </a:rPr>
              <a:t>Filtration      </a:t>
            </a:r>
            <a:r>
              <a:rPr lang="ar-SA" sz="2600" b="1" dirty="0">
                <a:solidFill>
                  <a:srgbClr val="FF0000"/>
                </a:solidFill>
                <a:latin typeface="Times New Roman" panose="02020603050405020304" pitchFamily="18" charset="0"/>
                <a:cs typeface="Times New Roman" panose="02020603050405020304" pitchFamily="18" charset="0"/>
              </a:rPr>
              <a:t>الترشيح</a:t>
            </a:r>
            <a:endParaRPr lang="en-US" sz="2600" b="1" dirty="0">
              <a:solidFill>
                <a:srgbClr val="FF0000"/>
              </a:solidFill>
              <a:latin typeface="Times New Roman" panose="02020603050405020304" pitchFamily="18" charset="0"/>
              <a:cs typeface="Times New Roman" panose="02020603050405020304" pitchFamily="18" charset="0"/>
            </a:endParaRPr>
          </a:p>
          <a:p>
            <a:pPr marL="457200" lvl="1" indent="-15875" eaLnBrk="1" hangingPunct="1">
              <a:lnSpc>
                <a:spcPct val="114000"/>
              </a:lnSpc>
              <a:spcBef>
                <a:spcPts val="600"/>
              </a:spcBef>
              <a:spcAft>
                <a:spcPts val="0"/>
              </a:spcAft>
              <a:buFont typeface="Wingdings" pitchFamily="2" charset="2"/>
              <a:buNone/>
            </a:pPr>
            <a:r>
              <a:rPr lang="en-US" sz="2600" b="1" dirty="0">
                <a:solidFill>
                  <a:srgbClr val="0000FF"/>
                </a:solidFill>
                <a:latin typeface="Times New Roman" panose="02020603050405020304" pitchFamily="18" charset="0"/>
                <a:cs typeface="Times New Roman" panose="02020603050405020304" pitchFamily="18" charset="0"/>
              </a:rPr>
              <a:t>Blood pressure forces water and many small solutes into the nephron </a:t>
            </a:r>
          </a:p>
          <a:p>
            <a:pPr marL="457200" lvl="1" indent="-15875" eaLnBrk="1" hangingPunct="1">
              <a:lnSpc>
                <a:spcPct val="114000"/>
              </a:lnSpc>
              <a:spcBef>
                <a:spcPts val="600"/>
              </a:spcBef>
              <a:spcAft>
                <a:spcPts val="0"/>
              </a:spcAft>
              <a:buFont typeface="Wingdings" pitchFamily="2" charset="2"/>
              <a:buNone/>
            </a:pPr>
            <a:r>
              <a:rPr lang="en-US" sz="2600" b="1" dirty="0">
                <a:solidFill>
                  <a:srgbClr val="FF0000"/>
                </a:solidFill>
                <a:latin typeface="Times New Roman" panose="02020603050405020304" pitchFamily="18" charset="0"/>
                <a:cs typeface="Times New Roman" panose="02020603050405020304" pitchFamily="18" charset="0"/>
              </a:rPr>
              <a:t>Reabsorption </a:t>
            </a:r>
            <a:r>
              <a:rPr lang="ar-SA" sz="2600" b="1" dirty="0">
                <a:solidFill>
                  <a:srgbClr val="FF0000"/>
                </a:solidFill>
                <a:latin typeface="Times New Roman" panose="02020603050405020304" pitchFamily="18" charset="0"/>
                <a:cs typeface="Times New Roman" panose="02020603050405020304" pitchFamily="18" charset="0"/>
              </a:rPr>
              <a:t>اعادة الامتصاص</a:t>
            </a:r>
            <a:r>
              <a:rPr lang="en-US" sz="2600" b="1" dirty="0">
                <a:latin typeface="Times New Roman" panose="02020603050405020304" pitchFamily="18" charset="0"/>
                <a:cs typeface="Times New Roman" panose="02020603050405020304" pitchFamily="18" charset="0"/>
              </a:rPr>
              <a:t>					</a:t>
            </a:r>
          </a:p>
          <a:p>
            <a:pPr marL="898525" lvl="1" indent="-457200" eaLnBrk="1" hangingPunct="1">
              <a:lnSpc>
                <a:spcPct val="114000"/>
              </a:lnSpc>
              <a:spcBef>
                <a:spcPts val="600"/>
              </a:spcBef>
              <a:spcAft>
                <a:spcPts val="0"/>
              </a:spcAft>
              <a:buFont typeface="Wingdings" pitchFamily="2" charset="2"/>
              <a:buNone/>
            </a:pPr>
            <a:r>
              <a:rPr lang="en-US" sz="2600" b="1" dirty="0">
                <a:solidFill>
                  <a:srgbClr val="0000FF"/>
                </a:solidFill>
                <a:latin typeface="Times New Roman" panose="02020603050405020304" pitchFamily="18" charset="0"/>
                <a:cs typeface="Times New Roman" panose="02020603050405020304" pitchFamily="18" charset="0"/>
              </a:rPr>
              <a:t>Valuable solutes are reclaimed from the filtrate</a:t>
            </a:r>
          </a:p>
          <a:p>
            <a:pPr marL="457200" indent="-457200" eaLnBrk="1" hangingPunct="1">
              <a:lnSpc>
                <a:spcPct val="114000"/>
              </a:lnSpc>
              <a:spcBef>
                <a:spcPts val="600"/>
              </a:spcBef>
              <a:spcAft>
                <a:spcPts val="0"/>
              </a:spcAft>
              <a:buFont typeface="Times New Roman" pitchFamily="18" charset="0"/>
              <a:buAutoNum type="arabicParenR"/>
            </a:pPr>
            <a:r>
              <a:rPr lang="en-US" sz="2600" b="1" dirty="0">
                <a:solidFill>
                  <a:srgbClr val="FF0000"/>
                </a:solidFill>
                <a:latin typeface="Times New Roman" panose="02020603050405020304" pitchFamily="18" charset="0"/>
                <a:cs typeface="Times New Roman" panose="02020603050405020304" pitchFamily="18" charset="0"/>
              </a:rPr>
              <a:t>Secretion  </a:t>
            </a:r>
            <a:r>
              <a:rPr lang="ar-SA" sz="2600" b="1" dirty="0">
                <a:solidFill>
                  <a:srgbClr val="FF0000"/>
                </a:solidFill>
                <a:latin typeface="Times New Roman" panose="02020603050405020304" pitchFamily="18" charset="0"/>
                <a:cs typeface="Times New Roman" panose="02020603050405020304" pitchFamily="18" charset="0"/>
              </a:rPr>
              <a:t>الافراز</a:t>
            </a:r>
            <a:r>
              <a:rPr lang="en-US" sz="2600" b="1" dirty="0">
                <a:latin typeface="Times New Roman" panose="02020603050405020304" pitchFamily="18" charset="0"/>
                <a:cs typeface="Times New Roman" panose="02020603050405020304" pitchFamily="18" charset="0"/>
              </a:rPr>
              <a:t>  						</a:t>
            </a:r>
          </a:p>
          <a:p>
            <a:pPr marL="457200" indent="0">
              <a:lnSpc>
                <a:spcPct val="114000"/>
              </a:lnSpc>
              <a:spcBef>
                <a:spcPts val="600"/>
              </a:spcBef>
              <a:spcAft>
                <a:spcPts val="0"/>
              </a:spcAft>
              <a:buFont typeface="Wingdings" pitchFamily="2" charset="2"/>
              <a:buNone/>
            </a:pPr>
            <a:r>
              <a:rPr lang="en-US" sz="2600" b="1" dirty="0">
                <a:solidFill>
                  <a:srgbClr val="0000FF"/>
                </a:solidFill>
                <a:latin typeface="Times New Roman" panose="02020603050405020304" pitchFamily="18" charset="0"/>
                <a:cs typeface="Times New Roman" panose="02020603050405020304" pitchFamily="18" charset="0"/>
              </a:rPr>
              <a:t>Excess toxins and other solutes from the body fluids  are added to the filtrate  </a:t>
            </a:r>
          </a:p>
          <a:p>
            <a:pPr marL="457200" indent="-457200">
              <a:lnSpc>
                <a:spcPct val="114000"/>
              </a:lnSpc>
              <a:spcBef>
                <a:spcPts val="600"/>
              </a:spcBef>
              <a:spcAft>
                <a:spcPts val="0"/>
              </a:spcAft>
              <a:buFont typeface="Wingdings" pitchFamily="2" charset="2"/>
              <a:buNone/>
            </a:pPr>
            <a:r>
              <a:rPr lang="en-US" sz="2600" b="1" dirty="0">
                <a:latin typeface="Times New Roman" panose="02020603050405020304" pitchFamily="18" charset="0"/>
                <a:cs typeface="Times New Roman" panose="02020603050405020304" pitchFamily="18" charset="0"/>
              </a:rPr>
              <a:t> </a:t>
            </a:r>
            <a:r>
              <a:rPr lang="en-US" sz="2600" b="1" dirty="0">
                <a:solidFill>
                  <a:srgbClr val="0060AF"/>
                </a:solidFill>
                <a:latin typeface="Times New Roman" panose="02020603050405020304" pitchFamily="18" charset="0"/>
                <a:cs typeface="Times New Roman" panose="02020603050405020304" pitchFamily="18" charset="0"/>
              </a:rPr>
              <a:t>4) </a:t>
            </a:r>
            <a:r>
              <a:rPr lang="en-US" sz="2600" b="1" dirty="0">
                <a:solidFill>
                  <a:srgbClr val="FF0000"/>
                </a:solidFill>
                <a:latin typeface="Times New Roman" panose="02020603050405020304" pitchFamily="18" charset="0"/>
                <a:cs typeface="Times New Roman" panose="02020603050405020304" pitchFamily="18" charset="0"/>
              </a:rPr>
              <a:t>Excretion</a:t>
            </a:r>
            <a:r>
              <a:rPr lang="en-US" sz="2600" b="1" dirty="0">
                <a:latin typeface="Times New Roman" panose="02020603050405020304" pitchFamily="18" charset="0"/>
                <a:cs typeface="Times New Roman" panose="02020603050405020304" pitchFamily="18" charset="0"/>
              </a:rPr>
              <a:t>							</a:t>
            </a:r>
          </a:p>
          <a:p>
            <a:pPr marL="898525" lvl="1" indent="-457200" eaLnBrk="1" hangingPunct="1">
              <a:lnSpc>
                <a:spcPct val="114000"/>
              </a:lnSpc>
              <a:spcBef>
                <a:spcPts val="600"/>
              </a:spcBef>
              <a:spcAft>
                <a:spcPts val="0"/>
              </a:spcAft>
              <a:buFont typeface="Wingdings" pitchFamily="2" charset="2"/>
              <a:buNone/>
            </a:pPr>
            <a:r>
              <a:rPr lang="en-US" sz="2600" b="1" dirty="0">
                <a:solidFill>
                  <a:srgbClr val="0000FF"/>
                </a:solidFill>
                <a:latin typeface="Times New Roman" panose="02020603050405020304" pitchFamily="18" charset="0"/>
                <a:cs typeface="Times New Roman" panose="02020603050405020304" pitchFamily="18" charset="0"/>
              </a:rPr>
              <a:t>The final product, urine, is excreted</a:t>
            </a:r>
          </a:p>
        </p:txBody>
      </p:sp>
      <p:sp>
        <p:nvSpPr>
          <p:cNvPr id="24580" name="Line 4"/>
          <p:cNvSpPr>
            <a:spLocks noChangeShapeType="1"/>
          </p:cNvSpPr>
          <p:nvPr/>
        </p:nvSpPr>
        <p:spPr bwMode="auto">
          <a:xfrm>
            <a:off x="182563" y="1164557"/>
            <a:ext cx="8775700" cy="0"/>
          </a:xfrm>
          <a:prstGeom prst="line">
            <a:avLst/>
          </a:prstGeom>
          <a:noFill/>
          <a:ln w="76200">
            <a:solidFill>
              <a:srgbClr val="A8B99B"/>
            </a:solidFill>
            <a:round/>
            <a:headEnd/>
            <a:tailEnd/>
          </a:ln>
        </p:spPr>
        <p:txBody>
          <a:bodyPr wrap="none" anchor="ctr"/>
          <a:lstStyle/>
          <a:p>
            <a:endParaRPr lang="en-GB"/>
          </a:p>
        </p:txBody>
      </p:sp>
      <p:sp>
        <p:nvSpPr>
          <p:cNvPr id="24581"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GB"/>
          </a:p>
        </p:txBody>
      </p:sp>
      <p:sp>
        <p:nvSpPr>
          <p:cNvPr id="6" name="Oval 5"/>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Times New Roman" pitchFamily="18" charset="0"/>
              </a:rPr>
              <a:t>18</a:t>
            </a:r>
          </a:p>
        </p:txBody>
      </p:sp>
      <p:sp>
        <p:nvSpPr>
          <p:cNvPr id="2" name="مربع نص 1">
            <a:extLst>
              <a:ext uri="{FF2B5EF4-FFF2-40B4-BE49-F238E27FC236}">
                <a16:creationId xmlns:a16="http://schemas.microsoft.com/office/drawing/2014/main" xmlns="" id="{3A661C82-E498-4CE9-B828-F05E4274A5D8}"/>
              </a:ext>
            </a:extLst>
          </p:cNvPr>
          <p:cNvSpPr txBox="1"/>
          <p:nvPr/>
        </p:nvSpPr>
        <p:spPr>
          <a:xfrm>
            <a:off x="0" y="317710"/>
            <a:ext cx="9340292" cy="830997"/>
          </a:xfrm>
          <a:prstGeom prst="rect">
            <a:avLst/>
          </a:prstGeom>
          <a:noFill/>
        </p:spPr>
        <p:txBody>
          <a:bodyPr wrap="square" rtlCol="1">
            <a:spAutoFit/>
          </a:bodyPr>
          <a:lstStyle/>
          <a:p>
            <a:pPr algn="l"/>
            <a:r>
              <a:rPr lang="en-US" dirty="0">
                <a:solidFill>
                  <a:srgbClr val="009247"/>
                </a:solidFill>
              </a:rPr>
              <a:t>The key processes of the urinary system are filtration, reabsorption, secretion and excretion</a:t>
            </a:r>
            <a:endParaRPr lang="ar-SA" dirty="0"/>
          </a:p>
        </p:txBody>
      </p:sp>
      <p:sp>
        <p:nvSpPr>
          <p:cNvPr id="3" name="مربع نص 2">
            <a:extLst>
              <a:ext uri="{FF2B5EF4-FFF2-40B4-BE49-F238E27FC236}">
                <a16:creationId xmlns:a16="http://schemas.microsoft.com/office/drawing/2014/main" xmlns="" id="{C5AC3CAA-0C1B-4E48-B464-D482443C3B49}"/>
              </a:ext>
            </a:extLst>
          </p:cNvPr>
          <p:cNvSpPr txBox="1"/>
          <p:nvPr/>
        </p:nvSpPr>
        <p:spPr>
          <a:xfrm>
            <a:off x="2593075" y="733208"/>
            <a:ext cx="6658876" cy="830997"/>
          </a:xfrm>
          <a:prstGeom prst="rect">
            <a:avLst/>
          </a:prstGeom>
          <a:noFill/>
        </p:spPr>
        <p:txBody>
          <a:bodyPr wrap="square" rtlCol="1">
            <a:spAutoFit/>
          </a:bodyPr>
          <a:lstStyle/>
          <a:p>
            <a:r>
              <a:rPr lang="ar-SA" dirty="0"/>
              <a:t>العمليات الرئيسية للجهاز البولي </a:t>
            </a:r>
            <a:r>
              <a:rPr lang="ar-SA" dirty="0" err="1"/>
              <a:t>للترشيح,اعادة</a:t>
            </a:r>
            <a:r>
              <a:rPr lang="ar-SA" dirty="0"/>
              <a:t> الامتصاص,</a:t>
            </a:r>
          </a:p>
          <a:p>
            <a:r>
              <a:rPr lang="ar-SA" dirty="0"/>
              <a:t>الافراز و الاخراج</a:t>
            </a:r>
          </a:p>
        </p:txBody>
      </p:sp>
      <p:sp>
        <p:nvSpPr>
          <p:cNvPr id="5" name="مربع نص 4">
            <a:extLst>
              <a:ext uri="{FF2B5EF4-FFF2-40B4-BE49-F238E27FC236}">
                <a16:creationId xmlns:a16="http://schemas.microsoft.com/office/drawing/2014/main" xmlns="" id="{B6D5A70C-FDEA-43B7-873A-CC06D00296A5}"/>
              </a:ext>
            </a:extLst>
          </p:cNvPr>
          <p:cNvSpPr txBox="1"/>
          <p:nvPr/>
        </p:nvSpPr>
        <p:spPr>
          <a:xfrm>
            <a:off x="2181485" y="2111673"/>
            <a:ext cx="6962516" cy="1004634"/>
          </a:xfrm>
          <a:prstGeom prst="rect">
            <a:avLst/>
          </a:prstGeom>
          <a:noFill/>
        </p:spPr>
        <p:txBody>
          <a:bodyPr wrap="square" rtlCol="1">
            <a:spAutoFit/>
          </a:bodyPr>
          <a:lstStyle/>
          <a:p>
            <a:pPr lvl="1" indent="-15875" eaLnBrk="1" hangingPunct="1">
              <a:lnSpc>
                <a:spcPct val="114000"/>
              </a:lnSpc>
              <a:spcBef>
                <a:spcPts val="600"/>
              </a:spcBef>
              <a:spcAft>
                <a:spcPts val="0"/>
              </a:spcAft>
            </a:pPr>
            <a:r>
              <a:rPr lang="ar-SA" sz="2600" b="1" dirty="0">
                <a:solidFill>
                  <a:srgbClr val="009247"/>
                </a:solidFill>
                <a:latin typeface="Times New Roman" panose="02020603050405020304" pitchFamily="18" charset="0"/>
                <a:cs typeface="Times New Roman" panose="02020603050405020304" pitchFamily="18" charset="0"/>
              </a:rPr>
              <a:t>يدفع ضغط الدم الماء و العديد من المواد المذابة الصغيرة الى قنوات الوحدة البولية</a:t>
            </a:r>
            <a:endParaRPr lang="en-US" sz="2600" b="1" dirty="0">
              <a:solidFill>
                <a:srgbClr val="009247"/>
              </a:solidFill>
              <a:latin typeface="Times New Roman" panose="02020603050405020304" pitchFamily="18" charset="0"/>
              <a:cs typeface="Times New Roman" panose="02020603050405020304" pitchFamily="18" charset="0"/>
            </a:endParaRPr>
          </a:p>
        </p:txBody>
      </p:sp>
      <p:sp>
        <p:nvSpPr>
          <p:cNvPr id="7" name="مربع نص 6">
            <a:extLst>
              <a:ext uri="{FF2B5EF4-FFF2-40B4-BE49-F238E27FC236}">
                <a16:creationId xmlns:a16="http://schemas.microsoft.com/office/drawing/2014/main" xmlns="" id="{0D0DC6C9-50CE-40A4-9C63-A0AC5E7F1643}"/>
              </a:ext>
            </a:extLst>
          </p:cNvPr>
          <p:cNvSpPr txBox="1"/>
          <p:nvPr/>
        </p:nvSpPr>
        <p:spPr>
          <a:xfrm>
            <a:off x="7253416" y="3063610"/>
            <a:ext cx="1890584" cy="1200329"/>
          </a:xfrm>
          <a:prstGeom prst="rect">
            <a:avLst/>
          </a:prstGeom>
          <a:noFill/>
        </p:spPr>
        <p:txBody>
          <a:bodyPr wrap="square" rtlCol="1">
            <a:spAutoFit/>
          </a:bodyPr>
          <a:lstStyle/>
          <a:p>
            <a:r>
              <a:rPr lang="ar-SA" dirty="0">
                <a:solidFill>
                  <a:srgbClr val="009247"/>
                </a:solidFill>
              </a:rPr>
              <a:t>يتم استعادة المواد الذائبة النافعة الى الدم من الراشح</a:t>
            </a:r>
          </a:p>
        </p:txBody>
      </p:sp>
      <p:sp>
        <p:nvSpPr>
          <p:cNvPr id="8" name="مربع نص 7">
            <a:extLst>
              <a:ext uri="{FF2B5EF4-FFF2-40B4-BE49-F238E27FC236}">
                <a16:creationId xmlns:a16="http://schemas.microsoft.com/office/drawing/2014/main" xmlns="" id="{680424AF-D7AB-429C-B0F0-29074B6BC7B5}"/>
              </a:ext>
            </a:extLst>
          </p:cNvPr>
          <p:cNvSpPr txBox="1"/>
          <p:nvPr/>
        </p:nvSpPr>
        <p:spPr>
          <a:xfrm>
            <a:off x="3147498" y="4681098"/>
            <a:ext cx="5696465" cy="830997"/>
          </a:xfrm>
          <a:prstGeom prst="rect">
            <a:avLst/>
          </a:prstGeom>
          <a:noFill/>
        </p:spPr>
        <p:txBody>
          <a:bodyPr wrap="square" rtlCol="1">
            <a:spAutoFit/>
          </a:bodyPr>
          <a:lstStyle/>
          <a:p>
            <a:r>
              <a:rPr lang="ar-SA" dirty="0">
                <a:solidFill>
                  <a:srgbClr val="009247"/>
                </a:solidFill>
              </a:rPr>
              <a:t>تضاف السموم الزائدة وغيرها من المذاب من سوائل الجسم إلى الراشح</a:t>
            </a:r>
          </a:p>
        </p:txBody>
      </p:sp>
      <p:sp>
        <p:nvSpPr>
          <p:cNvPr id="9" name="مربع نص 8">
            <a:extLst>
              <a:ext uri="{FF2B5EF4-FFF2-40B4-BE49-F238E27FC236}">
                <a16:creationId xmlns:a16="http://schemas.microsoft.com/office/drawing/2014/main" xmlns="" id="{780ED27F-0DEB-429A-963F-AD8EB619D428}"/>
              </a:ext>
            </a:extLst>
          </p:cNvPr>
          <p:cNvSpPr txBox="1"/>
          <p:nvPr/>
        </p:nvSpPr>
        <p:spPr>
          <a:xfrm>
            <a:off x="1295146" y="5462610"/>
            <a:ext cx="1772677" cy="461665"/>
          </a:xfrm>
          <a:prstGeom prst="rect">
            <a:avLst/>
          </a:prstGeom>
          <a:noFill/>
        </p:spPr>
        <p:txBody>
          <a:bodyPr wrap="square" rtlCol="1">
            <a:spAutoFit/>
          </a:bodyPr>
          <a:lstStyle/>
          <a:p>
            <a:r>
              <a:rPr lang="ar-SA" dirty="0">
                <a:solidFill>
                  <a:srgbClr val="F60000"/>
                </a:solidFill>
              </a:rPr>
              <a:t>الاخراج</a:t>
            </a:r>
          </a:p>
        </p:txBody>
      </p:sp>
      <p:sp>
        <p:nvSpPr>
          <p:cNvPr id="10" name="مربع نص 9">
            <a:extLst>
              <a:ext uri="{FF2B5EF4-FFF2-40B4-BE49-F238E27FC236}">
                <a16:creationId xmlns:a16="http://schemas.microsoft.com/office/drawing/2014/main" xmlns="" id="{228C299B-A35A-4121-9E38-13A5A74E6B81}"/>
              </a:ext>
            </a:extLst>
          </p:cNvPr>
          <p:cNvSpPr txBox="1"/>
          <p:nvPr/>
        </p:nvSpPr>
        <p:spPr>
          <a:xfrm>
            <a:off x="5554792" y="5950945"/>
            <a:ext cx="3589208" cy="461665"/>
          </a:xfrm>
          <a:prstGeom prst="rect">
            <a:avLst/>
          </a:prstGeom>
          <a:noFill/>
        </p:spPr>
        <p:txBody>
          <a:bodyPr wrap="square" rtlCol="1">
            <a:spAutoFit/>
          </a:bodyPr>
          <a:lstStyle/>
          <a:p>
            <a:r>
              <a:rPr lang="ar-SA" dirty="0">
                <a:solidFill>
                  <a:srgbClr val="009247"/>
                </a:solidFill>
              </a:rPr>
              <a:t>يتم اخراج المنتج النهائي وهو البول</a:t>
            </a: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25_07UrinaryProcesses-U"/>
          <p:cNvPicPr>
            <a:picLocks noChangeAspect="1" noChangeArrowheads="1"/>
          </p:cNvPicPr>
          <p:nvPr/>
        </p:nvPicPr>
        <p:blipFill>
          <a:blip r:embed="rId3" cstate="print"/>
          <a:srcRect/>
          <a:stretch>
            <a:fillRect/>
          </a:stretch>
        </p:blipFill>
        <p:spPr bwMode="auto">
          <a:xfrm>
            <a:off x="241457" y="3154892"/>
            <a:ext cx="8542337" cy="1444625"/>
          </a:xfrm>
          <a:prstGeom prst="rect">
            <a:avLst/>
          </a:prstGeom>
          <a:noFill/>
          <a:ln w="9525">
            <a:noFill/>
            <a:miter lim="800000"/>
            <a:headEnd/>
            <a:tailEnd/>
          </a:ln>
        </p:spPr>
      </p:pic>
      <p:sp>
        <p:nvSpPr>
          <p:cNvPr id="25603" name="Text Box 7"/>
          <p:cNvSpPr txBox="1">
            <a:spLocks noChangeArrowheads="1"/>
          </p:cNvSpPr>
          <p:nvPr/>
        </p:nvSpPr>
        <p:spPr bwMode="auto">
          <a:xfrm>
            <a:off x="1161723" y="3202517"/>
            <a:ext cx="1417638" cy="155575"/>
          </a:xfrm>
          <a:prstGeom prst="rect">
            <a:avLst/>
          </a:prstGeom>
          <a:noFill/>
          <a:ln w="9525">
            <a:noFill/>
            <a:miter lim="800000"/>
            <a:headEnd/>
            <a:tailEnd/>
          </a:ln>
        </p:spPr>
        <p:txBody>
          <a:bodyPr wrap="none" lIns="0" tIns="0" rIns="0" bIns="0"/>
          <a:lstStyle/>
          <a:p>
            <a:pPr algn="l">
              <a:lnSpc>
                <a:spcPct val="80000"/>
              </a:lnSpc>
            </a:pPr>
            <a:r>
              <a:rPr lang="en-US" sz="1700" b="1" dirty="0">
                <a:solidFill>
                  <a:srgbClr val="FF0000"/>
                </a:solidFill>
                <a:latin typeface="Times New Roman" panose="02020603050405020304" pitchFamily="18" charset="0"/>
                <a:cs typeface="Times New Roman" panose="02020603050405020304" pitchFamily="18" charset="0"/>
              </a:rPr>
              <a:t>Filtration</a:t>
            </a:r>
          </a:p>
        </p:txBody>
      </p:sp>
      <p:sp>
        <p:nvSpPr>
          <p:cNvPr id="25604" name="Text Box 8"/>
          <p:cNvSpPr txBox="1">
            <a:spLocks noChangeArrowheads="1"/>
          </p:cNvSpPr>
          <p:nvPr/>
        </p:nvSpPr>
        <p:spPr bwMode="auto">
          <a:xfrm>
            <a:off x="1895475" y="3666192"/>
            <a:ext cx="1244600" cy="493612"/>
          </a:xfrm>
          <a:prstGeom prst="rect">
            <a:avLst/>
          </a:prstGeom>
          <a:noFill/>
          <a:ln w="9525">
            <a:noFill/>
            <a:miter lim="800000"/>
            <a:headEnd/>
            <a:tailEnd/>
          </a:ln>
        </p:spPr>
        <p:txBody>
          <a:bodyPr wrap="none" lIns="0" tIns="0" rIns="0" bIns="0"/>
          <a:lstStyle/>
          <a:p>
            <a:pPr algn="ctr">
              <a:lnSpc>
                <a:spcPct val="80000"/>
              </a:lnSpc>
            </a:pPr>
            <a:r>
              <a:rPr lang="en-US" sz="1600" b="1" dirty="0">
                <a:latin typeface="Times New Roman" panose="02020603050405020304" pitchFamily="18" charset="0"/>
                <a:cs typeface="Times New Roman" panose="02020603050405020304" pitchFamily="18" charset="0"/>
              </a:rPr>
              <a:t>H</a:t>
            </a:r>
            <a:r>
              <a:rPr lang="en-US" sz="1600" b="1" baseline="-25000" dirty="0">
                <a:latin typeface="Times New Roman" panose="02020603050405020304" pitchFamily="18" charset="0"/>
                <a:cs typeface="Times New Roman" panose="02020603050405020304" pitchFamily="18" charset="0"/>
              </a:rPr>
              <a:t>2</a:t>
            </a:r>
            <a:r>
              <a:rPr lang="en-US" sz="1600" b="1" dirty="0">
                <a:latin typeface="Times New Roman" panose="02020603050405020304" pitchFamily="18" charset="0"/>
                <a:cs typeface="Times New Roman" panose="02020603050405020304" pitchFamily="18" charset="0"/>
              </a:rPr>
              <a:t>O, other small</a:t>
            </a:r>
          </a:p>
          <a:p>
            <a:pPr algn="ctr">
              <a:lnSpc>
                <a:spcPct val="80000"/>
              </a:lnSpc>
            </a:pPr>
            <a:r>
              <a:rPr lang="ar-SA" sz="1800" b="1" dirty="0">
                <a:latin typeface="Times New Roman" panose="02020603050405020304" pitchFamily="18" charset="0"/>
                <a:cs typeface="Times New Roman" panose="02020603050405020304" pitchFamily="18" charset="0"/>
              </a:rPr>
              <a:t>       </a:t>
            </a:r>
            <a:endParaRPr lang="en-US" sz="1800" b="1" dirty="0">
              <a:latin typeface="Times New Roman" panose="02020603050405020304" pitchFamily="18" charset="0"/>
              <a:cs typeface="Times New Roman" panose="02020603050405020304" pitchFamily="18" charset="0"/>
            </a:endParaRPr>
          </a:p>
          <a:p>
            <a:pPr algn="ctr">
              <a:lnSpc>
                <a:spcPct val="80000"/>
              </a:lnSpc>
            </a:pPr>
            <a:endParaRPr lang="en-US" sz="1800" b="1" dirty="0">
              <a:latin typeface="Times New Roman" panose="02020603050405020304" pitchFamily="18" charset="0"/>
              <a:cs typeface="Times New Roman" panose="02020603050405020304" pitchFamily="18" charset="0"/>
            </a:endParaRPr>
          </a:p>
        </p:txBody>
      </p:sp>
      <p:sp>
        <p:nvSpPr>
          <p:cNvPr id="25605" name="Text Box 9"/>
          <p:cNvSpPr txBox="1">
            <a:spLocks noChangeArrowheads="1"/>
          </p:cNvSpPr>
          <p:nvPr/>
        </p:nvSpPr>
        <p:spPr bwMode="auto">
          <a:xfrm>
            <a:off x="1995488" y="3878263"/>
            <a:ext cx="1244600" cy="169862"/>
          </a:xfrm>
          <a:prstGeom prst="rect">
            <a:avLst/>
          </a:prstGeom>
          <a:noFill/>
          <a:ln w="9525">
            <a:noFill/>
            <a:miter lim="800000"/>
            <a:headEnd/>
            <a:tailEnd/>
          </a:ln>
        </p:spPr>
        <p:txBody>
          <a:bodyPr wrap="none" lIns="0" tIns="0" rIns="0" bIns="0"/>
          <a:lstStyle/>
          <a:p>
            <a:pPr algn="l">
              <a:lnSpc>
                <a:spcPct val="80000"/>
              </a:lnSpc>
            </a:pPr>
            <a:r>
              <a:rPr lang="en-US" sz="2000" b="1" dirty="0">
                <a:latin typeface="Times New Roman" panose="02020603050405020304" pitchFamily="18" charset="0"/>
                <a:cs typeface="Times New Roman" panose="02020603050405020304" pitchFamily="18" charset="0"/>
              </a:rPr>
              <a:t>molecules</a:t>
            </a:r>
            <a:r>
              <a:rPr lang="ar-SA" sz="2000" b="1" dirty="0">
                <a:solidFill>
                  <a:srgbClr val="0000FF"/>
                </a:solidFill>
                <a:latin typeface="Times New Roman" panose="02020603050405020304" pitchFamily="18" charset="0"/>
                <a:cs typeface="Times New Roman" panose="02020603050405020304" pitchFamily="18" charset="0"/>
              </a:rPr>
              <a:t> </a:t>
            </a:r>
            <a:endParaRPr lang="en-US" sz="2000" b="1" dirty="0">
              <a:solidFill>
                <a:srgbClr val="0000FF"/>
              </a:solidFill>
              <a:latin typeface="Times New Roman" panose="02020603050405020304" pitchFamily="18" charset="0"/>
              <a:cs typeface="Times New Roman" panose="02020603050405020304" pitchFamily="18" charset="0"/>
            </a:endParaRPr>
          </a:p>
        </p:txBody>
      </p:sp>
      <p:sp>
        <p:nvSpPr>
          <p:cNvPr id="25606" name="Text Box 10"/>
          <p:cNvSpPr txBox="1">
            <a:spLocks noChangeArrowheads="1"/>
          </p:cNvSpPr>
          <p:nvPr/>
        </p:nvSpPr>
        <p:spPr bwMode="auto">
          <a:xfrm>
            <a:off x="1709517" y="3431118"/>
            <a:ext cx="1244600" cy="169862"/>
          </a:xfrm>
          <a:prstGeom prst="rect">
            <a:avLst/>
          </a:prstGeom>
          <a:noFill/>
          <a:ln w="9525">
            <a:noFill/>
            <a:miter lim="800000"/>
            <a:headEnd/>
            <a:tailEnd/>
          </a:ln>
        </p:spPr>
        <p:txBody>
          <a:bodyPr wrap="none" lIns="0" tIns="0" rIns="0" bIns="0"/>
          <a:lstStyle/>
          <a:p>
            <a:pPr algn="l">
              <a:lnSpc>
                <a:spcPct val="80000"/>
              </a:lnSpc>
            </a:pPr>
            <a:r>
              <a:rPr lang="en-US" sz="2000" b="1" dirty="0">
                <a:solidFill>
                  <a:srgbClr val="0000FF"/>
                </a:solidFill>
                <a:latin typeface="Times New Roman" panose="02020603050405020304" pitchFamily="18" charset="0"/>
                <a:cs typeface="Times New Roman" panose="02020603050405020304" pitchFamily="18" charset="0"/>
              </a:rPr>
              <a:t>Nephron</a:t>
            </a:r>
            <a:r>
              <a:rPr lang="en-US" sz="2000" b="1" dirty="0">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tubule</a:t>
            </a:r>
          </a:p>
        </p:txBody>
      </p:sp>
      <p:sp>
        <p:nvSpPr>
          <p:cNvPr id="25608" name="Line 12"/>
          <p:cNvSpPr>
            <a:spLocks noChangeShapeType="1"/>
          </p:cNvSpPr>
          <p:nvPr/>
        </p:nvSpPr>
        <p:spPr bwMode="auto">
          <a:xfrm flipV="1">
            <a:off x="2517775" y="2795311"/>
            <a:ext cx="404116" cy="663023"/>
          </a:xfrm>
          <a:prstGeom prst="line">
            <a:avLst/>
          </a:prstGeom>
          <a:noFill/>
          <a:ln w="25400">
            <a:solidFill>
              <a:schemeClr val="tx1"/>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25609" name="Text Box 13"/>
          <p:cNvSpPr txBox="1">
            <a:spLocks noChangeArrowheads="1"/>
          </p:cNvSpPr>
          <p:nvPr/>
        </p:nvSpPr>
        <p:spPr bwMode="auto">
          <a:xfrm>
            <a:off x="4211595" y="3214513"/>
            <a:ext cx="1197629" cy="254327"/>
          </a:xfrm>
          <a:prstGeom prst="rect">
            <a:avLst/>
          </a:prstGeom>
          <a:noFill/>
          <a:ln w="9525">
            <a:noFill/>
            <a:miter lim="800000"/>
            <a:headEnd/>
            <a:tailEnd/>
          </a:ln>
        </p:spPr>
        <p:txBody>
          <a:bodyPr wrap="none" lIns="0" tIns="0" rIns="0" bIns="0"/>
          <a:lstStyle/>
          <a:p>
            <a:pPr algn="l">
              <a:lnSpc>
                <a:spcPct val="80000"/>
              </a:lnSpc>
            </a:pPr>
            <a:r>
              <a:rPr lang="en-US" sz="1700" b="1" dirty="0">
                <a:solidFill>
                  <a:srgbClr val="FF0000"/>
                </a:solidFill>
                <a:latin typeface="Times New Roman" panose="02020603050405020304" pitchFamily="18" charset="0"/>
                <a:cs typeface="Times New Roman" panose="02020603050405020304" pitchFamily="18" charset="0"/>
              </a:rPr>
              <a:t>Reabsorption</a:t>
            </a:r>
          </a:p>
        </p:txBody>
      </p:sp>
      <p:sp>
        <p:nvSpPr>
          <p:cNvPr id="25610" name="Text Box 14"/>
          <p:cNvSpPr txBox="1">
            <a:spLocks noChangeArrowheads="1"/>
          </p:cNvSpPr>
          <p:nvPr/>
        </p:nvSpPr>
        <p:spPr bwMode="auto">
          <a:xfrm>
            <a:off x="5594148" y="3202517"/>
            <a:ext cx="1244600" cy="169863"/>
          </a:xfrm>
          <a:prstGeom prst="rect">
            <a:avLst/>
          </a:prstGeom>
          <a:noFill/>
          <a:ln w="9525">
            <a:noFill/>
            <a:miter lim="800000"/>
            <a:headEnd/>
            <a:tailEnd/>
          </a:ln>
        </p:spPr>
        <p:txBody>
          <a:bodyPr wrap="none" lIns="0" tIns="0" rIns="0" bIns="0"/>
          <a:lstStyle/>
          <a:p>
            <a:pPr algn="l">
              <a:lnSpc>
                <a:spcPct val="80000"/>
              </a:lnSpc>
            </a:pPr>
            <a:r>
              <a:rPr lang="en-US" sz="1700" b="1" dirty="0">
                <a:solidFill>
                  <a:srgbClr val="FF0000"/>
                </a:solidFill>
                <a:latin typeface="Times New Roman" panose="02020603050405020304" pitchFamily="18" charset="0"/>
                <a:cs typeface="Times New Roman" panose="02020603050405020304" pitchFamily="18" charset="0"/>
              </a:rPr>
              <a:t>Secretion</a:t>
            </a:r>
          </a:p>
        </p:txBody>
      </p:sp>
      <p:sp>
        <p:nvSpPr>
          <p:cNvPr id="25611" name="Text Box 15"/>
          <p:cNvSpPr txBox="1">
            <a:spLocks noChangeArrowheads="1"/>
          </p:cNvSpPr>
          <p:nvPr/>
        </p:nvSpPr>
        <p:spPr bwMode="auto">
          <a:xfrm>
            <a:off x="7536652" y="3631004"/>
            <a:ext cx="374650" cy="134938"/>
          </a:xfrm>
          <a:prstGeom prst="rect">
            <a:avLst/>
          </a:prstGeom>
          <a:noFill/>
          <a:ln w="9525">
            <a:noFill/>
            <a:miter lim="800000"/>
            <a:headEnd/>
            <a:tailEnd/>
          </a:ln>
        </p:spPr>
        <p:txBody>
          <a:bodyPr wrap="none" lIns="0" tIns="0" rIns="0" bIns="0"/>
          <a:lstStyle/>
          <a:p>
            <a:pPr algn="l">
              <a:lnSpc>
                <a:spcPct val="80000"/>
              </a:lnSpc>
            </a:pPr>
            <a:r>
              <a:rPr lang="en-US" sz="1500" b="1" dirty="0">
                <a:solidFill>
                  <a:srgbClr val="0000FF"/>
                </a:solidFill>
                <a:latin typeface="Times New Roman" panose="02020603050405020304" pitchFamily="18" charset="0"/>
                <a:cs typeface="Times New Roman" panose="02020603050405020304" pitchFamily="18" charset="0"/>
              </a:rPr>
              <a:t>Urine</a:t>
            </a:r>
          </a:p>
          <a:p>
            <a:pPr algn="l">
              <a:lnSpc>
                <a:spcPct val="80000"/>
              </a:lnSpc>
            </a:pPr>
            <a:r>
              <a:rPr lang="ar-SA" sz="1700" b="1" dirty="0">
                <a:solidFill>
                  <a:srgbClr val="0000FF"/>
                </a:solidFill>
                <a:latin typeface="Times New Roman" panose="02020603050405020304" pitchFamily="18" charset="0"/>
                <a:cs typeface="Times New Roman" panose="02020603050405020304" pitchFamily="18" charset="0"/>
              </a:rPr>
              <a:t> </a:t>
            </a:r>
            <a:r>
              <a:rPr lang="ar-SA" sz="1500" b="1" dirty="0">
                <a:solidFill>
                  <a:srgbClr val="0000FF"/>
                </a:solidFill>
                <a:latin typeface="Times New Roman" panose="02020603050405020304" pitchFamily="18" charset="0"/>
                <a:cs typeface="Times New Roman" panose="02020603050405020304" pitchFamily="18" charset="0"/>
              </a:rPr>
              <a:t> </a:t>
            </a:r>
            <a:r>
              <a:rPr lang="ar-SA" sz="1100" b="1" dirty="0">
                <a:solidFill>
                  <a:srgbClr val="0000FF"/>
                </a:solidFill>
                <a:latin typeface="Times New Roman" panose="02020603050405020304" pitchFamily="18" charset="0"/>
                <a:cs typeface="Times New Roman" panose="02020603050405020304" pitchFamily="18" charset="0"/>
              </a:rPr>
              <a:t> </a:t>
            </a:r>
            <a:endParaRPr lang="en-US" sz="1100" b="1" dirty="0">
              <a:solidFill>
                <a:srgbClr val="0000FF"/>
              </a:solidFill>
              <a:latin typeface="Times New Roman" panose="02020603050405020304" pitchFamily="18" charset="0"/>
              <a:cs typeface="Times New Roman" panose="02020603050405020304" pitchFamily="18" charset="0"/>
            </a:endParaRPr>
          </a:p>
        </p:txBody>
      </p:sp>
      <p:sp>
        <p:nvSpPr>
          <p:cNvPr id="25612" name="Text Box 16"/>
          <p:cNvSpPr txBox="1">
            <a:spLocks noChangeArrowheads="1"/>
          </p:cNvSpPr>
          <p:nvPr/>
        </p:nvSpPr>
        <p:spPr bwMode="auto">
          <a:xfrm>
            <a:off x="6780208" y="4468739"/>
            <a:ext cx="1512887" cy="261555"/>
          </a:xfrm>
          <a:prstGeom prst="rect">
            <a:avLst/>
          </a:prstGeom>
          <a:noFill/>
          <a:ln w="9525">
            <a:noFill/>
            <a:miter lim="800000"/>
            <a:headEnd/>
            <a:tailEnd/>
          </a:ln>
        </p:spPr>
        <p:txBody>
          <a:bodyPr wrap="none" lIns="0" tIns="0" rIns="0" bIns="0"/>
          <a:lstStyle/>
          <a:p>
            <a:pPr algn="l">
              <a:lnSpc>
                <a:spcPct val="80000"/>
              </a:lnSpc>
            </a:pPr>
            <a:r>
              <a:rPr lang="en-US" sz="2000" b="1" dirty="0">
                <a:solidFill>
                  <a:srgbClr val="0000FF"/>
                </a:solidFill>
                <a:latin typeface="Times New Roman" panose="02020603050405020304" pitchFamily="18" charset="0"/>
                <a:cs typeface="Times New Roman" panose="02020603050405020304" pitchFamily="18" charset="0"/>
              </a:rPr>
              <a:t>Interstitial fluid</a:t>
            </a:r>
          </a:p>
          <a:p>
            <a:pPr algn="l">
              <a:lnSpc>
                <a:spcPct val="80000"/>
              </a:lnSpc>
            </a:pPr>
            <a:r>
              <a:rPr lang="ar-SA" sz="2000" b="1" dirty="0">
                <a:solidFill>
                  <a:srgbClr val="0000FF"/>
                </a:solidFill>
                <a:latin typeface="Times New Roman" panose="02020603050405020304" pitchFamily="18" charset="0"/>
                <a:cs typeface="Times New Roman" panose="02020603050405020304" pitchFamily="18" charset="0"/>
              </a:rPr>
              <a:t> </a:t>
            </a:r>
            <a:endParaRPr lang="en-US" sz="2000" b="1" dirty="0">
              <a:solidFill>
                <a:srgbClr val="0000FF"/>
              </a:solidFill>
              <a:latin typeface="Times New Roman" panose="02020603050405020304" pitchFamily="18" charset="0"/>
              <a:cs typeface="Times New Roman" panose="02020603050405020304" pitchFamily="18" charset="0"/>
            </a:endParaRPr>
          </a:p>
        </p:txBody>
      </p:sp>
      <p:sp>
        <p:nvSpPr>
          <p:cNvPr id="25613" name="Text Box 17"/>
          <p:cNvSpPr txBox="1">
            <a:spLocks noChangeArrowheads="1"/>
          </p:cNvSpPr>
          <p:nvPr/>
        </p:nvSpPr>
        <p:spPr bwMode="auto">
          <a:xfrm>
            <a:off x="7289002" y="3191872"/>
            <a:ext cx="1244600" cy="211138"/>
          </a:xfrm>
          <a:prstGeom prst="rect">
            <a:avLst/>
          </a:prstGeom>
          <a:noFill/>
          <a:ln w="9525">
            <a:noFill/>
            <a:miter lim="800000"/>
            <a:headEnd/>
            <a:tailEnd/>
          </a:ln>
        </p:spPr>
        <p:txBody>
          <a:bodyPr wrap="none" lIns="0" tIns="0" rIns="0" bIns="0"/>
          <a:lstStyle/>
          <a:p>
            <a:pPr algn="l">
              <a:lnSpc>
                <a:spcPct val="80000"/>
              </a:lnSpc>
            </a:pPr>
            <a:r>
              <a:rPr lang="en-US" sz="1700" b="1" dirty="0">
                <a:solidFill>
                  <a:srgbClr val="FF0000"/>
                </a:solidFill>
                <a:latin typeface="Times New Roman" panose="02020603050405020304" pitchFamily="18" charset="0"/>
                <a:cs typeface="Times New Roman" panose="02020603050405020304" pitchFamily="18" charset="0"/>
              </a:rPr>
              <a:t>Excretion</a:t>
            </a:r>
          </a:p>
        </p:txBody>
      </p:sp>
      <p:sp>
        <p:nvSpPr>
          <p:cNvPr id="25619" name="Rectangle 25"/>
          <p:cNvSpPr>
            <a:spLocks noChangeArrowheads="1"/>
          </p:cNvSpPr>
          <p:nvPr/>
        </p:nvSpPr>
        <p:spPr bwMode="auto">
          <a:xfrm>
            <a:off x="1587453" y="276225"/>
            <a:ext cx="5978525" cy="1600438"/>
          </a:xfrm>
          <a:prstGeom prst="rect">
            <a:avLst/>
          </a:prstGeom>
          <a:noFill/>
          <a:ln w="9525">
            <a:noFill/>
            <a:miter lim="800000"/>
            <a:headEnd/>
            <a:tailEnd/>
          </a:ln>
        </p:spPr>
        <p:txBody>
          <a:bodyPr>
            <a:spAutoFit/>
          </a:bodyPr>
          <a:lstStyle/>
          <a:p>
            <a:pPr algn="ctr" eaLnBrk="1" hangingPunct="1">
              <a:spcBef>
                <a:spcPct val="50000"/>
              </a:spcBef>
            </a:pPr>
            <a:r>
              <a:rPr lang="en-US" sz="2800" b="1" dirty="0">
                <a:solidFill>
                  <a:schemeClr val="tx2"/>
                </a:solidFill>
                <a:latin typeface="Times New Roman" panose="02020603050405020304" pitchFamily="18" charset="0"/>
                <a:cs typeface="Times New Roman" panose="02020603050405020304" pitchFamily="18" charset="0"/>
              </a:rPr>
              <a:t>Major </a:t>
            </a:r>
            <a:r>
              <a:rPr lang="en-US" sz="2800" b="1" dirty="0">
                <a:solidFill>
                  <a:srgbClr val="FF0000"/>
                </a:solidFill>
                <a:latin typeface="Times New Roman" panose="02020603050405020304" pitchFamily="18" charset="0"/>
                <a:cs typeface="Times New Roman" panose="02020603050405020304" pitchFamily="18" charset="0"/>
              </a:rPr>
              <a:t>Excretory Processes</a:t>
            </a:r>
            <a:r>
              <a:rPr lang="ar-SA" sz="2800" b="1" dirty="0">
                <a:solidFill>
                  <a:srgbClr val="FF0000"/>
                </a:solidFill>
                <a:latin typeface="Times New Roman" panose="02020603050405020304" pitchFamily="18" charset="0"/>
                <a:cs typeface="Times New Roman" panose="02020603050405020304" pitchFamily="18" charset="0"/>
              </a:rPr>
              <a:t> </a:t>
            </a:r>
            <a:r>
              <a:rPr lang="en-US" sz="2800" b="1" dirty="0">
                <a:solidFill>
                  <a:schemeClr val="tx2"/>
                </a:solidFill>
                <a:latin typeface="Times New Roman" panose="02020603050405020304" pitchFamily="18" charset="0"/>
                <a:cs typeface="Times New Roman" panose="02020603050405020304" pitchFamily="18" charset="0"/>
              </a:rPr>
              <a:t>of the urinary system</a:t>
            </a:r>
            <a:r>
              <a:rPr lang="en-US" sz="2800" b="1" dirty="0">
                <a:solidFill>
                  <a:srgbClr val="FF0000"/>
                </a:solidFill>
                <a:latin typeface="Times New Roman" panose="02020603050405020304" pitchFamily="18" charset="0"/>
                <a:cs typeface="Times New Roman" panose="02020603050405020304" pitchFamily="18" charset="0"/>
              </a:rPr>
              <a:t> </a:t>
            </a:r>
          </a:p>
          <a:p>
            <a:pPr algn="ctr" eaLnBrk="1" hangingPunct="1">
              <a:spcBef>
                <a:spcPct val="50000"/>
              </a:spcBef>
            </a:pPr>
            <a:r>
              <a:rPr lang="ar-SA" sz="2800" b="1" dirty="0">
                <a:solidFill>
                  <a:srgbClr val="0000FF"/>
                </a:solidFill>
                <a:latin typeface="Times New Roman" panose="02020603050405020304" pitchFamily="18" charset="0"/>
                <a:cs typeface="Times New Roman" panose="02020603050405020304" pitchFamily="18" charset="0"/>
              </a:rPr>
              <a:t>العمليات</a:t>
            </a:r>
            <a:r>
              <a:rPr lang="ar-SA" sz="2800" b="1" dirty="0">
                <a:solidFill>
                  <a:srgbClr val="FF0000"/>
                </a:solidFill>
                <a:latin typeface="Times New Roman" panose="02020603050405020304" pitchFamily="18" charset="0"/>
                <a:cs typeface="Times New Roman" panose="02020603050405020304" pitchFamily="18" charset="0"/>
              </a:rPr>
              <a:t> </a:t>
            </a:r>
            <a:r>
              <a:rPr lang="ar-SA" sz="2800" b="1" dirty="0">
                <a:solidFill>
                  <a:srgbClr val="F60000"/>
                </a:solidFill>
                <a:latin typeface="Times New Roman" panose="02020603050405020304" pitchFamily="18" charset="0"/>
                <a:cs typeface="Times New Roman" panose="02020603050405020304" pitchFamily="18" charset="0"/>
              </a:rPr>
              <a:t>الطرد الرئيسية </a:t>
            </a:r>
            <a:r>
              <a:rPr lang="ar-SA" sz="2800" b="1" dirty="0">
                <a:solidFill>
                  <a:srgbClr val="0000FF"/>
                </a:solidFill>
                <a:latin typeface="Times New Roman" panose="02020603050405020304" pitchFamily="18" charset="0"/>
                <a:cs typeface="Times New Roman" panose="02020603050405020304" pitchFamily="18" charset="0"/>
              </a:rPr>
              <a:t>من الجهاز البولي</a:t>
            </a:r>
            <a:endParaRPr lang="en-US" sz="2800" b="1" dirty="0">
              <a:solidFill>
                <a:srgbClr val="0000FF"/>
              </a:solidFill>
              <a:latin typeface="Times New Roman" pitchFamily="18" charset="0"/>
              <a:cs typeface="Times New Roman" panose="02020603050405020304" pitchFamily="18" charset="0"/>
            </a:endParaRPr>
          </a:p>
        </p:txBody>
      </p:sp>
      <p:sp>
        <p:nvSpPr>
          <p:cNvPr id="21" name="Oval 20"/>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19</a:t>
            </a:r>
          </a:p>
        </p:txBody>
      </p:sp>
      <p:sp>
        <p:nvSpPr>
          <p:cNvPr id="3" name="مربع نص 2">
            <a:extLst>
              <a:ext uri="{FF2B5EF4-FFF2-40B4-BE49-F238E27FC236}">
                <a16:creationId xmlns:a16="http://schemas.microsoft.com/office/drawing/2014/main" xmlns="" id="{01CF49D8-916E-4FEC-9CEE-0A777CD9B1E5}"/>
              </a:ext>
            </a:extLst>
          </p:cNvPr>
          <p:cNvSpPr txBox="1"/>
          <p:nvPr/>
        </p:nvSpPr>
        <p:spPr>
          <a:xfrm>
            <a:off x="920450" y="2743724"/>
            <a:ext cx="1075038" cy="461665"/>
          </a:xfrm>
          <a:prstGeom prst="rect">
            <a:avLst/>
          </a:prstGeom>
          <a:noFill/>
        </p:spPr>
        <p:txBody>
          <a:bodyPr wrap="square" rtlCol="1">
            <a:spAutoFit/>
          </a:bodyPr>
          <a:lstStyle/>
          <a:p>
            <a:r>
              <a:rPr lang="ar-SA" dirty="0"/>
              <a:t>الترشيح</a:t>
            </a:r>
          </a:p>
        </p:txBody>
      </p:sp>
      <p:sp>
        <p:nvSpPr>
          <p:cNvPr id="4" name="مربع نص 3">
            <a:extLst>
              <a:ext uri="{FF2B5EF4-FFF2-40B4-BE49-F238E27FC236}">
                <a16:creationId xmlns:a16="http://schemas.microsoft.com/office/drawing/2014/main" xmlns="" id="{551912A3-2F7D-474B-AA92-03CEDF50C52C}"/>
              </a:ext>
            </a:extLst>
          </p:cNvPr>
          <p:cNvSpPr txBox="1"/>
          <p:nvPr/>
        </p:nvSpPr>
        <p:spPr>
          <a:xfrm>
            <a:off x="3045286" y="2718476"/>
            <a:ext cx="2453040" cy="461665"/>
          </a:xfrm>
          <a:prstGeom prst="rect">
            <a:avLst/>
          </a:prstGeom>
          <a:noFill/>
        </p:spPr>
        <p:txBody>
          <a:bodyPr wrap="square" rtlCol="1">
            <a:spAutoFit/>
          </a:bodyPr>
          <a:lstStyle/>
          <a:p>
            <a:r>
              <a:rPr lang="ar-SA" dirty="0"/>
              <a:t>اعادة الامتصاص</a:t>
            </a:r>
          </a:p>
        </p:txBody>
      </p:sp>
      <p:sp>
        <p:nvSpPr>
          <p:cNvPr id="5" name="مربع نص 4">
            <a:extLst>
              <a:ext uri="{FF2B5EF4-FFF2-40B4-BE49-F238E27FC236}">
                <a16:creationId xmlns:a16="http://schemas.microsoft.com/office/drawing/2014/main" xmlns="" id="{7AD6D11D-BCF0-4087-8178-100313694CD9}"/>
              </a:ext>
            </a:extLst>
          </p:cNvPr>
          <p:cNvSpPr txBox="1"/>
          <p:nvPr/>
        </p:nvSpPr>
        <p:spPr>
          <a:xfrm>
            <a:off x="5176347" y="2751054"/>
            <a:ext cx="1244600" cy="461665"/>
          </a:xfrm>
          <a:prstGeom prst="rect">
            <a:avLst/>
          </a:prstGeom>
          <a:noFill/>
        </p:spPr>
        <p:txBody>
          <a:bodyPr wrap="square" rtlCol="1">
            <a:spAutoFit/>
          </a:bodyPr>
          <a:lstStyle/>
          <a:p>
            <a:r>
              <a:rPr lang="ar-SA" dirty="0"/>
              <a:t>الافراز</a:t>
            </a:r>
          </a:p>
        </p:txBody>
      </p:sp>
      <p:sp>
        <p:nvSpPr>
          <p:cNvPr id="6" name="مربع نص 5">
            <a:extLst>
              <a:ext uri="{FF2B5EF4-FFF2-40B4-BE49-F238E27FC236}">
                <a16:creationId xmlns:a16="http://schemas.microsoft.com/office/drawing/2014/main" xmlns="" id="{A2D056F6-3BF8-4ED3-8F36-8822042037FC}"/>
              </a:ext>
            </a:extLst>
          </p:cNvPr>
          <p:cNvSpPr txBox="1"/>
          <p:nvPr/>
        </p:nvSpPr>
        <p:spPr>
          <a:xfrm>
            <a:off x="6999651" y="2758716"/>
            <a:ext cx="1197629" cy="461665"/>
          </a:xfrm>
          <a:prstGeom prst="rect">
            <a:avLst/>
          </a:prstGeom>
          <a:noFill/>
        </p:spPr>
        <p:txBody>
          <a:bodyPr wrap="square" rtlCol="1">
            <a:spAutoFit/>
          </a:bodyPr>
          <a:lstStyle/>
          <a:p>
            <a:r>
              <a:rPr lang="ar-SA" dirty="0"/>
              <a:t>الاخراج</a:t>
            </a:r>
          </a:p>
        </p:txBody>
      </p:sp>
      <p:sp>
        <p:nvSpPr>
          <p:cNvPr id="7" name="مربع نص 6">
            <a:extLst>
              <a:ext uri="{FF2B5EF4-FFF2-40B4-BE49-F238E27FC236}">
                <a16:creationId xmlns:a16="http://schemas.microsoft.com/office/drawing/2014/main" xmlns="" id="{EBF756D5-E85F-408D-BC43-6726E3F2C290}"/>
              </a:ext>
            </a:extLst>
          </p:cNvPr>
          <p:cNvSpPr txBox="1"/>
          <p:nvPr/>
        </p:nvSpPr>
        <p:spPr>
          <a:xfrm>
            <a:off x="6937836" y="3799186"/>
            <a:ext cx="1197629" cy="461665"/>
          </a:xfrm>
          <a:prstGeom prst="rect">
            <a:avLst/>
          </a:prstGeom>
          <a:noFill/>
        </p:spPr>
        <p:txBody>
          <a:bodyPr wrap="square" rtlCol="1">
            <a:spAutoFit/>
          </a:bodyPr>
          <a:lstStyle/>
          <a:p>
            <a:r>
              <a:rPr lang="ar-SA" dirty="0"/>
              <a:t>البول</a:t>
            </a:r>
          </a:p>
        </p:txBody>
      </p:sp>
      <p:sp>
        <p:nvSpPr>
          <p:cNvPr id="8" name="مربع نص 7">
            <a:extLst>
              <a:ext uri="{FF2B5EF4-FFF2-40B4-BE49-F238E27FC236}">
                <a16:creationId xmlns:a16="http://schemas.microsoft.com/office/drawing/2014/main" xmlns="" id="{10408060-76F7-4497-B180-049930F85075}"/>
              </a:ext>
            </a:extLst>
          </p:cNvPr>
          <p:cNvSpPr txBox="1"/>
          <p:nvPr/>
        </p:nvSpPr>
        <p:spPr>
          <a:xfrm>
            <a:off x="5998518" y="4670716"/>
            <a:ext cx="2580968" cy="461665"/>
          </a:xfrm>
          <a:prstGeom prst="rect">
            <a:avLst/>
          </a:prstGeom>
          <a:noFill/>
        </p:spPr>
        <p:txBody>
          <a:bodyPr wrap="square" rtlCol="1">
            <a:spAutoFit/>
          </a:bodyPr>
          <a:lstStyle/>
          <a:p>
            <a:r>
              <a:rPr lang="ar-SA" dirty="0"/>
              <a:t>السائل البين نسيجي</a:t>
            </a:r>
          </a:p>
        </p:txBody>
      </p:sp>
      <p:sp>
        <p:nvSpPr>
          <p:cNvPr id="9" name="مربع نص 8">
            <a:extLst>
              <a:ext uri="{FF2B5EF4-FFF2-40B4-BE49-F238E27FC236}">
                <a16:creationId xmlns:a16="http://schemas.microsoft.com/office/drawing/2014/main" xmlns="" id="{17D04675-00E3-4866-B9B1-848CC5381ED5}"/>
              </a:ext>
            </a:extLst>
          </p:cNvPr>
          <p:cNvSpPr txBox="1"/>
          <p:nvPr/>
        </p:nvSpPr>
        <p:spPr>
          <a:xfrm>
            <a:off x="-1214441" y="2421832"/>
            <a:ext cx="5229526" cy="461665"/>
          </a:xfrm>
          <a:prstGeom prst="rect">
            <a:avLst/>
          </a:prstGeom>
          <a:noFill/>
        </p:spPr>
        <p:txBody>
          <a:bodyPr wrap="square" rtlCol="1">
            <a:spAutoFit/>
          </a:bodyPr>
          <a:lstStyle/>
          <a:p>
            <a:r>
              <a:rPr lang="ar-SA" dirty="0"/>
              <a:t>انيبيبة الوحدة البولية</a:t>
            </a:r>
          </a:p>
        </p:txBody>
      </p:sp>
      <p:sp>
        <p:nvSpPr>
          <p:cNvPr id="10" name="مربع نص 9">
            <a:extLst>
              <a:ext uri="{FF2B5EF4-FFF2-40B4-BE49-F238E27FC236}">
                <a16:creationId xmlns:a16="http://schemas.microsoft.com/office/drawing/2014/main" xmlns="" id="{8E4EBA42-5EDD-47DD-B083-E66F7A7E64FC}"/>
              </a:ext>
            </a:extLst>
          </p:cNvPr>
          <p:cNvSpPr txBox="1"/>
          <p:nvPr/>
        </p:nvSpPr>
        <p:spPr>
          <a:xfrm>
            <a:off x="683448" y="4424524"/>
            <a:ext cx="3360690" cy="461665"/>
          </a:xfrm>
          <a:prstGeom prst="rect">
            <a:avLst/>
          </a:prstGeom>
          <a:noFill/>
        </p:spPr>
        <p:txBody>
          <a:bodyPr wrap="square" rtlCol="1">
            <a:spAutoFit/>
          </a:bodyPr>
          <a:lstStyle/>
          <a:p>
            <a:r>
              <a:rPr lang="ar-SA" dirty="0"/>
              <a:t>الماء. وجزيئات صغيرة اخرى</a:t>
            </a:r>
          </a:p>
        </p:txBody>
      </p:sp>
      <p:cxnSp>
        <p:nvCxnSpPr>
          <p:cNvPr id="12" name="رابط كسهم مستقيم 11">
            <a:extLst>
              <a:ext uri="{FF2B5EF4-FFF2-40B4-BE49-F238E27FC236}">
                <a16:creationId xmlns:a16="http://schemas.microsoft.com/office/drawing/2014/main" xmlns="" id="{472F9603-459A-45F5-92D8-59553D2AE24A}"/>
              </a:ext>
            </a:extLst>
          </p:cNvPr>
          <p:cNvCxnSpPr/>
          <p:nvPr/>
        </p:nvCxnSpPr>
        <p:spPr bwMode="auto">
          <a:xfrm>
            <a:off x="4015085" y="4260851"/>
            <a:ext cx="256721" cy="75599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3" name="مربع نص 12">
            <a:extLst>
              <a:ext uri="{FF2B5EF4-FFF2-40B4-BE49-F238E27FC236}">
                <a16:creationId xmlns:a16="http://schemas.microsoft.com/office/drawing/2014/main" xmlns="" id="{E6EAFE8B-DA9D-4571-87CD-5A54A2B8B347}"/>
              </a:ext>
            </a:extLst>
          </p:cNvPr>
          <p:cNvSpPr txBox="1"/>
          <p:nvPr/>
        </p:nvSpPr>
        <p:spPr>
          <a:xfrm>
            <a:off x="2995859" y="5049862"/>
            <a:ext cx="2254456" cy="830997"/>
          </a:xfrm>
          <a:prstGeom prst="rect">
            <a:avLst/>
          </a:prstGeom>
          <a:noFill/>
        </p:spPr>
        <p:txBody>
          <a:bodyPr wrap="square" rtlCol="1">
            <a:spAutoFit/>
          </a:bodyPr>
          <a:lstStyle/>
          <a:p>
            <a:r>
              <a:rPr lang="en-US" dirty="0"/>
              <a:t>Capillary</a:t>
            </a:r>
          </a:p>
          <a:p>
            <a:r>
              <a:rPr lang="ar-SA" dirty="0"/>
              <a:t>شعيرة دموية</a:t>
            </a: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5"/>
          <p:cNvSpPr/>
          <p:nvPr/>
        </p:nvSpPr>
        <p:spPr>
          <a:xfrm>
            <a:off x="342999" y="2673398"/>
            <a:ext cx="8426548" cy="1274195"/>
          </a:xfrm>
          <a:prstGeom prst="rect">
            <a:avLst/>
          </a:prstGeom>
        </p:spPr>
        <p:txBody>
          <a:bodyPr wrap="square">
            <a:spAutoFit/>
          </a:bodyPr>
          <a:lstStyle/>
          <a:p>
            <a:pPr algn="ctr" eaLnBrk="1" hangingPunct="1">
              <a:lnSpc>
                <a:spcPct val="80000"/>
              </a:lnSpc>
            </a:pPr>
            <a:r>
              <a:rPr lang="en-US" sz="4800" b="1" dirty="0">
                <a:solidFill>
                  <a:srgbClr val="C00000"/>
                </a:solidFill>
                <a:effectLst>
                  <a:outerShdw blurRad="38100" dist="38100" dir="2700000" algn="tl">
                    <a:srgbClr val="000000">
                      <a:alpha val="43137"/>
                    </a:srgbClr>
                  </a:outerShdw>
                </a:effectLst>
                <a:latin typeface="+mj-lt"/>
              </a:rPr>
              <a:t>Control of Body Temperature and Water Balance</a:t>
            </a:r>
          </a:p>
        </p:txBody>
      </p:sp>
      <p:sp>
        <p:nvSpPr>
          <p:cNvPr id="3" name="مستطيل 2"/>
          <p:cNvSpPr/>
          <p:nvPr/>
        </p:nvSpPr>
        <p:spPr>
          <a:xfrm>
            <a:off x="1484759" y="4199235"/>
            <a:ext cx="6143027" cy="584775"/>
          </a:xfrm>
          <a:prstGeom prst="rect">
            <a:avLst/>
          </a:prstGeom>
          <a:noFill/>
        </p:spPr>
        <p:txBody>
          <a:bodyPr wrap="none" lIns="91440" tIns="45720" rIns="91440" bIns="45720">
            <a:spAutoFit/>
          </a:bodyPr>
          <a:lstStyle/>
          <a:p>
            <a:pPr algn="ctr"/>
            <a:r>
              <a:rPr lang="ar-SA" sz="3200" b="0" cap="none" spc="0" dirty="0">
                <a:ln w="0"/>
                <a:solidFill>
                  <a:schemeClr val="tx1"/>
                </a:solidFill>
                <a:effectLst>
                  <a:outerShdw blurRad="38100" dist="19050" dir="2700000" algn="tl" rotWithShape="0">
                    <a:schemeClr val="dk1">
                      <a:alpha val="40000"/>
                    </a:schemeClr>
                  </a:outerShdw>
                </a:effectLst>
              </a:rPr>
              <a:t>التحكم في درجة حرارة الجسم والاتزان المائي</a:t>
            </a:r>
          </a:p>
        </p:txBody>
      </p:sp>
    </p:spTree>
    <p:extLst>
      <p:ext uri="{BB962C8B-B14F-4D97-AF65-F5344CB8AC3E}">
        <p14:creationId xmlns:p14="http://schemas.microsoft.com/office/powerpoint/2010/main" val="18579291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62">
                                          <p:stCondLst>
                                            <p:cond delay="0"/>
                                          </p:stCondLst>
                                        </p:cTn>
                                        <p:tgtEl>
                                          <p:spTgt spid="2"/>
                                        </p:tgtEl>
                                      </p:cBhvr>
                                    </p:animEffect>
                                    <p:anim calcmode="lin" valueType="num">
                                      <p:cBhvr>
                                        <p:cTn id="8" dur="113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2"/>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2"/>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2"/>
                                        </p:tgtEl>
                                        <p:attrNameLst>
                                          <p:attrName>ppt_y</p:attrName>
                                        </p:attrNameLst>
                                      </p:cBhvr>
                                      <p:tavLst>
                                        <p:tav tm="0" fmla="#ppt_y-sin(pi*$)/81">
                                          <p:val>
                                            <p:fltVal val="0"/>
                                          </p:val>
                                        </p:tav>
                                        <p:tav tm="100000">
                                          <p:val>
                                            <p:fltVal val="1"/>
                                          </p:val>
                                        </p:tav>
                                      </p:tavLst>
                                    </p:anim>
                                    <p:animScale>
                                      <p:cBhvr>
                                        <p:cTn id="13" dur="16">
                                          <p:stCondLst>
                                            <p:cond delay="406"/>
                                          </p:stCondLst>
                                        </p:cTn>
                                        <p:tgtEl>
                                          <p:spTgt spid="2"/>
                                        </p:tgtEl>
                                      </p:cBhvr>
                                      <p:to x="100000" y="60000"/>
                                    </p:animScale>
                                    <p:animScale>
                                      <p:cBhvr>
                                        <p:cTn id="14" dur="104" decel="50000">
                                          <p:stCondLst>
                                            <p:cond delay="423"/>
                                          </p:stCondLst>
                                        </p:cTn>
                                        <p:tgtEl>
                                          <p:spTgt spid="2"/>
                                        </p:tgtEl>
                                      </p:cBhvr>
                                      <p:to x="100000" y="100000"/>
                                    </p:animScale>
                                    <p:animScale>
                                      <p:cBhvr>
                                        <p:cTn id="15" dur="16">
                                          <p:stCondLst>
                                            <p:cond delay="820"/>
                                          </p:stCondLst>
                                        </p:cTn>
                                        <p:tgtEl>
                                          <p:spTgt spid="2"/>
                                        </p:tgtEl>
                                      </p:cBhvr>
                                      <p:to x="100000" y="80000"/>
                                    </p:animScale>
                                    <p:animScale>
                                      <p:cBhvr>
                                        <p:cTn id="16" dur="104" decel="50000">
                                          <p:stCondLst>
                                            <p:cond delay="836"/>
                                          </p:stCondLst>
                                        </p:cTn>
                                        <p:tgtEl>
                                          <p:spTgt spid="2"/>
                                        </p:tgtEl>
                                      </p:cBhvr>
                                      <p:to x="100000" y="100000"/>
                                    </p:animScale>
                                    <p:animScale>
                                      <p:cBhvr>
                                        <p:cTn id="17" dur="16">
                                          <p:stCondLst>
                                            <p:cond delay="1026"/>
                                          </p:stCondLst>
                                        </p:cTn>
                                        <p:tgtEl>
                                          <p:spTgt spid="2"/>
                                        </p:tgtEl>
                                      </p:cBhvr>
                                      <p:to x="100000" y="90000"/>
                                    </p:animScale>
                                    <p:animScale>
                                      <p:cBhvr>
                                        <p:cTn id="18" dur="104" decel="50000">
                                          <p:stCondLst>
                                            <p:cond delay="1042"/>
                                          </p:stCondLst>
                                        </p:cTn>
                                        <p:tgtEl>
                                          <p:spTgt spid="2"/>
                                        </p:tgtEl>
                                      </p:cBhvr>
                                      <p:to x="100000" y="100000"/>
                                    </p:animScale>
                                    <p:animScale>
                                      <p:cBhvr>
                                        <p:cTn id="19" dur="16">
                                          <p:stCondLst>
                                            <p:cond delay="1130"/>
                                          </p:stCondLst>
                                        </p:cTn>
                                        <p:tgtEl>
                                          <p:spTgt spid="2"/>
                                        </p:tgtEl>
                                      </p:cBhvr>
                                      <p:to x="100000" y="95000"/>
                                    </p:animScale>
                                    <p:animScale>
                                      <p:cBhvr>
                                        <p:cTn id="20" dur="104" decel="50000">
                                          <p:stCondLst>
                                            <p:cond delay="1146"/>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217488" y="1131006"/>
            <a:ext cx="8751887" cy="5082471"/>
          </a:xfrm>
        </p:spPr>
        <p:txBody>
          <a:bodyPr/>
          <a:lstStyle/>
          <a:p>
            <a:pPr marL="261938" indent="-261938" eaLnBrk="1" hangingPunct="1">
              <a:lnSpc>
                <a:spcPct val="112000"/>
              </a:lnSpc>
              <a:spcBef>
                <a:spcPts val="600"/>
              </a:spcBef>
              <a:spcAft>
                <a:spcPts val="600"/>
              </a:spcAft>
            </a:pPr>
            <a:r>
              <a:rPr lang="en-US" b="1" dirty="0">
                <a:solidFill>
                  <a:srgbClr val="FF0000"/>
                </a:solidFill>
                <a:latin typeface="Times New Roman" panose="02020603050405020304" pitchFamily="18" charset="0"/>
                <a:cs typeface="Times New Roman" panose="02020603050405020304" pitchFamily="18" charset="0"/>
              </a:rPr>
              <a:t>Reabsorption in the proximal and distal tubules removes Nutrients, Salt, Water</a:t>
            </a:r>
          </a:p>
          <a:p>
            <a:pPr marL="261938" indent="-261938" eaLnBrk="1" hangingPunct="1">
              <a:lnSpc>
                <a:spcPct val="112000"/>
              </a:lnSpc>
              <a:spcBef>
                <a:spcPts val="600"/>
              </a:spcBef>
              <a:spcAft>
                <a:spcPts val="600"/>
              </a:spcAft>
            </a:pPr>
            <a:r>
              <a:rPr lang="en-US" b="1" dirty="0">
                <a:solidFill>
                  <a:srgbClr val="0000FF"/>
                </a:solidFill>
                <a:latin typeface="Times New Roman" panose="02020603050405020304" pitchFamily="18" charset="0"/>
                <a:cs typeface="Times New Roman" panose="02020603050405020304" pitchFamily="18" charset="0"/>
              </a:rPr>
              <a:t>pH is regulated by  </a:t>
            </a:r>
            <a:endParaRPr lang="ar-SA" b="1" dirty="0">
              <a:solidFill>
                <a:srgbClr val="0000FF"/>
              </a:solidFill>
              <a:latin typeface="Times New Roman" panose="02020603050405020304" pitchFamily="18" charset="0"/>
              <a:cs typeface="Times New Roman" panose="02020603050405020304" pitchFamily="18" charset="0"/>
            </a:endParaRPr>
          </a:p>
          <a:p>
            <a:pPr marL="812800" lvl="1" indent="-363538" eaLnBrk="1" hangingPunct="1">
              <a:lnSpc>
                <a:spcPct val="112000"/>
              </a:lnSpc>
              <a:spcBef>
                <a:spcPts val="600"/>
              </a:spcBef>
              <a:spcAft>
                <a:spcPts val="600"/>
              </a:spcAft>
              <a:buFontTx/>
              <a:buChar char="–"/>
            </a:pPr>
            <a:r>
              <a:rPr lang="en-US" sz="2800" b="1" dirty="0">
                <a:solidFill>
                  <a:srgbClr val="003300"/>
                </a:solidFill>
                <a:latin typeface="Times New Roman" panose="02020603050405020304" pitchFamily="18" charset="0"/>
                <a:cs typeface="Times New Roman" panose="02020603050405020304" pitchFamily="18" charset="0"/>
              </a:rPr>
              <a:t>Reabsorption of HCO</a:t>
            </a:r>
            <a:r>
              <a:rPr lang="en-US" sz="2800" b="1" baseline="-25000" dirty="0">
                <a:solidFill>
                  <a:srgbClr val="003300"/>
                </a:solidFill>
                <a:latin typeface="Times New Roman" panose="02020603050405020304" pitchFamily="18" charset="0"/>
                <a:cs typeface="Times New Roman" panose="02020603050405020304" pitchFamily="18" charset="0"/>
              </a:rPr>
              <a:t>3</a:t>
            </a:r>
            <a:r>
              <a:rPr lang="en-US" sz="2800" b="1" baseline="30000" dirty="0">
                <a:solidFill>
                  <a:srgbClr val="003300"/>
                </a:solidFill>
                <a:latin typeface="Times New Roman" panose="02020603050405020304" pitchFamily="18" charset="0"/>
                <a:cs typeface="Times New Roman" panose="02020603050405020304" pitchFamily="18" charset="0"/>
              </a:rPr>
              <a:t>–       </a:t>
            </a:r>
            <a:r>
              <a:rPr lang="ar-SA" sz="2800" b="1" baseline="30000" dirty="0">
                <a:solidFill>
                  <a:srgbClr val="003300"/>
                </a:solidFill>
                <a:latin typeface="Times New Roman" panose="02020603050405020304" pitchFamily="18" charset="0"/>
                <a:cs typeface="Times New Roman" panose="02020603050405020304" pitchFamily="18" charset="0"/>
              </a:rPr>
              <a:t>اعادة امتصاص ايون البيكربونات               </a:t>
            </a:r>
            <a:endParaRPr lang="en-US" sz="2800" b="1" dirty="0">
              <a:solidFill>
                <a:srgbClr val="003300"/>
              </a:solidFill>
              <a:latin typeface="Times New Roman" panose="02020603050405020304" pitchFamily="18" charset="0"/>
              <a:cs typeface="Times New Roman" panose="02020603050405020304" pitchFamily="18" charset="0"/>
            </a:endParaRPr>
          </a:p>
          <a:p>
            <a:pPr marL="812800" lvl="1" indent="-363538" eaLnBrk="1" hangingPunct="1">
              <a:lnSpc>
                <a:spcPct val="112000"/>
              </a:lnSpc>
              <a:spcBef>
                <a:spcPts val="600"/>
              </a:spcBef>
              <a:spcAft>
                <a:spcPts val="600"/>
              </a:spcAft>
              <a:buFontTx/>
              <a:buChar char="–"/>
            </a:pPr>
            <a:r>
              <a:rPr lang="en-US" sz="2800" b="1" dirty="0">
                <a:solidFill>
                  <a:srgbClr val="003300"/>
                </a:solidFill>
                <a:latin typeface="Times New Roman" panose="02020603050405020304" pitchFamily="18" charset="0"/>
                <a:cs typeface="Times New Roman" panose="02020603050405020304" pitchFamily="18" charset="0"/>
              </a:rPr>
              <a:t>Secretion of H</a:t>
            </a:r>
            <a:r>
              <a:rPr lang="en-US" sz="2800" b="1" baseline="30000" dirty="0">
                <a:solidFill>
                  <a:srgbClr val="003300"/>
                </a:solidFill>
                <a:latin typeface="Times New Roman" panose="02020603050405020304" pitchFamily="18" charset="0"/>
                <a:cs typeface="Times New Roman" panose="02020603050405020304" pitchFamily="18" charset="0"/>
              </a:rPr>
              <a:t> +                     </a:t>
            </a:r>
            <a:r>
              <a:rPr lang="ar-SA" sz="2800" b="1" baseline="30000" dirty="0">
                <a:solidFill>
                  <a:srgbClr val="003300"/>
                </a:solidFill>
                <a:latin typeface="Times New Roman" panose="02020603050405020304" pitchFamily="18" charset="0"/>
                <a:cs typeface="Times New Roman" panose="02020603050405020304" pitchFamily="18" charset="0"/>
              </a:rPr>
              <a:t>افراز ايون الهيدروجين                                  </a:t>
            </a:r>
            <a:endParaRPr lang="ar-SA" sz="2800" b="1" dirty="0">
              <a:solidFill>
                <a:srgbClr val="003300"/>
              </a:solidFill>
              <a:latin typeface="Times New Roman" panose="02020603050405020304" pitchFamily="18" charset="0"/>
              <a:cs typeface="Times New Roman" panose="02020603050405020304" pitchFamily="18" charset="0"/>
            </a:endParaRPr>
          </a:p>
          <a:p>
            <a:pPr marL="261938" indent="-261938" eaLnBrk="1" hangingPunct="1">
              <a:lnSpc>
                <a:spcPct val="112000"/>
              </a:lnSpc>
              <a:spcBef>
                <a:spcPts val="600"/>
              </a:spcBef>
              <a:spcAft>
                <a:spcPts val="600"/>
              </a:spcAft>
            </a:pPr>
            <a:r>
              <a:rPr lang="en-US" b="1" dirty="0">
                <a:solidFill>
                  <a:srgbClr val="FF0000"/>
                </a:solidFill>
                <a:latin typeface="Times New Roman" panose="02020603050405020304" pitchFamily="18" charset="0"/>
                <a:cs typeface="Times New Roman" panose="02020603050405020304" pitchFamily="18" charset="0"/>
              </a:rPr>
              <a:t>High NaCl concentration in the medulla promotes reabsorption of water.</a:t>
            </a:r>
            <a:endParaRPr lang="en-US" sz="2400" b="1" dirty="0">
              <a:solidFill>
                <a:srgbClr val="FF0000"/>
              </a:solidFill>
              <a:latin typeface="Times New Roman" panose="02020603050405020304" pitchFamily="18" charset="0"/>
              <a:cs typeface="Times New Roman" panose="02020603050405020304" pitchFamily="18" charset="0"/>
            </a:endParaRPr>
          </a:p>
          <a:p>
            <a:pPr marL="261938" indent="-261938" eaLnBrk="1" hangingPunct="1">
              <a:lnSpc>
                <a:spcPct val="112000"/>
              </a:lnSpc>
              <a:spcBef>
                <a:spcPts val="600"/>
              </a:spcBef>
              <a:spcAft>
                <a:spcPts val="600"/>
              </a:spcAft>
            </a:pPr>
            <a:r>
              <a:rPr lang="en-US" b="1" dirty="0">
                <a:solidFill>
                  <a:srgbClr val="0000FF"/>
                </a:solidFill>
                <a:latin typeface="Times New Roman" panose="02020603050405020304" pitchFamily="18" charset="0"/>
                <a:cs typeface="Times New Roman" panose="02020603050405020304" pitchFamily="18" charset="0"/>
              </a:rPr>
              <a:t> Antidiuretic hormone (ADH) regulates the amount of water excreted by the kidneys</a:t>
            </a:r>
          </a:p>
        </p:txBody>
      </p:sp>
      <p:sp>
        <p:nvSpPr>
          <p:cNvPr id="26627" name="Rectangle 4"/>
          <p:cNvSpPr>
            <a:spLocks noGrp="1" noChangeArrowheads="1"/>
          </p:cNvSpPr>
          <p:nvPr>
            <p:ph type="title"/>
          </p:nvPr>
        </p:nvSpPr>
        <p:spPr>
          <a:xfrm>
            <a:off x="0" y="103733"/>
            <a:ext cx="8969375" cy="332399"/>
          </a:xfrm>
          <a:noFill/>
        </p:spPr>
        <p:txBody>
          <a:bodyPr wrap="square">
            <a:spAutoFit/>
          </a:bodyPr>
          <a:lstStyle/>
          <a:p>
            <a:pPr marL="0" indent="0" eaLnBrk="1" hangingPunct="1"/>
            <a:r>
              <a:rPr lang="en-US" sz="2400" dirty="0">
                <a:latin typeface="Times New Roman" panose="02020603050405020304" pitchFamily="18" charset="0"/>
                <a:cs typeface="Times New Roman" panose="02020603050405020304" pitchFamily="18" charset="0"/>
              </a:rPr>
              <a:t>  Blood filtrate is refined to urine through reabsorption and secretion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6628" name="Line 5"/>
          <p:cNvSpPr>
            <a:spLocks noChangeShapeType="1"/>
          </p:cNvSpPr>
          <p:nvPr/>
        </p:nvSpPr>
        <p:spPr bwMode="auto">
          <a:xfrm>
            <a:off x="145832" y="875959"/>
            <a:ext cx="8775700" cy="0"/>
          </a:xfrm>
          <a:prstGeom prst="line">
            <a:avLst/>
          </a:prstGeom>
          <a:noFill/>
          <a:ln w="76200">
            <a:solidFill>
              <a:srgbClr val="A8B99B"/>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6629"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6" name="Oval 5"/>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20</a:t>
            </a:r>
          </a:p>
        </p:txBody>
      </p:sp>
      <p:sp>
        <p:nvSpPr>
          <p:cNvPr id="2" name="مربع نص 1">
            <a:extLst>
              <a:ext uri="{FF2B5EF4-FFF2-40B4-BE49-F238E27FC236}">
                <a16:creationId xmlns:a16="http://schemas.microsoft.com/office/drawing/2014/main" xmlns="" id="{B908065C-0C5F-4ECA-B135-ED356ACDF82C}"/>
              </a:ext>
            </a:extLst>
          </p:cNvPr>
          <p:cNvSpPr txBox="1"/>
          <p:nvPr/>
        </p:nvSpPr>
        <p:spPr>
          <a:xfrm>
            <a:off x="0" y="422659"/>
            <a:ext cx="8751887" cy="461665"/>
          </a:xfrm>
          <a:prstGeom prst="rect">
            <a:avLst/>
          </a:prstGeom>
          <a:noFill/>
        </p:spPr>
        <p:txBody>
          <a:bodyPr wrap="square" rtlCol="1">
            <a:spAutoFit/>
          </a:bodyPr>
          <a:lstStyle/>
          <a:p>
            <a:r>
              <a:rPr lang="ar-SA" dirty="0">
                <a:solidFill>
                  <a:srgbClr val="009247"/>
                </a:solidFill>
              </a:rPr>
              <a:t>يتم تنقية راشح الدم لتكوين البول من خلال اعادة الامتصاص والافراز </a:t>
            </a:r>
          </a:p>
        </p:txBody>
      </p:sp>
      <p:sp>
        <p:nvSpPr>
          <p:cNvPr id="3" name="مربع نص 2">
            <a:extLst>
              <a:ext uri="{FF2B5EF4-FFF2-40B4-BE49-F238E27FC236}">
                <a16:creationId xmlns:a16="http://schemas.microsoft.com/office/drawing/2014/main" xmlns="" id="{7CE3322A-8903-4824-BB3D-BA4C657037D8}"/>
              </a:ext>
            </a:extLst>
          </p:cNvPr>
          <p:cNvSpPr txBox="1"/>
          <p:nvPr/>
        </p:nvSpPr>
        <p:spPr>
          <a:xfrm>
            <a:off x="3730193" y="2335428"/>
            <a:ext cx="4794375" cy="461665"/>
          </a:xfrm>
          <a:prstGeom prst="rect">
            <a:avLst/>
          </a:prstGeom>
          <a:noFill/>
        </p:spPr>
        <p:txBody>
          <a:bodyPr wrap="square" rtlCol="1">
            <a:spAutoFit/>
          </a:bodyPr>
          <a:lstStyle/>
          <a:p>
            <a:r>
              <a:rPr lang="ar-SA" dirty="0">
                <a:solidFill>
                  <a:srgbClr val="0000FF"/>
                </a:solidFill>
              </a:rPr>
              <a:t>يتم تنظيم الاس الهيدروجيني من خلال</a:t>
            </a:r>
          </a:p>
        </p:txBody>
      </p:sp>
      <p:sp>
        <p:nvSpPr>
          <p:cNvPr id="4" name="مربع نص 3">
            <a:extLst>
              <a:ext uri="{FF2B5EF4-FFF2-40B4-BE49-F238E27FC236}">
                <a16:creationId xmlns:a16="http://schemas.microsoft.com/office/drawing/2014/main" xmlns="" id="{A53000AE-AF59-4477-BEF7-B5E858C49A39}"/>
              </a:ext>
            </a:extLst>
          </p:cNvPr>
          <p:cNvSpPr txBox="1"/>
          <p:nvPr/>
        </p:nvSpPr>
        <p:spPr>
          <a:xfrm>
            <a:off x="4770505" y="5657192"/>
            <a:ext cx="4373495" cy="830997"/>
          </a:xfrm>
          <a:prstGeom prst="rect">
            <a:avLst/>
          </a:prstGeom>
          <a:noFill/>
        </p:spPr>
        <p:txBody>
          <a:bodyPr wrap="square" rtlCol="1">
            <a:spAutoFit/>
          </a:bodyPr>
          <a:lstStyle/>
          <a:p>
            <a:r>
              <a:rPr lang="ar-SA" dirty="0">
                <a:solidFill>
                  <a:srgbClr val="009247"/>
                </a:solidFill>
              </a:rPr>
              <a:t>الهرمون المضاد للتبول- ينظم كمية الماء التي يتم التخلص منها عن طريق الكليتين</a:t>
            </a:r>
          </a:p>
        </p:txBody>
      </p:sp>
      <p:sp>
        <p:nvSpPr>
          <p:cNvPr id="5" name="مربع نص 4">
            <a:extLst>
              <a:ext uri="{FF2B5EF4-FFF2-40B4-BE49-F238E27FC236}">
                <a16:creationId xmlns:a16="http://schemas.microsoft.com/office/drawing/2014/main" xmlns="" id="{F1F7162E-264F-4DBB-B664-26A3D4A6E15A}"/>
              </a:ext>
            </a:extLst>
          </p:cNvPr>
          <p:cNvSpPr txBox="1"/>
          <p:nvPr/>
        </p:nvSpPr>
        <p:spPr>
          <a:xfrm>
            <a:off x="3880022" y="4499282"/>
            <a:ext cx="5263978" cy="830997"/>
          </a:xfrm>
          <a:prstGeom prst="rect">
            <a:avLst/>
          </a:prstGeom>
          <a:noFill/>
        </p:spPr>
        <p:txBody>
          <a:bodyPr wrap="square" rtlCol="1">
            <a:spAutoFit/>
          </a:bodyPr>
          <a:lstStyle/>
          <a:p>
            <a:r>
              <a:rPr lang="ar-SA" dirty="0">
                <a:solidFill>
                  <a:srgbClr val="009247"/>
                </a:solidFill>
              </a:rPr>
              <a:t>ارتفاع تركيز كلوريد الصوديوم في النخاع يعزز امتصاص الماء</a:t>
            </a:r>
          </a:p>
        </p:txBody>
      </p:sp>
      <p:sp>
        <p:nvSpPr>
          <p:cNvPr id="7" name="مربع نص 6">
            <a:extLst>
              <a:ext uri="{FF2B5EF4-FFF2-40B4-BE49-F238E27FC236}">
                <a16:creationId xmlns:a16="http://schemas.microsoft.com/office/drawing/2014/main" xmlns="" id="{CBD6CD18-241B-42E7-A234-C23FCBBD66A9}"/>
              </a:ext>
            </a:extLst>
          </p:cNvPr>
          <p:cNvSpPr txBox="1"/>
          <p:nvPr/>
        </p:nvSpPr>
        <p:spPr>
          <a:xfrm>
            <a:off x="5202195" y="1413978"/>
            <a:ext cx="3767180" cy="830997"/>
          </a:xfrm>
          <a:prstGeom prst="rect">
            <a:avLst/>
          </a:prstGeom>
          <a:noFill/>
        </p:spPr>
        <p:txBody>
          <a:bodyPr wrap="square" rtlCol="1">
            <a:spAutoFit/>
          </a:bodyPr>
          <a:lstStyle/>
          <a:p>
            <a:r>
              <a:rPr lang="ar-SA" dirty="0">
                <a:solidFill>
                  <a:srgbClr val="009247"/>
                </a:solidFill>
              </a:rPr>
              <a:t>استيعاب في الأنابيب القريبة والبعيدة يزيل العناصر الغذائية والملح والماء</a:t>
            </a: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7103" y="112713"/>
            <a:ext cx="8534400" cy="498423"/>
          </a:xfrm>
        </p:spPr>
        <p:txBody>
          <a:bodyPr/>
          <a:lstStyle/>
          <a:p>
            <a:pPr marL="0" indent="0" algn="ctr" eaLnBrk="1" hangingPunct="1"/>
            <a:r>
              <a:rPr lang="en-US" sz="2800" dirty="0">
                <a:latin typeface="Times New Roman" panose="02020603050405020304" pitchFamily="18" charset="0"/>
                <a:cs typeface="Times New Roman" panose="02020603050405020304" pitchFamily="18" charset="0"/>
              </a:rPr>
              <a:t>Dispose of nitrogenous wastes in animals</a:t>
            </a:r>
          </a:p>
        </p:txBody>
      </p:sp>
      <p:sp>
        <p:nvSpPr>
          <p:cNvPr id="27651" name="Rectangle 7"/>
          <p:cNvSpPr>
            <a:spLocks noGrp="1" noChangeArrowheads="1"/>
          </p:cNvSpPr>
          <p:nvPr>
            <p:ph type="body" idx="1"/>
          </p:nvPr>
        </p:nvSpPr>
        <p:spPr>
          <a:xfrm>
            <a:off x="122020" y="884115"/>
            <a:ext cx="8896350" cy="5593839"/>
          </a:xfrm>
          <a:noFill/>
        </p:spPr>
        <p:txBody>
          <a:bodyPr lIns="91440" tIns="45720" rIns="91440" bIns="45720">
            <a:spAutoFit/>
          </a:bodyPr>
          <a:lstStyle/>
          <a:p>
            <a:pPr marL="174625" indent="-174625" eaLnBrk="1" hangingPunct="1">
              <a:spcBef>
                <a:spcPts val="600"/>
              </a:spcBef>
              <a:spcAft>
                <a:spcPts val="0"/>
              </a:spcAft>
            </a:pPr>
            <a:r>
              <a:rPr lang="en-US" sz="1800" b="1" dirty="0">
                <a:solidFill>
                  <a:srgbClr val="FF0000"/>
                </a:solidFill>
                <a:latin typeface="Times New Roman" panose="02020603050405020304" pitchFamily="18" charset="0"/>
                <a:cs typeface="Times New Roman" panose="02020603050405020304" pitchFamily="18" charset="0"/>
              </a:rPr>
              <a:t>Nitrogenous wastes </a:t>
            </a:r>
            <a:r>
              <a:rPr lang="en-US" sz="1800" b="1" dirty="0">
                <a:solidFill>
                  <a:srgbClr val="0000FF"/>
                </a:solidFill>
                <a:latin typeface="Times New Roman" panose="02020603050405020304" pitchFamily="18" charset="0"/>
                <a:cs typeface="Times New Roman" panose="02020603050405020304" pitchFamily="18" charset="0"/>
              </a:rPr>
              <a:t>are toxic breakdown products of protein and nucleic acids (DNA and </a:t>
            </a:r>
            <a:r>
              <a:rPr lang="en-US" sz="1800" b="1" dirty="0" smtClean="0">
                <a:solidFill>
                  <a:srgbClr val="0000FF"/>
                </a:solidFill>
                <a:latin typeface="Times New Roman" panose="02020603050405020304" pitchFamily="18" charset="0"/>
                <a:cs typeface="Times New Roman" panose="02020603050405020304" pitchFamily="18" charset="0"/>
              </a:rPr>
              <a:t>RNA)</a:t>
            </a:r>
          </a:p>
          <a:p>
            <a:pPr marL="0" indent="0" eaLnBrk="1" hangingPunct="1">
              <a:spcBef>
                <a:spcPts val="600"/>
              </a:spcBef>
              <a:spcAft>
                <a:spcPts val="0"/>
              </a:spcAft>
              <a:buNone/>
            </a:pPr>
            <a:r>
              <a:rPr lang="ar-SA" sz="1400" dirty="0"/>
              <a:t>تعتبر المخلفات </a:t>
            </a:r>
            <a:r>
              <a:rPr lang="ar-SA" sz="1400" dirty="0" err="1"/>
              <a:t>النتروجينية</a:t>
            </a:r>
            <a:r>
              <a:rPr lang="ar-SA" sz="1400" dirty="0"/>
              <a:t> نواتج سامة لتحليل </a:t>
            </a:r>
            <a:r>
              <a:rPr lang="ar-SA" sz="1400" dirty="0" smtClean="0"/>
              <a:t>البروتين والاحماض النووية                                                             </a:t>
            </a:r>
            <a:endParaRPr lang="en-US" sz="1400" b="1" dirty="0" smtClean="0">
              <a:solidFill>
                <a:srgbClr val="0000FF"/>
              </a:solidFill>
              <a:latin typeface="Times New Roman" panose="02020603050405020304" pitchFamily="18" charset="0"/>
              <a:cs typeface="Times New Roman" panose="02020603050405020304" pitchFamily="18" charset="0"/>
            </a:endParaRPr>
          </a:p>
          <a:p>
            <a:pPr marL="174625" indent="-174625" eaLnBrk="1" hangingPunct="1">
              <a:spcBef>
                <a:spcPts val="600"/>
              </a:spcBef>
              <a:spcAft>
                <a:spcPts val="0"/>
              </a:spcAft>
            </a:pPr>
            <a:r>
              <a:rPr lang="en-US" sz="1800" b="1" dirty="0" smtClean="0">
                <a:solidFill>
                  <a:srgbClr val="FF0000"/>
                </a:solidFill>
                <a:latin typeface="Times New Roman" panose="02020603050405020304" pitchFamily="18" charset="0"/>
                <a:cs typeface="Times New Roman" panose="02020603050405020304" pitchFamily="18" charset="0"/>
              </a:rPr>
              <a:t>Animals </a:t>
            </a:r>
            <a:r>
              <a:rPr lang="en-US" sz="1800" b="1" dirty="0">
                <a:solidFill>
                  <a:srgbClr val="FF0000"/>
                </a:solidFill>
                <a:latin typeface="Times New Roman" panose="02020603050405020304" pitchFamily="18" charset="0"/>
                <a:cs typeface="Times New Roman" panose="02020603050405020304" pitchFamily="18" charset="0"/>
              </a:rPr>
              <a:t>dispose of nitrogenous wastes such </a:t>
            </a:r>
            <a:r>
              <a:rPr lang="en-US" sz="1800" b="1" dirty="0" smtClean="0">
                <a:solidFill>
                  <a:srgbClr val="FF0000"/>
                </a:solidFill>
                <a:latin typeface="Times New Roman" panose="02020603050405020304" pitchFamily="18" charset="0"/>
                <a:cs typeface="Times New Roman" panose="02020603050405020304" pitchFamily="18" charset="0"/>
              </a:rPr>
              <a:t>as</a:t>
            </a:r>
          </a:p>
          <a:p>
            <a:pPr marL="174625" indent="-174625" eaLnBrk="1" hangingPunct="1">
              <a:spcBef>
                <a:spcPts val="600"/>
              </a:spcBef>
              <a:spcAft>
                <a:spcPts val="0"/>
              </a:spcAft>
            </a:pPr>
            <a:r>
              <a:rPr lang="ar-SA" sz="1400" dirty="0"/>
              <a:t>تتخلص الحيوانات من المخلفات </a:t>
            </a:r>
            <a:r>
              <a:rPr lang="ar-SA" sz="1400" dirty="0" err="1"/>
              <a:t>النتروجينية</a:t>
            </a:r>
            <a:r>
              <a:rPr lang="ar-SA" sz="1400" dirty="0"/>
              <a:t> </a:t>
            </a:r>
            <a:r>
              <a:rPr lang="ar-SA" sz="1400" dirty="0" smtClean="0"/>
              <a:t>مثل                                                                                           </a:t>
            </a:r>
            <a:endParaRPr lang="en-US" sz="1400" b="1" dirty="0">
              <a:solidFill>
                <a:srgbClr val="FF0000"/>
              </a:solidFill>
              <a:latin typeface="Times New Roman" panose="02020603050405020304" pitchFamily="18" charset="0"/>
              <a:cs typeface="Times New Roman" panose="02020603050405020304" pitchFamily="18" charset="0"/>
            </a:endParaRPr>
          </a:p>
          <a:p>
            <a:pPr marL="174625" indent="-174625" eaLnBrk="1" hangingPunct="1">
              <a:spcBef>
                <a:spcPts val="600"/>
              </a:spcBef>
              <a:spcAft>
                <a:spcPts val="0"/>
              </a:spcAft>
              <a:buNone/>
            </a:pPr>
            <a:r>
              <a:rPr lang="en-US" sz="1800" b="1" dirty="0">
                <a:solidFill>
                  <a:srgbClr val="FF0000"/>
                </a:solidFill>
                <a:latin typeface="Times New Roman" panose="02020603050405020304" pitchFamily="18" charset="0"/>
                <a:cs typeface="Times New Roman" panose="02020603050405020304" pitchFamily="18" charset="0"/>
              </a:rPr>
              <a:t>1) Ammonia (NH</a:t>
            </a:r>
            <a:r>
              <a:rPr lang="en-US" sz="1800" b="1" baseline="-25000" dirty="0">
                <a:solidFill>
                  <a:srgbClr val="FF0000"/>
                </a:solidFill>
                <a:latin typeface="Times New Roman" panose="02020603050405020304" pitchFamily="18" charset="0"/>
                <a:cs typeface="Times New Roman" panose="02020603050405020304" pitchFamily="18" charset="0"/>
              </a:rPr>
              <a:t>3</a:t>
            </a:r>
            <a:r>
              <a:rPr lang="en-US" sz="1800" b="1" dirty="0" smtClean="0">
                <a:solidFill>
                  <a:srgbClr val="FF0000"/>
                </a:solidFill>
                <a:latin typeface="Times New Roman" panose="02020603050405020304" pitchFamily="18" charset="0"/>
                <a:cs typeface="Times New Roman" panose="02020603050405020304" pitchFamily="18" charset="0"/>
              </a:rPr>
              <a:t>)</a:t>
            </a:r>
            <a:r>
              <a:rPr lang="ar-SA" sz="1800" b="1" dirty="0"/>
              <a:t> امونيا (غاز النشادر)</a:t>
            </a:r>
            <a:endParaRPr lang="en-GB" sz="1800" b="1" dirty="0">
              <a:solidFill>
                <a:srgbClr val="FF0000"/>
              </a:solidFill>
              <a:latin typeface="Times New Roman" panose="02020603050405020304" pitchFamily="18" charset="0"/>
              <a:cs typeface="Times New Roman" panose="02020603050405020304" pitchFamily="18" charset="0"/>
            </a:endParaRPr>
          </a:p>
          <a:p>
            <a:pPr marL="627063" eaLnBrk="1" hangingPunct="1">
              <a:spcBef>
                <a:spcPts val="600"/>
              </a:spcBef>
              <a:spcAft>
                <a:spcPts val="0"/>
              </a:spcAft>
              <a:buFont typeface="Arial" panose="020B0604020202020204" pitchFamily="34" charset="0"/>
              <a:buChar char="•"/>
            </a:pPr>
            <a:r>
              <a:rPr lang="en-US" sz="1800" b="1" dirty="0">
                <a:solidFill>
                  <a:srgbClr val="0000FF"/>
                </a:solidFill>
                <a:latin typeface="Times New Roman" panose="02020603050405020304" pitchFamily="18" charset="0"/>
                <a:cs typeface="Times New Roman" panose="02020603050405020304" pitchFamily="18" charset="0"/>
              </a:rPr>
              <a:t>Poisonous </a:t>
            </a:r>
            <a:r>
              <a:rPr lang="ar-SA" sz="1800" dirty="0"/>
              <a:t> سامة  </a:t>
            </a:r>
            <a:r>
              <a:rPr lang="en-US" sz="1800" b="1" dirty="0" smtClean="0">
                <a:solidFill>
                  <a:srgbClr val="0000FF"/>
                </a:solidFill>
                <a:latin typeface="Times New Roman" panose="02020603050405020304" pitchFamily="18" charset="0"/>
                <a:cs typeface="Times New Roman" panose="02020603050405020304" pitchFamily="18" charset="0"/>
              </a:rPr>
              <a:t>                  </a:t>
            </a:r>
            <a:r>
              <a:rPr lang="en-US" sz="1800" b="1" dirty="0">
                <a:solidFill>
                  <a:srgbClr val="0000FF"/>
                </a:solidFill>
                <a:latin typeface="Times New Roman" panose="02020603050405020304" pitchFamily="18" charset="0"/>
                <a:cs typeface="Times New Roman" panose="02020603050405020304" pitchFamily="18" charset="0"/>
              </a:rPr>
              <a:t>				</a:t>
            </a:r>
            <a:r>
              <a:rPr lang="ar-SA" sz="1800" b="1" dirty="0">
                <a:solidFill>
                  <a:srgbClr val="0000FF"/>
                </a:solidFill>
                <a:latin typeface="Times New Roman" panose="02020603050405020304" pitchFamily="18" charset="0"/>
                <a:cs typeface="Times New Roman" panose="02020603050405020304" pitchFamily="18" charset="0"/>
              </a:rPr>
              <a:t>    </a:t>
            </a:r>
            <a:r>
              <a:rPr lang="en-GB" sz="1800" b="1" dirty="0">
                <a:solidFill>
                  <a:srgbClr val="0000FF"/>
                </a:solidFill>
                <a:latin typeface="Times New Roman" panose="02020603050405020304" pitchFamily="18" charset="0"/>
                <a:cs typeface="Times New Roman" panose="02020603050405020304" pitchFamily="18" charset="0"/>
              </a:rPr>
              <a:t>     </a:t>
            </a:r>
            <a:r>
              <a:rPr lang="ar-SA" sz="1800" b="1" dirty="0">
                <a:solidFill>
                  <a:srgbClr val="0000FF"/>
                </a:solidFill>
                <a:latin typeface="Times New Roman" panose="02020603050405020304" pitchFamily="18" charset="0"/>
                <a:cs typeface="Times New Roman" panose="02020603050405020304" pitchFamily="18" charset="0"/>
              </a:rPr>
              <a:t>    </a:t>
            </a:r>
            <a:r>
              <a:rPr lang="en-US" sz="1800" b="1" dirty="0">
                <a:solidFill>
                  <a:srgbClr val="0000FF"/>
                </a:solidFill>
                <a:latin typeface="Times New Roman" panose="02020603050405020304" pitchFamily="18" charset="0"/>
                <a:cs typeface="Times New Roman" panose="02020603050405020304" pitchFamily="18" charset="0"/>
              </a:rPr>
              <a:t>	</a:t>
            </a:r>
            <a:endParaRPr lang="en-GB" sz="1800" b="1" dirty="0">
              <a:solidFill>
                <a:srgbClr val="0000FF"/>
              </a:solidFill>
              <a:latin typeface="Times New Roman" panose="02020603050405020304" pitchFamily="18" charset="0"/>
              <a:cs typeface="Times New Roman" panose="02020603050405020304" pitchFamily="18" charset="0"/>
            </a:endParaRPr>
          </a:p>
          <a:p>
            <a:r>
              <a:rPr lang="en-US" sz="1800" b="1" dirty="0">
                <a:solidFill>
                  <a:srgbClr val="0000FF"/>
                </a:solidFill>
                <a:latin typeface="Times New Roman" panose="02020603050405020304" pitchFamily="18" charset="0"/>
                <a:cs typeface="Times New Roman" panose="02020603050405020304" pitchFamily="18" charset="0"/>
              </a:rPr>
              <a:t>Soluble in </a:t>
            </a:r>
            <a:r>
              <a:rPr lang="en-US" sz="1800" b="1" dirty="0" smtClean="0">
                <a:solidFill>
                  <a:srgbClr val="0000FF"/>
                </a:solidFill>
                <a:latin typeface="Times New Roman" panose="02020603050405020304" pitchFamily="18" charset="0"/>
                <a:cs typeface="Times New Roman" panose="02020603050405020304" pitchFamily="18" charset="0"/>
              </a:rPr>
              <a:t>water</a:t>
            </a:r>
            <a:r>
              <a:rPr lang="ar-SA" sz="1800" dirty="0"/>
              <a:t>الذوبان في </a:t>
            </a:r>
            <a:r>
              <a:rPr lang="ar-SA" sz="1800" dirty="0" smtClean="0"/>
              <a:t>الماء</a:t>
            </a:r>
            <a:r>
              <a:rPr lang="en-US" sz="1800" b="1" dirty="0" smtClean="0">
                <a:solidFill>
                  <a:srgbClr val="0000FF"/>
                </a:solidFill>
                <a:latin typeface="Times New Roman" panose="02020603050405020304" pitchFamily="18" charset="0"/>
                <a:cs typeface="Times New Roman" panose="02020603050405020304" pitchFamily="18" charset="0"/>
              </a:rPr>
              <a:t>    </a:t>
            </a:r>
            <a:r>
              <a:rPr lang="en-US" sz="1800" b="1" dirty="0">
                <a:solidFill>
                  <a:srgbClr val="0000FF"/>
                </a:solidFill>
                <a:latin typeface="Times New Roman" panose="02020603050405020304" pitchFamily="18" charset="0"/>
                <a:cs typeface="Times New Roman" panose="02020603050405020304" pitchFamily="18" charset="0"/>
              </a:rPr>
              <a:t>			 	</a:t>
            </a:r>
            <a:endParaRPr lang="en-GB" sz="1800" b="1" dirty="0">
              <a:solidFill>
                <a:srgbClr val="0000FF"/>
              </a:solidFill>
              <a:latin typeface="Times New Roman" panose="02020603050405020304" pitchFamily="18" charset="0"/>
              <a:cs typeface="Times New Roman" panose="02020603050405020304" pitchFamily="18" charset="0"/>
            </a:endParaRPr>
          </a:p>
          <a:p>
            <a:pPr marL="627063" eaLnBrk="1" hangingPunct="1">
              <a:spcBef>
                <a:spcPts val="600"/>
              </a:spcBef>
              <a:spcAft>
                <a:spcPts val="0"/>
              </a:spcAft>
              <a:buFont typeface="Arial" panose="020B0604020202020204" pitchFamily="34" charset="0"/>
              <a:buChar char="•"/>
            </a:pPr>
            <a:r>
              <a:rPr lang="en-US" sz="1800" b="1" dirty="0">
                <a:solidFill>
                  <a:srgbClr val="0000FF"/>
                </a:solidFill>
                <a:latin typeface="Times New Roman" panose="02020603050405020304" pitchFamily="18" charset="0"/>
                <a:cs typeface="Times New Roman" panose="02020603050405020304" pitchFamily="18" charset="0"/>
              </a:rPr>
              <a:t>Easily disposed of by aquatic </a:t>
            </a:r>
            <a:r>
              <a:rPr lang="en-US" sz="1800" b="1" dirty="0" smtClean="0">
                <a:solidFill>
                  <a:srgbClr val="0000FF"/>
                </a:solidFill>
                <a:latin typeface="Times New Roman" panose="02020603050405020304" pitchFamily="18" charset="0"/>
                <a:cs typeface="Times New Roman" panose="02020603050405020304" pitchFamily="18" charset="0"/>
              </a:rPr>
              <a:t>animals </a:t>
            </a:r>
            <a:r>
              <a:rPr lang="ar-SA" sz="1800" dirty="0" smtClean="0"/>
              <a:t>تتخلص </a:t>
            </a:r>
            <a:r>
              <a:rPr lang="ar-SA" sz="1800" dirty="0"/>
              <a:t>منها الحيوانات المائية</a:t>
            </a:r>
            <a:endParaRPr lang="en-GB" sz="1800" b="1" dirty="0">
              <a:solidFill>
                <a:srgbClr val="0000FF"/>
              </a:solidFill>
              <a:latin typeface="Times New Roman" panose="02020603050405020304" pitchFamily="18" charset="0"/>
              <a:cs typeface="Times New Roman" panose="02020603050405020304" pitchFamily="18" charset="0"/>
            </a:endParaRPr>
          </a:p>
          <a:p>
            <a:r>
              <a:rPr lang="en-US" sz="1800" b="1" dirty="0">
                <a:solidFill>
                  <a:srgbClr val="FF0000"/>
                </a:solidFill>
                <a:latin typeface="Times New Roman" panose="02020603050405020304" pitchFamily="18" charset="0"/>
                <a:cs typeface="Times New Roman" panose="02020603050405020304" pitchFamily="18" charset="0"/>
              </a:rPr>
              <a:t>2) Urea </a:t>
            </a:r>
            <a:r>
              <a:rPr lang="ar-SA" sz="1800" b="1" dirty="0" smtClean="0"/>
              <a:t>البولينا</a:t>
            </a:r>
            <a:endParaRPr lang="en-US" sz="1800" b="1" dirty="0">
              <a:solidFill>
                <a:srgbClr val="FF0000"/>
              </a:solidFill>
              <a:latin typeface="Times New Roman" panose="02020603050405020304" pitchFamily="18" charset="0"/>
              <a:cs typeface="Times New Roman" panose="02020603050405020304" pitchFamily="18" charset="0"/>
            </a:endParaRPr>
          </a:p>
          <a:p>
            <a:r>
              <a:rPr lang="en-US" sz="1800" b="1" dirty="0">
                <a:solidFill>
                  <a:srgbClr val="0000FF"/>
                </a:solidFill>
                <a:latin typeface="Times New Roman" panose="02020603050405020304" pitchFamily="18" charset="0"/>
                <a:cs typeface="Times New Roman" panose="02020603050405020304" pitchFamily="18" charset="0"/>
              </a:rPr>
              <a:t>Less </a:t>
            </a:r>
            <a:r>
              <a:rPr lang="en-US" sz="1800" b="1" dirty="0" smtClean="0">
                <a:solidFill>
                  <a:srgbClr val="0000FF"/>
                </a:solidFill>
                <a:latin typeface="Times New Roman" panose="02020603050405020304" pitchFamily="18" charset="0"/>
                <a:cs typeface="Times New Roman" panose="02020603050405020304" pitchFamily="18" charset="0"/>
              </a:rPr>
              <a:t>toxic</a:t>
            </a:r>
            <a:r>
              <a:rPr lang="ar-SA" sz="1800" dirty="0"/>
              <a:t>اقل سمية  </a:t>
            </a:r>
            <a:endParaRPr lang="en-US" sz="1800" b="1" dirty="0">
              <a:solidFill>
                <a:srgbClr val="0000FF"/>
              </a:solidFill>
              <a:latin typeface="Times New Roman" panose="02020603050405020304" pitchFamily="18" charset="0"/>
              <a:cs typeface="Times New Roman" panose="02020603050405020304" pitchFamily="18" charset="0"/>
            </a:endParaRPr>
          </a:p>
          <a:p>
            <a:r>
              <a:rPr lang="en-US" sz="1800" b="1" dirty="0">
                <a:solidFill>
                  <a:srgbClr val="0000FF"/>
                </a:solidFill>
                <a:latin typeface="Times New Roman" panose="02020603050405020304" pitchFamily="18" charset="0"/>
                <a:cs typeface="Times New Roman" panose="02020603050405020304" pitchFamily="18" charset="0"/>
              </a:rPr>
              <a:t>Easier to </a:t>
            </a:r>
            <a:r>
              <a:rPr lang="en-US" sz="1800" b="1" dirty="0" smtClean="0">
                <a:solidFill>
                  <a:srgbClr val="0000FF"/>
                </a:solidFill>
                <a:latin typeface="Times New Roman" panose="02020603050405020304" pitchFamily="18" charset="0"/>
                <a:cs typeface="Times New Roman" panose="02020603050405020304" pitchFamily="18" charset="0"/>
              </a:rPr>
              <a:t>store</a:t>
            </a:r>
            <a:r>
              <a:rPr lang="ar-SA" sz="1800" dirty="0"/>
              <a:t>سهلة التخزين </a:t>
            </a:r>
            <a:endParaRPr lang="en-US" sz="1800" b="1" dirty="0">
              <a:solidFill>
                <a:srgbClr val="0000FF"/>
              </a:solidFill>
              <a:latin typeface="Times New Roman" panose="02020603050405020304" pitchFamily="18" charset="0"/>
              <a:cs typeface="Times New Roman" panose="02020603050405020304" pitchFamily="18" charset="0"/>
            </a:endParaRPr>
          </a:p>
          <a:p>
            <a:pPr rtl="1"/>
            <a:r>
              <a:rPr lang="ar-SA" sz="1800" b="1" dirty="0" smtClean="0">
                <a:solidFill>
                  <a:srgbClr val="0000FF"/>
                </a:solidFill>
                <a:latin typeface="Times New Roman" panose="02020603050405020304" pitchFamily="18" charset="0"/>
                <a:cs typeface="Times New Roman" panose="02020603050405020304" pitchFamily="18" charset="0"/>
              </a:rPr>
              <a:t>                                  </a:t>
            </a:r>
            <a:r>
              <a:rPr lang="en-GB" sz="1800" b="1" dirty="0" smtClean="0">
                <a:solidFill>
                  <a:srgbClr val="0000FF"/>
                </a:solidFill>
                <a:latin typeface="Times New Roman" panose="02020603050405020304" pitchFamily="18" charset="0"/>
                <a:cs typeface="Times New Roman" panose="02020603050405020304" pitchFamily="18" charset="0"/>
              </a:rPr>
              <a:t>Some land animals save water by excreting uric acid (dry waste) </a:t>
            </a:r>
            <a:r>
              <a:rPr lang="ar-SA" sz="1800" dirty="0"/>
              <a:t>بعض حيوانات اليابسة تحتفظ بالماء عن طريق اخراج الحامض البولي وهو في الحقيقة مخلف </a:t>
            </a:r>
            <a:r>
              <a:rPr lang="ar-SA" sz="1800" dirty="0" smtClean="0"/>
              <a:t>جاف</a:t>
            </a:r>
            <a:endParaRPr lang="en-GB" sz="1800" b="1" dirty="0">
              <a:solidFill>
                <a:srgbClr val="0000FF"/>
              </a:solidFill>
              <a:latin typeface="Times New Roman" panose="02020603050405020304" pitchFamily="18" charset="0"/>
              <a:cs typeface="Times New Roman" panose="02020603050405020304" pitchFamily="18" charset="0"/>
            </a:endParaRPr>
          </a:p>
          <a:p>
            <a:pPr marL="174625" indent="-174625" rtl="1" eaLnBrk="1" hangingPunct="1">
              <a:spcBef>
                <a:spcPts val="600"/>
              </a:spcBef>
              <a:spcAft>
                <a:spcPts val="0"/>
              </a:spcAft>
              <a:buNone/>
            </a:pPr>
            <a:r>
              <a:rPr lang="ar-SA" sz="1800" dirty="0"/>
              <a:t>يتطلب انتاج البولينا والحامض البولي بذل طاقة </a:t>
            </a:r>
            <a:r>
              <a:rPr lang="en-GB" sz="1800" b="1" dirty="0" smtClean="0">
                <a:latin typeface="Times New Roman" panose="02020603050405020304" pitchFamily="18" charset="0"/>
                <a:cs typeface="Times New Roman" panose="02020603050405020304" pitchFamily="18" charset="0"/>
              </a:rPr>
              <a:t> </a:t>
            </a:r>
            <a:r>
              <a:rPr lang="en-GB" sz="2000" b="1" dirty="0">
                <a:solidFill>
                  <a:srgbClr val="FF0000"/>
                </a:solidFill>
                <a:latin typeface="Times New Roman" panose="02020603050405020304" pitchFamily="18" charset="0"/>
                <a:cs typeface="Times New Roman" panose="02020603050405020304" pitchFamily="18" charset="0"/>
              </a:rPr>
              <a:t>3) Urea and uric acid take energy to produce</a:t>
            </a:r>
          </a:p>
        </p:txBody>
      </p:sp>
      <p:sp>
        <p:nvSpPr>
          <p:cNvPr id="27652" name="Line 8"/>
          <p:cNvSpPr>
            <a:spLocks noChangeShapeType="1"/>
          </p:cNvSpPr>
          <p:nvPr/>
        </p:nvSpPr>
        <p:spPr bwMode="auto">
          <a:xfrm>
            <a:off x="156945" y="673304"/>
            <a:ext cx="8775700" cy="0"/>
          </a:xfrm>
          <a:prstGeom prst="line">
            <a:avLst/>
          </a:prstGeom>
          <a:noFill/>
          <a:ln w="76200">
            <a:solidFill>
              <a:srgbClr val="A8B99B"/>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5" name="Oval 4"/>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21</a:t>
            </a: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9" descr="25_05NitrogenousWaste-U"/>
          <p:cNvPicPr>
            <a:picLocks noChangeAspect="1" noChangeArrowheads="1"/>
          </p:cNvPicPr>
          <p:nvPr/>
        </p:nvPicPr>
        <p:blipFill>
          <a:blip r:embed="rId3" cstate="print"/>
          <a:srcRect/>
          <a:stretch>
            <a:fillRect/>
          </a:stretch>
        </p:blipFill>
        <p:spPr bwMode="auto">
          <a:xfrm>
            <a:off x="691884" y="222250"/>
            <a:ext cx="8194675" cy="6578600"/>
          </a:xfrm>
          <a:prstGeom prst="rect">
            <a:avLst/>
          </a:prstGeom>
          <a:noFill/>
          <a:ln w="9525">
            <a:noFill/>
            <a:miter lim="800000"/>
            <a:headEnd/>
            <a:tailEnd/>
          </a:ln>
        </p:spPr>
      </p:pic>
      <p:sp>
        <p:nvSpPr>
          <p:cNvPr id="28675" name="Text Box 10"/>
          <p:cNvSpPr txBox="1">
            <a:spLocks noChangeArrowheads="1"/>
          </p:cNvSpPr>
          <p:nvPr/>
        </p:nvSpPr>
        <p:spPr bwMode="auto">
          <a:xfrm>
            <a:off x="4957763" y="306388"/>
            <a:ext cx="1736725" cy="185737"/>
          </a:xfrm>
          <a:prstGeom prst="rect">
            <a:avLst/>
          </a:prstGeom>
          <a:noFill/>
          <a:ln w="9525">
            <a:noFill/>
            <a:miter lim="800000"/>
            <a:headEnd/>
            <a:tailEnd/>
          </a:ln>
        </p:spPr>
        <p:txBody>
          <a:bodyPr wrap="none" lIns="0" tIns="0" rIns="0" bIns="0"/>
          <a:lstStyle/>
          <a:p>
            <a:pPr algn="ctr">
              <a:lnSpc>
                <a:spcPct val="80000"/>
              </a:lnSpc>
            </a:pPr>
            <a:r>
              <a:rPr lang="en-US" sz="1800" b="1" dirty="0">
                <a:solidFill>
                  <a:srgbClr val="FF0000"/>
                </a:solidFill>
                <a:latin typeface="Times New Roman" panose="02020603050405020304" pitchFamily="18" charset="0"/>
                <a:cs typeface="Times New Roman" panose="02020603050405020304" pitchFamily="18" charset="0"/>
              </a:rPr>
              <a:t>Nitrogenous bases</a:t>
            </a:r>
          </a:p>
        </p:txBody>
      </p:sp>
      <p:sp>
        <p:nvSpPr>
          <p:cNvPr id="28676" name="Text Box 11"/>
          <p:cNvSpPr txBox="1">
            <a:spLocks noChangeArrowheads="1"/>
          </p:cNvSpPr>
          <p:nvPr/>
        </p:nvSpPr>
        <p:spPr bwMode="auto">
          <a:xfrm>
            <a:off x="4058972" y="954550"/>
            <a:ext cx="1460500" cy="658813"/>
          </a:xfrm>
          <a:prstGeom prst="rect">
            <a:avLst/>
          </a:prstGeom>
          <a:noFill/>
          <a:ln w="9525">
            <a:noFill/>
            <a:miter lim="800000"/>
            <a:headEnd/>
            <a:tailEnd/>
          </a:ln>
        </p:spPr>
        <p:txBody>
          <a:bodyPr wrap="none" lIns="0" tIns="0" rIns="0" bIns="0"/>
          <a:lstStyle/>
          <a:p>
            <a:pPr algn="ctr"/>
            <a:r>
              <a:rPr lang="en-US" sz="1800" b="1" dirty="0">
                <a:solidFill>
                  <a:srgbClr val="860059"/>
                </a:solidFill>
                <a:latin typeface="Times New Roman" panose="02020603050405020304" pitchFamily="18" charset="0"/>
                <a:cs typeface="Times New Roman" panose="02020603050405020304" pitchFamily="18" charset="0"/>
              </a:rPr>
              <a:t>—NH</a:t>
            </a:r>
            <a:r>
              <a:rPr lang="en-US" sz="1800" b="1" baseline="-25000" dirty="0">
                <a:solidFill>
                  <a:srgbClr val="860059"/>
                </a:solidFill>
                <a:latin typeface="Times New Roman" panose="02020603050405020304" pitchFamily="18" charset="0"/>
                <a:cs typeface="Times New Roman" panose="02020603050405020304" pitchFamily="18" charset="0"/>
              </a:rPr>
              <a:t>2</a:t>
            </a:r>
            <a:endParaRPr lang="en-US" sz="1800" b="1" dirty="0">
              <a:solidFill>
                <a:srgbClr val="860059"/>
              </a:solidFill>
              <a:latin typeface="Times New Roman" panose="02020603050405020304" pitchFamily="18" charset="0"/>
              <a:cs typeface="Times New Roman" panose="02020603050405020304" pitchFamily="18" charset="0"/>
            </a:endParaRPr>
          </a:p>
          <a:p>
            <a:pPr algn="ctr"/>
            <a:r>
              <a:rPr lang="en-US" sz="1800" b="1" dirty="0">
                <a:solidFill>
                  <a:srgbClr val="860059"/>
                </a:solidFill>
                <a:latin typeface="Times New Roman" panose="02020603050405020304" pitchFamily="18" charset="0"/>
                <a:cs typeface="Times New Roman" panose="02020603050405020304" pitchFamily="18" charset="0"/>
              </a:rPr>
              <a:t>Amino </a:t>
            </a:r>
            <a:r>
              <a:rPr lang="en-US" sz="1800" b="1" dirty="0" smtClean="0">
                <a:solidFill>
                  <a:srgbClr val="860059"/>
                </a:solidFill>
                <a:latin typeface="Times New Roman" panose="02020603050405020304" pitchFamily="18" charset="0"/>
                <a:cs typeface="Times New Roman" panose="02020603050405020304" pitchFamily="18" charset="0"/>
              </a:rPr>
              <a:t>groups</a:t>
            </a:r>
          </a:p>
          <a:p>
            <a:pPr algn="ctr"/>
            <a:r>
              <a:rPr lang="ar-SA" sz="1800" b="1" dirty="0" smtClean="0">
                <a:solidFill>
                  <a:srgbClr val="860059"/>
                </a:solidFill>
                <a:latin typeface="Times New Roman" panose="02020603050405020304" pitchFamily="18" charset="0"/>
                <a:cs typeface="Times New Roman" panose="02020603050405020304" pitchFamily="18" charset="0"/>
              </a:rPr>
              <a:t>مجموعة الامين</a:t>
            </a:r>
            <a:r>
              <a:rPr lang="en-US" sz="1800" b="1" dirty="0" smtClean="0">
                <a:solidFill>
                  <a:srgbClr val="860059"/>
                </a:solidFill>
                <a:latin typeface="Times New Roman" panose="02020603050405020304" pitchFamily="18" charset="0"/>
                <a:cs typeface="Times New Roman" panose="02020603050405020304" pitchFamily="18" charset="0"/>
              </a:rPr>
              <a:t>  </a:t>
            </a:r>
            <a:r>
              <a:rPr lang="en-US" sz="1800" b="1" dirty="0" smtClean="0">
                <a:solidFill>
                  <a:srgbClr val="860059"/>
                </a:solidFill>
                <a:latin typeface="Times New Roman" panose="02020603050405020304" pitchFamily="18" charset="0"/>
                <a:cs typeface="Times New Roman" panose="02020603050405020304" pitchFamily="18" charset="0"/>
              </a:rPr>
              <a:t> </a:t>
            </a:r>
            <a:endParaRPr lang="en-US" sz="1800" b="1" dirty="0">
              <a:solidFill>
                <a:srgbClr val="860059"/>
              </a:solidFill>
              <a:latin typeface="Times New Roman" panose="02020603050405020304" pitchFamily="18" charset="0"/>
              <a:cs typeface="Times New Roman" panose="02020603050405020304" pitchFamily="18" charset="0"/>
            </a:endParaRPr>
          </a:p>
        </p:txBody>
      </p:sp>
      <p:sp>
        <p:nvSpPr>
          <p:cNvPr id="28677" name="Text Box 12"/>
          <p:cNvSpPr txBox="1">
            <a:spLocks noChangeArrowheads="1"/>
          </p:cNvSpPr>
          <p:nvPr/>
        </p:nvSpPr>
        <p:spPr bwMode="auto">
          <a:xfrm>
            <a:off x="2898775" y="309563"/>
            <a:ext cx="1736725" cy="185737"/>
          </a:xfrm>
          <a:prstGeom prst="rect">
            <a:avLst/>
          </a:prstGeom>
          <a:noFill/>
          <a:ln w="9525">
            <a:noFill/>
            <a:miter lim="800000"/>
            <a:headEnd/>
            <a:tailEnd/>
          </a:ln>
        </p:spPr>
        <p:txBody>
          <a:bodyPr wrap="none" lIns="0" tIns="0" rIns="0" bIns="0"/>
          <a:lstStyle/>
          <a:p>
            <a:pPr algn="ctr">
              <a:lnSpc>
                <a:spcPct val="80000"/>
              </a:lnSpc>
            </a:pPr>
            <a:r>
              <a:rPr lang="en-US" sz="1800" b="1" dirty="0">
                <a:solidFill>
                  <a:srgbClr val="FF0000"/>
                </a:solidFill>
                <a:latin typeface="Times New Roman" panose="02020603050405020304" pitchFamily="18" charset="0"/>
                <a:cs typeface="Times New Roman" panose="02020603050405020304" pitchFamily="18" charset="0"/>
              </a:rPr>
              <a:t>Amino acids</a:t>
            </a:r>
          </a:p>
        </p:txBody>
      </p:sp>
      <p:sp>
        <p:nvSpPr>
          <p:cNvPr id="28678" name="Text Box 13"/>
          <p:cNvSpPr txBox="1">
            <a:spLocks noChangeArrowheads="1"/>
          </p:cNvSpPr>
          <p:nvPr/>
        </p:nvSpPr>
        <p:spPr bwMode="auto">
          <a:xfrm>
            <a:off x="5846763" y="6353066"/>
            <a:ext cx="1736725" cy="185738"/>
          </a:xfrm>
          <a:prstGeom prst="rect">
            <a:avLst/>
          </a:prstGeom>
          <a:noFill/>
          <a:ln w="9525">
            <a:noFill/>
            <a:miter lim="800000"/>
            <a:headEnd/>
            <a:tailEnd/>
          </a:ln>
        </p:spPr>
        <p:txBody>
          <a:bodyPr wrap="none" lIns="0" tIns="0" rIns="0" bIns="0"/>
          <a:lstStyle/>
          <a:p>
            <a:pPr algn="ctr">
              <a:lnSpc>
                <a:spcPct val="80000"/>
              </a:lnSpc>
            </a:pPr>
            <a:r>
              <a:rPr lang="en-US" sz="1800" b="1" dirty="0">
                <a:solidFill>
                  <a:srgbClr val="FF0000"/>
                </a:solidFill>
                <a:latin typeface="Times New Roman" panose="02020603050405020304" pitchFamily="18" charset="0"/>
                <a:cs typeface="Times New Roman" panose="02020603050405020304" pitchFamily="18" charset="0"/>
              </a:rPr>
              <a:t>Uric</a:t>
            </a:r>
            <a:r>
              <a:rPr lang="en-US" sz="1800" b="1" dirty="0">
                <a:latin typeface="Times New Roman" panose="02020603050405020304" pitchFamily="18" charset="0"/>
                <a:cs typeface="Times New Roman" panose="02020603050405020304" pitchFamily="18" charset="0"/>
              </a:rPr>
              <a:t> </a:t>
            </a:r>
            <a:r>
              <a:rPr lang="en-US" sz="1800" b="1" dirty="0">
                <a:solidFill>
                  <a:srgbClr val="FF0000"/>
                </a:solidFill>
                <a:latin typeface="Times New Roman" panose="02020603050405020304" pitchFamily="18" charset="0"/>
                <a:cs typeface="Times New Roman" panose="02020603050405020304" pitchFamily="18" charset="0"/>
              </a:rPr>
              <a:t>acid</a:t>
            </a:r>
          </a:p>
        </p:txBody>
      </p:sp>
      <p:sp>
        <p:nvSpPr>
          <p:cNvPr id="28679" name="Text Box 14"/>
          <p:cNvSpPr txBox="1">
            <a:spLocks noChangeArrowheads="1"/>
          </p:cNvSpPr>
          <p:nvPr/>
        </p:nvSpPr>
        <p:spPr bwMode="auto">
          <a:xfrm>
            <a:off x="6305939" y="3759200"/>
            <a:ext cx="1892300" cy="620713"/>
          </a:xfrm>
          <a:prstGeom prst="rect">
            <a:avLst/>
          </a:prstGeom>
          <a:noFill/>
          <a:ln w="9525">
            <a:noFill/>
            <a:miter lim="800000"/>
            <a:headEnd/>
            <a:tailEnd/>
          </a:ln>
        </p:spPr>
        <p:txBody>
          <a:bodyPr wrap="none" lIns="0" tIns="0" rIns="0" bIns="0"/>
          <a:lstStyle/>
          <a:p>
            <a:pPr algn="ctr"/>
            <a:r>
              <a:rPr lang="en-US" sz="1800" b="1" dirty="0">
                <a:solidFill>
                  <a:srgbClr val="0000FF"/>
                </a:solidFill>
                <a:latin typeface="Times New Roman" panose="02020603050405020304" pitchFamily="18" charset="0"/>
                <a:cs typeface="Times New Roman" panose="02020603050405020304" pitchFamily="18" charset="0"/>
              </a:rPr>
              <a:t>Birds and many other</a:t>
            </a:r>
          </a:p>
          <a:p>
            <a:pPr algn="ctr"/>
            <a:r>
              <a:rPr lang="en-US" sz="1800" b="1" dirty="0">
                <a:solidFill>
                  <a:srgbClr val="0000FF"/>
                </a:solidFill>
                <a:latin typeface="Times New Roman" panose="02020603050405020304" pitchFamily="18" charset="0"/>
                <a:cs typeface="Times New Roman" panose="02020603050405020304" pitchFamily="18" charset="0"/>
              </a:rPr>
              <a:t>reptiles, insects, land</a:t>
            </a:r>
          </a:p>
          <a:p>
            <a:pPr algn="ctr"/>
            <a:r>
              <a:rPr lang="en-US" sz="1800" b="1" dirty="0">
                <a:solidFill>
                  <a:srgbClr val="0000FF"/>
                </a:solidFill>
                <a:latin typeface="Times New Roman" panose="02020603050405020304" pitchFamily="18" charset="0"/>
                <a:cs typeface="Times New Roman" panose="02020603050405020304" pitchFamily="18" charset="0"/>
              </a:rPr>
              <a:t>snails</a:t>
            </a:r>
          </a:p>
        </p:txBody>
      </p:sp>
      <p:sp>
        <p:nvSpPr>
          <p:cNvPr id="28680" name="Text Box 15"/>
          <p:cNvSpPr txBox="1">
            <a:spLocks noChangeArrowheads="1"/>
          </p:cNvSpPr>
          <p:nvPr/>
        </p:nvSpPr>
        <p:spPr bwMode="auto">
          <a:xfrm>
            <a:off x="7427913" y="309563"/>
            <a:ext cx="1152525" cy="188912"/>
          </a:xfrm>
          <a:prstGeom prst="rect">
            <a:avLst/>
          </a:prstGeom>
          <a:noFill/>
          <a:ln w="9525">
            <a:noFill/>
            <a:miter lim="800000"/>
            <a:headEnd/>
            <a:tailEnd/>
          </a:ln>
        </p:spPr>
        <p:txBody>
          <a:bodyPr wrap="none" lIns="0" tIns="0" rIns="0" bIns="0"/>
          <a:lstStyle/>
          <a:p>
            <a:pPr algn="ctr">
              <a:lnSpc>
                <a:spcPct val="80000"/>
              </a:lnSpc>
            </a:pPr>
            <a:r>
              <a:rPr lang="en-US" sz="1800" b="1" dirty="0">
                <a:solidFill>
                  <a:srgbClr val="FF0000"/>
                </a:solidFill>
                <a:latin typeface="Times New Roman" panose="02020603050405020304" pitchFamily="18" charset="0"/>
                <a:cs typeface="Times New Roman" panose="02020603050405020304" pitchFamily="18" charset="0"/>
              </a:rPr>
              <a:t>Nucleic acids</a:t>
            </a:r>
          </a:p>
        </p:txBody>
      </p:sp>
      <p:sp>
        <p:nvSpPr>
          <p:cNvPr id="28681" name="Text Box 16"/>
          <p:cNvSpPr txBox="1">
            <a:spLocks noChangeArrowheads="1"/>
          </p:cNvSpPr>
          <p:nvPr/>
        </p:nvSpPr>
        <p:spPr bwMode="auto">
          <a:xfrm>
            <a:off x="735013" y="304800"/>
            <a:ext cx="1736725" cy="185738"/>
          </a:xfrm>
          <a:prstGeom prst="rect">
            <a:avLst/>
          </a:prstGeom>
          <a:noFill/>
          <a:ln w="9525">
            <a:noFill/>
            <a:miter lim="800000"/>
            <a:headEnd/>
            <a:tailEnd/>
          </a:ln>
        </p:spPr>
        <p:txBody>
          <a:bodyPr wrap="none" lIns="0" tIns="0" rIns="0" bIns="0"/>
          <a:lstStyle/>
          <a:p>
            <a:pPr algn="ctr">
              <a:lnSpc>
                <a:spcPct val="80000"/>
              </a:lnSpc>
            </a:pPr>
            <a:r>
              <a:rPr lang="en-US" sz="1800" b="1" dirty="0">
                <a:solidFill>
                  <a:srgbClr val="FF0000"/>
                </a:solidFill>
                <a:latin typeface="Times New Roman" panose="02020603050405020304" pitchFamily="18" charset="0"/>
                <a:cs typeface="Times New Roman" panose="02020603050405020304" pitchFamily="18" charset="0"/>
              </a:rPr>
              <a:t>Proteins</a:t>
            </a:r>
          </a:p>
        </p:txBody>
      </p:sp>
      <p:sp>
        <p:nvSpPr>
          <p:cNvPr id="28682" name="Text Box 17"/>
          <p:cNvSpPr txBox="1">
            <a:spLocks noChangeArrowheads="1"/>
          </p:cNvSpPr>
          <p:nvPr/>
        </p:nvSpPr>
        <p:spPr bwMode="auto">
          <a:xfrm>
            <a:off x="1782763" y="6337300"/>
            <a:ext cx="1736725" cy="185738"/>
          </a:xfrm>
          <a:prstGeom prst="rect">
            <a:avLst/>
          </a:prstGeom>
          <a:noFill/>
          <a:ln w="9525">
            <a:noFill/>
            <a:miter lim="800000"/>
            <a:headEnd/>
            <a:tailEnd/>
          </a:ln>
        </p:spPr>
        <p:txBody>
          <a:bodyPr wrap="none" lIns="0" tIns="0" rIns="0" bIns="0"/>
          <a:lstStyle/>
          <a:p>
            <a:pPr algn="ctr">
              <a:lnSpc>
                <a:spcPct val="80000"/>
              </a:lnSpc>
            </a:pPr>
            <a:r>
              <a:rPr lang="en-US" sz="1800" b="1" dirty="0">
                <a:solidFill>
                  <a:srgbClr val="FF0000"/>
                </a:solidFill>
                <a:latin typeface="Times New Roman" panose="02020603050405020304" pitchFamily="18" charset="0"/>
                <a:cs typeface="Times New Roman" panose="02020603050405020304" pitchFamily="18" charset="0"/>
              </a:rPr>
              <a:t>Ammonia</a:t>
            </a:r>
          </a:p>
        </p:txBody>
      </p:sp>
      <p:sp>
        <p:nvSpPr>
          <p:cNvPr id="28683" name="Text Box 18"/>
          <p:cNvSpPr txBox="1">
            <a:spLocks noChangeArrowheads="1"/>
          </p:cNvSpPr>
          <p:nvPr/>
        </p:nvSpPr>
        <p:spPr bwMode="auto">
          <a:xfrm>
            <a:off x="3827463" y="6337300"/>
            <a:ext cx="1736725" cy="185738"/>
          </a:xfrm>
          <a:prstGeom prst="rect">
            <a:avLst/>
          </a:prstGeom>
          <a:noFill/>
          <a:ln w="9525">
            <a:noFill/>
            <a:miter lim="800000"/>
            <a:headEnd/>
            <a:tailEnd/>
          </a:ln>
        </p:spPr>
        <p:txBody>
          <a:bodyPr wrap="none" lIns="0" tIns="0" rIns="0" bIns="0"/>
          <a:lstStyle/>
          <a:p>
            <a:pPr algn="ctr">
              <a:lnSpc>
                <a:spcPct val="80000"/>
              </a:lnSpc>
            </a:pPr>
            <a:r>
              <a:rPr lang="en-US" sz="1800" b="1" dirty="0">
                <a:solidFill>
                  <a:srgbClr val="FF0000"/>
                </a:solidFill>
                <a:latin typeface="Times New Roman" panose="02020603050405020304" pitchFamily="18" charset="0"/>
                <a:cs typeface="Times New Roman" panose="02020603050405020304" pitchFamily="18" charset="0"/>
              </a:rPr>
              <a:t>Urea</a:t>
            </a:r>
          </a:p>
        </p:txBody>
      </p:sp>
      <p:sp>
        <p:nvSpPr>
          <p:cNvPr id="28684" name="Text Box 19"/>
          <p:cNvSpPr txBox="1">
            <a:spLocks noChangeArrowheads="1"/>
          </p:cNvSpPr>
          <p:nvPr/>
        </p:nvSpPr>
        <p:spPr bwMode="auto">
          <a:xfrm>
            <a:off x="3904426" y="3739950"/>
            <a:ext cx="1987550" cy="782638"/>
          </a:xfrm>
          <a:prstGeom prst="rect">
            <a:avLst/>
          </a:prstGeom>
          <a:noFill/>
          <a:ln w="9525">
            <a:noFill/>
            <a:miter lim="800000"/>
            <a:headEnd/>
            <a:tailEnd/>
          </a:ln>
        </p:spPr>
        <p:txBody>
          <a:bodyPr wrap="none" lIns="0" tIns="0" rIns="0" bIns="0"/>
          <a:lstStyle/>
          <a:p>
            <a:pPr algn="ctr"/>
            <a:r>
              <a:rPr lang="en-US" sz="1800" b="1" dirty="0">
                <a:solidFill>
                  <a:srgbClr val="003300"/>
                </a:solidFill>
                <a:latin typeface="Times New Roman" panose="02020603050405020304" pitchFamily="18" charset="0"/>
                <a:cs typeface="Times New Roman" panose="02020603050405020304" pitchFamily="18" charset="0"/>
              </a:rPr>
              <a:t>Mammals, amphibians,</a:t>
            </a:r>
          </a:p>
          <a:p>
            <a:pPr algn="ctr"/>
            <a:r>
              <a:rPr lang="en-US" sz="1800" b="1" dirty="0">
                <a:solidFill>
                  <a:srgbClr val="003300"/>
                </a:solidFill>
                <a:latin typeface="Times New Roman" panose="02020603050405020304" pitchFamily="18" charset="0"/>
                <a:cs typeface="Times New Roman" panose="02020603050405020304" pitchFamily="18" charset="0"/>
              </a:rPr>
              <a:t>sharks, some bony</a:t>
            </a:r>
          </a:p>
          <a:p>
            <a:pPr algn="ctr"/>
            <a:r>
              <a:rPr lang="en-US" sz="1800" b="1" dirty="0">
                <a:solidFill>
                  <a:srgbClr val="003300"/>
                </a:solidFill>
                <a:latin typeface="Times New Roman" panose="02020603050405020304" pitchFamily="18" charset="0"/>
                <a:cs typeface="Times New Roman" panose="02020603050405020304" pitchFamily="18" charset="0"/>
              </a:rPr>
              <a:t>fishes</a:t>
            </a:r>
          </a:p>
        </p:txBody>
      </p:sp>
      <p:sp>
        <p:nvSpPr>
          <p:cNvPr id="28685" name="Text Box 20"/>
          <p:cNvSpPr txBox="1">
            <a:spLocks noChangeArrowheads="1"/>
          </p:cNvSpPr>
          <p:nvPr/>
        </p:nvSpPr>
        <p:spPr bwMode="auto">
          <a:xfrm>
            <a:off x="1474774" y="3759200"/>
            <a:ext cx="1987550" cy="449263"/>
          </a:xfrm>
          <a:prstGeom prst="rect">
            <a:avLst/>
          </a:prstGeom>
          <a:noFill/>
          <a:ln w="9525">
            <a:noFill/>
            <a:miter lim="800000"/>
            <a:headEnd/>
            <a:tailEnd/>
          </a:ln>
        </p:spPr>
        <p:txBody>
          <a:bodyPr wrap="none" lIns="0" tIns="0" rIns="0" bIns="0"/>
          <a:lstStyle/>
          <a:p>
            <a:pPr algn="l"/>
            <a:r>
              <a:rPr lang="en-US" sz="1800" b="1" dirty="0">
                <a:solidFill>
                  <a:srgbClr val="0000FF"/>
                </a:solidFill>
                <a:latin typeface="Times New Roman" panose="02020603050405020304" pitchFamily="18" charset="0"/>
                <a:cs typeface="Times New Roman" panose="02020603050405020304" pitchFamily="18" charset="0"/>
              </a:rPr>
              <a:t>Most aquatic animals,</a:t>
            </a:r>
          </a:p>
          <a:p>
            <a:pPr algn="l"/>
            <a:r>
              <a:rPr lang="en-US" sz="1800" b="1" dirty="0">
                <a:solidFill>
                  <a:srgbClr val="0000FF"/>
                </a:solidFill>
                <a:latin typeface="Times New Roman" panose="02020603050405020304" pitchFamily="18" charset="0"/>
                <a:cs typeface="Times New Roman" panose="02020603050405020304" pitchFamily="18" charset="0"/>
              </a:rPr>
              <a:t>including most fishes</a:t>
            </a:r>
          </a:p>
        </p:txBody>
      </p:sp>
      <p:sp>
        <p:nvSpPr>
          <p:cNvPr id="28686" name="Rectangle 21"/>
          <p:cNvSpPr>
            <a:spLocks noChangeArrowheads="1"/>
          </p:cNvSpPr>
          <p:nvPr/>
        </p:nvSpPr>
        <p:spPr bwMode="auto">
          <a:xfrm>
            <a:off x="0" y="1047125"/>
            <a:ext cx="2442670" cy="1631216"/>
          </a:xfrm>
          <a:prstGeom prst="rect">
            <a:avLst/>
          </a:prstGeom>
          <a:noFill/>
          <a:ln w="9525">
            <a:noFill/>
            <a:miter lim="800000"/>
            <a:headEnd/>
            <a:tailEnd/>
          </a:ln>
        </p:spPr>
        <p:txBody>
          <a:bodyPr wrap="square">
            <a:spAutoFit/>
          </a:bodyPr>
          <a:lstStyle/>
          <a:p>
            <a:pPr algn="ctr"/>
            <a:r>
              <a:rPr lang="en-US" sz="2000" b="1" dirty="0">
                <a:solidFill>
                  <a:schemeClr val="tx2"/>
                </a:solidFill>
                <a:latin typeface="Times New Roman" panose="02020603050405020304" pitchFamily="18" charset="0"/>
                <a:cs typeface="Times New Roman" panose="02020603050405020304" pitchFamily="18" charset="0"/>
              </a:rPr>
              <a:t>Nitrogen-containing metabolic waste </a:t>
            </a:r>
            <a:endParaRPr lang="en-US" sz="2000" b="1" dirty="0" smtClean="0">
              <a:solidFill>
                <a:schemeClr val="tx2"/>
              </a:solidFill>
              <a:latin typeface="Times New Roman" panose="02020603050405020304" pitchFamily="18" charset="0"/>
              <a:cs typeface="Times New Roman" panose="02020603050405020304" pitchFamily="18" charset="0"/>
            </a:endParaRPr>
          </a:p>
          <a:p>
            <a:pPr algn="ctr"/>
            <a:r>
              <a:rPr lang="en-US" sz="2000" b="1" dirty="0" smtClean="0">
                <a:solidFill>
                  <a:schemeClr val="tx2"/>
                </a:solidFill>
                <a:latin typeface="Times New Roman" panose="02020603050405020304" pitchFamily="18" charset="0"/>
                <a:cs typeface="Times New Roman" panose="02020603050405020304" pitchFamily="18" charset="0"/>
              </a:rPr>
              <a:t>Products</a:t>
            </a:r>
          </a:p>
          <a:p>
            <a:pPr algn="ctr"/>
            <a:r>
              <a:rPr lang="ar-SA" sz="2000" b="1" dirty="0">
                <a:solidFill>
                  <a:schemeClr val="tx2"/>
                </a:solidFill>
                <a:latin typeface="Times New Roman" panose="02020603050405020304" pitchFamily="18" charset="0"/>
                <a:cs typeface="Times New Roman" panose="02020603050405020304" pitchFamily="18" charset="0"/>
              </a:rPr>
              <a:t>المخلفات الايضية المحتوية على النتروجين</a:t>
            </a:r>
            <a:endParaRPr lang="en-US" sz="2000" b="1" dirty="0">
              <a:solidFill>
                <a:schemeClr val="tx2"/>
              </a:solidFill>
              <a:latin typeface="Times New Roman" panose="02020603050405020304" pitchFamily="18" charset="0"/>
              <a:cs typeface="Times New Roman" panose="02020603050405020304" pitchFamily="18" charset="0"/>
            </a:endParaRPr>
          </a:p>
        </p:txBody>
      </p:sp>
      <p:sp>
        <p:nvSpPr>
          <p:cNvPr id="28687" name="Text Box 32"/>
          <p:cNvSpPr txBox="1">
            <a:spLocks noChangeArrowheads="1"/>
          </p:cNvSpPr>
          <p:nvPr/>
        </p:nvSpPr>
        <p:spPr bwMode="auto">
          <a:xfrm>
            <a:off x="5859463" y="6615113"/>
            <a:ext cx="1736725" cy="185737"/>
          </a:xfrm>
          <a:prstGeom prst="rect">
            <a:avLst/>
          </a:prstGeom>
          <a:noFill/>
          <a:ln w="9525">
            <a:noFill/>
            <a:miter lim="800000"/>
            <a:headEnd/>
            <a:tailEnd/>
          </a:ln>
        </p:spPr>
        <p:txBody>
          <a:bodyPr wrap="none" lIns="0" tIns="0" rIns="0" bIns="0"/>
          <a:lstStyle/>
          <a:p>
            <a:pPr algn="ctr">
              <a:lnSpc>
                <a:spcPct val="80000"/>
              </a:lnSpc>
            </a:pPr>
            <a:endParaRPr lang="ar-SA" sz="1800" b="1">
              <a:latin typeface="Times New Roman" panose="02020603050405020304" pitchFamily="18" charset="0"/>
              <a:cs typeface="Times New Roman" panose="02020603050405020304" pitchFamily="18" charset="0"/>
            </a:endParaRPr>
          </a:p>
        </p:txBody>
      </p:sp>
      <p:sp>
        <p:nvSpPr>
          <p:cNvPr id="28688" name="Text Box 33"/>
          <p:cNvSpPr txBox="1">
            <a:spLocks noChangeArrowheads="1"/>
          </p:cNvSpPr>
          <p:nvPr/>
        </p:nvSpPr>
        <p:spPr bwMode="auto">
          <a:xfrm>
            <a:off x="3765550" y="6615113"/>
            <a:ext cx="1736725" cy="185737"/>
          </a:xfrm>
          <a:prstGeom prst="rect">
            <a:avLst/>
          </a:prstGeom>
          <a:noFill/>
          <a:ln w="9525">
            <a:noFill/>
            <a:miter lim="800000"/>
            <a:headEnd/>
            <a:tailEnd/>
          </a:ln>
        </p:spPr>
        <p:txBody>
          <a:bodyPr wrap="none" lIns="0" tIns="0" rIns="0" bIns="0"/>
          <a:lstStyle/>
          <a:p>
            <a:pPr algn="ctr">
              <a:lnSpc>
                <a:spcPct val="80000"/>
              </a:lnSpc>
            </a:pPr>
            <a:endParaRPr lang="ar-SA" sz="1800" b="1">
              <a:latin typeface="Times New Roman" panose="02020603050405020304" pitchFamily="18" charset="0"/>
              <a:cs typeface="Times New Roman" panose="02020603050405020304" pitchFamily="18" charset="0"/>
            </a:endParaRPr>
          </a:p>
        </p:txBody>
      </p:sp>
      <p:sp>
        <p:nvSpPr>
          <p:cNvPr id="17" name="Oval 16"/>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22</a:t>
            </a:r>
          </a:p>
        </p:txBody>
      </p:sp>
      <p:sp>
        <p:nvSpPr>
          <p:cNvPr id="2" name="مستطيل 1"/>
          <p:cNvSpPr/>
          <p:nvPr/>
        </p:nvSpPr>
        <p:spPr>
          <a:xfrm>
            <a:off x="7339570" y="556363"/>
            <a:ext cx="1329210" cy="400110"/>
          </a:xfrm>
          <a:prstGeom prst="rect">
            <a:avLst/>
          </a:prstGeom>
          <a:noFill/>
        </p:spPr>
        <p:txBody>
          <a:bodyPr wrap="none" lIns="91440" tIns="45720" rIns="91440" bIns="45720">
            <a:spAutoFit/>
          </a:bodyPr>
          <a:lstStyle/>
          <a:p>
            <a:pPr algn="ctr"/>
            <a:r>
              <a:rPr lang="ar-SA" sz="2000" dirty="0">
                <a:ln w="0"/>
                <a:effectLst>
                  <a:outerShdw blurRad="38100" dist="19050" dir="2700000" algn="tl" rotWithShape="0">
                    <a:schemeClr val="dk1">
                      <a:alpha val="40000"/>
                    </a:schemeClr>
                  </a:outerShdw>
                </a:effectLst>
              </a:rPr>
              <a:t>احماض نووية</a:t>
            </a:r>
            <a:endParaRPr lang="ar-SA" sz="2000" b="0" cap="none" spc="0" dirty="0">
              <a:ln w="0"/>
              <a:solidFill>
                <a:schemeClr val="tx1"/>
              </a:solidFill>
              <a:effectLst>
                <a:outerShdw blurRad="38100" dist="19050" dir="2700000" algn="tl" rotWithShape="0">
                  <a:schemeClr val="dk1">
                    <a:alpha val="40000"/>
                  </a:schemeClr>
                </a:outerShdw>
              </a:effectLst>
            </a:endParaRPr>
          </a:p>
        </p:txBody>
      </p:sp>
      <p:sp>
        <p:nvSpPr>
          <p:cNvPr id="4" name="مستطيل 3"/>
          <p:cNvSpPr/>
          <p:nvPr/>
        </p:nvSpPr>
        <p:spPr>
          <a:xfrm>
            <a:off x="5018852" y="556363"/>
            <a:ext cx="1614545" cy="400110"/>
          </a:xfrm>
          <a:prstGeom prst="rect">
            <a:avLst/>
          </a:prstGeom>
        </p:spPr>
        <p:txBody>
          <a:bodyPr wrap="none">
            <a:spAutoFit/>
          </a:bodyPr>
          <a:lstStyle/>
          <a:p>
            <a:r>
              <a:rPr lang="ar-SA" sz="2000" b="1" dirty="0">
                <a:latin typeface="Arial" panose="020B0604020202020204" pitchFamily="34" charset="0"/>
              </a:rPr>
              <a:t>قواعد </a:t>
            </a:r>
            <a:r>
              <a:rPr lang="ar-SA" sz="2000" b="1" dirty="0" smtClean="0">
                <a:latin typeface="Arial" panose="020B0604020202020204" pitchFamily="34" charset="0"/>
              </a:rPr>
              <a:t>نتر وجينية</a:t>
            </a:r>
            <a:endParaRPr lang="ar-SA" sz="2000" dirty="0"/>
          </a:p>
        </p:txBody>
      </p:sp>
      <p:sp>
        <p:nvSpPr>
          <p:cNvPr id="5" name="مستطيل 4"/>
          <p:cNvSpPr/>
          <p:nvPr/>
        </p:nvSpPr>
        <p:spPr>
          <a:xfrm>
            <a:off x="2948835" y="468461"/>
            <a:ext cx="1685077"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SA" b="1" dirty="0"/>
              <a:t>احماض امينية </a:t>
            </a:r>
            <a:endParaRPr lang="ar-SA" b="1" cap="none" spc="0" dirty="0">
              <a:ln/>
              <a:solidFill>
                <a:schemeClr val="accent4"/>
              </a:solidFill>
              <a:effectLst/>
            </a:endParaRPr>
          </a:p>
        </p:txBody>
      </p:sp>
      <p:sp>
        <p:nvSpPr>
          <p:cNvPr id="7" name="مستطيل 6"/>
          <p:cNvSpPr/>
          <p:nvPr/>
        </p:nvSpPr>
        <p:spPr>
          <a:xfrm>
            <a:off x="1002089" y="495878"/>
            <a:ext cx="1202572" cy="461665"/>
          </a:xfrm>
          <a:prstGeom prst="rect">
            <a:avLst/>
          </a:prstGeom>
        </p:spPr>
        <p:txBody>
          <a:bodyPr wrap="none">
            <a:spAutoFit/>
          </a:bodyPr>
          <a:lstStyle/>
          <a:p>
            <a:r>
              <a:rPr lang="ar-SA" b="1" dirty="0">
                <a:solidFill>
                  <a:srgbClr val="000000"/>
                </a:solidFill>
                <a:latin typeface="Arial" panose="020B0604020202020204" pitchFamily="34" charset="0"/>
              </a:rPr>
              <a:t>البروتينات</a:t>
            </a:r>
            <a:endParaRPr lang="ar-SA" dirty="0"/>
          </a:p>
        </p:txBody>
      </p:sp>
      <p:sp>
        <p:nvSpPr>
          <p:cNvPr id="9" name="مستطيل 8"/>
          <p:cNvSpPr/>
          <p:nvPr/>
        </p:nvSpPr>
        <p:spPr>
          <a:xfrm>
            <a:off x="5826125" y="4474636"/>
            <a:ext cx="4572000" cy="1569660"/>
          </a:xfrm>
          <a:prstGeom prst="rect">
            <a:avLst/>
          </a:prstGeom>
        </p:spPr>
        <p:txBody>
          <a:bodyPr>
            <a:spAutoFit/>
          </a:bodyPr>
          <a:lstStyle/>
          <a:p>
            <a:pPr algn="ctr">
              <a:spcBef>
                <a:spcPts val="0"/>
              </a:spcBef>
              <a:spcAft>
                <a:spcPts val="0"/>
              </a:spcAft>
            </a:pPr>
            <a:r>
              <a:rPr lang="ar-SA" sz="1600" b="1" dirty="0">
                <a:solidFill>
                  <a:srgbClr val="000000"/>
                </a:solidFill>
                <a:latin typeface="Arial" panose="020B0604020202020204" pitchFamily="34" charset="0"/>
              </a:rPr>
              <a:t>الطيور و العديد من </a:t>
            </a:r>
            <a:endParaRPr lang="ar-SA" dirty="0"/>
          </a:p>
          <a:p>
            <a:pPr algn="ctr">
              <a:spcBef>
                <a:spcPts val="0"/>
              </a:spcBef>
              <a:spcAft>
                <a:spcPts val="0"/>
              </a:spcAft>
            </a:pPr>
            <a:r>
              <a:rPr lang="ar-SA" sz="1600" b="1" dirty="0">
                <a:solidFill>
                  <a:srgbClr val="000000"/>
                </a:solidFill>
                <a:latin typeface="Arial" panose="020B0604020202020204" pitchFamily="34" charset="0"/>
              </a:rPr>
              <a:t>الزواحف الاخرى ,الحشرات </a:t>
            </a:r>
            <a:endParaRPr lang="ar-SA" dirty="0"/>
          </a:p>
          <a:p>
            <a:pPr algn="ctr">
              <a:spcBef>
                <a:spcPts val="0"/>
              </a:spcBef>
              <a:spcAft>
                <a:spcPts val="0"/>
              </a:spcAft>
            </a:pPr>
            <a:r>
              <a:rPr lang="ar-SA" sz="1600" b="1" dirty="0">
                <a:solidFill>
                  <a:srgbClr val="000000"/>
                </a:solidFill>
                <a:latin typeface="Arial" panose="020B0604020202020204" pitchFamily="34" charset="0"/>
              </a:rPr>
              <a:t>وحلزونات اليابسة</a:t>
            </a:r>
            <a:endParaRPr lang="ar-SA" dirty="0"/>
          </a:p>
          <a:p>
            <a:r>
              <a:rPr lang="ar-SA" dirty="0"/>
              <a:t/>
            </a:r>
            <a:br>
              <a:rPr lang="ar-SA" dirty="0"/>
            </a:br>
            <a:endParaRPr lang="ar-SA" dirty="0"/>
          </a:p>
        </p:txBody>
      </p:sp>
      <p:sp>
        <p:nvSpPr>
          <p:cNvPr id="11" name="مستطيل 10"/>
          <p:cNvSpPr/>
          <p:nvPr/>
        </p:nvSpPr>
        <p:spPr>
          <a:xfrm>
            <a:off x="2671763" y="4950730"/>
            <a:ext cx="4572000" cy="1323439"/>
          </a:xfrm>
          <a:prstGeom prst="rect">
            <a:avLst/>
          </a:prstGeom>
        </p:spPr>
        <p:txBody>
          <a:bodyPr>
            <a:spAutoFit/>
          </a:bodyPr>
          <a:lstStyle/>
          <a:p>
            <a:pPr algn="ctr" rtl="1">
              <a:spcBef>
                <a:spcPts val="0"/>
              </a:spcBef>
              <a:spcAft>
                <a:spcPts val="0"/>
              </a:spcAft>
            </a:pPr>
            <a:r>
              <a:rPr lang="ar-SA" sz="1600" b="1" dirty="0">
                <a:solidFill>
                  <a:srgbClr val="000000"/>
                </a:solidFill>
                <a:latin typeface="Arial" panose="020B0604020202020204" pitchFamily="34" charset="0"/>
              </a:rPr>
              <a:t>ثديات , البرمائيات , القروش</a:t>
            </a:r>
            <a:endParaRPr lang="ar-SA" dirty="0"/>
          </a:p>
          <a:p>
            <a:pPr algn="ctr" rtl="1">
              <a:spcBef>
                <a:spcPts val="0"/>
              </a:spcBef>
              <a:spcAft>
                <a:spcPts val="0"/>
              </a:spcAft>
            </a:pPr>
            <a:r>
              <a:rPr lang="ar-SA" sz="1600" b="1" dirty="0">
                <a:solidFill>
                  <a:srgbClr val="000000"/>
                </a:solidFill>
                <a:latin typeface="Arial" panose="020B0604020202020204" pitchFamily="34" charset="0"/>
              </a:rPr>
              <a:t>وبعض الاسماك العظمية</a:t>
            </a:r>
            <a:r>
              <a:rPr lang="ar-SA" sz="1400" b="1" dirty="0">
                <a:solidFill>
                  <a:srgbClr val="000000"/>
                </a:solidFill>
                <a:latin typeface="Arial" panose="020B0604020202020204" pitchFamily="34" charset="0"/>
              </a:rPr>
              <a:t> </a:t>
            </a:r>
            <a:endParaRPr lang="ar-SA" dirty="0"/>
          </a:p>
          <a:p>
            <a:r>
              <a:rPr lang="ar-SA" dirty="0"/>
              <a:t/>
            </a:r>
            <a:br>
              <a:rPr lang="ar-SA" dirty="0"/>
            </a:br>
            <a:endParaRPr lang="ar-SA" dirty="0"/>
          </a:p>
        </p:txBody>
      </p:sp>
      <p:sp>
        <p:nvSpPr>
          <p:cNvPr id="13" name="مستطيل 12"/>
          <p:cNvSpPr/>
          <p:nvPr/>
        </p:nvSpPr>
        <p:spPr>
          <a:xfrm>
            <a:off x="-533710" y="4380303"/>
            <a:ext cx="4572000" cy="1323439"/>
          </a:xfrm>
          <a:prstGeom prst="rect">
            <a:avLst/>
          </a:prstGeom>
        </p:spPr>
        <p:txBody>
          <a:bodyPr>
            <a:spAutoFit/>
          </a:bodyPr>
          <a:lstStyle/>
          <a:p>
            <a:pPr algn="ctr">
              <a:spcBef>
                <a:spcPts val="0"/>
              </a:spcBef>
              <a:spcAft>
                <a:spcPts val="0"/>
              </a:spcAft>
            </a:pPr>
            <a:r>
              <a:rPr lang="ar-SA" sz="1600" b="1" dirty="0">
                <a:solidFill>
                  <a:srgbClr val="000000"/>
                </a:solidFill>
                <a:latin typeface="Arial" panose="020B0604020202020204" pitchFamily="34" charset="0"/>
              </a:rPr>
              <a:t>معظم الحيوانات المائية</a:t>
            </a:r>
            <a:endParaRPr lang="ar-SA" dirty="0"/>
          </a:p>
          <a:p>
            <a:pPr algn="ctr">
              <a:spcBef>
                <a:spcPts val="0"/>
              </a:spcBef>
              <a:spcAft>
                <a:spcPts val="0"/>
              </a:spcAft>
            </a:pPr>
            <a:r>
              <a:rPr lang="ar-SA" sz="1600" b="1" dirty="0">
                <a:solidFill>
                  <a:srgbClr val="000000"/>
                </a:solidFill>
                <a:latin typeface="Arial" panose="020B0604020202020204" pitchFamily="34" charset="0"/>
              </a:rPr>
              <a:t>بما فيها معظم الاسماك</a:t>
            </a:r>
            <a:endParaRPr lang="ar-SA" dirty="0"/>
          </a:p>
          <a:p>
            <a:r>
              <a:rPr lang="ar-SA" dirty="0"/>
              <a:t/>
            </a:r>
            <a:br>
              <a:rPr lang="ar-SA" dirty="0"/>
            </a:br>
            <a:endParaRPr lang="ar-SA" dirty="0"/>
          </a:p>
        </p:txBody>
      </p:sp>
      <p:sp>
        <p:nvSpPr>
          <p:cNvPr id="15" name="مستطيل 14"/>
          <p:cNvSpPr/>
          <p:nvPr/>
        </p:nvSpPr>
        <p:spPr>
          <a:xfrm>
            <a:off x="6126539" y="6577233"/>
            <a:ext cx="1202572" cy="338554"/>
          </a:xfrm>
          <a:prstGeom prst="rect">
            <a:avLst/>
          </a:prstGeom>
        </p:spPr>
        <p:txBody>
          <a:bodyPr wrap="none">
            <a:spAutoFit/>
          </a:bodyPr>
          <a:lstStyle/>
          <a:p>
            <a:r>
              <a:rPr lang="ar-SA" sz="1600" b="1" dirty="0">
                <a:solidFill>
                  <a:srgbClr val="000000"/>
                </a:solidFill>
                <a:latin typeface="Arial" panose="020B0604020202020204" pitchFamily="34" charset="0"/>
              </a:rPr>
              <a:t>الحامض البولي</a:t>
            </a:r>
            <a:endParaRPr lang="ar-SA" dirty="0"/>
          </a:p>
        </p:txBody>
      </p:sp>
      <p:sp>
        <p:nvSpPr>
          <p:cNvPr id="18" name="مستطيل 17"/>
          <p:cNvSpPr/>
          <p:nvPr/>
        </p:nvSpPr>
        <p:spPr>
          <a:xfrm>
            <a:off x="4379928" y="6575297"/>
            <a:ext cx="639919" cy="369332"/>
          </a:xfrm>
          <a:prstGeom prst="rect">
            <a:avLst/>
          </a:prstGeom>
        </p:spPr>
        <p:txBody>
          <a:bodyPr wrap="none">
            <a:spAutoFit/>
          </a:bodyPr>
          <a:lstStyle/>
          <a:p>
            <a:r>
              <a:rPr lang="ar-SA" sz="1800" b="1" dirty="0">
                <a:solidFill>
                  <a:srgbClr val="000000"/>
                </a:solidFill>
                <a:latin typeface="Arial" panose="020B0604020202020204" pitchFamily="34" charset="0"/>
              </a:rPr>
              <a:t>لبولينا</a:t>
            </a:r>
            <a:endParaRPr lang="ar-SA" dirty="0"/>
          </a:p>
        </p:txBody>
      </p:sp>
      <p:sp>
        <p:nvSpPr>
          <p:cNvPr id="20" name="مستطيل 19"/>
          <p:cNvSpPr/>
          <p:nvPr/>
        </p:nvSpPr>
        <p:spPr>
          <a:xfrm>
            <a:off x="359082" y="6589935"/>
            <a:ext cx="4572000" cy="1077218"/>
          </a:xfrm>
          <a:prstGeom prst="rect">
            <a:avLst/>
          </a:prstGeom>
        </p:spPr>
        <p:txBody>
          <a:bodyPr>
            <a:spAutoFit/>
          </a:bodyPr>
          <a:lstStyle/>
          <a:p>
            <a:pPr algn="ctr">
              <a:spcBef>
                <a:spcPts val="0"/>
              </a:spcBef>
              <a:spcAft>
                <a:spcPts val="0"/>
              </a:spcAft>
            </a:pPr>
            <a:r>
              <a:rPr lang="ar-SA" sz="1600" b="1" dirty="0">
                <a:solidFill>
                  <a:srgbClr val="000000"/>
                </a:solidFill>
                <a:latin typeface="Arial" panose="020B0604020202020204" pitchFamily="34" charset="0"/>
              </a:rPr>
              <a:t>الامونيا </a:t>
            </a:r>
            <a:endParaRPr lang="ar-SA" dirty="0"/>
          </a:p>
          <a:p>
            <a:r>
              <a:rPr lang="ar-SA" dirty="0"/>
              <a:t/>
            </a:r>
            <a:br>
              <a:rPr lang="ar-SA" dirty="0"/>
            </a:br>
            <a:endParaRPr lang="ar-SA" dirty="0"/>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225425" y="1487488"/>
            <a:ext cx="8534400" cy="3002625"/>
          </a:xfrm>
        </p:spPr>
        <p:txBody>
          <a:bodyPr/>
          <a:lstStyle/>
          <a:p>
            <a:pPr marL="361950" indent="-361950">
              <a:lnSpc>
                <a:spcPct val="90000"/>
              </a:lnSpc>
            </a:pPr>
            <a:r>
              <a:rPr lang="en-US" b="1" dirty="0">
                <a:solidFill>
                  <a:srgbClr val="0000FF"/>
                </a:solidFill>
                <a:latin typeface="Times New Roman" panose="02020603050405020304" pitchFamily="18" charset="0"/>
                <a:cs typeface="Times New Roman" panose="02020603050405020304" pitchFamily="18" charset="0"/>
              </a:rPr>
              <a:t>Compensating for kidney </a:t>
            </a:r>
            <a:r>
              <a:rPr lang="en-US" b="1" dirty="0" smtClean="0">
                <a:solidFill>
                  <a:srgbClr val="0000FF"/>
                </a:solidFill>
                <a:latin typeface="Times New Roman" panose="02020603050405020304" pitchFamily="18" charset="0"/>
                <a:cs typeface="Times New Roman" panose="02020603050405020304" pitchFamily="18" charset="0"/>
              </a:rPr>
              <a:t>failure                                 </a:t>
            </a:r>
            <a:r>
              <a:rPr lang="ar-SA" b="1" dirty="0"/>
              <a:t>التعويض عن الفشل الكلوي</a:t>
            </a:r>
            <a:r>
              <a:rPr lang="en-US" b="1" dirty="0" smtClean="0">
                <a:solidFill>
                  <a:srgbClr val="0000FF"/>
                </a:solidFill>
                <a:latin typeface="Times New Roman" panose="02020603050405020304" pitchFamily="18" charset="0"/>
                <a:cs typeface="Times New Roman" panose="02020603050405020304" pitchFamily="18" charset="0"/>
              </a:rPr>
              <a:t> </a:t>
            </a:r>
            <a:endParaRPr lang="en-US" b="1" dirty="0">
              <a:solidFill>
                <a:srgbClr val="0000FF"/>
              </a:solidFill>
              <a:latin typeface="Times New Roman" panose="02020603050405020304" pitchFamily="18" charset="0"/>
              <a:cs typeface="Times New Roman" panose="02020603050405020304" pitchFamily="18" charset="0"/>
            </a:endParaRPr>
          </a:p>
          <a:p>
            <a:pPr marL="361950" indent="-361950">
              <a:lnSpc>
                <a:spcPct val="90000"/>
              </a:lnSpc>
            </a:pPr>
            <a:r>
              <a:rPr lang="en-US" b="1" dirty="0">
                <a:solidFill>
                  <a:srgbClr val="0000FF"/>
                </a:solidFill>
                <a:latin typeface="Times New Roman" panose="02020603050405020304" pitchFamily="18" charset="0"/>
                <a:cs typeface="Times New Roman" panose="02020603050405020304" pitchFamily="18" charset="0"/>
              </a:rPr>
              <a:t>A dialysis machine </a:t>
            </a:r>
            <a:r>
              <a:rPr lang="en-US" b="1" dirty="0" smtClean="0">
                <a:solidFill>
                  <a:srgbClr val="0000FF"/>
                </a:solidFill>
                <a:latin typeface="Times New Roman" panose="02020603050405020304" pitchFamily="18" charset="0"/>
                <a:cs typeface="Times New Roman" panose="02020603050405020304" pitchFamily="18" charset="0"/>
              </a:rPr>
              <a:t>                                                                </a:t>
            </a:r>
            <a:r>
              <a:rPr lang="ar-SA" b="1" dirty="0" smtClean="0"/>
              <a:t>جهاز </a:t>
            </a:r>
            <a:r>
              <a:rPr lang="ar-SA" b="1" dirty="0"/>
              <a:t>غسل </a:t>
            </a:r>
            <a:r>
              <a:rPr lang="ar-SA" b="1" dirty="0" smtClean="0"/>
              <a:t>الكلى</a:t>
            </a:r>
            <a:r>
              <a:rPr lang="en-US" b="1" dirty="0" smtClean="0"/>
              <a:t>            </a:t>
            </a:r>
            <a:r>
              <a:rPr lang="en-US" b="1" dirty="0" smtClean="0">
                <a:solidFill>
                  <a:srgbClr val="0000FF"/>
                </a:solidFill>
                <a:latin typeface="Times New Roman" panose="02020603050405020304" pitchFamily="18" charset="0"/>
                <a:cs typeface="Times New Roman" panose="02020603050405020304" pitchFamily="18" charset="0"/>
              </a:rPr>
              <a:t>  </a:t>
            </a:r>
            <a:endParaRPr lang="en-US" b="1" dirty="0">
              <a:solidFill>
                <a:srgbClr val="0000FF"/>
              </a:solidFill>
              <a:latin typeface="Times New Roman" panose="02020603050405020304" pitchFamily="18" charset="0"/>
              <a:cs typeface="Times New Roman" panose="02020603050405020304" pitchFamily="18" charset="0"/>
            </a:endParaRPr>
          </a:p>
          <a:p>
            <a:pPr marL="1138238" lvl="1" indent="-349250">
              <a:lnSpc>
                <a:spcPct val="90000"/>
              </a:lnSpc>
              <a:buFontTx/>
              <a:buChar char="–"/>
            </a:pPr>
            <a:r>
              <a:rPr lang="en-US" sz="2800" b="1" dirty="0">
                <a:solidFill>
                  <a:srgbClr val="FF0000"/>
                </a:solidFill>
                <a:latin typeface="Times New Roman" panose="02020603050405020304" pitchFamily="18" charset="0"/>
                <a:cs typeface="Times New Roman" panose="02020603050405020304" pitchFamily="18" charset="0"/>
              </a:rPr>
              <a:t>Removes wastes from the </a:t>
            </a:r>
            <a:r>
              <a:rPr lang="en-US" sz="2800" b="1" dirty="0" smtClean="0">
                <a:solidFill>
                  <a:srgbClr val="FF0000"/>
                </a:solidFill>
                <a:latin typeface="Times New Roman" panose="02020603050405020304" pitchFamily="18" charset="0"/>
                <a:cs typeface="Times New Roman" panose="02020603050405020304" pitchFamily="18" charset="0"/>
              </a:rPr>
              <a:t>blood                                                        </a:t>
            </a:r>
            <a:r>
              <a:rPr lang="ar-SA" sz="2800" dirty="0">
                <a:solidFill>
                  <a:srgbClr val="000000"/>
                </a:solidFill>
                <a:latin typeface="Tahoma" panose="020B0604030504040204" pitchFamily="34" charset="0"/>
              </a:rPr>
              <a:t>ازاحة المخلفات من الدم </a:t>
            </a:r>
            <a:endParaRPr lang="en-US" sz="2800" b="1" dirty="0">
              <a:solidFill>
                <a:srgbClr val="FF0000"/>
              </a:solidFill>
              <a:latin typeface="Times New Roman" panose="02020603050405020304" pitchFamily="18" charset="0"/>
              <a:cs typeface="Times New Roman" panose="02020603050405020304" pitchFamily="18" charset="0"/>
            </a:endParaRPr>
          </a:p>
          <a:p>
            <a:pPr marL="1138238" lvl="1" indent="-349250">
              <a:lnSpc>
                <a:spcPct val="90000"/>
              </a:lnSpc>
              <a:buFontTx/>
              <a:buChar char="–"/>
            </a:pPr>
            <a:r>
              <a:rPr lang="en-US" sz="2800" b="1" dirty="0">
                <a:solidFill>
                  <a:srgbClr val="FF0000"/>
                </a:solidFill>
                <a:latin typeface="Times New Roman" panose="02020603050405020304" pitchFamily="18" charset="0"/>
                <a:cs typeface="Times New Roman" panose="02020603050405020304" pitchFamily="18" charset="0"/>
              </a:rPr>
              <a:t>Maintains its solute </a:t>
            </a:r>
            <a:r>
              <a:rPr lang="en-US" sz="2800" b="1" dirty="0" smtClean="0">
                <a:solidFill>
                  <a:srgbClr val="FF0000"/>
                </a:solidFill>
                <a:latin typeface="Times New Roman" panose="02020603050405020304" pitchFamily="18" charset="0"/>
                <a:cs typeface="Times New Roman" panose="02020603050405020304" pitchFamily="18" charset="0"/>
              </a:rPr>
              <a:t>concentration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9699" name="Rectangle 3"/>
          <p:cNvSpPr>
            <a:spLocks noGrp="1" noChangeArrowheads="1"/>
          </p:cNvSpPr>
          <p:nvPr>
            <p:ph type="title"/>
          </p:nvPr>
        </p:nvSpPr>
        <p:spPr>
          <a:xfrm>
            <a:off x="307103" y="294512"/>
            <a:ext cx="8534400" cy="387798"/>
          </a:xfrm>
          <a:noFill/>
        </p:spPr>
        <p:txBody>
          <a:bodyPr>
            <a:spAutoFit/>
          </a:bodyPr>
          <a:lstStyle/>
          <a:p>
            <a:pPr marL="803275" indent="-803275" algn="ctr"/>
            <a:r>
              <a:rPr lang="en-US" sz="2800" dirty="0"/>
              <a:t> Kidney dialysis can be a lifesaver</a:t>
            </a:r>
            <a:endParaRPr lang="en-US" sz="3200" dirty="0"/>
          </a:p>
        </p:txBody>
      </p:sp>
      <p:sp>
        <p:nvSpPr>
          <p:cNvPr id="29700" name="Line 4"/>
          <p:cNvSpPr>
            <a:spLocks noChangeShapeType="1"/>
          </p:cNvSpPr>
          <p:nvPr/>
        </p:nvSpPr>
        <p:spPr bwMode="auto">
          <a:xfrm>
            <a:off x="157163" y="1010631"/>
            <a:ext cx="8775700" cy="0"/>
          </a:xfrm>
          <a:prstGeom prst="line">
            <a:avLst/>
          </a:prstGeom>
          <a:noFill/>
          <a:ln w="76200">
            <a:solidFill>
              <a:srgbClr val="A8B99B"/>
            </a:solidFill>
            <a:round/>
            <a:headEnd/>
            <a:tailEnd/>
          </a:ln>
        </p:spPr>
        <p:txBody>
          <a:bodyPr wrap="none" anchor="ctr"/>
          <a:lstStyle/>
          <a:p>
            <a:endParaRPr lang="en-GB"/>
          </a:p>
        </p:txBody>
      </p:sp>
      <p:sp>
        <p:nvSpPr>
          <p:cNvPr id="29701"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GB"/>
          </a:p>
        </p:txBody>
      </p:sp>
      <p:sp>
        <p:nvSpPr>
          <p:cNvPr id="6" name="Oval 5"/>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Times New Roman" pitchFamily="18" charset="0"/>
              </a:rPr>
              <a:t>23</a:t>
            </a:r>
          </a:p>
        </p:txBody>
      </p:sp>
      <p:sp>
        <p:nvSpPr>
          <p:cNvPr id="2" name="مستطيل 1"/>
          <p:cNvSpPr/>
          <p:nvPr/>
        </p:nvSpPr>
        <p:spPr>
          <a:xfrm>
            <a:off x="1698948" y="5051260"/>
            <a:ext cx="4381328" cy="461665"/>
          </a:xfrm>
          <a:prstGeom prst="rect">
            <a:avLst/>
          </a:prstGeom>
        </p:spPr>
        <p:txBody>
          <a:bodyPr wrap="none">
            <a:spAutoFit/>
          </a:bodyPr>
          <a:lstStyle/>
          <a:p>
            <a:r>
              <a:rPr lang="ar-SA" dirty="0">
                <a:solidFill>
                  <a:srgbClr val="000000"/>
                </a:solidFill>
                <a:latin typeface="Tahoma" panose="020B0604030504040204" pitchFamily="34" charset="0"/>
              </a:rPr>
              <a:t>المحافظة على تركيز المواد المذابة في الدم </a:t>
            </a:r>
            <a:endParaRPr lang="ar-SA" dirty="0"/>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25_09KidneyDialysis-U"/>
          <p:cNvPicPr>
            <a:picLocks noChangeAspect="1" noChangeArrowheads="1"/>
          </p:cNvPicPr>
          <p:nvPr/>
        </p:nvPicPr>
        <p:blipFill>
          <a:blip r:embed="rId3" cstate="print"/>
          <a:srcRect/>
          <a:stretch>
            <a:fillRect/>
          </a:stretch>
        </p:blipFill>
        <p:spPr bwMode="auto">
          <a:xfrm>
            <a:off x="300038" y="136525"/>
            <a:ext cx="8542337" cy="6584950"/>
          </a:xfrm>
          <a:prstGeom prst="rect">
            <a:avLst/>
          </a:prstGeom>
          <a:noFill/>
          <a:ln w="9525">
            <a:noFill/>
            <a:miter lim="800000"/>
            <a:headEnd/>
            <a:tailEnd/>
          </a:ln>
        </p:spPr>
      </p:pic>
      <p:sp>
        <p:nvSpPr>
          <p:cNvPr id="30723" name="Text Box 3"/>
          <p:cNvSpPr txBox="1">
            <a:spLocks noChangeArrowheads="1"/>
          </p:cNvSpPr>
          <p:nvPr/>
        </p:nvSpPr>
        <p:spPr bwMode="auto">
          <a:xfrm>
            <a:off x="2794000" y="236538"/>
            <a:ext cx="2019300" cy="582612"/>
          </a:xfrm>
          <a:prstGeom prst="rect">
            <a:avLst/>
          </a:prstGeom>
          <a:noFill/>
          <a:ln w="9525">
            <a:noFill/>
            <a:miter lim="800000"/>
            <a:headEnd/>
            <a:tailEnd/>
          </a:ln>
        </p:spPr>
        <p:txBody>
          <a:bodyPr wrap="none" lIns="0" tIns="0" rIns="0" bIns="0"/>
          <a:lstStyle/>
          <a:p>
            <a:pPr algn="l">
              <a:lnSpc>
                <a:spcPct val="90000"/>
              </a:lnSpc>
            </a:pPr>
            <a:r>
              <a:rPr lang="en-US" sz="2000" b="1">
                <a:latin typeface="Times New Roman" panose="02020603050405020304" pitchFamily="18" charset="0"/>
                <a:cs typeface="Times New Roman" panose="02020603050405020304" pitchFamily="18" charset="0"/>
              </a:rPr>
              <a:t>Line from artery</a:t>
            </a:r>
          </a:p>
          <a:p>
            <a:pPr algn="l">
              <a:lnSpc>
                <a:spcPct val="90000"/>
              </a:lnSpc>
            </a:pPr>
            <a:r>
              <a:rPr lang="en-US" sz="2000" b="1">
                <a:latin typeface="Times New Roman" panose="02020603050405020304" pitchFamily="18" charset="0"/>
                <a:cs typeface="Times New Roman" panose="02020603050405020304" pitchFamily="18" charset="0"/>
              </a:rPr>
              <a:t>to apparatus</a:t>
            </a:r>
          </a:p>
        </p:txBody>
      </p:sp>
      <p:sp>
        <p:nvSpPr>
          <p:cNvPr id="30724" name="Text Box 4"/>
          <p:cNvSpPr txBox="1">
            <a:spLocks noChangeArrowheads="1"/>
          </p:cNvSpPr>
          <p:nvPr/>
        </p:nvSpPr>
        <p:spPr bwMode="auto">
          <a:xfrm>
            <a:off x="5092700" y="895350"/>
            <a:ext cx="755650" cy="315913"/>
          </a:xfrm>
          <a:prstGeom prst="rect">
            <a:avLst/>
          </a:prstGeom>
          <a:noFill/>
          <a:ln w="9525">
            <a:noFill/>
            <a:miter lim="800000"/>
            <a:headEnd/>
            <a:tailEnd/>
          </a:ln>
        </p:spPr>
        <p:txBody>
          <a:bodyPr wrap="none" lIns="0" tIns="0" rIns="0" bIns="0"/>
          <a:lstStyle/>
          <a:p>
            <a:pPr algn="l">
              <a:lnSpc>
                <a:spcPct val="90000"/>
              </a:lnSpc>
            </a:pPr>
            <a:r>
              <a:rPr lang="en-US" sz="2000" b="1">
                <a:latin typeface="Times New Roman" panose="02020603050405020304" pitchFamily="18" charset="0"/>
                <a:cs typeface="Times New Roman" panose="02020603050405020304" pitchFamily="18" charset="0"/>
              </a:rPr>
              <a:t>Pump</a:t>
            </a:r>
          </a:p>
          <a:p>
            <a:pPr algn="l">
              <a:lnSpc>
                <a:spcPct val="90000"/>
              </a:lnSpc>
            </a:pPr>
            <a:r>
              <a:rPr lang="ar-SA" sz="2000" b="1">
                <a:latin typeface="Times New Roman" panose="02020603050405020304" pitchFamily="18" charset="0"/>
                <a:cs typeface="Times New Roman" panose="02020603050405020304" pitchFamily="18" charset="0"/>
              </a:rPr>
              <a:t> </a:t>
            </a:r>
            <a:endParaRPr lang="en-US" sz="2000" b="1">
              <a:latin typeface="Times New Roman" panose="02020603050405020304" pitchFamily="18" charset="0"/>
              <a:cs typeface="Times New Roman" panose="02020603050405020304" pitchFamily="18" charset="0"/>
            </a:endParaRPr>
          </a:p>
        </p:txBody>
      </p:sp>
      <p:sp>
        <p:nvSpPr>
          <p:cNvPr id="30725" name="Text Box 5"/>
          <p:cNvSpPr txBox="1">
            <a:spLocks noChangeArrowheads="1"/>
          </p:cNvSpPr>
          <p:nvPr/>
        </p:nvSpPr>
        <p:spPr bwMode="auto">
          <a:xfrm>
            <a:off x="6154738" y="982663"/>
            <a:ext cx="2638425" cy="814387"/>
          </a:xfrm>
          <a:prstGeom prst="rect">
            <a:avLst/>
          </a:prstGeom>
          <a:noFill/>
          <a:ln w="9525">
            <a:noFill/>
            <a:miter lim="800000"/>
            <a:headEnd/>
            <a:tailEnd/>
          </a:ln>
        </p:spPr>
        <p:txBody>
          <a:bodyPr wrap="none" lIns="0" tIns="0" rIns="0" bIns="0"/>
          <a:lstStyle/>
          <a:p>
            <a:pPr algn="l">
              <a:lnSpc>
                <a:spcPct val="90000"/>
              </a:lnSpc>
            </a:pPr>
            <a:r>
              <a:rPr lang="en-US" sz="2000" b="1">
                <a:solidFill>
                  <a:srgbClr val="FF0000"/>
                </a:solidFill>
                <a:latin typeface="Times New Roman" panose="02020603050405020304" pitchFamily="18" charset="0"/>
                <a:cs typeface="Times New Roman" panose="02020603050405020304" pitchFamily="18" charset="0"/>
              </a:rPr>
              <a:t>Tubing made of a</a:t>
            </a:r>
          </a:p>
          <a:p>
            <a:pPr algn="l">
              <a:lnSpc>
                <a:spcPct val="90000"/>
              </a:lnSpc>
            </a:pPr>
            <a:r>
              <a:rPr lang="en-US" sz="2000" b="1">
                <a:solidFill>
                  <a:srgbClr val="FF0000"/>
                </a:solidFill>
                <a:latin typeface="Times New Roman" panose="02020603050405020304" pitchFamily="18" charset="0"/>
                <a:cs typeface="Times New Roman" panose="02020603050405020304" pitchFamily="18" charset="0"/>
              </a:rPr>
              <a:t>selectively permeable</a:t>
            </a:r>
          </a:p>
          <a:p>
            <a:pPr algn="l">
              <a:lnSpc>
                <a:spcPct val="90000"/>
              </a:lnSpc>
            </a:pPr>
            <a:r>
              <a:rPr lang="en-US" sz="2000" b="1">
                <a:solidFill>
                  <a:srgbClr val="FF0000"/>
                </a:solidFill>
                <a:latin typeface="Times New Roman" panose="02020603050405020304" pitchFamily="18" charset="0"/>
                <a:cs typeface="Times New Roman" panose="02020603050405020304" pitchFamily="18" charset="0"/>
              </a:rPr>
              <a:t>membrane</a:t>
            </a:r>
          </a:p>
        </p:txBody>
      </p:sp>
      <p:sp>
        <p:nvSpPr>
          <p:cNvPr id="30726" name="Text Box 6"/>
          <p:cNvSpPr txBox="1">
            <a:spLocks noChangeArrowheads="1"/>
          </p:cNvSpPr>
          <p:nvPr/>
        </p:nvSpPr>
        <p:spPr bwMode="auto">
          <a:xfrm>
            <a:off x="6378575" y="3765550"/>
            <a:ext cx="1143000" cy="582613"/>
          </a:xfrm>
          <a:prstGeom prst="rect">
            <a:avLst/>
          </a:prstGeom>
          <a:noFill/>
          <a:ln w="9525">
            <a:noFill/>
            <a:miter lim="800000"/>
            <a:headEnd/>
            <a:tailEnd/>
          </a:ln>
        </p:spPr>
        <p:txBody>
          <a:bodyPr wrap="none" lIns="0" tIns="0" rIns="0" bIns="0"/>
          <a:lstStyle/>
          <a:p>
            <a:pPr algn="ctr">
              <a:lnSpc>
                <a:spcPct val="90000"/>
              </a:lnSpc>
            </a:pPr>
            <a:r>
              <a:rPr lang="en-US" sz="2000" b="1">
                <a:latin typeface="Times New Roman" panose="02020603050405020304" pitchFamily="18" charset="0"/>
                <a:cs typeface="Times New Roman" panose="02020603050405020304" pitchFamily="18" charset="0"/>
              </a:rPr>
              <a:t>Dialyzing</a:t>
            </a:r>
          </a:p>
          <a:p>
            <a:pPr algn="ctr">
              <a:lnSpc>
                <a:spcPct val="90000"/>
              </a:lnSpc>
            </a:pPr>
            <a:r>
              <a:rPr lang="en-US" sz="2000" b="1">
                <a:latin typeface="Times New Roman" panose="02020603050405020304" pitchFamily="18" charset="0"/>
                <a:cs typeface="Times New Roman" panose="02020603050405020304" pitchFamily="18" charset="0"/>
              </a:rPr>
              <a:t>solution</a:t>
            </a:r>
          </a:p>
        </p:txBody>
      </p:sp>
      <p:sp>
        <p:nvSpPr>
          <p:cNvPr id="30727" name="Text Box 7"/>
          <p:cNvSpPr txBox="1">
            <a:spLocks noChangeArrowheads="1"/>
          </p:cNvSpPr>
          <p:nvPr/>
        </p:nvSpPr>
        <p:spPr bwMode="auto">
          <a:xfrm>
            <a:off x="3181350" y="4010025"/>
            <a:ext cx="1219200" cy="846138"/>
          </a:xfrm>
          <a:prstGeom prst="rect">
            <a:avLst/>
          </a:prstGeom>
          <a:noFill/>
          <a:ln w="9525">
            <a:noFill/>
            <a:miter lim="800000"/>
            <a:headEnd/>
            <a:tailEnd/>
          </a:ln>
        </p:spPr>
        <p:txBody>
          <a:bodyPr wrap="none" lIns="0" tIns="0" rIns="0" bIns="0"/>
          <a:lstStyle/>
          <a:p>
            <a:pPr algn="l">
              <a:lnSpc>
                <a:spcPct val="90000"/>
              </a:lnSpc>
            </a:pPr>
            <a:r>
              <a:rPr lang="en-US" sz="2000" b="1">
                <a:latin typeface="Times New Roman" panose="02020603050405020304" pitchFamily="18" charset="0"/>
                <a:cs typeface="Times New Roman" panose="02020603050405020304" pitchFamily="18" charset="0"/>
              </a:rPr>
              <a:t>Line from </a:t>
            </a:r>
          </a:p>
          <a:p>
            <a:pPr algn="l">
              <a:lnSpc>
                <a:spcPct val="90000"/>
              </a:lnSpc>
            </a:pPr>
            <a:r>
              <a:rPr lang="en-US" sz="2000" b="1">
                <a:latin typeface="Times New Roman" panose="02020603050405020304" pitchFamily="18" charset="0"/>
                <a:cs typeface="Times New Roman" panose="02020603050405020304" pitchFamily="18" charset="0"/>
              </a:rPr>
              <a:t>apparatus</a:t>
            </a:r>
          </a:p>
          <a:p>
            <a:pPr algn="l">
              <a:lnSpc>
                <a:spcPct val="90000"/>
              </a:lnSpc>
            </a:pPr>
            <a:r>
              <a:rPr lang="en-US" sz="2000" b="1">
                <a:latin typeface="Times New Roman" panose="02020603050405020304" pitchFamily="18" charset="0"/>
                <a:cs typeface="Times New Roman" panose="02020603050405020304" pitchFamily="18" charset="0"/>
              </a:rPr>
              <a:t>to vein</a:t>
            </a:r>
          </a:p>
        </p:txBody>
      </p:sp>
      <p:sp>
        <p:nvSpPr>
          <p:cNvPr id="30728" name="Text Box 8"/>
          <p:cNvSpPr txBox="1">
            <a:spLocks noChangeArrowheads="1"/>
          </p:cNvSpPr>
          <p:nvPr/>
        </p:nvSpPr>
        <p:spPr bwMode="auto">
          <a:xfrm>
            <a:off x="5040313" y="5383213"/>
            <a:ext cx="2019300" cy="582612"/>
          </a:xfrm>
          <a:prstGeom prst="rect">
            <a:avLst/>
          </a:prstGeom>
          <a:noFill/>
          <a:ln w="9525">
            <a:noFill/>
            <a:miter lim="800000"/>
            <a:headEnd/>
            <a:tailEnd/>
          </a:ln>
        </p:spPr>
        <p:txBody>
          <a:bodyPr wrap="none" lIns="0" tIns="0" rIns="0" bIns="0"/>
          <a:lstStyle/>
          <a:p>
            <a:pPr algn="ctr">
              <a:lnSpc>
                <a:spcPct val="90000"/>
              </a:lnSpc>
            </a:pPr>
            <a:r>
              <a:rPr lang="en-US" sz="2000" b="1" dirty="0">
                <a:latin typeface="Times New Roman" panose="02020603050405020304" pitchFamily="18" charset="0"/>
                <a:cs typeface="Times New Roman" panose="02020603050405020304" pitchFamily="18" charset="0"/>
              </a:rPr>
              <a:t>Fresh dialyzing</a:t>
            </a:r>
          </a:p>
          <a:p>
            <a:pPr algn="ctr">
              <a:lnSpc>
                <a:spcPct val="90000"/>
              </a:lnSpc>
            </a:pPr>
            <a:r>
              <a:rPr lang="en-US" sz="2000" b="1" dirty="0">
                <a:latin typeface="Times New Roman" panose="02020603050405020304" pitchFamily="18" charset="0"/>
                <a:cs typeface="Times New Roman" panose="02020603050405020304" pitchFamily="18" charset="0"/>
              </a:rPr>
              <a:t>solution</a:t>
            </a:r>
          </a:p>
        </p:txBody>
      </p:sp>
      <p:sp>
        <p:nvSpPr>
          <p:cNvPr id="30729" name="Text Box 9"/>
          <p:cNvSpPr txBox="1">
            <a:spLocks noChangeArrowheads="1"/>
          </p:cNvSpPr>
          <p:nvPr/>
        </p:nvSpPr>
        <p:spPr bwMode="auto">
          <a:xfrm>
            <a:off x="7035800" y="5399088"/>
            <a:ext cx="1927225" cy="1192212"/>
          </a:xfrm>
          <a:prstGeom prst="rect">
            <a:avLst/>
          </a:prstGeom>
          <a:noFill/>
          <a:ln w="9525">
            <a:noFill/>
            <a:miter lim="800000"/>
            <a:headEnd/>
            <a:tailEnd/>
          </a:ln>
        </p:spPr>
        <p:txBody>
          <a:bodyPr wrap="none" lIns="0" tIns="0" rIns="0" bIns="0"/>
          <a:lstStyle/>
          <a:p>
            <a:pPr algn="ctr">
              <a:lnSpc>
                <a:spcPct val="90000"/>
              </a:lnSpc>
            </a:pPr>
            <a:r>
              <a:rPr lang="en-US" sz="2000" b="1" dirty="0">
                <a:latin typeface="Times New Roman" panose="02020603050405020304" pitchFamily="18" charset="0"/>
                <a:cs typeface="Times New Roman" panose="02020603050405020304" pitchFamily="18" charset="0"/>
              </a:rPr>
              <a:t>Used dialyzing</a:t>
            </a:r>
          </a:p>
          <a:p>
            <a:pPr algn="ctr">
              <a:lnSpc>
                <a:spcPct val="90000"/>
              </a:lnSpc>
            </a:pPr>
            <a:r>
              <a:rPr lang="en-US" sz="2000" b="1" dirty="0">
                <a:latin typeface="Times New Roman" panose="02020603050405020304" pitchFamily="18" charset="0"/>
                <a:cs typeface="Times New Roman" panose="02020603050405020304" pitchFamily="18" charset="0"/>
              </a:rPr>
              <a:t>solution</a:t>
            </a:r>
          </a:p>
          <a:p>
            <a:pPr algn="ctr">
              <a:lnSpc>
                <a:spcPct val="90000"/>
              </a:lnSpc>
            </a:pPr>
            <a:r>
              <a:rPr lang="en-US" sz="2000" b="1" dirty="0">
                <a:latin typeface="Times New Roman" panose="02020603050405020304" pitchFamily="18" charset="0"/>
                <a:cs typeface="Times New Roman" panose="02020603050405020304" pitchFamily="18" charset="0"/>
              </a:rPr>
              <a:t>(with urea and</a:t>
            </a:r>
          </a:p>
          <a:p>
            <a:pPr algn="ctr">
              <a:lnSpc>
                <a:spcPct val="90000"/>
              </a:lnSpc>
            </a:pPr>
            <a:r>
              <a:rPr lang="en-US" sz="2000" b="1" dirty="0">
                <a:latin typeface="Times New Roman" panose="02020603050405020304" pitchFamily="18" charset="0"/>
                <a:cs typeface="Times New Roman" panose="02020603050405020304" pitchFamily="18" charset="0"/>
              </a:rPr>
              <a:t>excess ions)</a:t>
            </a:r>
          </a:p>
        </p:txBody>
      </p:sp>
      <p:sp>
        <p:nvSpPr>
          <p:cNvPr id="30730" name="Line 10"/>
          <p:cNvSpPr>
            <a:spLocks noChangeShapeType="1"/>
          </p:cNvSpPr>
          <p:nvPr/>
        </p:nvSpPr>
        <p:spPr bwMode="auto">
          <a:xfrm>
            <a:off x="4102100" y="787400"/>
            <a:ext cx="927100" cy="958850"/>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30731" name="Line 11"/>
          <p:cNvSpPr>
            <a:spLocks noChangeShapeType="1"/>
          </p:cNvSpPr>
          <p:nvPr/>
        </p:nvSpPr>
        <p:spPr bwMode="auto">
          <a:xfrm>
            <a:off x="6661150" y="1793875"/>
            <a:ext cx="0" cy="555625"/>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30732" name="Line 12"/>
          <p:cNvSpPr>
            <a:spLocks noChangeShapeType="1"/>
          </p:cNvSpPr>
          <p:nvPr/>
        </p:nvSpPr>
        <p:spPr bwMode="auto">
          <a:xfrm flipH="1">
            <a:off x="3625850" y="3552825"/>
            <a:ext cx="263525" cy="463550"/>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30733" name="Rectangle 19"/>
          <p:cNvSpPr>
            <a:spLocks noChangeArrowheads="1"/>
          </p:cNvSpPr>
          <p:nvPr/>
        </p:nvSpPr>
        <p:spPr bwMode="auto">
          <a:xfrm>
            <a:off x="457376" y="5929501"/>
            <a:ext cx="2347117" cy="461665"/>
          </a:xfrm>
          <a:prstGeom prst="rect">
            <a:avLst/>
          </a:prstGeom>
          <a:noFill/>
          <a:ln w="9525">
            <a:noFill/>
            <a:miter lim="800000"/>
            <a:headEnd/>
            <a:tailEnd/>
          </a:ln>
        </p:spPr>
        <p:txBody>
          <a:bodyPr wrap="none">
            <a:spAutoFit/>
          </a:bodyPr>
          <a:lstStyle/>
          <a:p>
            <a:r>
              <a:rPr lang="en-US" b="1" dirty="0">
                <a:solidFill>
                  <a:schemeClr val="tx2"/>
                </a:solidFill>
                <a:latin typeface="Times New Roman" panose="02020603050405020304" pitchFamily="18" charset="0"/>
                <a:cs typeface="Times New Roman" panose="02020603050405020304" pitchFamily="18" charset="0"/>
              </a:rPr>
              <a:t>Kidney dialysis. </a:t>
            </a:r>
          </a:p>
        </p:txBody>
      </p:sp>
      <p:sp>
        <p:nvSpPr>
          <p:cNvPr id="14" name="Oval 13"/>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24</a:t>
            </a:r>
          </a:p>
        </p:txBody>
      </p:sp>
      <p:sp>
        <p:nvSpPr>
          <p:cNvPr id="3" name="مستطيل 2"/>
          <p:cNvSpPr/>
          <p:nvPr/>
        </p:nvSpPr>
        <p:spPr>
          <a:xfrm>
            <a:off x="1181541" y="174138"/>
            <a:ext cx="1492781" cy="2431435"/>
          </a:xfrm>
          <a:prstGeom prst="rect">
            <a:avLst/>
          </a:prstGeom>
          <a:noFill/>
        </p:spPr>
        <p:txBody>
          <a:bodyPr wrap="none" lIns="91440" tIns="45720" rIns="91440" bIns="45720">
            <a:spAutoFit/>
          </a:bodyPr>
          <a:lstStyle/>
          <a:p>
            <a:pPr>
              <a:spcBef>
                <a:spcPts val="0"/>
              </a:spcBef>
              <a:spcAft>
                <a:spcPts val="0"/>
              </a:spcAft>
            </a:pPr>
            <a:r>
              <a:rPr lang="ar-SA" sz="2000" b="1" dirty="0" smtClean="0">
                <a:solidFill>
                  <a:srgbClr val="000000"/>
                </a:solidFill>
                <a:latin typeface="Arial" panose="020B0604020202020204" pitchFamily="34" charset="0"/>
              </a:rPr>
              <a:t>خط </a:t>
            </a:r>
            <a:r>
              <a:rPr lang="ar-SA" sz="2000" b="1" dirty="0">
                <a:solidFill>
                  <a:srgbClr val="000000"/>
                </a:solidFill>
                <a:latin typeface="Arial" panose="020B0604020202020204" pitchFamily="34" charset="0"/>
              </a:rPr>
              <a:t>من الشريان</a:t>
            </a:r>
            <a:endParaRPr lang="ar-SA" sz="2000" dirty="0"/>
          </a:p>
          <a:p>
            <a:pPr>
              <a:spcBef>
                <a:spcPts val="0"/>
              </a:spcBef>
              <a:spcAft>
                <a:spcPts val="0"/>
              </a:spcAft>
            </a:pPr>
            <a:r>
              <a:rPr lang="ar-SA" sz="2000" b="1" dirty="0">
                <a:solidFill>
                  <a:srgbClr val="000000"/>
                </a:solidFill>
                <a:latin typeface="Arial" panose="020B0604020202020204" pitchFamily="34" charset="0"/>
              </a:rPr>
              <a:t>الى الجهاز</a:t>
            </a:r>
            <a:endParaRPr lang="ar-SA" sz="2000" dirty="0"/>
          </a:p>
          <a:p>
            <a:r>
              <a:rPr lang="ar-SA" sz="5400" dirty="0"/>
              <a:t/>
            </a:r>
            <a:br>
              <a:rPr lang="ar-SA" sz="5400" dirty="0"/>
            </a:br>
            <a:endParaRPr lang="ar-SA" sz="5400" b="0" cap="none" spc="0" dirty="0">
              <a:ln w="0"/>
              <a:solidFill>
                <a:schemeClr val="tx1"/>
              </a:solidFill>
              <a:effectLst>
                <a:outerShdw blurRad="38100" dist="19050" dir="2700000" algn="tl" rotWithShape="0">
                  <a:schemeClr val="dk1">
                    <a:alpha val="40000"/>
                  </a:schemeClr>
                </a:outerShdw>
              </a:effectLst>
            </a:endParaRPr>
          </a:p>
        </p:txBody>
      </p:sp>
      <p:sp>
        <p:nvSpPr>
          <p:cNvPr id="5" name="مستطيل 4"/>
          <p:cNvSpPr/>
          <p:nvPr/>
        </p:nvSpPr>
        <p:spPr>
          <a:xfrm>
            <a:off x="4089400" y="305256"/>
            <a:ext cx="4572000" cy="1446550"/>
          </a:xfrm>
          <a:prstGeom prst="rect">
            <a:avLst/>
          </a:prstGeom>
        </p:spPr>
        <p:txBody>
          <a:bodyPr>
            <a:spAutoFit/>
          </a:bodyPr>
          <a:lstStyle/>
          <a:p>
            <a:pPr>
              <a:spcBef>
                <a:spcPts val="0"/>
              </a:spcBef>
              <a:spcAft>
                <a:spcPts val="0"/>
              </a:spcAft>
            </a:pPr>
            <a:r>
              <a:rPr lang="ar-SA" sz="2000" b="1" dirty="0" err="1">
                <a:solidFill>
                  <a:srgbClr val="000000"/>
                </a:solidFill>
                <a:latin typeface="Arial" panose="020B0604020202020204" pitchFamily="34" charset="0"/>
              </a:rPr>
              <a:t>نابيب</a:t>
            </a:r>
            <a:r>
              <a:rPr lang="ar-SA" sz="2000" b="1" dirty="0">
                <a:solidFill>
                  <a:srgbClr val="000000"/>
                </a:solidFill>
                <a:latin typeface="Arial" panose="020B0604020202020204" pitchFamily="34" charset="0"/>
              </a:rPr>
              <a:t> مصنوعة من</a:t>
            </a:r>
            <a:endParaRPr lang="ar-SA" dirty="0"/>
          </a:p>
          <a:p>
            <a:pPr>
              <a:spcBef>
                <a:spcPts val="0"/>
              </a:spcBef>
              <a:spcAft>
                <a:spcPts val="0"/>
              </a:spcAft>
            </a:pPr>
            <a:r>
              <a:rPr lang="ar-SA" sz="2000" b="1" dirty="0">
                <a:solidFill>
                  <a:srgbClr val="000000"/>
                </a:solidFill>
                <a:latin typeface="Arial" panose="020B0604020202020204" pitchFamily="34" charset="0"/>
              </a:rPr>
              <a:t>اغشية لها خاصية</a:t>
            </a:r>
            <a:endParaRPr lang="ar-SA" dirty="0"/>
          </a:p>
          <a:p>
            <a:r>
              <a:rPr lang="ar-SA" dirty="0"/>
              <a:t/>
            </a:r>
            <a:br>
              <a:rPr lang="ar-SA" dirty="0"/>
            </a:br>
            <a:endParaRPr lang="ar-SA" dirty="0"/>
          </a:p>
        </p:txBody>
      </p:sp>
      <p:sp>
        <p:nvSpPr>
          <p:cNvPr id="7" name="مستطيل 6"/>
          <p:cNvSpPr/>
          <p:nvPr/>
        </p:nvSpPr>
        <p:spPr>
          <a:xfrm>
            <a:off x="5062235" y="1079926"/>
            <a:ext cx="728083" cy="400110"/>
          </a:xfrm>
          <a:prstGeom prst="rect">
            <a:avLst/>
          </a:prstGeom>
        </p:spPr>
        <p:txBody>
          <a:bodyPr wrap="none">
            <a:spAutoFit/>
          </a:bodyPr>
          <a:lstStyle/>
          <a:p>
            <a:r>
              <a:rPr lang="ar-SA" sz="2000" b="1" dirty="0">
                <a:solidFill>
                  <a:srgbClr val="000000"/>
                </a:solidFill>
                <a:latin typeface="Arial" panose="020B0604020202020204" pitchFamily="34" charset="0"/>
              </a:rPr>
              <a:t>مضخة</a:t>
            </a:r>
            <a:endParaRPr lang="ar-SA" dirty="0"/>
          </a:p>
        </p:txBody>
      </p:sp>
      <p:sp>
        <p:nvSpPr>
          <p:cNvPr id="9" name="مستطيل 8"/>
          <p:cNvSpPr/>
          <p:nvPr/>
        </p:nvSpPr>
        <p:spPr>
          <a:xfrm>
            <a:off x="4634457" y="4227969"/>
            <a:ext cx="4572000" cy="1446550"/>
          </a:xfrm>
          <a:prstGeom prst="rect">
            <a:avLst/>
          </a:prstGeom>
        </p:spPr>
        <p:txBody>
          <a:bodyPr>
            <a:spAutoFit/>
          </a:bodyPr>
          <a:lstStyle/>
          <a:p>
            <a:pPr algn="ctr">
              <a:spcBef>
                <a:spcPts val="0"/>
              </a:spcBef>
              <a:spcAft>
                <a:spcPts val="0"/>
              </a:spcAft>
            </a:pPr>
            <a:r>
              <a:rPr lang="ar-SA" sz="2000" b="1" dirty="0">
                <a:solidFill>
                  <a:srgbClr val="000000"/>
                </a:solidFill>
                <a:latin typeface="Arial" panose="020B0604020202020204" pitchFamily="34" charset="0"/>
              </a:rPr>
              <a:t>محلول</a:t>
            </a:r>
            <a:endParaRPr lang="ar-SA" dirty="0"/>
          </a:p>
          <a:p>
            <a:pPr algn="ctr">
              <a:spcBef>
                <a:spcPts val="0"/>
              </a:spcBef>
              <a:spcAft>
                <a:spcPts val="0"/>
              </a:spcAft>
            </a:pPr>
            <a:r>
              <a:rPr lang="ar-SA" sz="2000" b="1" dirty="0">
                <a:solidFill>
                  <a:srgbClr val="000000"/>
                </a:solidFill>
                <a:latin typeface="Arial" panose="020B0604020202020204" pitchFamily="34" charset="0"/>
              </a:rPr>
              <a:t>الغسل </a:t>
            </a:r>
            <a:endParaRPr lang="ar-SA" dirty="0"/>
          </a:p>
          <a:p>
            <a:r>
              <a:rPr lang="ar-SA" dirty="0"/>
              <a:t/>
            </a:r>
            <a:br>
              <a:rPr lang="ar-SA" dirty="0"/>
            </a:br>
            <a:endParaRPr lang="ar-SA" dirty="0"/>
          </a:p>
        </p:txBody>
      </p:sp>
      <p:sp>
        <p:nvSpPr>
          <p:cNvPr id="11" name="مستطيل 10"/>
          <p:cNvSpPr/>
          <p:nvPr/>
        </p:nvSpPr>
        <p:spPr>
          <a:xfrm>
            <a:off x="7694305" y="4101336"/>
            <a:ext cx="1446520" cy="2062103"/>
          </a:xfrm>
          <a:prstGeom prst="rect">
            <a:avLst/>
          </a:prstGeom>
        </p:spPr>
        <p:txBody>
          <a:bodyPr wrap="square">
            <a:spAutoFit/>
          </a:bodyPr>
          <a:lstStyle/>
          <a:p>
            <a:pPr rtl="1">
              <a:spcBef>
                <a:spcPts val="0"/>
              </a:spcBef>
              <a:spcAft>
                <a:spcPts val="0"/>
              </a:spcAft>
            </a:pPr>
            <a:r>
              <a:rPr lang="ar-SA" sz="2000" b="1" dirty="0">
                <a:solidFill>
                  <a:srgbClr val="000000"/>
                </a:solidFill>
                <a:latin typeface="Arial" panose="020B0604020202020204" pitchFamily="34" charset="0"/>
              </a:rPr>
              <a:t>محلول الغسل المستعمل</a:t>
            </a:r>
            <a:endParaRPr lang="ar-SA" dirty="0"/>
          </a:p>
          <a:p>
            <a:pPr rtl="1">
              <a:spcBef>
                <a:spcPts val="0"/>
              </a:spcBef>
              <a:spcAft>
                <a:spcPts val="0"/>
              </a:spcAft>
            </a:pPr>
            <a:r>
              <a:rPr lang="ar-SA" sz="2000" b="1" dirty="0">
                <a:solidFill>
                  <a:srgbClr val="000000"/>
                </a:solidFill>
                <a:latin typeface="Arial" panose="020B0604020202020204" pitchFamily="34" charset="0"/>
              </a:rPr>
              <a:t>به البولينا و فائض الايونات</a:t>
            </a:r>
            <a:endParaRPr lang="ar-SA" dirty="0"/>
          </a:p>
          <a:p>
            <a:r>
              <a:rPr lang="ar-SA" dirty="0"/>
              <a:t/>
            </a:r>
            <a:br>
              <a:rPr lang="ar-SA" dirty="0"/>
            </a:br>
            <a:endParaRPr lang="ar-SA" dirty="0"/>
          </a:p>
        </p:txBody>
      </p:sp>
      <p:sp>
        <p:nvSpPr>
          <p:cNvPr id="13" name="مستطيل 12"/>
          <p:cNvSpPr/>
          <p:nvPr/>
        </p:nvSpPr>
        <p:spPr>
          <a:xfrm>
            <a:off x="5009729" y="5973123"/>
            <a:ext cx="1980029" cy="400110"/>
          </a:xfrm>
          <a:prstGeom prst="rect">
            <a:avLst/>
          </a:prstGeom>
        </p:spPr>
        <p:txBody>
          <a:bodyPr wrap="none">
            <a:spAutoFit/>
          </a:bodyPr>
          <a:lstStyle/>
          <a:p>
            <a:r>
              <a:rPr lang="ar-SA" sz="2000" b="1" dirty="0">
                <a:solidFill>
                  <a:srgbClr val="000000"/>
                </a:solidFill>
                <a:latin typeface="Arial" panose="020B0604020202020204" pitchFamily="34" charset="0"/>
              </a:rPr>
              <a:t>محلول الغسل الطازج </a:t>
            </a:r>
            <a:endParaRPr lang="ar-SA" dirty="0"/>
          </a:p>
        </p:txBody>
      </p:sp>
      <p:sp>
        <p:nvSpPr>
          <p:cNvPr id="18" name="مستطيل 17"/>
          <p:cNvSpPr/>
          <p:nvPr/>
        </p:nvSpPr>
        <p:spPr>
          <a:xfrm>
            <a:off x="629841" y="3944938"/>
            <a:ext cx="4572000" cy="1754326"/>
          </a:xfrm>
          <a:prstGeom prst="rect">
            <a:avLst/>
          </a:prstGeom>
        </p:spPr>
        <p:txBody>
          <a:bodyPr>
            <a:spAutoFit/>
          </a:bodyPr>
          <a:lstStyle/>
          <a:p>
            <a:pPr>
              <a:spcBef>
                <a:spcPts val="0"/>
              </a:spcBef>
              <a:spcAft>
                <a:spcPts val="0"/>
              </a:spcAft>
            </a:pPr>
            <a:r>
              <a:rPr lang="ar-SA" sz="2000" b="1" dirty="0">
                <a:solidFill>
                  <a:srgbClr val="000000"/>
                </a:solidFill>
                <a:latin typeface="Arial" panose="020B0604020202020204" pitchFamily="34" charset="0"/>
              </a:rPr>
              <a:t>خط من </a:t>
            </a:r>
            <a:endParaRPr lang="ar-SA" dirty="0"/>
          </a:p>
          <a:p>
            <a:pPr>
              <a:spcBef>
                <a:spcPts val="0"/>
              </a:spcBef>
              <a:spcAft>
                <a:spcPts val="0"/>
              </a:spcAft>
            </a:pPr>
            <a:r>
              <a:rPr lang="ar-SA" sz="2000" b="1" dirty="0">
                <a:solidFill>
                  <a:srgbClr val="000000"/>
                </a:solidFill>
                <a:latin typeface="Arial" panose="020B0604020202020204" pitchFamily="34" charset="0"/>
              </a:rPr>
              <a:t>الجهاز </a:t>
            </a:r>
            <a:endParaRPr lang="ar-SA" dirty="0"/>
          </a:p>
          <a:p>
            <a:pPr>
              <a:spcBef>
                <a:spcPts val="0"/>
              </a:spcBef>
              <a:spcAft>
                <a:spcPts val="0"/>
              </a:spcAft>
            </a:pPr>
            <a:r>
              <a:rPr lang="ar-SA" sz="2000" b="1" dirty="0">
                <a:solidFill>
                  <a:srgbClr val="000000"/>
                </a:solidFill>
                <a:latin typeface="Arial" panose="020B0604020202020204" pitchFamily="34" charset="0"/>
              </a:rPr>
              <a:t>الى الوريد</a:t>
            </a:r>
            <a:endParaRPr lang="ar-SA" dirty="0"/>
          </a:p>
          <a:p>
            <a:r>
              <a:rPr lang="ar-SA" dirty="0"/>
              <a:t/>
            </a:r>
            <a:br>
              <a:rPr lang="ar-SA" dirty="0"/>
            </a:br>
            <a:endParaRPr lang="ar-SA" dirty="0"/>
          </a:p>
        </p:txBody>
      </p:sp>
      <p:sp>
        <p:nvSpPr>
          <p:cNvPr id="20" name="مستطيل 19"/>
          <p:cNvSpPr/>
          <p:nvPr/>
        </p:nvSpPr>
        <p:spPr>
          <a:xfrm>
            <a:off x="2607433" y="5929501"/>
            <a:ext cx="1919115" cy="461665"/>
          </a:xfrm>
          <a:prstGeom prst="rect">
            <a:avLst/>
          </a:prstGeom>
        </p:spPr>
        <p:txBody>
          <a:bodyPr wrap="none">
            <a:spAutoFit/>
          </a:bodyPr>
          <a:lstStyle/>
          <a:p>
            <a:r>
              <a:rPr lang="ar-SA" b="1" dirty="0">
                <a:solidFill>
                  <a:srgbClr val="0060AF"/>
                </a:solidFill>
                <a:latin typeface="Arial" panose="020B0604020202020204" pitchFamily="34" charset="0"/>
              </a:rPr>
              <a:t>عملية غسل الكلى</a:t>
            </a:r>
            <a:endParaRPr lang="ar-SA" dirty="0"/>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221705" y="2569779"/>
            <a:ext cx="8775700" cy="1635509"/>
          </a:xfrm>
        </p:spPr>
        <p:txBody>
          <a:bodyPr lIns="91440" tIns="45720" rIns="91440" bIns="45720" anchor="ctr"/>
          <a:lstStyle/>
          <a:p>
            <a:pPr algn="ctr" eaLnBrk="1" hangingPunct="1">
              <a:defRPr/>
            </a:pPr>
            <a:r>
              <a:rPr lang="en-US" sz="6300" dirty="0">
                <a:effectLst>
                  <a:outerShdw blurRad="38100" dist="38100" dir="2700000" algn="tl">
                    <a:srgbClr val="C0C0C0"/>
                  </a:outerShdw>
                </a:effectLst>
              </a:rPr>
              <a:t>Excretion in </a:t>
            </a:r>
            <a:r>
              <a:rPr lang="en-US" sz="6300" dirty="0" smtClean="0">
                <a:effectLst>
                  <a:outerShdw blurRad="38100" dist="38100" dir="2700000" algn="tl">
                    <a:srgbClr val="C0C0C0"/>
                  </a:outerShdw>
                </a:effectLst>
              </a:rPr>
              <a:t>Plants</a:t>
            </a:r>
            <a:r>
              <a:rPr lang="ar-SA" sz="6300" dirty="0">
                <a:effectLst>
                  <a:outerShdw blurRad="38100" dist="38100" dir="2700000" algn="tl">
                    <a:srgbClr val="C0C0C0"/>
                  </a:outerShdw>
                </a:effectLst>
              </a:rPr>
              <a:t/>
            </a:r>
            <a:br>
              <a:rPr lang="ar-SA" sz="6300" dirty="0">
                <a:effectLst>
                  <a:outerShdw blurRad="38100" dist="38100" dir="2700000" algn="tl">
                    <a:srgbClr val="C0C0C0"/>
                  </a:outerShdw>
                </a:effectLst>
              </a:rPr>
            </a:br>
            <a:r>
              <a:rPr lang="ar-SA" sz="6300" dirty="0" smtClean="0">
                <a:effectLst>
                  <a:outerShdw blurRad="38100" dist="38100" dir="2700000" algn="tl">
                    <a:srgbClr val="C0C0C0"/>
                  </a:outerShdw>
                </a:effectLst>
              </a:rPr>
              <a:t>الإخراج في النباتات</a:t>
            </a:r>
            <a:r>
              <a:rPr lang="en-US" sz="6300" dirty="0" smtClean="0">
                <a:solidFill>
                  <a:srgbClr val="FF0000"/>
                </a:solidFill>
                <a:effectLst>
                  <a:outerShdw blurRad="38100" dist="38100" dir="2700000" algn="tl">
                    <a:srgbClr val="C0C0C0"/>
                  </a:outerShdw>
                </a:effectLst>
              </a:rPr>
              <a:t> </a:t>
            </a:r>
            <a:endParaRPr lang="en-US" sz="6300" dirty="0">
              <a:solidFill>
                <a:srgbClr val="FF0000"/>
              </a:solidFill>
              <a:effectLst>
                <a:outerShdw blurRad="38100" dist="38100" dir="2700000" algn="tl">
                  <a:srgbClr val="C0C0C0"/>
                </a:outerShdw>
              </a:effectLst>
            </a:endParaRPr>
          </a:p>
        </p:txBody>
      </p:sp>
      <p:sp>
        <p:nvSpPr>
          <p:cNvPr id="32771" name="Line 3"/>
          <p:cNvSpPr>
            <a:spLocks noChangeShapeType="1"/>
          </p:cNvSpPr>
          <p:nvPr/>
        </p:nvSpPr>
        <p:spPr bwMode="auto">
          <a:xfrm>
            <a:off x="158641" y="799939"/>
            <a:ext cx="8775700" cy="0"/>
          </a:xfrm>
          <a:prstGeom prst="line">
            <a:avLst/>
          </a:prstGeom>
          <a:noFill/>
          <a:ln w="76200">
            <a:solidFill>
              <a:srgbClr val="A8B99B"/>
            </a:solidFill>
            <a:round/>
            <a:headEnd/>
            <a:tailEnd/>
          </a:ln>
        </p:spPr>
        <p:txBody>
          <a:bodyPr wrap="none" anchor="ctr"/>
          <a:lstStyle/>
          <a:p>
            <a:endParaRPr lang="en-GB"/>
          </a:p>
        </p:txBody>
      </p:sp>
      <p:sp>
        <p:nvSpPr>
          <p:cNvPr id="4" name="Oval 3"/>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Times New Roman" pitchFamily="18" charset="0"/>
              </a:rPr>
              <a:t>25</a:t>
            </a:r>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descr="C:\Documents and Settings\hp\Desktop\Picture1.jpg"/>
          <p:cNvPicPr>
            <a:picLocks noChangeAspect="1" noChangeArrowheads="1"/>
          </p:cNvPicPr>
          <p:nvPr/>
        </p:nvPicPr>
        <p:blipFill>
          <a:blip r:embed="rId3" cstate="print"/>
          <a:srcRect/>
          <a:stretch>
            <a:fillRect/>
          </a:stretch>
        </p:blipFill>
        <p:spPr bwMode="auto">
          <a:xfrm>
            <a:off x="5136714" y="1285714"/>
            <a:ext cx="3754438" cy="3538537"/>
          </a:xfrm>
          <a:prstGeom prst="rect">
            <a:avLst/>
          </a:prstGeom>
          <a:noFill/>
          <a:ln w="9525">
            <a:noFill/>
            <a:miter lim="800000"/>
            <a:headEnd/>
            <a:tailEnd/>
          </a:ln>
        </p:spPr>
      </p:pic>
      <p:sp>
        <p:nvSpPr>
          <p:cNvPr id="33795" name="Rectangle 2"/>
          <p:cNvSpPr>
            <a:spLocks noGrp="1" noChangeArrowheads="1"/>
          </p:cNvSpPr>
          <p:nvPr>
            <p:ph type="body" idx="1"/>
          </p:nvPr>
        </p:nvSpPr>
        <p:spPr>
          <a:xfrm>
            <a:off x="189192" y="1059346"/>
            <a:ext cx="4871545" cy="5499100"/>
          </a:xfrm>
        </p:spPr>
        <p:txBody>
          <a:bodyPr/>
          <a:lstStyle/>
          <a:p>
            <a:pPr marL="228600" indent="-228600" eaLnBrk="1" hangingPunct="1">
              <a:buFont typeface="Wingdings" pitchFamily="2" charset="2"/>
              <a:buNone/>
            </a:pPr>
            <a:r>
              <a:rPr lang="en-US" sz="2000" b="1" dirty="0">
                <a:solidFill>
                  <a:srgbClr val="FF0000"/>
                </a:solidFill>
                <a:latin typeface="Times New Roman" panose="02020603050405020304" pitchFamily="18" charset="0"/>
                <a:cs typeface="Times New Roman" panose="02020603050405020304" pitchFamily="18" charset="0"/>
              </a:rPr>
              <a:t>Excretion of </a:t>
            </a:r>
            <a:r>
              <a:rPr lang="en-US" sz="2000" b="1" dirty="0" smtClean="0">
                <a:solidFill>
                  <a:srgbClr val="FF0000"/>
                </a:solidFill>
                <a:latin typeface="Times New Roman" panose="02020603050405020304" pitchFamily="18" charset="0"/>
                <a:cs typeface="Times New Roman" panose="02020603050405020304" pitchFamily="18" charset="0"/>
              </a:rPr>
              <a:t>Gases  </a:t>
            </a:r>
            <a:r>
              <a:rPr lang="ar-SA" sz="2000" b="1" dirty="0" smtClean="0">
                <a:solidFill>
                  <a:srgbClr val="FF0000"/>
                </a:solidFill>
                <a:latin typeface="Times New Roman" panose="02020603050405020304" pitchFamily="18" charset="0"/>
                <a:cs typeface="Times New Roman" panose="02020603050405020304" pitchFamily="18" charset="0"/>
              </a:rPr>
              <a:t>                      اخراج الغازات</a:t>
            </a:r>
            <a:r>
              <a:rPr lang="ar-SA" sz="2000" b="1" dirty="0" smtClean="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0000FF"/>
                </a:solidFill>
                <a:latin typeface="Times New Roman" panose="02020603050405020304" pitchFamily="18" charset="0"/>
                <a:cs typeface="Times New Roman" panose="02020603050405020304" pitchFamily="18" charset="0"/>
              </a:rPr>
              <a:t>Excess </a:t>
            </a:r>
            <a:r>
              <a:rPr lang="en-US" sz="2000" b="1" dirty="0">
                <a:solidFill>
                  <a:srgbClr val="0000FF"/>
                </a:solidFill>
                <a:latin typeface="Times New Roman" panose="02020603050405020304" pitchFamily="18" charset="0"/>
                <a:cs typeface="Times New Roman" panose="02020603050405020304" pitchFamily="18" charset="0"/>
              </a:rPr>
              <a:t>of CO</a:t>
            </a:r>
            <a:r>
              <a:rPr lang="en-US" sz="2000" b="1" baseline="-25000" dirty="0">
                <a:solidFill>
                  <a:srgbClr val="0000FF"/>
                </a:solidFill>
                <a:latin typeface="Times New Roman" panose="02020603050405020304" pitchFamily="18" charset="0"/>
                <a:cs typeface="Times New Roman" panose="02020603050405020304" pitchFamily="18" charset="0"/>
              </a:rPr>
              <a:t>2</a:t>
            </a:r>
            <a:r>
              <a:rPr lang="en-US" sz="2000" b="1" dirty="0">
                <a:solidFill>
                  <a:srgbClr val="0000FF"/>
                </a:solidFill>
                <a:latin typeface="Times New Roman" panose="02020603050405020304" pitchFamily="18" charset="0"/>
                <a:cs typeface="Times New Roman" panose="02020603050405020304" pitchFamily="18" charset="0"/>
              </a:rPr>
              <a:t> or O</a:t>
            </a:r>
            <a:r>
              <a:rPr lang="en-US" sz="2000" b="1" baseline="-25000" dirty="0">
                <a:solidFill>
                  <a:srgbClr val="0000FF"/>
                </a:solidFill>
                <a:latin typeface="Times New Roman" panose="02020603050405020304" pitchFamily="18" charset="0"/>
                <a:cs typeface="Times New Roman" panose="02020603050405020304" pitchFamily="18" charset="0"/>
              </a:rPr>
              <a:t>2</a:t>
            </a:r>
            <a:r>
              <a:rPr lang="en-US" sz="2000" b="1" dirty="0">
                <a:solidFill>
                  <a:srgbClr val="0000FF"/>
                </a:solidFill>
                <a:latin typeface="Times New Roman" panose="02020603050405020304" pitchFamily="18" charset="0"/>
                <a:cs typeface="Times New Roman" panose="02020603050405020304" pitchFamily="18" charset="0"/>
              </a:rPr>
              <a:t> in the leaves exit through stomata to the </a:t>
            </a:r>
            <a:r>
              <a:rPr lang="en-US" sz="2000" b="1" dirty="0" smtClean="0">
                <a:solidFill>
                  <a:srgbClr val="0000FF"/>
                </a:solidFill>
                <a:latin typeface="Times New Roman" panose="02020603050405020304" pitchFamily="18" charset="0"/>
                <a:cs typeface="Times New Roman" panose="02020603050405020304" pitchFamily="18" charset="0"/>
              </a:rPr>
              <a:t>air.                                </a:t>
            </a:r>
            <a:r>
              <a:rPr lang="ar-SA" sz="2000" b="1" dirty="0" smtClean="0">
                <a:solidFill>
                  <a:srgbClr val="0000FF"/>
                </a:solidFill>
                <a:latin typeface="Times New Roman" panose="02020603050405020304" pitchFamily="18" charset="0"/>
                <a:cs typeface="Times New Roman" panose="02020603050405020304" pitchFamily="18" charset="0"/>
              </a:rPr>
              <a:t>فائض من</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smtClean="0">
                <a:solidFill>
                  <a:srgbClr val="0000FF"/>
                </a:solidFill>
                <a:latin typeface="Times New Roman" panose="02020603050405020304" pitchFamily="18" charset="0"/>
                <a:cs typeface="Times New Roman" panose="02020603050405020304" pitchFamily="18" charset="0"/>
              </a:rPr>
              <a:t>CO</a:t>
            </a:r>
            <a:r>
              <a:rPr lang="en-US" sz="2000" b="1" baseline="-25000" dirty="0" smtClean="0">
                <a:solidFill>
                  <a:srgbClr val="0000FF"/>
                </a:solidFill>
                <a:latin typeface="Times New Roman" panose="02020603050405020304" pitchFamily="18" charset="0"/>
                <a:cs typeface="Times New Roman" panose="02020603050405020304" pitchFamily="18" charset="0"/>
              </a:rPr>
              <a:t>2</a:t>
            </a:r>
            <a:r>
              <a:rPr lang="ar-SA" sz="2000" b="1" baseline="-25000" dirty="0" smtClean="0">
                <a:solidFill>
                  <a:srgbClr val="0000FF"/>
                </a:solidFill>
                <a:latin typeface="Times New Roman" panose="02020603050405020304" pitchFamily="18" charset="0"/>
                <a:cs typeface="Times New Roman" panose="02020603050405020304" pitchFamily="18" charset="0"/>
              </a:rPr>
              <a:t> او</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O</a:t>
            </a:r>
            <a:r>
              <a:rPr lang="en-US" sz="2000" b="1" baseline="-25000" dirty="0">
                <a:solidFill>
                  <a:srgbClr val="0000FF"/>
                </a:solidFill>
                <a:latin typeface="Times New Roman" panose="02020603050405020304" pitchFamily="18" charset="0"/>
                <a:cs typeface="Times New Roman" panose="02020603050405020304" pitchFamily="18" charset="0"/>
              </a:rPr>
              <a:t>2</a:t>
            </a:r>
            <a:r>
              <a:rPr lang="ar-SA" sz="2000" b="1" dirty="0" smtClean="0">
                <a:solidFill>
                  <a:srgbClr val="0000FF"/>
                </a:solidFill>
                <a:latin typeface="Times New Roman" panose="02020603050405020304" pitchFamily="18" charset="0"/>
                <a:cs typeface="Times New Roman" panose="02020603050405020304" pitchFamily="18" charset="0"/>
              </a:rPr>
              <a:t> للخروج من الأوراق من خلال الثغور الى الهواء</a:t>
            </a:r>
            <a:endParaRPr lang="en-US" sz="2000" b="1" dirty="0">
              <a:solidFill>
                <a:srgbClr val="0000FF"/>
              </a:solidFill>
              <a:latin typeface="Times New Roman" panose="02020603050405020304" pitchFamily="18" charset="0"/>
              <a:cs typeface="Times New Roman" panose="02020603050405020304" pitchFamily="18" charset="0"/>
            </a:endParaRPr>
          </a:p>
          <a:p>
            <a:pPr marL="393700" lvl="1" indent="-282575" eaLnBrk="1" hangingPunct="1"/>
            <a:r>
              <a:rPr lang="en-US" sz="2000" b="1" dirty="0">
                <a:solidFill>
                  <a:srgbClr val="003300"/>
                </a:solidFill>
                <a:latin typeface="Times New Roman" panose="02020603050405020304" pitchFamily="18" charset="0"/>
                <a:cs typeface="Times New Roman" panose="02020603050405020304" pitchFamily="18" charset="0"/>
              </a:rPr>
              <a:t>Or they are brought by phloem and xylem from anywhere in the plant body to where there are stomata to exit to the </a:t>
            </a:r>
            <a:r>
              <a:rPr lang="en-US" sz="2000" b="1" dirty="0" smtClean="0">
                <a:solidFill>
                  <a:srgbClr val="003300"/>
                </a:solidFill>
                <a:latin typeface="Times New Roman" panose="02020603050405020304" pitchFamily="18" charset="0"/>
                <a:cs typeface="Times New Roman" panose="02020603050405020304" pitchFamily="18" charset="0"/>
              </a:rPr>
              <a:t>air</a:t>
            </a:r>
          </a:p>
          <a:p>
            <a:pPr marL="111125" lvl="1" indent="0" eaLnBrk="1" hangingPunct="1">
              <a:buNone/>
            </a:pPr>
            <a:r>
              <a:rPr lang="en-US" sz="2000" b="1" dirty="0">
                <a:solidFill>
                  <a:srgbClr val="003300"/>
                </a:solidFill>
                <a:latin typeface="Times New Roman" panose="02020603050405020304" pitchFamily="18" charset="0"/>
                <a:cs typeface="Times New Roman" panose="02020603050405020304" pitchFamily="18" charset="0"/>
              </a:rPr>
              <a:t> </a:t>
            </a:r>
            <a:r>
              <a:rPr lang="en-US" sz="2000" b="1" dirty="0" smtClean="0">
                <a:solidFill>
                  <a:srgbClr val="003300"/>
                </a:solidFill>
                <a:latin typeface="Times New Roman" panose="02020603050405020304" pitchFamily="18" charset="0"/>
                <a:cs typeface="Times New Roman" panose="02020603050405020304" pitchFamily="18" charset="0"/>
              </a:rPr>
              <a:t>      </a:t>
            </a:r>
            <a:r>
              <a:rPr lang="en-US" sz="2000" b="1" dirty="0" smtClean="0">
                <a:solidFill>
                  <a:srgbClr val="003300"/>
                </a:solidFill>
                <a:latin typeface="Times New Roman" panose="02020603050405020304" pitchFamily="18" charset="0"/>
                <a:cs typeface="Times New Roman" panose="02020603050405020304" pitchFamily="18" charset="0"/>
              </a:rPr>
              <a:t> </a:t>
            </a:r>
            <a:r>
              <a:rPr lang="ar-SA" sz="2000" b="1" dirty="0" smtClean="0">
                <a:solidFill>
                  <a:srgbClr val="003300"/>
                </a:solidFill>
                <a:latin typeface="Times New Roman" panose="02020603050405020304" pitchFamily="18" charset="0"/>
                <a:cs typeface="Times New Roman" panose="02020603050405020304" pitchFamily="18" charset="0"/>
              </a:rPr>
              <a:t>تجلب من قبل اللحاء </a:t>
            </a:r>
            <a:r>
              <a:rPr lang="ar-SA" sz="2000" b="1" dirty="0" err="1" smtClean="0">
                <a:solidFill>
                  <a:srgbClr val="003300"/>
                </a:solidFill>
                <a:latin typeface="Times New Roman" panose="02020603050405020304" pitchFamily="18" charset="0"/>
                <a:cs typeface="Times New Roman" panose="02020603050405020304" pitchFamily="18" charset="0"/>
              </a:rPr>
              <a:t>وزيلم</a:t>
            </a:r>
            <a:r>
              <a:rPr lang="ar-SA" sz="2000" b="1" dirty="0" smtClean="0">
                <a:solidFill>
                  <a:srgbClr val="003300"/>
                </a:solidFill>
                <a:latin typeface="Times New Roman" panose="02020603050405020304" pitchFamily="18" charset="0"/>
                <a:cs typeface="Times New Roman" panose="02020603050405020304" pitchFamily="18" charset="0"/>
              </a:rPr>
              <a:t> من أي مكان في الجسم النباتي الى الثغور للخروج للهواء                  </a:t>
            </a:r>
            <a:endParaRPr lang="en-US" sz="2000" b="1" dirty="0">
              <a:solidFill>
                <a:srgbClr val="003300"/>
              </a:solidFill>
              <a:latin typeface="Times New Roman" panose="02020603050405020304" pitchFamily="18" charset="0"/>
              <a:cs typeface="Times New Roman" panose="02020603050405020304" pitchFamily="18" charset="0"/>
            </a:endParaRPr>
          </a:p>
          <a:p>
            <a:pPr marL="393700" lvl="1" indent="-282575" eaLnBrk="1" hangingPunct="1"/>
            <a:r>
              <a:rPr lang="en-US" sz="2000" b="1" dirty="0">
                <a:solidFill>
                  <a:srgbClr val="0000FF"/>
                </a:solidFill>
                <a:latin typeface="Times New Roman" panose="02020603050405020304" pitchFamily="18" charset="0"/>
                <a:cs typeface="Times New Roman" panose="02020603050405020304" pitchFamily="18" charset="0"/>
              </a:rPr>
              <a:t>They can also penetrate external cell surfaces directly to the </a:t>
            </a:r>
            <a:r>
              <a:rPr lang="en-US" sz="2000" b="1" dirty="0" smtClean="0">
                <a:solidFill>
                  <a:srgbClr val="0000FF"/>
                </a:solidFill>
                <a:latin typeface="Times New Roman" panose="02020603050405020304" pitchFamily="18" charset="0"/>
                <a:cs typeface="Times New Roman" panose="02020603050405020304" pitchFamily="18" charset="0"/>
              </a:rPr>
              <a:t>air </a:t>
            </a:r>
          </a:p>
          <a:p>
            <a:pPr marL="111125" lvl="1" indent="0" eaLnBrk="1" hangingPunct="1">
              <a:buNone/>
            </a:pPr>
            <a:r>
              <a:rPr lang="en-US" sz="2000" b="1" dirty="0" smtClean="0">
                <a:solidFill>
                  <a:srgbClr val="0000FF"/>
                </a:solidFill>
                <a:latin typeface="Times New Roman" panose="02020603050405020304" pitchFamily="18" charset="0"/>
                <a:cs typeface="Times New Roman" panose="02020603050405020304" pitchFamily="18" charset="0"/>
              </a:rPr>
              <a:t>                   </a:t>
            </a:r>
            <a:r>
              <a:rPr lang="ar-SA" sz="2000" b="1" dirty="0" smtClean="0">
                <a:solidFill>
                  <a:srgbClr val="0000FF"/>
                </a:solidFill>
                <a:latin typeface="Times New Roman" panose="02020603050405020304" pitchFamily="18" charset="0"/>
                <a:cs typeface="Times New Roman" panose="02020603050405020304" pitchFamily="18" charset="0"/>
              </a:rPr>
              <a:t>يمكن ان تخترق اسطح الخلايا الخارجية   مباشرة الى الهواء                             </a:t>
            </a:r>
            <a:endParaRPr lang="en-US" sz="2000" b="1" dirty="0">
              <a:solidFill>
                <a:srgbClr val="0000FF"/>
              </a:solidFill>
              <a:latin typeface="Times New Roman" panose="02020603050405020304" pitchFamily="18" charset="0"/>
              <a:cs typeface="Times New Roman" panose="02020603050405020304" pitchFamily="18" charset="0"/>
            </a:endParaRPr>
          </a:p>
        </p:txBody>
      </p:sp>
      <p:sp>
        <p:nvSpPr>
          <p:cNvPr id="2" name="Title 1"/>
          <p:cNvSpPr>
            <a:spLocks/>
          </p:cNvSpPr>
          <p:nvPr/>
        </p:nvSpPr>
        <p:spPr bwMode="auto">
          <a:xfrm>
            <a:off x="0" y="6705600"/>
            <a:ext cx="3200400" cy="533400"/>
          </a:xfrm>
          <a:prstGeom prst="rect">
            <a:avLst/>
          </a:prstGeom>
          <a:noFill/>
          <a:ln w="9525">
            <a:noFill/>
            <a:miter lim="800000"/>
            <a:headEnd/>
            <a:tailEnd/>
          </a:ln>
        </p:spPr>
        <p:txBody>
          <a:bodyPr anchor="ctr"/>
          <a:lstStyle/>
          <a:p>
            <a:pPr marL="450850" indent="-450850" algn="l" eaLnBrk="1" hangingPunct="1">
              <a:lnSpc>
                <a:spcPct val="90000"/>
              </a:lnSpc>
              <a:defRPr/>
            </a:pPr>
            <a:endParaRPr lang="ar-SA" sz="1500">
              <a:solidFill>
                <a:srgbClr val="FF0000"/>
              </a:solidFill>
              <a:effectLst>
                <a:outerShdw blurRad="38100" dist="38100" dir="2700000" algn="tl">
                  <a:srgbClr val="C0C0C0"/>
                </a:outerShdw>
              </a:effectLst>
              <a:latin typeface="Times New Roman" panose="02020603050405020304" pitchFamily="18" charset="0"/>
              <a:cs typeface="Times New Roman" pitchFamily="18" charset="0"/>
            </a:endParaRPr>
          </a:p>
        </p:txBody>
      </p:sp>
      <p:sp>
        <p:nvSpPr>
          <p:cNvPr id="3" name="Content Placeholder 2"/>
          <p:cNvSpPr>
            <a:spLocks/>
          </p:cNvSpPr>
          <p:nvPr/>
        </p:nvSpPr>
        <p:spPr bwMode="auto">
          <a:xfrm>
            <a:off x="76200" y="7315200"/>
            <a:ext cx="8686800" cy="1295400"/>
          </a:xfrm>
          <a:prstGeom prst="rect">
            <a:avLst/>
          </a:prstGeom>
          <a:noFill/>
          <a:ln w="9525">
            <a:noFill/>
            <a:miter lim="800000"/>
            <a:headEnd/>
            <a:tailEnd/>
          </a:ln>
        </p:spPr>
        <p:txBody>
          <a:bodyPr/>
          <a:lstStyle/>
          <a:p>
            <a:pPr marL="288925" indent="-288925" algn="l" eaLnBrk="1" hangingPunct="1">
              <a:spcBef>
                <a:spcPct val="45000"/>
              </a:spcBef>
              <a:spcAft>
                <a:spcPct val="20000"/>
              </a:spcAft>
              <a:buClr>
                <a:schemeClr val="tx2"/>
              </a:buClr>
              <a:buFont typeface="Wingdings" pitchFamily="2" charset="2"/>
              <a:buChar char="§"/>
              <a:defRPr/>
            </a:pPr>
            <a:endParaRPr lang="ar-SA" sz="160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146" name="Title 1"/>
          <p:cNvSpPr>
            <a:spLocks/>
          </p:cNvSpPr>
          <p:nvPr/>
        </p:nvSpPr>
        <p:spPr bwMode="auto">
          <a:xfrm>
            <a:off x="457200" y="126128"/>
            <a:ext cx="8229600" cy="543087"/>
          </a:xfrm>
          <a:prstGeom prst="rect">
            <a:avLst/>
          </a:prstGeom>
          <a:noFill/>
          <a:ln w="9525">
            <a:noFill/>
            <a:miter lim="800000"/>
            <a:headEnd/>
            <a:tailEnd/>
          </a:ln>
        </p:spPr>
        <p:txBody>
          <a:bodyPr anchor="ctr"/>
          <a:lstStyle/>
          <a:p>
            <a:pPr marL="450850" indent="-450850" algn="ctr" eaLnBrk="1" hangingPunct="1">
              <a:lnSpc>
                <a:spcPct val="90000"/>
              </a:lnSpc>
              <a:defRPr/>
            </a:pPr>
            <a:r>
              <a:rPr lang="en-US" sz="3300" b="1" dirty="0" smtClean="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Excretion </a:t>
            </a:r>
            <a:r>
              <a:rPr lang="en-US" sz="3300" b="1" dirty="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in Plants </a:t>
            </a:r>
            <a:r>
              <a:rPr lang="ar-SA" sz="3300" b="1" dirty="0" smtClean="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الإخراج </a:t>
            </a:r>
            <a:r>
              <a:rPr lang="ar-SA" sz="3300" b="1" dirty="0" smtClean="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في النبات</a:t>
            </a:r>
            <a:r>
              <a:rPr lang="en-US" sz="3300" b="1" dirty="0" smtClean="0">
                <a:solidFill>
                  <a:srgbClr val="FF0000"/>
                </a:solidFill>
                <a:effectLst>
                  <a:outerShdw blurRad="38100" dist="38100" dir="2700000" algn="tl">
                    <a:srgbClr val="C0C0C0"/>
                  </a:outerShdw>
                </a:effectLst>
                <a:latin typeface="Times New Roman" pitchFamily="18" charset="0"/>
                <a:cs typeface="Times New Roman" panose="02020603050405020304" pitchFamily="18" charset="0"/>
              </a:rPr>
              <a:t> </a:t>
            </a:r>
            <a:endParaRPr lang="en-US" sz="3300" b="1" dirty="0">
              <a:solidFill>
                <a:schemeClr val="tx2"/>
              </a:solidFill>
              <a:effectLst>
                <a:outerShdw blurRad="38100" dist="38100" dir="2700000" algn="tl">
                  <a:srgbClr val="C0C0C0"/>
                </a:outerShdw>
              </a:effectLst>
              <a:latin typeface="Times New Roman" pitchFamily="18" charset="0"/>
              <a:cs typeface="Times New Roman" panose="02020603050405020304" pitchFamily="18" charset="0"/>
            </a:endParaRPr>
          </a:p>
        </p:txBody>
      </p:sp>
      <p:sp>
        <p:nvSpPr>
          <p:cNvPr id="33799" name="Line 3"/>
          <p:cNvSpPr>
            <a:spLocks noChangeShapeType="1"/>
          </p:cNvSpPr>
          <p:nvPr/>
        </p:nvSpPr>
        <p:spPr bwMode="auto">
          <a:xfrm>
            <a:off x="182563" y="819804"/>
            <a:ext cx="8775700" cy="0"/>
          </a:xfrm>
          <a:prstGeom prst="line">
            <a:avLst/>
          </a:prstGeom>
          <a:noFill/>
          <a:ln w="76200">
            <a:solidFill>
              <a:srgbClr val="A8B99B"/>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33800" name="Text Box 41"/>
          <p:cNvSpPr txBox="1">
            <a:spLocks noChangeArrowheads="1"/>
          </p:cNvSpPr>
          <p:nvPr/>
        </p:nvSpPr>
        <p:spPr bwMode="auto">
          <a:xfrm>
            <a:off x="7052936" y="4612222"/>
            <a:ext cx="530225" cy="338137"/>
          </a:xfrm>
          <a:prstGeom prst="rect">
            <a:avLst/>
          </a:prstGeom>
          <a:noFill/>
          <a:ln w="9525">
            <a:noFill/>
            <a:miter lim="800000"/>
            <a:headEnd/>
            <a:tailEnd/>
          </a:ln>
        </p:spPr>
        <p:txBody>
          <a:bodyPr wrap="none" lIns="0" tIns="0" rIns="0" bIns="0"/>
          <a:lstStyle/>
          <a:p>
            <a:pPr>
              <a:lnSpc>
                <a:spcPct val="90000"/>
              </a:lnSpc>
            </a:pPr>
            <a:r>
              <a:rPr lang="en-US" sz="2100" b="1" dirty="0">
                <a:solidFill>
                  <a:srgbClr val="C00000"/>
                </a:solidFill>
                <a:latin typeface="Times New Roman" panose="02020603050405020304" pitchFamily="18" charset="0"/>
                <a:cs typeface="Times New Roman" panose="02020603050405020304" pitchFamily="18" charset="0"/>
              </a:rPr>
              <a:t>CO</a:t>
            </a:r>
            <a:r>
              <a:rPr lang="en-US" sz="2100" b="1" baseline="-25000" dirty="0">
                <a:solidFill>
                  <a:srgbClr val="C00000"/>
                </a:solidFill>
                <a:latin typeface="Times New Roman" panose="02020603050405020304" pitchFamily="18" charset="0"/>
                <a:cs typeface="Times New Roman" panose="02020603050405020304" pitchFamily="18" charset="0"/>
              </a:rPr>
              <a:t>2</a:t>
            </a:r>
            <a:endParaRPr lang="en-US" sz="2100" b="1" dirty="0">
              <a:solidFill>
                <a:srgbClr val="C00000"/>
              </a:solidFill>
              <a:latin typeface="Times New Roman" panose="02020603050405020304" pitchFamily="18" charset="0"/>
              <a:cs typeface="Times New Roman" panose="02020603050405020304" pitchFamily="18" charset="0"/>
            </a:endParaRPr>
          </a:p>
        </p:txBody>
      </p:sp>
      <p:sp>
        <p:nvSpPr>
          <p:cNvPr id="33801" name="Text Box 42"/>
          <p:cNvSpPr txBox="1">
            <a:spLocks noChangeArrowheads="1"/>
          </p:cNvSpPr>
          <p:nvPr/>
        </p:nvSpPr>
        <p:spPr bwMode="auto">
          <a:xfrm>
            <a:off x="7942045" y="4628330"/>
            <a:ext cx="158750" cy="290512"/>
          </a:xfrm>
          <a:prstGeom prst="rect">
            <a:avLst/>
          </a:prstGeom>
          <a:noFill/>
          <a:ln w="9525">
            <a:noFill/>
            <a:miter lim="800000"/>
            <a:headEnd/>
            <a:tailEnd/>
          </a:ln>
        </p:spPr>
        <p:txBody>
          <a:bodyPr wrap="none" lIns="0" tIns="0" rIns="0" bIns="0"/>
          <a:lstStyle/>
          <a:p>
            <a:pPr>
              <a:lnSpc>
                <a:spcPct val="90000"/>
              </a:lnSpc>
            </a:pPr>
            <a:r>
              <a:rPr lang="en-US" sz="2100" b="1" dirty="0">
                <a:solidFill>
                  <a:srgbClr val="C00000"/>
                </a:solidFill>
                <a:latin typeface="Times New Roman" panose="02020603050405020304" pitchFamily="18" charset="0"/>
                <a:cs typeface="Times New Roman" panose="02020603050405020304" pitchFamily="18" charset="0"/>
              </a:rPr>
              <a:t>O</a:t>
            </a:r>
            <a:r>
              <a:rPr lang="en-US" sz="2100" b="1" baseline="-25000" dirty="0">
                <a:solidFill>
                  <a:srgbClr val="C00000"/>
                </a:solidFill>
                <a:latin typeface="Times New Roman" panose="02020603050405020304" pitchFamily="18" charset="0"/>
                <a:cs typeface="Times New Roman" panose="02020603050405020304" pitchFamily="18" charset="0"/>
              </a:rPr>
              <a:t>2</a:t>
            </a:r>
            <a:endParaRPr lang="en-US" sz="2100" b="1" dirty="0">
              <a:solidFill>
                <a:srgbClr val="C00000"/>
              </a:solidFill>
              <a:latin typeface="Times New Roman" panose="02020603050405020304" pitchFamily="18" charset="0"/>
              <a:cs typeface="Times New Roman" panose="02020603050405020304" pitchFamily="18" charset="0"/>
            </a:endParaRPr>
          </a:p>
        </p:txBody>
      </p:sp>
      <p:sp>
        <p:nvSpPr>
          <p:cNvPr id="10" name="Oval 9"/>
          <p:cNvSpPr/>
          <p:nvPr/>
        </p:nvSpPr>
        <p:spPr bwMode="auto">
          <a:xfrm>
            <a:off x="8524568" y="6484712"/>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26</a:t>
            </a: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0" y="6705600"/>
            <a:ext cx="3200400" cy="533400"/>
          </a:xfrm>
          <a:prstGeom prst="rect">
            <a:avLst/>
          </a:prstGeom>
          <a:noFill/>
          <a:ln w="9525">
            <a:noFill/>
            <a:miter lim="800000"/>
            <a:headEnd/>
            <a:tailEnd/>
          </a:ln>
        </p:spPr>
        <p:txBody>
          <a:bodyPr anchor="ctr"/>
          <a:lstStyle/>
          <a:p>
            <a:pPr marL="450850" indent="-450850" algn="l" eaLnBrk="1" hangingPunct="1">
              <a:lnSpc>
                <a:spcPct val="90000"/>
              </a:lnSpc>
              <a:defRPr/>
            </a:pPr>
            <a:endParaRPr lang="ar-SA" sz="150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
        <p:nvSpPr>
          <p:cNvPr id="3" name="Content Placeholder 2"/>
          <p:cNvSpPr>
            <a:spLocks/>
          </p:cNvSpPr>
          <p:nvPr/>
        </p:nvSpPr>
        <p:spPr bwMode="auto">
          <a:xfrm>
            <a:off x="76200" y="7315200"/>
            <a:ext cx="8686800" cy="1295400"/>
          </a:xfrm>
          <a:prstGeom prst="rect">
            <a:avLst/>
          </a:prstGeom>
          <a:noFill/>
          <a:ln w="9525">
            <a:noFill/>
            <a:miter lim="800000"/>
            <a:headEnd/>
            <a:tailEnd/>
          </a:ln>
        </p:spPr>
        <p:txBody>
          <a:bodyPr/>
          <a:lstStyle/>
          <a:p>
            <a:pPr marL="288925" indent="-288925" algn="l" eaLnBrk="1" hangingPunct="1">
              <a:spcBef>
                <a:spcPct val="45000"/>
              </a:spcBef>
              <a:spcAft>
                <a:spcPct val="20000"/>
              </a:spcAft>
              <a:buClr>
                <a:schemeClr val="tx2"/>
              </a:buClr>
              <a:buFont typeface="Wingdings" pitchFamily="2" charset="2"/>
              <a:buChar char="§"/>
              <a:defRPr/>
            </a:pPr>
            <a:endParaRPr lang="ar-SA" sz="1600">
              <a:solidFill>
                <a:srgbClr val="FF0000"/>
              </a:solidFill>
              <a:effectLst>
                <a:outerShdw blurRad="38100" dist="38100" dir="2700000" algn="tl">
                  <a:srgbClr val="C0C0C0"/>
                </a:outerShdw>
              </a:effectLst>
              <a:latin typeface="Tahoma" pitchFamily="34" charset="0"/>
            </a:endParaRPr>
          </a:p>
        </p:txBody>
      </p:sp>
      <p:sp>
        <p:nvSpPr>
          <p:cNvPr id="34820" name="Content Placeholder 2"/>
          <p:cNvSpPr>
            <a:spLocks/>
          </p:cNvSpPr>
          <p:nvPr/>
        </p:nvSpPr>
        <p:spPr bwMode="auto">
          <a:xfrm>
            <a:off x="207963" y="1581525"/>
            <a:ext cx="5302250" cy="4687887"/>
          </a:xfrm>
          <a:prstGeom prst="rect">
            <a:avLst/>
          </a:prstGeom>
          <a:noFill/>
          <a:ln w="9525">
            <a:noFill/>
            <a:miter lim="800000"/>
            <a:headEnd/>
            <a:tailEnd/>
          </a:ln>
        </p:spPr>
        <p:txBody>
          <a:bodyPr/>
          <a:lstStyle/>
          <a:p>
            <a:pPr marL="393700" lvl="1" indent="-282575" algn="l" eaLnBrk="1" hangingPunct="1">
              <a:lnSpc>
                <a:spcPct val="85000"/>
              </a:lnSpc>
              <a:spcBef>
                <a:spcPct val="45000"/>
              </a:spcBef>
              <a:spcAft>
                <a:spcPct val="20000"/>
              </a:spcAft>
              <a:buClr>
                <a:schemeClr val="tx2"/>
              </a:buClr>
              <a:buFont typeface="Wingdings" pitchFamily="2" charset="2"/>
              <a:buChar char="§"/>
            </a:pPr>
            <a:r>
              <a:rPr lang="en-US" sz="2000" b="1" dirty="0" smtClean="0">
                <a:solidFill>
                  <a:srgbClr val="FF0000"/>
                </a:solidFill>
                <a:latin typeface="Times New Roman" panose="02020603050405020304" pitchFamily="18" charset="0"/>
                <a:cs typeface="Times New Roman" panose="02020603050405020304" pitchFamily="18" charset="0"/>
              </a:rPr>
              <a:t>Guttation </a:t>
            </a:r>
            <a:r>
              <a:rPr lang="ar-SA" sz="2000" b="1" dirty="0" smtClean="0">
                <a:solidFill>
                  <a:srgbClr val="FF0000"/>
                </a:solidFill>
                <a:latin typeface="Times New Roman" panose="02020603050405020304" pitchFamily="18" charset="0"/>
                <a:cs typeface="Times New Roman" panose="02020603050405020304" pitchFamily="18" charset="0"/>
              </a:rPr>
              <a:t>تعرق النبات </a:t>
            </a:r>
            <a:endParaRPr lang="en-US" sz="2000" b="1" dirty="0">
              <a:solidFill>
                <a:srgbClr val="FF0000"/>
              </a:solidFill>
              <a:latin typeface="Times New Roman" panose="02020603050405020304" pitchFamily="18" charset="0"/>
              <a:cs typeface="Times New Roman" panose="02020603050405020304" pitchFamily="18" charset="0"/>
            </a:endParaRPr>
          </a:p>
          <a:p>
            <a:pPr marL="628650" lvl="1" indent="-171450" algn="l" eaLnBrk="1" hangingPunct="1">
              <a:lnSpc>
                <a:spcPct val="85000"/>
              </a:lnSpc>
              <a:spcBef>
                <a:spcPct val="45000"/>
              </a:spcBef>
              <a:spcAft>
                <a:spcPct val="20000"/>
              </a:spcAft>
              <a:buClr>
                <a:schemeClr val="tx2"/>
              </a:buClr>
              <a:buFontTx/>
              <a:buChar char="-"/>
            </a:pPr>
            <a:r>
              <a:rPr lang="en-US" sz="2000" b="1" dirty="0">
                <a:solidFill>
                  <a:srgbClr val="0000FF"/>
                </a:solidFill>
                <a:latin typeface="Times New Roman" panose="02020603050405020304" pitchFamily="18" charset="0"/>
                <a:cs typeface="Times New Roman" panose="02020603050405020304" pitchFamily="18" charset="0"/>
              </a:rPr>
              <a:t>Secretion of water and its solutes by </a:t>
            </a:r>
            <a:r>
              <a:rPr lang="en-US" sz="2000" b="1" dirty="0">
                <a:solidFill>
                  <a:srgbClr val="FF0000"/>
                </a:solidFill>
                <a:latin typeface="Times New Roman" panose="02020603050405020304" pitchFamily="18" charset="0"/>
                <a:cs typeface="Times New Roman" panose="02020603050405020304" pitchFamily="18" charset="0"/>
              </a:rPr>
              <a:t>hydathodes </a:t>
            </a:r>
            <a:r>
              <a:rPr lang="en-US" sz="2000" b="1" dirty="0">
                <a:solidFill>
                  <a:srgbClr val="0000FF"/>
                </a:solidFill>
                <a:latin typeface="Times New Roman" panose="02020603050405020304" pitchFamily="18" charset="0"/>
                <a:cs typeface="Times New Roman" panose="02020603050405020304" pitchFamily="18" charset="0"/>
              </a:rPr>
              <a:t>found in the leafs epidermis of some plants in hummed </a:t>
            </a:r>
            <a:r>
              <a:rPr lang="en-US" sz="2000" b="1" dirty="0" smtClean="0">
                <a:solidFill>
                  <a:srgbClr val="0000FF"/>
                </a:solidFill>
                <a:latin typeface="Times New Roman" panose="02020603050405020304" pitchFamily="18" charset="0"/>
                <a:cs typeface="Times New Roman" panose="02020603050405020304" pitchFamily="18" charset="0"/>
              </a:rPr>
              <a:t>environment. </a:t>
            </a:r>
          </a:p>
          <a:p>
            <a:pPr marL="628650" lvl="1" indent="-171450" algn="l" eaLnBrk="1" hangingPunct="1">
              <a:lnSpc>
                <a:spcPct val="85000"/>
              </a:lnSpc>
              <a:spcBef>
                <a:spcPct val="45000"/>
              </a:spcBef>
              <a:spcAft>
                <a:spcPct val="20000"/>
              </a:spcAft>
              <a:buClr>
                <a:schemeClr val="tx2"/>
              </a:buClr>
              <a:buFontTx/>
              <a:buChar char="-"/>
            </a:pPr>
            <a:r>
              <a:rPr lang="ar-SA" sz="2000" b="1" dirty="0" smtClean="0">
                <a:solidFill>
                  <a:srgbClr val="0000FF"/>
                </a:solidFill>
                <a:latin typeface="Times New Roman" panose="02020603050405020304" pitchFamily="18" charset="0"/>
                <a:cs typeface="Times New Roman" panose="02020603050405020304" pitchFamily="18" charset="0"/>
              </a:rPr>
              <a:t>افراز الماء </a:t>
            </a:r>
            <a:r>
              <a:rPr lang="ar-SA" sz="2000" b="1" dirty="0" err="1" smtClean="0">
                <a:solidFill>
                  <a:srgbClr val="0000FF"/>
                </a:solidFill>
                <a:latin typeface="Times New Roman" panose="02020603050405020304" pitchFamily="18" charset="0"/>
                <a:cs typeface="Times New Roman" panose="02020603050405020304" pitchFamily="18" charset="0"/>
              </a:rPr>
              <a:t>ومذيباته</a:t>
            </a:r>
            <a:r>
              <a:rPr lang="ar-SA" sz="2000" b="1" dirty="0">
                <a:solidFill>
                  <a:srgbClr val="0000FF"/>
                </a:solidFill>
                <a:latin typeface="Times New Roman" panose="02020603050405020304" pitchFamily="18" charset="0"/>
                <a:cs typeface="Times New Roman" panose="02020603050405020304" pitchFamily="18" charset="0"/>
              </a:rPr>
              <a:t> من </a:t>
            </a:r>
            <a:r>
              <a:rPr lang="ar-SA" sz="2000" b="1" dirty="0" smtClean="0">
                <a:solidFill>
                  <a:srgbClr val="0000FF"/>
                </a:solidFill>
                <a:latin typeface="Times New Roman" panose="02020603050405020304" pitchFamily="18" charset="0"/>
                <a:cs typeface="Times New Roman" panose="02020603050405020304" pitchFamily="18" charset="0"/>
              </a:rPr>
              <a:t>قبل الثغور المائية وجدت في برعم الادمة من بعض النبات في بيئة خفية </a:t>
            </a:r>
            <a:endParaRPr lang="en-US" sz="2000" b="1" dirty="0">
              <a:solidFill>
                <a:srgbClr val="0000FF"/>
              </a:solidFill>
              <a:latin typeface="Times New Roman" panose="02020603050405020304" pitchFamily="18" charset="0"/>
              <a:cs typeface="Times New Roman" panose="02020603050405020304" pitchFamily="18" charset="0"/>
            </a:endParaRPr>
          </a:p>
          <a:p>
            <a:pPr marL="393700" lvl="1" indent="-282575" algn="l" eaLnBrk="1" hangingPunct="1">
              <a:lnSpc>
                <a:spcPct val="85000"/>
              </a:lnSpc>
              <a:spcBef>
                <a:spcPct val="45000"/>
              </a:spcBef>
              <a:spcAft>
                <a:spcPct val="20000"/>
              </a:spcAft>
              <a:buClr>
                <a:schemeClr val="tx2"/>
              </a:buClr>
              <a:buFont typeface="Wingdings" pitchFamily="2" charset="2"/>
              <a:buChar char="§"/>
            </a:pPr>
            <a:r>
              <a:rPr lang="en-US" sz="2000" b="1" dirty="0" smtClean="0">
                <a:solidFill>
                  <a:srgbClr val="FF0000"/>
                </a:solidFill>
                <a:latin typeface="Times New Roman" panose="02020603050405020304" pitchFamily="18" charset="0"/>
                <a:cs typeface="Times New Roman" panose="02020603050405020304" pitchFamily="18" charset="0"/>
              </a:rPr>
              <a:t>Transpiration </a:t>
            </a:r>
            <a:r>
              <a:rPr lang="ar-SA" sz="2000" b="1" dirty="0" smtClean="0">
                <a:solidFill>
                  <a:srgbClr val="FF0000"/>
                </a:solidFill>
                <a:latin typeface="Times New Roman" panose="02020603050405020304" pitchFamily="18" charset="0"/>
                <a:cs typeface="Times New Roman" panose="02020603050405020304" pitchFamily="18" charset="0"/>
              </a:rPr>
              <a:t> </a:t>
            </a:r>
            <a:r>
              <a:rPr lang="ar-SA" sz="2000" b="1" dirty="0" err="1" smtClean="0">
                <a:solidFill>
                  <a:srgbClr val="FF0000"/>
                </a:solidFill>
                <a:latin typeface="Times New Roman" panose="02020603050405020304" pitchFamily="18" charset="0"/>
                <a:cs typeface="Times New Roman" panose="02020603050405020304" pitchFamily="18" charset="0"/>
              </a:rPr>
              <a:t>النتج</a:t>
            </a:r>
            <a:r>
              <a:rPr lang="ar-SA" sz="2000" b="1" dirty="0" smtClean="0">
                <a:solidFill>
                  <a:srgbClr val="FF0000"/>
                </a:solidFill>
                <a:latin typeface="Times New Roman" panose="02020603050405020304" pitchFamily="18" charset="0"/>
                <a:cs typeface="Times New Roman" panose="02020603050405020304" pitchFamily="18" charset="0"/>
              </a:rPr>
              <a:t> عرق </a:t>
            </a:r>
            <a:r>
              <a:rPr lang="ar-SA" sz="2000" b="1" dirty="0" err="1" smtClean="0">
                <a:solidFill>
                  <a:srgbClr val="FF0000"/>
                </a:solidFill>
                <a:latin typeface="Times New Roman" panose="02020603050405020304" pitchFamily="18" charset="0"/>
                <a:cs typeface="Times New Roman" panose="02020603050405020304" pitchFamily="18" charset="0"/>
              </a:rPr>
              <a:t>الورقه</a:t>
            </a:r>
            <a:r>
              <a:rPr lang="ar-SA" sz="2000" b="1" dirty="0" smtClean="0">
                <a:solidFill>
                  <a:srgbClr val="FF0000"/>
                </a:solidFill>
                <a:latin typeface="Times New Roman" panose="02020603050405020304" pitchFamily="18" charset="0"/>
                <a:cs typeface="Times New Roman" panose="02020603050405020304" pitchFamily="18" charset="0"/>
              </a:rPr>
              <a:t> </a:t>
            </a:r>
            <a:endParaRPr lang="ar-SA" sz="2000" b="1" dirty="0">
              <a:solidFill>
                <a:srgbClr val="FF0000"/>
              </a:solidFill>
              <a:latin typeface="Times New Roman" panose="02020603050405020304" pitchFamily="18" charset="0"/>
              <a:cs typeface="Times New Roman" panose="02020603050405020304" pitchFamily="18" charset="0"/>
            </a:endParaRPr>
          </a:p>
          <a:p>
            <a:pPr marL="628650" lvl="1" indent="-171450" algn="l" eaLnBrk="1" hangingPunct="1">
              <a:lnSpc>
                <a:spcPct val="85000"/>
              </a:lnSpc>
              <a:spcBef>
                <a:spcPct val="45000"/>
              </a:spcBef>
              <a:spcAft>
                <a:spcPct val="20000"/>
              </a:spcAft>
              <a:buClr>
                <a:schemeClr val="tx2"/>
              </a:buClr>
              <a:buFontTx/>
              <a:buChar char="-"/>
            </a:pPr>
            <a:r>
              <a:rPr lang="en-US" sz="2000" b="1" dirty="0">
                <a:solidFill>
                  <a:srgbClr val="0000FF"/>
                </a:solidFill>
                <a:latin typeface="Times New Roman" panose="02020603050405020304" pitchFamily="18" charset="0"/>
                <a:cs typeface="Times New Roman" panose="02020603050405020304" pitchFamily="18" charset="0"/>
              </a:rPr>
              <a:t>Water evaporates from the surface of leaves through </a:t>
            </a:r>
            <a:r>
              <a:rPr lang="en-US" sz="2000" b="1" dirty="0" smtClean="0">
                <a:solidFill>
                  <a:srgbClr val="0000FF"/>
                </a:solidFill>
                <a:latin typeface="Times New Roman" panose="02020603050405020304" pitchFamily="18" charset="0"/>
                <a:cs typeface="Times New Roman" panose="02020603050405020304" pitchFamily="18" charset="0"/>
              </a:rPr>
              <a:t>stomata </a:t>
            </a:r>
            <a:endParaRPr lang="ar-SA" sz="2000" b="1" dirty="0" smtClean="0">
              <a:solidFill>
                <a:srgbClr val="0000FF"/>
              </a:solidFill>
              <a:latin typeface="Times New Roman" panose="02020603050405020304" pitchFamily="18" charset="0"/>
              <a:cs typeface="Times New Roman" panose="02020603050405020304" pitchFamily="18" charset="0"/>
            </a:endParaRPr>
          </a:p>
          <a:p>
            <a:pPr marL="628650" lvl="1" indent="-171450" algn="l" eaLnBrk="1" hangingPunct="1">
              <a:lnSpc>
                <a:spcPct val="85000"/>
              </a:lnSpc>
              <a:spcBef>
                <a:spcPct val="45000"/>
              </a:spcBef>
              <a:spcAft>
                <a:spcPct val="20000"/>
              </a:spcAft>
              <a:buClr>
                <a:schemeClr val="tx2"/>
              </a:buClr>
              <a:buFontTx/>
              <a:buChar char="-"/>
            </a:pPr>
            <a:r>
              <a:rPr lang="ar-SA" sz="2000" b="1" dirty="0" smtClean="0">
                <a:solidFill>
                  <a:srgbClr val="0000FF"/>
                </a:solidFill>
                <a:latin typeface="Times New Roman" panose="02020603050405020304" pitchFamily="18" charset="0"/>
                <a:cs typeface="Times New Roman" panose="02020603050405020304" pitchFamily="18" charset="0"/>
              </a:rPr>
              <a:t>    يتبخر الماء من سطح الورقة من خلال الورم</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6146" name="Title 1"/>
          <p:cNvSpPr>
            <a:spLocks/>
          </p:cNvSpPr>
          <p:nvPr/>
        </p:nvSpPr>
        <p:spPr bwMode="auto">
          <a:xfrm>
            <a:off x="472966" y="94596"/>
            <a:ext cx="8229600" cy="569913"/>
          </a:xfrm>
          <a:prstGeom prst="rect">
            <a:avLst/>
          </a:prstGeom>
          <a:noFill/>
          <a:ln w="9525">
            <a:noFill/>
            <a:miter lim="800000"/>
            <a:headEnd/>
            <a:tailEnd/>
          </a:ln>
        </p:spPr>
        <p:txBody>
          <a:bodyPr anchor="ctr"/>
          <a:lstStyle/>
          <a:p>
            <a:pPr algn="ctr" eaLnBrk="1" hangingPunct="1">
              <a:lnSpc>
                <a:spcPct val="90000"/>
              </a:lnSpc>
              <a:defRPr/>
            </a:pPr>
            <a:r>
              <a:rPr lang="en-US" sz="3300" b="1" dirty="0">
                <a:solidFill>
                  <a:schemeClr val="tx2"/>
                </a:solidFill>
                <a:effectLst>
                  <a:outerShdw blurRad="38100" dist="38100" dir="2700000" algn="tl">
                    <a:srgbClr val="C0C0C0"/>
                  </a:outerShdw>
                </a:effectLst>
                <a:latin typeface="Times New Roman" pitchFamily="18" charset="0"/>
              </a:rPr>
              <a:t>Excretion in Plants</a:t>
            </a:r>
          </a:p>
        </p:txBody>
      </p:sp>
      <p:sp>
        <p:nvSpPr>
          <p:cNvPr id="34822" name="Line 3"/>
          <p:cNvSpPr>
            <a:spLocks noChangeShapeType="1"/>
          </p:cNvSpPr>
          <p:nvPr/>
        </p:nvSpPr>
        <p:spPr bwMode="auto">
          <a:xfrm>
            <a:off x="198329" y="693676"/>
            <a:ext cx="8775700" cy="0"/>
          </a:xfrm>
          <a:prstGeom prst="line">
            <a:avLst/>
          </a:prstGeom>
          <a:noFill/>
          <a:ln w="76200">
            <a:solidFill>
              <a:srgbClr val="A8B99B"/>
            </a:solidFill>
            <a:round/>
            <a:headEnd/>
            <a:tailEnd/>
          </a:ln>
        </p:spPr>
        <p:txBody>
          <a:bodyPr wrap="none" anchor="ctr"/>
          <a:lstStyle/>
          <a:p>
            <a:endParaRPr lang="en-GB"/>
          </a:p>
        </p:txBody>
      </p:sp>
      <p:pic>
        <p:nvPicPr>
          <p:cNvPr id="34823" name="Picture 8" descr="صورة جديدة (1)"/>
          <p:cNvPicPr>
            <a:picLocks noChangeAspect="1" noChangeArrowheads="1"/>
          </p:cNvPicPr>
          <p:nvPr/>
        </p:nvPicPr>
        <p:blipFill>
          <a:blip r:embed="rId3" cstate="print"/>
          <a:srcRect/>
          <a:stretch>
            <a:fillRect/>
          </a:stretch>
        </p:blipFill>
        <p:spPr bwMode="auto">
          <a:xfrm>
            <a:off x="5905500" y="3817938"/>
            <a:ext cx="2994025" cy="2982912"/>
          </a:xfrm>
          <a:prstGeom prst="rect">
            <a:avLst/>
          </a:prstGeom>
          <a:noFill/>
          <a:ln w="9525">
            <a:noFill/>
            <a:miter lim="800000"/>
            <a:headEnd/>
            <a:tailEnd/>
          </a:ln>
        </p:spPr>
      </p:pic>
      <p:pic>
        <p:nvPicPr>
          <p:cNvPr id="34824" name="Picture 7" descr="http://biology.uwsp.edu/courses/botlab/images/Lab09Water/09F%20%20GuttationTomatoClose.JPG"/>
          <p:cNvPicPr>
            <a:picLocks noChangeAspect="1" noChangeArrowheads="1"/>
          </p:cNvPicPr>
          <p:nvPr/>
        </p:nvPicPr>
        <p:blipFill>
          <a:blip r:embed="rId4" cstate="print"/>
          <a:srcRect/>
          <a:stretch>
            <a:fillRect/>
          </a:stretch>
        </p:blipFill>
        <p:spPr bwMode="auto">
          <a:xfrm>
            <a:off x="5781675" y="1236663"/>
            <a:ext cx="3057525" cy="2293937"/>
          </a:xfrm>
          <a:prstGeom prst="rect">
            <a:avLst/>
          </a:prstGeom>
          <a:noFill/>
          <a:ln w="9525">
            <a:noFill/>
            <a:miter lim="800000"/>
            <a:headEnd/>
            <a:tailEnd/>
          </a:ln>
        </p:spPr>
      </p:pic>
      <p:sp>
        <p:nvSpPr>
          <p:cNvPr id="34825" name="Rectangle 10"/>
          <p:cNvSpPr>
            <a:spLocks noChangeArrowheads="1"/>
          </p:cNvSpPr>
          <p:nvPr/>
        </p:nvSpPr>
        <p:spPr bwMode="auto">
          <a:xfrm>
            <a:off x="257175" y="973901"/>
            <a:ext cx="4563942" cy="523220"/>
          </a:xfrm>
          <a:prstGeom prst="rect">
            <a:avLst/>
          </a:prstGeom>
          <a:noFill/>
          <a:ln w="9525">
            <a:noFill/>
            <a:miter lim="800000"/>
            <a:headEnd/>
            <a:tailEnd/>
          </a:ln>
        </p:spPr>
        <p:txBody>
          <a:bodyPr wrap="none">
            <a:spAutoFit/>
          </a:bodyPr>
          <a:lstStyle/>
          <a:p>
            <a:pPr algn="l">
              <a:spcBef>
                <a:spcPct val="20000"/>
              </a:spcBef>
              <a:buFont typeface="Arial" charset="0"/>
              <a:buNone/>
            </a:pPr>
            <a:r>
              <a:rPr lang="en-US" sz="2800" b="1" dirty="0">
                <a:solidFill>
                  <a:srgbClr val="C00000"/>
                </a:solidFill>
                <a:latin typeface="Times New Roman" panose="02020603050405020304" pitchFamily="18" charset="0"/>
                <a:cs typeface="Times New Roman" panose="02020603050405020304" pitchFamily="18" charset="0"/>
              </a:rPr>
              <a:t>Excretion of </a:t>
            </a:r>
            <a:r>
              <a:rPr lang="en-US" sz="2800" b="1" dirty="0" smtClean="0">
                <a:solidFill>
                  <a:srgbClr val="C00000"/>
                </a:solidFill>
                <a:latin typeface="Times New Roman" panose="02020603050405020304" pitchFamily="18" charset="0"/>
                <a:cs typeface="Times New Roman" panose="02020603050405020304" pitchFamily="18" charset="0"/>
              </a:rPr>
              <a:t>water </a:t>
            </a:r>
            <a:r>
              <a:rPr lang="ar-SA" sz="2800" b="1" dirty="0" smtClean="0">
                <a:solidFill>
                  <a:srgbClr val="C00000"/>
                </a:solidFill>
                <a:latin typeface="Times New Roman" panose="02020603050405020304" pitchFamily="18" charset="0"/>
                <a:cs typeface="Times New Roman" panose="02020603050405020304" pitchFamily="18" charset="0"/>
              </a:rPr>
              <a:t>اخراج الماء </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720907" name="Rectangle 11"/>
          <p:cNvSpPr>
            <a:spLocks noChangeArrowheads="1"/>
          </p:cNvSpPr>
          <p:nvPr/>
        </p:nvSpPr>
        <p:spPr bwMode="auto">
          <a:xfrm>
            <a:off x="6511925" y="2837844"/>
            <a:ext cx="2387600" cy="304800"/>
          </a:xfrm>
          <a:prstGeom prst="rect">
            <a:avLst/>
          </a:prstGeom>
          <a:noFill/>
          <a:ln w="9525">
            <a:noFill/>
            <a:miter lim="800000"/>
            <a:headEnd/>
            <a:tailEnd/>
          </a:ln>
          <a:effectLst/>
        </p:spPr>
        <p:txBody>
          <a:bodyPr>
            <a:spAutoFit/>
          </a:bodyPr>
          <a:lstStyle/>
          <a:p>
            <a:pPr algn="ctr" eaLnBrk="1" hangingPunct="1">
              <a:defRPr/>
            </a:pPr>
            <a:r>
              <a:rPr lang="en-US" sz="1400" b="1" dirty="0">
                <a:solidFill>
                  <a:srgbClr val="FFFF00"/>
                </a:solidFill>
                <a:effectLst>
                  <a:outerShdw blurRad="38100" dist="38100" dir="2700000" algn="tl">
                    <a:srgbClr val="C0C0C0"/>
                  </a:outerShdw>
                </a:effectLst>
              </a:rPr>
              <a:t>Water droplets </a:t>
            </a:r>
            <a:r>
              <a:rPr lang="ar-SA" sz="1400" b="1" dirty="0">
                <a:solidFill>
                  <a:srgbClr val="FFFF00"/>
                </a:solidFill>
                <a:effectLst>
                  <a:outerShdw blurRad="38100" dist="38100" dir="2700000" algn="tl">
                    <a:srgbClr val="C0C0C0"/>
                  </a:outerShdw>
                </a:effectLst>
              </a:rPr>
              <a:t> </a:t>
            </a:r>
            <a:r>
              <a:rPr lang="en-US" sz="1400" b="1" dirty="0">
                <a:solidFill>
                  <a:srgbClr val="FFFF00"/>
                </a:solidFill>
                <a:effectLst>
                  <a:outerShdw blurRad="38100" dist="38100" dir="2700000" algn="tl">
                    <a:srgbClr val="C0C0C0"/>
                  </a:outerShdw>
                </a:effectLst>
              </a:rPr>
              <a:t> </a:t>
            </a:r>
          </a:p>
        </p:txBody>
      </p:sp>
      <p:sp>
        <p:nvSpPr>
          <p:cNvPr id="11" name="Oval 10"/>
          <p:cNvSpPr/>
          <p:nvPr/>
        </p:nvSpPr>
        <p:spPr bwMode="auto">
          <a:xfrm>
            <a:off x="0"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Times New Roman" pitchFamily="18" charset="0"/>
              </a:rPr>
              <a:t>27</a:t>
            </a:r>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4294967295"/>
          </p:nvPr>
        </p:nvSpPr>
        <p:spPr>
          <a:xfrm>
            <a:off x="182563" y="1279525"/>
            <a:ext cx="8775700" cy="3907330"/>
          </a:xfrm>
        </p:spPr>
        <p:txBody>
          <a:bodyPr lIns="91440" tIns="45720" rIns="91440" bIns="45720"/>
          <a:lstStyle/>
          <a:p>
            <a:pPr eaLnBrk="1" hangingPunct="1">
              <a:buFont typeface="Wingdings" pitchFamily="2" charset="2"/>
              <a:buNone/>
            </a:pPr>
            <a:r>
              <a:rPr lang="en-US" sz="2400" b="1" dirty="0">
                <a:solidFill>
                  <a:srgbClr val="FF0000"/>
                </a:solidFill>
                <a:latin typeface="Times New Roman" panose="02020603050405020304" pitchFamily="18" charset="0"/>
                <a:cs typeface="Times New Roman" panose="02020603050405020304" pitchFamily="18" charset="0"/>
              </a:rPr>
              <a:t>Excretion of Nitrogenous </a:t>
            </a:r>
            <a:r>
              <a:rPr lang="en-US" sz="2400" b="1" dirty="0" smtClean="0">
                <a:solidFill>
                  <a:srgbClr val="FF0000"/>
                </a:solidFill>
                <a:latin typeface="Times New Roman" panose="02020603050405020304" pitchFamily="18" charset="0"/>
                <a:cs typeface="Times New Roman" panose="02020603050405020304" pitchFamily="18" charset="0"/>
              </a:rPr>
              <a:t>Compounds </a:t>
            </a:r>
            <a:r>
              <a:rPr lang="ar-SA" sz="2400" b="1" dirty="0" smtClean="0">
                <a:solidFill>
                  <a:srgbClr val="FF0000"/>
                </a:solidFill>
                <a:latin typeface="Times New Roman" panose="02020603050405020304" pitchFamily="18" charset="0"/>
                <a:cs typeface="Times New Roman" panose="02020603050405020304" pitchFamily="18" charset="0"/>
              </a:rPr>
              <a:t>اخراج المركبات النيتروجينية </a:t>
            </a:r>
            <a:endParaRPr lang="en-US" sz="2400" b="1" dirty="0">
              <a:solidFill>
                <a:srgbClr val="FF0000"/>
              </a:solidFill>
              <a:latin typeface="Times New Roman" panose="02020603050405020304" pitchFamily="18" charset="0"/>
              <a:cs typeface="Times New Roman" panose="02020603050405020304" pitchFamily="18" charset="0"/>
            </a:endParaRPr>
          </a:p>
          <a:p>
            <a:pPr eaLnBrk="1" hangingPunct="1">
              <a:buFont typeface="Arial" charset="0"/>
              <a:buChar char="–"/>
            </a:pPr>
            <a:r>
              <a:rPr lang="en-US" sz="2400" b="1" dirty="0" smtClean="0">
                <a:solidFill>
                  <a:srgbClr val="0000FF"/>
                </a:solidFill>
                <a:latin typeface="Times New Roman" panose="02020603050405020304" pitchFamily="18" charset="0"/>
                <a:cs typeface="Times New Roman" panose="02020603050405020304" pitchFamily="18" charset="0"/>
              </a:rPr>
              <a:t>Terrestrial plants convert excess </a:t>
            </a:r>
            <a:r>
              <a:rPr lang="en-US" sz="2400" b="1" dirty="0" smtClean="0">
                <a:solidFill>
                  <a:srgbClr val="FF0000"/>
                </a:solidFill>
                <a:latin typeface="Times New Roman" panose="02020603050405020304" pitchFamily="18" charset="0"/>
                <a:cs typeface="Times New Roman" panose="02020603050405020304" pitchFamily="18" charset="0"/>
              </a:rPr>
              <a:t>amino acids </a:t>
            </a:r>
            <a:r>
              <a:rPr lang="en-US" sz="2400" b="1" dirty="0" smtClean="0">
                <a:solidFill>
                  <a:srgbClr val="0000FF"/>
                </a:solidFill>
                <a:latin typeface="Times New Roman" panose="02020603050405020304" pitchFamily="18" charset="0"/>
                <a:cs typeface="Times New Roman" panose="02020603050405020304" pitchFamily="18" charset="0"/>
              </a:rPr>
              <a:t>into </a:t>
            </a:r>
            <a:r>
              <a:rPr lang="en-US" sz="2400" b="1" dirty="0" smtClean="0">
                <a:solidFill>
                  <a:srgbClr val="FF0000"/>
                </a:solidFill>
                <a:latin typeface="Times New Roman" panose="02020603050405020304" pitchFamily="18" charset="0"/>
                <a:cs typeface="Times New Roman" panose="02020603050405020304" pitchFamily="18" charset="0"/>
              </a:rPr>
              <a:t>uric acid and </a:t>
            </a:r>
            <a:r>
              <a:rPr lang="en-US" sz="2400" b="1" dirty="0" err="1" smtClean="0">
                <a:solidFill>
                  <a:srgbClr val="FF0000"/>
                </a:solidFill>
                <a:latin typeface="Times New Roman" panose="02020603050405020304" pitchFamily="18" charset="0"/>
                <a:cs typeface="Times New Roman" panose="02020603050405020304" pitchFamily="18" charset="0"/>
              </a:rPr>
              <a:t>Keto</a:t>
            </a:r>
            <a:r>
              <a:rPr lang="en-US" sz="2400" b="1" dirty="0" smtClean="0">
                <a:solidFill>
                  <a:srgbClr val="FF0000"/>
                </a:solidFill>
                <a:latin typeface="Times New Roman" panose="02020603050405020304" pitchFamily="18" charset="0"/>
                <a:cs typeface="Times New Roman" panose="02020603050405020304" pitchFamily="18" charset="0"/>
              </a:rPr>
              <a:t> acids </a:t>
            </a:r>
            <a:r>
              <a:rPr lang="en-US" sz="2400" b="1" dirty="0" smtClean="0">
                <a:solidFill>
                  <a:srgbClr val="0000FF"/>
                </a:solidFill>
                <a:latin typeface="Times New Roman" panose="02020603050405020304" pitchFamily="18" charset="0"/>
                <a:cs typeface="Times New Roman" panose="02020603050405020304" pitchFamily="18" charset="0"/>
              </a:rPr>
              <a:t>by deamination and deposited as crystals in the leafs</a:t>
            </a:r>
            <a:endParaRPr lang="en-US" sz="2400" b="1" dirty="0">
              <a:solidFill>
                <a:srgbClr val="0000FF"/>
              </a:solidFill>
              <a:latin typeface="Times New Roman" panose="02020603050405020304" pitchFamily="18" charset="0"/>
              <a:cs typeface="Times New Roman" panose="02020603050405020304" pitchFamily="18" charset="0"/>
            </a:endParaRPr>
          </a:p>
          <a:p>
            <a:pPr marL="0" indent="0" eaLnBrk="1" hangingPunct="1">
              <a:buNone/>
            </a:pPr>
            <a:r>
              <a:rPr lang="en-US" sz="2400" b="1" dirty="0" smtClean="0">
                <a:solidFill>
                  <a:srgbClr val="0000FF"/>
                </a:solidFill>
                <a:latin typeface="Times New Roman" panose="02020603050405020304" pitchFamily="18" charset="0"/>
                <a:cs typeface="Times New Roman" panose="02020603050405020304" pitchFamily="18" charset="0"/>
              </a:rPr>
              <a:t>   </a:t>
            </a:r>
            <a:r>
              <a:rPr lang="ar-SA" sz="2400" b="1" dirty="0" smtClean="0">
                <a:solidFill>
                  <a:srgbClr val="0000FF"/>
                </a:solidFill>
                <a:latin typeface="Times New Roman" panose="02020603050405020304" pitchFamily="18" charset="0"/>
                <a:cs typeface="Times New Roman" panose="02020603050405020304" pitchFamily="18" charset="0"/>
              </a:rPr>
              <a:t>تحول النباتات  الاحماض الأمينية الزائدة الى حمض </a:t>
            </a:r>
            <a:r>
              <a:rPr lang="ar-SA" sz="2400" b="1" dirty="0" err="1" smtClean="0">
                <a:solidFill>
                  <a:srgbClr val="0000FF"/>
                </a:solidFill>
                <a:latin typeface="Times New Roman" panose="02020603050405020304" pitchFamily="18" charset="0"/>
                <a:cs typeface="Times New Roman" panose="02020603050405020304" pitchFamily="18" charset="0"/>
              </a:rPr>
              <a:t>اليوريك</a:t>
            </a:r>
            <a:r>
              <a:rPr lang="ar-SA" sz="2400" b="1" dirty="0" smtClean="0">
                <a:solidFill>
                  <a:srgbClr val="0000FF"/>
                </a:solidFill>
                <a:latin typeface="Times New Roman" panose="02020603050405020304" pitchFamily="18" charset="0"/>
                <a:cs typeface="Times New Roman" panose="02020603050405020304" pitchFamily="18" charset="0"/>
              </a:rPr>
              <a:t> واحماض كيتو عن طريق إزالة الألغام وترسب كبلورات  في الأوراق     </a:t>
            </a:r>
          </a:p>
          <a:p>
            <a:pPr eaLnBrk="1" hangingPunct="1">
              <a:buFont typeface="Arial" charset="0"/>
              <a:buChar char="–"/>
            </a:pPr>
            <a:r>
              <a:rPr lang="en-US" sz="2400" b="1" dirty="0" smtClean="0">
                <a:solidFill>
                  <a:srgbClr val="0000FF"/>
                </a:solidFill>
                <a:latin typeface="Times New Roman" panose="02020603050405020304" pitchFamily="18" charset="0"/>
                <a:cs typeface="Times New Roman" panose="02020603050405020304" pitchFamily="18" charset="0"/>
              </a:rPr>
              <a:t>In Aquatic plants the excess of amino acids are converted to </a:t>
            </a:r>
            <a:r>
              <a:rPr lang="en-US" sz="2400" b="1" dirty="0" smtClean="0">
                <a:solidFill>
                  <a:srgbClr val="FF0000"/>
                </a:solidFill>
                <a:latin typeface="Times New Roman" panose="02020603050405020304" pitchFamily="18" charset="0"/>
                <a:cs typeface="Times New Roman" panose="02020603050405020304" pitchFamily="18" charset="0"/>
              </a:rPr>
              <a:t>ammonia and </a:t>
            </a:r>
            <a:r>
              <a:rPr lang="en-US" sz="2400" b="1" dirty="0" err="1" smtClean="0">
                <a:solidFill>
                  <a:srgbClr val="FF0000"/>
                </a:solidFill>
                <a:latin typeface="Times New Roman" panose="02020603050405020304" pitchFamily="18" charset="0"/>
                <a:cs typeface="Times New Roman" panose="02020603050405020304" pitchFamily="18" charset="0"/>
              </a:rPr>
              <a:t>keto</a:t>
            </a:r>
            <a:r>
              <a:rPr lang="en-US" sz="2400" b="1" dirty="0" smtClean="0">
                <a:solidFill>
                  <a:srgbClr val="FF0000"/>
                </a:solidFill>
                <a:latin typeface="Times New Roman" panose="02020603050405020304" pitchFamily="18" charset="0"/>
                <a:cs typeface="Times New Roman" panose="02020603050405020304" pitchFamily="18" charset="0"/>
              </a:rPr>
              <a:t> acids</a:t>
            </a:r>
            <a:r>
              <a:rPr lang="en-US" sz="2400" b="1" dirty="0" smtClean="0">
                <a:solidFill>
                  <a:srgbClr val="0000FF"/>
                </a:solidFill>
                <a:latin typeface="Times New Roman" panose="02020603050405020304" pitchFamily="18" charset="0"/>
                <a:cs typeface="Times New Roman" panose="02020603050405020304" pitchFamily="18" charset="0"/>
              </a:rPr>
              <a:t>; ammonia exit outside the plant through stomata</a:t>
            </a:r>
          </a:p>
          <a:p>
            <a:pPr marL="0" indent="0" eaLnBrk="1" hangingPunct="1">
              <a:buNone/>
            </a:pPr>
            <a:r>
              <a:rPr lang="ar-SA" sz="2400" b="1" dirty="0" smtClean="0">
                <a:solidFill>
                  <a:srgbClr val="0000FF"/>
                </a:solidFill>
                <a:latin typeface="Times New Roman" panose="02020603050405020304" pitchFamily="18" charset="0"/>
                <a:cs typeface="Times New Roman" panose="02020603050405020304" pitchFamily="18" charset="0"/>
              </a:rPr>
              <a:t>في النباتات المائية يتم تحويل الفائض من الاحماض </a:t>
            </a:r>
            <a:r>
              <a:rPr lang="ar-SA" sz="2400" b="1" dirty="0" err="1" smtClean="0">
                <a:solidFill>
                  <a:srgbClr val="0000FF"/>
                </a:solidFill>
                <a:latin typeface="Times New Roman" panose="02020603050405020304" pitchFamily="18" charset="0"/>
                <a:cs typeface="Times New Roman" panose="02020603050405020304" pitchFamily="18" charset="0"/>
              </a:rPr>
              <a:t>الامينيه</a:t>
            </a:r>
            <a:r>
              <a:rPr lang="ar-SA" sz="2400" b="1" dirty="0" smtClean="0">
                <a:solidFill>
                  <a:srgbClr val="0000FF"/>
                </a:solidFill>
                <a:latin typeface="Times New Roman" panose="02020603050405020304" pitchFamily="18" charset="0"/>
                <a:cs typeface="Times New Roman" panose="02020603050405020304" pitchFamily="18" charset="0"/>
              </a:rPr>
              <a:t> الى الامونيا واحماض كيتو     </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35843" name="Line 3"/>
          <p:cNvSpPr>
            <a:spLocks noChangeShapeType="1"/>
          </p:cNvSpPr>
          <p:nvPr/>
        </p:nvSpPr>
        <p:spPr bwMode="auto">
          <a:xfrm>
            <a:off x="182563" y="990600"/>
            <a:ext cx="8775700" cy="0"/>
          </a:xfrm>
          <a:prstGeom prst="line">
            <a:avLst/>
          </a:prstGeom>
          <a:noFill/>
          <a:ln w="76200">
            <a:solidFill>
              <a:srgbClr val="A8B99B"/>
            </a:solidFill>
            <a:round/>
            <a:headEnd/>
            <a:tailEnd/>
          </a:ln>
        </p:spPr>
        <p:txBody>
          <a:bodyPr wrap="none" anchor="ctr"/>
          <a:lstStyle/>
          <a:p>
            <a:endParaRPr lang="en-GB"/>
          </a:p>
        </p:txBody>
      </p:sp>
      <p:sp>
        <p:nvSpPr>
          <p:cNvPr id="6146" name="Title 1"/>
          <p:cNvSpPr>
            <a:spLocks/>
          </p:cNvSpPr>
          <p:nvPr/>
        </p:nvSpPr>
        <p:spPr bwMode="auto">
          <a:xfrm>
            <a:off x="457200" y="0"/>
            <a:ext cx="8229600" cy="914400"/>
          </a:xfrm>
          <a:prstGeom prst="rect">
            <a:avLst/>
          </a:prstGeom>
          <a:noFill/>
          <a:ln w="9525">
            <a:noFill/>
            <a:miter lim="800000"/>
            <a:headEnd/>
            <a:tailEnd/>
          </a:ln>
        </p:spPr>
        <p:txBody>
          <a:bodyPr anchor="ctr"/>
          <a:lstStyle/>
          <a:p>
            <a:pPr marL="450850" indent="-450850" algn="ctr" eaLnBrk="1" hangingPunct="1">
              <a:lnSpc>
                <a:spcPct val="90000"/>
              </a:lnSpc>
              <a:defRPr/>
            </a:pPr>
            <a:r>
              <a:rPr lang="en-US" sz="3300" b="1" dirty="0">
                <a:solidFill>
                  <a:schemeClr val="tx2"/>
                </a:solidFill>
                <a:effectLst>
                  <a:outerShdw blurRad="38100" dist="38100" dir="2700000" algn="tl">
                    <a:srgbClr val="C0C0C0"/>
                  </a:outerShdw>
                </a:effectLst>
                <a:latin typeface="Times New Roman" pitchFamily="18" charset="0"/>
              </a:rPr>
              <a:t>Excretion in Plants </a:t>
            </a:r>
            <a:r>
              <a:rPr lang="en-US" sz="3300" b="1" dirty="0">
                <a:solidFill>
                  <a:srgbClr val="FF0000"/>
                </a:solidFill>
                <a:effectLst>
                  <a:outerShdw blurRad="38100" dist="38100" dir="2700000" algn="tl">
                    <a:srgbClr val="C0C0C0"/>
                  </a:outerShdw>
                </a:effectLst>
                <a:latin typeface="Times New Roman" pitchFamily="18" charset="0"/>
              </a:rPr>
              <a:t> </a:t>
            </a:r>
            <a:endParaRPr lang="en-US" sz="3300" b="1" dirty="0">
              <a:solidFill>
                <a:schemeClr val="tx2"/>
              </a:solidFill>
              <a:effectLst>
                <a:outerShdw blurRad="38100" dist="38100" dir="2700000" algn="tl">
                  <a:srgbClr val="C0C0C0"/>
                </a:outerShdw>
              </a:effectLst>
              <a:latin typeface="Times New Roman" pitchFamily="18" charset="0"/>
            </a:endParaRPr>
          </a:p>
        </p:txBody>
      </p:sp>
      <p:sp>
        <p:nvSpPr>
          <p:cNvPr id="6" name="Oval 5"/>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Times New Roman" pitchFamily="18" charset="0"/>
              </a:rPr>
              <a:t>28</a:t>
            </a:r>
          </a:p>
        </p:txBody>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182563" y="848706"/>
            <a:ext cx="8775700" cy="0"/>
          </a:xfrm>
          <a:prstGeom prst="line">
            <a:avLst/>
          </a:prstGeom>
          <a:noFill/>
          <a:ln w="76200">
            <a:solidFill>
              <a:srgbClr val="A8B99B"/>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6146" name="Title 1"/>
          <p:cNvSpPr>
            <a:spLocks/>
          </p:cNvSpPr>
          <p:nvPr/>
        </p:nvSpPr>
        <p:spPr bwMode="auto">
          <a:xfrm>
            <a:off x="457200" y="0"/>
            <a:ext cx="8229600" cy="914400"/>
          </a:xfrm>
          <a:prstGeom prst="rect">
            <a:avLst/>
          </a:prstGeom>
          <a:noFill/>
          <a:ln w="9525">
            <a:noFill/>
            <a:miter lim="800000"/>
            <a:headEnd/>
            <a:tailEnd/>
          </a:ln>
        </p:spPr>
        <p:txBody>
          <a:bodyPr anchor="ctr"/>
          <a:lstStyle/>
          <a:p>
            <a:pPr marL="450850" indent="-450850" algn="ctr" eaLnBrk="1" hangingPunct="1">
              <a:lnSpc>
                <a:spcPct val="90000"/>
              </a:lnSpc>
              <a:defRPr/>
            </a:pPr>
            <a:r>
              <a:rPr lang="en-US" sz="3300" b="1" dirty="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Excretion in Plants</a:t>
            </a:r>
          </a:p>
        </p:txBody>
      </p:sp>
      <p:sp>
        <p:nvSpPr>
          <p:cNvPr id="36868" name="Rectangle 5"/>
          <p:cNvSpPr>
            <a:spLocks noChangeArrowheads="1"/>
          </p:cNvSpPr>
          <p:nvPr/>
        </p:nvSpPr>
        <p:spPr bwMode="auto">
          <a:xfrm>
            <a:off x="250825" y="1214438"/>
            <a:ext cx="7276287" cy="523220"/>
          </a:xfrm>
          <a:prstGeom prst="rect">
            <a:avLst/>
          </a:prstGeom>
          <a:noFill/>
          <a:ln w="9525">
            <a:noFill/>
            <a:miter lim="800000"/>
            <a:headEnd/>
            <a:tailEnd/>
          </a:ln>
        </p:spPr>
        <p:txBody>
          <a:bodyPr wrap="none">
            <a:spAutoFit/>
          </a:bodyPr>
          <a:lstStyle/>
          <a:p>
            <a:pPr algn="l" eaLnBrk="1" hangingPunct="1"/>
            <a:r>
              <a:rPr lang="en-US" sz="2800" b="1" dirty="0">
                <a:solidFill>
                  <a:srgbClr val="FF0000"/>
                </a:solidFill>
                <a:latin typeface="Times New Roman" panose="02020603050405020304" pitchFamily="18" charset="0"/>
                <a:cs typeface="Times New Roman" panose="02020603050405020304" pitchFamily="18" charset="0"/>
              </a:rPr>
              <a:t>Excretion by Salt glands </a:t>
            </a:r>
            <a:r>
              <a:rPr lang="en-US" sz="2800" b="1" dirty="0" smtClean="0">
                <a:solidFill>
                  <a:srgbClr val="FF0000"/>
                </a:solidFill>
                <a:latin typeface="Times New Roman" panose="02020603050405020304" pitchFamily="18" charset="0"/>
                <a:cs typeface="Times New Roman" panose="02020603050405020304" pitchFamily="18" charset="0"/>
              </a:rPr>
              <a:t> </a:t>
            </a:r>
            <a:r>
              <a:rPr lang="ar-SA" sz="2800" b="1" dirty="0" smtClean="0">
                <a:solidFill>
                  <a:srgbClr val="FF0000"/>
                </a:solidFill>
                <a:latin typeface="Times New Roman" panose="02020603050405020304" pitchFamily="18" charset="0"/>
                <a:cs typeface="Times New Roman" panose="02020603050405020304" pitchFamily="18" charset="0"/>
              </a:rPr>
              <a:t>اخراج بواسطة غدد الملح </a:t>
            </a:r>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6869" name="Content Placeholder 2"/>
          <p:cNvSpPr>
            <a:spLocks/>
          </p:cNvSpPr>
          <p:nvPr/>
        </p:nvSpPr>
        <p:spPr bwMode="auto">
          <a:xfrm>
            <a:off x="344487" y="1882776"/>
            <a:ext cx="8613775" cy="1223032"/>
          </a:xfrm>
          <a:prstGeom prst="rect">
            <a:avLst/>
          </a:prstGeom>
          <a:noFill/>
          <a:ln w="9525">
            <a:noFill/>
            <a:miter lim="800000"/>
            <a:headEnd/>
            <a:tailEnd/>
          </a:ln>
        </p:spPr>
        <p:txBody>
          <a:bodyPr/>
          <a:lstStyle/>
          <a:p>
            <a:pPr marL="288925" indent="-288925" algn="l" eaLnBrk="1" hangingPunct="1">
              <a:spcBef>
                <a:spcPct val="45000"/>
              </a:spcBef>
              <a:spcAft>
                <a:spcPct val="20000"/>
              </a:spcAft>
              <a:buClr>
                <a:schemeClr val="tx2"/>
              </a:buClr>
              <a:buFont typeface="Arial" charset="0"/>
              <a:buChar char="–"/>
            </a:pPr>
            <a:r>
              <a:rPr lang="en-US" b="1" dirty="0">
                <a:solidFill>
                  <a:srgbClr val="0000FF"/>
                </a:solidFill>
                <a:latin typeface="+mj-lt"/>
                <a:cs typeface="Times New Roman" panose="02020603050405020304" pitchFamily="18" charset="0"/>
              </a:rPr>
              <a:t>Excretion of excess salts outside plant body by special salt glands as in </a:t>
            </a:r>
            <a:r>
              <a:rPr lang="en-US" b="1" dirty="0">
                <a:solidFill>
                  <a:srgbClr val="FF0000"/>
                </a:solidFill>
                <a:latin typeface="+mj-lt"/>
                <a:cs typeface="Times New Roman" panose="02020603050405020304" pitchFamily="18" charset="0"/>
              </a:rPr>
              <a:t>halophytes</a:t>
            </a:r>
            <a:r>
              <a:rPr lang="en-US" b="1" dirty="0">
                <a:solidFill>
                  <a:srgbClr val="0000FF"/>
                </a:solidFill>
                <a:latin typeface="+mj-lt"/>
                <a:cs typeface="Times New Roman" panose="02020603050405020304" pitchFamily="18" charset="0"/>
              </a:rPr>
              <a:t> </a:t>
            </a:r>
            <a:r>
              <a:rPr lang="en-US" b="1" dirty="0">
                <a:solidFill>
                  <a:srgbClr val="009247"/>
                </a:solidFill>
                <a:latin typeface="+mj-lt"/>
                <a:cs typeface="Times New Roman" panose="02020603050405020304" pitchFamily="18" charset="0"/>
              </a:rPr>
              <a:t>(</a:t>
            </a:r>
            <a:r>
              <a:rPr lang="en-US" b="1" dirty="0">
                <a:solidFill>
                  <a:srgbClr val="009247"/>
                </a:solidFill>
                <a:latin typeface="+mj-lt"/>
              </a:rPr>
              <a:t>plants grow in waters of high salinity</a:t>
            </a:r>
            <a:r>
              <a:rPr lang="en-US" b="1" dirty="0" smtClean="0">
                <a:solidFill>
                  <a:srgbClr val="009247"/>
                </a:solidFill>
                <a:latin typeface="+mj-lt"/>
                <a:cs typeface="Times New Roman" panose="02020603050405020304" pitchFamily="18" charset="0"/>
              </a:rPr>
              <a:t>).</a:t>
            </a:r>
            <a:r>
              <a:rPr lang="ar-SA" b="1" dirty="0" smtClean="0">
                <a:latin typeface="+mj-lt"/>
                <a:cs typeface="Times New Roman" panose="02020603050405020304" pitchFamily="18" charset="0"/>
              </a:rPr>
              <a:t>اخراج الاملاح الزائدة خارج الجسم النباتي من قبل الغدد الملحية الخاصة كما هو الحال في النباتات الملحية (النباتات تنمو في المياه ذات الملوحة العالية</a:t>
            </a:r>
            <a:endParaRPr lang="en-US" b="1" dirty="0">
              <a:solidFill>
                <a:srgbClr val="009247"/>
              </a:solidFill>
              <a:latin typeface="+mj-lt"/>
              <a:cs typeface="Times New Roman" panose="02020603050405020304" pitchFamily="18" charset="0"/>
            </a:endParaRPr>
          </a:p>
        </p:txBody>
      </p:sp>
      <p:pic>
        <p:nvPicPr>
          <p:cNvPr id="36870" name="Picture 7" descr="salt_extrusion_1"/>
          <p:cNvPicPr>
            <a:picLocks noChangeAspect="1" noChangeArrowheads="1"/>
          </p:cNvPicPr>
          <p:nvPr/>
        </p:nvPicPr>
        <p:blipFill>
          <a:blip r:embed="rId3" cstate="print"/>
          <a:srcRect/>
          <a:stretch>
            <a:fillRect/>
          </a:stretch>
        </p:blipFill>
        <p:spPr bwMode="auto">
          <a:xfrm>
            <a:off x="3614294" y="3443515"/>
            <a:ext cx="4225943" cy="3168889"/>
          </a:xfrm>
          <a:prstGeom prst="rect">
            <a:avLst/>
          </a:prstGeom>
          <a:noFill/>
          <a:ln w="9525">
            <a:noFill/>
            <a:miter lim="800000"/>
            <a:headEnd/>
            <a:tailEnd/>
          </a:ln>
        </p:spPr>
      </p:pic>
      <p:sp>
        <p:nvSpPr>
          <p:cNvPr id="36871" name="Rectangle 8"/>
          <p:cNvSpPr>
            <a:spLocks noChangeArrowheads="1"/>
          </p:cNvSpPr>
          <p:nvPr/>
        </p:nvSpPr>
        <p:spPr bwMode="auto">
          <a:xfrm>
            <a:off x="457201" y="4237940"/>
            <a:ext cx="2286010" cy="954107"/>
          </a:xfrm>
          <a:prstGeom prst="rect">
            <a:avLst/>
          </a:prstGeom>
          <a:noFill/>
          <a:ln w="9525">
            <a:noFill/>
            <a:miter lim="800000"/>
            <a:headEnd/>
            <a:tailEnd/>
          </a:ln>
        </p:spPr>
        <p:txBody>
          <a:bodyPr wrap="square">
            <a:spAutoFit/>
          </a:bodyPr>
          <a:lstStyle/>
          <a:p>
            <a:pPr algn="ctr" eaLnBrk="1" hangingPunct="1"/>
            <a:r>
              <a:rPr lang="en-US" sz="2800" b="1" dirty="0">
                <a:solidFill>
                  <a:srgbClr val="FF0000"/>
                </a:solidFill>
                <a:latin typeface="Times New Roman" panose="02020603050405020304" pitchFamily="18" charset="0"/>
                <a:cs typeface="Times New Roman" panose="02020603050405020304" pitchFamily="18" charset="0"/>
              </a:rPr>
              <a:t>Salt </a:t>
            </a:r>
            <a:r>
              <a:rPr lang="en-US" sz="2800" b="1" dirty="0" smtClean="0">
                <a:solidFill>
                  <a:srgbClr val="FF0000"/>
                </a:solidFill>
                <a:latin typeface="Times New Roman" panose="02020603050405020304" pitchFamily="18" charset="0"/>
                <a:cs typeface="Times New Roman" panose="02020603050405020304" pitchFamily="18" charset="0"/>
              </a:rPr>
              <a:t>crystals   </a:t>
            </a:r>
            <a:r>
              <a:rPr lang="ar-SA" sz="2800" b="1" dirty="0" smtClean="0">
                <a:solidFill>
                  <a:srgbClr val="FF0000"/>
                </a:solidFill>
                <a:latin typeface="Times New Roman" panose="02020603050405020304" pitchFamily="18" charset="0"/>
                <a:cs typeface="Times New Roman" panose="02020603050405020304" pitchFamily="18" charset="0"/>
              </a:rPr>
              <a:t>بلورات الملح</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6872" name="AutoShape 10"/>
          <p:cNvSpPr>
            <a:spLocks noChangeArrowheads="1"/>
          </p:cNvSpPr>
          <p:nvPr/>
        </p:nvSpPr>
        <p:spPr bwMode="auto">
          <a:xfrm>
            <a:off x="2743210" y="4430114"/>
            <a:ext cx="1878636" cy="78827"/>
          </a:xfrm>
          <a:prstGeom prst="rightArrow">
            <a:avLst>
              <a:gd name="adj1" fmla="val 50000"/>
              <a:gd name="adj2" fmla="val 417857"/>
            </a:avLst>
          </a:prstGeom>
          <a:solidFill>
            <a:srgbClr val="FFFFFF"/>
          </a:solidFill>
          <a:ln w="9525">
            <a:solidFill>
              <a:srgbClr val="000000"/>
            </a:solidFill>
            <a:miter lim="800000"/>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9" name="Oval 8"/>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29</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marL="0" indent="0" algn="ctr"/>
            <a:r>
              <a:rPr lang="en-US" sz="2000" dirty="0">
                <a:solidFill>
                  <a:srgbClr val="0060AF"/>
                </a:solidFill>
              </a:rPr>
              <a:t>Control of Body Temperature and Water Balance as a part of </a:t>
            </a:r>
            <a:r>
              <a:rPr lang="en-US" sz="2000" dirty="0">
                <a:solidFill>
                  <a:srgbClr val="FF0000"/>
                </a:solidFill>
              </a:rPr>
              <a:t>homeostasis</a:t>
            </a:r>
            <a:br>
              <a:rPr lang="en-US" sz="2000" dirty="0">
                <a:solidFill>
                  <a:srgbClr val="FF0000"/>
                </a:solidFill>
              </a:rPr>
            </a:br>
            <a:r>
              <a:rPr lang="ar-SA" sz="2000" dirty="0">
                <a:solidFill>
                  <a:srgbClr val="FF0000"/>
                </a:solidFill>
              </a:rPr>
              <a:t/>
            </a:r>
            <a:br>
              <a:rPr lang="ar-SA" sz="2000" dirty="0">
                <a:solidFill>
                  <a:srgbClr val="FF0000"/>
                </a:solidFill>
              </a:rPr>
            </a:br>
            <a:r>
              <a:rPr lang="ar-SA" sz="2000" dirty="0">
                <a:solidFill>
                  <a:srgbClr val="FF0000"/>
                </a:solidFill>
              </a:rPr>
              <a:t>السيطرة على درجة حرارة الجسم و التوازن المائي جزء من الاتزان الحيوي</a:t>
            </a:r>
            <a:endParaRPr lang="ar-SA" sz="2000" dirty="0"/>
          </a:p>
        </p:txBody>
      </p:sp>
      <p:sp>
        <p:nvSpPr>
          <p:cNvPr id="6147" name="Content Placeholder 2"/>
          <p:cNvSpPr>
            <a:spLocks noGrp="1"/>
          </p:cNvSpPr>
          <p:nvPr>
            <p:ph idx="1"/>
          </p:nvPr>
        </p:nvSpPr>
        <p:spPr/>
        <p:txBody>
          <a:bodyPr/>
          <a:lstStyle/>
          <a:p>
            <a:pPr marL="261938" indent="-261938" eaLnBrk="1" hangingPunct="1">
              <a:lnSpc>
                <a:spcPct val="80000"/>
              </a:lnSpc>
            </a:pPr>
            <a:r>
              <a:rPr lang="en-US" b="1" dirty="0">
                <a:solidFill>
                  <a:srgbClr val="FF0000"/>
                </a:solidFill>
                <a:latin typeface="Times New Roman" panose="02020603050405020304" pitchFamily="18" charset="0"/>
                <a:cs typeface="Times New Roman" panose="02020603050405020304" pitchFamily="18" charset="0"/>
              </a:rPr>
              <a:t> Homeostasis means</a:t>
            </a:r>
          </a:p>
          <a:p>
            <a:pPr marL="623888" lvl="1" indent="-182563" eaLnBrk="1" hangingPunct="1">
              <a:lnSpc>
                <a:spcPct val="80000"/>
              </a:lnSpc>
              <a:buFontTx/>
              <a:buChar char="–"/>
            </a:pPr>
            <a:r>
              <a:rPr lang="en-US" sz="2000" b="1" dirty="0">
                <a:solidFill>
                  <a:srgbClr val="0000FF"/>
                </a:solidFill>
                <a:latin typeface="Times New Roman" panose="02020603050405020304" pitchFamily="18" charset="0"/>
                <a:cs typeface="Times New Roman" panose="02020603050405020304" pitchFamily="18" charset="0"/>
              </a:rPr>
              <a:t>Maintenance of steady internal conditions despite fluctuations in the external environment</a:t>
            </a:r>
          </a:p>
          <a:p>
            <a:pPr marL="623888" lvl="1" indent="-182563" eaLnBrk="1" hangingPunct="1">
              <a:lnSpc>
                <a:spcPct val="80000"/>
              </a:lnSpc>
              <a:buFontTx/>
              <a:buChar char="–"/>
            </a:pPr>
            <a:r>
              <a:rPr lang="ar-SA" sz="2000" b="1" dirty="0">
                <a:solidFill>
                  <a:srgbClr val="0000FF"/>
                </a:solidFill>
                <a:latin typeface="Times New Roman" panose="02020603050405020304" pitchFamily="18" charset="0"/>
                <a:cs typeface="Times New Roman" panose="02020603050405020304" pitchFamily="18" charset="0"/>
              </a:rPr>
              <a:t>القدرة على الحفاظ على ظروف وأحوال داخلية مستقرة بالرغم من التقلبات في البيئة الخارجية</a:t>
            </a:r>
            <a:endParaRPr lang="en-US" sz="2000" b="1" dirty="0">
              <a:solidFill>
                <a:srgbClr val="0000FF"/>
              </a:solidFill>
              <a:latin typeface="Times New Roman" panose="02020603050405020304" pitchFamily="18" charset="0"/>
              <a:cs typeface="Times New Roman" panose="02020603050405020304" pitchFamily="18" charset="0"/>
            </a:endParaRPr>
          </a:p>
          <a:p>
            <a:pPr marL="261938" indent="-261938" eaLnBrk="1" hangingPunct="1">
              <a:lnSpc>
                <a:spcPct val="80000"/>
              </a:lnSpc>
            </a:pPr>
            <a:r>
              <a:rPr lang="en-US" b="1" dirty="0">
                <a:solidFill>
                  <a:srgbClr val="FF0000"/>
                </a:solidFill>
                <a:latin typeface="Times New Roman" panose="02020603050405020304" pitchFamily="18" charset="0"/>
                <a:cs typeface="Times New Roman" panose="02020603050405020304" pitchFamily="18" charset="0"/>
              </a:rPr>
              <a:t>Examples of homeostasis</a:t>
            </a:r>
          </a:p>
          <a:p>
            <a:pPr marL="623888" lvl="1" indent="-182563" eaLnBrk="1" hangingPunct="1">
              <a:lnSpc>
                <a:spcPct val="80000"/>
              </a:lnSpc>
              <a:buFontTx/>
              <a:buChar char="–"/>
            </a:pPr>
            <a:r>
              <a:rPr lang="en-US" sz="2000" b="1" dirty="0">
                <a:solidFill>
                  <a:srgbClr val="C00000"/>
                </a:solidFill>
                <a:latin typeface="Times New Roman" panose="02020603050405020304" pitchFamily="18" charset="0"/>
                <a:cs typeface="Times New Roman" panose="02020603050405020304" pitchFamily="18" charset="0"/>
              </a:rPr>
              <a:t> Thermoregulation: </a:t>
            </a:r>
            <a:r>
              <a:rPr lang="en-US" sz="2000" b="1" dirty="0">
                <a:solidFill>
                  <a:srgbClr val="003300"/>
                </a:solidFill>
                <a:latin typeface="Times New Roman" panose="02020603050405020304" pitchFamily="18" charset="0"/>
                <a:cs typeface="Times New Roman" panose="02020603050405020304" pitchFamily="18" charset="0"/>
              </a:rPr>
              <a:t>the maintenance of internal temperature within narrow limits</a:t>
            </a:r>
          </a:p>
          <a:p>
            <a:pPr marL="623888" lvl="1" indent="-182563" eaLnBrk="1" hangingPunct="1">
              <a:lnSpc>
                <a:spcPct val="80000"/>
              </a:lnSpc>
              <a:buFontTx/>
              <a:buChar char="–"/>
            </a:pPr>
            <a:r>
              <a:rPr lang="ar-SA" sz="2000" b="1" dirty="0">
                <a:solidFill>
                  <a:srgbClr val="003300"/>
                </a:solidFill>
                <a:latin typeface="Times New Roman" panose="02020603050405020304" pitchFamily="18" charset="0"/>
                <a:cs typeface="Times New Roman" panose="02020603050405020304" pitchFamily="18" charset="0"/>
              </a:rPr>
              <a:t>التنظيم الحراري : القدرة على الحفاظ على درجة الحرارة الداخلية ضمن حدود ضيقة .</a:t>
            </a:r>
            <a:endParaRPr lang="en-US" sz="2000" b="1" dirty="0">
              <a:solidFill>
                <a:srgbClr val="003300"/>
              </a:solidFill>
              <a:latin typeface="Times New Roman" panose="02020603050405020304" pitchFamily="18" charset="0"/>
              <a:cs typeface="Times New Roman" panose="02020603050405020304" pitchFamily="18" charset="0"/>
            </a:endParaRPr>
          </a:p>
          <a:p>
            <a:pPr marL="623888" lvl="1" indent="-182563" eaLnBrk="1" hangingPunct="1">
              <a:lnSpc>
                <a:spcPct val="80000"/>
              </a:lnSpc>
              <a:buFontTx/>
              <a:buChar char="–"/>
            </a:pPr>
            <a:r>
              <a:rPr lang="en-US" sz="2000" b="1" dirty="0">
                <a:solidFill>
                  <a:srgbClr val="C00000"/>
                </a:solidFill>
                <a:latin typeface="Times New Roman" panose="02020603050405020304" pitchFamily="18" charset="0"/>
                <a:cs typeface="Times New Roman" panose="02020603050405020304" pitchFamily="18" charset="0"/>
              </a:rPr>
              <a:t> Osmoregulation: </a:t>
            </a:r>
            <a:r>
              <a:rPr lang="en-US" sz="2000" b="1" dirty="0">
                <a:solidFill>
                  <a:srgbClr val="0000FF"/>
                </a:solidFill>
                <a:latin typeface="Times New Roman" panose="02020603050405020304" pitchFamily="18" charset="0"/>
                <a:cs typeface="Times New Roman" panose="02020603050405020304" pitchFamily="18" charset="0"/>
              </a:rPr>
              <a:t>the control of the gain and loss of water and solutes</a:t>
            </a:r>
          </a:p>
          <a:p>
            <a:pPr marL="623888" lvl="1" indent="-182563" eaLnBrk="1" hangingPunct="1">
              <a:lnSpc>
                <a:spcPct val="80000"/>
              </a:lnSpc>
              <a:buFontTx/>
              <a:buChar char="–"/>
            </a:pPr>
            <a:r>
              <a:rPr lang="ar-SA" sz="2000" b="1" dirty="0">
                <a:solidFill>
                  <a:srgbClr val="0000FF"/>
                </a:solidFill>
                <a:latin typeface="Times New Roman" panose="02020603050405020304" pitchFamily="18" charset="0"/>
                <a:cs typeface="Times New Roman" panose="02020603050405020304" pitchFamily="18" charset="0"/>
              </a:rPr>
              <a:t>التنظيم الأسموزي : هو القدرة على التحكم باكتساب وفقدان الماء والمواد الذائبة.</a:t>
            </a:r>
            <a:r>
              <a:rPr lang="en-US" sz="2000" b="1" dirty="0">
                <a:solidFill>
                  <a:srgbClr val="0000FF"/>
                </a:solidFill>
                <a:latin typeface="Times New Roman" panose="02020603050405020304" pitchFamily="18" charset="0"/>
                <a:cs typeface="Times New Roman" panose="02020603050405020304" pitchFamily="18" charset="0"/>
              </a:rPr>
              <a:t> </a:t>
            </a:r>
          </a:p>
          <a:p>
            <a:pPr marL="623888" lvl="1" indent="-182563" eaLnBrk="1" hangingPunct="1">
              <a:lnSpc>
                <a:spcPct val="80000"/>
              </a:lnSpc>
              <a:buFontTx/>
              <a:buChar char="–"/>
            </a:pP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C00000"/>
                </a:solidFill>
                <a:latin typeface="Times New Roman" panose="02020603050405020304" pitchFamily="18" charset="0"/>
                <a:cs typeface="Times New Roman" panose="02020603050405020304" pitchFamily="18" charset="0"/>
              </a:rPr>
              <a:t>Excretion:</a:t>
            </a:r>
            <a:r>
              <a:rPr lang="en-US" sz="2000" b="1" dirty="0">
                <a:solidFill>
                  <a:srgbClr val="003300"/>
                </a:solidFill>
                <a:latin typeface="Times New Roman" panose="02020603050405020304" pitchFamily="18" charset="0"/>
                <a:cs typeface="Times New Roman" panose="02020603050405020304" pitchFamily="18" charset="0"/>
              </a:rPr>
              <a:t> the disposal of nitrogen-containing wastes</a:t>
            </a:r>
          </a:p>
          <a:p>
            <a:pPr marL="623888" lvl="1" indent="-182563" eaLnBrk="1" hangingPunct="1">
              <a:lnSpc>
                <a:spcPct val="80000"/>
              </a:lnSpc>
              <a:buFontTx/>
              <a:buChar char="–"/>
            </a:pPr>
            <a:r>
              <a:rPr lang="ar-SA" sz="2000" b="1" dirty="0">
                <a:solidFill>
                  <a:srgbClr val="003300"/>
                </a:solidFill>
                <a:latin typeface="Times New Roman" panose="02020603050405020304" pitchFamily="18" charset="0"/>
                <a:cs typeface="Times New Roman" panose="02020603050405020304" pitchFamily="18" charset="0"/>
              </a:rPr>
              <a:t>الإخراج : هو عملية التخلص من المخلفات المحتوية على النيتروجين .</a:t>
            </a:r>
            <a:endParaRPr lang="en-US" sz="2000" b="1" dirty="0">
              <a:solidFill>
                <a:srgbClr val="003300"/>
              </a:solidFill>
              <a:latin typeface="Times New Roman" panose="02020603050405020304" pitchFamily="18" charset="0"/>
              <a:cs typeface="Times New Roman" panose="02020603050405020304" pitchFamily="18" charset="0"/>
            </a:endParaRPr>
          </a:p>
        </p:txBody>
      </p:sp>
      <p:sp>
        <p:nvSpPr>
          <p:cNvPr id="4" name="Oval 3"/>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Times New Roman" pitchFamily="18" charset="0"/>
              </a:rPr>
              <a:t>3</a:t>
            </a:r>
          </a:p>
        </p:txBody>
      </p:sp>
      <p:sp>
        <p:nvSpPr>
          <p:cNvPr id="5" name="Line 7"/>
          <p:cNvSpPr>
            <a:spLocks noChangeShapeType="1"/>
          </p:cNvSpPr>
          <p:nvPr/>
        </p:nvSpPr>
        <p:spPr bwMode="auto">
          <a:xfrm>
            <a:off x="182563" y="1118908"/>
            <a:ext cx="8775700" cy="0"/>
          </a:xfrm>
          <a:prstGeom prst="line">
            <a:avLst/>
          </a:prstGeom>
          <a:noFill/>
          <a:ln w="76200">
            <a:solidFill>
              <a:srgbClr val="A8B99B"/>
            </a:solidFill>
            <a:round/>
            <a:headEnd/>
            <a:tailEnd/>
          </a:ln>
        </p:spPr>
        <p:txBody>
          <a:bodyPr wrap="none" anchor="ctr"/>
          <a:lstStyle/>
          <a:p>
            <a:endParaRPr lang="en-GB"/>
          </a:p>
        </p:txBody>
      </p:sp>
      <p:sp>
        <p:nvSpPr>
          <p:cNvPr id="2" name="مستطيل 1"/>
          <p:cNvSpPr/>
          <p:nvPr/>
        </p:nvSpPr>
        <p:spPr>
          <a:xfrm>
            <a:off x="3906270" y="1165504"/>
            <a:ext cx="1890261" cy="523220"/>
          </a:xfrm>
          <a:prstGeom prst="rect">
            <a:avLst/>
          </a:prstGeom>
          <a:noFill/>
        </p:spPr>
        <p:txBody>
          <a:bodyPr wrap="none" lIns="91440" tIns="45720" rIns="91440" bIns="45720">
            <a:spAutoFit/>
          </a:bodyPr>
          <a:lstStyle/>
          <a:p>
            <a:pPr algn="ctr"/>
            <a:r>
              <a:rPr lang="ar-SA" sz="2800" b="0" cap="none" spc="0" dirty="0">
                <a:ln w="0"/>
                <a:solidFill>
                  <a:srgbClr val="FF0000"/>
                </a:solidFill>
                <a:effectLst>
                  <a:outerShdw blurRad="38100" dist="19050" dir="2700000" algn="tl" rotWithShape="0">
                    <a:schemeClr val="dk1">
                      <a:alpha val="40000"/>
                    </a:schemeClr>
                  </a:outerShdw>
                </a:effectLst>
              </a:rPr>
              <a:t>الاتزان الحيوي</a:t>
            </a:r>
          </a:p>
        </p:txBody>
      </p:sp>
      <p:sp>
        <p:nvSpPr>
          <p:cNvPr id="7" name="مستطيل 6"/>
          <p:cNvSpPr/>
          <p:nvPr/>
        </p:nvSpPr>
        <p:spPr>
          <a:xfrm>
            <a:off x="4393462" y="2927914"/>
            <a:ext cx="3074881" cy="523220"/>
          </a:xfrm>
          <a:prstGeom prst="rect">
            <a:avLst/>
          </a:prstGeom>
          <a:noFill/>
        </p:spPr>
        <p:txBody>
          <a:bodyPr wrap="none" lIns="91440" tIns="45720" rIns="91440" bIns="45720">
            <a:spAutoFit/>
          </a:bodyPr>
          <a:lstStyle/>
          <a:p>
            <a:pPr algn="ctr"/>
            <a:r>
              <a:rPr lang="ar-SA" sz="2800" b="0" cap="none" spc="0" dirty="0">
                <a:ln w="0"/>
                <a:solidFill>
                  <a:srgbClr val="FF0000"/>
                </a:solidFill>
                <a:effectLst>
                  <a:outerShdw blurRad="38100" dist="19050" dir="2700000" algn="tl" rotWithShape="0">
                    <a:schemeClr val="dk1">
                      <a:alpha val="40000"/>
                    </a:schemeClr>
                  </a:outerShdw>
                </a:effectLst>
              </a:rPr>
              <a:t>أمثلة على الاتزان الحيوي</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1250"/>
                                        <p:tgtEl>
                                          <p:spTgt spid="614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147">
                                            <p:txEl>
                                              <p:pRg st="0" end="0"/>
                                            </p:txEl>
                                          </p:spTgt>
                                        </p:tgtEl>
                                        <p:attrNameLst>
                                          <p:attrName>style.visibility</p:attrName>
                                        </p:attrNameLst>
                                      </p:cBhvr>
                                      <p:to>
                                        <p:strVal val="visible"/>
                                      </p:to>
                                    </p:set>
                                    <p:animEffect transition="in" filter="wheel(1)">
                                      <p:cBhvr>
                                        <p:cTn id="10" dur="1250"/>
                                        <p:tgtEl>
                                          <p:spTgt spid="6147">
                                            <p:txEl>
                                              <p:pRg st="0" end="0"/>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Effect transition="in" filter="wheel(1)">
                                      <p:cBhvr>
                                        <p:cTn id="13" dur="1250"/>
                                        <p:tgtEl>
                                          <p:spTgt spid="6147">
                                            <p:txEl>
                                              <p:pRg st="1" end="1"/>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147">
                                            <p:txEl>
                                              <p:pRg st="2" end="2"/>
                                            </p:txEl>
                                          </p:spTgt>
                                        </p:tgtEl>
                                        <p:attrNameLst>
                                          <p:attrName>style.visibility</p:attrName>
                                        </p:attrNameLst>
                                      </p:cBhvr>
                                      <p:to>
                                        <p:strVal val="visible"/>
                                      </p:to>
                                    </p:set>
                                    <p:animEffect transition="in" filter="wheel(1)">
                                      <p:cBhvr>
                                        <p:cTn id="16" dur="1250"/>
                                        <p:tgtEl>
                                          <p:spTgt spid="6147">
                                            <p:txEl>
                                              <p:pRg st="2" end="2"/>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wheel(1)">
                                      <p:cBhvr>
                                        <p:cTn id="19" dur="1250"/>
                                        <p:tgtEl>
                                          <p:spTgt spid="6147">
                                            <p:txEl>
                                              <p:pRg st="3" end="3"/>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wheel(1)">
                                      <p:cBhvr>
                                        <p:cTn id="22" dur="1250"/>
                                        <p:tgtEl>
                                          <p:spTgt spid="6147">
                                            <p:txEl>
                                              <p:pRg st="4" end="4"/>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6147">
                                            <p:txEl>
                                              <p:pRg st="5" end="5"/>
                                            </p:txEl>
                                          </p:spTgt>
                                        </p:tgtEl>
                                        <p:attrNameLst>
                                          <p:attrName>style.visibility</p:attrName>
                                        </p:attrNameLst>
                                      </p:cBhvr>
                                      <p:to>
                                        <p:strVal val="visible"/>
                                      </p:to>
                                    </p:set>
                                    <p:animEffect transition="in" filter="wheel(1)">
                                      <p:cBhvr>
                                        <p:cTn id="25" dur="1250"/>
                                        <p:tgtEl>
                                          <p:spTgt spid="6147">
                                            <p:txEl>
                                              <p:pRg st="5" end="5"/>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6147">
                                            <p:txEl>
                                              <p:pRg st="6" end="6"/>
                                            </p:txEl>
                                          </p:spTgt>
                                        </p:tgtEl>
                                        <p:attrNameLst>
                                          <p:attrName>style.visibility</p:attrName>
                                        </p:attrNameLst>
                                      </p:cBhvr>
                                      <p:to>
                                        <p:strVal val="visible"/>
                                      </p:to>
                                    </p:set>
                                    <p:animEffect transition="in" filter="wheel(1)">
                                      <p:cBhvr>
                                        <p:cTn id="28" dur="1250"/>
                                        <p:tgtEl>
                                          <p:spTgt spid="6147">
                                            <p:txEl>
                                              <p:pRg st="6" end="6"/>
                                            </p:tx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6147">
                                            <p:txEl>
                                              <p:pRg st="7" end="7"/>
                                            </p:txEl>
                                          </p:spTgt>
                                        </p:tgtEl>
                                        <p:attrNameLst>
                                          <p:attrName>style.visibility</p:attrName>
                                        </p:attrNameLst>
                                      </p:cBhvr>
                                      <p:to>
                                        <p:strVal val="visible"/>
                                      </p:to>
                                    </p:set>
                                    <p:animEffect transition="in" filter="wheel(1)">
                                      <p:cBhvr>
                                        <p:cTn id="31" dur="1250"/>
                                        <p:tgtEl>
                                          <p:spTgt spid="6147">
                                            <p:txEl>
                                              <p:pRg st="7" end="7"/>
                                            </p:tx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6147">
                                            <p:txEl>
                                              <p:pRg st="8" end="8"/>
                                            </p:txEl>
                                          </p:spTgt>
                                        </p:tgtEl>
                                        <p:attrNameLst>
                                          <p:attrName>style.visibility</p:attrName>
                                        </p:attrNameLst>
                                      </p:cBhvr>
                                      <p:to>
                                        <p:strVal val="visible"/>
                                      </p:to>
                                    </p:set>
                                    <p:animEffect transition="in" filter="wheel(1)">
                                      <p:cBhvr>
                                        <p:cTn id="34" dur="1250"/>
                                        <p:tgtEl>
                                          <p:spTgt spid="6147">
                                            <p:txEl>
                                              <p:pRg st="8" end="8"/>
                                            </p:txEl>
                                          </p:spTgt>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6147">
                                            <p:txEl>
                                              <p:pRg st="9" end="9"/>
                                            </p:txEl>
                                          </p:spTgt>
                                        </p:tgtEl>
                                        <p:attrNameLst>
                                          <p:attrName>style.visibility</p:attrName>
                                        </p:attrNameLst>
                                      </p:cBhvr>
                                      <p:to>
                                        <p:strVal val="visible"/>
                                      </p:to>
                                    </p:set>
                                    <p:animEffect transition="in" filter="wheel(1)">
                                      <p:cBhvr>
                                        <p:cTn id="37" dur="1250"/>
                                        <p:tgtEl>
                                          <p:spTgt spid="6147">
                                            <p:txEl>
                                              <p:pRg st="9" end="9"/>
                                            </p:txEl>
                                          </p:spTgt>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heel(1)">
                                      <p:cBhvr>
                                        <p:cTn id="40" dur="1250"/>
                                        <p:tgtEl>
                                          <p:spTgt spid="4"/>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heel(1)">
                                      <p:cBhvr>
                                        <p:cTn id="43"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2060575" y="87313"/>
            <a:ext cx="5503863" cy="646112"/>
          </a:xfrm>
          <a:prstGeom prst="rect">
            <a:avLst/>
          </a:prstGeom>
          <a:noFill/>
          <a:ln w="9525">
            <a:noFill/>
            <a:miter lim="800000"/>
            <a:headEnd/>
            <a:tailEnd/>
          </a:ln>
        </p:spPr>
        <p:txBody>
          <a:bodyPr wrap="none" anchor="ctr">
            <a:spAutoFit/>
          </a:bodyPr>
          <a:lstStyle/>
          <a:p>
            <a:pPr indent="457200" algn="ctr">
              <a:tabLst>
                <a:tab pos="1558925" algn="l"/>
              </a:tabLst>
            </a:pPr>
            <a:r>
              <a:rPr lang="en-US" sz="1800" b="1">
                <a:solidFill>
                  <a:srgbClr val="FF0000"/>
                </a:solidFill>
                <a:latin typeface="Times New Roman" pitchFamily="18" charset="0"/>
              </a:rPr>
              <a:t>Control of Body Temperature and Water Balance</a:t>
            </a:r>
            <a:endParaRPr lang="en-US" sz="1800"/>
          </a:p>
          <a:p>
            <a:pPr indent="457200" algn="ctr">
              <a:tabLst>
                <a:tab pos="1558925" algn="l"/>
              </a:tabLst>
            </a:pPr>
            <a:r>
              <a:rPr lang="ar-SA" sz="1800" b="1">
                <a:solidFill>
                  <a:srgbClr val="FF0000"/>
                </a:solidFill>
                <a:latin typeface="Times New Roman" pitchFamily="18" charset="0"/>
              </a:rPr>
              <a:t>التحكم في درجة حرارة الجسم و الاتزان المائي</a:t>
            </a:r>
            <a:endParaRPr lang="en-US" sz="1800"/>
          </a:p>
        </p:txBody>
      </p:sp>
      <p:graphicFrame>
        <p:nvGraphicFramePr>
          <p:cNvPr id="3" name="جدول 2"/>
          <p:cNvGraphicFramePr>
            <a:graphicFrameLocks noGrp="1"/>
          </p:cNvGraphicFramePr>
          <p:nvPr>
            <p:extLst/>
          </p:nvPr>
        </p:nvGraphicFramePr>
        <p:xfrm>
          <a:off x="188913" y="884238"/>
          <a:ext cx="8708571" cy="5362956"/>
        </p:xfrm>
        <a:graphic>
          <a:graphicData uri="http://schemas.openxmlformats.org/drawingml/2006/table">
            <a:tbl>
              <a:tblPr/>
              <a:tblGrid>
                <a:gridCol w="4619570">
                  <a:extLst>
                    <a:ext uri="{9D8B030D-6E8A-4147-A177-3AD203B41FA5}">
                      <a16:colId xmlns:a16="http://schemas.microsoft.com/office/drawing/2014/main" xmlns="" val="20000"/>
                    </a:ext>
                  </a:extLst>
                </a:gridCol>
                <a:gridCol w="4089001">
                  <a:extLst>
                    <a:ext uri="{9D8B030D-6E8A-4147-A177-3AD203B41FA5}">
                      <a16:colId xmlns:a16="http://schemas.microsoft.com/office/drawing/2014/main" xmlns="" val="20001"/>
                    </a:ext>
                  </a:extLst>
                </a:gridCol>
              </a:tblGrid>
              <a:tr h="45156">
                <a:tc>
                  <a:txBody>
                    <a:bodyPr/>
                    <a:lstStyle/>
                    <a:p>
                      <a:pPr marL="107950" algn="ctr" rtl="0">
                        <a:lnSpc>
                          <a:spcPct val="115000"/>
                        </a:lnSpc>
                        <a:spcAft>
                          <a:spcPts val="0"/>
                        </a:spcAft>
                      </a:pPr>
                      <a:r>
                        <a:rPr lang="ar-SA" sz="1800" b="1" dirty="0">
                          <a:solidFill>
                            <a:srgbClr val="FF0000"/>
                          </a:solidFill>
                          <a:latin typeface="Calibri"/>
                          <a:ea typeface="Calibri"/>
                          <a:cs typeface="Times New Roman"/>
                        </a:rPr>
                        <a:t>المصطلـــــــــــــــــــــــــــــــــح</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ctr" rtl="1">
                        <a:lnSpc>
                          <a:spcPct val="115000"/>
                        </a:lnSpc>
                        <a:spcAft>
                          <a:spcPts val="0"/>
                        </a:spcAft>
                      </a:pPr>
                      <a:r>
                        <a:rPr lang="ar-SA" sz="1800" b="1" dirty="0">
                          <a:solidFill>
                            <a:srgbClr val="FF0000"/>
                          </a:solidFill>
                          <a:latin typeface="Calibri"/>
                          <a:ea typeface="Calibri"/>
                          <a:cs typeface="Times New Roman"/>
                        </a:rPr>
                        <a:t>تعريف المصطلــــــــــح</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5156">
                <a:tc>
                  <a:txBody>
                    <a:bodyPr/>
                    <a:lstStyle/>
                    <a:p>
                      <a:pPr marL="107950" algn="l" rtl="0">
                        <a:lnSpc>
                          <a:spcPct val="115000"/>
                        </a:lnSpc>
                        <a:spcAft>
                          <a:spcPts val="0"/>
                        </a:spcAft>
                      </a:pPr>
                      <a:r>
                        <a:rPr lang="en-US" sz="1800" b="1">
                          <a:latin typeface="Times New Roman"/>
                          <a:ea typeface="Calibri"/>
                          <a:cs typeface="Arial"/>
                        </a:rPr>
                        <a:t>Homeostasis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الاتزان الحيوي</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90311">
                <a:tc>
                  <a:txBody>
                    <a:bodyPr/>
                    <a:lstStyle/>
                    <a:p>
                      <a:pPr marL="107950" algn="l" rtl="0">
                        <a:lnSpc>
                          <a:spcPct val="115000"/>
                        </a:lnSpc>
                        <a:spcAft>
                          <a:spcPts val="0"/>
                        </a:spcAft>
                      </a:pPr>
                      <a:r>
                        <a:rPr lang="en-US" sz="1800" b="1">
                          <a:latin typeface="Times New Roman"/>
                          <a:ea typeface="Calibri"/>
                          <a:cs typeface="Arial"/>
                        </a:rPr>
                        <a:t>Maintenance Of Steady Internal Conditions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القدرة على الحفاظ على ظروف وأحوال داخلية مستقرة</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5156">
                <a:tc>
                  <a:txBody>
                    <a:bodyPr/>
                    <a:lstStyle/>
                    <a:p>
                      <a:pPr marL="107950" algn="l" rtl="0">
                        <a:lnSpc>
                          <a:spcPct val="115000"/>
                        </a:lnSpc>
                        <a:spcAft>
                          <a:spcPts val="0"/>
                        </a:spcAft>
                      </a:pPr>
                      <a:r>
                        <a:rPr lang="en-US" sz="1800" b="1">
                          <a:latin typeface="Times New Roman"/>
                          <a:ea typeface="Calibri"/>
                          <a:cs typeface="Arial"/>
                        </a:rPr>
                        <a:t>Fluctuations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التقلبات</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5156">
                <a:tc>
                  <a:txBody>
                    <a:bodyPr/>
                    <a:lstStyle/>
                    <a:p>
                      <a:pPr marL="107950" algn="l" rtl="0">
                        <a:lnSpc>
                          <a:spcPct val="115000"/>
                        </a:lnSpc>
                        <a:spcAft>
                          <a:spcPts val="0"/>
                        </a:spcAft>
                      </a:pPr>
                      <a:r>
                        <a:rPr lang="en-US" sz="1800" b="1">
                          <a:latin typeface="Times New Roman"/>
                          <a:ea typeface="Calibri"/>
                          <a:cs typeface="Arial"/>
                        </a:rPr>
                        <a:t>Thermoregulation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التنظيم الحراري</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5156">
                <a:tc>
                  <a:txBody>
                    <a:bodyPr/>
                    <a:lstStyle/>
                    <a:p>
                      <a:pPr marL="107950" algn="l" rtl="0">
                        <a:lnSpc>
                          <a:spcPct val="115000"/>
                        </a:lnSpc>
                        <a:spcAft>
                          <a:spcPts val="0"/>
                        </a:spcAft>
                      </a:pPr>
                      <a:r>
                        <a:rPr lang="en-US" sz="1800" b="1">
                          <a:latin typeface="Times New Roman"/>
                          <a:ea typeface="Calibri"/>
                          <a:cs typeface="Arial"/>
                        </a:rPr>
                        <a:t>Osmoregulation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التنظيم الاسموزي</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5156">
                <a:tc>
                  <a:txBody>
                    <a:bodyPr/>
                    <a:lstStyle/>
                    <a:p>
                      <a:pPr marL="107950" algn="l" rtl="0">
                        <a:lnSpc>
                          <a:spcPct val="115000"/>
                        </a:lnSpc>
                        <a:spcAft>
                          <a:spcPts val="0"/>
                        </a:spcAft>
                      </a:pPr>
                      <a:r>
                        <a:rPr lang="en-US" sz="1800" b="1">
                          <a:latin typeface="Times New Roman"/>
                          <a:ea typeface="Calibri"/>
                          <a:cs typeface="Arial"/>
                        </a:rPr>
                        <a:t>Excretion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لاخراج</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5156">
                <a:tc>
                  <a:txBody>
                    <a:bodyPr/>
                    <a:lstStyle/>
                    <a:p>
                      <a:pPr marL="107950" algn="l" rtl="0">
                        <a:lnSpc>
                          <a:spcPct val="115000"/>
                        </a:lnSpc>
                        <a:spcAft>
                          <a:spcPts val="0"/>
                        </a:spcAft>
                      </a:pPr>
                      <a:r>
                        <a:rPr lang="en-US" sz="1800" b="1">
                          <a:latin typeface="Times New Roman"/>
                          <a:ea typeface="Calibri"/>
                          <a:cs typeface="Arial"/>
                        </a:rPr>
                        <a:t>Nitrogen-Containing Wastes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المخلفات المحتوية على النتروجين</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5156">
                <a:tc>
                  <a:txBody>
                    <a:bodyPr/>
                    <a:lstStyle/>
                    <a:p>
                      <a:pPr marL="107950" algn="l" rtl="0">
                        <a:lnSpc>
                          <a:spcPct val="115000"/>
                        </a:lnSpc>
                        <a:spcAft>
                          <a:spcPts val="0"/>
                        </a:spcAft>
                      </a:pPr>
                      <a:r>
                        <a:rPr lang="en-US" sz="1800" b="1">
                          <a:latin typeface="Times New Roman"/>
                          <a:ea typeface="Calibri"/>
                          <a:cs typeface="Arial"/>
                        </a:rPr>
                        <a:t>Thermoregulation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التنظيم الحراري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90311">
                <a:tc>
                  <a:txBody>
                    <a:bodyPr/>
                    <a:lstStyle/>
                    <a:p>
                      <a:pPr marL="107950" algn="l" rtl="0">
                        <a:lnSpc>
                          <a:spcPct val="115000"/>
                        </a:lnSpc>
                        <a:spcAft>
                          <a:spcPts val="0"/>
                        </a:spcAft>
                      </a:pPr>
                      <a:r>
                        <a:rPr lang="en-US" sz="1800" b="1">
                          <a:latin typeface="Times New Roman"/>
                          <a:ea typeface="Calibri"/>
                          <a:cs typeface="Arial"/>
                        </a:rPr>
                        <a:t>Internal Temperature Within A Tolerable Range</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المحافظة على درجة حرارة الجسم الداخلية ضمن مدى يمكن تحمله</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5156">
                <a:tc>
                  <a:txBody>
                    <a:bodyPr/>
                    <a:lstStyle/>
                    <a:p>
                      <a:pPr marL="107950" algn="l" rtl="0">
                        <a:lnSpc>
                          <a:spcPct val="115000"/>
                        </a:lnSpc>
                        <a:spcAft>
                          <a:spcPts val="0"/>
                        </a:spcAft>
                      </a:pPr>
                      <a:r>
                        <a:rPr lang="en-US" sz="1800" b="1">
                          <a:latin typeface="Times New Roman"/>
                          <a:ea typeface="Calibri"/>
                          <a:cs typeface="Arial"/>
                        </a:rPr>
                        <a:t>Ectothermic</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خارجية الحرارة</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45156">
                <a:tc>
                  <a:txBody>
                    <a:bodyPr/>
                    <a:lstStyle/>
                    <a:p>
                      <a:pPr marL="107950" algn="l" rtl="0">
                        <a:lnSpc>
                          <a:spcPct val="115000"/>
                        </a:lnSpc>
                        <a:spcAft>
                          <a:spcPts val="0"/>
                        </a:spcAft>
                      </a:pPr>
                      <a:r>
                        <a:rPr lang="en-US" sz="1800" b="1">
                          <a:latin typeface="Times New Roman"/>
                          <a:ea typeface="Calibri"/>
                          <a:cs typeface="Arial"/>
                        </a:rPr>
                        <a:t>Endothermic</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داخلية الحرارة</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45156">
                <a:tc>
                  <a:txBody>
                    <a:bodyPr/>
                    <a:lstStyle/>
                    <a:p>
                      <a:pPr marL="107950" algn="l" rtl="0">
                        <a:lnSpc>
                          <a:spcPct val="115000"/>
                        </a:lnSpc>
                        <a:spcAft>
                          <a:spcPts val="0"/>
                        </a:spcAft>
                      </a:pPr>
                      <a:r>
                        <a:rPr lang="en-US" sz="1800" b="1" dirty="0">
                          <a:latin typeface="Times New Roman"/>
                          <a:ea typeface="Calibri"/>
                          <a:cs typeface="Arial"/>
                        </a:rPr>
                        <a:t>Conduction</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التوصيل</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45156">
                <a:tc>
                  <a:txBody>
                    <a:bodyPr/>
                    <a:lstStyle/>
                    <a:p>
                      <a:pPr marL="107950" algn="l" rtl="0">
                        <a:lnSpc>
                          <a:spcPct val="115000"/>
                        </a:lnSpc>
                        <a:spcAft>
                          <a:spcPts val="0"/>
                        </a:spcAft>
                      </a:pPr>
                      <a:r>
                        <a:rPr lang="en-US" sz="1800" b="1">
                          <a:latin typeface="Times New Roman"/>
                          <a:ea typeface="Calibri"/>
                          <a:cs typeface="Arial"/>
                        </a:rPr>
                        <a:t>Convection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الحمل الحراري</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45156">
                <a:tc>
                  <a:txBody>
                    <a:bodyPr/>
                    <a:lstStyle/>
                    <a:p>
                      <a:pPr marL="107950" algn="l" rtl="0">
                        <a:lnSpc>
                          <a:spcPct val="115000"/>
                        </a:lnSpc>
                        <a:spcAft>
                          <a:spcPts val="0"/>
                        </a:spcAft>
                      </a:pPr>
                      <a:r>
                        <a:rPr lang="en-US" sz="1800" b="1">
                          <a:latin typeface="Times New Roman"/>
                          <a:ea typeface="Calibri"/>
                          <a:cs typeface="Arial"/>
                        </a:rPr>
                        <a:t>Radiation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الاشعاع</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45156">
                <a:tc>
                  <a:txBody>
                    <a:bodyPr/>
                    <a:lstStyle/>
                    <a:p>
                      <a:pPr marL="107950" algn="l" rtl="0">
                        <a:lnSpc>
                          <a:spcPct val="115000"/>
                        </a:lnSpc>
                        <a:spcAft>
                          <a:spcPts val="0"/>
                        </a:spcAft>
                      </a:pPr>
                      <a:r>
                        <a:rPr lang="en-US" sz="1800" b="1">
                          <a:latin typeface="Times New Roman"/>
                          <a:ea typeface="Calibri"/>
                          <a:cs typeface="Arial"/>
                        </a:rPr>
                        <a:t>Evaporation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التبخير</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496467101"/>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2060575" y="87313"/>
            <a:ext cx="5503863" cy="646112"/>
          </a:xfrm>
          <a:prstGeom prst="rect">
            <a:avLst/>
          </a:prstGeom>
          <a:noFill/>
          <a:ln w="9525">
            <a:noFill/>
            <a:miter lim="800000"/>
            <a:headEnd/>
            <a:tailEnd/>
          </a:ln>
        </p:spPr>
        <p:txBody>
          <a:bodyPr wrap="none" anchor="ctr">
            <a:spAutoFit/>
          </a:bodyPr>
          <a:lstStyle/>
          <a:p>
            <a:pPr indent="457200" algn="ctr">
              <a:tabLst>
                <a:tab pos="1558925" algn="l"/>
              </a:tabLst>
            </a:pPr>
            <a:r>
              <a:rPr lang="en-US" sz="1800" b="1">
                <a:solidFill>
                  <a:srgbClr val="FF0000"/>
                </a:solidFill>
                <a:latin typeface="Times New Roman" pitchFamily="18" charset="0"/>
              </a:rPr>
              <a:t>Control of Body Temperature and Water Balance</a:t>
            </a:r>
            <a:endParaRPr lang="en-US" sz="1800"/>
          </a:p>
          <a:p>
            <a:pPr indent="457200" algn="ctr">
              <a:tabLst>
                <a:tab pos="1558925" algn="l"/>
              </a:tabLst>
            </a:pPr>
            <a:r>
              <a:rPr lang="ar-SA" sz="1800" b="1">
                <a:solidFill>
                  <a:srgbClr val="FF0000"/>
                </a:solidFill>
                <a:latin typeface="Times New Roman" pitchFamily="18" charset="0"/>
              </a:rPr>
              <a:t>التحكم في درجة حرارة الجسم و الاتزان المائي</a:t>
            </a:r>
            <a:endParaRPr lang="en-US" sz="1800"/>
          </a:p>
        </p:txBody>
      </p:sp>
      <p:graphicFrame>
        <p:nvGraphicFramePr>
          <p:cNvPr id="4" name="جدول 3"/>
          <p:cNvGraphicFramePr>
            <a:graphicFrameLocks noGrp="1"/>
          </p:cNvGraphicFramePr>
          <p:nvPr>
            <p:extLst/>
          </p:nvPr>
        </p:nvGraphicFramePr>
        <p:xfrm>
          <a:off x="203200" y="1179513"/>
          <a:ext cx="8708571" cy="4416552"/>
        </p:xfrm>
        <a:graphic>
          <a:graphicData uri="http://schemas.openxmlformats.org/drawingml/2006/table">
            <a:tbl>
              <a:tblPr/>
              <a:tblGrid>
                <a:gridCol w="4715641">
                  <a:extLst>
                    <a:ext uri="{9D8B030D-6E8A-4147-A177-3AD203B41FA5}">
                      <a16:colId xmlns:a16="http://schemas.microsoft.com/office/drawing/2014/main" xmlns="" val="20000"/>
                    </a:ext>
                  </a:extLst>
                </a:gridCol>
                <a:gridCol w="3992930">
                  <a:extLst>
                    <a:ext uri="{9D8B030D-6E8A-4147-A177-3AD203B41FA5}">
                      <a16:colId xmlns:a16="http://schemas.microsoft.com/office/drawing/2014/main" xmlns="" val="20001"/>
                    </a:ext>
                  </a:extLst>
                </a:gridCol>
              </a:tblGrid>
              <a:tr h="45156">
                <a:tc>
                  <a:txBody>
                    <a:bodyPr/>
                    <a:lstStyle/>
                    <a:p>
                      <a:pPr marL="107950" algn="l" rtl="0">
                        <a:lnSpc>
                          <a:spcPct val="115000"/>
                        </a:lnSpc>
                        <a:spcAft>
                          <a:spcPts val="0"/>
                        </a:spcAft>
                      </a:pPr>
                      <a:r>
                        <a:rPr lang="en-US" sz="1800" b="1" dirty="0">
                          <a:latin typeface="Times New Roman"/>
                          <a:ea typeface="Calibri"/>
                          <a:cs typeface="Arial"/>
                        </a:rPr>
                        <a:t>Mechanisms Of Heat Exchange</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err="1">
                          <a:latin typeface="Calibri"/>
                          <a:ea typeface="Calibri"/>
                          <a:cs typeface="Times New Roman"/>
                        </a:rPr>
                        <a:t>اليات</a:t>
                      </a:r>
                      <a:r>
                        <a:rPr lang="ar-SA" sz="1800" b="1" dirty="0">
                          <a:latin typeface="Calibri"/>
                          <a:ea typeface="Calibri"/>
                          <a:cs typeface="Times New Roman"/>
                        </a:rPr>
                        <a:t> تبادل الحرارة </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5156">
                <a:tc>
                  <a:txBody>
                    <a:bodyPr/>
                    <a:lstStyle/>
                    <a:p>
                      <a:pPr marL="107950" algn="l" rtl="0">
                        <a:lnSpc>
                          <a:spcPct val="115000"/>
                        </a:lnSpc>
                        <a:spcAft>
                          <a:spcPts val="0"/>
                        </a:spcAft>
                      </a:pPr>
                      <a:r>
                        <a:rPr lang="en-US" sz="1800" b="1">
                          <a:latin typeface="Times New Roman"/>
                          <a:ea typeface="Calibri"/>
                          <a:cs typeface="Arial"/>
                        </a:rPr>
                        <a:t>Adaptations Promote Thermoregulation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err="1">
                          <a:latin typeface="Calibri"/>
                          <a:ea typeface="Calibri"/>
                          <a:cs typeface="Times New Roman"/>
                        </a:rPr>
                        <a:t>التكيفات</a:t>
                      </a:r>
                      <a:r>
                        <a:rPr lang="ar-SA" sz="1800" b="1" dirty="0">
                          <a:latin typeface="Calibri"/>
                          <a:ea typeface="Calibri"/>
                          <a:cs typeface="Times New Roman"/>
                        </a:rPr>
                        <a:t> التي تشجع على التنظيم الحراري</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5156">
                <a:tc>
                  <a:txBody>
                    <a:bodyPr/>
                    <a:lstStyle/>
                    <a:p>
                      <a:pPr marL="107950" algn="l" rtl="0">
                        <a:lnSpc>
                          <a:spcPct val="115000"/>
                        </a:lnSpc>
                        <a:spcAft>
                          <a:spcPts val="0"/>
                        </a:spcAft>
                      </a:pPr>
                      <a:r>
                        <a:rPr lang="en-US" sz="1800" b="1">
                          <a:latin typeface="Times New Roman"/>
                          <a:ea typeface="Calibri"/>
                          <a:cs typeface="Arial"/>
                        </a:rPr>
                        <a:t>Increased Metabolic Heat Production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زيادة </a:t>
                      </a:r>
                      <a:r>
                        <a:rPr lang="ar-SA" sz="1800" b="1" dirty="0" err="1">
                          <a:latin typeface="Calibri"/>
                          <a:ea typeface="Calibri"/>
                          <a:cs typeface="Times New Roman"/>
                        </a:rPr>
                        <a:t>انتاج</a:t>
                      </a:r>
                      <a:r>
                        <a:rPr lang="ar-SA" sz="1800" b="1" dirty="0">
                          <a:latin typeface="Calibri"/>
                          <a:ea typeface="Calibri"/>
                          <a:cs typeface="Times New Roman"/>
                        </a:rPr>
                        <a:t> الحرارة </a:t>
                      </a:r>
                      <a:r>
                        <a:rPr lang="ar-SA" sz="1800" b="1" dirty="0" err="1">
                          <a:latin typeface="Calibri"/>
                          <a:ea typeface="Calibri"/>
                          <a:cs typeface="Times New Roman"/>
                        </a:rPr>
                        <a:t>الايضية</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5156">
                <a:tc>
                  <a:txBody>
                    <a:bodyPr/>
                    <a:lstStyle/>
                    <a:p>
                      <a:pPr marL="107950" algn="l" rtl="0">
                        <a:lnSpc>
                          <a:spcPct val="115000"/>
                        </a:lnSpc>
                        <a:spcAft>
                          <a:spcPts val="0"/>
                        </a:spcAft>
                      </a:pPr>
                      <a:r>
                        <a:rPr lang="en-US" sz="1800" b="1">
                          <a:latin typeface="Times New Roman"/>
                          <a:ea typeface="Calibri"/>
                          <a:cs typeface="Arial"/>
                        </a:rPr>
                        <a:t>Insulation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العزل</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5156">
                <a:tc>
                  <a:txBody>
                    <a:bodyPr/>
                    <a:lstStyle/>
                    <a:p>
                      <a:pPr marL="107950" algn="l" rtl="0">
                        <a:lnSpc>
                          <a:spcPct val="115000"/>
                        </a:lnSpc>
                        <a:spcAft>
                          <a:spcPts val="0"/>
                        </a:spcAft>
                      </a:pPr>
                      <a:r>
                        <a:rPr lang="en-US" sz="1800" b="1">
                          <a:latin typeface="Times New Roman"/>
                          <a:ea typeface="Calibri"/>
                          <a:cs typeface="Arial"/>
                        </a:rPr>
                        <a:t>Circulatory Adaptations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التكيفات الخاصة بالدورة الدموية</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5156">
                <a:tc>
                  <a:txBody>
                    <a:bodyPr/>
                    <a:lstStyle/>
                    <a:p>
                      <a:pPr marL="107950" algn="l" rtl="0">
                        <a:lnSpc>
                          <a:spcPct val="115000"/>
                        </a:lnSpc>
                        <a:spcAft>
                          <a:spcPts val="0"/>
                        </a:spcAft>
                      </a:pPr>
                      <a:r>
                        <a:rPr lang="en-US" sz="1800" b="1">
                          <a:latin typeface="Times New Roman"/>
                          <a:ea typeface="Calibri"/>
                          <a:cs typeface="Arial"/>
                        </a:rPr>
                        <a:t>Evaporative Cooling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التبريد بالتبخر</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5156">
                <a:tc>
                  <a:txBody>
                    <a:bodyPr/>
                    <a:lstStyle/>
                    <a:p>
                      <a:pPr marL="107950" algn="l" rtl="0">
                        <a:lnSpc>
                          <a:spcPct val="115000"/>
                        </a:lnSpc>
                        <a:spcAft>
                          <a:spcPts val="0"/>
                        </a:spcAft>
                      </a:pPr>
                      <a:r>
                        <a:rPr lang="en-US" sz="1800" b="1">
                          <a:latin typeface="Times New Roman"/>
                          <a:ea typeface="Calibri"/>
                          <a:cs typeface="Arial"/>
                        </a:rPr>
                        <a:t>Sweating</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التعرق</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5156">
                <a:tc>
                  <a:txBody>
                    <a:bodyPr/>
                    <a:lstStyle/>
                    <a:p>
                      <a:pPr marL="107950" algn="l" rtl="0">
                        <a:lnSpc>
                          <a:spcPct val="115000"/>
                        </a:lnSpc>
                        <a:spcAft>
                          <a:spcPts val="0"/>
                        </a:spcAft>
                      </a:pPr>
                      <a:r>
                        <a:rPr lang="en-US" sz="1800" b="1">
                          <a:latin typeface="Times New Roman"/>
                          <a:ea typeface="Calibri"/>
                          <a:cs typeface="Arial"/>
                        </a:rPr>
                        <a:t>Panting</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للهث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5156">
                <a:tc>
                  <a:txBody>
                    <a:bodyPr/>
                    <a:lstStyle/>
                    <a:p>
                      <a:pPr marL="107950" algn="l" rtl="0">
                        <a:lnSpc>
                          <a:spcPct val="115000"/>
                        </a:lnSpc>
                        <a:spcAft>
                          <a:spcPts val="0"/>
                        </a:spcAft>
                      </a:pPr>
                      <a:r>
                        <a:rPr lang="en-US" sz="1800" b="1">
                          <a:latin typeface="Times New Roman"/>
                          <a:ea typeface="Calibri"/>
                          <a:cs typeface="Arial"/>
                        </a:rPr>
                        <a:t>Behavioral Responses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الاستجابات السلوكية</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90311">
                <a:tc>
                  <a:txBody>
                    <a:bodyPr/>
                    <a:lstStyle/>
                    <a:p>
                      <a:pPr marL="107950" algn="l" rtl="0">
                        <a:lnSpc>
                          <a:spcPct val="115000"/>
                        </a:lnSpc>
                        <a:spcAft>
                          <a:spcPts val="0"/>
                        </a:spcAft>
                      </a:pPr>
                      <a:r>
                        <a:rPr lang="en-US" sz="1800" b="1" dirty="0">
                          <a:latin typeface="Times New Roman"/>
                          <a:ea typeface="Calibri"/>
                          <a:cs typeface="Arial"/>
                        </a:rPr>
                        <a:t>Osmoregulation and Excretion</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التنظيم الاسموزي والإخراج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5156">
                <a:tc>
                  <a:txBody>
                    <a:bodyPr/>
                    <a:lstStyle/>
                    <a:p>
                      <a:pPr marL="107950" algn="l" rtl="0">
                        <a:lnSpc>
                          <a:spcPct val="115000"/>
                        </a:lnSpc>
                        <a:spcAft>
                          <a:spcPts val="0"/>
                        </a:spcAft>
                      </a:pPr>
                      <a:r>
                        <a:rPr lang="en-US" sz="1800" b="1" dirty="0">
                          <a:latin typeface="Times New Roman"/>
                          <a:ea typeface="Calibri"/>
                          <a:cs typeface="Arial"/>
                        </a:rPr>
                        <a:t>Osmoconformers</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الكائنات ذات التوافق الاسموزي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90311">
                <a:tc>
                  <a:txBody>
                    <a:bodyPr/>
                    <a:lstStyle/>
                    <a:p>
                      <a:pPr marL="107950" algn="l" rtl="0">
                        <a:lnSpc>
                          <a:spcPct val="115000"/>
                        </a:lnSpc>
                        <a:spcAft>
                          <a:spcPts val="0"/>
                        </a:spcAft>
                      </a:pPr>
                      <a:r>
                        <a:rPr lang="en-US" sz="1800" b="1">
                          <a:latin typeface="Times New Roman"/>
                          <a:ea typeface="Calibri"/>
                          <a:cs typeface="Arial"/>
                        </a:rPr>
                        <a:t>Same Internal Solute Concentration As Seawater</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نفس تركيز المواد الذائبة الداخلية كمياه البحر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90311">
                <a:tc>
                  <a:txBody>
                    <a:bodyPr/>
                    <a:lstStyle/>
                    <a:p>
                      <a:pPr marL="107950" algn="l" rtl="0">
                        <a:lnSpc>
                          <a:spcPct val="115000"/>
                        </a:lnSpc>
                        <a:spcAft>
                          <a:spcPts val="0"/>
                        </a:spcAft>
                      </a:pPr>
                      <a:r>
                        <a:rPr lang="en-US" sz="1800" b="1" dirty="0">
                          <a:latin typeface="Times New Roman"/>
                          <a:ea typeface="Calibri"/>
                          <a:cs typeface="Arial"/>
                        </a:rPr>
                        <a:t>Marine Invertebrates Are Osmoconformers</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اللافقاريات البحرية كائنات ذات توافق </a:t>
                      </a:r>
                      <a:r>
                        <a:rPr lang="ar-SA" sz="1800" b="1" dirty="0" err="1">
                          <a:latin typeface="Calibri"/>
                          <a:ea typeface="Calibri"/>
                          <a:cs typeface="Times New Roman"/>
                        </a:rPr>
                        <a:t>اسموزي</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graphicFrame>
        <p:nvGraphicFramePr>
          <p:cNvPr id="5" name="جدول 4"/>
          <p:cNvGraphicFramePr>
            <a:graphicFrameLocks noGrp="1"/>
          </p:cNvGraphicFramePr>
          <p:nvPr>
            <p:extLst/>
          </p:nvPr>
        </p:nvGraphicFramePr>
        <p:xfrm>
          <a:off x="188913" y="773113"/>
          <a:ext cx="8708571" cy="350520"/>
        </p:xfrm>
        <a:graphic>
          <a:graphicData uri="http://schemas.openxmlformats.org/drawingml/2006/table">
            <a:tbl>
              <a:tblPr/>
              <a:tblGrid>
                <a:gridCol w="4729928">
                  <a:extLst>
                    <a:ext uri="{9D8B030D-6E8A-4147-A177-3AD203B41FA5}">
                      <a16:colId xmlns:a16="http://schemas.microsoft.com/office/drawing/2014/main" xmlns="" val="20000"/>
                    </a:ext>
                  </a:extLst>
                </a:gridCol>
                <a:gridCol w="3978643">
                  <a:extLst>
                    <a:ext uri="{9D8B030D-6E8A-4147-A177-3AD203B41FA5}">
                      <a16:colId xmlns:a16="http://schemas.microsoft.com/office/drawing/2014/main" xmlns="" val="20001"/>
                    </a:ext>
                  </a:extLst>
                </a:gridCol>
              </a:tblGrid>
              <a:tr h="45156">
                <a:tc>
                  <a:txBody>
                    <a:bodyPr/>
                    <a:lstStyle/>
                    <a:p>
                      <a:pPr marL="107950" algn="ctr" rtl="0">
                        <a:lnSpc>
                          <a:spcPct val="115000"/>
                        </a:lnSpc>
                        <a:spcAft>
                          <a:spcPts val="0"/>
                        </a:spcAft>
                      </a:pPr>
                      <a:r>
                        <a:rPr lang="ar-SA" sz="2000" b="1" dirty="0">
                          <a:solidFill>
                            <a:srgbClr val="FF0000"/>
                          </a:solidFill>
                          <a:latin typeface="Calibri"/>
                          <a:ea typeface="Calibri"/>
                          <a:cs typeface="Times New Roman"/>
                        </a:rPr>
                        <a:t>المصطلـــــــــــــــــــــــــــــــــح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ctr" rtl="1">
                        <a:lnSpc>
                          <a:spcPct val="115000"/>
                        </a:lnSpc>
                        <a:spcAft>
                          <a:spcPts val="0"/>
                        </a:spcAft>
                      </a:pPr>
                      <a:r>
                        <a:rPr lang="ar-SA" sz="2000" b="1" dirty="0">
                          <a:solidFill>
                            <a:srgbClr val="FF0000"/>
                          </a:solidFill>
                          <a:latin typeface="Calibri"/>
                          <a:ea typeface="Calibri"/>
                          <a:cs typeface="Times New Roman"/>
                        </a:rPr>
                        <a:t>تعريف المصطلــــــــــح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55763784"/>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2060575" y="87313"/>
            <a:ext cx="5503863" cy="646112"/>
          </a:xfrm>
          <a:prstGeom prst="rect">
            <a:avLst/>
          </a:prstGeom>
          <a:noFill/>
          <a:ln w="9525">
            <a:noFill/>
            <a:miter lim="800000"/>
            <a:headEnd/>
            <a:tailEnd/>
          </a:ln>
        </p:spPr>
        <p:txBody>
          <a:bodyPr wrap="none" anchor="ctr">
            <a:spAutoFit/>
          </a:bodyPr>
          <a:lstStyle/>
          <a:p>
            <a:pPr indent="457200" algn="ctr">
              <a:tabLst>
                <a:tab pos="1558925" algn="l"/>
              </a:tabLst>
            </a:pPr>
            <a:r>
              <a:rPr lang="en-US" sz="1800" b="1">
                <a:solidFill>
                  <a:srgbClr val="FF0000"/>
                </a:solidFill>
                <a:latin typeface="Times New Roman" pitchFamily="18" charset="0"/>
              </a:rPr>
              <a:t>Control of Body Temperature and Water Balance</a:t>
            </a:r>
            <a:endParaRPr lang="en-US" sz="1800"/>
          </a:p>
          <a:p>
            <a:pPr indent="457200" algn="ctr">
              <a:tabLst>
                <a:tab pos="1558925" algn="l"/>
              </a:tabLst>
            </a:pPr>
            <a:r>
              <a:rPr lang="ar-SA" sz="1800" b="1">
                <a:solidFill>
                  <a:srgbClr val="FF0000"/>
                </a:solidFill>
                <a:latin typeface="Times New Roman" pitchFamily="18" charset="0"/>
              </a:rPr>
              <a:t>التحكم في درجة حرارة الجسم و الاتزان المائي</a:t>
            </a:r>
            <a:endParaRPr lang="en-US" sz="1800"/>
          </a:p>
        </p:txBody>
      </p:sp>
      <p:graphicFrame>
        <p:nvGraphicFramePr>
          <p:cNvPr id="4" name="جدول 3"/>
          <p:cNvGraphicFramePr>
            <a:graphicFrameLocks noGrp="1"/>
          </p:cNvGraphicFramePr>
          <p:nvPr>
            <p:extLst/>
          </p:nvPr>
        </p:nvGraphicFramePr>
        <p:xfrm>
          <a:off x="246063" y="1236663"/>
          <a:ext cx="8709025" cy="5047488"/>
        </p:xfrm>
        <a:graphic>
          <a:graphicData uri="http://schemas.openxmlformats.org/drawingml/2006/table">
            <a:tbl>
              <a:tblPr/>
              <a:tblGrid>
                <a:gridCol w="4467827">
                  <a:extLst>
                    <a:ext uri="{9D8B030D-6E8A-4147-A177-3AD203B41FA5}">
                      <a16:colId xmlns:a16="http://schemas.microsoft.com/office/drawing/2014/main" xmlns="" val="20000"/>
                    </a:ext>
                  </a:extLst>
                </a:gridCol>
                <a:gridCol w="4241198">
                  <a:extLst>
                    <a:ext uri="{9D8B030D-6E8A-4147-A177-3AD203B41FA5}">
                      <a16:colId xmlns:a16="http://schemas.microsoft.com/office/drawing/2014/main" xmlns="" val="20001"/>
                    </a:ext>
                  </a:extLst>
                </a:gridCol>
              </a:tblGrid>
              <a:tr h="90488">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Arial" charset="0"/>
                        </a:rPr>
                        <a:t>Osmoregulators Control Their Solute Concentrations</a:t>
                      </a:r>
                      <a:endParaRPr kumimoji="0" lang="en-US" sz="1800" b="0" i="0" u="none" strike="noStrike" cap="none" normalizeH="0" baseline="0" dirty="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Calibri" pitchFamily="34" charset="0"/>
                          <a:ea typeface="Calibri" pitchFamily="34" charset="0"/>
                          <a:cs typeface="Times New Roman" pitchFamily="18" charset="0"/>
                        </a:rPr>
                        <a:t>الكائنات ذات التنظيم الاسموزي لها القدرة على التحكم في تراكيز موادها المذابة </a:t>
                      </a:r>
                      <a:endParaRPr kumimoji="0" lang="en-US"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Saltwater Fish</a:t>
                      </a:r>
                      <a:endParaRPr kumimoji="0" lang="en-US" sz="1800" b="0" i="0" u="none" strike="noStrike" cap="none" normalizeH="0" baseline="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Calibri" pitchFamily="34" charset="0"/>
                          <a:ea typeface="Calibri" pitchFamily="34" charset="0"/>
                          <a:cs typeface="Times New Roman" pitchFamily="18" charset="0"/>
                        </a:rPr>
                        <a:t>اسماك المياه المالحة</a:t>
                      </a:r>
                      <a:endParaRPr kumimoji="0" lang="en-US"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Land Animals</a:t>
                      </a:r>
                      <a:endParaRPr kumimoji="0" lang="en-US" sz="1800" b="0" i="0" u="none" strike="noStrike" cap="none" normalizeH="0" baseline="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Calibri" pitchFamily="34" charset="0"/>
                          <a:ea typeface="Calibri" pitchFamily="34" charset="0"/>
                          <a:cs typeface="Times New Roman" pitchFamily="18" charset="0"/>
                        </a:rPr>
                        <a:t>حيوانات اليابسة</a:t>
                      </a:r>
                      <a:endParaRPr kumimoji="0" lang="en-US"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Nitrogenous Wastes</a:t>
                      </a:r>
                      <a:endParaRPr kumimoji="0" lang="en-US" sz="1800" b="0" i="0" u="none" strike="noStrike" cap="none" normalizeH="0" baseline="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المخلفات </a:t>
                      </a:r>
                      <a:r>
                        <a:rPr kumimoji="0" lang="ar-SA" sz="18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النتروجينية</a:t>
                      </a:r>
                      <a:endParaRPr kumimoji="0" lang="en-US"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1-Ammonia (Nh3</a:t>
                      </a:r>
                      <a:r>
                        <a:rPr kumimoji="0" lang="en-GB" sz="1800" b="1" i="0" u="none" strike="noStrike" cap="none" normalizeH="0" baseline="0">
                          <a:ln>
                            <a:noFill/>
                          </a:ln>
                          <a:solidFill>
                            <a:schemeClr val="tx1"/>
                          </a:solidFill>
                          <a:effectLst/>
                          <a:latin typeface="Times New Roman" pitchFamily="18" charset="0"/>
                          <a:cs typeface="Arial" charset="0"/>
                        </a:rPr>
                        <a:t>) </a:t>
                      </a:r>
                      <a:endParaRPr kumimoji="0" lang="en-US" sz="1800" b="0" i="0" u="none" strike="noStrike" cap="none" normalizeH="0" baseline="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Arial" charset="0"/>
                        </a:rPr>
                        <a:t>(</a:t>
                      </a:r>
                      <a:r>
                        <a:rPr kumimoji="0" lang="ar-SA"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امونيا (غاز النشادر</a:t>
                      </a:r>
                      <a:endParaRPr kumimoji="0" lang="en-US" sz="1800" b="0" i="0" u="none" strike="noStrike" cap="none" normalizeH="0" baseline="0" dirty="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Urea</a:t>
                      </a:r>
                      <a:endParaRPr kumimoji="0" lang="en-US" sz="1800" b="0" i="0" u="none" strike="noStrike" cap="none" normalizeH="0" baseline="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Calibri" pitchFamily="34" charset="0"/>
                          <a:ea typeface="Calibri" pitchFamily="34" charset="0"/>
                          <a:cs typeface="Times New Roman" pitchFamily="18" charset="0"/>
                        </a:rPr>
                        <a:t>البولينا</a:t>
                      </a:r>
                      <a:endParaRPr kumimoji="0" lang="en-US"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Excretory System</a:t>
                      </a:r>
                      <a:endParaRPr kumimoji="0" lang="en-US" sz="1800" b="0" i="0" u="none" strike="noStrike" cap="none" normalizeH="0" baseline="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الجهاز الاخراجي</a:t>
                      </a:r>
                      <a:endParaRPr kumimoji="0" lang="en-US"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Expels Wastes</a:t>
                      </a:r>
                      <a:endParaRPr kumimoji="0" lang="en-US" sz="1800" b="0" i="0" u="none" strike="noStrike" cap="none" normalizeH="0" baseline="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Calibri" pitchFamily="34" charset="0"/>
                          <a:ea typeface="Calibri" pitchFamily="34" charset="0"/>
                          <a:cs typeface="Times New Roman" pitchFamily="18" charset="0"/>
                        </a:rPr>
                        <a:t>يطرد المخلفات</a:t>
                      </a:r>
                      <a:endParaRPr kumimoji="0" lang="en-US"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Arial" charset="0"/>
                        </a:rPr>
                        <a:t>Regulates Water Balance</a:t>
                      </a:r>
                      <a:endParaRPr kumimoji="0" lang="en-US" sz="1800" b="0" i="0" u="none" strike="noStrike" cap="none" normalizeH="0" baseline="0" dirty="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Calibri" pitchFamily="34" charset="0"/>
                          <a:ea typeface="Calibri" pitchFamily="34" charset="0"/>
                          <a:cs typeface="Times New Roman" pitchFamily="18" charset="0"/>
                        </a:rPr>
                        <a:t>ينظم الاتزان المائي</a:t>
                      </a:r>
                      <a:endParaRPr kumimoji="0" lang="en-US"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Regulates Ion Balance</a:t>
                      </a:r>
                      <a:endParaRPr kumimoji="0" lang="en-US" sz="1800" b="0" i="0" u="none" strike="noStrike" cap="none" normalizeH="0" baseline="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Calibri" pitchFamily="34" charset="0"/>
                          <a:ea typeface="Calibri" pitchFamily="34" charset="0"/>
                          <a:cs typeface="Times New Roman" pitchFamily="18" charset="0"/>
                        </a:rPr>
                        <a:t>ينظم الاتزان الايوني           </a:t>
                      </a:r>
                      <a:endParaRPr kumimoji="0" lang="en-US"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Nephrons</a:t>
                      </a:r>
                      <a:endParaRPr kumimoji="0" lang="en-US" sz="1800" b="0" i="0" u="none" strike="noStrike" cap="none" normalizeH="0" baseline="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Calibri" pitchFamily="34" charset="0"/>
                          <a:ea typeface="Calibri" pitchFamily="34" charset="0"/>
                          <a:cs typeface="Times New Roman" pitchFamily="18" charset="0"/>
                        </a:rPr>
                        <a:t>(النفرونات) الوحدات البولية 	</a:t>
                      </a:r>
                      <a:endParaRPr kumimoji="0" lang="en-US"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90488">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Arial" charset="0"/>
                        </a:rPr>
                        <a:t>Functional Units Of The Kidneys</a:t>
                      </a:r>
                      <a:r>
                        <a:rPr kumimoji="0" lang="ar-SA" sz="1800" b="1" i="0" u="none" strike="noStrike" cap="none" normalizeH="0" baseline="0" dirty="0">
                          <a:ln>
                            <a:noFill/>
                          </a:ln>
                          <a:solidFill>
                            <a:schemeClr val="tx1"/>
                          </a:solidFill>
                          <a:effectLst/>
                          <a:latin typeface="Times New Roman" pitchFamily="18" charset="0"/>
                          <a:cs typeface="Arial" charset="0"/>
                        </a:rPr>
                        <a:t>                </a:t>
                      </a:r>
                      <a:endParaRPr kumimoji="0" lang="en-US" sz="1800" b="0" i="0" u="none" strike="noStrike" cap="none" normalizeH="0" baseline="0" dirty="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الوحدات الوظيفية للكلى</a:t>
                      </a:r>
                      <a:endParaRPr kumimoji="0" lang="en-US"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Extract A Filtrate From The Blood</a:t>
                      </a:r>
                      <a:r>
                        <a:rPr kumimoji="0" lang="ar-SA" sz="1800" b="1" i="0" u="none" strike="noStrike" cap="none" normalizeH="0" baseline="0">
                          <a:ln>
                            <a:noFill/>
                          </a:ln>
                          <a:solidFill>
                            <a:schemeClr val="tx1"/>
                          </a:solidFill>
                          <a:effectLst/>
                          <a:latin typeface="Times New Roman" pitchFamily="18" charset="0"/>
                          <a:cs typeface="Arial" charset="0"/>
                        </a:rPr>
                        <a:t>    </a:t>
                      </a:r>
                      <a:endParaRPr kumimoji="0" lang="en-US" sz="1800" b="0" i="0" u="none" strike="noStrike" cap="none" normalizeH="0" baseline="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استخلاص المواد الراشحة من الدم</a:t>
                      </a:r>
                      <a:endParaRPr kumimoji="0" lang="en-US"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Refine The Filtrate To Produce Urine</a:t>
                      </a:r>
                      <a:endParaRPr kumimoji="0" lang="en-US" sz="1800" b="0" i="0" u="none" strike="noStrike" cap="none" normalizeH="0" baseline="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تنقية المواد الراشحة لإنتاج  البول</a:t>
                      </a:r>
                      <a:endParaRPr kumimoji="0" lang="en-US"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Urine</a:t>
                      </a:r>
                      <a:endParaRPr kumimoji="0" lang="en-US" sz="1800" b="0" i="0" u="none" strike="noStrike" cap="none" normalizeH="0" baseline="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Calibri" pitchFamily="34" charset="0"/>
                          <a:ea typeface="Calibri" pitchFamily="34" charset="0"/>
                          <a:cs typeface="Times New Roman" pitchFamily="18" charset="0"/>
                        </a:rPr>
                        <a:t>البول</a:t>
                      </a:r>
                      <a:endParaRPr kumimoji="0" lang="en-US"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bl>
          </a:graphicData>
        </a:graphic>
      </p:graphicFrame>
      <p:graphicFrame>
        <p:nvGraphicFramePr>
          <p:cNvPr id="5" name="جدول 4"/>
          <p:cNvGraphicFramePr>
            <a:graphicFrameLocks noGrp="1"/>
          </p:cNvGraphicFramePr>
          <p:nvPr>
            <p:extLst/>
          </p:nvPr>
        </p:nvGraphicFramePr>
        <p:xfrm>
          <a:off x="246063" y="815975"/>
          <a:ext cx="8708571" cy="350520"/>
        </p:xfrm>
        <a:graphic>
          <a:graphicData uri="http://schemas.openxmlformats.org/drawingml/2006/table">
            <a:tbl>
              <a:tblPr/>
              <a:tblGrid>
                <a:gridCol w="4467827">
                  <a:extLst>
                    <a:ext uri="{9D8B030D-6E8A-4147-A177-3AD203B41FA5}">
                      <a16:colId xmlns:a16="http://schemas.microsoft.com/office/drawing/2014/main" xmlns="" val="20000"/>
                    </a:ext>
                  </a:extLst>
                </a:gridCol>
                <a:gridCol w="4240744">
                  <a:extLst>
                    <a:ext uri="{9D8B030D-6E8A-4147-A177-3AD203B41FA5}">
                      <a16:colId xmlns:a16="http://schemas.microsoft.com/office/drawing/2014/main" xmlns="" val="20001"/>
                    </a:ext>
                  </a:extLst>
                </a:gridCol>
              </a:tblGrid>
              <a:tr h="45156">
                <a:tc>
                  <a:txBody>
                    <a:bodyPr/>
                    <a:lstStyle/>
                    <a:p>
                      <a:pPr marL="107950" algn="ctr" rtl="0">
                        <a:lnSpc>
                          <a:spcPct val="115000"/>
                        </a:lnSpc>
                        <a:spcAft>
                          <a:spcPts val="0"/>
                        </a:spcAft>
                      </a:pPr>
                      <a:r>
                        <a:rPr lang="ar-SA" sz="2000" b="1" dirty="0">
                          <a:solidFill>
                            <a:srgbClr val="FF0000"/>
                          </a:solidFill>
                          <a:latin typeface="Calibri"/>
                          <a:ea typeface="Calibri"/>
                          <a:cs typeface="Times New Roman"/>
                        </a:rPr>
                        <a:t>المصطلـــــــــــــــــــــــــــــــــح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ctr" rtl="1">
                        <a:lnSpc>
                          <a:spcPct val="115000"/>
                        </a:lnSpc>
                        <a:spcAft>
                          <a:spcPts val="0"/>
                        </a:spcAft>
                      </a:pPr>
                      <a:r>
                        <a:rPr lang="ar-SA" sz="2000" b="1" dirty="0">
                          <a:solidFill>
                            <a:srgbClr val="FF0000"/>
                          </a:solidFill>
                          <a:latin typeface="Calibri"/>
                          <a:ea typeface="Calibri"/>
                          <a:cs typeface="Times New Roman"/>
                        </a:rPr>
                        <a:t>تعريف المصطلــــــــــح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109820117"/>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2060575" y="87313"/>
            <a:ext cx="5503863" cy="646112"/>
          </a:xfrm>
          <a:prstGeom prst="rect">
            <a:avLst/>
          </a:prstGeom>
          <a:noFill/>
          <a:ln w="9525">
            <a:noFill/>
            <a:miter lim="800000"/>
            <a:headEnd/>
            <a:tailEnd/>
          </a:ln>
        </p:spPr>
        <p:txBody>
          <a:bodyPr wrap="none" anchor="ctr">
            <a:spAutoFit/>
          </a:bodyPr>
          <a:lstStyle/>
          <a:p>
            <a:pPr indent="457200" algn="ctr">
              <a:tabLst>
                <a:tab pos="1558925" algn="l"/>
              </a:tabLst>
            </a:pPr>
            <a:r>
              <a:rPr lang="en-US" sz="1800" b="1">
                <a:solidFill>
                  <a:srgbClr val="FF0000"/>
                </a:solidFill>
                <a:latin typeface="Times New Roman" pitchFamily="18" charset="0"/>
              </a:rPr>
              <a:t>Control of Body Temperature and Water Balance</a:t>
            </a:r>
            <a:endParaRPr lang="en-US" sz="1800"/>
          </a:p>
          <a:p>
            <a:pPr indent="457200" algn="ctr">
              <a:tabLst>
                <a:tab pos="1558925" algn="l"/>
              </a:tabLst>
            </a:pPr>
            <a:r>
              <a:rPr lang="ar-SA" sz="1800" b="1">
                <a:solidFill>
                  <a:srgbClr val="FF0000"/>
                </a:solidFill>
                <a:latin typeface="Times New Roman" pitchFamily="18" charset="0"/>
              </a:rPr>
              <a:t>التحكم في درجة حرارة الجسم و الاتزان المائي</a:t>
            </a:r>
            <a:endParaRPr lang="en-US" sz="1800"/>
          </a:p>
        </p:txBody>
      </p:sp>
      <p:graphicFrame>
        <p:nvGraphicFramePr>
          <p:cNvPr id="3" name="جدول 2"/>
          <p:cNvGraphicFramePr>
            <a:graphicFrameLocks noGrp="1"/>
          </p:cNvGraphicFramePr>
          <p:nvPr/>
        </p:nvGraphicFramePr>
        <p:xfrm>
          <a:off x="246063" y="815975"/>
          <a:ext cx="8708571" cy="350520"/>
        </p:xfrm>
        <a:graphic>
          <a:graphicData uri="http://schemas.openxmlformats.org/drawingml/2006/table">
            <a:tbl>
              <a:tblPr/>
              <a:tblGrid>
                <a:gridCol w="4356026">
                  <a:extLst>
                    <a:ext uri="{9D8B030D-6E8A-4147-A177-3AD203B41FA5}">
                      <a16:colId xmlns:a16="http://schemas.microsoft.com/office/drawing/2014/main" xmlns="" val="20000"/>
                    </a:ext>
                  </a:extLst>
                </a:gridCol>
                <a:gridCol w="4352545">
                  <a:extLst>
                    <a:ext uri="{9D8B030D-6E8A-4147-A177-3AD203B41FA5}">
                      <a16:colId xmlns:a16="http://schemas.microsoft.com/office/drawing/2014/main" xmlns="" val="20001"/>
                    </a:ext>
                  </a:extLst>
                </a:gridCol>
              </a:tblGrid>
              <a:tr h="45156">
                <a:tc>
                  <a:txBody>
                    <a:bodyPr/>
                    <a:lstStyle/>
                    <a:p>
                      <a:pPr marL="107950" algn="ctr" rtl="0">
                        <a:lnSpc>
                          <a:spcPct val="115000"/>
                        </a:lnSpc>
                        <a:spcAft>
                          <a:spcPts val="0"/>
                        </a:spcAft>
                      </a:pPr>
                      <a:r>
                        <a:rPr lang="ar-SA" sz="2000" b="1" dirty="0">
                          <a:solidFill>
                            <a:srgbClr val="FF0000"/>
                          </a:solidFill>
                          <a:latin typeface="Calibri"/>
                          <a:ea typeface="Calibri"/>
                          <a:cs typeface="Times New Roman"/>
                        </a:rPr>
                        <a:t>المصطلـــــــــــــــــــــــــــــــــح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ctr" rtl="1">
                        <a:lnSpc>
                          <a:spcPct val="115000"/>
                        </a:lnSpc>
                        <a:spcAft>
                          <a:spcPts val="0"/>
                        </a:spcAft>
                      </a:pPr>
                      <a:r>
                        <a:rPr lang="ar-SA" sz="2000" b="1" dirty="0">
                          <a:solidFill>
                            <a:srgbClr val="FF0000"/>
                          </a:solidFill>
                          <a:latin typeface="Calibri"/>
                          <a:ea typeface="Calibri"/>
                          <a:cs typeface="Times New Roman"/>
                        </a:rPr>
                        <a:t>تعريف المصطلــــــــــح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graphicFrame>
        <p:nvGraphicFramePr>
          <p:cNvPr id="4" name="جدول 3"/>
          <p:cNvGraphicFramePr>
            <a:graphicFrameLocks noGrp="1"/>
          </p:cNvGraphicFramePr>
          <p:nvPr>
            <p:extLst/>
          </p:nvPr>
        </p:nvGraphicFramePr>
        <p:xfrm>
          <a:off x="231775" y="1222375"/>
          <a:ext cx="8709025" cy="5362956"/>
        </p:xfrm>
        <a:graphic>
          <a:graphicData uri="http://schemas.openxmlformats.org/drawingml/2006/table">
            <a:tbl>
              <a:tblPr/>
              <a:tblGrid>
                <a:gridCol w="4356100">
                  <a:extLst>
                    <a:ext uri="{9D8B030D-6E8A-4147-A177-3AD203B41FA5}">
                      <a16:colId xmlns:a16="http://schemas.microsoft.com/office/drawing/2014/main" xmlns="" val="20000"/>
                    </a:ext>
                  </a:extLst>
                </a:gridCol>
                <a:gridCol w="4352925">
                  <a:extLst>
                    <a:ext uri="{9D8B030D-6E8A-4147-A177-3AD203B41FA5}">
                      <a16:colId xmlns:a16="http://schemas.microsoft.com/office/drawing/2014/main" xmlns="" val="20001"/>
                    </a:ext>
                  </a:extLst>
                </a:gridCol>
              </a:tblGrid>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Arial" charset="0"/>
                        </a:rPr>
                        <a:t>Ureters Drain The Kidneys</a:t>
                      </a:r>
                      <a:endParaRPr kumimoji="0" lang="en-US" sz="1800" b="0" i="0" u="none" strike="noStrike" cap="none" normalizeH="0" baseline="0" dirty="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Calibri" pitchFamily="34" charset="0"/>
                          <a:ea typeface="Calibri" pitchFamily="34" charset="0"/>
                          <a:cs typeface="Times New Roman" pitchFamily="18" charset="0"/>
                        </a:rPr>
                        <a:t>يفرغ الحالبان الكليتين </a:t>
                      </a:r>
                      <a:r>
                        <a:rPr kumimoji="0" lang="en-US" sz="18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Stored In The Urinary Bladder</a:t>
                      </a:r>
                      <a:r>
                        <a:rPr kumimoji="0" lang="ar-SA" sz="1800" b="1" i="0" u="none" strike="noStrike" cap="none" normalizeH="0" baseline="0">
                          <a:ln>
                            <a:noFill/>
                          </a:ln>
                          <a:solidFill>
                            <a:schemeClr val="tx1"/>
                          </a:solidFill>
                          <a:effectLst/>
                          <a:latin typeface="Times New Roman" pitchFamily="18" charset="0"/>
                          <a:cs typeface="Arial" charset="0"/>
                        </a:rPr>
                        <a:t>                 </a:t>
                      </a:r>
                      <a:r>
                        <a:rPr kumimoji="0" lang="en-US" sz="1800" b="1" i="0" u="none" strike="noStrike" cap="none" normalizeH="0" baseline="0">
                          <a:ln>
                            <a:noFill/>
                          </a:ln>
                          <a:solidFill>
                            <a:schemeClr val="tx1"/>
                          </a:solidFill>
                          <a:effectLst/>
                          <a:latin typeface="Times New Roman" pitchFamily="18" charset="0"/>
                          <a:cs typeface="Arial" charset="0"/>
                        </a:rPr>
                        <a:t>  </a:t>
                      </a:r>
                      <a:endParaRPr kumimoji="0" lang="en-US" sz="1800" b="0" i="0" u="none" strike="noStrike" cap="none" normalizeH="0" baseline="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Calibri" pitchFamily="34" charset="0"/>
                          <a:ea typeface="Calibri" pitchFamily="34" charset="0"/>
                          <a:cs typeface="Times New Roman" pitchFamily="18" charset="0"/>
                        </a:rPr>
                        <a:t>يخزن في المثانة البولية</a:t>
                      </a:r>
                      <a:endParaRPr kumimoji="0" lang="en-US"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Expelled Through The Urethra</a:t>
                      </a:r>
                      <a:r>
                        <a:rPr kumimoji="0" lang="ar-SA" sz="1800" b="1" i="0" u="none" strike="noStrike" cap="none" normalizeH="0" baseline="0">
                          <a:ln>
                            <a:noFill/>
                          </a:ln>
                          <a:solidFill>
                            <a:schemeClr val="tx1"/>
                          </a:solidFill>
                          <a:effectLst/>
                          <a:latin typeface="Times New Roman" pitchFamily="18" charset="0"/>
                          <a:cs typeface="Arial" charset="0"/>
                        </a:rPr>
                        <a:t>         </a:t>
                      </a:r>
                      <a:r>
                        <a:rPr kumimoji="0" lang="en-US" sz="1800" b="1" i="0" u="none" strike="noStrike" cap="none" normalizeH="0" baseline="0">
                          <a:ln>
                            <a:noFill/>
                          </a:ln>
                          <a:solidFill>
                            <a:schemeClr val="tx1"/>
                          </a:solidFill>
                          <a:effectLst/>
                          <a:latin typeface="Times New Roman" pitchFamily="18" charset="0"/>
                          <a:cs typeface="Arial" charset="0"/>
                        </a:rPr>
                        <a:t>   </a:t>
                      </a:r>
                      <a:endParaRPr kumimoji="0" lang="en-US" sz="1800" b="0" i="0" u="none" strike="noStrike" cap="none" normalizeH="0" baseline="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Calibri" pitchFamily="34" charset="0"/>
                          <a:ea typeface="Calibri" pitchFamily="34" charset="0"/>
                          <a:cs typeface="Times New Roman" pitchFamily="18" charset="0"/>
                        </a:rPr>
                        <a:t>يطرح من خلال المجرى البولي</a:t>
                      </a:r>
                      <a:endParaRPr kumimoji="0" lang="en-US"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Filtration</a:t>
                      </a:r>
                      <a:endParaRPr kumimoji="0" lang="en-US" sz="1800" b="0" i="0" u="none" strike="noStrike" cap="none" normalizeH="0" baseline="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Calibri" pitchFamily="34" charset="0"/>
                          <a:ea typeface="Calibri" pitchFamily="34" charset="0"/>
                          <a:cs typeface="Times New Roman" pitchFamily="18" charset="0"/>
                        </a:rPr>
                        <a:t>الترشيح</a:t>
                      </a:r>
                      <a:endParaRPr kumimoji="0" lang="en-US"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90488">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Blood Pressure Forces Water And Many Small Solutes Into The Nephron</a:t>
                      </a:r>
                      <a:endParaRPr kumimoji="0" lang="en-US" sz="1800" b="0" i="0" u="none" strike="noStrike" cap="none" normalizeH="0" baseline="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Calibri" pitchFamily="34" charset="0"/>
                          <a:ea typeface="Calibri" pitchFamily="34" charset="0"/>
                          <a:cs typeface="Times New Roman" pitchFamily="18" charset="0"/>
                        </a:rPr>
                        <a:t>يدفع ضغط الدم الماء و العديد من المواد المذابة الصغيرة الى الوحدة البولية </a:t>
                      </a:r>
                      <a:endParaRPr kumimoji="0" lang="en-US"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Reabsorption</a:t>
                      </a:r>
                      <a:endParaRPr kumimoji="0" lang="en-US" sz="1800" b="0" i="0" u="none" strike="noStrike" cap="none" normalizeH="0" baseline="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Calibri" pitchFamily="34" charset="0"/>
                          <a:ea typeface="Calibri" pitchFamily="34" charset="0"/>
                          <a:cs typeface="Times New Roman" pitchFamily="18" charset="0"/>
                        </a:rPr>
                        <a:t>اعادة الامتصاص</a:t>
                      </a:r>
                      <a:endParaRPr kumimoji="0" lang="en-US"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90488">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Valuable Solutes Are Reclaimed From The Filtrate</a:t>
                      </a:r>
                      <a:endParaRPr kumimoji="0" lang="en-US" sz="1800" b="0" i="0" u="none" strike="noStrike" cap="none" normalizeH="0" baseline="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Calibri" pitchFamily="34" charset="0"/>
                          <a:ea typeface="Calibri" pitchFamily="34" charset="0"/>
                          <a:cs typeface="Times New Roman" pitchFamily="18" charset="0"/>
                        </a:rPr>
                        <a:t>يتم استعادة المواد الذائبة النافعة من الراشح </a:t>
                      </a:r>
                      <a:endParaRPr kumimoji="0" lang="en-US"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Secretion</a:t>
                      </a:r>
                      <a:endParaRPr kumimoji="0" lang="en-US" sz="1800" b="0" i="0" u="none" strike="noStrike" cap="none" normalizeH="0" baseline="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Calibri" pitchFamily="34" charset="0"/>
                          <a:ea typeface="Calibri" pitchFamily="34" charset="0"/>
                          <a:cs typeface="Times New Roman" pitchFamily="18" charset="0"/>
                        </a:rPr>
                        <a:t>الافراز</a:t>
                      </a:r>
                      <a:endParaRPr kumimoji="0" lang="en-US"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90488">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Excess H</a:t>
                      </a:r>
                      <a:r>
                        <a:rPr kumimoji="0" lang="en-US" sz="1800" b="1" i="0" u="none" strike="noStrike" cap="none" normalizeH="0" baseline="30000">
                          <a:ln>
                            <a:noFill/>
                          </a:ln>
                          <a:solidFill>
                            <a:schemeClr val="tx1"/>
                          </a:solidFill>
                          <a:effectLst/>
                          <a:latin typeface="Times New Roman" pitchFamily="18" charset="0"/>
                          <a:cs typeface="Arial" charset="0"/>
                        </a:rPr>
                        <a:t>+ </a:t>
                      </a:r>
                      <a:r>
                        <a:rPr kumimoji="0" lang="en-US" sz="1800" b="1" i="0" u="none" strike="noStrike" cap="none" normalizeH="0" baseline="0">
                          <a:ln>
                            <a:noFill/>
                          </a:ln>
                          <a:solidFill>
                            <a:schemeClr val="tx1"/>
                          </a:solidFill>
                          <a:effectLst/>
                          <a:latin typeface="Times New Roman" pitchFamily="18" charset="0"/>
                          <a:cs typeface="Arial" charset="0"/>
                        </a:rPr>
                        <a:t>And Toxins Are Added To The Filtrate</a:t>
                      </a:r>
                      <a:endParaRPr kumimoji="0" lang="en-US" sz="1800" b="0" i="0" u="none" strike="noStrike" cap="none" normalizeH="0" baseline="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Calibri" pitchFamily="34" charset="0"/>
                          <a:ea typeface="Calibri" pitchFamily="34" charset="0"/>
                          <a:cs typeface="Times New Roman" pitchFamily="18" charset="0"/>
                        </a:rPr>
                        <a:t>يضاف الفائض من ايون الهيدروجين و السموم الى الراشح </a:t>
                      </a:r>
                      <a:endParaRPr kumimoji="0" lang="en-US"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Excretion</a:t>
                      </a:r>
                      <a:endParaRPr kumimoji="0" lang="en-US" sz="1800" b="0" i="0" u="none" strike="noStrike" cap="none" normalizeH="0" baseline="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Calibri" pitchFamily="34" charset="0"/>
                          <a:ea typeface="Calibri" pitchFamily="34" charset="0"/>
                          <a:cs typeface="Times New Roman" pitchFamily="18" charset="0"/>
                        </a:rPr>
                        <a:t>الاخراج</a:t>
                      </a:r>
                      <a:endParaRPr kumimoji="0" lang="en-US"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Final Product, Urine, Is Excreted</a:t>
                      </a:r>
                      <a:endParaRPr kumimoji="0" lang="en-US" sz="1800" b="0" i="0" u="none" strike="noStrike" cap="none" normalizeH="0" baseline="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Calibri" pitchFamily="34" charset="0"/>
                          <a:ea typeface="Calibri" pitchFamily="34" charset="0"/>
                          <a:cs typeface="Times New Roman" pitchFamily="18" charset="0"/>
                        </a:rPr>
                        <a:t>اخراج المنتج النهائي وهو البول</a:t>
                      </a:r>
                      <a:endParaRPr kumimoji="0" lang="en-US"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90488">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Reabsorption In The Proximal And Distal Tubules Removes Nutrients, Salt, Water</a:t>
                      </a:r>
                      <a:endParaRPr kumimoji="0" lang="en-US" sz="1800" b="0" i="0" u="none" strike="noStrike" cap="none" normalizeH="0" baseline="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Calibri" pitchFamily="34" charset="0"/>
                          <a:ea typeface="Calibri" pitchFamily="34" charset="0"/>
                          <a:cs typeface="Times New Roman" pitchFamily="18" charset="0"/>
                        </a:rPr>
                        <a:t>يزيح اعادة الامتصاص في الانيببات القريبة والبعيدة المواد المغذية والملح والماء </a:t>
                      </a:r>
                      <a:endParaRPr kumimoji="0" lang="en-US"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Arial" charset="0"/>
                        </a:rPr>
                        <a:t>pH is regulated by  </a:t>
                      </a:r>
                      <a:endParaRPr kumimoji="0" lang="en-US" sz="1800" b="0" i="0" u="none" strike="noStrike" cap="none" normalizeH="0" baseline="0" dirty="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a:ln>
                            <a:noFill/>
                          </a:ln>
                          <a:solidFill>
                            <a:schemeClr val="tx1"/>
                          </a:solidFill>
                          <a:effectLst/>
                          <a:latin typeface="Calibri" pitchFamily="34" charset="0"/>
                          <a:ea typeface="Calibri" pitchFamily="34" charset="0"/>
                          <a:cs typeface="Times New Roman" pitchFamily="18" charset="0"/>
                        </a:rPr>
                        <a:t>يتم تنظيم الاس الهيدروجيني</a:t>
                      </a:r>
                      <a:endParaRPr kumimoji="0" lang="en-US"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3140976340"/>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2060575" y="87313"/>
            <a:ext cx="5503863" cy="646112"/>
          </a:xfrm>
          <a:prstGeom prst="rect">
            <a:avLst/>
          </a:prstGeom>
          <a:noFill/>
          <a:ln w="9525">
            <a:noFill/>
            <a:miter lim="800000"/>
            <a:headEnd/>
            <a:tailEnd/>
          </a:ln>
        </p:spPr>
        <p:txBody>
          <a:bodyPr wrap="none" anchor="ctr">
            <a:spAutoFit/>
          </a:bodyPr>
          <a:lstStyle/>
          <a:p>
            <a:pPr indent="457200" algn="ctr">
              <a:tabLst>
                <a:tab pos="1558925" algn="l"/>
              </a:tabLst>
            </a:pPr>
            <a:r>
              <a:rPr lang="en-US" sz="1800" b="1">
                <a:solidFill>
                  <a:srgbClr val="FF0000"/>
                </a:solidFill>
                <a:latin typeface="Times New Roman" pitchFamily="18" charset="0"/>
              </a:rPr>
              <a:t>Control of Body Temperature and Water Balance</a:t>
            </a:r>
            <a:endParaRPr lang="en-US" sz="1800"/>
          </a:p>
          <a:p>
            <a:pPr indent="457200" algn="ctr">
              <a:tabLst>
                <a:tab pos="1558925" algn="l"/>
              </a:tabLst>
            </a:pPr>
            <a:r>
              <a:rPr lang="ar-SA" sz="1800" b="1">
                <a:solidFill>
                  <a:srgbClr val="FF0000"/>
                </a:solidFill>
                <a:latin typeface="Times New Roman" pitchFamily="18" charset="0"/>
              </a:rPr>
              <a:t>التحكم في درجة حرارة الجسم و الاتزان المائي</a:t>
            </a:r>
            <a:endParaRPr lang="en-US" sz="1800"/>
          </a:p>
        </p:txBody>
      </p:sp>
      <p:graphicFrame>
        <p:nvGraphicFramePr>
          <p:cNvPr id="3" name="جدول 2"/>
          <p:cNvGraphicFramePr>
            <a:graphicFrameLocks noGrp="1"/>
          </p:cNvGraphicFramePr>
          <p:nvPr/>
        </p:nvGraphicFramePr>
        <p:xfrm>
          <a:off x="246063" y="815975"/>
          <a:ext cx="8708571" cy="350520"/>
        </p:xfrm>
        <a:graphic>
          <a:graphicData uri="http://schemas.openxmlformats.org/drawingml/2006/table">
            <a:tbl>
              <a:tblPr/>
              <a:tblGrid>
                <a:gridCol w="4356026">
                  <a:extLst>
                    <a:ext uri="{9D8B030D-6E8A-4147-A177-3AD203B41FA5}">
                      <a16:colId xmlns:a16="http://schemas.microsoft.com/office/drawing/2014/main" xmlns="" val="20000"/>
                    </a:ext>
                  </a:extLst>
                </a:gridCol>
                <a:gridCol w="4352545">
                  <a:extLst>
                    <a:ext uri="{9D8B030D-6E8A-4147-A177-3AD203B41FA5}">
                      <a16:colId xmlns:a16="http://schemas.microsoft.com/office/drawing/2014/main" xmlns="" val="20001"/>
                    </a:ext>
                  </a:extLst>
                </a:gridCol>
              </a:tblGrid>
              <a:tr h="45156">
                <a:tc>
                  <a:txBody>
                    <a:bodyPr/>
                    <a:lstStyle/>
                    <a:p>
                      <a:pPr marL="107950" algn="ctr" rtl="0">
                        <a:lnSpc>
                          <a:spcPct val="115000"/>
                        </a:lnSpc>
                        <a:spcAft>
                          <a:spcPts val="0"/>
                        </a:spcAft>
                      </a:pPr>
                      <a:r>
                        <a:rPr lang="ar-SA" sz="2000" b="1" dirty="0">
                          <a:solidFill>
                            <a:srgbClr val="FF0000"/>
                          </a:solidFill>
                          <a:latin typeface="Calibri"/>
                          <a:ea typeface="Calibri"/>
                          <a:cs typeface="Times New Roman"/>
                        </a:rPr>
                        <a:t>المصطلـــــــــــــــــــــــــــــــــح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ctr" rtl="1">
                        <a:lnSpc>
                          <a:spcPct val="115000"/>
                        </a:lnSpc>
                        <a:spcAft>
                          <a:spcPts val="0"/>
                        </a:spcAft>
                      </a:pPr>
                      <a:r>
                        <a:rPr lang="ar-SA" sz="2000" b="1" dirty="0">
                          <a:solidFill>
                            <a:srgbClr val="FF0000"/>
                          </a:solidFill>
                          <a:latin typeface="Calibri"/>
                          <a:ea typeface="Calibri"/>
                          <a:cs typeface="Times New Roman"/>
                        </a:rPr>
                        <a:t>تعريف المصطلــــــــــح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graphicFrame>
        <p:nvGraphicFramePr>
          <p:cNvPr id="4" name="جدول 3"/>
          <p:cNvGraphicFramePr>
            <a:graphicFrameLocks noGrp="1"/>
          </p:cNvGraphicFramePr>
          <p:nvPr/>
        </p:nvGraphicFramePr>
        <p:xfrm>
          <a:off x="231775" y="1208088"/>
          <a:ext cx="8708571" cy="4101084"/>
        </p:xfrm>
        <a:graphic>
          <a:graphicData uri="http://schemas.openxmlformats.org/drawingml/2006/table">
            <a:tbl>
              <a:tblPr/>
              <a:tblGrid>
                <a:gridCol w="4356026">
                  <a:extLst>
                    <a:ext uri="{9D8B030D-6E8A-4147-A177-3AD203B41FA5}">
                      <a16:colId xmlns:a16="http://schemas.microsoft.com/office/drawing/2014/main" xmlns="" val="20000"/>
                    </a:ext>
                  </a:extLst>
                </a:gridCol>
                <a:gridCol w="4352545">
                  <a:extLst>
                    <a:ext uri="{9D8B030D-6E8A-4147-A177-3AD203B41FA5}">
                      <a16:colId xmlns:a16="http://schemas.microsoft.com/office/drawing/2014/main" xmlns="" val="20001"/>
                    </a:ext>
                  </a:extLst>
                </a:gridCol>
              </a:tblGrid>
              <a:tr h="45156">
                <a:tc>
                  <a:txBody>
                    <a:bodyPr/>
                    <a:lstStyle/>
                    <a:p>
                      <a:pPr marL="107950" algn="l" rtl="0">
                        <a:lnSpc>
                          <a:spcPct val="115000"/>
                        </a:lnSpc>
                        <a:spcAft>
                          <a:spcPts val="0"/>
                        </a:spcAft>
                      </a:pPr>
                      <a:r>
                        <a:rPr lang="en-US" sz="1800" b="1" dirty="0">
                          <a:latin typeface="Times New Roman"/>
                          <a:ea typeface="Calibri"/>
                          <a:cs typeface="Arial"/>
                        </a:rPr>
                        <a:t>High </a:t>
                      </a:r>
                      <a:r>
                        <a:rPr lang="en-US" sz="1800" b="1" dirty="0" err="1">
                          <a:latin typeface="Times New Roman"/>
                          <a:ea typeface="Calibri"/>
                          <a:cs typeface="Arial"/>
                        </a:rPr>
                        <a:t>Nacl</a:t>
                      </a:r>
                      <a:r>
                        <a:rPr lang="en-US" sz="1800" b="1" dirty="0">
                          <a:latin typeface="Times New Roman"/>
                          <a:ea typeface="Calibri"/>
                          <a:cs typeface="Arial"/>
                        </a:rPr>
                        <a:t> Concentration</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تركيز </a:t>
                      </a:r>
                      <a:r>
                        <a:rPr lang="ar-SA" sz="1800" b="1" dirty="0" err="1">
                          <a:latin typeface="Calibri"/>
                          <a:ea typeface="Calibri"/>
                          <a:cs typeface="Times New Roman"/>
                        </a:rPr>
                        <a:t>كلوريد</a:t>
                      </a:r>
                      <a:r>
                        <a:rPr lang="ar-SA" sz="1800" b="1" dirty="0">
                          <a:latin typeface="Calibri"/>
                          <a:ea typeface="Calibri"/>
                          <a:cs typeface="Times New Roman"/>
                        </a:rPr>
                        <a:t> الصوديوم العالي</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5156">
                <a:tc>
                  <a:txBody>
                    <a:bodyPr/>
                    <a:lstStyle/>
                    <a:p>
                      <a:pPr marL="107950" algn="l" rtl="0">
                        <a:lnSpc>
                          <a:spcPct val="115000"/>
                        </a:lnSpc>
                        <a:spcAft>
                          <a:spcPts val="0"/>
                        </a:spcAft>
                      </a:pPr>
                      <a:r>
                        <a:rPr lang="en-US" sz="1800" b="1">
                          <a:latin typeface="Times New Roman"/>
                          <a:ea typeface="Calibri"/>
                          <a:cs typeface="Arial"/>
                        </a:rPr>
                        <a:t>Antidiuretic Hormone (ADH)</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الهرمون المضاد للتبول</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90311">
                <a:tc>
                  <a:txBody>
                    <a:bodyPr/>
                    <a:lstStyle/>
                    <a:p>
                      <a:pPr marL="107950" algn="l" rtl="0">
                        <a:lnSpc>
                          <a:spcPct val="115000"/>
                        </a:lnSpc>
                        <a:spcAft>
                          <a:spcPts val="0"/>
                        </a:spcAft>
                      </a:pPr>
                      <a:r>
                        <a:rPr lang="en-US" sz="1800" b="1">
                          <a:latin typeface="Times New Roman"/>
                          <a:ea typeface="Calibri"/>
                          <a:cs typeface="Arial"/>
                        </a:rPr>
                        <a:t>Regulates The Amount Of Water Excreted By The Kidneys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ينظم كمية الماء التي يتم التخلص منها عن طريق الكليتين    </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5156">
                <a:tc>
                  <a:txBody>
                    <a:bodyPr/>
                    <a:lstStyle/>
                    <a:p>
                      <a:pPr marL="107950" algn="l" rtl="0">
                        <a:lnSpc>
                          <a:spcPct val="115000"/>
                        </a:lnSpc>
                        <a:spcAft>
                          <a:spcPts val="0"/>
                        </a:spcAft>
                      </a:pPr>
                      <a:r>
                        <a:rPr lang="en-US" sz="1800" b="1">
                          <a:latin typeface="Times New Roman"/>
                          <a:ea typeface="Calibri"/>
                          <a:cs typeface="Arial"/>
                        </a:rPr>
                        <a:t>Compensating For Kidney Failure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a:latin typeface="Calibri"/>
                          <a:ea typeface="Calibri"/>
                          <a:cs typeface="Times New Roman"/>
                        </a:rPr>
                        <a:t>التعويض عن الفشل الكلوي </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5156">
                <a:tc>
                  <a:txBody>
                    <a:bodyPr/>
                    <a:lstStyle/>
                    <a:p>
                      <a:pPr marL="107950" algn="l" rtl="0">
                        <a:lnSpc>
                          <a:spcPct val="115000"/>
                        </a:lnSpc>
                        <a:spcAft>
                          <a:spcPts val="0"/>
                        </a:spcAft>
                      </a:pPr>
                      <a:r>
                        <a:rPr lang="en-US" sz="1800" b="1">
                          <a:latin typeface="Times New Roman"/>
                          <a:ea typeface="Calibri"/>
                          <a:cs typeface="Arial"/>
                        </a:rPr>
                        <a:t>A Dialysis Machine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a:latin typeface="Calibri"/>
                          <a:ea typeface="Calibri"/>
                          <a:cs typeface="Times New Roman"/>
                        </a:rPr>
                        <a:t>جهاز غسل الكلى  </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5156">
                <a:tc>
                  <a:txBody>
                    <a:bodyPr/>
                    <a:lstStyle/>
                    <a:p>
                      <a:pPr marL="107950" algn="l" rtl="0">
                        <a:lnSpc>
                          <a:spcPct val="115000"/>
                        </a:lnSpc>
                        <a:spcAft>
                          <a:spcPts val="0"/>
                        </a:spcAft>
                      </a:pPr>
                      <a:r>
                        <a:rPr lang="en-US" sz="1800" b="1">
                          <a:latin typeface="Times New Roman"/>
                          <a:ea typeface="Calibri"/>
                          <a:cs typeface="Arial"/>
                        </a:rPr>
                        <a:t>Removes Wastes From The Blood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err="1">
                          <a:latin typeface="Calibri"/>
                          <a:ea typeface="Calibri"/>
                          <a:cs typeface="Times New Roman"/>
                        </a:rPr>
                        <a:t>ازاحة</a:t>
                      </a:r>
                      <a:r>
                        <a:rPr lang="ar-SA" sz="1800" b="1" dirty="0">
                          <a:latin typeface="Calibri"/>
                          <a:ea typeface="Calibri"/>
                          <a:cs typeface="Times New Roman"/>
                        </a:rPr>
                        <a:t> المخلفات من الدم </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5156">
                <a:tc>
                  <a:txBody>
                    <a:bodyPr/>
                    <a:lstStyle/>
                    <a:p>
                      <a:pPr marL="107950" algn="l" rtl="0">
                        <a:lnSpc>
                          <a:spcPct val="115000"/>
                        </a:lnSpc>
                        <a:spcAft>
                          <a:spcPts val="0"/>
                        </a:spcAft>
                      </a:pPr>
                      <a:r>
                        <a:rPr lang="en-US" sz="1800" b="1">
                          <a:latin typeface="Times New Roman"/>
                          <a:ea typeface="Calibri"/>
                          <a:cs typeface="Arial"/>
                        </a:rPr>
                        <a:t>Solute Concentration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تركيز المواد المذابة</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5156">
                <a:tc>
                  <a:txBody>
                    <a:bodyPr/>
                    <a:lstStyle/>
                    <a:p>
                      <a:pPr marL="107950" algn="l" rtl="0">
                        <a:lnSpc>
                          <a:spcPct val="115000"/>
                        </a:lnSpc>
                        <a:spcAft>
                          <a:spcPts val="0"/>
                        </a:spcAft>
                      </a:pPr>
                      <a:r>
                        <a:rPr lang="en-US" sz="1800" b="1">
                          <a:latin typeface="Times New Roman"/>
                          <a:ea typeface="Calibri"/>
                          <a:cs typeface="Arial"/>
                        </a:rPr>
                        <a:t>Excretion In Plants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الإخراج </a:t>
                      </a:r>
                      <a:r>
                        <a:rPr lang="ar-SA" sz="1800" b="1" dirty="0" err="1">
                          <a:latin typeface="Calibri"/>
                          <a:ea typeface="Calibri"/>
                          <a:cs typeface="Times New Roman"/>
                        </a:rPr>
                        <a:t>فى</a:t>
                      </a:r>
                      <a:r>
                        <a:rPr lang="ar-SA" sz="1800" b="1" dirty="0">
                          <a:latin typeface="Calibri"/>
                          <a:ea typeface="Calibri"/>
                          <a:cs typeface="Times New Roman"/>
                        </a:rPr>
                        <a:t> النبات</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5156">
                <a:tc>
                  <a:txBody>
                    <a:bodyPr/>
                    <a:lstStyle/>
                    <a:p>
                      <a:pPr marL="107950" algn="l" rtl="0">
                        <a:lnSpc>
                          <a:spcPct val="115000"/>
                        </a:lnSpc>
                        <a:spcAft>
                          <a:spcPts val="0"/>
                        </a:spcAft>
                      </a:pPr>
                      <a:r>
                        <a:rPr lang="en-US" sz="1800" b="1">
                          <a:latin typeface="Times New Roman"/>
                          <a:ea typeface="Calibri"/>
                          <a:cs typeface="Arial"/>
                        </a:rPr>
                        <a:t>Excretion Of Gases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إخراج الغازات</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5156">
                <a:tc>
                  <a:txBody>
                    <a:bodyPr/>
                    <a:lstStyle/>
                    <a:p>
                      <a:pPr marL="107950" algn="l" rtl="0">
                        <a:lnSpc>
                          <a:spcPct val="115000"/>
                        </a:lnSpc>
                        <a:spcAft>
                          <a:spcPts val="0"/>
                        </a:spcAft>
                      </a:pPr>
                      <a:r>
                        <a:rPr lang="en-US" sz="1800" b="1">
                          <a:latin typeface="Times New Roman"/>
                          <a:ea typeface="Calibri"/>
                          <a:cs typeface="Arial"/>
                        </a:rPr>
                        <a:t>Exit</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لخروجه</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5156">
                <a:tc>
                  <a:txBody>
                    <a:bodyPr/>
                    <a:lstStyle/>
                    <a:p>
                      <a:pPr marL="107950" algn="l" rtl="0">
                        <a:lnSpc>
                          <a:spcPct val="115000"/>
                        </a:lnSpc>
                        <a:spcAft>
                          <a:spcPts val="0"/>
                        </a:spcAft>
                      </a:pPr>
                      <a:r>
                        <a:rPr lang="en-US" sz="1800" b="1">
                          <a:latin typeface="Times New Roman"/>
                          <a:ea typeface="Calibri"/>
                          <a:cs typeface="Arial"/>
                        </a:rPr>
                        <a:t>Penetrate External Cell Surfaces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النفاذ مباشرة عبر سطوح الخلايا الخارجية</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45156">
                <a:tc>
                  <a:txBody>
                    <a:bodyPr/>
                    <a:lstStyle/>
                    <a:p>
                      <a:pPr marL="107950" algn="l" rtl="0">
                        <a:lnSpc>
                          <a:spcPct val="115000"/>
                        </a:lnSpc>
                        <a:spcAft>
                          <a:spcPts val="0"/>
                        </a:spcAft>
                      </a:pPr>
                      <a:r>
                        <a:rPr lang="en-US" sz="1800" b="1">
                          <a:latin typeface="Times New Roman"/>
                          <a:ea typeface="Calibri"/>
                          <a:cs typeface="Arial"/>
                        </a:rPr>
                        <a:t>Guttation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الإدماع</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301706675"/>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217488" y="1992313"/>
          <a:ext cx="8708571" cy="2839212"/>
        </p:xfrm>
        <a:graphic>
          <a:graphicData uri="http://schemas.openxmlformats.org/drawingml/2006/table">
            <a:tbl>
              <a:tblPr/>
              <a:tblGrid>
                <a:gridCol w="4356026">
                  <a:extLst>
                    <a:ext uri="{9D8B030D-6E8A-4147-A177-3AD203B41FA5}">
                      <a16:colId xmlns:a16="http://schemas.microsoft.com/office/drawing/2014/main" xmlns="" val="20000"/>
                    </a:ext>
                  </a:extLst>
                </a:gridCol>
                <a:gridCol w="4352545">
                  <a:extLst>
                    <a:ext uri="{9D8B030D-6E8A-4147-A177-3AD203B41FA5}">
                      <a16:colId xmlns:a16="http://schemas.microsoft.com/office/drawing/2014/main" xmlns="" val="20001"/>
                    </a:ext>
                  </a:extLst>
                </a:gridCol>
              </a:tblGrid>
              <a:tr h="45156">
                <a:tc>
                  <a:txBody>
                    <a:bodyPr/>
                    <a:lstStyle/>
                    <a:p>
                      <a:pPr marL="107950" algn="l" rtl="0">
                        <a:lnSpc>
                          <a:spcPct val="115000"/>
                        </a:lnSpc>
                        <a:spcAft>
                          <a:spcPts val="0"/>
                        </a:spcAft>
                      </a:pPr>
                      <a:r>
                        <a:rPr lang="en-US" sz="1800" b="1" dirty="0">
                          <a:latin typeface="Times New Roman"/>
                          <a:ea typeface="Calibri"/>
                          <a:cs typeface="Arial"/>
                        </a:rPr>
                        <a:t>Secretion</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إفراز</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5156">
                <a:tc>
                  <a:txBody>
                    <a:bodyPr/>
                    <a:lstStyle/>
                    <a:p>
                      <a:pPr marL="107950" algn="l" rtl="0">
                        <a:lnSpc>
                          <a:spcPct val="115000"/>
                        </a:lnSpc>
                        <a:spcAft>
                          <a:spcPts val="0"/>
                        </a:spcAft>
                      </a:pPr>
                      <a:r>
                        <a:rPr lang="en-US" sz="1800" b="1" dirty="0">
                          <a:latin typeface="Times New Roman"/>
                          <a:ea typeface="Calibri"/>
                          <a:cs typeface="Arial"/>
                        </a:rPr>
                        <a:t>Hydathodes</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الثغور المائية</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5156">
                <a:tc>
                  <a:txBody>
                    <a:bodyPr/>
                    <a:lstStyle/>
                    <a:p>
                      <a:pPr marL="107950" algn="l" rtl="0">
                        <a:lnSpc>
                          <a:spcPct val="115000"/>
                        </a:lnSpc>
                        <a:spcAft>
                          <a:spcPts val="0"/>
                        </a:spcAft>
                      </a:pPr>
                      <a:r>
                        <a:rPr lang="en-US" sz="1800" b="1">
                          <a:latin typeface="Times New Roman"/>
                          <a:ea typeface="Calibri"/>
                          <a:cs typeface="Arial"/>
                        </a:rPr>
                        <a:t>Humid Environment.</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البيئة الرطبة</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5156">
                <a:tc>
                  <a:txBody>
                    <a:bodyPr/>
                    <a:lstStyle/>
                    <a:p>
                      <a:pPr marL="107950" algn="l" rtl="0">
                        <a:lnSpc>
                          <a:spcPct val="115000"/>
                        </a:lnSpc>
                        <a:spcAft>
                          <a:spcPts val="0"/>
                        </a:spcAft>
                      </a:pPr>
                      <a:r>
                        <a:rPr lang="en-US" sz="1800" b="1">
                          <a:latin typeface="Times New Roman"/>
                          <a:ea typeface="Calibri"/>
                          <a:cs typeface="Arial"/>
                        </a:rPr>
                        <a:t>Terrestrial Plants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النباتات الأرضية</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5156">
                <a:tc>
                  <a:txBody>
                    <a:bodyPr/>
                    <a:lstStyle/>
                    <a:p>
                      <a:pPr marL="107950" algn="l" rtl="0">
                        <a:lnSpc>
                          <a:spcPct val="115000"/>
                        </a:lnSpc>
                        <a:spcAft>
                          <a:spcPts val="0"/>
                        </a:spcAft>
                      </a:pPr>
                      <a:r>
                        <a:rPr lang="en-US" sz="1800" b="1">
                          <a:latin typeface="Times New Roman"/>
                          <a:ea typeface="Calibri"/>
                          <a:cs typeface="Arial"/>
                        </a:rPr>
                        <a:t>Deamination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بعملية نزع الأمين</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5156">
                <a:tc>
                  <a:txBody>
                    <a:bodyPr/>
                    <a:lstStyle/>
                    <a:p>
                      <a:pPr marL="107950" algn="l" rtl="0">
                        <a:lnSpc>
                          <a:spcPct val="115000"/>
                        </a:lnSpc>
                        <a:spcAft>
                          <a:spcPts val="0"/>
                        </a:spcAft>
                      </a:pPr>
                      <a:r>
                        <a:rPr lang="en-US" sz="1800" b="1">
                          <a:latin typeface="Times New Roman"/>
                          <a:ea typeface="Calibri"/>
                          <a:cs typeface="Arial"/>
                        </a:rPr>
                        <a:t>Aquatic Plants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النباتات المائية</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5156">
                <a:tc>
                  <a:txBody>
                    <a:bodyPr/>
                    <a:lstStyle/>
                    <a:p>
                      <a:pPr marL="107950" algn="l" rtl="0">
                        <a:lnSpc>
                          <a:spcPct val="115000"/>
                        </a:lnSpc>
                        <a:spcAft>
                          <a:spcPts val="0"/>
                        </a:spcAft>
                      </a:pPr>
                      <a:r>
                        <a:rPr lang="en-US" sz="1800" b="1">
                          <a:latin typeface="Times New Roman"/>
                          <a:ea typeface="Calibri"/>
                          <a:cs typeface="Arial"/>
                        </a:rPr>
                        <a:t>Converted</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تحويل</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5156">
                <a:tc>
                  <a:txBody>
                    <a:bodyPr/>
                    <a:lstStyle/>
                    <a:p>
                      <a:pPr marL="107950" algn="l" rtl="0">
                        <a:lnSpc>
                          <a:spcPct val="115000"/>
                        </a:lnSpc>
                        <a:spcAft>
                          <a:spcPts val="0"/>
                        </a:spcAft>
                      </a:pPr>
                      <a:r>
                        <a:rPr lang="en-US" sz="1800" b="1">
                          <a:latin typeface="Times New Roman"/>
                          <a:ea typeface="Calibri"/>
                          <a:cs typeface="Arial"/>
                        </a:rPr>
                        <a:t>Salt Glands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بالغدد الملحية</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5156">
                <a:tc>
                  <a:txBody>
                    <a:bodyPr/>
                    <a:lstStyle/>
                    <a:p>
                      <a:pPr marL="107950" algn="l" rtl="0">
                        <a:lnSpc>
                          <a:spcPct val="115000"/>
                        </a:lnSpc>
                        <a:spcAft>
                          <a:spcPts val="0"/>
                        </a:spcAft>
                      </a:pPr>
                      <a:r>
                        <a:rPr lang="en-US" sz="1800" b="1" dirty="0">
                          <a:latin typeface="Times New Roman"/>
                          <a:ea typeface="Calibri"/>
                          <a:cs typeface="Arial"/>
                        </a:rPr>
                        <a:t>Halophytes</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غدد ملحية</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graphicFrame>
        <p:nvGraphicFramePr>
          <p:cNvPr id="3" name="جدول 2"/>
          <p:cNvGraphicFramePr>
            <a:graphicFrameLocks noGrp="1"/>
          </p:cNvGraphicFramePr>
          <p:nvPr/>
        </p:nvGraphicFramePr>
        <p:xfrm>
          <a:off x="203200" y="1571625"/>
          <a:ext cx="8708571" cy="350520"/>
        </p:xfrm>
        <a:graphic>
          <a:graphicData uri="http://schemas.openxmlformats.org/drawingml/2006/table">
            <a:tbl>
              <a:tblPr/>
              <a:tblGrid>
                <a:gridCol w="4356026">
                  <a:extLst>
                    <a:ext uri="{9D8B030D-6E8A-4147-A177-3AD203B41FA5}">
                      <a16:colId xmlns:a16="http://schemas.microsoft.com/office/drawing/2014/main" xmlns="" val="20000"/>
                    </a:ext>
                  </a:extLst>
                </a:gridCol>
                <a:gridCol w="4352545">
                  <a:extLst>
                    <a:ext uri="{9D8B030D-6E8A-4147-A177-3AD203B41FA5}">
                      <a16:colId xmlns:a16="http://schemas.microsoft.com/office/drawing/2014/main" xmlns="" val="20001"/>
                    </a:ext>
                  </a:extLst>
                </a:gridCol>
              </a:tblGrid>
              <a:tr h="45156">
                <a:tc>
                  <a:txBody>
                    <a:bodyPr/>
                    <a:lstStyle/>
                    <a:p>
                      <a:pPr marL="107950" algn="ctr" rtl="0">
                        <a:lnSpc>
                          <a:spcPct val="115000"/>
                        </a:lnSpc>
                        <a:spcAft>
                          <a:spcPts val="0"/>
                        </a:spcAft>
                      </a:pPr>
                      <a:r>
                        <a:rPr lang="ar-SA" sz="2000" b="1" dirty="0">
                          <a:solidFill>
                            <a:srgbClr val="FF0000"/>
                          </a:solidFill>
                          <a:latin typeface="Calibri"/>
                          <a:ea typeface="Calibri"/>
                          <a:cs typeface="Times New Roman"/>
                        </a:rPr>
                        <a:t>المصطلـــــــــــــــــــــــــــــــــح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ctr" rtl="1">
                        <a:lnSpc>
                          <a:spcPct val="115000"/>
                        </a:lnSpc>
                        <a:spcAft>
                          <a:spcPts val="0"/>
                        </a:spcAft>
                      </a:pPr>
                      <a:r>
                        <a:rPr lang="ar-SA" sz="2000" b="1" dirty="0">
                          <a:solidFill>
                            <a:srgbClr val="FF0000"/>
                          </a:solidFill>
                          <a:latin typeface="Calibri"/>
                          <a:ea typeface="Calibri"/>
                          <a:cs typeface="Times New Roman"/>
                        </a:rPr>
                        <a:t>تعريف المصطلــــــــــح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43050" name="Rectangle 1"/>
          <p:cNvSpPr>
            <a:spLocks noChangeArrowheads="1"/>
          </p:cNvSpPr>
          <p:nvPr/>
        </p:nvSpPr>
        <p:spPr bwMode="auto">
          <a:xfrm>
            <a:off x="2003425" y="522288"/>
            <a:ext cx="5502275" cy="646112"/>
          </a:xfrm>
          <a:prstGeom prst="rect">
            <a:avLst/>
          </a:prstGeom>
          <a:noFill/>
          <a:ln w="9525">
            <a:noFill/>
            <a:miter lim="800000"/>
            <a:headEnd/>
            <a:tailEnd/>
          </a:ln>
        </p:spPr>
        <p:txBody>
          <a:bodyPr wrap="none" anchor="ctr">
            <a:spAutoFit/>
          </a:bodyPr>
          <a:lstStyle/>
          <a:p>
            <a:pPr indent="457200" algn="ctr">
              <a:tabLst>
                <a:tab pos="1558925" algn="l"/>
              </a:tabLst>
            </a:pPr>
            <a:r>
              <a:rPr lang="en-US" sz="1800" b="1">
                <a:solidFill>
                  <a:srgbClr val="FF0000"/>
                </a:solidFill>
                <a:latin typeface="Times New Roman" pitchFamily="18" charset="0"/>
              </a:rPr>
              <a:t>Control of Body Temperature and Water Balance</a:t>
            </a:r>
            <a:endParaRPr lang="en-US" sz="1800"/>
          </a:p>
          <a:p>
            <a:pPr indent="457200" algn="ctr">
              <a:tabLst>
                <a:tab pos="1558925" algn="l"/>
              </a:tabLst>
            </a:pPr>
            <a:r>
              <a:rPr lang="ar-SA" sz="1800" b="1">
                <a:solidFill>
                  <a:srgbClr val="FF0000"/>
                </a:solidFill>
                <a:latin typeface="Times New Roman" pitchFamily="18" charset="0"/>
              </a:rPr>
              <a:t>التحكم في درجة حرارة الجسم و الاتزان المائي</a:t>
            </a:r>
            <a:endParaRPr lang="en-US" sz="1800"/>
          </a:p>
        </p:txBody>
      </p:sp>
    </p:spTree>
    <p:extLst>
      <p:ext uri="{BB962C8B-B14F-4D97-AF65-F5344CB8AC3E}">
        <p14:creationId xmlns:p14="http://schemas.microsoft.com/office/powerpoint/2010/main" val="249216400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96850" y="1164011"/>
            <a:ext cx="8751888" cy="5057148"/>
          </a:xfrm>
        </p:spPr>
        <p:txBody>
          <a:bodyPr/>
          <a:lstStyle/>
          <a:p>
            <a:pPr marL="0" indent="0" eaLnBrk="1" hangingPunct="1">
              <a:lnSpc>
                <a:spcPct val="85000"/>
              </a:lnSpc>
              <a:spcBef>
                <a:spcPct val="20000"/>
              </a:spcBef>
              <a:buNone/>
            </a:pPr>
            <a:r>
              <a:rPr lang="en-US" sz="2000" b="1" dirty="0">
                <a:solidFill>
                  <a:srgbClr val="C00000"/>
                </a:solidFill>
                <a:latin typeface="Times New Roman" panose="02020603050405020304" pitchFamily="18" charset="0"/>
                <a:cs typeface="Times New Roman" panose="02020603050405020304" pitchFamily="18" charset="0"/>
              </a:rPr>
              <a:t>Thermoregulation</a:t>
            </a:r>
            <a:r>
              <a:rPr lang="en-US" sz="2000" b="1" dirty="0">
                <a:latin typeface="Times New Roman" panose="02020603050405020304" pitchFamily="18" charset="0"/>
                <a:cs typeface="Times New Roman" panose="02020603050405020304" pitchFamily="18" charset="0"/>
              </a:rPr>
              <a:t>                                        </a:t>
            </a:r>
            <a:r>
              <a:rPr lang="ar-SA" sz="2000" b="1" dirty="0">
                <a:latin typeface="Times New Roman" panose="02020603050405020304" pitchFamily="18" charset="0"/>
                <a:cs typeface="Times New Roman" panose="02020603050405020304" pitchFamily="18" charset="0"/>
              </a:rPr>
              <a:t>التنظيم الحراري</a:t>
            </a:r>
            <a:r>
              <a:rPr lang="en-US" sz="2000" b="1" dirty="0">
                <a:latin typeface="Times New Roman" panose="02020603050405020304" pitchFamily="18" charset="0"/>
                <a:cs typeface="Times New Roman" panose="02020603050405020304" pitchFamily="18" charset="0"/>
              </a:rPr>
              <a:t>                              </a:t>
            </a:r>
            <a:r>
              <a:rPr lang="ar-SA" sz="2000" b="1" dirty="0">
                <a:solidFill>
                  <a:srgbClr val="FF0000"/>
                </a:solidFill>
                <a:latin typeface="Times New Roman" panose="02020603050405020304" pitchFamily="18" charset="0"/>
                <a:cs typeface="Times New Roman" panose="02020603050405020304" pitchFamily="18" charset="0"/>
              </a:rPr>
              <a:t> </a:t>
            </a:r>
            <a:r>
              <a:rPr lang="ar-SA" sz="2000" b="1"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pPr marL="711200" lvl="1" indent="-269875" eaLnBrk="1" hangingPunct="1">
              <a:lnSpc>
                <a:spcPct val="85000"/>
              </a:lnSpc>
              <a:spcBef>
                <a:spcPct val="20000"/>
              </a:spcBef>
              <a:buFontTx/>
              <a:buChar char="–"/>
            </a:pPr>
            <a:r>
              <a:rPr lang="en-US" sz="2000" b="1" dirty="0">
                <a:solidFill>
                  <a:srgbClr val="0000FF"/>
                </a:solidFill>
                <a:latin typeface="Times New Roman" panose="02020603050405020304" pitchFamily="18" charset="0"/>
                <a:cs typeface="Times New Roman" panose="02020603050405020304" pitchFamily="18" charset="0"/>
              </a:rPr>
              <a:t>The process by which animals maintain an internal temperature within a tolerable range</a:t>
            </a:r>
          </a:p>
          <a:p>
            <a:pPr marL="711200" lvl="1" indent="-269875" eaLnBrk="1" hangingPunct="1">
              <a:lnSpc>
                <a:spcPct val="85000"/>
              </a:lnSpc>
              <a:spcBef>
                <a:spcPct val="20000"/>
              </a:spcBef>
              <a:buFontTx/>
              <a:buChar char="–"/>
            </a:pPr>
            <a:r>
              <a:rPr lang="ar-SA" sz="2000" b="1" dirty="0">
                <a:solidFill>
                  <a:srgbClr val="0000FF"/>
                </a:solidFill>
                <a:latin typeface="Times New Roman" panose="02020603050405020304" pitchFamily="18" charset="0"/>
                <a:cs typeface="Times New Roman" panose="02020603050405020304" pitchFamily="18" charset="0"/>
              </a:rPr>
              <a:t>العملية التي يمكن بها للحيوان المحافظة على درجة حرارة الجسم الداخلية ضمن مدى يمكن تحمله </a:t>
            </a:r>
            <a:endParaRPr lang="en-US" sz="2000" b="1" dirty="0">
              <a:solidFill>
                <a:srgbClr val="0000FF"/>
              </a:solidFill>
              <a:latin typeface="Times New Roman" panose="02020603050405020304" pitchFamily="18" charset="0"/>
              <a:cs typeface="Times New Roman" panose="02020603050405020304" pitchFamily="18" charset="0"/>
            </a:endParaRPr>
          </a:p>
          <a:p>
            <a:pPr marL="574675" indent="-261938" eaLnBrk="1" hangingPunct="1">
              <a:lnSpc>
                <a:spcPct val="85000"/>
              </a:lnSpc>
              <a:spcBef>
                <a:spcPct val="20000"/>
              </a:spcBef>
            </a:pPr>
            <a:r>
              <a:rPr lang="en-US" sz="2000" b="1" dirty="0">
                <a:solidFill>
                  <a:srgbClr val="C00000"/>
                </a:solidFill>
                <a:latin typeface="Times New Roman" panose="02020603050405020304" pitchFamily="18" charset="0"/>
                <a:cs typeface="Times New Roman" panose="02020603050405020304" pitchFamily="18" charset="0"/>
              </a:rPr>
              <a:t>Ectothermic</a:t>
            </a:r>
            <a:r>
              <a:rPr lang="en-US" sz="2000" b="1" dirty="0">
                <a:latin typeface="Times New Roman" panose="02020603050405020304" pitchFamily="18" charset="0"/>
                <a:cs typeface="Times New Roman" panose="02020603050405020304" pitchFamily="18" charset="0"/>
              </a:rPr>
              <a:t> animals                 </a:t>
            </a:r>
            <a:r>
              <a:rPr lang="ar-SA" sz="2000" b="1" dirty="0">
                <a:latin typeface="Times New Roman" panose="02020603050405020304" pitchFamily="18" charset="0"/>
                <a:cs typeface="Times New Roman" panose="02020603050405020304" pitchFamily="18" charset="0"/>
              </a:rPr>
              <a:t>الحيوانات خارجية الحرارة</a:t>
            </a:r>
            <a:r>
              <a:rPr lang="en-US" sz="2000" b="1" dirty="0">
                <a:latin typeface="Times New Roman" panose="02020603050405020304" pitchFamily="18" charset="0"/>
                <a:cs typeface="Times New Roman" panose="02020603050405020304" pitchFamily="18" charset="0"/>
              </a:rPr>
              <a:t>                                </a:t>
            </a:r>
            <a:r>
              <a:rPr lang="ar-SA" sz="2000" b="1" dirty="0">
                <a:solidFill>
                  <a:srgbClr val="FF0000"/>
                </a:solidFill>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pPr marL="976313" lvl="1" indent="-269875" eaLnBrk="1" hangingPunct="1">
              <a:lnSpc>
                <a:spcPct val="80000"/>
              </a:lnSpc>
              <a:spcBef>
                <a:spcPct val="20000"/>
              </a:spcBef>
              <a:buFontTx/>
              <a:buChar char="–"/>
            </a:pPr>
            <a:r>
              <a:rPr lang="en-US" sz="2000" b="1" dirty="0">
                <a:solidFill>
                  <a:srgbClr val="0000FF"/>
                </a:solidFill>
                <a:latin typeface="Times New Roman" panose="02020603050405020304" pitchFamily="18" charset="0"/>
                <a:cs typeface="Times New Roman" panose="02020603050405020304" pitchFamily="18" charset="0"/>
              </a:rPr>
              <a:t>Absorb heat from their surroundings</a:t>
            </a:r>
          </a:p>
          <a:p>
            <a:pPr marL="976313" lvl="1" indent="-269875" eaLnBrk="1" hangingPunct="1">
              <a:lnSpc>
                <a:spcPct val="80000"/>
              </a:lnSpc>
              <a:spcBef>
                <a:spcPct val="20000"/>
              </a:spcBef>
              <a:buFontTx/>
              <a:buChar char="–"/>
            </a:pPr>
            <a:r>
              <a:rPr lang="ar-SA" sz="2000" b="1" dirty="0">
                <a:solidFill>
                  <a:srgbClr val="0000FF"/>
                </a:solidFill>
                <a:latin typeface="Times New Roman" panose="02020603050405020304" pitchFamily="18" charset="0"/>
                <a:cs typeface="Times New Roman" panose="02020603050405020304" pitchFamily="18" charset="0"/>
              </a:rPr>
              <a:t>تمتص الحرارة من البيئة المحيطة</a:t>
            </a:r>
            <a:endParaRPr lang="en-US" sz="2000" b="1" dirty="0">
              <a:solidFill>
                <a:srgbClr val="0000FF"/>
              </a:solidFill>
              <a:latin typeface="Times New Roman" panose="02020603050405020304" pitchFamily="18" charset="0"/>
              <a:cs typeface="Times New Roman" panose="02020603050405020304" pitchFamily="18" charset="0"/>
            </a:endParaRPr>
          </a:p>
          <a:p>
            <a:pPr marL="976313" lvl="1" indent="-269875" eaLnBrk="1" hangingPunct="1">
              <a:lnSpc>
                <a:spcPct val="80000"/>
              </a:lnSpc>
              <a:spcBef>
                <a:spcPct val="20000"/>
              </a:spcBef>
              <a:buFontTx/>
              <a:buChar char="–"/>
            </a:pPr>
            <a:r>
              <a:rPr lang="en-US" sz="2000" b="1" dirty="0">
                <a:solidFill>
                  <a:srgbClr val="003300"/>
                </a:solidFill>
                <a:latin typeface="Times New Roman" panose="02020603050405020304" pitchFamily="18" charset="0"/>
                <a:cs typeface="Times New Roman" panose="02020603050405020304" pitchFamily="18" charset="0"/>
              </a:rPr>
              <a:t>Many fish, most amphibians, lizards, most invertebrates</a:t>
            </a:r>
          </a:p>
          <a:p>
            <a:pPr marL="976313" lvl="1" indent="-269875" eaLnBrk="1" hangingPunct="1">
              <a:lnSpc>
                <a:spcPct val="80000"/>
              </a:lnSpc>
              <a:spcBef>
                <a:spcPct val="20000"/>
              </a:spcBef>
              <a:buFontTx/>
              <a:buChar char="–"/>
            </a:pPr>
            <a:r>
              <a:rPr lang="ar-SA" sz="2000" b="1" dirty="0">
                <a:solidFill>
                  <a:srgbClr val="003300"/>
                </a:solidFill>
                <a:latin typeface="Times New Roman" panose="02020603050405020304" pitchFamily="18" charset="0"/>
                <a:cs typeface="Times New Roman" panose="02020603050405020304" pitchFamily="18" charset="0"/>
              </a:rPr>
              <a:t>العديد من الأسماك , معظم البرمائيات , السحالي, ومعظم اللافقاريات</a:t>
            </a:r>
            <a:endParaRPr lang="en-US" sz="2000" b="1" dirty="0">
              <a:solidFill>
                <a:srgbClr val="003300"/>
              </a:solidFill>
              <a:latin typeface="Times New Roman" panose="02020603050405020304" pitchFamily="18" charset="0"/>
              <a:cs typeface="Times New Roman" panose="02020603050405020304" pitchFamily="18" charset="0"/>
            </a:endParaRPr>
          </a:p>
          <a:p>
            <a:pPr marL="627063" indent="-261938" eaLnBrk="1" hangingPunct="1">
              <a:lnSpc>
                <a:spcPct val="85000"/>
              </a:lnSpc>
              <a:spcBef>
                <a:spcPct val="20000"/>
              </a:spcBef>
            </a:pPr>
            <a:r>
              <a:rPr lang="en-US" sz="2000" b="1" dirty="0">
                <a:solidFill>
                  <a:srgbClr val="C00000"/>
                </a:solidFill>
                <a:latin typeface="Times New Roman" panose="02020603050405020304" pitchFamily="18" charset="0"/>
                <a:cs typeface="Times New Roman" panose="02020603050405020304" pitchFamily="18" charset="0"/>
              </a:rPr>
              <a:t>Endothermic</a:t>
            </a:r>
            <a:r>
              <a:rPr lang="en-US" sz="2000" b="1" dirty="0">
                <a:latin typeface="Times New Roman" panose="02020603050405020304" pitchFamily="18" charset="0"/>
                <a:cs typeface="Times New Roman" panose="02020603050405020304" pitchFamily="18" charset="0"/>
              </a:rPr>
              <a:t> animals            </a:t>
            </a:r>
            <a:r>
              <a:rPr lang="ar-SA" sz="2000" b="1" dirty="0">
                <a:latin typeface="Times New Roman" panose="02020603050405020304" pitchFamily="18" charset="0"/>
                <a:cs typeface="Times New Roman" panose="02020603050405020304" pitchFamily="18" charset="0"/>
              </a:rPr>
              <a:t>الحيوانات داخلية الحرارة</a:t>
            </a:r>
            <a:endParaRPr lang="en-US" sz="2000" b="1" dirty="0">
              <a:latin typeface="Times New Roman" panose="02020603050405020304" pitchFamily="18" charset="0"/>
              <a:cs typeface="Times New Roman" panose="02020603050405020304" pitchFamily="18" charset="0"/>
            </a:endParaRPr>
          </a:p>
          <a:p>
            <a:pPr marL="976313" lvl="1" indent="-269875" eaLnBrk="1" hangingPunct="1">
              <a:lnSpc>
                <a:spcPct val="75000"/>
              </a:lnSpc>
              <a:spcBef>
                <a:spcPct val="20000"/>
              </a:spcBef>
              <a:buFontTx/>
              <a:buChar char="–"/>
            </a:pPr>
            <a:r>
              <a:rPr lang="en-US" sz="2000" b="1" dirty="0">
                <a:solidFill>
                  <a:srgbClr val="0000FF"/>
                </a:solidFill>
                <a:latin typeface="Times New Roman" panose="02020603050405020304" pitchFamily="18" charset="0"/>
                <a:cs typeface="Times New Roman" panose="02020603050405020304" pitchFamily="18" charset="0"/>
              </a:rPr>
              <a:t>Derive body heat mainly from their metabolism</a:t>
            </a:r>
          </a:p>
          <a:p>
            <a:pPr marL="976313" lvl="1" indent="-269875" eaLnBrk="1" hangingPunct="1">
              <a:lnSpc>
                <a:spcPct val="75000"/>
              </a:lnSpc>
              <a:spcBef>
                <a:spcPct val="20000"/>
              </a:spcBef>
              <a:buFontTx/>
              <a:buChar char="–"/>
            </a:pPr>
            <a:r>
              <a:rPr lang="ar-SA" sz="2000" b="1" dirty="0">
                <a:solidFill>
                  <a:srgbClr val="0000FF"/>
                </a:solidFill>
                <a:latin typeface="Times New Roman" panose="02020603050405020304" pitchFamily="18" charset="0"/>
                <a:cs typeface="Times New Roman" panose="02020603050405020304" pitchFamily="18" charset="0"/>
              </a:rPr>
              <a:t>يستمد حرارة الجسم بصفة رئيسية من عملية الأيض</a:t>
            </a:r>
            <a:endParaRPr lang="en-US" sz="2000" b="1" dirty="0">
              <a:solidFill>
                <a:srgbClr val="0000FF"/>
              </a:solidFill>
              <a:latin typeface="Times New Roman" panose="02020603050405020304" pitchFamily="18" charset="0"/>
              <a:cs typeface="Times New Roman" panose="02020603050405020304" pitchFamily="18" charset="0"/>
            </a:endParaRPr>
          </a:p>
          <a:p>
            <a:pPr marL="976313" lvl="1" indent="-269875" eaLnBrk="1" hangingPunct="1">
              <a:lnSpc>
                <a:spcPct val="75000"/>
              </a:lnSpc>
              <a:spcBef>
                <a:spcPct val="20000"/>
              </a:spcBef>
              <a:buFontTx/>
              <a:buChar char="–"/>
            </a:pPr>
            <a:r>
              <a:rPr lang="en-US" sz="2000" b="1" dirty="0">
                <a:solidFill>
                  <a:srgbClr val="003300"/>
                </a:solidFill>
                <a:latin typeface="Times New Roman" panose="02020603050405020304" pitchFamily="18" charset="0"/>
                <a:cs typeface="Times New Roman" panose="02020603050405020304" pitchFamily="18" charset="0"/>
              </a:rPr>
              <a:t>Birds, mammals, a few reptiles and fish, many insects</a:t>
            </a:r>
          </a:p>
          <a:p>
            <a:pPr marL="976313" lvl="1" indent="-269875" eaLnBrk="1" hangingPunct="1">
              <a:lnSpc>
                <a:spcPct val="75000"/>
              </a:lnSpc>
              <a:spcBef>
                <a:spcPct val="20000"/>
              </a:spcBef>
              <a:buFontTx/>
              <a:buChar char="–"/>
            </a:pPr>
            <a:r>
              <a:rPr lang="ar-SA" sz="2000" b="1" dirty="0">
                <a:solidFill>
                  <a:srgbClr val="003300"/>
                </a:solidFill>
                <a:latin typeface="Times New Roman" panose="02020603050405020304" pitchFamily="18" charset="0"/>
                <a:cs typeface="Times New Roman" panose="02020603050405020304" pitchFamily="18" charset="0"/>
              </a:rPr>
              <a:t>الطيور , الثدييات , القليل من الزواحف والأسماك, العديد من الحشرات</a:t>
            </a:r>
            <a:endParaRPr lang="en-US" sz="2000" b="1" dirty="0">
              <a:solidFill>
                <a:srgbClr val="003300"/>
              </a:solidFill>
              <a:latin typeface="Times New Roman" panose="02020603050405020304" pitchFamily="18" charset="0"/>
              <a:cs typeface="Times New Roman" panose="02020603050405020304" pitchFamily="18" charset="0"/>
            </a:endParaRPr>
          </a:p>
        </p:txBody>
      </p:sp>
      <p:sp>
        <p:nvSpPr>
          <p:cNvPr id="7171" name="Rectangle 4"/>
          <p:cNvSpPr>
            <a:spLocks noGrp="1" noChangeArrowheads="1"/>
          </p:cNvSpPr>
          <p:nvPr>
            <p:ph type="title"/>
          </p:nvPr>
        </p:nvSpPr>
        <p:spPr>
          <a:xfrm>
            <a:off x="180975" y="139700"/>
            <a:ext cx="8534400" cy="830997"/>
          </a:xfrm>
          <a:noFill/>
        </p:spPr>
        <p:txBody>
          <a:bodyPr>
            <a:spAutoFit/>
          </a:bodyPr>
          <a:lstStyle/>
          <a:p>
            <a:pPr marL="0" indent="0" algn="ctr" eaLnBrk="1" hangingPunct="1"/>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Thermoregulation: </a:t>
            </a:r>
            <a:r>
              <a:rPr lang="en-US" sz="2000" dirty="0">
                <a:latin typeface="Times New Roman" panose="02020603050405020304" pitchFamily="18" charset="0"/>
                <a:cs typeface="Times New Roman" panose="02020603050405020304" pitchFamily="18" charset="0"/>
              </a:rPr>
              <a:t>An animal’s regulation of body temperature helps maintain homeostasis</a:t>
            </a:r>
            <a:r>
              <a:rPr lang="ar-SA" sz="2000" dirty="0">
                <a:solidFill>
                  <a:srgbClr val="FF0000"/>
                </a:solidFill>
                <a:latin typeface="Times New Roman" panose="02020603050405020304" pitchFamily="18" charset="0"/>
                <a:cs typeface="Times New Roman" panose="02020603050405020304" pitchFamily="18" charset="0"/>
              </a:rPr>
              <a:t> </a:t>
            </a:r>
            <a:br>
              <a:rPr lang="ar-SA" sz="2000" dirty="0">
                <a:solidFill>
                  <a:srgbClr val="FF0000"/>
                </a:solidFill>
                <a:latin typeface="Times New Roman" panose="02020603050405020304" pitchFamily="18" charset="0"/>
                <a:cs typeface="Times New Roman" panose="02020603050405020304" pitchFamily="18" charset="0"/>
              </a:rPr>
            </a:br>
            <a:r>
              <a:rPr lang="ar-SA" sz="2000" dirty="0">
                <a:solidFill>
                  <a:srgbClr val="FF0000"/>
                </a:solidFill>
                <a:latin typeface="Times New Roman" panose="02020603050405020304" pitchFamily="18" charset="0"/>
                <a:cs typeface="Times New Roman" panose="02020603050405020304" pitchFamily="18" charset="0"/>
              </a:rPr>
              <a:t>تنظيم الحيوان لدرجة حرارة جسمه يساعد على الحفاظ على الاتزان الحيوي</a:t>
            </a:r>
            <a:endParaRPr lang="en-US" sz="2800" dirty="0">
              <a:latin typeface="Times New Roman" panose="02020603050405020304" pitchFamily="18" charset="0"/>
              <a:cs typeface="Times New Roman" panose="02020603050405020304" pitchFamily="18" charset="0"/>
            </a:endParaRPr>
          </a:p>
        </p:txBody>
      </p:sp>
      <p:sp>
        <p:nvSpPr>
          <p:cNvPr id="7173" name="Line 7"/>
          <p:cNvSpPr>
            <a:spLocks noChangeShapeType="1"/>
          </p:cNvSpPr>
          <p:nvPr/>
        </p:nvSpPr>
        <p:spPr bwMode="auto">
          <a:xfrm>
            <a:off x="182563" y="1080608"/>
            <a:ext cx="8775700" cy="0"/>
          </a:xfrm>
          <a:prstGeom prst="line">
            <a:avLst/>
          </a:prstGeom>
          <a:noFill/>
          <a:ln w="76200">
            <a:solidFill>
              <a:srgbClr val="A8B99B"/>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7174" name="Line 8"/>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7" name="Oval 6"/>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4</a:t>
            </a: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201286" y="1123671"/>
            <a:ext cx="8621712" cy="3206750"/>
          </a:xfrm>
        </p:spPr>
        <p:txBody>
          <a:bodyPr/>
          <a:lstStyle/>
          <a:p>
            <a:pPr marL="261938" indent="-261938" eaLnBrk="1" hangingPunct="1">
              <a:lnSpc>
                <a:spcPct val="90000"/>
              </a:lnSpc>
            </a:pPr>
            <a:r>
              <a:rPr lang="en-US" sz="2400" b="1" dirty="0">
                <a:solidFill>
                  <a:srgbClr val="FF0000"/>
                </a:solidFill>
                <a:latin typeface="Times New Roman" panose="02020603050405020304" pitchFamily="18" charset="0"/>
                <a:cs typeface="Times New Roman" panose="02020603050405020304" pitchFamily="18" charset="0"/>
              </a:rPr>
              <a:t>Heat exchange with the environment may occur by</a:t>
            </a:r>
          </a:p>
          <a:p>
            <a:pPr marL="261938" indent="-261938" eaLnBrk="1" hangingPunct="1">
              <a:lnSpc>
                <a:spcPct val="90000"/>
              </a:lnSpc>
            </a:pPr>
            <a:r>
              <a:rPr lang="ar-SA" sz="2400" b="1" dirty="0">
                <a:solidFill>
                  <a:srgbClr val="FF0000"/>
                </a:solidFill>
                <a:latin typeface="Times New Roman" panose="02020603050405020304" pitchFamily="18" charset="0"/>
                <a:cs typeface="Times New Roman" panose="02020603050405020304" pitchFamily="18" charset="0"/>
              </a:rPr>
              <a:t>قد يحصل تبادل الحرارة مع البيئة المحيطة من خلال</a:t>
            </a:r>
            <a:endParaRPr lang="en-US" sz="2400" b="1" dirty="0">
              <a:solidFill>
                <a:srgbClr val="FF0000"/>
              </a:solidFill>
              <a:latin typeface="Times New Roman" panose="02020603050405020304" pitchFamily="18" charset="0"/>
              <a:cs typeface="Times New Roman" panose="02020603050405020304" pitchFamily="18" charset="0"/>
            </a:endParaRPr>
          </a:p>
          <a:p>
            <a:pPr marL="955675" lvl="1" indent="-514350" eaLnBrk="1" hangingPunct="1">
              <a:lnSpc>
                <a:spcPct val="90000"/>
              </a:lnSpc>
              <a:buFont typeface="+mj-lt"/>
              <a:buAutoNum type="arabicPeriod"/>
            </a:pPr>
            <a:r>
              <a:rPr lang="en-US" b="1" dirty="0">
                <a:solidFill>
                  <a:srgbClr val="0000FF"/>
                </a:solidFill>
                <a:latin typeface="Times New Roman" panose="02020603050405020304" pitchFamily="18" charset="0"/>
                <a:cs typeface="Times New Roman" panose="02020603050405020304" pitchFamily="18" charset="0"/>
              </a:rPr>
              <a:t>Conduction             </a:t>
            </a:r>
            <a:r>
              <a:rPr lang="ar-SA" b="1" dirty="0">
                <a:solidFill>
                  <a:srgbClr val="0000FF"/>
                </a:solidFill>
                <a:latin typeface="Times New Roman" panose="02020603050405020304" pitchFamily="18" charset="0"/>
                <a:cs typeface="Times New Roman" panose="02020603050405020304" pitchFamily="18" charset="0"/>
              </a:rPr>
              <a:t>التوصيل</a:t>
            </a:r>
            <a:r>
              <a:rPr lang="en-US" b="1" dirty="0">
                <a:solidFill>
                  <a:srgbClr val="FF0000"/>
                </a:solidFill>
                <a:latin typeface="Times New Roman" panose="02020603050405020304" pitchFamily="18" charset="0"/>
                <a:cs typeface="Times New Roman" panose="02020603050405020304" pitchFamily="18" charset="0"/>
              </a:rPr>
              <a:t>   </a:t>
            </a:r>
            <a:r>
              <a:rPr lang="ar-SA" b="1" dirty="0">
                <a:solidFill>
                  <a:srgbClr val="FF0000"/>
                </a:solidFill>
                <a:latin typeface="Times New Roman" panose="02020603050405020304" pitchFamily="18" charset="0"/>
                <a:cs typeface="Times New Roman" panose="02020603050405020304" pitchFamily="18" charset="0"/>
              </a:rPr>
              <a:t> </a:t>
            </a:r>
            <a:endParaRPr lang="en-US" b="1" dirty="0">
              <a:solidFill>
                <a:srgbClr val="FF0000"/>
              </a:solidFill>
              <a:latin typeface="Times New Roman" panose="02020603050405020304" pitchFamily="18" charset="0"/>
              <a:cs typeface="Times New Roman" panose="02020603050405020304" pitchFamily="18" charset="0"/>
            </a:endParaRPr>
          </a:p>
          <a:p>
            <a:pPr marL="955675" lvl="1" indent="-514350" eaLnBrk="1" hangingPunct="1">
              <a:lnSpc>
                <a:spcPct val="90000"/>
              </a:lnSpc>
              <a:buFont typeface="+mj-lt"/>
              <a:buAutoNum type="arabicPeriod"/>
            </a:pPr>
            <a:r>
              <a:rPr lang="en-US" b="1" dirty="0">
                <a:solidFill>
                  <a:srgbClr val="FF0000"/>
                </a:solidFill>
                <a:latin typeface="Times New Roman" panose="02020603050405020304" pitchFamily="18" charset="0"/>
                <a:cs typeface="Times New Roman" panose="02020603050405020304" pitchFamily="18" charset="0"/>
              </a:rPr>
              <a:t>Convection   </a:t>
            </a:r>
            <a:r>
              <a:rPr lang="ar-SA" b="1" dirty="0">
                <a:solidFill>
                  <a:srgbClr val="FF0000"/>
                </a:solidFill>
                <a:latin typeface="Times New Roman" panose="02020603050405020304" pitchFamily="18" charset="0"/>
                <a:cs typeface="Times New Roman" panose="02020603050405020304" pitchFamily="18" charset="0"/>
              </a:rPr>
              <a:t>                 الحمل الحراري    </a:t>
            </a:r>
            <a:endParaRPr lang="en-US" b="1" dirty="0">
              <a:solidFill>
                <a:srgbClr val="FF0000"/>
              </a:solidFill>
              <a:latin typeface="Times New Roman" panose="02020603050405020304" pitchFamily="18" charset="0"/>
              <a:cs typeface="Times New Roman" panose="02020603050405020304" pitchFamily="18" charset="0"/>
            </a:endParaRPr>
          </a:p>
          <a:p>
            <a:pPr marL="955675" lvl="1" indent="-514350" eaLnBrk="1" hangingPunct="1">
              <a:lnSpc>
                <a:spcPct val="90000"/>
              </a:lnSpc>
              <a:buFont typeface="+mj-lt"/>
              <a:buAutoNum type="arabicPeriod"/>
            </a:pPr>
            <a:r>
              <a:rPr lang="en-US" b="1" dirty="0">
                <a:solidFill>
                  <a:srgbClr val="0000FF"/>
                </a:solidFill>
                <a:latin typeface="Times New Roman" panose="02020603050405020304" pitchFamily="18" charset="0"/>
                <a:cs typeface="Times New Roman" panose="02020603050405020304" pitchFamily="18" charset="0"/>
              </a:rPr>
              <a:t>Radiation</a:t>
            </a:r>
            <a:r>
              <a:rPr lang="en-US" b="1" dirty="0">
                <a:solidFill>
                  <a:srgbClr val="FF0000"/>
                </a:solidFill>
                <a:latin typeface="Times New Roman" panose="02020603050405020304" pitchFamily="18" charset="0"/>
                <a:cs typeface="Times New Roman" panose="02020603050405020304" pitchFamily="18" charset="0"/>
              </a:rPr>
              <a:t>  </a:t>
            </a:r>
            <a:r>
              <a:rPr lang="ar-SA" b="1" dirty="0">
                <a:solidFill>
                  <a:srgbClr val="FF0000"/>
                </a:solidFill>
                <a:latin typeface="Times New Roman" panose="02020603050405020304" pitchFamily="18" charset="0"/>
                <a:cs typeface="Times New Roman" panose="02020603050405020304" pitchFamily="18" charset="0"/>
              </a:rPr>
              <a:t>         الاشعاع           </a:t>
            </a:r>
            <a:r>
              <a:rPr lang="en-US" b="1" dirty="0">
                <a:solidFill>
                  <a:srgbClr val="FF0000"/>
                </a:solidFill>
                <a:latin typeface="Times New Roman" panose="02020603050405020304" pitchFamily="18" charset="0"/>
                <a:cs typeface="Times New Roman" panose="02020603050405020304" pitchFamily="18" charset="0"/>
              </a:rPr>
              <a:t> </a:t>
            </a:r>
          </a:p>
          <a:p>
            <a:pPr marL="955675" lvl="1" indent="-514350" eaLnBrk="1" hangingPunct="1">
              <a:lnSpc>
                <a:spcPct val="90000"/>
              </a:lnSpc>
              <a:buFont typeface="+mj-lt"/>
              <a:buAutoNum type="arabicPeriod"/>
            </a:pPr>
            <a:r>
              <a:rPr lang="en-US" b="1" dirty="0">
                <a:solidFill>
                  <a:srgbClr val="FF0000"/>
                </a:solidFill>
                <a:latin typeface="Times New Roman" panose="02020603050405020304" pitchFamily="18" charset="0"/>
                <a:cs typeface="Times New Roman" panose="02020603050405020304" pitchFamily="18" charset="0"/>
              </a:rPr>
              <a:t>Evaporation  </a:t>
            </a:r>
            <a:r>
              <a:rPr lang="ar-SA" b="1" dirty="0">
                <a:solidFill>
                  <a:srgbClr val="FF0000"/>
                </a:solidFill>
                <a:latin typeface="Times New Roman" panose="02020603050405020304" pitchFamily="18" charset="0"/>
                <a:cs typeface="Times New Roman" panose="02020603050405020304" pitchFamily="18" charset="0"/>
              </a:rPr>
              <a:t>التبخير  </a:t>
            </a:r>
            <a:r>
              <a:rPr lang="en-US" b="1" dirty="0">
                <a:solidFill>
                  <a:srgbClr val="FF0000"/>
                </a:solidFill>
                <a:latin typeface="Times New Roman" panose="02020603050405020304" pitchFamily="18" charset="0"/>
                <a:cs typeface="Times New Roman" panose="02020603050405020304" pitchFamily="18" charset="0"/>
              </a:rPr>
              <a:t>    </a:t>
            </a:r>
            <a:r>
              <a:rPr lang="ar-SA" b="1" dirty="0">
                <a:solidFill>
                  <a:srgbClr val="FF0000"/>
                </a:solidFill>
                <a:latin typeface="Times New Roman" panose="02020603050405020304" pitchFamily="18" charset="0"/>
                <a:cs typeface="Times New Roman" panose="02020603050405020304" pitchFamily="18" charset="0"/>
              </a:rPr>
              <a:t>  </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8195" name="Rectangle 18"/>
          <p:cNvSpPr>
            <a:spLocks noGrp="1" noChangeArrowheads="1"/>
          </p:cNvSpPr>
          <p:nvPr>
            <p:ph type="title"/>
          </p:nvPr>
        </p:nvSpPr>
        <p:spPr>
          <a:xfrm>
            <a:off x="291337" y="182563"/>
            <a:ext cx="8534400" cy="534987"/>
          </a:xfrm>
        </p:spPr>
        <p:txBody>
          <a:bodyPr/>
          <a:lstStyle/>
          <a:p>
            <a:pPr marL="0" indent="0" algn="ctr" eaLnBrk="1" hangingPunct="1"/>
            <a:r>
              <a:rPr lang="en-US" sz="2000" dirty="0">
                <a:latin typeface="Times New Roman" panose="02020603050405020304" pitchFamily="18" charset="0"/>
                <a:cs typeface="Times New Roman" panose="02020603050405020304" pitchFamily="18" charset="0"/>
              </a:rPr>
              <a:t> Heat is gained or lost in four ways</a:t>
            </a:r>
            <a:br>
              <a:rPr lang="en-US" sz="2000" dirty="0">
                <a:latin typeface="Times New Roman" panose="02020603050405020304" pitchFamily="18" charset="0"/>
                <a:cs typeface="Times New Roman" panose="02020603050405020304" pitchFamily="18" charset="0"/>
              </a:rPr>
            </a:br>
            <a:r>
              <a:rPr lang="ar-SA" sz="2000" dirty="0">
                <a:latin typeface="Times New Roman" panose="02020603050405020304" pitchFamily="18" charset="0"/>
                <a:cs typeface="Times New Roman" panose="02020603050405020304" pitchFamily="18" charset="0"/>
              </a:rPr>
              <a:t>يتم اكتساب أو فقدان الحرارة بأربع طرق</a:t>
            </a:r>
            <a:endParaRPr lang="en-US" sz="2000" dirty="0">
              <a:latin typeface="Times New Roman" panose="02020603050405020304" pitchFamily="18" charset="0"/>
              <a:cs typeface="Times New Roman" panose="02020603050405020304" pitchFamily="18" charset="0"/>
            </a:endParaRPr>
          </a:p>
        </p:txBody>
      </p:sp>
      <p:sp>
        <p:nvSpPr>
          <p:cNvPr id="8196" name="Line 19"/>
          <p:cNvSpPr>
            <a:spLocks noChangeShapeType="1"/>
          </p:cNvSpPr>
          <p:nvPr/>
        </p:nvSpPr>
        <p:spPr bwMode="auto">
          <a:xfrm>
            <a:off x="182563" y="843119"/>
            <a:ext cx="8775700" cy="0"/>
          </a:xfrm>
          <a:prstGeom prst="line">
            <a:avLst/>
          </a:prstGeom>
          <a:noFill/>
          <a:ln w="76200">
            <a:solidFill>
              <a:srgbClr val="A8B99B"/>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grpSp>
        <p:nvGrpSpPr>
          <p:cNvPr id="8197" name="Group 29"/>
          <p:cNvGrpSpPr>
            <a:grpSpLocks/>
          </p:cNvGrpSpPr>
          <p:nvPr/>
        </p:nvGrpSpPr>
        <p:grpSpPr bwMode="auto">
          <a:xfrm>
            <a:off x="3975099" y="3771899"/>
            <a:ext cx="5168901" cy="2878139"/>
            <a:chOff x="2286" y="2233"/>
            <a:chExt cx="3392" cy="1956"/>
          </a:xfrm>
        </p:grpSpPr>
        <p:pic>
          <p:nvPicPr>
            <p:cNvPr id="8199" name="Picture 23" descr="25_02HeatExchange-U"/>
            <p:cNvPicPr>
              <a:picLocks noChangeAspect="1" noChangeArrowheads="1"/>
            </p:cNvPicPr>
            <p:nvPr/>
          </p:nvPicPr>
          <p:blipFill>
            <a:blip r:embed="rId3" cstate="print"/>
            <a:srcRect/>
            <a:stretch>
              <a:fillRect/>
            </a:stretch>
          </p:blipFill>
          <p:spPr bwMode="auto">
            <a:xfrm>
              <a:off x="2286" y="2233"/>
              <a:ext cx="3264" cy="1956"/>
            </a:xfrm>
            <a:prstGeom prst="rect">
              <a:avLst/>
            </a:prstGeom>
            <a:noFill/>
            <a:ln w="9525">
              <a:noFill/>
              <a:miter lim="800000"/>
              <a:headEnd/>
              <a:tailEnd/>
            </a:ln>
          </p:spPr>
        </p:pic>
        <p:sp>
          <p:nvSpPr>
            <p:cNvPr id="8200" name="Text Box 24"/>
            <p:cNvSpPr txBox="1">
              <a:spLocks noChangeArrowheads="1"/>
            </p:cNvSpPr>
            <p:nvPr/>
          </p:nvSpPr>
          <p:spPr bwMode="auto">
            <a:xfrm>
              <a:off x="2549" y="2641"/>
              <a:ext cx="731" cy="224"/>
            </a:xfrm>
            <a:prstGeom prst="rect">
              <a:avLst/>
            </a:prstGeom>
            <a:noFill/>
            <a:ln w="9525">
              <a:noFill/>
              <a:miter lim="800000"/>
              <a:headEnd/>
              <a:tailEnd/>
            </a:ln>
          </p:spPr>
          <p:txBody>
            <a:bodyPr wrap="none" lIns="0" tIns="0" rIns="0" bIns="0"/>
            <a:lstStyle/>
            <a:p>
              <a:pPr algn="ctr">
                <a:lnSpc>
                  <a:spcPct val="80000"/>
                </a:lnSpc>
              </a:pPr>
              <a:r>
                <a:rPr lang="en-US" sz="2000" b="1" dirty="0">
                  <a:solidFill>
                    <a:srgbClr val="0000FF"/>
                  </a:solidFill>
                  <a:latin typeface="Times New Roman" panose="02020603050405020304" pitchFamily="18" charset="0"/>
                  <a:cs typeface="Times New Roman" panose="02020603050405020304" pitchFamily="18" charset="0"/>
                </a:rPr>
                <a:t>Convection</a:t>
              </a:r>
            </a:p>
            <a:p>
              <a:pPr algn="ctr">
                <a:lnSpc>
                  <a:spcPct val="80000"/>
                </a:lnSpc>
              </a:pPr>
              <a:r>
                <a:rPr lang="ar-SA" sz="2000" b="1" dirty="0">
                  <a:solidFill>
                    <a:srgbClr val="0000FF"/>
                  </a:solidFill>
                  <a:latin typeface="Times New Roman" panose="02020603050405020304" pitchFamily="18" charset="0"/>
                  <a:cs typeface="Times New Roman" panose="02020603050405020304" pitchFamily="18" charset="0"/>
                </a:rPr>
                <a:t>الحمل الحراري</a:t>
              </a:r>
              <a:endParaRPr lang="en-US" sz="2000" b="1" dirty="0">
                <a:solidFill>
                  <a:srgbClr val="0000FF"/>
                </a:solidFill>
                <a:latin typeface="Times New Roman" panose="02020603050405020304" pitchFamily="18" charset="0"/>
                <a:cs typeface="Times New Roman" panose="02020603050405020304" pitchFamily="18" charset="0"/>
              </a:endParaRPr>
            </a:p>
            <a:p>
              <a:pPr algn="ctr">
                <a:lnSpc>
                  <a:spcPct val="80000"/>
                </a:lnSpc>
              </a:pPr>
              <a:r>
                <a:rPr lang="ar-SA" sz="2000" b="1"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
          <p:nvSpPr>
            <p:cNvPr id="8201" name="Text Box 25"/>
            <p:cNvSpPr txBox="1">
              <a:spLocks noChangeArrowheads="1"/>
            </p:cNvSpPr>
            <p:nvPr/>
          </p:nvSpPr>
          <p:spPr bwMode="auto">
            <a:xfrm>
              <a:off x="3331" y="3914"/>
              <a:ext cx="1096" cy="198"/>
            </a:xfrm>
            <a:prstGeom prst="rect">
              <a:avLst/>
            </a:prstGeom>
            <a:noFill/>
            <a:ln w="9525">
              <a:noFill/>
              <a:miter lim="800000"/>
              <a:headEnd/>
              <a:tailEnd/>
            </a:ln>
          </p:spPr>
          <p:txBody>
            <a:bodyPr wrap="none" lIns="0" tIns="0" rIns="0" bIns="0"/>
            <a:lstStyle/>
            <a:p>
              <a:pPr algn="ctr">
                <a:lnSpc>
                  <a:spcPct val="80000"/>
                </a:lnSpc>
              </a:pPr>
              <a:r>
                <a:rPr lang="en-US" sz="2000" b="1" dirty="0">
                  <a:solidFill>
                    <a:schemeClr val="bg1"/>
                  </a:solidFill>
                  <a:latin typeface="Times New Roman" panose="02020603050405020304" pitchFamily="18" charset="0"/>
                  <a:cs typeface="Times New Roman" panose="02020603050405020304" pitchFamily="18" charset="0"/>
                </a:rPr>
                <a:t>Conduction</a:t>
              </a:r>
            </a:p>
            <a:p>
              <a:pPr algn="ctr">
                <a:lnSpc>
                  <a:spcPct val="80000"/>
                </a:lnSpc>
              </a:pPr>
              <a:r>
                <a:rPr lang="ar-SA" sz="2000" b="1" dirty="0">
                  <a:solidFill>
                    <a:schemeClr val="bg1"/>
                  </a:solidFill>
                  <a:latin typeface="Times New Roman" panose="02020603050405020304" pitchFamily="18" charset="0"/>
                  <a:cs typeface="Times New Roman" panose="02020603050405020304" pitchFamily="18" charset="0"/>
                </a:rPr>
                <a:t>  </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8202" name="Text Box 26"/>
            <p:cNvSpPr txBox="1">
              <a:spLocks noChangeArrowheads="1"/>
            </p:cNvSpPr>
            <p:nvPr/>
          </p:nvSpPr>
          <p:spPr bwMode="auto">
            <a:xfrm>
              <a:off x="4582" y="2672"/>
              <a:ext cx="1096" cy="169"/>
            </a:xfrm>
            <a:prstGeom prst="rect">
              <a:avLst/>
            </a:prstGeom>
            <a:noFill/>
            <a:ln w="9525">
              <a:noFill/>
              <a:miter lim="800000"/>
              <a:headEnd/>
              <a:tailEnd/>
            </a:ln>
          </p:spPr>
          <p:txBody>
            <a:bodyPr wrap="none" lIns="0" tIns="0" rIns="0" bIns="0"/>
            <a:lstStyle/>
            <a:p>
              <a:pPr algn="ctr">
                <a:lnSpc>
                  <a:spcPct val="80000"/>
                </a:lnSpc>
              </a:pPr>
              <a:r>
                <a:rPr lang="en-US" sz="2000" b="1" dirty="0">
                  <a:solidFill>
                    <a:srgbClr val="0000FF"/>
                  </a:solidFill>
                  <a:latin typeface="Times New Roman" panose="02020603050405020304" pitchFamily="18" charset="0"/>
                  <a:cs typeface="Times New Roman" panose="02020603050405020304" pitchFamily="18" charset="0"/>
                </a:rPr>
                <a:t>Evaporation</a:t>
              </a:r>
            </a:p>
            <a:p>
              <a:pPr algn="ctr">
                <a:lnSpc>
                  <a:spcPct val="80000"/>
                </a:lnSpc>
              </a:pPr>
              <a:r>
                <a:rPr lang="ar-SA" sz="2000" b="1" dirty="0">
                  <a:solidFill>
                    <a:srgbClr val="0000FF"/>
                  </a:solidFill>
                  <a:latin typeface="Times New Roman" panose="02020603050405020304" pitchFamily="18" charset="0"/>
                  <a:cs typeface="Times New Roman" panose="02020603050405020304" pitchFamily="18" charset="0"/>
                </a:rPr>
                <a:t>التبخير</a:t>
              </a:r>
              <a:endParaRPr lang="en-US" sz="2000" b="1" dirty="0">
                <a:solidFill>
                  <a:srgbClr val="0000FF"/>
                </a:solidFill>
                <a:latin typeface="Times New Roman" panose="02020603050405020304" pitchFamily="18" charset="0"/>
                <a:cs typeface="Times New Roman" panose="02020603050405020304" pitchFamily="18" charset="0"/>
              </a:endParaRPr>
            </a:p>
            <a:p>
              <a:pPr algn="ctr">
                <a:lnSpc>
                  <a:spcPct val="80000"/>
                </a:lnSpc>
              </a:pPr>
              <a:r>
                <a:rPr lang="ar-SA" sz="2000" b="1" dirty="0">
                  <a:solidFill>
                    <a:srgbClr val="0000FF"/>
                  </a:solidFill>
                  <a:latin typeface="Times New Roman" panose="02020603050405020304" pitchFamily="18" charset="0"/>
                  <a:cs typeface="Times New Roman" panose="02020603050405020304" pitchFamily="18" charset="0"/>
                </a:rPr>
                <a:t>  </a:t>
              </a:r>
              <a:endParaRPr lang="en-US" sz="2000" b="1" dirty="0">
                <a:solidFill>
                  <a:srgbClr val="0000FF"/>
                </a:solidFill>
                <a:latin typeface="Times New Roman" panose="02020603050405020304" pitchFamily="18" charset="0"/>
                <a:cs typeface="Times New Roman" panose="02020603050405020304" pitchFamily="18" charset="0"/>
              </a:endParaRPr>
            </a:p>
          </p:txBody>
        </p:sp>
        <p:sp>
          <p:nvSpPr>
            <p:cNvPr id="8203" name="Text Box 27"/>
            <p:cNvSpPr txBox="1">
              <a:spLocks noChangeArrowheads="1"/>
            </p:cNvSpPr>
            <p:nvPr/>
          </p:nvSpPr>
          <p:spPr bwMode="auto">
            <a:xfrm>
              <a:off x="3639" y="2533"/>
              <a:ext cx="1096" cy="169"/>
            </a:xfrm>
            <a:prstGeom prst="rect">
              <a:avLst/>
            </a:prstGeom>
            <a:noFill/>
            <a:ln w="9525">
              <a:noFill/>
              <a:miter lim="800000"/>
              <a:headEnd/>
              <a:tailEnd/>
            </a:ln>
          </p:spPr>
          <p:txBody>
            <a:bodyPr wrap="none" lIns="0" tIns="0" rIns="0" bIns="0"/>
            <a:lstStyle/>
            <a:p>
              <a:pPr algn="ctr">
                <a:lnSpc>
                  <a:spcPct val="80000"/>
                </a:lnSpc>
              </a:pPr>
              <a:r>
                <a:rPr lang="en-US" sz="2000" b="1" dirty="0">
                  <a:solidFill>
                    <a:srgbClr val="0000FF"/>
                  </a:solidFill>
                  <a:latin typeface="Times New Roman" panose="02020603050405020304" pitchFamily="18" charset="0"/>
                  <a:cs typeface="Times New Roman" panose="02020603050405020304" pitchFamily="18" charset="0"/>
                </a:rPr>
                <a:t>Radiation</a:t>
              </a:r>
            </a:p>
            <a:p>
              <a:pPr algn="ctr">
                <a:lnSpc>
                  <a:spcPct val="80000"/>
                </a:lnSpc>
              </a:pPr>
              <a:r>
                <a:rPr lang="ar-SA" sz="2000" b="1" dirty="0">
                  <a:solidFill>
                    <a:srgbClr val="0000FF"/>
                  </a:solidFill>
                  <a:latin typeface="Times New Roman" panose="02020603050405020304" pitchFamily="18" charset="0"/>
                  <a:cs typeface="Times New Roman" panose="02020603050405020304" pitchFamily="18" charset="0"/>
                </a:rPr>
                <a:t>الإشعاع</a:t>
              </a:r>
              <a:endParaRPr lang="en-US" sz="2000" b="1" dirty="0">
                <a:solidFill>
                  <a:srgbClr val="0000FF"/>
                </a:solidFill>
                <a:latin typeface="Times New Roman" panose="02020603050405020304" pitchFamily="18" charset="0"/>
                <a:cs typeface="Times New Roman" panose="02020603050405020304" pitchFamily="18" charset="0"/>
              </a:endParaRPr>
            </a:p>
            <a:p>
              <a:pPr algn="ctr">
                <a:lnSpc>
                  <a:spcPct val="80000"/>
                </a:lnSpc>
              </a:pPr>
              <a:r>
                <a:rPr lang="en-US" sz="2000" b="1" dirty="0">
                  <a:solidFill>
                    <a:srgbClr val="0000FF"/>
                  </a:solidFill>
                  <a:latin typeface="Times New Roman" panose="02020603050405020304" pitchFamily="18" charset="0"/>
                  <a:cs typeface="Times New Roman" panose="02020603050405020304" pitchFamily="18" charset="0"/>
                </a:rPr>
                <a:t> </a:t>
              </a:r>
            </a:p>
          </p:txBody>
        </p:sp>
      </p:grpSp>
      <p:sp>
        <p:nvSpPr>
          <p:cNvPr id="8198" name="Rectangle 28"/>
          <p:cNvSpPr>
            <a:spLocks noChangeArrowheads="1"/>
          </p:cNvSpPr>
          <p:nvPr/>
        </p:nvSpPr>
        <p:spPr bwMode="auto">
          <a:xfrm>
            <a:off x="871538" y="4897438"/>
            <a:ext cx="2551112" cy="1311128"/>
          </a:xfrm>
          <a:prstGeom prst="rect">
            <a:avLst/>
          </a:prstGeom>
          <a:noFill/>
          <a:ln w="9525">
            <a:noFill/>
            <a:miter lim="800000"/>
            <a:headEnd/>
            <a:tailEnd/>
          </a:ln>
        </p:spPr>
        <p:txBody>
          <a:bodyPr>
            <a:spAutoFit/>
          </a:bodyPr>
          <a:lstStyle/>
          <a:p>
            <a:pPr algn="ctr" eaLnBrk="1" hangingPunct="1">
              <a:spcBef>
                <a:spcPct val="30000"/>
              </a:spcBef>
            </a:pPr>
            <a:r>
              <a:rPr lang="en-US" b="1" dirty="0">
                <a:solidFill>
                  <a:schemeClr val="tx2"/>
                </a:solidFill>
                <a:latin typeface="Times New Roman" panose="02020603050405020304" pitchFamily="18" charset="0"/>
                <a:cs typeface="Times New Roman" panose="02020603050405020304" pitchFamily="18" charset="0"/>
              </a:rPr>
              <a:t>Mechanisms of heat exchange</a:t>
            </a:r>
          </a:p>
          <a:p>
            <a:pPr algn="ctr" eaLnBrk="1" hangingPunct="1">
              <a:spcBef>
                <a:spcPct val="30000"/>
              </a:spcBef>
            </a:pPr>
            <a:r>
              <a:rPr lang="ar-SA" b="1" dirty="0">
                <a:solidFill>
                  <a:schemeClr val="tx2"/>
                </a:solidFill>
                <a:latin typeface="Times New Roman" panose="02020603050405020304" pitchFamily="18" charset="0"/>
                <a:cs typeface="Times New Roman" panose="02020603050405020304" pitchFamily="18" charset="0"/>
              </a:rPr>
              <a:t>آليات تبادل الحرارة</a:t>
            </a:r>
            <a:r>
              <a:rPr lang="en-US" b="1" dirty="0">
                <a:solidFill>
                  <a:srgbClr val="FF0000"/>
                </a:solidFill>
                <a:latin typeface="Times New Roman" panose="02020603050405020304" pitchFamily="18" charset="0"/>
                <a:cs typeface="Times New Roman" panose="02020603050405020304" pitchFamily="18" charset="0"/>
              </a:rPr>
              <a:t> </a:t>
            </a:r>
            <a:endParaRPr lang="en-US" b="1" dirty="0">
              <a:solidFill>
                <a:schemeClr val="tx2"/>
              </a:solidFill>
              <a:latin typeface="Times New Roman" panose="02020603050405020304" pitchFamily="18" charset="0"/>
              <a:cs typeface="Times New Roman" panose="02020603050405020304" pitchFamily="18" charset="0"/>
            </a:endParaRPr>
          </a:p>
        </p:txBody>
      </p:sp>
      <p:sp>
        <p:nvSpPr>
          <p:cNvPr id="12" name="Oval 11"/>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5</a:t>
            </a: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113973" y="164446"/>
            <a:ext cx="8963025" cy="720197"/>
          </a:xfrm>
          <a:noFill/>
        </p:spPr>
        <p:txBody>
          <a:bodyPr>
            <a:spAutoFit/>
          </a:bodyPr>
          <a:lstStyle/>
          <a:p>
            <a:pPr marL="0" indent="0" algn="ctr" eaLnBrk="1" hangingPunct="1"/>
            <a:r>
              <a:rPr lang="en-US" sz="2800" dirty="0">
                <a:solidFill>
                  <a:srgbClr val="0060AF"/>
                </a:solidFill>
                <a:latin typeface="Times New Roman" panose="02020603050405020304" pitchFamily="18" charset="0"/>
                <a:cs typeface="Times New Roman" panose="02020603050405020304" pitchFamily="18" charset="0"/>
              </a:rPr>
              <a:t>  </a:t>
            </a:r>
            <a:r>
              <a:rPr lang="en-US" sz="2400" dirty="0">
                <a:solidFill>
                  <a:srgbClr val="0060AF"/>
                </a:solidFill>
                <a:latin typeface="Times New Roman" panose="02020603050405020304" pitchFamily="18" charset="0"/>
                <a:cs typeface="Times New Roman" panose="02020603050405020304" pitchFamily="18" charset="0"/>
              </a:rPr>
              <a:t>Adaptations that balance heat gain and loss</a:t>
            </a:r>
            <a:br>
              <a:rPr lang="en-US" sz="2400" dirty="0">
                <a:solidFill>
                  <a:srgbClr val="0060AF"/>
                </a:solidFill>
                <a:latin typeface="Times New Roman" panose="02020603050405020304" pitchFamily="18" charset="0"/>
                <a:cs typeface="Times New Roman" panose="02020603050405020304" pitchFamily="18" charset="0"/>
              </a:rPr>
            </a:br>
            <a:r>
              <a:rPr lang="ar-SA" sz="2400" dirty="0">
                <a:solidFill>
                  <a:srgbClr val="0060AF"/>
                </a:solidFill>
                <a:latin typeface="Times New Roman" panose="02020603050405020304" pitchFamily="18" charset="0"/>
                <a:cs typeface="Times New Roman" panose="02020603050405020304" pitchFamily="18" charset="0"/>
              </a:rPr>
              <a:t>التكيفات التي توزان بين اكتساب و فقد الحرارة</a:t>
            </a:r>
            <a:endParaRPr lang="en-US" sz="2400" dirty="0">
              <a:solidFill>
                <a:srgbClr val="0060AF"/>
              </a:solidFill>
              <a:latin typeface="Times New Roman" panose="02020603050405020304" pitchFamily="18" charset="0"/>
              <a:cs typeface="Times New Roman" panose="02020603050405020304" pitchFamily="18" charset="0"/>
            </a:endParaRPr>
          </a:p>
        </p:txBody>
      </p:sp>
      <p:sp>
        <p:nvSpPr>
          <p:cNvPr id="9219" name="Rectangle 6"/>
          <p:cNvSpPr>
            <a:spLocks noGrp="1" noChangeArrowheads="1"/>
          </p:cNvSpPr>
          <p:nvPr>
            <p:ph type="body" idx="1"/>
          </p:nvPr>
        </p:nvSpPr>
        <p:spPr>
          <a:xfrm>
            <a:off x="203200" y="958836"/>
            <a:ext cx="8737600" cy="5205481"/>
          </a:xfrm>
        </p:spPr>
        <p:txBody>
          <a:bodyPr/>
          <a:lstStyle/>
          <a:p>
            <a:pPr marL="261938" indent="-261938" eaLnBrk="1" hangingPunct="1">
              <a:lnSpc>
                <a:spcPct val="114000"/>
              </a:lnSpc>
              <a:spcBef>
                <a:spcPts val="1200"/>
              </a:spcBef>
              <a:spcAft>
                <a:spcPts val="600"/>
              </a:spcAft>
            </a:pPr>
            <a:r>
              <a:rPr lang="en-US" sz="2000" b="1" dirty="0">
                <a:solidFill>
                  <a:srgbClr val="FF0000"/>
                </a:solidFill>
                <a:latin typeface="Times New Roman" panose="02020603050405020304" pitchFamily="18" charset="0"/>
                <a:cs typeface="Times New Roman" panose="02020603050405020304" pitchFamily="18" charset="0"/>
              </a:rPr>
              <a:t>Five</a:t>
            </a:r>
            <a:r>
              <a:rPr lang="en-US" sz="2000" b="1" dirty="0">
                <a:solidFill>
                  <a:srgbClr val="0000FF"/>
                </a:solidFill>
                <a:latin typeface="Times New Roman" panose="02020603050405020304" pitchFamily="18" charset="0"/>
                <a:cs typeface="Times New Roman" panose="02020603050405020304" pitchFamily="18" charset="0"/>
              </a:rPr>
              <a:t> general categories of adaptations promote thermoregulation</a:t>
            </a:r>
          </a:p>
          <a:p>
            <a:pPr marL="261938" indent="-261938" eaLnBrk="1" hangingPunct="1">
              <a:lnSpc>
                <a:spcPct val="114000"/>
              </a:lnSpc>
              <a:spcBef>
                <a:spcPts val="1200"/>
              </a:spcBef>
              <a:spcAft>
                <a:spcPts val="600"/>
              </a:spcAft>
            </a:pPr>
            <a:r>
              <a:rPr lang="ar-SA" sz="2000" b="1" dirty="0">
                <a:solidFill>
                  <a:srgbClr val="0000FF"/>
                </a:solidFill>
                <a:latin typeface="Times New Roman" panose="02020603050405020304" pitchFamily="18" charset="0"/>
                <a:cs typeface="Times New Roman" panose="02020603050405020304" pitchFamily="18" charset="0"/>
              </a:rPr>
              <a:t>هناك خمس فئات عامة من التكيفات التي تشجع على التنظيم الحراري</a:t>
            </a:r>
            <a:endParaRPr lang="en-US" sz="2000" b="1" dirty="0">
              <a:solidFill>
                <a:srgbClr val="0000FF"/>
              </a:solidFill>
              <a:latin typeface="Times New Roman" panose="02020603050405020304" pitchFamily="18" charset="0"/>
              <a:cs typeface="Times New Roman" panose="02020603050405020304" pitchFamily="18" charset="0"/>
            </a:endParaRPr>
          </a:p>
          <a:p>
            <a:pPr marL="261938" indent="-261938" rtl="1" eaLnBrk="1" hangingPunct="1">
              <a:lnSpc>
                <a:spcPct val="114000"/>
              </a:lnSpc>
              <a:spcBef>
                <a:spcPts val="1200"/>
              </a:spcBef>
              <a:spcAft>
                <a:spcPts val="600"/>
              </a:spcAft>
              <a:buFont typeface="Wingdings" pitchFamily="2" charset="2"/>
              <a:buNone/>
            </a:pPr>
            <a:r>
              <a:rPr lang="en-US" sz="2000" b="1" dirty="0">
                <a:solidFill>
                  <a:srgbClr val="C00000"/>
                </a:solidFill>
                <a:latin typeface="Times New Roman" panose="02020603050405020304" pitchFamily="18" charset="0"/>
                <a:cs typeface="Times New Roman" panose="02020603050405020304" pitchFamily="18" charset="0"/>
              </a:rPr>
              <a:t>1- </a:t>
            </a:r>
            <a:r>
              <a:rPr lang="en-US" sz="2000" b="1" u="sng" dirty="0">
                <a:solidFill>
                  <a:srgbClr val="C00000"/>
                </a:solidFill>
                <a:latin typeface="Times New Roman" panose="02020603050405020304" pitchFamily="18" charset="0"/>
                <a:cs typeface="Times New Roman" panose="02020603050405020304" pitchFamily="18" charset="0"/>
              </a:rPr>
              <a:t>Increased metabolic heat production:</a:t>
            </a:r>
          </a:p>
          <a:p>
            <a:pPr marL="261938" indent="-261938" algn="r" rtl="1" eaLnBrk="1" hangingPunct="1">
              <a:lnSpc>
                <a:spcPct val="114000"/>
              </a:lnSpc>
              <a:spcBef>
                <a:spcPts val="1200"/>
              </a:spcBef>
              <a:spcAft>
                <a:spcPts val="600"/>
              </a:spcAft>
              <a:buFont typeface="Wingdings" pitchFamily="2" charset="2"/>
              <a:buNone/>
            </a:pPr>
            <a:r>
              <a:rPr lang="ar-SA" sz="2000" b="1" u="sng" dirty="0">
                <a:solidFill>
                  <a:srgbClr val="C00000"/>
                </a:solidFill>
                <a:latin typeface="Times New Roman" panose="02020603050405020304" pitchFamily="18" charset="0"/>
                <a:cs typeface="Times New Roman" panose="02020603050405020304" pitchFamily="18" charset="0"/>
              </a:rPr>
              <a:t>زيادة انتاج الحرارة الأيضية :</a:t>
            </a:r>
            <a:endParaRPr lang="en-US" sz="2000" b="1" u="sng" dirty="0">
              <a:solidFill>
                <a:srgbClr val="C00000"/>
              </a:solidFill>
              <a:latin typeface="Times New Roman" panose="02020603050405020304" pitchFamily="18" charset="0"/>
              <a:cs typeface="Times New Roman" panose="02020603050405020304" pitchFamily="18" charset="0"/>
            </a:endParaRPr>
          </a:p>
          <a:p>
            <a:pPr marL="711200" lvl="1" indent="-269875" eaLnBrk="1" hangingPunct="1">
              <a:lnSpc>
                <a:spcPct val="114000"/>
              </a:lnSpc>
              <a:spcBef>
                <a:spcPts val="1200"/>
              </a:spcBef>
              <a:spcAft>
                <a:spcPts val="600"/>
              </a:spcAft>
              <a:buFontTx/>
              <a:buChar char="–"/>
            </a:pPr>
            <a:r>
              <a:rPr lang="en-US" sz="2000" b="1" dirty="0">
                <a:solidFill>
                  <a:srgbClr val="0000FF"/>
                </a:solidFill>
                <a:latin typeface="Times New Roman" panose="02020603050405020304" pitchFamily="18" charset="0"/>
                <a:cs typeface="Times New Roman" panose="02020603050405020304" pitchFamily="18" charset="0"/>
              </a:rPr>
              <a:t>Hormonal changes boost metabolic rate in birds and mammals</a:t>
            </a:r>
          </a:p>
          <a:p>
            <a:pPr marL="711200" lvl="1" indent="-269875" eaLnBrk="1" hangingPunct="1">
              <a:lnSpc>
                <a:spcPct val="114000"/>
              </a:lnSpc>
              <a:spcBef>
                <a:spcPts val="1200"/>
              </a:spcBef>
              <a:spcAft>
                <a:spcPts val="600"/>
              </a:spcAft>
              <a:buFontTx/>
              <a:buChar char="–"/>
            </a:pPr>
            <a:r>
              <a:rPr lang="ar-SA" sz="2000" b="1" dirty="0">
                <a:solidFill>
                  <a:srgbClr val="0000FF"/>
                </a:solidFill>
                <a:latin typeface="Times New Roman" panose="02020603050405020304" pitchFamily="18" charset="0"/>
                <a:cs typeface="Times New Roman" panose="02020603050405020304" pitchFamily="18" charset="0"/>
              </a:rPr>
              <a:t>تعمل التغيرات الهرمونية على رفع معدل الأيض في الطيور والثدييات</a:t>
            </a:r>
            <a:endParaRPr lang="en-US" sz="2000" b="1" dirty="0">
              <a:solidFill>
                <a:srgbClr val="0000FF"/>
              </a:solidFill>
              <a:latin typeface="Times New Roman" panose="02020603050405020304" pitchFamily="18" charset="0"/>
              <a:cs typeface="Times New Roman" panose="02020603050405020304" pitchFamily="18" charset="0"/>
            </a:endParaRPr>
          </a:p>
          <a:p>
            <a:pPr marL="711200" lvl="1" indent="-269875" eaLnBrk="1" hangingPunct="1">
              <a:lnSpc>
                <a:spcPct val="114000"/>
              </a:lnSpc>
              <a:spcBef>
                <a:spcPts val="1200"/>
              </a:spcBef>
              <a:spcAft>
                <a:spcPts val="600"/>
              </a:spcAft>
              <a:buFontTx/>
              <a:buChar char="–"/>
            </a:pPr>
            <a:r>
              <a:rPr lang="en-US" sz="2000" b="1" dirty="0">
                <a:solidFill>
                  <a:srgbClr val="003300"/>
                </a:solidFill>
                <a:latin typeface="Times New Roman" panose="02020603050405020304" pitchFamily="18" charset="0"/>
                <a:cs typeface="Times New Roman" panose="02020603050405020304" pitchFamily="18" charset="0"/>
              </a:rPr>
              <a:t>Shivering    </a:t>
            </a:r>
            <a:r>
              <a:rPr lang="ar-SA" sz="2000" b="1" dirty="0">
                <a:solidFill>
                  <a:srgbClr val="003300"/>
                </a:solidFill>
                <a:latin typeface="Times New Roman" panose="02020603050405020304" pitchFamily="18" charset="0"/>
                <a:cs typeface="Times New Roman" panose="02020603050405020304" pitchFamily="18" charset="0"/>
              </a:rPr>
              <a:t>الارتجاف</a:t>
            </a:r>
            <a:endParaRPr lang="en-US" sz="2000" b="1" dirty="0">
              <a:solidFill>
                <a:srgbClr val="003300"/>
              </a:solidFill>
              <a:latin typeface="Times New Roman" panose="02020603050405020304" pitchFamily="18" charset="0"/>
              <a:cs typeface="Times New Roman" panose="02020603050405020304" pitchFamily="18" charset="0"/>
            </a:endParaRPr>
          </a:p>
          <a:p>
            <a:pPr marL="711200" lvl="1" indent="-269875" eaLnBrk="1" hangingPunct="1">
              <a:lnSpc>
                <a:spcPct val="114000"/>
              </a:lnSpc>
              <a:spcBef>
                <a:spcPts val="1200"/>
              </a:spcBef>
              <a:spcAft>
                <a:spcPts val="600"/>
              </a:spcAft>
              <a:buFontTx/>
              <a:buChar char="–"/>
            </a:pPr>
            <a:r>
              <a:rPr lang="en-US" sz="2000" b="1" dirty="0">
                <a:solidFill>
                  <a:srgbClr val="0000FF"/>
                </a:solidFill>
                <a:latin typeface="Times New Roman" panose="02020603050405020304" pitchFamily="18" charset="0"/>
                <a:cs typeface="Times New Roman" panose="02020603050405020304" pitchFamily="18" charset="0"/>
              </a:rPr>
              <a:t>Increased physical activity   </a:t>
            </a:r>
            <a:r>
              <a:rPr lang="ar-SA" sz="2000" b="1" dirty="0">
                <a:solidFill>
                  <a:srgbClr val="0000FF"/>
                </a:solidFill>
                <a:latin typeface="Times New Roman" panose="02020603050405020304" pitchFamily="18" charset="0"/>
                <a:cs typeface="Times New Roman" panose="02020603050405020304" pitchFamily="18" charset="0"/>
              </a:rPr>
              <a:t>زيادة الأنشطة الجسدية</a:t>
            </a:r>
            <a:endParaRPr lang="en-US" sz="2000" b="1" dirty="0">
              <a:solidFill>
                <a:srgbClr val="0000FF"/>
              </a:solidFill>
              <a:latin typeface="Times New Roman" panose="02020603050405020304" pitchFamily="18" charset="0"/>
              <a:cs typeface="Times New Roman" panose="02020603050405020304" pitchFamily="18" charset="0"/>
            </a:endParaRPr>
          </a:p>
          <a:p>
            <a:pPr marL="711200" lvl="1" indent="-269875" eaLnBrk="1" hangingPunct="1">
              <a:lnSpc>
                <a:spcPct val="114000"/>
              </a:lnSpc>
              <a:spcBef>
                <a:spcPts val="1200"/>
              </a:spcBef>
              <a:spcAft>
                <a:spcPts val="600"/>
              </a:spcAft>
              <a:buFontTx/>
              <a:buChar char="–"/>
            </a:pPr>
            <a:r>
              <a:rPr lang="en-US" sz="2000" b="1" dirty="0">
                <a:solidFill>
                  <a:srgbClr val="003300"/>
                </a:solidFill>
                <a:latin typeface="Times New Roman" panose="02020603050405020304" pitchFamily="18" charset="0"/>
                <a:cs typeface="Times New Roman" panose="02020603050405020304" pitchFamily="18" charset="0"/>
              </a:rPr>
              <a:t>Honeybees cluster and shiver   </a:t>
            </a:r>
            <a:r>
              <a:rPr lang="ar-SA" sz="2000" b="1" dirty="0">
                <a:solidFill>
                  <a:srgbClr val="003300"/>
                </a:solidFill>
                <a:latin typeface="Times New Roman" panose="02020603050405020304" pitchFamily="18" charset="0"/>
                <a:cs typeface="Times New Roman" panose="02020603050405020304" pitchFamily="18" charset="0"/>
              </a:rPr>
              <a:t>تزاحم نحل العسل والارتجاف</a:t>
            </a:r>
            <a:endParaRPr lang="en-US" sz="2000" b="1" dirty="0">
              <a:solidFill>
                <a:srgbClr val="003300"/>
              </a:solidFill>
              <a:latin typeface="Times New Roman" panose="02020603050405020304" pitchFamily="18" charset="0"/>
              <a:cs typeface="Times New Roman" panose="02020603050405020304" pitchFamily="18" charset="0"/>
            </a:endParaRPr>
          </a:p>
        </p:txBody>
      </p:sp>
      <p:sp>
        <p:nvSpPr>
          <p:cNvPr id="9220" name="Line 9"/>
          <p:cNvSpPr>
            <a:spLocks noChangeShapeType="1"/>
          </p:cNvSpPr>
          <p:nvPr/>
        </p:nvSpPr>
        <p:spPr bwMode="auto">
          <a:xfrm>
            <a:off x="203200" y="925335"/>
            <a:ext cx="8775700" cy="0"/>
          </a:xfrm>
          <a:prstGeom prst="line">
            <a:avLst/>
          </a:prstGeom>
          <a:noFill/>
          <a:ln w="76200">
            <a:solidFill>
              <a:srgbClr val="A8B99B"/>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9221" name="Line 10"/>
          <p:cNvSpPr>
            <a:spLocks noChangeShapeType="1"/>
          </p:cNvSpPr>
          <p:nvPr/>
        </p:nvSpPr>
        <p:spPr bwMode="auto">
          <a:xfrm>
            <a:off x="182563" y="6621463"/>
            <a:ext cx="8775700" cy="0"/>
          </a:xfrm>
          <a:prstGeom prst="line">
            <a:avLst/>
          </a:prstGeom>
          <a:noFill/>
          <a:ln w="1905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9222" name="Text Box 11"/>
          <p:cNvSpPr txBox="1">
            <a:spLocks noChangeArrowheads="1"/>
          </p:cNvSpPr>
          <p:nvPr/>
        </p:nvSpPr>
        <p:spPr bwMode="auto">
          <a:xfrm>
            <a:off x="182563" y="6683375"/>
            <a:ext cx="8775700" cy="136525"/>
          </a:xfrm>
          <a:prstGeom prst="rect">
            <a:avLst/>
          </a:prstGeom>
          <a:noFill/>
          <a:ln w="9525">
            <a:noFill/>
            <a:miter lim="800000"/>
            <a:headEnd/>
            <a:tailEnd/>
          </a:ln>
        </p:spPr>
        <p:txBody>
          <a:bodyPr lIns="0" tIns="0" rIns="0" bIns="0" anchor="ctr"/>
          <a:lstStyle/>
          <a:p>
            <a:pPr algn="l">
              <a:spcBef>
                <a:spcPct val="50000"/>
              </a:spcBef>
            </a:pPr>
            <a:r>
              <a:rPr lang="en-US" sz="900" b="1">
                <a:latin typeface="Times New Roman" panose="02020603050405020304" pitchFamily="18" charset="0"/>
                <a:cs typeface="Times New Roman" panose="02020603050405020304" pitchFamily="18" charset="0"/>
              </a:rPr>
              <a:t>Copyright © 2009 Pearson Education, Inc.</a:t>
            </a:r>
            <a:endParaRPr lang="en-US" b="1">
              <a:latin typeface="Times New Roman" panose="02020603050405020304" pitchFamily="18" charset="0"/>
              <a:cs typeface="Times New Roman" panose="02020603050405020304" pitchFamily="18" charset="0"/>
            </a:endParaRPr>
          </a:p>
        </p:txBody>
      </p:sp>
      <p:sp>
        <p:nvSpPr>
          <p:cNvPr id="7" name="Oval 6"/>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6</a:t>
            </a: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Grp="1" noChangeArrowheads="1"/>
          </p:cNvSpPr>
          <p:nvPr>
            <p:ph type="body" idx="1"/>
          </p:nvPr>
        </p:nvSpPr>
        <p:spPr>
          <a:xfrm>
            <a:off x="196850" y="1320848"/>
            <a:ext cx="8534400" cy="4867275"/>
          </a:xfrm>
        </p:spPr>
        <p:txBody>
          <a:bodyPr/>
          <a:lstStyle/>
          <a:p>
            <a:pPr marL="361950" indent="-361950" eaLnBrk="1" hangingPunct="1">
              <a:lnSpc>
                <a:spcPct val="85000"/>
              </a:lnSpc>
              <a:spcBef>
                <a:spcPct val="20000"/>
              </a:spcBef>
              <a:buFont typeface="Wingdings" pitchFamily="2" charset="2"/>
              <a:buNone/>
            </a:pPr>
            <a:r>
              <a:rPr lang="ar-SA" sz="2200" b="1" dirty="0">
                <a:solidFill>
                  <a:srgbClr val="C00000"/>
                </a:solidFill>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2- </a:t>
            </a:r>
            <a:r>
              <a:rPr lang="en-US" sz="2200" b="1" u="sng" dirty="0">
                <a:solidFill>
                  <a:srgbClr val="C00000"/>
                </a:solidFill>
                <a:latin typeface="Times New Roman" panose="02020603050405020304" pitchFamily="18" charset="0"/>
                <a:cs typeface="Times New Roman" panose="02020603050405020304" pitchFamily="18" charset="0"/>
              </a:rPr>
              <a:t>Insulation</a:t>
            </a:r>
            <a:r>
              <a:rPr lang="ar-SA" sz="2200" b="1" u="sng" dirty="0">
                <a:solidFill>
                  <a:srgbClr val="C00000"/>
                </a:solidFill>
                <a:latin typeface="Times New Roman" panose="02020603050405020304" pitchFamily="18" charset="0"/>
                <a:cs typeface="Times New Roman" panose="02020603050405020304" pitchFamily="18" charset="0"/>
              </a:rPr>
              <a:t>     </a:t>
            </a:r>
            <a:r>
              <a:rPr lang="en-US" sz="2200" b="1" u="sng" dirty="0">
                <a:solidFill>
                  <a:srgbClr val="C00000"/>
                </a:solidFill>
                <a:latin typeface="Times New Roman" panose="02020603050405020304" pitchFamily="18" charset="0"/>
                <a:cs typeface="Times New Roman" panose="02020603050405020304" pitchFamily="18" charset="0"/>
              </a:rPr>
              <a:t>   </a:t>
            </a:r>
            <a:r>
              <a:rPr lang="ar-SA" sz="2200" b="1" u="sng" dirty="0">
                <a:solidFill>
                  <a:srgbClr val="C00000"/>
                </a:solidFill>
                <a:latin typeface="Times New Roman" panose="02020603050405020304" pitchFamily="18" charset="0"/>
                <a:cs typeface="Times New Roman" panose="02020603050405020304" pitchFamily="18" charset="0"/>
              </a:rPr>
              <a:t>العزل</a:t>
            </a:r>
            <a:r>
              <a:rPr lang="en-US" sz="2200" b="1" dirty="0">
                <a:solidFill>
                  <a:srgbClr val="C00000"/>
                </a:solidFill>
                <a:latin typeface="Times New Roman" panose="02020603050405020304" pitchFamily="18" charset="0"/>
                <a:cs typeface="Times New Roman" panose="02020603050405020304" pitchFamily="18" charset="0"/>
              </a:rPr>
              <a:t> </a:t>
            </a:r>
            <a:r>
              <a:rPr lang="ar-SA" sz="2200" b="1" dirty="0">
                <a:solidFill>
                  <a:srgbClr val="C00000"/>
                </a:solidFill>
                <a:latin typeface="Times New Roman" panose="02020603050405020304" pitchFamily="18" charset="0"/>
                <a:cs typeface="Times New Roman" panose="02020603050405020304" pitchFamily="18" charset="0"/>
              </a:rPr>
              <a:t> </a:t>
            </a:r>
            <a:endParaRPr lang="en-US" sz="2200" b="1" dirty="0">
              <a:solidFill>
                <a:srgbClr val="C00000"/>
              </a:solidFill>
              <a:latin typeface="Times New Roman" panose="02020603050405020304" pitchFamily="18" charset="0"/>
              <a:cs typeface="Times New Roman" panose="02020603050405020304" pitchFamily="18" charset="0"/>
            </a:endParaRPr>
          </a:p>
          <a:p>
            <a:pPr marL="1138238" lvl="1" indent="-349250" eaLnBrk="1" hangingPunct="1">
              <a:lnSpc>
                <a:spcPct val="85000"/>
              </a:lnSpc>
              <a:spcBef>
                <a:spcPct val="20000"/>
              </a:spcBef>
              <a:buFontTx/>
              <a:buChar char="–"/>
            </a:pPr>
            <a:r>
              <a:rPr lang="en-US" sz="2200" b="1" dirty="0">
                <a:solidFill>
                  <a:srgbClr val="0000FF"/>
                </a:solidFill>
                <a:latin typeface="Times New Roman" panose="02020603050405020304" pitchFamily="18" charset="0"/>
                <a:cs typeface="Times New Roman" panose="02020603050405020304" pitchFamily="18" charset="0"/>
              </a:rPr>
              <a:t>Hair  </a:t>
            </a:r>
            <a:r>
              <a:rPr lang="ar-SA" sz="2200" b="1" dirty="0">
                <a:solidFill>
                  <a:srgbClr val="0000FF"/>
                </a:solidFill>
                <a:latin typeface="Times New Roman" panose="02020603050405020304" pitchFamily="18" charset="0"/>
                <a:cs typeface="Times New Roman" panose="02020603050405020304" pitchFamily="18" charset="0"/>
              </a:rPr>
              <a:t>الشعر</a:t>
            </a:r>
            <a:r>
              <a:rPr lang="en-US" sz="2200" b="1" dirty="0">
                <a:latin typeface="Times New Roman" panose="02020603050405020304" pitchFamily="18" charset="0"/>
                <a:cs typeface="Times New Roman" panose="02020603050405020304" pitchFamily="18" charset="0"/>
              </a:rPr>
              <a:t>                    </a:t>
            </a:r>
          </a:p>
          <a:p>
            <a:pPr marL="1138238" lvl="1" indent="-349250" eaLnBrk="1" hangingPunct="1">
              <a:lnSpc>
                <a:spcPct val="85000"/>
              </a:lnSpc>
              <a:spcBef>
                <a:spcPct val="20000"/>
              </a:spcBef>
              <a:buFontTx/>
              <a:buChar char="–"/>
            </a:pPr>
            <a:r>
              <a:rPr lang="en-US" sz="2200" b="1" dirty="0">
                <a:solidFill>
                  <a:srgbClr val="003300"/>
                </a:solidFill>
                <a:latin typeface="Times New Roman" panose="02020603050405020304" pitchFamily="18" charset="0"/>
                <a:cs typeface="Times New Roman" panose="02020603050405020304" pitchFamily="18" charset="0"/>
              </a:rPr>
              <a:t>Feathers </a:t>
            </a:r>
            <a:r>
              <a:rPr lang="ar-SA" sz="2200" b="1" dirty="0">
                <a:solidFill>
                  <a:srgbClr val="003300"/>
                </a:solidFill>
                <a:latin typeface="Times New Roman" panose="02020603050405020304" pitchFamily="18" charset="0"/>
                <a:cs typeface="Times New Roman" panose="02020603050405020304" pitchFamily="18" charset="0"/>
              </a:rPr>
              <a:t>الريش </a:t>
            </a:r>
            <a:endParaRPr lang="en-US" sz="2200" b="1" dirty="0">
              <a:solidFill>
                <a:srgbClr val="003300"/>
              </a:solidFill>
              <a:latin typeface="Times New Roman" panose="02020603050405020304" pitchFamily="18" charset="0"/>
              <a:cs typeface="Times New Roman" panose="02020603050405020304" pitchFamily="18" charset="0"/>
            </a:endParaRPr>
          </a:p>
          <a:p>
            <a:pPr marL="1138238" lvl="1" indent="-349250" eaLnBrk="1" hangingPunct="1">
              <a:lnSpc>
                <a:spcPct val="85000"/>
              </a:lnSpc>
              <a:spcBef>
                <a:spcPct val="20000"/>
              </a:spcBef>
              <a:buFontTx/>
              <a:buChar char="–"/>
            </a:pPr>
            <a:r>
              <a:rPr lang="en-US" sz="2200" b="1" dirty="0">
                <a:solidFill>
                  <a:srgbClr val="0000FF"/>
                </a:solidFill>
                <a:latin typeface="Times New Roman" panose="02020603050405020304" pitchFamily="18" charset="0"/>
                <a:cs typeface="Times New Roman" panose="02020603050405020304" pitchFamily="18" charset="0"/>
              </a:rPr>
              <a:t>Fat layers </a:t>
            </a:r>
            <a:r>
              <a:rPr lang="ar-SA" sz="2200" b="1" dirty="0">
                <a:solidFill>
                  <a:srgbClr val="0000FF"/>
                </a:solidFill>
                <a:latin typeface="Times New Roman" panose="02020603050405020304" pitchFamily="18" charset="0"/>
                <a:cs typeface="Times New Roman" panose="02020603050405020304" pitchFamily="18" charset="0"/>
              </a:rPr>
              <a:t> الطبقات الدهنية</a:t>
            </a:r>
            <a:endParaRPr lang="en-US" sz="2200" b="1" dirty="0">
              <a:solidFill>
                <a:srgbClr val="0000FF"/>
              </a:solidFill>
              <a:latin typeface="Times New Roman" panose="02020603050405020304" pitchFamily="18" charset="0"/>
              <a:cs typeface="Times New Roman" panose="02020603050405020304" pitchFamily="18" charset="0"/>
            </a:endParaRPr>
          </a:p>
          <a:p>
            <a:pPr marL="1138238" lvl="1" indent="-349250" eaLnBrk="1" hangingPunct="1">
              <a:lnSpc>
                <a:spcPct val="85000"/>
              </a:lnSpc>
              <a:spcBef>
                <a:spcPct val="20000"/>
              </a:spcBef>
              <a:buFontTx/>
              <a:buNone/>
            </a:pPr>
            <a:endParaRPr lang="en-US" sz="2200" b="1" dirty="0">
              <a:latin typeface="Times New Roman" panose="02020603050405020304" pitchFamily="18" charset="0"/>
              <a:cs typeface="Times New Roman" panose="02020603050405020304" pitchFamily="18" charset="0"/>
            </a:endParaRPr>
          </a:p>
          <a:p>
            <a:pPr marL="361950" indent="-361950" eaLnBrk="1" hangingPunct="1">
              <a:lnSpc>
                <a:spcPct val="85000"/>
              </a:lnSpc>
              <a:spcBef>
                <a:spcPct val="20000"/>
              </a:spcBef>
              <a:buFont typeface="Wingdings" pitchFamily="2" charset="2"/>
              <a:buNone/>
            </a:pPr>
            <a:r>
              <a:rPr lang="en-US" sz="2200" b="1" dirty="0">
                <a:solidFill>
                  <a:srgbClr val="C00000"/>
                </a:solidFill>
                <a:latin typeface="Times New Roman" panose="02020603050405020304" pitchFamily="18" charset="0"/>
                <a:cs typeface="Times New Roman" panose="02020603050405020304" pitchFamily="18" charset="0"/>
              </a:rPr>
              <a:t>   3- </a:t>
            </a:r>
            <a:r>
              <a:rPr lang="en-US" sz="2200" b="1" u="sng" dirty="0">
                <a:solidFill>
                  <a:srgbClr val="C00000"/>
                </a:solidFill>
                <a:latin typeface="Times New Roman" panose="02020603050405020304" pitchFamily="18" charset="0"/>
                <a:cs typeface="Times New Roman" panose="02020603050405020304" pitchFamily="18" charset="0"/>
              </a:rPr>
              <a:t>Circulatory adaptations     </a:t>
            </a:r>
            <a:r>
              <a:rPr lang="ar-SA" sz="2200" b="1" u="sng" dirty="0">
                <a:solidFill>
                  <a:srgbClr val="C00000"/>
                </a:solidFill>
                <a:latin typeface="Times New Roman" panose="02020603050405020304" pitchFamily="18" charset="0"/>
                <a:cs typeface="Times New Roman" panose="02020603050405020304" pitchFamily="18" charset="0"/>
              </a:rPr>
              <a:t>التكيفات الخاصة بالدورة الدموية</a:t>
            </a:r>
            <a:r>
              <a:rPr lang="en-US" sz="2200" b="1" dirty="0">
                <a:solidFill>
                  <a:srgbClr val="C00000"/>
                </a:solidFill>
                <a:latin typeface="Times New Roman" panose="02020603050405020304" pitchFamily="18" charset="0"/>
                <a:cs typeface="Times New Roman" panose="02020603050405020304" pitchFamily="18" charset="0"/>
              </a:rPr>
              <a:t> </a:t>
            </a:r>
            <a:r>
              <a:rPr lang="ar-SA" sz="2200" b="1" dirty="0">
                <a:solidFill>
                  <a:srgbClr val="C00000"/>
                </a:solidFill>
                <a:latin typeface="Times New Roman" panose="02020603050405020304" pitchFamily="18" charset="0"/>
                <a:cs typeface="Times New Roman" panose="02020603050405020304" pitchFamily="18" charset="0"/>
              </a:rPr>
              <a:t>  </a:t>
            </a:r>
            <a:endParaRPr lang="en-US" sz="2200" b="1" dirty="0">
              <a:solidFill>
                <a:srgbClr val="C00000"/>
              </a:solidFill>
              <a:latin typeface="Times New Roman" panose="02020603050405020304" pitchFamily="18" charset="0"/>
              <a:cs typeface="Times New Roman" panose="02020603050405020304" pitchFamily="18" charset="0"/>
            </a:endParaRPr>
          </a:p>
          <a:p>
            <a:pPr marL="1138238" lvl="1" indent="-349250" eaLnBrk="1" hangingPunct="1">
              <a:lnSpc>
                <a:spcPct val="85000"/>
              </a:lnSpc>
              <a:spcBef>
                <a:spcPct val="20000"/>
              </a:spcBef>
              <a:buFontTx/>
              <a:buChar char="–"/>
            </a:pPr>
            <a:r>
              <a:rPr lang="en-US" sz="2200" b="1" dirty="0">
                <a:solidFill>
                  <a:srgbClr val="0000FF"/>
                </a:solidFill>
                <a:latin typeface="Times New Roman" panose="02020603050405020304" pitchFamily="18" charset="0"/>
                <a:cs typeface="Times New Roman" panose="02020603050405020304" pitchFamily="18" charset="0"/>
              </a:rPr>
              <a:t>Increased or decreased blood flow to skin by changing diameter of skin blood vessels</a:t>
            </a:r>
            <a:endParaRPr lang="ar-SA" sz="2200" b="1" dirty="0">
              <a:solidFill>
                <a:srgbClr val="0000FF"/>
              </a:solidFill>
              <a:latin typeface="Times New Roman" panose="02020603050405020304" pitchFamily="18" charset="0"/>
              <a:cs typeface="Times New Roman" panose="02020603050405020304" pitchFamily="18" charset="0"/>
            </a:endParaRPr>
          </a:p>
          <a:p>
            <a:pPr marL="1138238" lvl="1" indent="-349250" eaLnBrk="1" hangingPunct="1">
              <a:lnSpc>
                <a:spcPct val="85000"/>
              </a:lnSpc>
              <a:spcBef>
                <a:spcPct val="20000"/>
              </a:spcBef>
              <a:buFontTx/>
              <a:buChar char="–"/>
            </a:pPr>
            <a:r>
              <a:rPr lang="ar-SA" sz="2200" b="1" dirty="0">
                <a:solidFill>
                  <a:srgbClr val="0000FF"/>
                </a:solidFill>
                <a:latin typeface="Times New Roman" panose="02020603050405020304" pitchFamily="18" charset="0"/>
                <a:cs typeface="Times New Roman" panose="02020603050405020304" pitchFamily="18" charset="0"/>
              </a:rPr>
              <a:t>زيادة أو انخفاض تدفق الدم إلى الجلد عن طريق تغيير قطر الأوعية الدموية في الجلد</a:t>
            </a:r>
            <a:endParaRPr lang="en-US" sz="2200" b="1" dirty="0">
              <a:solidFill>
                <a:srgbClr val="0000FF"/>
              </a:solidFill>
              <a:latin typeface="Times New Roman" panose="02020603050405020304" pitchFamily="18" charset="0"/>
              <a:cs typeface="Times New Roman" panose="02020603050405020304" pitchFamily="18" charset="0"/>
            </a:endParaRPr>
          </a:p>
          <a:p>
            <a:pPr marL="1138238" lvl="1" indent="-349250" eaLnBrk="1" hangingPunct="1">
              <a:lnSpc>
                <a:spcPct val="85000"/>
              </a:lnSpc>
              <a:spcBef>
                <a:spcPct val="20000"/>
              </a:spcBef>
              <a:buFontTx/>
              <a:buChar char="–"/>
            </a:pPr>
            <a:r>
              <a:rPr lang="en-US" sz="2200" b="1" dirty="0">
                <a:solidFill>
                  <a:srgbClr val="003300"/>
                </a:solidFill>
                <a:latin typeface="Times New Roman" panose="02020603050405020304" pitchFamily="18" charset="0"/>
                <a:cs typeface="Times New Roman" panose="02020603050405020304" pitchFamily="18" charset="0"/>
              </a:rPr>
              <a:t>Large ears in elephants   </a:t>
            </a:r>
            <a:r>
              <a:rPr lang="ar-SA" sz="2200" b="1" dirty="0">
                <a:solidFill>
                  <a:srgbClr val="003300"/>
                </a:solidFill>
                <a:latin typeface="Times New Roman" panose="02020603050405020304" pitchFamily="18" charset="0"/>
                <a:cs typeface="Times New Roman" panose="02020603050405020304" pitchFamily="18" charset="0"/>
              </a:rPr>
              <a:t>الاذان الكبيرة في الفيلة</a:t>
            </a:r>
            <a:endParaRPr lang="en-US" sz="2200" b="1" dirty="0">
              <a:solidFill>
                <a:srgbClr val="003300"/>
              </a:solidFill>
              <a:latin typeface="Times New Roman" panose="02020603050405020304" pitchFamily="18" charset="0"/>
              <a:cs typeface="Times New Roman" panose="02020603050405020304" pitchFamily="18" charset="0"/>
            </a:endParaRPr>
          </a:p>
          <a:p>
            <a:pPr marL="1138238" lvl="1" indent="-349250" eaLnBrk="1" hangingPunct="1">
              <a:lnSpc>
                <a:spcPct val="85000"/>
              </a:lnSpc>
              <a:spcBef>
                <a:spcPct val="20000"/>
              </a:spcBef>
              <a:buFontTx/>
              <a:buChar char="–"/>
            </a:pPr>
            <a:r>
              <a:rPr lang="en-US" sz="2200" b="1" dirty="0">
                <a:solidFill>
                  <a:srgbClr val="0000FF"/>
                </a:solidFill>
                <a:latin typeface="Times New Roman" panose="02020603050405020304" pitchFamily="18" charset="0"/>
                <a:cs typeface="Times New Roman" panose="02020603050405020304" pitchFamily="18" charset="0"/>
              </a:rPr>
              <a:t>Countercurrent heat exchange   </a:t>
            </a:r>
            <a:r>
              <a:rPr lang="ar-SA" sz="2200" b="1" dirty="0">
                <a:solidFill>
                  <a:srgbClr val="0000FF"/>
                </a:solidFill>
                <a:latin typeface="Times New Roman" panose="02020603050405020304" pitchFamily="18" charset="0"/>
                <a:cs typeface="Times New Roman" panose="02020603050405020304" pitchFamily="18" charset="0"/>
              </a:rPr>
              <a:t>تبادل حرارة التيار المعاكس</a:t>
            </a:r>
            <a:endParaRPr lang="en-US" sz="2200" b="1" dirty="0">
              <a:solidFill>
                <a:srgbClr val="0000FF"/>
              </a:solidFill>
              <a:latin typeface="Times New Roman" panose="02020603050405020304" pitchFamily="18" charset="0"/>
              <a:cs typeface="Times New Roman" panose="02020603050405020304" pitchFamily="18" charset="0"/>
            </a:endParaRPr>
          </a:p>
        </p:txBody>
      </p:sp>
      <p:sp>
        <p:nvSpPr>
          <p:cNvPr id="10243" name="Line 9"/>
          <p:cNvSpPr>
            <a:spLocks noChangeShapeType="1"/>
          </p:cNvSpPr>
          <p:nvPr/>
        </p:nvSpPr>
        <p:spPr bwMode="auto">
          <a:xfrm>
            <a:off x="182563" y="1038818"/>
            <a:ext cx="8775700" cy="0"/>
          </a:xfrm>
          <a:prstGeom prst="line">
            <a:avLst/>
          </a:prstGeom>
          <a:noFill/>
          <a:ln w="76200">
            <a:solidFill>
              <a:srgbClr val="A8B99B"/>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10244" name="Line 10"/>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10245" name="Rectangle 13"/>
          <p:cNvSpPr>
            <a:spLocks noGrp="1" noChangeArrowheads="1"/>
          </p:cNvSpPr>
          <p:nvPr>
            <p:ph type="title"/>
          </p:nvPr>
        </p:nvSpPr>
        <p:spPr>
          <a:xfrm>
            <a:off x="303213" y="103188"/>
            <a:ext cx="8548687" cy="553998"/>
          </a:xfrm>
          <a:noFill/>
        </p:spPr>
        <p:txBody>
          <a:bodyPr>
            <a:spAutoFit/>
          </a:bodyPr>
          <a:lstStyle/>
          <a:p>
            <a:pPr marL="0" indent="0" algn="ctr" eaLnBrk="1" hangingPunct="1"/>
            <a:r>
              <a:rPr lang="en-US" sz="2000" dirty="0">
                <a:latin typeface="Times New Roman" panose="02020603050405020304" pitchFamily="18" charset="0"/>
                <a:cs typeface="Times New Roman" panose="02020603050405020304" pitchFamily="18" charset="0"/>
              </a:rPr>
              <a:t> Thermoregulation involves adaptations that balance heat gain and loss</a:t>
            </a:r>
            <a:br>
              <a:rPr lang="en-US" sz="2000" dirty="0">
                <a:latin typeface="Times New Roman" panose="02020603050405020304" pitchFamily="18" charset="0"/>
                <a:cs typeface="Times New Roman" panose="02020603050405020304" pitchFamily="18" charset="0"/>
              </a:rPr>
            </a:br>
            <a:r>
              <a:rPr lang="ar-SA" sz="2000" dirty="0">
                <a:latin typeface="Times New Roman" panose="02020603050405020304" pitchFamily="18" charset="0"/>
                <a:cs typeface="Times New Roman" panose="02020603050405020304" pitchFamily="18" charset="0"/>
              </a:rPr>
              <a:t>يتضمن التنظيم الحراري التكيفات التي تعمل على الاتزان بين اكتساب وفقدان الحرارة</a:t>
            </a:r>
            <a:endParaRPr lang="en-US" sz="2000" dirty="0">
              <a:latin typeface="Times New Roman" panose="02020603050405020304" pitchFamily="18" charset="0"/>
              <a:cs typeface="Times New Roman" panose="02020603050405020304" pitchFamily="18" charset="0"/>
            </a:endParaRPr>
          </a:p>
        </p:txBody>
      </p:sp>
      <p:pic>
        <p:nvPicPr>
          <p:cNvPr id="10246" name="Picture 14" descr="25_03aElephantEars-L"/>
          <p:cNvPicPr>
            <a:picLocks noChangeAspect="1" noChangeArrowheads="1"/>
          </p:cNvPicPr>
          <p:nvPr/>
        </p:nvPicPr>
        <p:blipFill>
          <a:blip r:embed="rId3" cstate="print"/>
          <a:srcRect/>
          <a:stretch>
            <a:fillRect/>
          </a:stretch>
        </p:blipFill>
        <p:spPr bwMode="auto">
          <a:xfrm>
            <a:off x="5043647" y="1376548"/>
            <a:ext cx="3687603" cy="1976252"/>
          </a:xfrm>
          <a:prstGeom prst="rect">
            <a:avLst/>
          </a:prstGeom>
          <a:noFill/>
          <a:ln w="9525">
            <a:noFill/>
            <a:miter lim="800000"/>
            <a:headEnd/>
            <a:tailEnd/>
          </a:ln>
        </p:spPr>
      </p:pic>
      <p:sp>
        <p:nvSpPr>
          <p:cNvPr id="7" name="Oval 6"/>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7</a:t>
            </a: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184150" y="1302997"/>
            <a:ext cx="8534400" cy="5201042"/>
          </a:xfrm>
        </p:spPr>
        <p:txBody>
          <a:bodyPr/>
          <a:lstStyle/>
          <a:p>
            <a:pPr marL="361950" indent="-361950" eaLnBrk="1" hangingPunct="1">
              <a:lnSpc>
                <a:spcPct val="85000"/>
              </a:lnSpc>
              <a:spcBef>
                <a:spcPct val="20000"/>
              </a:spcBef>
              <a:buFont typeface="Wingdings" pitchFamily="2" charset="2"/>
              <a:buNone/>
            </a:pPr>
            <a:r>
              <a:rPr lang="en-US" sz="2400" b="1" dirty="0">
                <a:solidFill>
                  <a:srgbClr val="C00000"/>
                </a:solidFill>
                <a:latin typeface="Times New Roman" panose="02020603050405020304" pitchFamily="18" charset="0"/>
                <a:cs typeface="Times New Roman" panose="02020603050405020304" pitchFamily="18" charset="0"/>
              </a:rPr>
              <a:t>   4- </a:t>
            </a:r>
            <a:r>
              <a:rPr lang="en-US" sz="2400" b="1" u="sng" dirty="0">
                <a:solidFill>
                  <a:srgbClr val="C00000"/>
                </a:solidFill>
                <a:latin typeface="Times New Roman" panose="02020603050405020304" pitchFamily="18" charset="0"/>
                <a:cs typeface="Times New Roman" panose="02020603050405020304" pitchFamily="18" charset="0"/>
              </a:rPr>
              <a:t>Evaporative cooling   </a:t>
            </a:r>
            <a:r>
              <a:rPr lang="ar-SA" sz="2400" b="1" u="sng" dirty="0">
                <a:solidFill>
                  <a:srgbClr val="C00000"/>
                </a:solidFill>
                <a:latin typeface="Times New Roman" panose="02020603050405020304" pitchFamily="18" charset="0"/>
                <a:cs typeface="Times New Roman" panose="02020603050405020304" pitchFamily="18" charset="0"/>
              </a:rPr>
              <a:t> التبريد بالتبخر</a:t>
            </a:r>
            <a:r>
              <a:rPr lang="en-US" sz="2400" b="1" dirty="0">
                <a:solidFill>
                  <a:srgbClr val="C00000"/>
                </a:solidFill>
                <a:latin typeface="Times New Roman" panose="02020603050405020304" pitchFamily="18" charset="0"/>
                <a:cs typeface="Times New Roman" panose="02020603050405020304" pitchFamily="18" charset="0"/>
              </a:rPr>
              <a:t>               </a:t>
            </a:r>
          </a:p>
          <a:p>
            <a:pPr marL="1138238" lvl="1" indent="-349250" eaLnBrk="1" hangingPunct="1">
              <a:lnSpc>
                <a:spcPct val="85000"/>
              </a:lnSpc>
              <a:spcBef>
                <a:spcPct val="20000"/>
              </a:spcBef>
              <a:buFontTx/>
              <a:buChar char="–"/>
            </a:pPr>
            <a:r>
              <a:rPr lang="en-US" b="1" dirty="0">
                <a:solidFill>
                  <a:srgbClr val="0000FF"/>
                </a:solidFill>
                <a:latin typeface="Times New Roman" panose="02020603050405020304" pitchFamily="18" charset="0"/>
                <a:cs typeface="Times New Roman" panose="02020603050405020304" pitchFamily="18" charset="0"/>
              </a:rPr>
              <a:t>Sweating   </a:t>
            </a:r>
            <a:r>
              <a:rPr lang="ar-SA" b="1" dirty="0">
                <a:solidFill>
                  <a:srgbClr val="0000FF"/>
                </a:solidFill>
                <a:latin typeface="Times New Roman" panose="02020603050405020304" pitchFamily="18" charset="0"/>
                <a:cs typeface="Times New Roman" panose="02020603050405020304" pitchFamily="18" charset="0"/>
              </a:rPr>
              <a:t>التعرق</a:t>
            </a:r>
            <a:endParaRPr lang="en-US" b="1" dirty="0">
              <a:solidFill>
                <a:srgbClr val="0000FF"/>
              </a:solidFill>
              <a:latin typeface="Times New Roman" panose="02020603050405020304" pitchFamily="18" charset="0"/>
              <a:cs typeface="Times New Roman" panose="02020603050405020304" pitchFamily="18" charset="0"/>
            </a:endParaRPr>
          </a:p>
          <a:p>
            <a:pPr marL="1138238" lvl="1" indent="-349250" eaLnBrk="1" hangingPunct="1">
              <a:lnSpc>
                <a:spcPct val="85000"/>
              </a:lnSpc>
              <a:spcBef>
                <a:spcPct val="20000"/>
              </a:spcBef>
              <a:buFontTx/>
              <a:buChar char="–"/>
            </a:pPr>
            <a:r>
              <a:rPr lang="en-US" b="1" dirty="0">
                <a:solidFill>
                  <a:srgbClr val="003300"/>
                </a:solidFill>
                <a:latin typeface="Times New Roman" panose="02020603050405020304" pitchFamily="18" charset="0"/>
                <a:cs typeface="Times New Roman" panose="02020603050405020304" pitchFamily="18" charset="0"/>
              </a:rPr>
              <a:t>Panting     </a:t>
            </a:r>
            <a:r>
              <a:rPr lang="ar-SA" b="1" dirty="0">
                <a:solidFill>
                  <a:srgbClr val="003300"/>
                </a:solidFill>
                <a:latin typeface="Times New Roman" panose="02020603050405020304" pitchFamily="18" charset="0"/>
                <a:cs typeface="Times New Roman" panose="02020603050405020304" pitchFamily="18" charset="0"/>
              </a:rPr>
              <a:t>اللهث</a:t>
            </a:r>
            <a:endParaRPr lang="en-US" b="1" dirty="0">
              <a:solidFill>
                <a:srgbClr val="003300"/>
              </a:solidFill>
              <a:latin typeface="Times New Roman" panose="02020603050405020304" pitchFamily="18" charset="0"/>
              <a:cs typeface="Times New Roman" panose="02020603050405020304" pitchFamily="18" charset="0"/>
            </a:endParaRPr>
          </a:p>
          <a:p>
            <a:pPr marL="1138238" lvl="1" indent="-349250" eaLnBrk="1" hangingPunct="1">
              <a:lnSpc>
                <a:spcPct val="85000"/>
              </a:lnSpc>
              <a:spcBef>
                <a:spcPct val="20000"/>
              </a:spcBef>
              <a:buFontTx/>
              <a:buNone/>
            </a:pPr>
            <a:r>
              <a:rPr lang="en-US" b="1" dirty="0">
                <a:latin typeface="Times New Roman" panose="02020603050405020304" pitchFamily="18" charset="0"/>
                <a:cs typeface="Times New Roman" panose="02020603050405020304" pitchFamily="18" charset="0"/>
              </a:rPr>
              <a:t>   </a:t>
            </a:r>
          </a:p>
          <a:p>
            <a:pPr marL="361950" indent="-361950" eaLnBrk="1" hangingPunct="1">
              <a:lnSpc>
                <a:spcPct val="85000"/>
              </a:lnSpc>
              <a:spcBef>
                <a:spcPct val="20000"/>
              </a:spcBef>
              <a:buFont typeface="Wingdings" pitchFamily="2" charset="2"/>
              <a:buNone/>
            </a:pPr>
            <a:r>
              <a:rPr lang="en-US" sz="2400" b="1" dirty="0">
                <a:solidFill>
                  <a:srgbClr val="C00000"/>
                </a:solidFill>
                <a:latin typeface="Times New Roman" panose="02020603050405020304" pitchFamily="18" charset="0"/>
                <a:cs typeface="Times New Roman" panose="02020603050405020304" pitchFamily="18" charset="0"/>
              </a:rPr>
              <a:t>   5- </a:t>
            </a:r>
            <a:r>
              <a:rPr lang="en-US" sz="2400" b="1" u="sng" dirty="0">
                <a:solidFill>
                  <a:srgbClr val="C00000"/>
                </a:solidFill>
                <a:latin typeface="Times New Roman" panose="02020603050405020304" pitchFamily="18" charset="0"/>
                <a:cs typeface="Times New Roman" panose="02020603050405020304" pitchFamily="18" charset="0"/>
              </a:rPr>
              <a:t>Behavioral responses    </a:t>
            </a:r>
            <a:r>
              <a:rPr lang="ar-SA" sz="2400" b="1" u="sng" dirty="0">
                <a:solidFill>
                  <a:srgbClr val="C00000"/>
                </a:solidFill>
                <a:latin typeface="Times New Roman" panose="02020603050405020304" pitchFamily="18" charset="0"/>
                <a:cs typeface="Times New Roman" panose="02020603050405020304" pitchFamily="18" charset="0"/>
              </a:rPr>
              <a:t>الاستجابات السلوكية </a:t>
            </a:r>
            <a:r>
              <a:rPr lang="en-US" sz="2400" b="1" dirty="0">
                <a:solidFill>
                  <a:srgbClr val="C00000"/>
                </a:solidFill>
                <a:latin typeface="Times New Roman" panose="02020603050405020304" pitchFamily="18" charset="0"/>
                <a:cs typeface="Times New Roman" panose="02020603050405020304" pitchFamily="18" charset="0"/>
              </a:rPr>
              <a:t>        </a:t>
            </a:r>
            <a:r>
              <a:rPr lang="ar-SA" sz="2400" b="1" dirty="0">
                <a:solidFill>
                  <a:srgbClr val="C00000"/>
                </a:solidFill>
                <a:latin typeface="Times New Roman" panose="02020603050405020304" pitchFamily="18" charset="0"/>
                <a:cs typeface="Times New Roman" panose="02020603050405020304" pitchFamily="18" charset="0"/>
              </a:rPr>
              <a:t> </a:t>
            </a:r>
            <a:endParaRPr lang="en-US" sz="2400" b="1" dirty="0">
              <a:solidFill>
                <a:srgbClr val="C00000"/>
              </a:solidFill>
              <a:latin typeface="Times New Roman" panose="02020603050405020304" pitchFamily="18" charset="0"/>
              <a:cs typeface="Times New Roman" panose="02020603050405020304" pitchFamily="18" charset="0"/>
            </a:endParaRPr>
          </a:p>
          <a:p>
            <a:pPr marL="1138238" lvl="1" indent="-349250" eaLnBrk="1" hangingPunct="1">
              <a:lnSpc>
                <a:spcPct val="85000"/>
              </a:lnSpc>
              <a:spcBef>
                <a:spcPct val="20000"/>
              </a:spcBef>
              <a:buFontTx/>
              <a:buChar char="–"/>
            </a:pPr>
            <a:r>
              <a:rPr lang="en-US" b="1" dirty="0">
                <a:solidFill>
                  <a:srgbClr val="0000FF"/>
                </a:solidFill>
                <a:latin typeface="Times New Roman" panose="02020603050405020304" pitchFamily="18" charset="0"/>
                <a:cs typeface="Times New Roman" panose="02020603050405020304" pitchFamily="18" charset="0"/>
              </a:rPr>
              <a:t>Used by endotherms and </a:t>
            </a:r>
            <a:r>
              <a:rPr lang="en-US" b="1" dirty="0" err="1">
                <a:solidFill>
                  <a:srgbClr val="0000FF"/>
                </a:solidFill>
                <a:latin typeface="Times New Roman" panose="02020603050405020304" pitchFamily="18" charset="0"/>
                <a:cs typeface="Times New Roman" panose="02020603050405020304" pitchFamily="18" charset="0"/>
              </a:rPr>
              <a:t>ectotherms</a:t>
            </a:r>
            <a:endParaRPr lang="en-US" b="1" dirty="0">
              <a:solidFill>
                <a:srgbClr val="0000FF"/>
              </a:solidFill>
              <a:latin typeface="Times New Roman" panose="02020603050405020304" pitchFamily="18" charset="0"/>
              <a:cs typeface="Times New Roman" panose="02020603050405020304" pitchFamily="18" charset="0"/>
            </a:endParaRPr>
          </a:p>
          <a:p>
            <a:pPr marL="1138238" lvl="1" indent="-349250" eaLnBrk="1" hangingPunct="1">
              <a:lnSpc>
                <a:spcPct val="85000"/>
              </a:lnSpc>
              <a:spcBef>
                <a:spcPct val="20000"/>
              </a:spcBef>
              <a:buFontTx/>
              <a:buChar char="–"/>
            </a:pPr>
            <a:r>
              <a:rPr lang="ar-SA" b="1" dirty="0">
                <a:solidFill>
                  <a:srgbClr val="0000FF"/>
                </a:solidFill>
                <a:latin typeface="Times New Roman" panose="02020603050405020304" pitchFamily="18" charset="0"/>
                <a:cs typeface="Times New Roman" panose="02020603050405020304" pitchFamily="18" charset="0"/>
              </a:rPr>
              <a:t>وتستخدم من قبل الحيوانات داخلية الحرارة وخارجية الحرارة .</a:t>
            </a:r>
            <a:r>
              <a:rPr lang="en-US" b="1" dirty="0">
                <a:solidFill>
                  <a:srgbClr val="0000FF"/>
                </a:solidFill>
                <a:latin typeface="Times New Roman" panose="02020603050405020304" pitchFamily="18" charset="0"/>
                <a:cs typeface="Times New Roman" panose="02020603050405020304" pitchFamily="18" charset="0"/>
              </a:rPr>
              <a:t> </a:t>
            </a:r>
          </a:p>
          <a:p>
            <a:pPr marL="1138238" lvl="1" indent="-349250" eaLnBrk="1" hangingPunct="1">
              <a:lnSpc>
                <a:spcPct val="85000"/>
              </a:lnSpc>
              <a:spcBef>
                <a:spcPct val="20000"/>
              </a:spcBef>
              <a:buFontTx/>
              <a:buChar char="–"/>
            </a:pPr>
            <a:r>
              <a:rPr lang="en-US" b="1" dirty="0">
                <a:solidFill>
                  <a:srgbClr val="003300"/>
                </a:solidFill>
                <a:latin typeface="Times New Roman" panose="02020603050405020304" pitchFamily="18" charset="0"/>
                <a:cs typeface="Times New Roman" panose="02020603050405020304" pitchFamily="18" charset="0"/>
              </a:rPr>
              <a:t>Examples</a:t>
            </a:r>
            <a:r>
              <a:rPr lang="ar-SA"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r>
              <a:rPr lang="ar-SA" b="1" dirty="0">
                <a:latin typeface="Times New Roman" panose="02020603050405020304" pitchFamily="18" charset="0"/>
                <a:cs typeface="Times New Roman" panose="02020603050405020304" pitchFamily="18" charset="0"/>
              </a:rPr>
              <a:t>أمثلة</a:t>
            </a:r>
            <a:endParaRPr lang="en-US" b="1" dirty="0">
              <a:latin typeface="Times New Roman" panose="02020603050405020304" pitchFamily="18" charset="0"/>
              <a:cs typeface="Times New Roman" panose="02020603050405020304" pitchFamily="18" charset="0"/>
            </a:endParaRPr>
          </a:p>
          <a:p>
            <a:pPr marL="1828800" lvl="2" indent="-571500" eaLnBrk="1" hangingPunct="1">
              <a:lnSpc>
                <a:spcPct val="85000"/>
              </a:lnSpc>
              <a:spcBef>
                <a:spcPct val="20000"/>
              </a:spcBef>
              <a:buFont typeface="Arial" panose="020B0604020202020204" pitchFamily="34" charset="0"/>
              <a:buChar char="•"/>
            </a:pPr>
            <a:r>
              <a:rPr lang="en-US" sz="2400" b="1" dirty="0">
                <a:solidFill>
                  <a:srgbClr val="0000FF"/>
                </a:solidFill>
                <a:latin typeface="Times New Roman" panose="02020603050405020304" pitchFamily="18" charset="0"/>
                <a:cs typeface="Times New Roman" panose="02020603050405020304" pitchFamily="18" charset="0"/>
              </a:rPr>
              <a:t>Moving to the sun or shade  </a:t>
            </a:r>
            <a:r>
              <a:rPr lang="ar-SA" sz="2400" b="1" dirty="0">
                <a:solidFill>
                  <a:srgbClr val="0000FF"/>
                </a:solidFill>
                <a:latin typeface="Times New Roman" panose="02020603050405020304" pitchFamily="18" charset="0"/>
                <a:cs typeface="Times New Roman" panose="02020603050405020304" pitchFamily="18" charset="0"/>
              </a:rPr>
              <a:t>الانتقال نحو الشمس أو الظل</a:t>
            </a:r>
            <a:endParaRPr lang="en-US" sz="2400" b="1" dirty="0">
              <a:solidFill>
                <a:srgbClr val="0000FF"/>
              </a:solidFill>
              <a:latin typeface="Times New Roman" panose="02020603050405020304" pitchFamily="18" charset="0"/>
              <a:cs typeface="Times New Roman" panose="02020603050405020304" pitchFamily="18" charset="0"/>
            </a:endParaRPr>
          </a:p>
          <a:p>
            <a:pPr marL="1828800" lvl="2" indent="-571500" eaLnBrk="1" hangingPunct="1">
              <a:lnSpc>
                <a:spcPct val="85000"/>
              </a:lnSpc>
              <a:spcBef>
                <a:spcPct val="20000"/>
              </a:spcBef>
              <a:buFont typeface="Arial" panose="020B0604020202020204" pitchFamily="34" charset="0"/>
              <a:buChar char="•"/>
            </a:pPr>
            <a:r>
              <a:rPr lang="en-US" sz="2400" b="1" dirty="0">
                <a:solidFill>
                  <a:srgbClr val="003300"/>
                </a:solidFill>
                <a:latin typeface="Times New Roman" panose="02020603050405020304" pitchFamily="18" charset="0"/>
                <a:cs typeface="Times New Roman" panose="02020603050405020304" pitchFamily="18" charset="0"/>
              </a:rPr>
              <a:t>Migrating   </a:t>
            </a:r>
            <a:r>
              <a:rPr lang="ar-SA" sz="2400" b="1" dirty="0">
                <a:solidFill>
                  <a:srgbClr val="003300"/>
                </a:solidFill>
                <a:latin typeface="Times New Roman" panose="02020603050405020304" pitchFamily="18" charset="0"/>
                <a:cs typeface="Times New Roman" panose="02020603050405020304" pitchFamily="18" charset="0"/>
              </a:rPr>
              <a:t>الهجرة</a:t>
            </a:r>
            <a:endParaRPr lang="en-US" sz="2400" b="1" dirty="0">
              <a:solidFill>
                <a:srgbClr val="003300"/>
              </a:solidFill>
              <a:latin typeface="Times New Roman" panose="02020603050405020304" pitchFamily="18" charset="0"/>
              <a:cs typeface="Times New Roman" panose="02020603050405020304" pitchFamily="18" charset="0"/>
            </a:endParaRPr>
          </a:p>
          <a:p>
            <a:pPr marL="1828800" lvl="2" indent="-571500" eaLnBrk="1" hangingPunct="1">
              <a:lnSpc>
                <a:spcPct val="85000"/>
              </a:lnSpc>
              <a:spcBef>
                <a:spcPct val="20000"/>
              </a:spcBef>
              <a:buFont typeface="Arial" panose="020B0604020202020204" pitchFamily="34" charset="0"/>
              <a:buChar char="•"/>
            </a:pPr>
            <a:r>
              <a:rPr lang="en-US" sz="2400" b="1" dirty="0">
                <a:solidFill>
                  <a:srgbClr val="0000FF"/>
                </a:solidFill>
                <a:latin typeface="Times New Roman" panose="02020603050405020304" pitchFamily="18" charset="0"/>
                <a:cs typeface="Times New Roman" panose="02020603050405020304" pitchFamily="18" charset="0"/>
              </a:rPr>
              <a:t>Bathing</a:t>
            </a:r>
            <a:r>
              <a:rPr lang="en-US" sz="2400" b="1" dirty="0">
                <a:latin typeface="Times New Roman" panose="02020603050405020304" pitchFamily="18" charset="0"/>
                <a:cs typeface="Times New Roman" panose="02020603050405020304" pitchFamily="18" charset="0"/>
              </a:rPr>
              <a:t>   </a:t>
            </a:r>
            <a:r>
              <a:rPr lang="ar-SA" sz="2400" b="1" dirty="0">
                <a:latin typeface="Times New Roman" panose="02020603050405020304" pitchFamily="18" charset="0"/>
                <a:cs typeface="Times New Roman" panose="02020603050405020304" pitchFamily="18" charset="0"/>
              </a:rPr>
              <a:t>السباحة</a:t>
            </a:r>
            <a:endParaRPr lang="en-US" sz="2400" b="1" dirty="0">
              <a:latin typeface="Times New Roman" panose="02020603050405020304" pitchFamily="18" charset="0"/>
              <a:cs typeface="Times New Roman" panose="02020603050405020304" pitchFamily="18" charset="0"/>
            </a:endParaRPr>
          </a:p>
        </p:txBody>
      </p:sp>
      <p:sp>
        <p:nvSpPr>
          <p:cNvPr id="11267" name="Line 5"/>
          <p:cNvSpPr>
            <a:spLocks noChangeShapeType="1"/>
          </p:cNvSpPr>
          <p:nvPr/>
        </p:nvSpPr>
        <p:spPr bwMode="auto">
          <a:xfrm>
            <a:off x="128588" y="1116932"/>
            <a:ext cx="8775700" cy="0"/>
          </a:xfrm>
          <a:prstGeom prst="line">
            <a:avLst/>
          </a:prstGeom>
          <a:noFill/>
          <a:ln w="76200">
            <a:solidFill>
              <a:srgbClr val="A8B99B"/>
            </a:solidFill>
            <a:round/>
            <a:headEnd/>
            <a:tailEnd/>
          </a:ln>
        </p:spPr>
        <p:txBody>
          <a:bodyPr wrap="none" anchor="ctr"/>
          <a:lstStyle/>
          <a:p>
            <a:endParaRPr lang="en-GB" sz="2800" b="1">
              <a:latin typeface="Times New Roman" panose="02020603050405020304" pitchFamily="18" charset="0"/>
              <a:cs typeface="Times New Roman" panose="02020603050405020304" pitchFamily="18" charset="0"/>
            </a:endParaRPr>
          </a:p>
        </p:txBody>
      </p:sp>
      <p:sp>
        <p:nvSpPr>
          <p:cNvPr id="5" name="Oval 4"/>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8</a:t>
            </a:r>
          </a:p>
        </p:txBody>
      </p:sp>
      <p:sp>
        <p:nvSpPr>
          <p:cNvPr id="7" name="Rectangle 13"/>
          <p:cNvSpPr txBox="1">
            <a:spLocks noChangeArrowheads="1"/>
          </p:cNvSpPr>
          <p:nvPr/>
        </p:nvSpPr>
        <p:spPr bwMode="auto">
          <a:xfrm>
            <a:off x="297656" y="210668"/>
            <a:ext cx="8548687"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450850" indent="-450850" algn="l" rtl="0" eaLnBrk="0" fontAlgn="base" hangingPunct="0">
              <a:lnSpc>
                <a:spcPct val="90000"/>
              </a:lnSpc>
              <a:spcBef>
                <a:spcPct val="0"/>
              </a:spcBef>
              <a:spcAft>
                <a:spcPct val="0"/>
              </a:spcAft>
              <a:defRPr sz="3000" b="1">
                <a:solidFill>
                  <a:schemeClr val="tx2"/>
                </a:solidFill>
                <a:latin typeface="+mj-lt"/>
                <a:ea typeface="+mj-ea"/>
                <a:cs typeface="+mj-cs"/>
              </a:defRPr>
            </a:lvl1pPr>
            <a:lvl2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2pPr>
            <a:lvl3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3pPr>
            <a:lvl4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4pPr>
            <a:lvl5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5pPr>
            <a:lvl6pPr marL="9080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6pPr>
            <a:lvl7pPr marL="13652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7pPr>
            <a:lvl8pPr marL="18224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8pPr>
            <a:lvl9pPr marL="22796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9pPr>
          </a:lstStyle>
          <a:p>
            <a:pPr marL="0" indent="0" algn="ctr" eaLnBrk="1" hangingPunct="1"/>
            <a:r>
              <a:rPr lang="en-US" sz="2000" kern="0">
                <a:latin typeface="Times New Roman" panose="02020603050405020304" pitchFamily="18" charset="0"/>
                <a:cs typeface="Times New Roman" panose="02020603050405020304" pitchFamily="18" charset="0"/>
              </a:rPr>
              <a:t> Thermoregulation involves adaptations that balance heat gain and loss</a:t>
            </a:r>
            <a:br>
              <a:rPr lang="en-US" sz="2000" kern="0">
                <a:latin typeface="Times New Roman" panose="02020603050405020304" pitchFamily="18" charset="0"/>
                <a:cs typeface="Times New Roman" panose="02020603050405020304" pitchFamily="18" charset="0"/>
              </a:rPr>
            </a:br>
            <a:r>
              <a:rPr lang="ar-SA" sz="2000" kern="0">
                <a:latin typeface="Times New Roman" panose="02020603050405020304" pitchFamily="18" charset="0"/>
                <a:cs typeface="Times New Roman" panose="02020603050405020304" pitchFamily="18" charset="0"/>
              </a:rPr>
              <a:t>يتضمن التنظيم الحراري التكيفات التي تعمل على الاتزان بين اكتساب وفقدان الحرارة</a:t>
            </a:r>
            <a:endParaRPr lang="en-US" sz="2000" kern="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body" idx="1"/>
          </p:nvPr>
        </p:nvSpPr>
        <p:spPr>
          <a:xfrm>
            <a:off x="287338" y="1279525"/>
            <a:ext cx="8534400" cy="677863"/>
          </a:xfrm>
          <a:noFill/>
        </p:spPr>
        <p:txBody>
          <a:bodyPr>
            <a:spAutoFit/>
          </a:bodyPr>
          <a:lstStyle/>
          <a:p>
            <a:pPr algn="ctr" rtl="1" eaLnBrk="1" hangingPunct="1">
              <a:buFont typeface="Wingdings" pitchFamily="2" charset="2"/>
              <a:buNone/>
            </a:pPr>
            <a:r>
              <a:rPr lang="ar-SA" sz="4400" b="1">
                <a:solidFill>
                  <a:srgbClr val="FF0000"/>
                </a:solidFill>
                <a:latin typeface="Times New Roman" panose="02020603050405020304" pitchFamily="18" charset="0"/>
                <a:cs typeface="Times New Roman" panose="02020603050405020304" pitchFamily="18" charset="0"/>
              </a:rPr>
              <a:t> </a:t>
            </a:r>
            <a:endParaRPr lang="en-US" sz="4400" b="1">
              <a:latin typeface="Times New Roman" panose="02020603050405020304" pitchFamily="18" charset="0"/>
              <a:cs typeface="Times New Roman" panose="02020603050405020304" pitchFamily="18" charset="0"/>
            </a:endParaRPr>
          </a:p>
        </p:txBody>
      </p:sp>
      <p:sp>
        <p:nvSpPr>
          <p:cNvPr id="12291" name="Line 5"/>
          <p:cNvSpPr>
            <a:spLocks noChangeShapeType="1"/>
          </p:cNvSpPr>
          <p:nvPr/>
        </p:nvSpPr>
        <p:spPr bwMode="auto">
          <a:xfrm>
            <a:off x="182563" y="1095375"/>
            <a:ext cx="8775700" cy="0"/>
          </a:xfrm>
          <a:prstGeom prst="line">
            <a:avLst/>
          </a:prstGeom>
          <a:noFill/>
          <a:ln w="76200">
            <a:solidFill>
              <a:srgbClr val="A8B99B"/>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12292" name="Rectangle 5"/>
          <p:cNvSpPr>
            <a:spLocks noChangeArrowheads="1"/>
          </p:cNvSpPr>
          <p:nvPr/>
        </p:nvSpPr>
        <p:spPr bwMode="auto">
          <a:xfrm>
            <a:off x="309716" y="1383541"/>
            <a:ext cx="8524568" cy="3970318"/>
          </a:xfrm>
          <a:prstGeom prst="rect">
            <a:avLst/>
          </a:prstGeom>
          <a:noFill/>
          <a:ln w="9525">
            <a:noFill/>
            <a:miter lim="800000"/>
            <a:headEnd/>
            <a:tailEnd/>
          </a:ln>
        </p:spPr>
        <p:txBody>
          <a:bodyPr wrap="square">
            <a:spAutoFit/>
          </a:bodyPr>
          <a:lstStyle/>
          <a:p>
            <a:pPr algn="just">
              <a:lnSpc>
                <a:spcPct val="150000"/>
              </a:lnSpc>
            </a:pP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Osmoregulation</a:t>
            </a:r>
            <a:r>
              <a:rPr lang="en-US" b="1" dirty="0">
                <a:latin typeface="Times New Roman" panose="02020603050405020304" pitchFamily="18" charset="0"/>
                <a:cs typeface="Times New Roman" panose="02020603050405020304" pitchFamily="18" charset="0"/>
              </a:rPr>
              <a:t> </a:t>
            </a:r>
            <a:r>
              <a:rPr lang="en-US" b="1" dirty="0">
                <a:solidFill>
                  <a:srgbClr val="0000FF"/>
                </a:solidFill>
                <a:latin typeface="Times New Roman" panose="02020603050405020304" pitchFamily="18" charset="0"/>
                <a:cs typeface="Times New Roman" panose="02020603050405020304" pitchFamily="18" charset="0"/>
              </a:rPr>
              <a:t>is the active regulation of the</a:t>
            </a:r>
            <a:r>
              <a:rPr lang="en-US"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hlinkClick r:id="rId3" tooltip="Osmotic pressure"/>
              </a:rPr>
              <a:t>osmotic pressure</a:t>
            </a:r>
            <a:r>
              <a:rPr lang="en-US" b="1" dirty="0">
                <a:latin typeface="Times New Roman" panose="02020603050405020304" pitchFamily="18" charset="0"/>
                <a:cs typeface="Times New Roman" panose="02020603050405020304" pitchFamily="18" charset="0"/>
              </a:rPr>
              <a:t> </a:t>
            </a:r>
            <a:r>
              <a:rPr lang="en-US" b="1" dirty="0">
                <a:solidFill>
                  <a:srgbClr val="0000FF"/>
                </a:solidFill>
                <a:latin typeface="Times New Roman" panose="02020603050405020304" pitchFamily="18" charset="0"/>
                <a:cs typeface="Times New Roman" panose="02020603050405020304" pitchFamily="18" charset="0"/>
              </a:rPr>
              <a:t>of an</a:t>
            </a:r>
            <a:r>
              <a:rPr lang="en-US"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hlinkClick r:id="rId4" tooltip="Organism"/>
              </a:rPr>
              <a:t>organism’s fluids</a:t>
            </a:r>
            <a:r>
              <a:rPr lang="en-US" b="1" dirty="0">
                <a:latin typeface="Times New Roman" panose="02020603050405020304" pitchFamily="18" charset="0"/>
                <a:cs typeface="Times New Roman" panose="02020603050405020304" pitchFamily="18" charset="0"/>
              </a:rPr>
              <a:t>  </a:t>
            </a:r>
            <a:r>
              <a:rPr lang="en-US" b="1" dirty="0">
                <a:solidFill>
                  <a:srgbClr val="0000FF"/>
                </a:solidFill>
                <a:latin typeface="Times New Roman" panose="02020603050405020304" pitchFamily="18" charset="0"/>
                <a:cs typeface="Times New Roman" panose="02020603050405020304" pitchFamily="18" charset="0"/>
              </a:rPr>
              <a:t>to maintain the</a:t>
            </a:r>
            <a:r>
              <a:rPr lang="en-US"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hlinkClick r:id="rId5" tooltip="Homeostasis"/>
              </a:rPr>
              <a:t>homeostasis</a:t>
            </a:r>
            <a:r>
              <a:rPr lang="en-US" b="1" dirty="0">
                <a:latin typeface="Times New Roman" panose="02020603050405020304" pitchFamily="18" charset="0"/>
                <a:cs typeface="Times New Roman" panose="02020603050405020304" pitchFamily="18" charset="0"/>
              </a:rPr>
              <a:t> </a:t>
            </a:r>
            <a:r>
              <a:rPr lang="en-US" b="1" dirty="0">
                <a:solidFill>
                  <a:srgbClr val="0000FF"/>
                </a:solidFill>
                <a:latin typeface="Times New Roman" panose="02020603050405020304" pitchFamily="18" charset="0"/>
                <a:cs typeface="Times New Roman" panose="02020603050405020304" pitchFamily="18" charset="0"/>
              </a:rPr>
              <a:t>of the organism's</a:t>
            </a:r>
            <a:r>
              <a:rPr lang="en-US"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hlinkClick r:id="rId6" tooltip="Water"/>
              </a:rPr>
              <a:t>water content</a:t>
            </a:r>
            <a:r>
              <a:rPr lang="en-US" b="1" dirty="0">
                <a:latin typeface="Times New Roman" panose="02020603050405020304" pitchFamily="18" charset="0"/>
                <a:cs typeface="Times New Roman" panose="02020603050405020304" pitchFamily="18" charset="0"/>
              </a:rPr>
              <a:t>;</a:t>
            </a:r>
            <a:r>
              <a:rPr lang="en-US" b="1" dirty="0">
                <a:solidFill>
                  <a:srgbClr val="0000FF"/>
                </a:solidFill>
                <a:latin typeface="Times New Roman" panose="02020603050405020304" pitchFamily="18" charset="0"/>
                <a:cs typeface="Times New Roman" panose="02020603050405020304" pitchFamily="18" charset="0"/>
              </a:rPr>
              <a:t> that is, </a:t>
            </a:r>
            <a:r>
              <a:rPr lang="en-US" b="1" dirty="0">
                <a:solidFill>
                  <a:srgbClr val="FF0000"/>
                </a:solidFill>
                <a:latin typeface="Times New Roman" panose="02020603050405020304" pitchFamily="18" charset="0"/>
                <a:cs typeface="Times New Roman" panose="02020603050405020304" pitchFamily="18" charset="0"/>
              </a:rPr>
              <a:t>it keeps the organism's fluids from becoming too diluted or too concentrated</a:t>
            </a:r>
            <a:r>
              <a:rPr lang="en-US" b="1" dirty="0">
                <a:solidFill>
                  <a:srgbClr val="0000FF"/>
                </a:solidFill>
                <a:latin typeface="Times New Roman" panose="02020603050405020304" pitchFamily="18" charset="0"/>
                <a:cs typeface="Times New Roman" panose="02020603050405020304" pitchFamily="18" charset="0"/>
              </a:rPr>
              <a:t>.</a:t>
            </a:r>
          </a:p>
          <a:p>
            <a:pPr algn="just">
              <a:lnSpc>
                <a:spcPct val="150000"/>
              </a:lnSpc>
            </a:pPr>
            <a:r>
              <a:rPr lang="ar-SA"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التنظيم الأسموزي </a:t>
            </a:r>
            <a:r>
              <a:rPr lang="ar-SA" b="1" dirty="0">
                <a:solidFill>
                  <a:srgbClr val="0000FF"/>
                </a:solidFill>
                <a:latin typeface="Times New Roman" panose="02020603050405020304" pitchFamily="18" charset="0"/>
                <a:cs typeface="Times New Roman" panose="02020603050405020304" pitchFamily="18" charset="0"/>
              </a:rPr>
              <a:t>: هو التنظيم النشط للضغط الاسموزي للسوائل في الكائن الحي للحفاظ على التوازن من محتوى الماء الكائن الحي. وهذا هو، فإنه يحافظ على سوائل الكائن الحي من أن تصبح مخففة جدا أو مركزة جدا.</a:t>
            </a:r>
          </a:p>
        </p:txBody>
      </p:sp>
      <p:sp>
        <p:nvSpPr>
          <p:cNvPr id="12293" name="Rectangle 6"/>
          <p:cNvSpPr>
            <a:spLocks noChangeArrowheads="1"/>
          </p:cNvSpPr>
          <p:nvPr/>
        </p:nvSpPr>
        <p:spPr bwMode="auto">
          <a:xfrm>
            <a:off x="1171958" y="141268"/>
            <a:ext cx="6765159" cy="954107"/>
          </a:xfrm>
          <a:prstGeom prst="rect">
            <a:avLst/>
          </a:prstGeom>
          <a:noFill/>
          <a:ln w="9525">
            <a:noFill/>
            <a:miter lim="800000"/>
            <a:headEnd/>
            <a:tailEnd/>
          </a:ln>
        </p:spPr>
        <p:txBody>
          <a:bodyPr wrap="square">
            <a:spAutoFit/>
          </a:bodyPr>
          <a:lstStyle/>
          <a:p>
            <a:pPr algn="ctr" eaLnBrk="1" hangingPunct="1">
              <a:buFont typeface="Wingdings" pitchFamily="2" charset="2"/>
              <a:buNone/>
            </a:pPr>
            <a:r>
              <a:rPr lang="en-US" sz="2800" b="1" dirty="0">
                <a:solidFill>
                  <a:srgbClr val="FF0000"/>
                </a:solidFill>
                <a:latin typeface="Times New Roman" panose="02020603050405020304" pitchFamily="18" charset="0"/>
                <a:cs typeface="Times New Roman" panose="02020603050405020304" pitchFamily="18" charset="0"/>
              </a:rPr>
              <a:t>Osmoregulation </a:t>
            </a:r>
            <a:r>
              <a:rPr lang="en-US" sz="2800" b="1" dirty="0">
                <a:latin typeface="Times New Roman" panose="02020603050405020304" pitchFamily="18" charset="0"/>
                <a:cs typeface="Times New Roman" panose="02020603050405020304" pitchFamily="18" charset="0"/>
              </a:rPr>
              <a:t>and </a:t>
            </a:r>
            <a:r>
              <a:rPr lang="en-US" sz="2800" b="1" dirty="0">
                <a:solidFill>
                  <a:srgbClr val="0060AF"/>
                </a:solidFill>
                <a:latin typeface="Times New Roman" panose="02020603050405020304" pitchFamily="18" charset="0"/>
                <a:cs typeface="Times New Roman" panose="02020603050405020304" pitchFamily="18" charset="0"/>
              </a:rPr>
              <a:t>Excretion</a:t>
            </a:r>
          </a:p>
          <a:p>
            <a:pPr algn="ctr" eaLnBrk="1" hangingPunct="1">
              <a:buFont typeface="Wingdings" pitchFamily="2" charset="2"/>
              <a:buNone/>
            </a:pPr>
            <a:r>
              <a:rPr lang="ar-SA" sz="2800" b="1" dirty="0">
                <a:solidFill>
                  <a:srgbClr val="0060AF"/>
                </a:solidFill>
                <a:latin typeface="Times New Roman" panose="02020603050405020304" pitchFamily="18" charset="0"/>
                <a:cs typeface="Times New Roman" panose="02020603050405020304" pitchFamily="18" charset="0"/>
              </a:rPr>
              <a:t>التنظيم الأسموزي والإخراج</a:t>
            </a:r>
            <a:endParaRPr lang="en-US" sz="2800" b="1" dirty="0">
              <a:solidFill>
                <a:srgbClr val="0060AF"/>
              </a:solidFill>
              <a:latin typeface="Times New Roman" panose="02020603050405020304" pitchFamily="18" charset="0"/>
              <a:cs typeface="Times New Roman" panose="02020603050405020304" pitchFamily="18" charset="0"/>
            </a:endParaRPr>
          </a:p>
        </p:txBody>
      </p:sp>
      <p:sp>
        <p:nvSpPr>
          <p:cNvPr id="6" name="Oval 5"/>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9</a:t>
            </a:r>
          </a:p>
        </p:txBody>
      </p:sp>
    </p:spTree>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ISGAMESHOW" val="False"/>
  <p:tag name="PPTVERSION" val="XP"/>
</p:tagLst>
</file>

<file path=ppt/theme/theme1.xml><?xml version="1.0" encoding="utf-8"?>
<a:theme xmlns:a="http://schemas.openxmlformats.org/drawingml/2006/main" name="1_CC4eActiveLectureQuestions">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6513</TotalTime>
  <Words>5226</Words>
  <Application>Microsoft Office PowerPoint</Application>
  <PresentationFormat>عرض على الشاشة (3:4)‏</PresentationFormat>
  <Paragraphs>737</Paragraphs>
  <Slides>35</Slides>
  <Notes>33</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35</vt:i4>
      </vt:variant>
    </vt:vector>
  </HeadingPairs>
  <TitlesOfParts>
    <vt:vector size="45" baseType="lpstr">
      <vt:lpstr>Arial</vt:lpstr>
      <vt:lpstr>Arial Narrow</vt:lpstr>
      <vt:lpstr>Calibri</vt:lpstr>
      <vt:lpstr>inherit</vt:lpstr>
      <vt:lpstr>Symbol</vt:lpstr>
      <vt:lpstr>Tahoma</vt:lpstr>
      <vt:lpstr>Times</vt:lpstr>
      <vt:lpstr>Times New Roman</vt:lpstr>
      <vt:lpstr>Wingdings</vt:lpstr>
      <vt:lpstr>1_CC4eActiveLectureQuestions</vt:lpstr>
      <vt:lpstr>عرض تقديمي في PowerPoint</vt:lpstr>
      <vt:lpstr>عرض تقديمي في PowerPoint</vt:lpstr>
      <vt:lpstr>Control of Body Temperature and Water Balance as a part of homeostasis  السيطرة على درجة حرارة الجسم و التوازن المائي جزء من الاتزان الحيوي</vt:lpstr>
      <vt:lpstr> Thermoregulation: An animal’s regulation of body temperature helps maintain homeostasis  تنظيم الحيوان لدرجة حرارة جسمه يساعد على الحفاظ على الاتزان الحيوي</vt:lpstr>
      <vt:lpstr> Heat is gained or lost in four ways يتم اكتساب أو فقدان الحرارة بأربع طرق</vt:lpstr>
      <vt:lpstr>  Adaptations that balance heat gain and loss التكيفات التي توزان بين اكتساب و فقد الحرارة</vt:lpstr>
      <vt:lpstr> Thermoregulation involves adaptations that balance heat gain and loss يتضمن التنظيم الحراري التكيفات التي تعمل على الاتزان بين اكتساب وفقدان الحرارة</vt:lpstr>
      <vt:lpstr>عرض تقديمي في PowerPoint</vt:lpstr>
      <vt:lpstr>عرض تقديمي في PowerPoint</vt:lpstr>
      <vt:lpstr> Animals balance the gain and loss of water and solutes through osmoregulation تعمل الحيوانات على الاتزان بين اكتساب وفقدان الماء والمواد الذائبة من خلال التنظيم الأسموزي</vt:lpstr>
      <vt:lpstr>EXCRETION     الإخراج </vt:lpstr>
      <vt:lpstr>The Mammalian Excretory System النظام الاخراجي للثديات</vt:lpstr>
      <vt:lpstr>عرض تقديمي في PowerPoint</vt:lpstr>
      <vt:lpstr> The urinary system plays several major roles in homeostasis   </vt:lpstr>
      <vt:lpstr>عرض تقديمي في PowerPoint</vt:lpstr>
      <vt:lpstr>عرض تقديمي في PowerPoint</vt:lpstr>
      <vt:lpstr>عرض تقديمي في PowerPoint</vt:lpstr>
      <vt:lpstr>  عمليات الاخراج             Excretory Processes  </vt:lpstr>
      <vt:lpstr>عرض تقديمي في PowerPoint</vt:lpstr>
      <vt:lpstr>  Blood filtrate is refined to urine through reabsorption and secretion</vt:lpstr>
      <vt:lpstr>Dispose of nitrogenous wastes in animals</vt:lpstr>
      <vt:lpstr>عرض تقديمي في PowerPoint</vt:lpstr>
      <vt:lpstr> Kidney dialysis can be a lifesaver</vt:lpstr>
      <vt:lpstr>عرض تقديمي في PowerPoint</vt:lpstr>
      <vt:lpstr>Excretion in Plants الإخراج في النباتات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Delgado</dc:creator>
  <cp:lastModifiedBy>خالد المطيري</cp:lastModifiedBy>
  <cp:revision>821</cp:revision>
  <cp:lastPrinted>2005-03-31T15:55:04Z</cp:lastPrinted>
  <dcterms:created xsi:type="dcterms:W3CDTF">2004-07-21T00:54:38Z</dcterms:created>
  <dcterms:modified xsi:type="dcterms:W3CDTF">2017-12-18T16:26:53Z</dcterms:modified>
</cp:coreProperties>
</file>