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76" r:id="rId4"/>
    <p:sldId id="258" r:id="rId5"/>
    <p:sldId id="261"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76" d="100"/>
          <a:sy n="76" d="100"/>
        </p:scale>
        <p:origin x="-120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769014-0CEA-430D-BA50-BCEF8DC14A76}" type="datetimeFigureOut">
              <a:rPr lang="en-US" smtClean="0"/>
              <a:t>3/23/2020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1C1940-968D-4402-88BD-F7D4AD11D39D}" type="slidenum">
              <a:rPr lang="en-US" smtClean="0"/>
              <a:t>‹#›</a:t>
            </a:fld>
            <a:endParaRPr lang="en-US"/>
          </a:p>
        </p:txBody>
      </p:sp>
    </p:spTree>
    <p:extLst>
      <p:ext uri="{BB962C8B-B14F-4D97-AF65-F5344CB8AC3E}">
        <p14:creationId xmlns:p14="http://schemas.microsoft.com/office/powerpoint/2010/main" val="394632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0C2EA-705F-4FFD-99D2-E0E070AFACFE}"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8B2D-7445-4A36-99EE-25C69D1E5E02}" type="slidenum">
              <a:rPr lang="en-US" smtClean="0"/>
              <a:t>‹#›</a:t>
            </a:fld>
            <a:endParaRPr lang="en-US"/>
          </a:p>
        </p:txBody>
      </p:sp>
    </p:spTree>
    <p:extLst>
      <p:ext uri="{BB962C8B-B14F-4D97-AF65-F5344CB8AC3E}">
        <p14:creationId xmlns:p14="http://schemas.microsoft.com/office/powerpoint/2010/main" val="389689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0C2EA-705F-4FFD-99D2-E0E070AFACFE}"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8B2D-7445-4A36-99EE-25C69D1E5E02}" type="slidenum">
              <a:rPr lang="en-US" smtClean="0"/>
              <a:t>‹#›</a:t>
            </a:fld>
            <a:endParaRPr lang="en-US"/>
          </a:p>
        </p:txBody>
      </p:sp>
    </p:spTree>
    <p:extLst>
      <p:ext uri="{BB962C8B-B14F-4D97-AF65-F5344CB8AC3E}">
        <p14:creationId xmlns:p14="http://schemas.microsoft.com/office/powerpoint/2010/main" val="50958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0C2EA-705F-4FFD-99D2-E0E070AFACFE}"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8B2D-7445-4A36-99EE-25C69D1E5E02}" type="slidenum">
              <a:rPr lang="en-US" smtClean="0"/>
              <a:t>‹#›</a:t>
            </a:fld>
            <a:endParaRPr lang="en-US"/>
          </a:p>
        </p:txBody>
      </p:sp>
    </p:spTree>
    <p:extLst>
      <p:ext uri="{BB962C8B-B14F-4D97-AF65-F5344CB8AC3E}">
        <p14:creationId xmlns:p14="http://schemas.microsoft.com/office/powerpoint/2010/main" val="331286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0C2EA-705F-4FFD-99D2-E0E070AFACFE}"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8B2D-7445-4A36-99EE-25C69D1E5E02}" type="slidenum">
              <a:rPr lang="en-US" smtClean="0"/>
              <a:t>‹#›</a:t>
            </a:fld>
            <a:endParaRPr lang="en-US"/>
          </a:p>
        </p:txBody>
      </p:sp>
    </p:spTree>
    <p:extLst>
      <p:ext uri="{BB962C8B-B14F-4D97-AF65-F5344CB8AC3E}">
        <p14:creationId xmlns:p14="http://schemas.microsoft.com/office/powerpoint/2010/main" val="149468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0C2EA-705F-4FFD-99D2-E0E070AFACFE}"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8B2D-7445-4A36-99EE-25C69D1E5E02}" type="slidenum">
              <a:rPr lang="en-US" smtClean="0"/>
              <a:t>‹#›</a:t>
            </a:fld>
            <a:endParaRPr lang="en-US"/>
          </a:p>
        </p:txBody>
      </p:sp>
    </p:spTree>
    <p:extLst>
      <p:ext uri="{BB962C8B-B14F-4D97-AF65-F5344CB8AC3E}">
        <p14:creationId xmlns:p14="http://schemas.microsoft.com/office/powerpoint/2010/main" val="98633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0C2EA-705F-4FFD-99D2-E0E070AFACFE}"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98B2D-7445-4A36-99EE-25C69D1E5E02}" type="slidenum">
              <a:rPr lang="en-US" smtClean="0"/>
              <a:t>‹#›</a:t>
            </a:fld>
            <a:endParaRPr lang="en-US"/>
          </a:p>
        </p:txBody>
      </p:sp>
    </p:spTree>
    <p:extLst>
      <p:ext uri="{BB962C8B-B14F-4D97-AF65-F5344CB8AC3E}">
        <p14:creationId xmlns:p14="http://schemas.microsoft.com/office/powerpoint/2010/main" val="259797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60C2EA-705F-4FFD-99D2-E0E070AFACFE}"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98B2D-7445-4A36-99EE-25C69D1E5E02}" type="slidenum">
              <a:rPr lang="en-US" smtClean="0"/>
              <a:t>‹#›</a:t>
            </a:fld>
            <a:endParaRPr lang="en-US"/>
          </a:p>
        </p:txBody>
      </p:sp>
    </p:spTree>
    <p:extLst>
      <p:ext uri="{BB962C8B-B14F-4D97-AF65-F5344CB8AC3E}">
        <p14:creationId xmlns:p14="http://schemas.microsoft.com/office/powerpoint/2010/main" val="151512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0C2EA-705F-4FFD-99D2-E0E070AFACFE}"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98B2D-7445-4A36-99EE-25C69D1E5E02}" type="slidenum">
              <a:rPr lang="en-US" smtClean="0"/>
              <a:t>‹#›</a:t>
            </a:fld>
            <a:endParaRPr lang="en-US"/>
          </a:p>
        </p:txBody>
      </p:sp>
    </p:spTree>
    <p:extLst>
      <p:ext uri="{BB962C8B-B14F-4D97-AF65-F5344CB8AC3E}">
        <p14:creationId xmlns:p14="http://schemas.microsoft.com/office/powerpoint/2010/main" val="117379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0C2EA-705F-4FFD-99D2-E0E070AFACFE}"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98B2D-7445-4A36-99EE-25C69D1E5E02}" type="slidenum">
              <a:rPr lang="en-US" smtClean="0"/>
              <a:t>‹#›</a:t>
            </a:fld>
            <a:endParaRPr lang="en-US"/>
          </a:p>
        </p:txBody>
      </p:sp>
    </p:spTree>
    <p:extLst>
      <p:ext uri="{BB962C8B-B14F-4D97-AF65-F5344CB8AC3E}">
        <p14:creationId xmlns:p14="http://schemas.microsoft.com/office/powerpoint/2010/main" val="260140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0C2EA-705F-4FFD-99D2-E0E070AFACFE}"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98B2D-7445-4A36-99EE-25C69D1E5E02}" type="slidenum">
              <a:rPr lang="en-US" smtClean="0"/>
              <a:t>‹#›</a:t>
            </a:fld>
            <a:endParaRPr lang="en-US"/>
          </a:p>
        </p:txBody>
      </p:sp>
    </p:spTree>
    <p:extLst>
      <p:ext uri="{BB962C8B-B14F-4D97-AF65-F5344CB8AC3E}">
        <p14:creationId xmlns:p14="http://schemas.microsoft.com/office/powerpoint/2010/main" val="300249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0C2EA-705F-4FFD-99D2-E0E070AFACFE}"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98B2D-7445-4A36-99EE-25C69D1E5E02}" type="slidenum">
              <a:rPr lang="en-US" smtClean="0"/>
              <a:t>‹#›</a:t>
            </a:fld>
            <a:endParaRPr lang="en-US"/>
          </a:p>
        </p:txBody>
      </p:sp>
    </p:spTree>
    <p:extLst>
      <p:ext uri="{BB962C8B-B14F-4D97-AF65-F5344CB8AC3E}">
        <p14:creationId xmlns:p14="http://schemas.microsoft.com/office/powerpoint/2010/main" val="421057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0C2EA-705F-4FFD-99D2-E0E070AFACFE}" type="datetimeFigureOut">
              <a:rPr lang="en-US" smtClean="0"/>
              <a:t>3/23/2020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98B2D-7445-4A36-99EE-25C69D1E5E02}" type="slidenum">
              <a:rPr lang="en-US" smtClean="0"/>
              <a:t>‹#›</a:t>
            </a:fld>
            <a:endParaRPr lang="en-US"/>
          </a:p>
        </p:txBody>
      </p:sp>
    </p:spTree>
    <p:extLst>
      <p:ext uri="{BB962C8B-B14F-4D97-AF65-F5344CB8AC3E}">
        <p14:creationId xmlns:p14="http://schemas.microsoft.com/office/powerpoint/2010/main" val="3014180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rmAutofit/>
          </a:bodyPr>
          <a:lstStyle/>
          <a:p>
            <a:r>
              <a:rPr lang="ar-EG" sz="5400" b="1" dirty="0" smtClean="0"/>
              <a:t>الهندسة الوصفية</a:t>
            </a:r>
            <a:endParaRPr lang="en-US" sz="5400" b="1" dirty="0"/>
          </a:p>
        </p:txBody>
      </p:sp>
      <p:sp>
        <p:nvSpPr>
          <p:cNvPr id="3" name="Subtitle 2"/>
          <p:cNvSpPr>
            <a:spLocks noGrp="1"/>
          </p:cNvSpPr>
          <p:nvPr>
            <p:ph type="subTitle" idx="1"/>
          </p:nvPr>
        </p:nvSpPr>
        <p:spPr>
          <a:xfrm>
            <a:off x="1371600" y="4114800"/>
            <a:ext cx="6400800" cy="1752600"/>
          </a:xfrm>
        </p:spPr>
        <p:txBody>
          <a:bodyPr>
            <a:normAutofit fontScale="92500" lnSpcReduction="20000"/>
          </a:bodyPr>
          <a:lstStyle/>
          <a:p>
            <a:r>
              <a:rPr lang="ar-EG" sz="6000" dirty="0" smtClean="0">
                <a:solidFill>
                  <a:schemeClr val="bg1"/>
                </a:solidFill>
              </a:rPr>
              <a:t>الفرقة الإعدادي</a:t>
            </a:r>
          </a:p>
          <a:p>
            <a:r>
              <a:rPr lang="ar-EG" sz="6000" smtClean="0">
                <a:solidFill>
                  <a:schemeClr val="bg1"/>
                </a:solidFill>
              </a:rPr>
              <a:t>أ.د/ السيد أنور الملقى </a:t>
            </a:r>
            <a:endParaRPr lang="en-US" sz="60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100" y="285750"/>
            <a:ext cx="952500" cy="1076325"/>
          </a:xfrm>
          <a:prstGeom prst="rect">
            <a:avLst/>
          </a:prstGeom>
        </p:spPr>
      </p:pic>
    </p:spTree>
    <p:extLst>
      <p:ext uri="{BB962C8B-B14F-4D97-AF65-F5344CB8AC3E}">
        <p14:creationId xmlns:p14="http://schemas.microsoft.com/office/powerpoint/2010/main" val="1947325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419" y="685800"/>
            <a:ext cx="8229600" cy="1143000"/>
          </a:xfrm>
        </p:spPr>
        <p:txBody>
          <a:bodyPr/>
          <a:lstStyle/>
          <a:p>
            <a:r>
              <a:rPr lang="ar-EG" dirty="0" smtClean="0"/>
              <a:t>2)تمثيل المسقط الافقي </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360036"/>
            <a:ext cx="6032497" cy="396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91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914400"/>
            <a:ext cx="8229600" cy="1143000"/>
          </a:xfrm>
        </p:spPr>
        <p:txBody>
          <a:bodyPr/>
          <a:lstStyle/>
          <a:p>
            <a:r>
              <a:rPr lang="ar-EG" dirty="0" smtClean="0"/>
              <a:t>3)تمثيل المسقط الرأسي </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461846"/>
            <a:ext cx="6400800" cy="393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8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1143000"/>
          </a:xfrm>
        </p:spPr>
        <p:txBody>
          <a:bodyPr/>
          <a:lstStyle/>
          <a:p>
            <a:r>
              <a:rPr lang="ar-EG" dirty="0" smtClean="0"/>
              <a:t>4)تمثيل المسقط الجانبي</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438400"/>
            <a:ext cx="6477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442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143000"/>
          </a:xfrm>
        </p:spPr>
        <p:txBody>
          <a:bodyPr/>
          <a:lstStyle/>
          <a:p>
            <a:r>
              <a:rPr lang="en-US" dirty="0" smtClean="0"/>
              <a:t>D(-1,3,2)</a:t>
            </a:r>
            <a:r>
              <a:rPr lang="ar-EG" dirty="0" smtClean="0"/>
              <a:t>مثال 2)</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2426328"/>
            <a:ext cx="6934200" cy="405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37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lstStyle/>
          <a:p>
            <a:r>
              <a:rPr lang="en-US" dirty="0" smtClean="0"/>
              <a:t>C(2,-1,2)</a:t>
            </a:r>
            <a:r>
              <a:rPr lang="ar-EG" dirty="0" smtClean="0"/>
              <a:t>مثال 3) </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165772"/>
            <a:ext cx="6248400" cy="423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56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143000"/>
            <a:ext cx="8229600" cy="1143000"/>
          </a:xfrm>
        </p:spPr>
        <p:txBody>
          <a:bodyPr/>
          <a:lstStyle/>
          <a:p>
            <a:r>
              <a:rPr lang="ar-EG" dirty="0" smtClean="0"/>
              <a:t>ملاحظات هامة جدا جدا</a:t>
            </a:r>
            <a:endParaRPr lang="en-US" dirty="0"/>
          </a:p>
        </p:txBody>
      </p:sp>
      <p:sp>
        <p:nvSpPr>
          <p:cNvPr id="2" name="Content Placeholder 1"/>
          <p:cNvSpPr>
            <a:spLocks noGrp="1"/>
          </p:cNvSpPr>
          <p:nvPr>
            <p:ph idx="1"/>
          </p:nvPr>
        </p:nvSpPr>
        <p:spPr>
          <a:xfrm>
            <a:off x="459288" y="2362200"/>
            <a:ext cx="8229600" cy="4038600"/>
          </a:xfrm>
        </p:spPr>
        <p:txBody>
          <a:bodyPr/>
          <a:lstStyle/>
          <a:p>
            <a:pPr marL="0" indent="0" algn="r" rtl="1">
              <a:buNone/>
            </a:pPr>
            <a:r>
              <a:rPr lang="ar-EG" dirty="0" smtClean="0"/>
              <a:t>1)المسقط الافقي والمسقط الراسي يقعان علي خط واحد عمودي علي خط الارض</a:t>
            </a:r>
          </a:p>
          <a:p>
            <a:pPr marL="0" indent="0" algn="r">
              <a:buNone/>
            </a:pPr>
            <a:r>
              <a:rPr lang="ar-EG" dirty="0" smtClean="0"/>
              <a:t>2)المسقط الراسي والمسقط الجانبي علي خط واحد يوازي خط الارض </a:t>
            </a:r>
          </a:p>
          <a:p>
            <a:pPr marL="0" indent="0" algn="r">
              <a:buNone/>
            </a:pPr>
            <a:r>
              <a:rPr lang="en-US" dirty="0" smtClean="0"/>
              <a:t>Z</a:t>
            </a:r>
            <a:r>
              <a:rPr lang="ar-EG" dirty="0" smtClean="0"/>
              <a:t>3)البعد عن المستوي الافقي يكون في اتجاه محور </a:t>
            </a:r>
          </a:p>
          <a:p>
            <a:pPr marL="0" indent="0" algn="r">
              <a:buNone/>
            </a:pPr>
            <a:r>
              <a:rPr lang="en-US" dirty="0" smtClean="0"/>
              <a:t>Y</a:t>
            </a:r>
            <a:r>
              <a:rPr lang="ar-EG" dirty="0" smtClean="0"/>
              <a:t>4)البعد عن المستوي الراسي يكون في اتجاه محور </a:t>
            </a:r>
            <a:endParaRPr lang="en-US" dirty="0" smtClean="0"/>
          </a:p>
          <a:p>
            <a:pPr marL="0" indent="0" algn="r">
              <a:buNone/>
            </a:pPr>
            <a:r>
              <a:rPr lang="en-US" dirty="0" smtClean="0"/>
              <a:t>X</a:t>
            </a:r>
            <a:r>
              <a:rPr lang="ar-EG" dirty="0" smtClean="0"/>
              <a:t>5)البعد عن المستوي الجانبي يكون في اتجاه محور  </a:t>
            </a:r>
            <a:endParaRPr lang="en-US" dirty="0"/>
          </a:p>
        </p:txBody>
      </p:sp>
    </p:spTree>
    <p:extLst>
      <p:ext uri="{BB962C8B-B14F-4D97-AF65-F5344CB8AC3E}">
        <p14:creationId xmlns:p14="http://schemas.microsoft.com/office/powerpoint/2010/main" val="48396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solidFill>
                  <a:schemeClr val="tx1"/>
                </a:solidFill>
              </a:rPr>
              <a:t>الحالات الخاصة للنقطة</a:t>
            </a:r>
            <a:endParaRPr lang="en-US" dirty="0">
              <a:solidFill>
                <a:schemeClr val="tx1"/>
              </a:solidFill>
            </a:endParaRPr>
          </a:p>
        </p:txBody>
      </p:sp>
      <p:sp>
        <p:nvSpPr>
          <p:cNvPr id="2" name="Content Placeholder 1"/>
          <p:cNvSpPr>
            <a:spLocks noGrp="1"/>
          </p:cNvSpPr>
          <p:nvPr>
            <p:ph idx="1"/>
          </p:nvPr>
        </p:nvSpPr>
        <p:spPr>
          <a:xfrm>
            <a:off x="914400" y="2667000"/>
            <a:ext cx="7408333" cy="3450696"/>
          </a:xfrm>
        </p:spPr>
        <p:txBody>
          <a:bodyPr/>
          <a:lstStyle/>
          <a:p>
            <a:pPr marL="0" indent="0" algn="r">
              <a:buNone/>
            </a:pPr>
            <a:r>
              <a:rPr lang="en-US" dirty="0" smtClean="0"/>
              <a:t>(Z=0</a:t>
            </a:r>
            <a:r>
              <a:rPr lang="ar-EG" sz="2000" dirty="0" smtClean="0"/>
              <a:t>1)نقطة تقع داخل المستوي الافقي</a:t>
            </a:r>
            <a:r>
              <a:rPr lang="ar-EG" dirty="0" smtClean="0"/>
              <a:t>(</a:t>
            </a:r>
            <a:endParaRPr lang="en-US" dirty="0" smtClean="0"/>
          </a:p>
          <a:p>
            <a:pPr marL="0" indent="0" algn="r">
              <a:buNone/>
            </a:pPr>
            <a:endParaRPr lang="en-US" dirty="0"/>
          </a:p>
          <a:p>
            <a:pPr marL="0" indent="0" algn="r">
              <a:buNone/>
            </a:pPr>
            <a:r>
              <a:rPr lang="ar-EG" dirty="0" smtClean="0"/>
              <a:t>لازم يقول ان النقطة تقع في المستوي </a:t>
            </a:r>
          </a:p>
          <a:p>
            <a:pPr marL="0" indent="0" algn="r">
              <a:buNone/>
            </a:pPr>
            <a:r>
              <a:rPr lang="ar-EG" dirty="0" smtClean="0"/>
              <a:t>الافقي</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38400"/>
            <a:ext cx="4419600" cy="401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44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t>2)نقطة تقع في المستوي الوجهي</a:t>
            </a:r>
            <a:endParaRPr lang="en-US"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02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859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t>3)نقطة تقع في المستوي الجانبي</a:t>
            </a:r>
            <a:endParaRPr lang="en-US"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76400"/>
            <a:ext cx="7239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186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ar-EG" sz="5400" dirty="0" smtClean="0">
                <a:solidFill>
                  <a:schemeClr val="tx1"/>
                </a:solidFill>
              </a:rPr>
              <a:t>تمارين عامة</a:t>
            </a:r>
            <a:endParaRPr lang="en-US" sz="5400" dirty="0">
              <a:solidFill>
                <a:schemeClr val="tx1"/>
              </a:solidFill>
            </a:endParaRPr>
          </a:p>
        </p:txBody>
      </p:sp>
      <p:sp>
        <p:nvSpPr>
          <p:cNvPr id="2" name="Content Placeholder 1"/>
          <p:cNvSpPr>
            <a:spLocks noGrp="1"/>
          </p:cNvSpPr>
          <p:nvPr>
            <p:ph idx="1"/>
          </p:nvPr>
        </p:nvSpPr>
        <p:spPr>
          <a:xfrm>
            <a:off x="914400" y="2895600"/>
            <a:ext cx="7408333" cy="3450696"/>
          </a:xfrm>
        </p:spPr>
        <p:txBody>
          <a:bodyPr>
            <a:normAutofit fontScale="85000" lnSpcReduction="20000"/>
          </a:bodyPr>
          <a:lstStyle/>
          <a:p>
            <a:pPr algn="r"/>
            <a:r>
              <a:rPr lang="ar-EG" dirty="0" smtClean="0"/>
              <a:t>1)مثل النقط الاتية تمثيلا وصفيا </a:t>
            </a:r>
          </a:p>
          <a:p>
            <a:pPr marL="0" indent="0">
              <a:buNone/>
            </a:pPr>
            <a:r>
              <a:rPr lang="en-US" dirty="0" smtClean="0"/>
              <a:t>A(1,2,3),B(3,-4,5),C(6,-7,-8),D(5,6,-7),E(-1,2,3),F(-3,-4,5)</a:t>
            </a:r>
          </a:p>
          <a:p>
            <a:pPr marL="0" indent="0">
              <a:buNone/>
            </a:pPr>
            <a:r>
              <a:rPr lang="en-US" dirty="0" smtClean="0"/>
              <a:t>H(-6,-7,8),M(-5,6,-7)</a:t>
            </a:r>
            <a:endParaRPr lang="ar-EG" dirty="0" smtClean="0"/>
          </a:p>
          <a:p>
            <a:pPr marL="0" indent="0" algn="r">
              <a:buNone/>
            </a:pPr>
            <a:r>
              <a:rPr lang="ar-EG" dirty="0" smtClean="0"/>
              <a:t>2)مثل النقط الاتية</a:t>
            </a:r>
          </a:p>
          <a:p>
            <a:pPr marL="0" indent="0">
              <a:buNone/>
            </a:pPr>
            <a:r>
              <a:rPr lang="en-US" dirty="0" smtClean="0"/>
              <a:t>A(4,4,?)</a:t>
            </a:r>
            <a:r>
              <a:rPr lang="ar-EG" dirty="0" smtClean="0"/>
              <a:t>تقع داخل المستوي الافقي</a:t>
            </a:r>
          </a:p>
          <a:p>
            <a:pPr marL="0" indent="0">
              <a:buNone/>
            </a:pPr>
            <a:r>
              <a:rPr lang="en-US" dirty="0" smtClean="0"/>
              <a:t>B(5,?,3)</a:t>
            </a:r>
            <a:r>
              <a:rPr lang="ar-EG" dirty="0" smtClean="0"/>
              <a:t>تقع في المستوي الراسي</a:t>
            </a:r>
          </a:p>
          <a:p>
            <a:pPr marL="0" indent="0">
              <a:buNone/>
            </a:pPr>
            <a:r>
              <a:rPr lang="en-US" dirty="0" smtClean="0"/>
              <a:t>C(?,3,2)</a:t>
            </a:r>
            <a:r>
              <a:rPr lang="ar-EG" dirty="0" smtClean="0"/>
              <a:t>تقع في المستوي الجانبي</a:t>
            </a:r>
            <a:endParaRPr lang="en-US" dirty="0"/>
          </a:p>
        </p:txBody>
      </p:sp>
    </p:spTree>
    <p:extLst>
      <p:ext uri="{BB962C8B-B14F-4D97-AF65-F5344CB8AC3E}">
        <p14:creationId xmlns:p14="http://schemas.microsoft.com/office/powerpoint/2010/main" val="46828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solidFill>
                <a:schemeClr val="bg1"/>
              </a:solidFill>
            </a:endParaRPr>
          </a:p>
        </p:txBody>
      </p:sp>
      <p:sp>
        <p:nvSpPr>
          <p:cNvPr id="4" name="Rectangle 3"/>
          <p:cNvSpPr/>
          <p:nvPr/>
        </p:nvSpPr>
        <p:spPr>
          <a:xfrm>
            <a:off x="4042047" y="3244334"/>
            <a:ext cx="1059906" cy="369332"/>
          </a:xfrm>
          <a:prstGeom prst="rect">
            <a:avLst/>
          </a:prstGeom>
        </p:spPr>
        <p:txBody>
          <a:bodyPr wrap="none">
            <a:spAutoFit/>
          </a:bodyPr>
          <a:lstStyle/>
          <a:p>
            <a:r>
              <a:rPr lang="ar-EG" dirty="0">
                <a:solidFill>
                  <a:schemeClr val="bg1"/>
                </a:solidFill>
              </a:rPr>
              <a:t>تمثيل النقطة</a:t>
            </a:r>
            <a:endParaRPr lang="en-US" dirty="0">
              <a:solidFill>
                <a:schemeClr val="bg1"/>
              </a:solidFill>
            </a:endParaRPr>
          </a:p>
        </p:txBody>
      </p:sp>
      <p:sp>
        <p:nvSpPr>
          <p:cNvPr id="5" name="Rectangle 4"/>
          <p:cNvSpPr/>
          <p:nvPr/>
        </p:nvSpPr>
        <p:spPr>
          <a:xfrm>
            <a:off x="2454272" y="2951946"/>
            <a:ext cx="4235455" cy="1323439"/>
          </a:xfrm>
          <a:prstGeom prst="rect">
            <a:avLst/>
          </a:prstGeom>
        </p:spPr>
        <p:txBody>
          <a:bodyPr wrap="none">
            <a:spAutoFit/>
          </a:bodyPr>
          <a:lstStyle/>
          <a:p>
            <a:r>
              <a:rPr lang="ar-EG" sz="8000" b="1" dirty="0"/>
              <a:t>تمثيل النقطة</a:t>
            </a:r>
            <a:endParaRPr lang="en-US" sz="8000" b="1" dirty="0"/>
          </a:p>
        </p:txBody>
      </p:sp>
    </p:spTree>
    <p:extLst>
      <p:ext uri="{BB962C8B-B14F-4D97-AF65-F5344CB8AC3E}">
        <p14:creationId xmlns:p14="http://schemas.microsoft.com/office/powerpoint/2010/main" val="992233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67200"/>
            <a:ext cx="7772400" cy="1362075"/>
          </a:xfrm>
        </p:spPr>
        <p:txBody>
          <a:bodyPr/>
          <a:lstStyle/>
          <a:p>
            <a:pPr algn="ctr" rtl="1"/>
            <a:r>
              <a:rPr lang="ar-EG" b="1" dirty="0" smtClean="0">
                <a:solidFill>
                  <a:schemeClr val="tx1"/>
                </a:solidFill>
              </a:rPr>
              <a:t>أ.د/السيد الملقي</a:t>
            </a:r>
            <a:endParaRPr lang="en-US" b="1" dirty="0">
              <a:solidFill>
                <a:schemeClr val="tx1"/>
              </a:solidFill>
            </a:endParaRPr>
          </a:p>
        </p:txBody>
      </p:sp>
      <p:sp>
        <p:nvSpPr>
          <p:cNvPr id="3" name="Text Placeholder 2"/>
          <p:cNvSpPr>
            <a:spLocks noGrp="1"/>
          </p:cNvSpPr>
          <p:nvPr>
            <p:ph type="body" idx="1"/>
          </p:nvPr>
        </p:nvSpPr>
        <p:spPr>
          <a:xfrm>
            <a:off x="685800" y="2514600"/>
            <a:ext cx="7772400" cy="1500187"/>
          </a:xfrm>
        </p:spPr>
        <p:txBody>
          <a:bodyPr>
            <a:normAutofit/>
          </a:bodyPr>
          <a:lstStyle/>
          <a:p>
            <a:pPr algn="ctr" rtl="1"/>
            <a:r>
              <a:rPr lang="ar-EG" sz="4400" dirty="0" smtClean="0">
                <a:solidFill>
                  <a:schemeClr val="tx1"/>
                </a:solidFill>
              </a:rPr>
              <a:t>مع تحياتي</a:t>
            </a:r>
            <a:endParaRPr lang="en-US" sz="4400" dirty="0">
              <a:solidFill>
                <a:schemeClr val="tx1"/>
              </a:solidFill>
            </a:endParaRPr>
          </a:p>
        </p:txBody>
      </p:sp>
    </p:spTree>
    <p:extLst>
      <p:ext uri="{BB962C8B-B14F-4D97-AF65-F5344CB8AC3E}">
        <p14:creationId xmlns:p14="http://schemas.microsoft.com/office/powerpoint/2010/main" val="391600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r>
              <a:rPr lang="ar-EG" dirty="0" smtClean="0">
                <a:solidFill>
                  <a:schemeClr val="bg1"/>
                </a:solidFill>
              </a:rPr>
              <a:t>تعريف الهندسة الوصفية</a:t>
            </a:r>
            <a:endParaRPr lang="en-US" dirty="0">
              <a:solidFill>
                <a:schemeClr val="bg1"/>
              </a:solidFill>
            </a:endParaRPr>
          </a:p>
        </p:txBody>
      </p:sp>
      <p:sp>
        <p:nvSpPr>
          <p:cNvPr id="2" name="Content Placeholder 1"/>
          <p:cNvSpPr>
            <a:spLocks noGrp="1"/>
          </p:cNvSpPr>
          <p:nvPr>
            <p:ph idx="1"/>
          </p:nvPr>
        </p:nvSpPr>
        <p:spPr>
          <a:xfrm>
            <a:off x="457200" y="1905000"/>
            <a:ext cx="8229600" cy="4297363"/>
          </a:xfrm>
        </p:spPr>
        <p:txBody>
          <a:bodyPr>
            <a:normAutofit lnSpcReduction="10000"/>
          </a:bodyPr>
          <a:lstStyle/>
          <a:p>
            <a:pPr marL="0" indent="0" algn="r">
              <a:buNone/>
            </a:pPr>
            <a:r>
              <a:rPr lang="ar-EG" dirty="0" smtClean="0"/>
              <a:t>هي فرع من فروع علم الرياضيات يهتم باسقاط مكونات الاجسام سواء نقطة أو مستقيم أو مستوي بأوضاعهم الخاصة والعامة وكذلك علاقة كلا منهم بالاخر وتكون الاجسام وافرادها وتقاطع الاجسام مع بعضها البعض ومع غيرها .</a:t>
            </a:r>
          </a:p>
          <a:p>
            <a:pPr marL="0" indent="0" algn="r">
              <a:buNone/>
            </a:pPr>
            <a:r>
              <a:rPr lang="ar-EG" dirty="0" smtClean="0"/>
              <a:t>وبمعني أخر علم الهندسة الوصفية هو علم الاسقاط (كما ذكرت اغلب او كل الكتب) ولكن أي نوع من أنواع الاسقاط فهناك العديد من انواع الاسقاط سواء كان الاسقاط المركزي أو المتوازي أو غيرهم ولكن يقصد هنا الاسقاط العمودي أو اسقاط مونج</a:t>
            </a:r>
          </a:p>
          <a:p>
            <a:pPr marL="0" indent="0" algn="r">
              <a:buNone/>
            </a:pPr>
            <a:endParaRPr lang="en-US" dirty="0"/>
          </a:p>
        </p:txBody>
      </p:sp>
    </p:spTree>
    <p:extLst>
      <p:ext uri="{BB962C8B-B14F-4D97-AF65-F5344CB8AC3E}">
        <p14:creationId xmlns:p14="http://schemas.microsoft.com/office/powerpoint/2010/main" val="95995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62000"/>
            <a:ext cx="8229600" cy="1143000"/>
          </a:xfrm>
        </p:spPr>
        <p:txBody>
          <a:bodyPr/>
          <a:lstStyle/>
          <a:p>
            <a:r>
              <a:rPr lang="ar-EG" dirty="0" smtClean="0">
                <a:solidFill>
                  <a:schemeClr val="tx1"/>
                </a:solidFill>
              </a:rPr>
              <a:t>الاسقاط العمودي أو اسقاط مونج</a:t>
            </a:r>
            <a:endParaRPr lang="en-US" dirty="0">
              <a:solidFill>
                <a:schemeClr val="tx1"/>
              </a:solidFill>
            </a:endParaRPr>
          </a:p>
        </p:txBody>
      </p:sp>
      <p:sp>
        <p:nvSpPr>
          <p:cNvPr id="2" name="Content Placeholder 1"/>
          <p:cNvSpPr>
            <a:spLocks noGrp="1"/>
          </p:cNvSpPr>
          <p:nvPr>
            <p:ph idx="1"/>
          </p:nvPr>
        </p:nvSpPr>
        <p:spPr>
          <a:xfrm>
            <a:off x="466595" y="2057400"/>
            <a:ext cx="8229600" cy="4373563"/>
          </a:xfrm>
        </p:spPr>
        <p:txBody>
          <a:bodyPr>
            <a:normAutofit fontScale="92500" lnSpcReduction="20000"/>
          </a:bodyPr>
          <a:lstStyle/>
          <a:p>
            <a:pPr marL="0" indent="0" algn="r">
              <a:buNone/>
            </a:pPr>
            <a:r>
              <a:rPr lang="ar-EG" dirty="0" smtClean="0"/>
              <a:t>مونج هو أول من وضع قواعد لعملية الاسقاط العمودي ؛واعتبر مونج أن الفراغ عبارة عن ثلاثة مستويات متعامدة وان لكل جسم في الفراغ صورة أو مسقط في كل مستوي من مستويات الاسقاط وهذه المستويات هي </a:t>
            </a:r>
          </a:p>
          <a:p>
            <a:pPr marL="0" indent="0" algn="r">
              <a:buNone/>
            </a:pPr>
            <a:r>
              <a:rPr lang="ar-EG" dirty="0" smtClean="0"/>
              <a:t>1</a:t>
            </a:r>
            <a:r>
              <a:rPr lang="el-GR" dirty="0" smtClean="0"/>
              <a:t>π</a:t>
            </a:r>
            <a:r>
              <a:rPr lang="ar-EG" dirty="0" smtClean="0"/>
              <a:t>1)المستوي الأفقي وهو المستوي الموازي لسطح الأرض ويرمز له</a:t>
            </a:r>
          </a:p>
          <a:p>
            <a:pPr marL="0" indent="0" algn="r">
              <a:buNone/>
            </a:pPr>
            <a:r>
              <a:rPr lang="ar-EG" dirty="0" smtClean="0"/>
              <a:t>2)المستوي الرأسي أو الوجهي وهو المستوي العمودي علي المستوي 2</a:t>
            </a:r>
            <a:r>
              <a:rPr lang="el-GR" dirty="0" smtClean="0"/>
              <a:t>π</a:t>
            </a:r>
            <a:r>
              <a:rPr lang="ar-EG" dirty="0" smtClean="0"/>
              <a:t>الافقي ويرمز له ب</a:t>
            </a:r>
          </a:p>
          <a:p>
            <a:pPr marL="0" indent="0" algn="r">
              <a:buNone/>
            </a:pPr>
            <a:r>
              <a:rPr lang="ar-EG" dirty="0" smtClean="0"/>
              <a:t>3)المستوي الجانبي وهو مستوي عمودي عالمستويين السابقيين ويرمز له ب </a:t>
            </a:r>
            <a:r>
              <a:rPr lang="el-GR" dirty="0" smtClean="0"/>
              <a:t>π</a:t>
            </a:r>
            <a:r>
              <a:rPr lang="ar-EG" dirty="0" smtClean="0"/>
              <a:t>3</a:t>
            </a:r>
            <a:endParaRPr lang="en-US" dirty="0"/>
          </a:p>
        </p:txBody>
      </p:sp>
    </p:spTree>
    <p:extLst>
      <p:ext uri="{BB962C8B-B14F-4D97-AF65-F5344CB8AC3E}">
        <p14:creationId xmlns:p14="http://schemas.microsoft.com/office/powerpoint/2010/main" val="59825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63602"/>
            <a:ext cx="5161208" cy="426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20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219200"/>
            <a:ext cx="8229600" cy="1143000"/>
          </a:xfrm>
        </p:spPr>
        <p:txBody>
          <a:bodyPr/>
          <a:lstStyle/>
          <a:p>
            <a:r>
              <a:rPr lang="ar-EG" dirty="0" smtClean="0">
                <a:solidFill>
                  <a:schemeClr val="tx1"/>
                </a:solidFill>
              </a:rPr>
              <a:t>تحويل الفراغ الي وصفي</a:t>
            </a:r>
            <a:r>
              <a:rPr lang="ar-EG" dirty="0" smtClean="0"/>
              <a:t> </a:t>
            </a:r>
            <a:endParaRPr lang="en-US" dirty="0"/>
          </a:p>
        </p:txBody>
      </p:sp>
      <p:sp>
        <p:nvSpPr>
          <p:cNvPr id="2" name="Content Placeholder 1"/>
          <p:cNvSpPr>
            <a:spLocks noGrp="1"/>
          </p:cNvSpPr>
          <p:nvPr>
            <p:ph idx="1"/>
          </p:nvPr>
        </p:nvSpPr>
        <p:spPr>
          <a:xfrm>
            <a:off x="457200" y="2438400"/>
            <a:ext cx="8229600" cy="3886200"/>
          </a:xfrm>
        </p:spPr>
        <p:txBody>
          <a:bodyPr>
            <a:normAutofit fontScale="92500"/>
          </a:bodyPr>
          <a:lstStyle/>
          <a:p>
            <a:pPr marL="0" indent="0" algn="r">
              <a:buNone/>
            </a:pPr>
            <a:r>
              <a:rPr lang="en-US" dirty="0" smtClean="0"/>
              <a:t>(X ,Y,Z</a:t>
            </a:r>
            <a:r>
              <a:rPr lang="ar-EG" dirty="0" smtClean="0"/>
              <a:t>وكما نعلم جميعا ان الجسم في الفراغ له ثلاثة ابعاد(</a:t>
            </a:r>
          </a:p>
          <a:p>
            <a:pPr marL="0" indent="0" algn="r">
              <a:buNone/>
            </a:pPr>
            <a:r>
              <a:rPr lang="ar-EG" dirty="0" smtClean="0"/>
              <a:t>وتبعا لنظرية مونج فكل جسم له ثلاثة صور او ثلاث مساقط وهم </a:t>
            </a:r>
          </a:p>
          <a:p>
            <a:pPr marL="0" indent="0" algn="r">
              <a:buNone/>
            </a:pPr>
            <a:r>
              <a:rPr lang="ar-EG" dirty="0" smtClean="0"/>
              <a:t>وياخذ دائما رقم 1</a:t>
            </a:r>
            <a:r>
              <a:rPr lang="en-US" dirty="0" smtClean="0"/>
              <a:t>(X,Y</a:t>
            </a:r>
            <a:r>
              <a:rPr lang="ar-EG" dirty="0" smtClean="0"/>
              <a:t>1)مسقط أفقي ويكون عبارة عن (</a:t>
            </a:r>
          </a:p>
          <a:p>
            <a:pPr marL="0" indent="0" algn="r">
              <a:buNone/>
            </a:pPr>
            <a:r>
              <a:rPr lang="ar-EG" dirty="0" smtClean="0"/>
              <a:t> وياخذ دائما رقم 2</a:t>
            </a:r>
            <a:r>
              <a:rPr lang="en-US" dirty="0" smtClean="0"/>
              <a:t>(X,Z</a:t>
            </a:r>
            <a:r>
              <a:rPr lang="ar-EG" dirty="0" smtClean="0"/>
              <a:t>2)مسقط رأسي أو وجهي عبارة عن (</a:t>
            </a:r>
          </a:p>
          <a:p>
            <a:pPr marL="0" indent="0" algn="r">
              <a:buNone/>
            </a:pPr>
            <a:r>
              <a:rPr lang="ar-EG" dirty="0" smtClean="0"/>
              <a:t>ودائما ياخذ رقم 3</a:t>
            </a:r>
            <a:r>
              <a:rPr lang="en-US" dirty="0" smtClean="0"/>
              <a:t>(Y,Z</a:t>
            </a:r>
            <a:r>
              <a:rPr lang="ar-EG" dirty="0" smtClean="0"/>
              <a:t>3)مسقط جانبي عبارة عن (</a:t>
            </a:r>
            <a:endParaRPr lang="ar-EG" dirty="0"/>
          </a:p>
          <a:p>
            <a:pPr marL="0" indent="0" algn="r" rtl="1">
              <a:buNone/>
            </a:pPr>
            <a:r>
              <a:rPr lang="ar-EG" dirty="0" smtClean="0"/>
              <a:t>ولكي يحدث تحول من الفراغ الي الوصفي فحدث دوران للثلاث مستويات حول محاورهم لكي تنتج لوحة الوصفية كما يلي</a:t>
            </a:r>
            <a:endParaRPr lang="ar-EG" dirty="0"/>
          </a:p>
          <a:p>
            <a:pPr marL="0" indent="0">
              <a:buNone/>
            </a:pPr>
            <a:endParaRPr lang="ar-EG" dirty="0" smtClean="0"/>
          </a:p>
          <a:p>
            <a:pPr marL="0" indent="0">
              <a:buNone/>
            </a:pPr>
            <a:endParaRPr lang="ar-EG" dirty="0"/>
          </a:p>
          <a:p>
            <a:pPr marL="0" indent="0">
              <a:buNone/>
            </a:pPr>
            <a:endParaRPr lang="ar-EG" dirty="0" smtClean="0"/>
          </a:p>
          <a:p>
            <a:pPr marL="0" indent="0">
              <a:buNone/>
            </a:pPr>
            <a:endParaRPr lang="ar-EG" dirty="0"/>
          </a:p>
        </p:txBody>
      </p:sp>
    </p:spTree>
    <p:extLst>
      <p:ext uri="{BB962C8B-B14F-4D97-AF65-F5344CB8AC3E}">
        <p14:creationId xmlns:p14="http://schemas.microsoft.com/office/powerpoint/2010/main" val="72762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342" y="2286000"/>
            <a:ext cx="630711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73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638" y="609600"/>
            <a:ext cx="8229600" cy="1143000"/>
          </a:xfrm>
        </p:spPr>
        <p:txBody>
          <a:bodyPr>
            <a:normAutofit/>
          </a:bodyPr>
          <a:lstStyle/>
          <a:p>
            <a:r>
              <a:rPr lang="ar-EG" sz="4800" dirty="0" smtClean="0">
                <a:solidFill>
                  <a:srgbClr val="FF0000"/>
                </a:solidFill>
              </a:rPr>
              <a:t>تمثيل النقطة </a:t>
            </a:r>
            <a:endParaRPr lang="en-US" sz="4800" dirty="0">
              <a:solidFill>
                <a:srgbClr val="FF0000"/>
              </a:solidFill>
            </a:endParaRPr>
          </a:p>
        </p:txBody>
      </p:sp>
      <p:sp>
        <p:nvSpPr>
          <p:cNvPr id="2" name="Content Placeholder 1"/>
          <p:cNvSpPr>
            <a:spLocks noGrp="1"/>
          </p:cNvSpPr>
          <p:nvPr>
            <p:ph idx="1"/>
          </p:nvPr>
        </p:nvSpPr>
        <p:spPr>
          <a:xfrm>
            <a:off x="467638" y="1905000"/>
            <a:ext cx="8229600" cy="4343400"/>
          </a:xfrm>
        </p:spPr>
        <p:txBody>
          <a:bodyPr/>
          <a:lstStyle/>
          <a:p>
            <a:pPr marL="0" indent="0" algn="r">
              <a:buNone/>
            </a:pPr>
            <a:r>
              <a:rPr lang="ar-EG" dirty="0" smtClean="0">
                <a:solidFill>
                  <a:schemeClr val="tx1"/>
                </a:solidFill>
              </a:rPr>
              <a:t>)</a:t>
            </a:r>
            <a:r>
              <a:rPr lang="en-US" dirty="0" smtClean="0">
                <a:solidFill>
                  <a:schemeClr val="tx1"/>
                </a:solidFill>
              </a:rPr>
              <a:t>X,Y,Z</a:t>
            </a:r>
            <a:r>
              <a:rPr lang="ar-EG" dirty="0" smtClean="0">
                <a:solidFill>
                  <a:schemeClr val="tx1"/>
                </a:solidFill>
              </a:rPr>
              <a:t>1)للنقطة 3 أبعاد في الفراغ (</a:t>
            </a:r>
          </a:p>
          <a:p>
            <a:pPr marL="0" indent="0" algn="r">
              <a:buNone/>
            </a:pPr>
            <a:r>
              <a:rPr lang="ar-EG" dirty="0" smtClean="0">
                <a:solidFill>
                  <a:schemeClr val="tx1"/>
                </a:solidFill>
              </a:rPr>
              <a:t>وهكذا </a:t>
            </a:r>
            <a:r>
              <a:rPr lang="en-US" dirty="0" smtClean="0">
                <a:solidFill>
                  <a:schemeClr val="tx1"/>
                </a:solidFill>
              </a:rPr>
              <a:t> A,D,O,P</a:t>
            </a:r>
            <a:r>
              <a:rPr lang="ar-EG" dirty="0" smtClean="0">
                <a:solidFill>
                  <a:schemeClr val="tx1"/>
                </a:solidFill>
              </a:rPr>
              <a:t>2)تاخذ النقط حروف أبجدية كبيرة مثل </a:t>
            </a:r>
          </a:p>
          <a:p>
            <a:pPr marL="0" indent="0" algn="r">
              <a:buNone/>
            </a:pPr>
            <a:r>
              <a:rPr lang="ar-EG" dirty="0" smtClean="0">
                <a:solidFill>
                  <a:schemeClr val="tx1"/>
                </a:solidFill>
              </a:rPr>
              <a:t>3)للنقطة تلاتة مساقط تاخذ نفس الحرف الابجدي ولكن صغير </a:t>
            </a:r>
          </a:p>
          <a:p>
            <a:pPr marL="0" indent="0" algn="r">
              <a:buNone/>
            </a:pPr>
            <a:r>
              <a:rPr lang="ar-EG" dirty="0" smtClean="0">
                <a:solidFill>
                  <a:schemeClr val="tx1"/>
                </a:solidFill>
              </a:rPr>
              <a:t>مسقط أفقي وياخذ رقم 1</a:t>
            </a:r>
          </a:p>
          <a:p>
            <a:pPr marL="0" indent="0" algn="r">
              <a:buNone/>
            </a:pPr>
            <a:r>
              <a:rPr lang="ar-EG" dirty="0" smtClean="0">
                <a:solidFill>
                  <a:schemeClr val="tx1"/>
                </a:solidFill>
              </a:rPr>
              <a:t>مسقط رأسي أو وجهي ويأخذ رقم 2</a:t>
            </a:r>
          </a:p>
          <a:p>
            <a:pPr marL="0" indent="0" algn="r">
              <a:buNone/>
            </a:pPr>
            <a:r>
              <a:rPr lang="ar-EG" dirty="0" smtClean="0">
                <a:solidFill>
                  <a:schemeClr val="tx1"/>
                </a:solidFill>
              </a:rPr>
              <a:t>مسقط جانبي وياخذ رقم 3</a:t>
            </a:r>
          </a:p>
          <a:p>
            <a:pPr marL="0" indent="0" algn="r">
              <a:buNone/>
            </a:pPr>
            <a:r>
              <a:rPr lang="ar-EG" dirty="0" smtClean="0">
                <a:solidFill>
                  <a:schemeClr val="tx1"/>
                </a:solidFill>
              </a:rPr>
              <a:t>وفيما يلي خطوات تمثيل النقطة </a:t>
            </a:r>
            <a:endParaRPr lang="en-US" dirty="0">
              <a:solidFill>
                <a:schemeClr val="tx1"/>
              </a:solidFill>
            </a:endParaRPr>
          </a:p>
        </p:txBody>
      </p:sp>
    </p:spTree>
    <p:extLst>
      <p:ext uri="{BB962C8B-B14F-4D97-AF65-F5344CB8AC3E}">
        <p14:creationId xmlns:p14="http://schemas.microsoft.com/office/powerpoint/2010/main" val="118123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1129539"/>
            <a:ext cx="6501008" cy="1143000"/>
          </a:xfrm>
        </p:spPr>
        <p:txBody>
          <a:bodyPr>
            <a:normAutofit fontScale="90000"/>
          </a:bodyPr>
          <a:lstStyle/>
          <a:p>
            <a:r>
              <a:rPr lang="en-US" dirty="0" smtClean="0">
                <a:solidFill>
                  <a:schemeClr val="tx1"/>
                </a:solidFill>
              </a:rPr>
              <a:t>A(2,4,5)</a:t>
            </a:r>
            <a:r>
              <a:rPr lang="ar-EG" dirty="0" smtClean="0">
                <a:solidFill>
                  <a:schemeClr val="tx1"/>
                </a:solidFill>
              </a:rPr>
              <a:t>مثال توضيحي )مثل النقطة الاتية </a:t>
            </a:r>
            <a:endParaRPr lang="en-US" dirty="0">
              <a:solidFill>
                <a:schemeClr val="tx1"/>
              </a:solidFill>
            </a:endParaRPr>
          </a:p>
        </p:txBody>
      </p:sp>
      <p:sp>
        <p:nvSpPr>
          <p:cNvPr id="2" name="Content Placeholder 1"/>
          <p:cNvSpPr>
            <a:spLocks noGrp="1"/>
          </p:cNvSpPr>
          <p:nvPr>
            <p:ph idx="1"/>
          </p:nvPr>
        </p:nvSpPr>
        <p:spPr>
          <a:xfrm>
            <a:off x="457200" y="2286000"/>
            <a:ext cx="8229600" cy="3840163"/>
          </a:xfrm>
        </p:spPr>
        <p:txBody>
          <a:bodyPr/>
          <a:lstStyle/>
          <a:p>
            <a:pPr marL="0" indent="0" algn="r" rtl="1">
              <a:buNone/>
            </a:pPr>
            <a:r>
              <a:rPr lang="ar-EG" dirty="0" smtClean="0"/>
              <a:t> 1) تحديد قيمة </a:t>
            </a:r>
            <a:r>
              <a:rPr lang="en-US" dirty="0" smtClean="0"/>
              <a:t>X</a:t>
            </a:r>
            <a:r>
              <a:rPr lang="ar-EG" dirty="0" smtClean="0"/>
              <a:t> اذا كانت موجبة أو سالبة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3048000"/>
            <a:ext cx="7391400" cy="330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463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TotalTime>
  <Words>499</Words>
  <Application>Microsoft Office PowerPoint</Application>
  <PresentationFormat>On-screen Show (4:3)</PresentationFormat>
  <Paragraphs>60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الهندسة الوصفية</vt:lpstr>
      <vt:lpstr>PowerPoint Presentation</vt:lpstr>
      <vt:lpstr>تعريف الهندسة الوصفية</vt:lpstr>
      <vt:lpstr>الاسقاط العمودي أو اسقاط مونج</vt:lpstr>
      <vt:lpstr>PowerPoint Presentation</vt:lpstr>
      <vt:lpstr>تحويل الفراغ الي وصفي </vt:lpstr>
      <vt:lpstr>PowerPoint Presentation</vt:lpstr>
      <vt:lpstr>تمثيل النقطة </vt:lpstr>
      <vt:lpstr>A(2,4,5)مثال توضيحي )مثل النقطة الاتية </vt:lpstr>
      <vt:lpstr>2)تمثيل المسقط الافقي </vt:lpstr>
      <vt:lpstr>3)تمثيل المسقط الرأسي </vt:lpstr>
      <vt:lpstr>4)تمثيل المسقط الجانبي</vt:lpstr>
      <vt:lpstr>D(-1,3,2)مثال 2)</vt:lpstr>
      <vt:lpstr>C(2,-1,2)مثال 3) </vt:lpstr>
      <vt:lpstr>ملاحظات هامة جدا جدا</vt:lpstr>
      <vt:lpstr>الحالات الخاصة للنقطة</vt:lpstr>
      <vt:lpstr>2)نقطة تقع في المستوي الوجهي</vt:lpstr>
      <vt:lpstr>3)نقطة تقع في المستوي الجانبي</vt:lpstr>
      <vt:lpstr>تمارين عامة</vt:lpstr>
      <vt:lpstr>أ.د/السيد الملقي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الهندسة الوصفية</dc:title>
  <dc:creator>Dalia</dc:creator>
  <cp:lastModifiedBy>SAMSUNG</cp:lastModifiedBy>
  <cp:revision>16</cp:revision>
  <dcterms:created xsi:type="dcterms:W3CDTF">2020-03-23T07:28:19Z</dcterms:created>
  <dcterms:modified xsi:type="dcterms:W3CDTF">2020-03-23T14:07:24Z</dcterms:modified>
</cp:coreProperties>
</file>