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sldIdLst>
    <p:sldId id="256" r:id="rId2"/>
    <p:sldId id="257" r:id="rId3"/>
    <p:sldId id="259" r:id="rId4"/>
    <p:sldId id="261" r:id="rId5"/>
    <p:sldId id="263" r:id="rId6"/>
    <p:sldId id="265" r:id="rId7"/>
    <p:sldId id="266" r:id="rId8"/>
    <p:sldId id="267" r:id="rId9"/>
    <p:sldId id="269" r:id="rId10"/>
    <p:sldId id="268" r:id="rId11"/>
    <p:sldId id="262" r:id="rId12"/>
    <p:sldId id="264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نمط فاتح 1 - تميي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نمط فاتح 1 - تميي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5EB3B90-FD21-4016-92AF-ABCC1132DA70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06DA97D-11DC-4A28-ACD7-90A6DAE5F45B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22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3B90-FD21-4016-92AF-ABCC1132DA70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A97D-11DC-4A28-ACD7-90A6DAE5F4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4686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3B90-FD21-4016-92AF-ABCC1132DA70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A97D-11DC-4A28-ACD7-90A6DAE5F45B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971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3B90-FD21-4016-92AF-ABCC1132DA70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A97D-11DC-4A28-ACD7-90A6DAE5F45B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500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3B90-FD21-4016-92AF-ABCC1132DA70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A97D-11DC-4A28-ACD7-90A6DAE5F4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4509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3B90-FD21-4016-92AF-ABCC1132DA70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A97D-11DC-4A28-ACD7-90A6DAE5F45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137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3B90-FD21-4016-92AF-ABCC1132DA70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A97D-11DC-4A28-ACD7-90A6DAE5F45B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457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3B90-FD21-4016-92AF-ABCC1132DA70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A97D-11DC-4A28-ACD7-90A6DAE5F45B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030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3B90-FD21-4016-92AF-ABCC1132DA70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A97D-11DC-4A28-ACD7-90A6DAE5F45B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28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3B90-FD21-4016-92AF-ABCC1132DA70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A97D-11DC-4A28-ACD7-90A6DAE5F4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880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3B90-FD21-4016-92AF-ABCC1132DA70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A97D-11DC-4A28-ACD7-90A6DAE5F45B}" type="slidenum">
              <a:rPr lang="ar-SA" smtClean="0"/>
              <a:t>‹#›</a:t>
            </a:fld>
            <a:endParaRPr lang="ar-S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83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3B90-FD21-4016-92AF-ABCC1132DA70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A97D-11DC-4A28-ACD7-90A6DAE5F4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008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3B90-FD21-4016-92AF-ABCC1132DA70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A97D-11DC-4A28-ACD7-90A6DAE5F45B}" type="slidenum">
              <a:rPr lang="ar-SA" smtClean="0"/>
              <a:t>‹#›</a:t>
            </a:fld>
            <a:endParaRPr lang="ar-S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40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3B90-FD21-4016-92AF-ABCC1132DA70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A97D-11DC-4A28-ACD7-90A6DAE5F45B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14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3B90-FD21-4016-92AF-ABCC1132DA70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A97D-11DC-4A28-ACD7-90A6DAE5F4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303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3B90-FD21-4016-92AF-ABCC1132DA70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A97D-11DC-4A28-ACD7-90A6DAE5F45B}" type="slidenum">
              <a:rPr lang="ar-SA" smtClean="0"/>
              <a:t>‹#›</a:t>
            </a:fld>
            <a:endParaRPr lang="ar-S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16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3B90-FD21-4016-92AF-ABCC1132DA70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A97D-11DC-4A28-ACD7-90A6DAE5F4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806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EB3B90-FD21-4016-92AF-ABCC1132DA70}" type="datetimeFigureOut">
              <a:rPr lang="ar-SA" smtClean="0"/>
              <a:t>11/04/42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6DA97D-11DC-4A28-ACD7-90A6DAE5F4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598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428813" y="1851708"/>
            <a:ext cx="7204814" cy="1515533"/>
          </a:xfrm>
        </p:spPr>
        <p:txBody>
          <a:bodyPr/>
          <a:lstStyle/>
          <a:p>
            <a:r>
              <a:rPr lang="ar-SA" sz="3600" dirty="0" smtClean="0">
                <a:latin typeface="Aldhabi" panose="01000000000000000000" pitchFamily="2" charset="-78"/>
                <a:cs typeface="Aldhabi" panose="01000000000000000000" pitchFamily="2" charset="-78"/>
              </a:rPr>
              <a:t>السلام عليكم ورحمه الله وبركاته</a:t>
            </a:r>
            <a:br>
              <a:rPr lang="ar-SA" sz="3600" dirty="0" smtClean="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ar-SA" sz="3600" dirty="0" smtClean="0">
                <a:solidFill>
                  <a:srgbClr val="00B05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اللهم ما اصبح بي من نعمة أو أحد من خلقك منك وحدك لا شريك لك فلك الحمد.</a:t>
            </a:r>
            <a:endParaRPr lang="ar-SA" sz="3600" dirty="0">
              <a:solidFill>
                <a:srgbClr val="00B05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623385" y="3367241"/>
            <a:ext cx="6815669" cy="1801094"/>
          </a:xfrm>
          <a:solidFill>
            <a:srgbClr val="FFFF00"/>
          </a:solidFill>
        </p:spPr>
        <p:txBody>
          <a:bodyPr>
            <a:normAutofit fontScale="25000" lnSpcReduction="20000"/>
          </a:bodyPr>
          <a:lstStyle/>
          <a:p>
            <a:pPr algn="r"/>
            <a:r>
              <a:rPr lang="ar-SA" sz="7200" b="1" dirty="0" smtClean="0"/>
              <a:t>اليوم: الأربعاء                                                                                      </a:t>
            </a:r>
          </a:p>
          <a:p>
            <a:pPr algn="r"/>
            <a:r>
              <a:rPr lang="ar-SA" sz="7200" b="1" dirty="0" smtClean="0"/>
              <a:t>التاريخ: 1442/4/10</a:t>
            </a:r>
          </a:p>
          <a:p>
            <a:pPr algn="r"/>
            <a:r>
              <a:rPr lang="ar-SA" sz="7200" b="1" dirty="0" smtClean="0"/>
              <a:t>المادة: الدراسات الاجتماعية والمواطنة</a:t>
            </a:r>
          </a:p>
          <a:p>
            <a:pPr algn="r"/>
            <a:r>
              <a:rPr lang="ar-SA" sz="7200" b="1" dirty="0" smtClean="0"/>
              <a:t>الصف: الأول متوسط  </a:t>
            </a:r>
            <a:r>
              <a:rPr lang="ar-SA" sz="4000" b="1" dirty="0" smtClean="0"/>
              <a:t>                                               </a:t>
            </a:r>
          </a:p>
          <a:p>
            <a:pPr algn="r"/>
            <a:r>
              <a:rPr lang="ar-SA" sz="4000" b="1" dirty="0" smtClean="0"/>
              <a:t>  </a:t>
            </a:r>
            <a:r>
              <a:rPr lang="ar-SA" sz="7200" b="1" dirty="0" smtClean="0">
                <a:solidFill>
                  <a:srgbClr val="FF0000"/>
                </a:solidFill>
              </a:rPr>
              <a:t>حل الواجب     ومراجعة الدرس السابق</a:t>
            </a:r>
          </a:p>
          <a:p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14103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B0F0"/>
                </a:solidFill>
              </a:rPr>
              <a:t>من عبارات الحوار المناسبة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العبارات غير المناسبة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B050"/>
                </a:solidFill>
              </a:rPr>
              <a:t>العبارات المناسبة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ar-SA" sz="3600" dirty="0" smtClean="0"/>
              <a:t>أظن أن</a:t>
            </a:r>
          </a:p>
          <a:p>
            <a:r>
              <a:rPr lang="ar-SA" sz="3600" dirty="0" smtClean="0"/>
              <a:t>هل </a:t>
            </a:r>
            <a:r>
              <a:rPr lang="ar-SA" sz="3600" dirty="0" err="1" smtClean="0"/>
              <a:t>توافقني</a:t>
            </a:r>
            <a:r>
              <a:rPr lang="ar-SA" sz="3600" dirty="0" smtClean="0"/>
              <a:t> ؟</a:t>
            </a:r>
          </a:p>
          <a:p>
            <a:r>
              <a:rPr lang="ar-SA" sz="3600" dirty="0" err="1" smtClean="0"/>
              <a:t>يبدولي</a:t>
            </a:r>
            <a:r>
              <a:rPr lang="ar-SA" sz="3600" dirty="0" smtClean="0"/>
              <a:t> </a:t>
            </a:r>
          </a:p>
          <a:p>
            <a:r>
              <a:rPr lang="ar-SA" sz="3600" dirty="0" err="1" smtClean="0"/>
              <a:t>مارأيك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416731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98919" y="1051144"/>
            <a:ext cx="9601196" cy="87254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-SA" sz="3600" dirty="0" smtClean="0"/>
              <a:t>استراتيجية العصف الذهني والاستنتاج</a:t>
            </a:r>
            <a:endParaRPr lang="ar-SA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98919" y="1923692"/>
            <a:ext cx="9601196" cy="3295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/>
              <a:t>ورد في حوار صحفي مع الملك عبدالعزيز في عام 1353هـ ما يلي</a:t>
            </a:r>
            <a:r>
              <a:rPr lang="ar-SA" dirty="0" smtClean="0"/>
              <a:t>:</a:t>
            </a:r>
          </a:p>
          <a:p>
            <a:r>
              <a:rPr lang="ar-S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مندوبو الصحف العربية: </a:t>
            </a:r>
            <a:r>
              <a:rPr lang="ar-SA" dirty="0" smtClean="0"/>
              <a:t>ما رأي جلالتكم في القضية الفلسطينية؟</a:t>
            </a:r>
          </a:p>
          <a:p>
            <a:r>
              <a:rPr lang="ar-S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الملك عبدالعزيز: </a:t>
            </a:r>
            <a:r>
              <a:rPr lang="ar-SA" dirty="0" smtClean="0"/>
              <a:t>إنني أتنمى لفلسطين كل خير وسعادة لأنه بلد عربي وفيها المسجد الأقصى، وفلسطين من بلاد العرب، والذي يسر العرب يسرني، والذي يؤلمهم يؤلمني.</a:t>
            </a:r>
          </a:p>
          <a:p>
            <a:pPr marL="0" indent="0" algn="ctr">
              <a:buNone/>
            </a:pPr>
            <a:r>
              <a:rPr lang="ar-SA" b="1" i="1" dirty="0" smtClean="0"/>
              <a:t>من خلال النص السابق </a:t>
            </a:r>
            <a:r>
              <a:rPr lang="ar-SA" b="1" i="1" dirty="0" err="1" smtClean="0"/>
              <a:t>أجيبي</a:t>
            </a:r>
            <a:r>
              <a:rPr lang="ar-SA" b="1" i="1" dirty="0" smtClean="0"/>
              <a:t> عمّا يلي:</a:t>
            </a:r>
          </a:p>
          <a:p>
            <a:endParaRPr lang="ar-SA" dirty="0"/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249229"/>
              </p:ext>
            </p:extLst>
          </p:nvPr>
        </p:nvGraphicFramePr>
        <p:xfrm>
          <a:off x="7453223" y="4425351"/>
          <a:ext cx="3269411" cy="418148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2179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148"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 smtClean="0"/>
                        <a:t>أركان الحوار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65076"/>
              </p:ext>
            </p:extLst>
          </p:nvPr>
        </p:nvGraphicFramePr>
        <p:xfrm>
          <a:off x="1398919" y="4431266"/>
          <a:ext cx="5937189" cy="405441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1095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1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441">
                <a:tc>
                  <a:txBody>
                    <a:bodyPr/>
                    <a:lstStyle/>
                    <a:p>
                      <a:pPr algn="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 smtClean="0"/>
                        <a:t>1-طرفا الحوار 2-</a:t>
                      </a:r>
                      <a:r>
                        <a:rPr lang="ar-SA" b="0" baseline="0" dirty="0" smtClean="0"/>
                        <a:t> موضوع الحوار</a:t>
                      </a:r>
                      <a:endParaRPr lang="ar-SA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مربع نص 10"/>
          <p:cNvSpPr txBox="1"/>
          <p:nvPr/>
        </p:nvSpPr>
        <p:spPr>
          <a:xfrm>
            <a:off x="7873041" y="4863628"/>
            <a:ext cx="27777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t"/>
            <a:r>
              <a:rPr lang="ar-SA" b="1" dirty="0" smtClean="0"/>
              <a:t>أسس الحوار الناجح</a:t>
            </a:r>
            <a:endParaRPr lang="ar-SA" dirty="0" smtClean="0"/>
          </a:p>
          <a:p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1259456" y="4895815"/>
            <a:ext cx="61247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0" dirty="0" smtClean="0"/>
              <a:t>1- تحديد الموضوع 2- اتفاق المتحاورين</a:t>
            </a:r>
            <a:r>
              <a:rPr lang="ar-SA" b="0" baseline="0" dirty="0" smtClean="0"/>
              <a:t> 3- تحديد الهدف 4- التقيد بأدب الحوار</a:t>
            </a:r>
            <a:endParaRPr lang="ar-SA" b="0" dirty="0" smtClean="0"/>
          </a:p>
          <a:p>
            <a:endParaRPr lang="ar-SA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8902459" y="5020573"/>
            <a:ext cx="182017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 smtClean="0"/>
          </a:p>
          <a:p>
            <a:pPr fontAlgn="t"/>
            <a:r>
              <a:rPr lang="ar-SA" b="1" dirty="0" smtClean="0"/>
              <a:t>عبارات الحوار الهادف</a:t>
            </a:r>
            <a:endParaRPr lang="ar-SA" dirty="0" smtClean="0"/>
          </a:p>
          <a:p>
            <a:endParaRPr lang="ar-SA" dirty="0" smtClean="0"/>
          </a:p>
          <a:p>
            <a:endParaRPr lang="ar-SA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8840635" y="5812881"/>
            <a:ext cx="18819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مميزات الحوار الناجح</a:t>
            </a:r>
            <a:endParaRPr lang="ar-SA" dirty="0" smtClean="0"/>
          </a:p>
          <a:p>
            <a:endParaRPr lang="ar-SA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1800045" y="5436071"/>
            <a:ext cx="55122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0" dirty="0" smtClean="0"/>
              <a:t>ما</a:t>
            </a:r>
            <a:r>
              <a:rPr lang="ar-SA" b="0" baseline="0" dirty="0" smtClean="0"/>
              <a:t> رأيك, أتمنى، يسرّني، هل توافقيني، يبدو لي، أظن أن</a:t>
            </a:r>
            <a:endParaRPr lang="ar-SA" b="0" dirty="0" smtClean="0"/>
          </a:p>
        </p:txBody>
      </p:sp>
      <p:sp>
        <p:nvSpPr>
          <p:cNvPr id="17" name="مربع نص 16"/>
          <p:cNvSpPr txBox="1"/>
          <p:nvPr/>
        </p:nvSpPr>
        <p:spPr>
          <a:xfrm>
            <a:off x="2208362" y="5883994"/>
            <a:ext cx="51758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1- الاحترام المتبادل 2- الإنصاف والعدل 3- تجنب التعصب.</a:t>
            </a:r>
          </a:p>
          <a:p>
            <a:endParaRPr lang="ar-SA" dirty="0"/>
          </a:p>
        </p:txBody>
      </p:sp>
      <p:cxnSp>
        <p:nvCxnSpPr>
          <p:cNvPr id="20" name="رابط مستقيم 19"/>
          <p:cNvCxnSpPr/>
          <p:nvPr/>
        </p:nvCxnSpPr>
        <p:spPr>
          <a:xfrm>
            <a:off x="7384211" y="4425351"/>
            <a:ext cx="0" cy="188788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>
            <a:off x="1561381" y="5328782"/>
            <a:ext cx="9161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>
            <a:off x="1578634" y="580540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32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تقييم نهائي للدرس</a:t>
            </a:r>
            <a:br>
              <a:rPr lang="ar-SA" dirty="0" smtClean="0"/>
            </a:br>
            <a:r>
              <a:rPr lang="ar-SA" sz="3100" dirty="0" smtClean="0"/>
              <a:t>ورقة عمل تفاعلية</a:t>
            </a:r>
            <a:endParaRPr lang="ar-SA" sz="31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https://www.liveworksheets.com/xe1377262sm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109821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القوانين الصفية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57463"/>
            <a:ext cx="9522123" cy="3317875"/>
          </a:xfrm>
        </p:spPr>
      </p:pic>
    </p:spTree>
    <p:extLst>
      <p:ext uri="{BB962C8B-B14F-4D97-AF65-F5344CB8AC3E}">
        <p14:creationId xmlns:p14="http://schemas.microsoft.com/office/powerpoint/2010/main" val="26663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مراجعة الدرس السابق</a:t>
            </a:r>
            <a:br>
              <a:rPr lang="ar-SA" b="1" dirty="0">
                <a:solidFill>
                  <a:srgbClr val="FF0000"/>
                </a:solidFill>
              </a:rPr>
            </a:br>
            <a:r>
              <a:rPr lang="ar-SA" b="1" dirty="0" smtClean="0">
                <a:solidFill>
                  <a:srgbClr val="FF0000"/>
                </a:solidFill>
              </a:rPr>
              <a:t>«الإجابة عن طريق الدردشة في </a:t>
            </a:r>
            <a:r>
              <a:rPr lang="ar-SA" b="1" dirty="0" err="1" smtClean="0">
                <a:solidFill>
                  <a:srgbClr val="FF0000"/>
                </a:solidFill>
              </a:rPr>
              <a:t>التيمز</a:t>
            </a:r>
            <a:r>
              <a:rPr lang="ar-SA" b="1" dirty="0" smtClean="0">
                <a:solidFill>
                  <a:srgbClr val="FF0000"/>
                </a:solidFill>
              </a:rPr>
              <a:t>» </a:t>
            </a:r>
            <a:br>
              <a:rPr lang="ar-SA" b="1" dirty="0" smtClean="0">
                <a:solidFill>
                  <a:srgbClr val="FF0000"/>
                </a:solidFill>
              </a:rPr>
            </a:br>
            <a:r>
              <a:rPr lang="ar-SA" b="1" dirty="0" smtClean="0">
                <a:solidFill>
                  <a:srgbClr val="FF0000"/>
                </a:solidFill>
              </a:rPr>
              <a:t>(درجة تميز للإجابة الصحيحة والأسرع)</a:t>
            </a:r>
            <a:r>
              <a:rPr lang="ar-SA" dirty="0"/>
              <a:t/>
            </a:r>
            <a:br>
              <a:rPr lang="ar-SA" dirty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ar-SA" dirty="0" smtClean="0"/>
              <a:t>ضعي مصطلحًا مناسبًا لما يلي: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ar-SA" dirty="0" smtClean="0"/>
              <a:t>1- _____ هو تبادل الحديث بين طرفين أو أكثر في قضية محدودة.</a:t>
            </a:r>
          </a:p>
        </p:txBody>
      </p:sp>
    </p:spTree>
    <p:extLst>
      <p:ext uri="{BB962C8B-B14F-4D97-AF65-F5344CB8AC3E}">
        <p14:creationId xmlns:p14="http://schemas.microsoft.com/office/powerpoint/2010/main" val="396852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68846" y="982132"/>
            <a:ext cx="6427752" cy="1303867"/>
          </a:xfrm>
        </p:spPr>
        <p:txBody>
          <a:bodyPr>
            <a:normAutofit/>
          </a:bodyPr>
          <a:lstStyle/>
          <a:p>
            <a:r>
              <a:rPr lang="ar-SA" dirty="0" smtClean="0"/>
              <a:t>استنتجي عنوان لدرس اليوم</a:t>
            </a:r>
            <a:endParaRPr lang="ar-SA" dirty="0"/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 rot="21129092">
            <a:off x="741033" y="865713"/>
            <a:ext cx="3685520" cy="8722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ar-SA" sz="3600" dirty="0" smtClean="0"/>
              <a:t>قال تعالي: « ادعُ إلى سبيل ربكَ بالحكمةِ والموعظةِ الحسنة وجادلهُم بالتي هي أحسن إن ربك هو أعلمُ بمن ضل عن سبيله وهو أعلمُ بالمهتدين» -سورة النحل آية125</a:t>
            </a:r>
            <a:endParaRPr lang="ar-SA" sz="360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ar-SA" dirty="0" smtClean="0"/>
              <a:t>يشكل الحوار ركنًا أساسيًا من أركان الدعوة الإسلامية، فالدعوة الإسلامية في الأساس قائمة على حوار المخالفين واقناعهم بالحجة والمنطق والدليل. وللدين الإسلامي أركان.. ما هي أركان الإسلام؟</a:t>
            </a:r>
          </a:p>
          <a:p>
            <a:pPr marL="0" indent="0" algn="ctr">
              <a:buNone/>
            </a:pPr>
            <a:r>
              <a:rPr lang="ar-SA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1- شهادة أن لا إله إلا الله وأن محمد رسول الله.</a:t>
            </a:r>
          </a:p>
          <a:p>
            <a:pPr marL="0" indent="0" algn="ctr">
              <a:buNone/>
            </a:pPr>
            <a:r>
              <a:rPr lang="ar-SA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2- إقام الصلاة.</a:t>
            </a:r>
          </a:p>
          <a:p>
            <a:pPr marL="0" indent="0" algn="ctr">
              <a:buNone/>
            </a:pPr>
            <a:r>
              <a:rPr lang="ar-SA" dirty="0" smtClean="0">
                <a:latin typeface="Andalus" panose="02020603050405020304" pitchFamily="18" charset="-78"/>
                <a:cs typeface="Andalus" panose="02020603050405020304" pitchFamily="18" charset="-78"/>
              </a:rPr>
              <a:t>3- إيتاء الزكاة.</a:t>
            </a:r>
          </a:p>
          <a:p>
            <a:pPr marL="0" indent="0" algn="ctr">
              <a:buNone/>
            </a:pPr>
            <a:r>
              <a:rPr lang="ar-SA" dirty="0" smtClean="0">
                <a:latin typeface="Andalus" panose="02020603050405020304" pitchFamily="18" charset="-78"/>
                <a:cs typeface="Andalus" panose="02020603050405020304" pitchFamily="18" charset="-78"/>
              </a:rPr>
              <a:t>4- صوم رمضان.</a:t>
            </a:r>
          </a:p>
          <a:p>
            <a:pPr marL="0" indent="0" algn="ctr">
              <a:buNone/>
            </a:pPr>
            <a:r>
              <a:rPr lang="ar-SA" dirty="0" smtClean="0">
                <a:latin typeface="Andalus" panose="02020603050405020304" pitchFamily="18" charset="-78"/>
                <a:cs typeface="Andalus" panose="02020603050405020304" pitchFamily="18" charset="-78"/>
              </a:rPr>
              <a:t>5- حج بيت الله الحرام.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8945592" y="854015"/>
            <a:ext cx="226874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dirty="0" smtClean="0"/>
              <a:t>استراتيجية الدقيقة الواحدة</a:t>
            </a:r>
            <a:r>
              <a:rPr lang="ar-SA" dirty="0" smtClean="0">
                <a:sym typeface="Wingdings" panose="05000000000000000000" pitchFamily="2" charset="2"/>
              </a:rPr>
              <a:t></a:t>
            </a:r>
            <a:endParaRPr lang="ar-SA" dirty="0"/>
          </a:p>
        </p:txBody>
      </p:sp>
      <p:sp>
        <p:nvSpPr>
          <p:cNvPr id="8" name="زاوية مطوية 7"/>
          <p:cNvSpPr/>
          <p:nvPr/>
        </p:nvSpPr>
        <p:spPr>
          <a:xfrm rot="21268756">
            <a:off x="1095555" y="3773475"/>
            <a:ext cx="2018581" cy="2009955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أركان الحوار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172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ar-SA" dirty="0" smtClean="0"/>
              <a:t>أهداف الدرس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92110"/>
          </a:xfrm>
        </p:spPr>
        <p:txBody>
          <a:bodyPr/>
          <a:lstStyle/>
          <a:p>
            <a:pPr algn="ctr"/>
            <a:r>
              <a:rPr lang="ar-SA" dirty="0" smtClean="0"/>
              <a:t>أن </a:t>
            </a:r>
            <a:r>
              <a:rPr lang="ar-SA" dirty="0"/>
              <a:t>ت</a:t>
            </a:r>
            <a:r>
              <a:rPr lang="ar-SA" dirty="0" smtClean="0"/>
              <a:t>تعرف الطالبة على أركان الحوار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أن تنتقد الطالبة بعض الألفاظ التي تقال أثناء الحوار.</a:t>
            </a:r>
          </a:p>
          <a:p>
            <a:pPr algn="ctr"/>
            <a:endParaRPr lang="ar-SA" dirty="0" smtClean="0"/>
          </a:p>
          <a:p>
            <a:pPr algn="ctr"/>
            <a:r>
              <a:rPr lang="ar-SA" dirty="0" smtClean="0"/>
              <a:t>تصمم لطالبة الأسس التي تساعد على نجاح الحوار على خارطة مفاهيم .</a:t>
            </a:r>
          </a:p>
          <a:p>
            <a:pPr marL="0" indent="0" algn="ctr">
              <a:buNone/>
            </a:pPr>
            <a:endParaRPr lang="ar-SA" dirty="0"/>
          </a:p>
          <a:p>
            <a:pPr algn="ctr"/>
            <a:r>
              <a:rPr lang="ar-SA" dirty="0" smtClean="0"/>
              <a:t>أن تقدر الطالبة الآخرين أثناء حوارها معهم.</a:t>
            </a:r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3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ar-SA" sz="2400" dirty="0"/>
              <a:t>استراتيجية التفكير الناقد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3200" dirty="0" smtClean="0">
                <a:solidFill>
                  <a:srgbClr val="00B0F0"/>
                </a:solidFill>
              </a:rPr>
              <a:t>الحوار يتكون من عنصر هام واحد فقط وهو موضوع الحوار  </a:t>
            </a:r>
          </a:p>
          <a:p>
            <a:r>
              <a:rPr lang="ar-SA" sz="3600" dirty="0" smtClean="0">
                <a:solidFill>
                  <a:srgbClr val="FF0000"/>
                </a:solidFill>
              </a:rPr>
              <a:t>(الدِعاء ـ حقيقة )</a:t>
            </a:r>
          </a:p>
          <a:p>
            <a:endParaRPr lang="ar-SA" dirty="0"/>
          </a:p>
          <a:p>
            <a:endParaRPr lang="ar-SA" dirty="0" smtClean="0"/>
          </a:p>
          <a:p>
            <a:r>
              <a:rPr lang="ar-SA" sz="3600" dirty="0" smtClean="0"/>
              <a:t>التبرير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42925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dirty="0" smtClean="0">
                <a:solidFill>
                  <a:srgbClr val="00B050"/>
                </a:solidFill>
              </a:rPr>
              <a:t>برأيك</a:t>
            </a:r>
            <a:r>
              <a:rPr lang="ar-SA" dirty="0" smtClean="0"/>
              <a:t> </a:t>
            </a:r>
            <a:r>
              <a:rPr lang="ar-SA" dirty="0" smtClean="0">
                <a:solidFill>
                  <a:srgbClr val="FFC000"/>
                </a:solidFill>
              </a:rPr>
              <a:t>يا طالبتي المبدعة :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3600" dirty="0">
                <a:solidFill>
                  <a:srgbClr val="FF0000"/>
                </a:solidFill>
              </a:rPr>
              <a:t>هل للحوار قواعد </a:t>
            </a:r>
            <a:r>
              <a:rPr lang="ar-SA" sz="3600" dirty="0" smtClean="0">
                <a:solidFill>
                  <a:srgbClr val="FF0000"/>
                </a:solidFill>
              </a:rPr>
              <a:t>وأسس تساعد على نجاحه  ؟</a:t>
            </a:r>
            <a:endParaRPr lang="ar-SA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الأسس التي تساعد على نجاح الحوار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1</a:t>
            </a:r>
            <a:r>
              <a:rPr lang="ar-SA" sz="3200" dirty="0" smtClean="0">
                <a:solidFill>
                  <a:srgbClr val="FF0000"/>
                </a:solidFill>
              </a:rPr>
              <a:t>ـ تحديد واضح للموضوع </a:t>
            </a:r>
          </a:p>
          <a:p>
            <a:r>
              <a:rPr lang="ar-SA" sz="3200" dirty="0" smtClean="0"/>
              <a:t>2</a:t>
            </a:r>
            <a:r>
              <a:rPr lang="ar-SA" sz="3600" dirty="0" smtClean="0">
                <a:solidFill>
                  <a:srgbClr val="00B050"/>
                </a:solidFill>
              </a:rPr>
              <a:t>ـ اتفاق المتحاورين على الحوار </a:t>
            </a:r>
            <a:endParaRPr lang="ar-SA" sz="3200" dirty="0" smtClean="0">
              <a:solidFill>
                <a:srgbClr val="00B050"/>
              </a:solidFill>
            </a:endParaRPr>
          </a:p>
          <a:p>
            <a:r>
              <a:rPr lang="ar-SA" sz="3600" dirty="0" smtClean="0">
                <a:solidFill>
                  <a:srgbClr val="0070C0"/>
                </a:solidFill>
              </a:rPr>
              <a:t>3ـ تحديد الهدف من الحوار </a:t>
            </a:r>
          </a:p>
          <a:p>
            <a:r>
              <a:rPr lang="ar-SA" sz="3200" dirty="0" smtClean="0"/>
              <a:t>4ـ </a:t>
            </a:r>
            <a:r>
              <a:rPr lang="ar-SA" sz="3600" dirty="0" smtClean="0">
                <a:solidFill>
                  <a:srgbClr val="7030A0"/>
                </a:solidFill>
              </a:rPr>
              <a:t>التقيد </a:t>
            </a:r>
            <a:r>
              <a:rPr lang="ar-SA" sz="3600" dirty="0" err="1" smtClean="0">
                <a:solidFill>
                  <a:srgbClr val="7030A0"/>
                </a:solidFill>
              </a:rPr>
              <a:t>بأداب</a:t>
            </a:r>
            <a:r>
              <a:rPr lang="ar-SA" sz="3600" dirty="0" smtClean="0">
                <a:solidFill>
                  <a:srgbClr val="7030A0"/>
                </a:solidFill>
              </a:rPr>
              <a:t> الحوار</a:t>
            </a:r>
            <a:endParaRPr lang="ar-SA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7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620419" y="3244334"/>
            <a:ext cx="4951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https://www.youtube.com/watch?v=6b1z7WC6xBw</a:t>
            </a:r>
            <a:endParaRPr lang="ar-S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148</TotalTime>
  <Words>392</Words>
  <Application>Microsoft Office PowerPoint</Application>
  <PresentationFormat>شاشة عريضة</PresentationFormat>
  <Paragraphs>65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9" baseType="lpstr">
      <vt:lpstr>Aldhabi</vt:lpstr>
      <vt:lpstr>Andalus</vt:lpstr>
      <vt:lpstr>Arial</vt:lpstr>
      <vt:lpstr>Garamond</vt:lpstr>
      <vt:lpstr>Times New Roman</vt:lpstr>
      <vt:lpstr>Wingdings</vt:lpstr>
      <vt:lpstr>عضوي</vt:lpstr>
      <vt:lpstr>السلام عليكم ورحمه الله وبركاته اللهم ما اصبح بي من نعمة أو أحد من خلقك منك وحدك لا شريك لك فلك الحمد.</vt:lpstr>
      <vt:lpstr>القوانين الصفية</vt:lpstr>
      <vt:lpstr>مراجعة الدرس السابق «الإجابة عن طريق الدردشة في التيمز»  (درجة تميز للإجابة الصحيحة والأسرع) </vt:lpstr>
      <vt:lpstr>استنتجي عنوان لدرس اليوم</vt:lpstr>
      <vt:lpstr>أهداف الدرس</vt:lpstr>
      <vt:lpstr>استراتيجية التفكير الناقد</vt:lpstr>
      <vt:lpstr>برأيك يا طالبتي المبدعة :</vt:lpstr>
      <vt:lpstr>الأسس التي تساعد على نجاح الحوار :</vt:lpstr>
      <vt:lpstr>عرض تقديمي في PowerPoint</vt:lpstr>
      <vt:lpstr>من عبارات الحوار المناسبة</vt:lpstr>
      <vt:lpstr>استراتيجية العصف الذهني والاستنتاج</vt:lpstr>
      <vt:lpstr>تقييم نهائي للدرس ورقة عمل تفاعلية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Admin</cp:lastModifiedBy>
  <cp:revision>18</cp:revision>
  <dcterms:created xsi:type="dcterms:W3CDTF">2020-11-23T15:53:35Z</dcterms:created>
  <dcterms:modified xsi:type="dcterms:W3CDTF">2020-11-26T06:08:21Z</dcterms:modified>
</cp:coreProperties>
</file>