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2"/>
  </p:notesMasterIdLst>
  <p:sldIdLst>
    <p:sldId id="270" r:id="rId2"/>
    <p:sldId id="271" r:id="rId3"/>
    <p:sldId id="280" r:id="rId4"/>
    <p:sldId id="281" r:id="rId5"/>
    <p:sldId id="259" r:id="rId6"/>
    <p:sldId id="262" r:id="rId7"/>
    <p:sldId id="304" r:id="rId8"/>
    <p:sldId id="289" r:id="rId9"/>
    <p:sldId id="298" r:id="rId10"/>
    <p:sldId id="264" r:id="rId11"/>
    <p:sldId id="297" r:id="rId12"/>
    <p:sldId id="283" r:id="rId13"/>
    <p:sldId id="287" r:id="rId14"/>
    <p:sldId id="261" r:id="rId15"/>
    <p:sldId id="272" r:id="rId16"/>
    <p:sldId id="310" r:id="rId17"/>
    <p:sldId id="290" r:id="rId18"/>
    <p:sldId id="273" r:id="rId19"/>
    <p:sldId id="274" r:id="rId20"/>
    <p:sldId id="276" r:id="rId21"/>
    <p:sldId id="275" r:id="rId22"/>
    <p:sldId id="277" r:id="rId23"/>
    <p:sldId id="293" r:id="rId24"/>
    <p:sldId id="305" r:id="rId25"/>
    <p:sldId id="295" r:id="rId26"/>
    <p:sldId id="296" r:id="rId27"/>
    <p:sldId id="278" r:id="rId28"/>
    <p:sldId id="282" r:id="rId29"/>
    <p:sldId id="303" r:id="rId30"/>
    <p:sldId id="300" r:id="rId3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00"/>
    <a:srgbClr val="800000"/>
    <a:srgbClr val="FF99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63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53BFBD8-78BE-4DC0-83DC-CEE6B6C20EEC}" type="datetimeFigureOut">
              <a:rPr lang="ar-SA" smtClean="0"/>
              <a:pPr/>
              <a:t>23/02/38</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0CEF2E5-DF34-471F-8487-775E7C389956}" type="slidenum">
              <a:rPr lang="ar-SA" smtClean="0"/>
              <a:pPr/>
              <a:t>‹#›</a:t>
            </a:fld>
            <a:endParaRPr lang="ar-SA"/>
          </a:p>
        </p:txBody>
      </p:sp>
    </p:spTree>
    <p:extLst>
      <p:ext uri="{BB962C8B-B14F-4D97-AF65-F5344CB8AC3E}">
        <p14:creationId xmlns:p14="http://schemas.microsoft.com/office/powerpoint/2010/main" val="413723240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54FB22A5-CF54-4F35-A20D-AAE4B615752A}" type="slidenum">
              <a:rPr lang="ar-SA" smtClean="0"/>
              <a:pPr/>
              <a:t>28</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0E208A35-FFAC-42B3-91CE-4BBCDFFB1064}" type="datetimeFigureOut">
              <a:rPr lang="ar-SA" smtClean="0"/>
              <a:pPr/>
              <a:t>23/02/38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F4AB96E-9A19-4E5B-A191-54FD67CAB5A0}"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E208A35-FFAC-42B3-91CE-4BBCDFFB1064}" type="datetimeFigureOut">
              <a:rPr lang="ar-SA" smtClean="0"/>
              <a:pPr/>
              <a:t>23/02/38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F4AB96E-9A19-4E5B-A191-54FD67CAB5A0}"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E208A35-FFAC-42B3-91CE-4BBCDFFB1064}" type="datetimeFigureOut">
              <a:rPr lang="ar-SA" smtClean="0"/>
              <a:pPr/>
              <a:t>23/02/38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F4AB96E-9A19-4E5B-A191-54FD67CAB5A0}"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E208A35-FFAC-42B3-91CE-4BBCDFFB1064}" type="datetimeFigureOut">
              <a:rPr lang="ar-SA" smtClean="0"/>
              <a:pPr/>
              <a:t>23/02/38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F4AB96E-9A19-4E5B-A191-54FD67CAB5A0}"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E208A35-FFAC-42B3-91CE-4BBCDFFB1064}" type="datetimeFigureOut">
              <a:rPr lang="ar-SA" smtClean="0"/>
              <a:pPr/>
              <a:t>23/02/38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F4AB96E-9A19-4E5B-A191-54FD67CAB5A0}"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0E208A35-FFAC-42B3-91CE-4BBCDFFB1064}" type="datetimeFigureOut">
              <a:rPr lang="ar-SA" smtClean="0"/>
              <a:pPr/>
              <a:t>23/02/38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F4AB96E-9A19-4E5B-A191-54FD67CAB5A0}"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0E208A35-FFAC-42B3-91CE-4BBCDFFB1064}" type="datetimeFigureOut">
              <a:rPr lang="ar-SA" smtClean="0"/>
              <a:pPr/>
              <a:t>23/02/38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FF4AB96E-9A19-4E5B-A191-54FD67CAB5A0}"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0E208A35-FFAC-42B3-91CE-4BBCDFFB1064}" type="datetimeFigureOut">
              <a:rPr lang="ar-SA" smtClean="0"/>
              <a:pPr/>
              <a:t>23/02/38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FF4AB96E-9A19-4E5B-A191-54FD67CAB5A0}"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E208A35-FFAC-42B3-91CE-4BBCDFFB1064}" type="datetimeFigureOut">
              <a:rPr lang="ar-SA" smtClean="0"/>
              <a:pPr/>
              <a:t>23/02/38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FF4AB96E-9A19-4E5B-A191-54FD67CAB5A0}"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E208A35-FFAC-42B3-91CE-4BBCDFFB1064}" type="datetimeFigureOut">
              <a:rPr lang="ar-SA" smtClean="0"/>
              <a:pPr/>
              <a:t>23/02/38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F4AB96E-9A19-4E5B-A191-54FD67CAB5A0}"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E208A35-FFAC-42B3-91CE-4BBCDFFB1064}" type="datetimeFigureOut">
              <a:rPr lang="ar-SA" smtClean="0"/>
              <a:pPr/>
              <a:t>23/02/38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F4AB96E-9A19-4E5B-A191-54FD67CAB5A0}"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E208A35-FFAC-42B3-91CE-4BBCDFFB1064}" type="datetimeFigureOut">
              <a:rPr lang="ar-SA" smtClean="0"/>
              <a:pPr/>
              <a:t>23/02/38</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F4AB96E-9A19-4E5B-A191-54FD67CAB5A0}"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115616" y="5429264"/>
            <a:ext cx="7416824" cy="900122"/>
          </a:xfrm>
        </p:spPr>
        <p:txBody>
          <a:bodyPr/>
          <a:lstStyle/>
          <a:p>
            <a:r>
              <a:rPr lang="ar-SA" b="1" dirty="0" smtClean="0">
                <a:ln w="1905">
                  <a:noFill/>
                </a:ln>
                <a:solidFill>
                  <a:schemeClr val="tx2">
                    <a:lumMod val="50000"/>
                  </a:schemeClr>
                </a:solidFill>
                <a:effectLst>
                  <a:innerShdw blurRad="69850" dist="43180" dir="5400000">
                    <a:srgbClr val="000000">
                      <a:alpha val="65000"/>
                    </a:srgbClr>
                  </a:innerShdw>
                </a:effectLst>
              </a:rPr>
              <a:t>إعداد وتنفيذ المشرفة / فوزية دغيم الشمري </a:t>
            </a:r>
          </a:p>
          <a:p>
            <a:endParaRPr lang="ar-SA" dirty="0"/>
          </a:p>
        </p:txBody>
      </p:sp>
      <p:sp>
        <p:nvSpPr>
          <p:cNvPr id="4" name="عنوان 1"/>
          <p:cNvSpPr>
            <a:spLocks noGrp="1"/>
          </p:cNvSpPr>
          <p:nvPr>
            <p:ph type="ctrTitle"/>
          </p:nvPr>
        </p:nvSpPr>
        <p:spPr>
          <a:xfrm>
            <a:off x="611560" y="2852936"/>
            <a:ext cx="7772400" cy="1470025"/>
          </a:xfrm>
        </p:spPr>
        <p:txBody>
          <a:bodyPr>
            <a:noAutofit/>
          </a:bodyPr>
          <a:lstStyle/>
          <a:p>
            <a:r>
              <a:rPr lang="ar-SA" sz="6600" b="1" cap="none" spc="0" dirty="0" smtClean="0">
                <a:ln w="1905">
                  <a:solidFill>
                    <a:schemeClr val="tx1"/>
                  </a:solidFill>
                </a:ln>
                <a:solidFill>
                  <a:srgbClr val="C00000"/>
                </a:solidFill>
                <a:effectLst>
                  <a:innerShdw blurRad="69850" dist="43180" dir="5400000">
                    <a:srgbClr val="000000">
                      <a:alpha val="65000"/>
                    </a:srgbClr>
                  </a:innerShdw>
                </a:effectLst>
              </a:rPr>
              <a:t>فنيات الإرشاد</a:t>
            </a:r>
            <a:br>
              <a:rPr lang="ar-SA" sz="6600" b="1" cap="none" spc="0" dirty="0" smtClean="0">
                <a:ln w="1905">
                  <a:solidFill>
                    <a:schemeClr val="tx1"/>
                  </a:solidFill>
                </a:ln>
                <a:solidFill>
                  <a:srgbClr val="C00000"/>
                </a:solidFill>
                <a:effectLst>
                  <a:innerShdw blurRad="69850" dist="43180" dir="5400000">
                    <a:srgbClr val="000000">
                      <a:alpha val="65000"/>
                    </a:srgbClr>
                  </a:innerShdw>
                </a:effectLst>
              </a:rPr>
            </a:br>
            <a:r>
              <a:rPr lang="ar-SA" sz="6600" b="1" cap="none" spc="0" dirty="0" smtClean="0">
                <a:ln w="1905">
                  <a:solidFill>
                    <a:schemeClr val="tx1"/>
                  </a:solidFill>
                </a:ln>
                <a:solidFill>
                  <a:srgbClr val="C00000"/>
                </a:solidFill>
                <a:effectLst>
                  <a:innerShdw blurRad="69850" dist="43180" dir="5400000">
                    <a:srgbClr val="000000">
                      <a:alpha val="65000"/>
                    </a:srgbClr>
                  </a:innerShdw>
                </a:effectLst>
              </a:rPr>
              <a:t> الفردي </a:t>
            </a:r>
            <a:r>
              <a:rPr lang="ar-SA" sz="6600" b="1" dirty="0" smtClean="0">
                <a:ln w="1905">
                  <a:solidFill>
                    <a:schemeClr val="tx1"/>
                  </a:solidFill>
                </a:ln>
                <a:solidFill>
                  <a:srgbClr val="C00000"/>
                </a:solidFill>
                <a:effectLst>
                  <a:innerShdw blurRad="69850" dist="43180" dir="5400000">
                    <a:srgbClr val="000000">
                      <a:alpha val="65000"/>
                    </a:srgbClr>
                  </a:innerShdw>
                </a:effectLst>
              </a:rPr>
              <a:t>والجمعي </a:t>
            </a:r>
            <a:r>
              <a:rPr lang="ar-SA" sz="6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ar-SA" sz="6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ar-SA" sz="6600" dirty="0"/>
          </a:p>
        </p:txBody>
      </p:sp>
      <p:sp>
        <p:nvSpPr>
          <p:cNvPr id="6" name="عنوان 8"/>
          <p:cNvSpPr txBox="1">
            <a:spLocks/>
          </p:cNvSpPr>
          <p:nvPr/>
        </p:nvSpPr>
        <p:spPr>
          <a:xfrm>
            <a:off x="4836931" y="0"/>
            <a:ext cx="4070826" cy="1628800"/>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SA" sz="1600" b="1" dirty="0" smtClean="0"/>
              <a:t>المملكة العربية السعودية </a:t>
            </a:r>
            <a:br>
              <a:rPr lang="ar-SA" sz="1600" b="1" dirty="0" smtClean="0"/>
            </a:br>
            <a:r>
              <a:rPr lang="ar-SA" sz="1600" b="1" dirty="0" smtClean="0"/>
              <a:t>وزارة التعليم</a:t>
            </a:r>
            <a:br>
              <a:rPr lang="ar-SA" sz="1600" b="1" dirty="0" smtClean="0"/>
            </a:br>
            <a:r>
              <a:rPr lang="ar-SA" sz="1600" b="1" dirty="0" smtClean="0"/>
              <a:t>الإدارة العامة للتعليم بالمنطقة الشرقية </a:t>
            </a:r>
            <a:br>
              <a:rPr lang="ar-SA" sz="1600" b="1" dirty="0" smtClean="0"/>
            </a:br>
            <a:r>
              <a:rPr lang="ar-SA" sz="1600" b="1" dirty="0" smtClean="0"/>
              <a:t>مكتب التعليم</a:t>
            </a:r>
            <a:r>
              <a:rPr lang="ar-SA" sz="1600" b="1" dirty="0"/>
              <a:t> </a:t>
            </a:r>
            <a:r>
              <a:rPr lang="ar-SA" sz="1600" b="1" dirty="0" smtClean="0"/>
              <a:t>بمحافظة الجبيل </a:t>
            </a:r>
            <a:br>
              <a:rPr lang="ar-SA" sz="1600" b="1" dirty="0" smtClean="0"/>
            </a:br>
            <a:r>
              <a:rPr lang="ar-SA" sz="1600" b="1" dirty="0" smtClean="0"/>
              <a:t>الشؤون التعليمية/  توجيه وإرشاد الطالبات </a:t>
            </a:r>
            <a:endParaRPr lang="ar-SA" sz="1600" b="1" dirty="0"/>
          </a:p>
        </p:txBody>
      </p:sp>
      <p:pic>
        <p:nvPicPr>
          <p:cNvPr id="7" name="صورة 6" descr="شعار التعليم 11 الجديد.jpg"/>
          <p:cNvPicPr>
            <a:picLocks noChangeAspect="1"/>
          </p:cNvPicPr>
          <p:nvPr/>
        </p:nvPicPr>
        <p:blipFill>
          <a:blip r:embed="rId2" cstate="print">
            <a:clrChange>
              <a:clrFrom>
                <a:srgbClr val="FFFFFF"/>
              </a:clrFrom>
              <a:clrTo>
                <a:srgbClr val="FFFFFF">
                  <a:alpha val="0"/>
                </a:srgbClr>
              </a:clrTo>
            </a:clrChange>
          </a:blip>
          <a:stretch>
            <a:fillRect/>
          </a:stretch>
        </p:blipFill>
        <p:spPr>
          <a:xfrm>
            <a:off x="774035" y="260648"/>
            <a:ext cx="1769613" cy="90872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2000"/>
                            </p:stCondLst>
                            <p:childTnLst>
                              <p:par>
                                <p:cTn id="10" presetID="2" presetClass="entr" presetSubtype="4"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3" presetClass="entr" presetSubtype="1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linds(horizontal)">
                                      <p:cBhvr>
                                        <p:cTn id="16" dur="2000"/>
                                        <p:tgtEl>
                                          <p:spTgt spid="6"/>
                                        </p:tgtEl>
                                      </p:cBhvr>
                                    </p:animEffect>
                                  </p:childTnLst>
                                </p:cTn>
                              </p:par>
                              <p:par>
                                <p:cTn id="17" presetID="29"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3000" fill="hold"/>
                                        <p:tgtEl>
                                          <p:spTgt spid="7"/>
                                        </p:tgtEl>
                                        <p:attrNameLst>
                                          <p:attrName>ppt_x</p:attrName>
                                        </p:attrNameLst>
                                      </p:cBhvr>
                                      <p:tavLst>
                                        <p:tav tm="0">
                                          <p:val>
                                            <p:strVal val="#ppt_x-.2"/>
                                          </p:val>
                                        </p:tav>
                                        <p:tav tm="100000">
                                          <p:val>
                                            <p:strVal val="#ppt_x"/>
                                          </p:val>
                                        </p:tav>
                                      </p:tavLst>
                                    </p:anim>
                                    <p:anim calcmode="lin" valueType="num">
                                      <p:cBhvr>
                                        <p:cTn id="20" dur="3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1" dur="3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203848" y="332656"/>
            <a:ext cx="5572164" cy="714380"/>
          </a:xfrm>
        </p:spPr>
        <p:txBody>
          <a:bodyPr>
            <a:noAutofit/>
          </a:bodyPr>
          <a:lstStyle/>
          <a:p>
            <a:r>
              <a:rPr lang="ar-SA" sz="3200" b="1" i="1" dirty="0" smtClean="0"/>
              <a:t/>
            </a:r>
            <a:br>
              <a:rPr lang="ar-SA" sz="3200" b="1" i="1" dirty="0" smtClean="0"/>
            </a:br>
            <a:r>
              <a:rPr lang="ar-SA"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فنيات الإرشاد الفردي</a:t>
            </a:r>
            <a:r>
              <a:rPr lang="en-US" sz="3200" b="1" i="1" dirty="0" smtClean="0"/>
              <a:t/>
            </a:r>
            <a:br>
              <a:rPr lang="en-US" sz="3200" b="1" i="1" dirty="0" smtClean="0"/>
            </a:br>
            <a:endParaRPr lang="ar-SA" sz="3200" dirty="0"/>
          </a:p>
        </p:txBody>
      </p:sp>
      <p:sp>
        <p:nvSpPr>
          <p:cNvPr id="3" name="عنوان فرعي 2"/>
          <p:cNvSpPr>
            <a:spLocks noGrp="1"/>
          </p:cNvSpPr>
          <p:nvPr>
            <p:ph type="subTitle" idx="1"/>
          </p:nvPr>
        </p:nvSpPr>
        <p:spPr>
          <a:xfrm>
            <a:off x="1551682" y="2420888"/>
            <a:ext cx="7274108" cy="3929090"/>
          </a:xfrm>
        </p:spPr>
        <p:txBody>
          <a:bodyPr>
            <a:normAutofit/>
          </a:bodyPr>
          <a:lstStyle/>
          <a:p>
            <a:pPr algn="r"/>
            <a:r>
              <a:rPr lang="ar-SA" b="1" u="sng" dirty="0">
                <a:solidFill>
                  <a:schemeClr val="tx1"/>
                </a:solidFill>
              </a:rPr>
              <a:t>أولاً:- العلاقة الإرشادية </a:t>
            </a:r>
            <a:r>
              <a:rPr lang="ar-SA" b="1" u="sng" dirty="0" smtClean="0">
                <a:solidFill>
                  <a:schemeClr val="tx1"/>
                </a:solidFill>
              </a:rPr>
              <a:t>:</a:t>
            </a:r>
          </a:p>
          <a:p>
            <a:endParaRPr lang="ar-SA" b="1" u="sng" dirty="0" smtClean="0">
              <a:solidFill>
                <a:schemeClr val="tx1"/>
              </a:solidFill>
            </a:endParaRPr>
          </a:p>
          <a:p>
            <a:pPr algn="r"/>
            <a:r>
              <a:rPr lang="ar-SA" b="1" dirty="0" smtClean="0">
                <a:solidFill>
                  <a:schemeClr val="tx1"/>
                </a:solidFill>
              </a:rPr>
              <a:t>أ/  </a:t>
            </a:r>
            <a:r>
              <a:rPr lang="ar-SA" b="1" dirty="0">
                <a:solidFill>
                  <a:schemeClr val="tx1"/>
                </a:solidFill>
              </a:rPr>
              <a:t>العلاقة الإرشادية الجيدة تكون مبنية على التفاهم </a:t>
            </a:r>
            <a:endParaRPr lang="ar-SA" b="1" dirty="0" smtClean="0">
              <a:solidFill>
                <a:schemeClr val="tx1"/>
              </a:solidFill>
            </a:endParaRPr>
          </a:p>
          <a:p>
            <a:pPr algn="r"/>
            <a:r>
              <a:rPr lang="ar-SA" b="1" dirty="0" smtClean="0">
                <a:solidFill>
                  <a:schemeClr val="tx1"/>
                </a:solidFill>
              </a:rPr>
              <a:t>والاحترام </a:t>
            </a:r>
            <a:r>
              <a:rPr lang="ar-SA" b="1" dirty="0">
                <a:solidFill>
                  <a:schemeClr val="tx1"/>
                </a:solidFill>
              </a:rPr>
              <a:t>المتبادل بين </a:t>
            </a:r>
            <a:r>
              <a:rPr lang="ar-SA" b="1" dirty="0" smtClean="0">
                <a:solidFill>
                  <a:schemeClr val="tx1"/>
                </a:solidFill>
              </a:rPr>
              <a:t>المرشدة والمسترشدة </a:t>
            </a:r>
            <a:r>
              <a:rPr lang="ar-SA" b="1" dirty="0">
                <a:solidFill>
                  <a:schemeClr val="tx1"/>
                </a:solidFill>
              </a:rPr>
              <a:t>وتكون قائمة </a:t>
            </a:r>
            <a:r>
              <a:rPr lang="ar-SA" b="1" dirty="0" smtClean="0">
                <a:solidFill>
                  <a:schemeClr val="tx1"/>
                </a:solidFill>
              </a:rPr>
              <a:t>على </a:t>
            </a:r>
            <a:r>
              <a:rPr lang="ar-SA" b="1" dirty="0">
                <a:solidFill>
                  <a:schemeClr val="tx1"/>
                </a:solidFill>
              </a:rPr>
              <a:t>أسس علمية ومهنية وإنسانية .</a:t>
            </a:r>
          </a:p>
        </p:txBody>
      </p:sp>
      <p:pic>
        <p:nvPicPr>
          <p:cNvPr id="4098" name="Picture 2" descr="نتيجة بحث الصور عن الاحترام المتبادل بين الطالب والمعلم"/>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548680"/>
            <a:ext cx="3384376" cy="273630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1+#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43" presetClass="entr" presetSubtype="0" fill="hold" grpId="1" nodeType="afterEffect">
                                  <p:stCondLst>
                                    <p:cond delay="0"/>
                                  </p:stCondLst>
                                  <p:iterate type="lt">
                                    <p:tmPct val="0"/>
                                  </p:iterate>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
                                        <p:tgtEl>
                                          <p:spTgt spid="3">
                                            <p:txEl>
                                              <p:pRg st="0" end="0"/>
                                            </p:txEl>
                                          </p:spTgt>
                                        </p:tgtEl>
                                      </p:cBhvr>
                                    </p:animEffect>
                                    <p:anim calcmode="lin" valueType="num">
                                      <p:cBhvr>
                                        <p:cTn id="13" dur="8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8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5" dur="1200" decel="50000" fill="hold">
                                          <p:stCondLst>
                                            <p:cond delay="8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6" dur="1200" decel="50000" fill="hold">
                                          <p:stCondLst>
                                            <p:cond delay="8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7" fill="hold">
                            <p:stCondLst>
                              <p:cond delay="4000"/>
                            </p:stCondLst>
                            <p:childTnLst>
                              <p:par>
                                <p:cTn id="18" presetID="43" presetClass="entr" presetSubtype="0" fill="hold" grpId="1" nodeType="afterEffect">
                                  <p:stCondLst>
                                    <p:cond delay="0"/>
                                  </p:stCondLst>
                                  <p:iterate type="lt">
                                    <p:tmPct val="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200"/>
                                        <p:tgtEl>
                                          <p:spTgt spid="3">
                                            <p:txEl>
                                              <p:pRg st="2" end="2"/>
                                            </p:txEl>
                                          </p:spTgt>
                                        </p:tgtEl>
                                      </p:cBhvr>
                                    </p:animEffect>
                                    <p:anim calcmode="lin" valueType="num">
                                      <p:cBhvr>
                                        <p:cTn id="21" dur="8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800" fill="hold"/>
                                        <p:tgtEl>
                                          <p:spTgt spid="3">
                                            <p:txEl>
                                              <p:pRg st="2" end="2"/>
                                            </p:txEl>
                                          </p:spTgt>
                                        </p:tgtEl>
                                        <p:attrNameLst>
                                          <p:attrName>ppt_y</p:attrName>
                                        </p:attrNameLst>
                                      </p:cBhvr>
                                      <p:tavLst>
                                        <p:tav tm="0">
                                          <p:val>
                                            <p:strVal val="#ppt_y+0.31"/>
                                          </p:val>
                                        </p:tav>
                                        <p:tav tm="100000">
                                          <p:val>
                                            <p:strVal val="#ppt_y+0.31"/>
                                          </p:val>
                                        </p:tav>
                                      </p:tavLst>
                                    </p:anim>
                                    <p:anim calcmode="lin" valueType="num">
                                      <p:cBhvr>
                                        <p:cTn id="23" dur="1200" decel="50000" fill="hold">
                                          <p:stCondLst>
                                            <p:cond delay="800"/>
                                          </p:stCondLst>
                                        </p:cTn>
                                        <p:tgtEl>
                                          <p:spTgt spid="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4" dur="1200" decel="50000" fill="hold">
                                          <p:stCondLst>
                                            <p:cond delay="800"/>
                                          </p:stCondLst>
                                        </p:cTn>
                                        <p:tgtEl>
                                          <p:spTgt spid="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5" fill="hold">
                            <p:stCondLst>
                              <p:cond delay="6000"/>
                            </p:stCondLst>
                            <p:childTnLst>
                              <p:par>
                                <p:cTn id="26" presetID="43" presetClass="entr" presetSubtype="0" fill="hold" grpId="1" nodeType="afterEffect">
                                  <p:stCondLst>
                                    <p:cond delay="0"/>
                                  </p:stCondLst>
                                  <p:iterate type="lt">
                                    <p:tmPct val="0"/>
                                  </p:iterate>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
                                        <p:tgtEl>
                                          <p:spTgt spid="3">
                                            <p:txEl>
                                              <p:pRg st="3" end="3"/>
                                            </p:txEl>
                                          </p:spTgt>
                                        </p:tgtEl>
                                      </p:cBhvr>
                                    </p:animEffect>
                                    <p:anim calcmode="lin" valueType="num">
                                      <p:cBhvr>
                                        <p:cTn id="29" dur="8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800" fill="hold"/>
                                        <p:tgtEl>
                                          <p:spTgt spid="3">
                                            <p:txEl>
                                              <p:pRg st="3" end="3"/>
                                            </p:txEl>
                                          </p:spTgt>
                                        </p:tgtEl>
                                        <p:attrNameLst>
                                          <p:attrName>ppt_y</p:attrName>
                                        </p:attrNameLst>
                                      </p:cBhvr>
                                      <p:tavLst>
                                        <p:tav tm="0">
                                          <p:val>
                                            <p:strVal val="#ppt_y+0.31"/>
                                          </p:val>
                                        </p:tav>
                                        <p:tav tm="100000">
                                          <p:val>
                                            <p:strVal val="#ppt_y+0.31"/>
                                          </p:val>
                                        </p:tav>
                                      </p:tavLst>
                                    </p:anim>
                                    <p:anim calcmode="lin" valueType="num">
                                      <p:cBhvr>
                                        <p:cTn id="31" dur="1200" decel="50000" fill="hold">
                                          <p:stCondLst>
                                            <p:cond delay="800"/>
                                          </p:stCondLst>
                                        </p:cTn>
                                        <p:tgtEl>
                                          <p:spTgt spid="3">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2" dur="1200" decel="50000" fill="hold">
                                          <p:stCondLst>
                                            <p:cond delay="800"/>
                                          </p:stCondLst>
                                        </p:cTn>
                                        <p:tgtEl>
                                          <p:spTgt spid="3">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صورة ذات صل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980728"/>
            <a:ext cx="2696203" cy="2696203"/>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785786" y="285729"/>
            <a:ext cx="7772400" cy="1127047"/>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ar-SA"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صفات العلاقة الإرشادية </a:t>
            </a:r>
            <a: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endParaRPr lang="ar-SA"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عنوان فرعي 2"/>
          <p:cNvSpPr>
            <a:spLocks noGrp="1"/>
          </p:cNvSpPr>
          <p:nvPr>
            <p:ph type="subTitle" idx="1"/>
          </p:nvPr>
        </p:nvSpPr>
        <p:spPr>
          <a:xfrm>
            <a:off x="285720" y="1340768"/>
            <a:ext cx="8501122" cy="5017190"/>
          </a:xfrm>
        </p:spPr>
        <p:txBody>
          <a:bodyPr>
            <a:noAutofit/>
          </a:bodyPr>
          <a:lstStyle/>
          <a:p>
            <a:pPr algn="r"/>
            <a:r>
              <a:rPr lang="ar-SA" sz="3600" b="1" dirty="0" smtClean="0">
                <a:solidFill>
                  <a:schemeClr val="tx1"/>
                </a:solidFill>
              </a:rPr>
              <a:t>ا- </a:t>
            </a:r>
            <a:r>
              <a:rPr lang="ar-SA" sz="3600" b="1" dirty="0" err="1" smtClean="0">
                <a:solidFill>
                  <a:schemeClr val="tx1"/>
                </a:solidFill>
              </a:rPr>
              <a:t>ا</a:t>
            </a:r>
            <a:r>
              <a:rPr lang="ar-SA" sz="3600" b="1" dirty="0" smtClean="0">
                <a:solidFill>
                  <a:schemeClr val="tx1"/>
                </a:solidFill>
              </a:rPr>
              <a:t>لأمانة مع المسترشدة .</a:t>
            </a:r>
            <a:r>
              <a:rPr lang="en-US" sz="3600" b="1" dirty="0" smtClean="0">
                <a:solidFill>
                  <a:schemeClr val="tx1"/>
                </a:solidFill>
              </a:rPr>
              <a:t/>
            </a:r>
            <a:br>
              <a:rPr lang="en-US" sz="3600" b="1" dirty="0" smtClean="0">
                <a:solidFill>
                  <a:schemeClr val="tx1"/>
                </a:solidFill>
              </a:rPr>
            </a:br>
            <a:r>
              <a:rPr lang="ar-SA" sz="3600" b="1" dirty="0" smtClean="0">
                <a:solidFill>
                  <a:schemeClr val="tx1"/>
                </a:solidFill>
              </a:rPr>
              <a:t>ب- التفاهم والتقبل مع المسترشدة .</a:t>
            </a:r>
            <a:r>
              <a:rPr lang="en-US" sz="3600" b="1" dirty="0" smtClean="0">
                <a:solidFill>
                  <a:schemeClr val="tx1"/>
                </a:solidFill>
              </a:rPr>
              <a:t/>
            </a:r>
            <a:br>
              <a:rPr lang="en-US" sz="3600" b="1" dirty="0" smtClean="0">
                <a:solidFill>
                  <a:schemeClr val="tx1"/>
                </a:solidFill>
              </a:rPr>
            </a:br>
            <a:r>
              <a:rPr lang="ar-SA" sz="3600" b="1" dirty="0" smtClean="0">
                <a:solidFill>
                  <a:schemeClr val="tx1"/>
                </a:solidFill>
              </a:rPr>
              <a:t>ج- الالتزام بالسرية للمعلومات.</a:t>
            </a:r>
            <a:r>
              <a:rPr lang="en-US" sz="3600" b="1" dirty="0" smtClean="0">
                <a:solidFill>
                  <a:schemeClr val="tx1"/>
                </a:solidFill>
              </a:rPr>
              <a:t/>
            </a:r>
            <a:br>
              <a:rPr lang="en-US" sz="3600" b="1" dirty="0" smtClean="0">
                <a:solidFill>
                  <a:schemeClr val="tx1"/>
                </a:solidFill>
              </a:rPr>
            </a:br>
            <a:r>
              <a:rPr lang="ar-SA" sz="3600" b="1" dirty="0" smtClean="0">
                <a:solidFill>
                  <a:schemeClr val="tx1"/>
                </a:solidFill>
              </a:rPr>
              <a:t>د-  القدرة على القيام بعملية الإرشاد </a:t>
            </a:r>
            <a:r>
              <a:rPr lang="en-US" sz="3600" b="1" dirty="0" smtClean="0">
                <a:solidFill>
                  <a:schemeClr val="tx1"/>
                </a:solidFill>
              </a:rPr>
              <a:t/>
            </a:r>
            <a:br>
              <a:rPr lang="en-US" sz="3600" b="1" dirty="0" smtClean="0">
                <a:solidFill>
                  <a:schemeClr val="tx1"/>
                </a:solidFill>
              </a:rPr>
            </a:br>
            <a:r>
              <a:rPr lang="ar-SA" sz="3600" b="1" dirty="0" smtClean="0">
                <a:solidFill>
                  <a:schemeClr val="tx1"/>
                </a:solidFill>
              </a:rPr>
              <a:t>هـ- إظهار الاهتمام الصادق بمشاعر المسترشدة .</a:t>
            </a:r>
            <a:r>
              <a:rPr lang="en-US" sz="3600" b="1" dirty="0" smtClean="0">
                <a:solidFill>
                  <a:schemeClr val="tx1"/>
                </a:solidFill>
              </a:rPr>
              <a:t/>
            </a:r>
            <a:br>
              <a:rPr lang="en-US" sz="3600" b="1" dirty="0" smtClean="0">
                <a:solidFill>
                  <a:schemeClr val="tx1"/>
                </a:solidFill>
              </a:rPr>
            </a:br>
            <a:r>
              <a:rPr lang="ar-SA" sz="3600" b="1" dirty="0" smtClean="0">
                <a:solidFill>
                  <a:schemeClr val="tx1"/>
                </a:solidFill>
              </a:rPr>
              <a:t>و- التعاطف بصدق وأمانه مع أحاسيس ومشاعر المسترشدة .</a:t>
            </a:r>
            <a:r>
              <a:rPr lang="en-US" sz="3600" b="1" dirty="0" smtClean="0">
                <a:solidFill>
                  <a:schemeClr val="tx1"/>
                </a:solidFill>
              </a:rPr>
              <a:t/>
            </a:r>
            <a:br>
              <a:rPr lang="en-US" sz="3600" b="1" dirty="0" smtClean="0">
                <a:solidFill>
                  <a:schemeClr val="tx1"/>
                </a:solidFill>
              </a:rPr>
            </a:br>
            <a:r>
              <a:rPr lang="ar-SA" sz="3600" b="1" dirty="0" smtClean="0">
                <a:solidFill>
                  <a:schemeClr val="tx1"/>
                </a:solidFill>
              </a:rPr>
              <a:t>وعليه بصفة عامة الالتزام بالميثاق الأخلاقي للتوجيه والإرشاد</a:t>
            </a:r>
            <a:endParaRPr lang="ar-SA" sz="36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600" decel="100000"/>
                                        <p:tgtEl>
                                          <p:spTgt spid="2"/>
                                        </p:tgtEl>
                                      </p:cBhvr>
                                    </p:animEffect>
                                    <p:anim calcmode="lin" valueType="num">
                                      <p:cBhvr>
                                        <p:cTn id="8" dur="1600" decel="100000" fill="hold"/>
                                        <p:tgtEl>
                                          <p:spTgt spid="2"/>
                                        </p:tgtEl>
                                        <p:attrNameLst>
                                          <p:attrName>style.rotation</p:attrName>
                                        </p:attrNameLst>
                                      </p:cBhvr>
                                      <p:tavLst>
                                        <p:tav tm="0">
                                          <p:val>
                                            <p:fltVal val="-90"/>
                                          </p:val>
                                        </p:tav>
                                        <p:tav tm="100000">
                                          <p:val>
                                            <p:fltVal val="0"/>
                                          </p:val>
                                        </p:tav>
                                      </p:tavLst>
                                    </p:anim>
                                    <p:anim calcmode="lin" valueType="num">
                                      <p:cBhvr>
                                        <p:cTn id="9" dur="1600" decel="100000" fill="hold"/>
                                        <p:tgtEl>
                                          <p:spTgt spid="2"/>
                                        </p:tgtEl>
                                        <p:attrNameLst>
                                          <p:attrName>ppt_x</p:attrName>
                                        </p:attrNameLst>
                                      </p:cBhvr>
                                      <p:tavLst>
                                        <p:tav tm="0">
                                          <p:val>
                                            <p:strVal val="#ppt_x+0.4"/>
                                          </p:val>
                                        </p:tav>
                                        <p:tav tm="100000">
                                          <p:val>
                                            <p:strVal val="#ppt_x-0.05"/>
                                          </p:val>
                                        </p:tav>
                                      </p:tavLst>
                                    </p:anim>
                                    <p:anim calcmode="lin" valueType="num">
                                      <p:cBhvr>
                                        <p:cTn id="10" dur="1600" decel="100000" fill="hold"/>
                                        <p:tgtEl>
                                          <p:spTgt spid="2"/>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2"/>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p:cTn id="17" dur="2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8" dur="2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9"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14348" y="214291"/>
            <a:ext cx="7772400" cy="1000132"/>
          </a:xfrm>
        </p:spPr>
        <p:txBody>
          <a:bodyPr/>
          <a:lstStyle/>
          <a:p>
            <a:r>
              <a:rPr lang="ar-SA" b="1" i="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ثانياً : المقابلات الإرشادية</a:t>
            </a:r>
            <a:endParaRPr lang="ar-SA" dirty="0"/>
          </a:p>
        </p:txBody>
      </p:sp>
      <p:sp>
        <p:nvSpPr>
          <p:cNvPr id="3" name="عنوان فرعي 2"/>
          <p:cNvSpPr>
            <a:spLocks noGrp="1"/>
          </p:cNvSpPr>
          <p:nvPr>
            <p:ph type="subTitle" idx="1"/>
          </p:nvPr>
        </p:nvSpPr>
        <p:spPr>
          <a:xfrm>
            <a:off x="428596" y="1142984"/>
            <a:ext cx="8429684" cy="5357850"/>
          </a:xfrm>
        </p:spPr>
        <p:txBody>
          <a:bodyPr>
            <a:normAutofit fontScale="92500" lnSpcReduction="10000"/>
          </a:bodyPr>
          <a:lstStyle/>
          <a:p>
            <a:pPr algn="r"/>
            <a:r>
              <a:rPr lang="ar-SA" sz="2800" b="1" dirty="0" smtClean="0">
                <a:solidFill>
                  <a:schemeClr val="tx1"/>
                </a:solidFill>
              </a:rPr>
              <a:t>الملاحظات التي تهتم بها المرشدة أثناء المقابلة :-</a:t>
            </a:r>
            <a:r>
              <a:rPr lang="en-US" b="1" dirty="0" smtClean="0">
                <a:solidFill>
                  <a:schemeClr val="tx1"/>
                </a:solidFill>
              </a:rPr>
              <a:t/>
            </a:r>
            <a:br>
              <a:rPr lang="en-US" b="1" dirty="0" smtClean="0">
                <a:solidFill>
                  <a:schemeClr val="tx1"/>
                </a:solidFill>
              </a:rPr>
            </a:br>
            <a:r>
              <a:rPr lang="ar-SA" b="1" dirty="0" smtClean="0">
                <a:solidFill>
                  <a:schemeClr val="tx1"/>
                </a:solidFill>
              </a:rPr>
              <a:t>ا- سلوك المسترشدة : ويقصد بها انفعالات المسترشدة من فرح وسرور وحزن وبكاء .</a:t>
            </a:r>
            <a:r>
              <a:rPr lang="en-US" b="1" dirty="0" smtClean="0">
                <a:solidFill>
                  <a:schemeClr val="tx1"/>
                </a:solidFill>
              </a:rPr>
              <a:t/>
            </a:r>
            <a:br>
              <a:rPr lang="en-US" b="1" dirty="0" smtClean="0">
                <a:solidFill>
                  <a:schemeClr val="tx1"/>
                </a:solidFill>
              </a:rPr>
            </a:br>
            <a:r>
              <a:rPr lang="ar-SA" b="1" dirty="0" smtClean="0">
                <a:solidFill>
                  <a:schemeClr val="tx1"/>
                </a:solidFill>
              </a:rPr>
              <a:t>ب- مظهر المسترشدة وتصرفاتها : ويقصد بها الملابس والنظافة والمظهر العام وجميع اللوازم الحركية .</a:t>
            </a:r>
            <a:r>
              <a:rPr lang="en-US" b="1" dirty="0" smtClean="0">
                <a:solidFill>
                  <a:schemeClr val="tx1"/>
                </a:solidFill>
              </a:rPr>
              <a:t/>
            </a:r>
            <a:br>
              <a:rPr lang="en-US" b="1" dirty="0" smtClean="0">
                <a:solidFill>
                  <a:schemeClr val="tx1"/>
                </a:solidFill>
              </a:rPr>
            </a:br>
            <a:r>
              <a:rPr lang="ar-SA" b="1" dirty="0" smtClean="0">
                <a:solidFill>
                  <a:schemeClr val="tx1"/>
                </a:solidFill>
              </a:rPr>
              <a:t>ج- حديث المسترشدة : ويقصد </a:t>
            </a:r>
            <a:r>
              <a:rPr lang="ar-SA" b="1" dirty="0" err="1" smtClean="0">
                <a:solidFill>
                  <a:schemeClr val="tx1"/>
                </a:solidFill>
              </a:rPr>
              <a:t>به</a:t>
            </a:r>
            <a:r>
              <a:rPr lang="ar-SA" b="1" dirty="0" smtClean="0">
                <a:solidFill>
                  <a:schemeClr val="tx1"/>
                </a:solidFill>
              </a:rPr>
              <a:t> طلاقة الحديث والاقتصاد في الكلام من حيث الكذب ومواقفها والنسيان.</a:t>
            </a:r>
            <a:r>
              <a:rPr lang="en-US" b="1" dirty="0" smtClean="0">
                <a:solidFill>
                  <a:schemeClr val="tx1"/>
                </a:solidFill>
              </a:rPr>
              <a:t/>
            </a:r>
            <a:br>
              <a:rPr lang="en-US" b="1" dirty="0" smtClean="0">
                <a:solidFill>
                  <a:schemeClr val="tx1"/>
                </a:solidFill>
              </a:rPr>
            </a:br>
            <a:r>
              <a:rPr lang="ar-SA" b="1" dirty="0" smtClean="0">
                <a:solidFill>
                  <a:schemeClr val="tx1"/>
                </a:solidFill>
              </a:rPr>
              <a:t> وكذالك يجب الاهتمام بآلاتي .        </a:t>
            </a:r>
            <a:r>
              <a:rPr lang="en-US" b="1" dirty="0" smtClean="0">
                <a:solidFill>
                  <a:schemeClr val="tx1"/>
                </a:solidFill>
              </a:rPr>
              <a:t/>
            </a:r>
            <a:br>
              <a:rPr lang="en-US" b="1" dirty="0" smtClean="0">
                <a:solidFill>
                  <a:schemeClr val="tx1"/>
                </a:solidFill>
              </a:rPr>
            </a:br>
            <a:r>
              <a:rPr lang="en-US" b="1" dirty="0" smtClean="0">
                <a:solidFill>
                  <a:schemeClr val="accent1"/>
                </a:solidFill>
                <a:sym typeface="Wingdings"/>
              </a:rPr>
              <a:t></a:t>
            </a:r>
            <a:r>
              <a:rPr lang="ar-SA" b="1" dirty="0" smtClean="0">
                <a:solidFill>
                  <a:schemeClr val="accent1"/>
                </a:solidFill>
                <a:sym typeface="Wingdings"/>
              </a:rPr>
              <a:t>  </a:t>
            </a:r>
            <a:r>
              <a:rPr lang="ar-SA" b="1" dirty="0" smtClean="0">
                <a:solidFill>
                  <a:schemeClr val="accent1"/>
                </a:solidFill>
              </a:rPr>
              <a:t>موعد المقابلة .</a:t>
            </a:r>
            <a:r>
              <a:rPr lang="en-US" b="1" dirty="0" smtClean="0">
                <a:solidFill>
                  <a:schemeClr val="tx1"/>
                </a:solidFill>
              </a:rPr>
              <a:t/>
            </a:r>
            <a:br>
              <a:rPr lang="en-US" b="1" dirty="0" smtClean="0">
                <a:solidFill>
                  <a:schemeClr val="tx1"/>
                </a:solidFill>
              </a:rPr>
            </a:br>
            <a:r>
              <a:rPr lang="en-US" b="1" dirty="0" smtClean="0">
                <a:solidFill>
                  <a:schemeClr val="accent3">
                    <a:lumMod val="75000"/>
                  </a:schemeClr>
                </a:solidFill>
                <a:sym typeface="Wingdings"/>
              </a:rPr>
              <a:t>    </a:t>
            </a:r>
            <a:r>
              <a:rPr lang="ar-SA" b="1" dirty="0" smtClean="0">
                <a:solidFill>
                  <a:schemeClr val="accent3">
                    <a:lumMod val="75000"/>
                  </a:schemeClr>
                </a:solidFill>
              </a:rPr>
              <a:t>مكان المقابلة .</a:t>
            </a:r>
            <a:r>
              <a:rPr lang="en-US" b="1" dirty="0" smtClean="0">
                <a:solidFill>
                  <a:schemeClr val="tx1"/>
                </a:solidFill>
              </a:rPr>
              <a:t/>
            </a:r>
            <a:br>
              <a:rPr lang="en-US" b="1" dirty="0" smtClean="0">
                <a:solidFill>
                  <a:schemeClr val="tx1"/>
                </a:solidFill>
              </a:rPr>
            </a:br>
            <a:r>
              <a:rPr lang="en-US" b="1" dirty="0" smtClean="0">
                <a:solidFill>
                  <a:schemeClr val="accent2">
                    <a:lumMod val="75000"/>
                  </a:schemeClr>
                </a:solidFill>
                <a:sym typeface="Wingdings"/>
              </a:rPr>
              <a:t> </a:t>
            </a:r>
            <a:r>
              <a:rPr lang="ar-SA" b="1" dirty="0" smtClean="0">
                <a:solidFill>
                  <a:schemeClr val="accent2">
                    <a:lumMod val="75000"/>
                  </a:schemeClr>
                </a:solidFill>
              </a:rPr>
              <a:t>  مدة المقابلة .</a:t>
            </a:r>
            <a:r>
              <a:rPr lang="en-US" b="1" dirty="0" smtClean="0">
                <a:solidFill>
                  <a:schemeClr val="tx1"/>
                </a:solidFill>
              </a:rPr>
              <a:t/>
            </a:r>
            <a:br>
              <a:rPr lang="en-US" b="1" dirty="0" smtClean="0">
                <a:solidFill>
                  <a:schemeClr val="tx1"/>
                </a:solidFill>
              </a:rPr>
            </a:br>
            <a:r>
              <a:rPr lang="en-US" b="1" dirty="0" smtClean="0">
                <a:solidFill>
                  <a:schemeClr val="tx1"/>
                </a:solidFill>
                <a:sym typeface="Wingdings"/>
              </a:rPr>
              <a:t>   </a:t>
            </a:r>
            <a:r>
              <a:rPr lang="ar-SA" b="1" dirty="0" smtClean="0">
                <a:solidFill>
                  <a:schemeClr val="tx1"/>
                </a:solidFill>
              </a:rPr>
              <a:t>تسجيل المقابلة</a:t>
            </a:r>
            <a:endParaRPr lang="ar-SA" dirty="0">
              <a:solidFill>
                <a:schemeClr val="tx1"/>
              </a:solidFill>
            </a:endParaRPr>
          </a:p>
        </p:txBody>
      </p:sp>
      <p:pic>
        <p:nvPicPr>
          <p:cNvPr id="4098" name="Picture 2" descr="F:\My Pictures\ادراج.jpg"/>
          <p:cNvPicPr>
            <a:picLocks noChangeAspect="1" noChangeArrowheads="1"/>
          </p:cNvPicPr>
          <p:nvPr/>
        </p:nvPicPr>
        <p:blipFill>
          <a:blip r:embed="rId2" cstate="print"/>
          <a:srcRect t="46011" r="44403"/>
          <a:stretch>
            <a:fillRect/>
          </a:stretch>
        </p:blipFill>
        <p:spPr bwMode="auto">
          <a:xfrm>
            <a:off x="285720" y="4214818"/>
            <a:ext cx="3134152" cy="2286016"/>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53"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3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3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3" dur="3000"/>
                                        <p:tgtEl>
                                          <p:spTgt spid="3">
                                            <p:txEl>
                                              <p:pRg st="0" end="0"/>
                                            </p:txEl>
                                          </p:spTgt>
                                        </p:tgtEl>
                                      </p:cBhvr>
                                    </p:animEffect>
                                  </p:childTnLst>
                                </p:cTn>
                              </p:par>
                            </p:childTnLst>
                          </p:cTn>
                        </p:par>
                        <p:par>
                          <p:cTn id="14" fill="hold">
                            <p:stCondLst>
                              <p:cond delay="5000"/>
                            </p:stCondLst>
                            <p:childTnLst>
                              <p:par>
                                <p:cTn id="15" presetID="21" presetClass="entr" presetSubtype="4" fill="hold" nodeType="afterEffect">
                                  <p:stCondLst>
                                    <p:cond delay="0"/>
                                  </p:stCondLst>
                                  <p:childTnLst>
                                    <p:set>
                                      <p:cBhvr>
                                        <p:cTn id="16" dur="1" fill="hold">
                                          <p:stCondLst>
                                            <p:cond delay="0"/>
                                          </p:stCondLst>
                                        </p:cTn>
                                        <p:tgtEl>
                                          <p:spTgt spid="4098"/>
                                        </p:tgtEl>
                                        <p:attrNameLst>
                                          <p:attrName>style.visibility</p:attrName>
                                        </p:attrNameLst>
                                      </p:cBhvr>
                                      <p:to>
                                        <p:strVal val="visible"/>
                                      </p:to>
                                    </p:set>
                                    <p:animEffect transition="in" filter="wheel(4)">
                                      <p:cBhvr>
                                        <p:cTn id="17"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14348" y="214291"/>
            <a:ext cx="7772400" cy="1000132"/>
          </a:xfrm>
        </p:spPr>
        <p:txBody>
          <a:bodyPr/>
          <a:lstStyle/>
          <a:p>
            <a:r>
              <a:rPr lang="ar-SA" b="1" u="sng" dirty="0" smtClean="0">
                <a:effectLst>
                  <a:outerShdw blurRad="50800" dist="38100" algn="tr" rotWithShape="0">
                    <a:prstClr val="black">
                      <a:alpha val="40000"/>
                    </a:prstClr>
                  </a:outerShdw>
                </a:effectLst>
              </a:rPr>
              <a:t>مهارات وفنيات المقابلة الإرشادية</a:t>
            </a:r>
            <a:endParaRPr lang="ar-SA" dirty="0"/>
          </a:p>
        </p:txBody>
      </p:sp>
      <p:sp>
        <p:nvSpPr>
          <p:cNvPr id="3" name="عنوان فرعي 2"/>
          <p:cNvSpPr>
            <a:spLocks noGrp="1"/>
          </p:cNvSpPr>
          <p:nvPr>
            <p:ph type="subTitle" idx="1"/>
          </p:nvPr>
        </p:nvSpPr>
        <p:spPr>
          <a:xfrm>
            <a:off x="2571736" y="1285860"/>
            <a:ext cx="6257924" cy="5143536"/>
          </a:xfrm>
        </p:spPr>
        <p:txBody>
          <a:bodyPr>
            <a:normAutofit/>
          </a:bodyPr>
          <a:lstStyle/>
          <a:p>
            <a:r>
              <a:rPr lang="ar-SA" b="1" dirty="0" smtClean="0">
                <a:solidFill>
                  <a:schemeClr val="tx1"/>
                </a:solidFill>
              </a:rPr>
              <a:t>1/ مهارة الإصغاء ويمكن تحقيق ذلك من خلال </a:t>
            </a:r>
          </a:p>
          <a:p>
            <a:r>
              <a:rPr lang="ar-SA" b="1" dirty="0" smtClean="0">
                <a:solidFill>
                  <a:schemeClr val="tx1"/>
                </a:solidFill>
              </a:rPr>
              <a:t> </a:t>
            </a:r>
            <a:r>
              <a:rPr lang="en-US" sz="3600" b="1" dirty="0" smtClean="0">
                <a:solidFill>
                  <a:schemeClr val="tx1"/>
                </a:solidFill>
              </a:rPr>
              <a:t/>
            </a:r>
            <a:br>
              <a:rPr lang="en-US" sz="3600" b="1" dirty="0" smtClean="0">
                <a:solidFill>
                  <a:schemeClr val="tx1"/>
                </a:solidFill>
              </a:rPr>
            </a:br>
            <a:r>
              <a:rPr lang="ar-SA" sz="3600" b="1" dirty="0" smtClean="0">
                <a:solidFill>
                  <a:schemeClr val="tx1"/>
                </a:solidFill>
              </a:rPr>
              <a:t>ا- </a:t>
            </a:r>
            <a:r>
              <a:rPr lang="ar-SA" sz="3600" b="1" dirty="0" err="1" smtClean="0">
                <a:solidFill>
                  <a:schemeClr val="tx1"/>
                </a:solidFill>
              </a:rPr>
              <a:t>ا</a:t>
            </a:r>
            <a:r>
              <a:rPr lang="ar-SA" sz="3600" b="1" dirty="0" smtClean="0">
                <a:solidFill>
                  <a:schemeClr val="tx1"/>
                </a:solidFill>
              </a:rPr>
              <a:t>لنظر إلى المرشد .</a:t>
            </a:r>
            <a:r>
              <a:rPr lang="en-US" sz="3600" b="1" dirty="0" smtClean="0">
                <a:solidFill>
                  <a:schemeClr val="tx1"/>
                </a:solidFill>
              </a:rPr>
              <a:t/>
            </a:r>
            <a:br>
              <a:rPr lang="en-US" sz="3600" b="1" dirty="0" smtClean="0">
                <a:solidFill>
                  <a:schemeClr val="tx1"/>
                </a:solidFill>
              </a:rPr>
            </a:br>
            <a:r>
              <a:rPr lang="ar-SA" sz="3600" b="1" dirty="0" smtClean="0">
                <a:solidFill>
                  <a:schemeClr val="tx1"/>
                </a:solidFill>
              </a:rPr>
              <a:t>ب- جلسة المرشد .</a:t>
            </a:r>
            <a:r>
              <a:rPr lang="en-US" sz="3600" b="1" dirty="0" smtClean="0">
                <a:solidFill>
                  <a:schemeClr val="tx1"/>
                </a:solidFill>
              </a:rPr>
              <a:t/>
            </a:r>
            <a:br>
              <a:rPr lang="en-US" sz="3600" b="1" dirty="0" smtClean="0">
                <a:solidFill>
                  <a:schemeClr val="tx1"/>
                </a:solidFill>
              </a:rPr>
            </a:br>
            <a:r>
              <a:rPr lang="ar-SA" sz="3600" b="1" dirty="0" smtClean="0">
                <a:solidFill>
                  <a:schemeClr val="tx1"/>
                </a:solidFill>
              </a:rPr>
              <a:t>ج- صوت المرشد .</a:t>
            </a:r>
            <a:r>
              <a:rPr lang="en-US" sz="3600" b="1" dirty="0" smtClean="0">
                <a:solidFill>
                  <a:schemeClr val="tx1"/>
                </a:solidFill>
              </a:rPr>
              <a:t/>
            </a:r>
            <a:br>
              <a:rPr lang="en-US" sz="3600" b="1" dirty="0" smtClean="0">
                <a:solidFill>
                  <a:schemeClr val="tx1"/>
                </a:solidFill>
              </a:rPr>
            </a:br>
            <a:r>
              <a:rPr lang="ar-SA" sz="3600" b="1" dirty="0" smtClean="0">
                <a:solidFill>
                  <a:schemeClr val="tx1"/>
                </a:solidFill>
              </a:rPr>
              <a:t>د- مسار الحديث .</a:t>
            </a:r>
            <a:r>
              <a:rPr lang="en-US" sz="3600" b="1" dirty="0" smtClean="0">
                <a:solidFill>
                  <a:schemeClr val="tx1"/>
                </a:solidFill>
              </a:rPr>
              <a:t/>
            </a:r>
            <a:br>
              <a:rPr lang="en-US" sz="3600" b="1" dirty="0" smtClean="0">
                <a:solidFill>
                  <a:schemeClr val="tx1"/>
                </a:solidFill>
              </a:rPr>
            </a:br>
            <a:r>
              <a:rPr lang="ar-SA" sz="3600" b="1" dirty="0" smtClean="0">
                <a:solidFill>
                  <a:schemeClr val="tx1"/>
                </a:solidFill>
              </a:rPr>
              <a:t>هـ- استخدام بعض الإشارات </a:t>
            </a:r>
          </a:p>
          <a:p>
            <a:r>
              <a:rPr lang="ar-SA" sz="3600" b="1" dirty="0" smtClean="0">
                <a:solidFill>
                  <a:schemeClr val="accent2">
                    <a:lumMod val="75000"/>
                  </a:schemeClr>
                </a:solidFill>
              </a:rPr>
              <a:t>كإيماءة الرأس وزم الشفاه…الخ</a:t>
            </a:r>
            <a:endParaRPr lang="ar-SA" sz="3600" dirty="0">
              <a:solidFill>
                <a:schemeClr val="accent2">
                  <a:lumMod val="75000"/>
                </a:schemeClr>
              </a:solidFill>
            </a:endParaRPr>
          </a:p>
        </p:txBody>
      </p:sp>
      <p:pic>
        <p:nvPicPr>
          <p:cNvPr id="4" name="Picture 2" descr="F:\My Pictures\تفكير وحيرة.gif"/>
          <p:cNvPicPr>
            <a:picLocks noChangeAspect="1" noChangeArrowheads="1" noCrop="1"/>
          </p:cNvPicPr>
          <p:nvPr/>
        </p:nvPicPr>
        <p:blipFill>
          <a:blip r:embed="rId2" cstate="print"/>
          <a:srcRect/>
          <a:stretch>
            <a:fillRect/>
          </a:stretch>
        </p:blipFill>
        <p:spPr bwMode="auto">
          <a:xfrm>
            <a:off x="285720" y="1643050"/>
            <a:ext cx="2357444" cy="335758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2"/>
                                        </p:tgtEl>
                                        <p:attrNameLst>
                                          <p:attrName>ppt_w</p:attrName>
                                        </p:attrNameLst>
                                      </p:cBhvr>
                                      <p:tavLst>
                                        <p:tav tm="0">
                                          <p:val>
                                            <p:strVal val="#ppt_w*.05"/>
                                          </p:val>
                                        </p:tav>
                                        <p:tav tm="100000">
                                          <p:val>
                                            <p:strVal val="#ppt_w"/>
                                          </p:val>
                                        </p:tav>
                                      </p:tavLst>
                                    </p:anim>
                                    <p:anim calcmode="lin" valueType="num">
                                      <p:cBhvr>
                                        <p:cTn id="10" dur="2000" fill="hold"/>
                                        <p:tgtEl>
                                          <p:spTgt spid="2"/>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2"/>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7" presetClass="entr" presetSubtype="2"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4" dur="5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25" fill="hold">
                            <p:stCondLst>
                              <p:cond delay="5000"/>
                            </p:stCondLst>
                            <p:childTnLst>
                              <p:par>
                                <p:cTn id="26" presetID="25" presetClass="entr" presetSubtype="0" fill="hold"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29" dur="10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0" dur="1000" accel="50000" fill="hold">
                                          <p:stCondLst>
                                            <p:cond delay="10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1" dur="2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2" dur="10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3" dur="10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4" dur="1000" accel="50000" fill="hold">
                                          <p:stCondLst>
                                            <p:cond delay="10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5" dur="2000" decel="50000">
                                          <p:stCondLst>
                                            <p:cond delay="0"/>
                                          </p:stCondLst>
                                        </p:cTn>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7" presetClass="entr" presetSubtype="8" fill="hold" nodeType="clickEffect">
                                  <p:stCondLst>
                                    <p:cond delay="0"/>
                                  </p:stCondLst>
                                  <p:childTnLst>
                                    <p:set>
                                      <p:cBhvr>
                                        <p:cTn id="39" dur="1" fill="hold">
                                          <p:stCondLst>
                                            <p:cond delay="0"/>
                                          </p:stCondLst>
                                        </p:cTn>
                                        <p:tgtEl>
                                          <p:spTgt spid="4"/>
                                        </p:tgtEl>
                                        <p:attrNameLst>
                                          <p:attrName>style.visibility</p:attrName>
                                        </p:attrNameLst>
                                      </p:cBhvr>
                                      <p:to>
                                        <p:strVal val="visible"/>
                                      </p:to>
                                    </p:set>
                                    <p:anim calcmode="lin" valueType="num">
                                      <p:cBhvr additive="base">
                                        <p:cTn id="40" dur="5000" fill="hold"/>
                                        <p:tgtEl>
                                          <p:spTgt spid="4"/>
                                        </p:tgtEl>
                                        <p:attrNameLst>
                                          <p:attrName>ppt_x</p:attrName>
                                        </p:attrNameLst>
                                      </p:cBhvr>
                                      <p:tavLst>
                                        <p:tav tm="0">
                                          <p:val>
                                            <p:strVal val="0-#ppt_w/2"/>
                                          </p:val>
                                        </p:tav>
                                        <p:tav tm="100000">
                                          <p:val>
                                            <p:strVal val="#ppt_x"/>
                                          </p:val>
                                        </p:tav>
                                      </p:tavLst>
                                    </p:anim>
                                    <p:anim calcmode="lin" valueType="num">
                                      <p:cBhvr additive="base">
                                        <p:cTn id="41" dur="5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28596" y="2444258"/>
            <a:ext cx="8286808" cy="2928958"/>
          </a:xfrm>
        </p:spPr>
        <p:txBody>
          <a:bodyPr>
            <a:normAutofit fontScale="90000"/>
          </a:bodyPr>
          <a:lstStyle/>
          <a:p>
            <a:r>
              <a:rPr lang="ar-SA" sz="3600" b="1" u="sng" dirty="0" smtClean="0">
                <a:solidFill>
                  <a:srgbClr val="00B050"/>
                </a:solidFill>
              </a:rPr>
              <a:t>2-مهارة الأسئلة </a:t>
            </a:r>
            <a:r>
              <a:rPr lang="ar-SA" sz="3600" b="1" dirty="0" smtClean="0"/>
              <a:t>:- بحيث تحقق الأسئلة الهدف المرجو من العملية الإرشادية وتكون متدرجة من حيث الموضوع . مع الانتباه لفلتات اللسان والوقفات في الكلام .</a:t>
            </a:r>
            <a:r>
              <a:rPr lang="en-US" sz="3600" b="1" dirty="0" smtClean="0"/>
              <a:t/>
            </a:r>
            <a:br>
              <a:rPr lang="en-US" sz="3600" b="1" dirty="0" smtClean="0"/>
            </a:br>
            <a:r>
              <a:rPr lang="ar-SA" sz="3600" b="1" dirty="0" smtClean="0"/>
              <a:t> </a:t>
            </a:r>
            <a:r>
              <a:rPr lang="en-US" sz="3600" b="1" dirty="0" smtClean="0"/>
              <a:t/>
            </a:r>
            <a:br>
              <a:rPr lang="en-US" sz="3600" b="1" dirty="0" smtClean="0"/>
            </a:br>
            <a:r>
              <a:rPr lang="ar-SA" sz="3600" b="1" u="sng" dirty="0" smtClean="0">
                <a:solidFill>
                  <a:srgbClr val="00B050"/>
                </a:solidFill>
              </a:rPr>
              <a:t>3-التشجيع والإعادة والتلخيص </a:t>
            </a:r>
            <a:r>
              <a:rPr lang="ar-SA" sz="3600" b="1" dirty="0" smtClean="0"/>
              <a:t>:- التشجيع من خلال حركات المرشدة لاستمرار المسترشدة في حديثها والإعادة والتلخيص من حيث إعادة الصياغة والتكرار …الخ</a:t>
            </a:r>
            <a:r>
              <a:rPr lang="en-US" sz="3600" b="1" dirty="0" smtClean="0"/>
              <a:t/>
            </a:r>
            <a:br>
              <a:rPr lang="en-US" sz="3600" b="1" dirty="0" smtClean="0"/>
            </a:br>
            <a:r>
              <a:rPr lang="ar-SA" sz="3600" b="1" dirty="0" smtClean="0"/>
              <a:t> </a:t>
            </a:r>
            <a:r>
              <a:rPr lang="en-US" sz="3600" b="1" dirty="0" smtClean="0"/>
              <a:t/>
            </a:r>
            <a:br>
              <a:rPr lang="en-US" sz="3600" b="1" dirty="0" smtClean="0"/>
            </a:br>
            <a:r>
              <a:rPr lang="ar-SA" sz="3600" b="1" u="sng" dirty="0" smtClean="0">
                <a:solidFill>
                  <a:srgbClr val="00B050"/>
                </a:solidFill>
              </a:rPr>
              <a:t>4-التعبير عن مشاعر المسترشدة </a:t>
            </a:r>
            <a:r>
              <a:rPr lang="ar-SA" sz="3600" b="1" dirty="0" smtClean="0"/>
              <a:t>: ويكون بمشاركة المرشدة للمسترشدة في انفعالاتها وجميع مشاعرها .</a:t>
            </a:r>
            <a:r>
              <a:rPr lang="en-US" sz="2700" b="1" dirty="0" smtClean="0"/>
              <a:t/>
            </a:r>
            <a:br>
              <a:rPr lang="en-US" sz="2700" b="1" dirty="0" smtClean="0"/>
            </a:br>
            <a:r>
              <a:rPr lang="ar-SA" sz="2700" b="1" dirty="0" smtClean="0"/>
              <a:t> </a:t>
            </a:r>
            <a:r>
              <a:rPr lang="en-US" sz="2700" b="1" dirty="0" smtClean="0"/>
              <a:t/>
            </a:r>
            <a:br>
              <a:rPr lang="en-US" sz="2700" b="1" dirty="0" smtClean="0"/>
            </a:br>
            <a:r>
              <a:rPr lang="en-US" dirty="0" smtClean="0"/>
              <a:t/>
            </a:r>
            <a:br>
              <a:rPr lang="en-US" dirty="0" smtClean="0"/>
            </a:b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3071810"/>
            <a:ext cx="8229600" cy="1143000"/>
          </a:xfrm>
        </p:spPr>
        <p:txBody>
          <a:bodyPr>
            <a:normAutofit fontScale="90000"/>
          </a:bodyPr>
          <a:lstStyle/>
          <a:p>
            <a:r>
              <a:rPr lang="ar-SA" sz="3600" b="1" u="sng" dirty="0">
                <a:solidFill>
                  <a:srgbClr val="00B050"/>
                </a:solidFill>
              </a:rPr>
              <a:t>5- التعبير عن المعاني </a:t>
            </a:r>
            <a:r>
              <a:rPr lang="ar-SA" sz="3600" b="1" dirty="0"/>
              <a:t>:- وذلك بتفسير المعاني واحتمالاتها بحيث يستفاد من ذلك في تفسير خبراتها وأفكارها واعادة تلك المعاني بصورة أخرى .</a:t>
            </a:r>
            <a:r>
              <a:rPr lang="en-US" sz="3600" b="1" dirty="0"/>
              <a:t/>
            </a:r>
            <a:br>
              <a:rPr lang="en-US" sz="3600" b="1" dirty="0"/>
            </a:br>
            <a:r>
              <a:rPr lang="ar-SA" sz="3600" b="1" dirty="0"/>
              <a:t> </a:t>
            </a:r>
            <a:r>
              <a:rPr lang="en-US" sz="3600" b="1" dirty="0"/>
              <a:t/>
            </a:r>
            <a:br>
              <a:rPr lang="en-US" sz="3600" b="1" dirty="0"/>
            </a:br>
            <a:r>
              <a:rPr lang="ar-SA" sz="3600" b="1" u="sng" dirty="0">
                <a:solidFill>
                  <a:srgbClr val="00B050"/>
                </a:solidFill>
              </a:rPr>
              <a:t>6-صمت المرشد ومقاومته </a:t>
            </a:r>
            <a:r>
              <a:rPr lang="ar-SA" sz="3600" b="1" dirty="0"/>
              <a:t>:-الصمت يعبر أحياناً عن المضمون بتجميع الأفكار وتنظيمها لذا على المرشدة تشجيع المسترشدة للاستمرار في الحديث .</a:t>
            </a:r>
            <a:r>
              <a:rPr lang="ar-SA" sz="3600" b="1" u="sng" dirty="0" smtClean="0">
                <a:solidFill>
                  <a:srgbClr val="00B050"/>
                </a:solidFill>
              </a:rPr>
              <a:t/>
            </a:r>
            <a:br>
              <a:rPr lang="ar-SA" sz="3600" b="1" u="sng" dirty="0" smtClean="0">
                <a:solidFill>
                  <a:srgbClr val="00B050"/>
                </a:solidFill>
              </a:rPr>
            </a:br>
            <a:r>
              <a:rPr lang="ar-SA" sz="3600" b="1" u="sng" dirty="0">
                <a:solidFill>
                  <a:srgbClr val="00B050"/>
                </a:solidFill>
              </a:rPr>
              <a:t/>
            </a:r>
            <a:br>
              <a:rPr lang="ar-SA" sz="3600" b="1" u="sng" dirty="0">
                <a:solidFill>
                  <a:srgbClr val="00B050"/>
                </a:solidFill>
              </a:rPr>
            </a:br>
            <a:r>
              <a:rPr lang="ar-SA" sz="3600" b="1" u="sng" dirty="0" smtClean="0">
                <a:solidFill>
                  <a:srgbClr val="00B050"/>
                </a:solidFill>
              </a:rPr>
              <a:t>7- المواجهة </a:t>
            </a:r>
            <a:r>
              <a:rPr lang="ar-SA" sz="3600" b="1" dirty="0" smtClean="0"/>
              <a:t>:- وهي تكشف الصراعات والأفكار المختلفة الواضحة وغير الواضحة في مشاعر المسترشدة وتصرفاتها .</a:t>
            </a:r>
            <a:r>
              <a:rPr lang="en-US" sz="3100" b="1" dirty="0" smtClean="0"/>
              <a:t/>
            </a:r>
            <a:br>
              <a:rPr lang="en-US" sz="3100" b="1" dirty="0" smtClean="0"/>
            </a:br>
            <a:r>
              <a:rPr lang="ar-SA" sz="3100" b="1" dirty="0" smtClean="0"/>
              <a:t> </a:t>
            </a:r>
            <a:r>
              <a:rPr lang="en-US" sz="3100" b="1" dirty="0" smtClean="0"/>
              <a:t/>
            </a:r>
            <a:br>
              <a:rPr lang="en-US" sz="3100" b="1" dirty="0" smtClean="0"/>
            </a:br>
            <a:r>
              <a:rPr lang="en-US" dirty="0" smtClean="0"/>
              <a:t/>
            </a:r>
            <a:br>
              <a:rPr lang="en-US" dirty="0" smtClean="0"/>
            </a:b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2"/>
                                        </p:tgtEl>
                                        <p:attrNameLst>
                                          <p:attrName>ppt_w</p:attrName>
                                        </p:attrNameLst>
                                      </p:cBhvr>
                                      <p:tavLst>
                                        <p:tav tm="0">
                                          <p:val>
                                            <p:strVal val="#ppt_w*.05"/>
                                          </p:val>
                                        </p:tav>
                                        <p:tav tm="100000">
                                          <p:val>
                                            <p:strVal val="#ppt_w"/>
                                          </p:val>
                                        </p:tav>
                                      </p:tavLst>
                                    </p:anim>
                                    <p:anim calcmode="lin" valueType="num">
                                      <p:cBhvr>
                                        <p:cTn id="10" dur="2000" fill="hold"/>
                                        <p:tgtEl>
                                          <p:spTgt spid="2"/>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2"/>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2852936"/>
            <a:ext cx="8229600" cy="1143000"/>
          </a:xfrm>
        </p:spPr>
        <p:txBody>
          <a:bodyPr>
            <a:normAutofit fontScale="90000"/>
          </a:bodyPr>
          <a:lstStyle/>
          <a:p>
            <a:pPr algn="r"/>
            <a:r>
              <a:rPr lang="en-US" sz="3100" b="1" dirty="0" smtClean="0"/>
              <a:t/>
            </a:r>
            <a:br>
              <a:rPr lang="en-US" sz="3100" b="1" dirty="0" smtClean="0"/>
            </a:br>
            <a:r>
              <a:rPr lang="ar-SA" sz="3100" b="1" dirty="0" smtClean="0"/>
              <a:t> </a:t>
            </a:r>
            <a:r>
              <a:rPr lang="en-US" sz="3100" b="1" dirty="0" smtClean="0"/>
              <a:t/>
            </a:r>
            <a:br>
              <a:rPr lang="en-US" sz="3100" b="1" dirty="0" smtClean="0"/>
            </a:br>
            <a:r>
              <a:rPr lang="ar-SA" sz="3600" b="1" u="sng" dirty="0" smtClean="0">
                <a:solidFill>
                  <a:srgbClr val="00B050"/>
                </a:solidFill>
              </a:rPr>
              <a:t>8- أسئلة المسترشد للمرشد </a:t>
            </a:r>
            <a:r>
              <a:rPr lang="ar-SA" sz="3600" b="1" dirty="0" smtClean="0"/>
              <a:t>:- يجب على المرشدة الإجابة على أسئلة المسترشدة في حدود العلاقة القائمة بينهما .</a:t>
            </a:r>
            <a:r>
              <a:rPr lang="en-US" sz="3600" b="1" dirty="0" smtClean="0"/>
              <a:t/>
            </a:r>
            <a:br>
              <a:rPr lang="en-US" sz="3600" b="1" dirty="0" smtClean="0"/>
            </a:br>
            <a:r>
              <a:rPr lang="ar-SA" sz="3600" b="1" dirty="0" smtClean="0"/>
              <a:t> </a:t>
            </a:r>
            <a:r>
              <a:rPr lang="en-US" sz="3600" b="1" dirty="0" smtClean="0"/>
              <a:t/>
            </a:r>
            <a:br>
              <a:rPr lang="en-US" sz="3600" b="1" dirty="0" smtClean="0"/>
            </a:br>
            <a:r>
              <a:rPr lang="ar-SA" sz="3600" b="1" u="sng" dirty="0" smtClean="0">
                <a:solidFill>
                  <a:srgbClr val="00B050"/>
                </a:solidFill>
              </a:rPr>
              <a:t>9- التفسير</a:t>
            </a:r>
            <a:r>
              <a:rPr lang="ar-SA" sz="3600" b="1" dirty="0" smtClean="0"/>
              <a:t>:- تستخدم هذه المهارة في الجلسات الأخيرة فيما يكون هناك استبصار من المسترشدة بمشكلتها .</a:t>
            </a:r>
            <a:r>
              <a:rPr lang="en-US" sz="3600" b="1" dirty="0" smtClean="0"/>
              <a:t/>
            </a:r>
            <a:br>
              <a:rPr lang="en-US" sz="3600" b="1" dirty="0" smtClean="0"/>
            </a:br>
            <a:r>
              <a:rPr lang="ar-SA" sz="3600" b="1" dirty="0" smtClean="0"/>
              <a:t>                                  </a:t>
            </a:r>
            <a:r>
              <a:rPr lang="en-US" sz="3600" b="1" dirty="0" smtClean="0"/>
              <a:t/>
            </a:r>
            <a:br>
              <a:rPr lang="en-US" sz="3600" b="1" dirty="0" smtClean="0"/>
            </a:br>
            <a:r>
              <a:rPr lang="ar-SA" sz="3600" b="1" u="sng" dirty="0" smtClean="0">
                <a:solidFill>
                  <a:srgbClr val="00B050"/>
                </a:solidFill>
              </a:rPr>
              <a:t>10- تقديم المعلومات </a:t>
            </a:r>
            <a:r>
              <a:rPr lang="ar-SA" sz="3600" b="1" dirty="0" smtClean="0"/>
              <a:t>:- هو جانب إيماني يساعد على تعزيز معالجة المشكلة .</a:t>
            </a:r>
            <a:r>
              <a:rPr lang="en-US" sz="3600" b="1" dirty="0" smtClean="0"/>
              <a:t/>
            </a:r>
            <a:br>
              <a:rPr lang="en-US" sz="3600" b="1" dirty="0" smtClean="0"/>
            </a:br>
            <a:r>
              <a:rPr lang="ar-SA" sz="3600" b="1" dirty="0" smtClean="0"/>
              <a:t> </a:t>
            </a:r>
            <a:r>
              <a:rPr lang="en-US" sz="3600" b="1" dirty="0" smtClean="0"/>
              <a:t/>
            </a:r>
            <a:br>
              <a:rPr lang="en-US" sz="3600" b="1" dirty="0" smtClean="0"/>
            </a:br>
            <a:r>
              <a:rPr lang="ar-SA" sz="3600" b="1" u="sng" dirty="0" smtClean="0">
                <a:solidFill>
                  <a:srgbClr val="00B050"/>
                </a:solidFill>
              </a:rPr>
              <a:t>11- إنهاء المقابلة </a:t>
            </a:r>
            <a:r>
              <a:rPr lang="ar-SA" sz="3600" b="1" dirty="0" smtClean="0"/>
              <a:t>:- وذلك عند تحقيق الهدف من المقابلة يجب إنهاءها .</a:t>
            </a:r>
            <a:r>
              <a:rPr lang="en-US" dirty="0" smtClean="0"/>
              <a:t/>
            </a:r>
            <a:br>
              <a:rPr lang="en-US" dirty="0" smtClean="0"/>
            </a:br>
            <a:endParaRPr lang="ar-SA" dirty="0"/>
          </a:p>
        </p:txBody>
      </p:sp>
    </p:spTree>
    <p:extLst>
      <p:ext uri="{BB962C8B-B14F-4D97-AF65-F5344CB8AC3E}">
        <p14:creationId xmlns:p14="http://schemas.microsoft.com/office/powerpoint/2010/main" val="89921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2"/>
                                        </p:tgtEl>
                                        <p:attrNameLst>
                                          <p:attrName>ppt_w</p:attrName>
                                        </p:attrNameLst>
                                      </p:cBhvr>
                                      <p:tavLst>
                                        <p:tav tm="0">
                                          <p:val>
                                            <p:strVal val="#ppt_w*.05"/>
                                          </p:val>
                                        </p:tav>
                                        <p:tav tm="100000">
                                          <p:val>
                                            <p:strVal val="#ppt_w"/>
                                          </p:val>
                                        </p:tav>
                                      </p:tavLst>
                                    </p:anim>
                                    <p:anim calcmode="lin" valueType="num">
                                      <p:cBhvr>
                                        <p:cTn id="10" dur="2000" fill="hold"/>
                                        <p:tgtEl>
                                          <p:spTgt spid="2"/>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2"/>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type="ctrTitle"/>
          </p:nvPr>
        </p:nvSpPr>
        <p:spPr>
          <a:xfrm>
            <a:off x="642910" y="958843"/>
            <a:ext cx="7772400" cy="1470025"/>
          </a:xfrm>
        </p:spPr>
        <p:txBody>
          <a:bodyPr>
            <a:noAutofit/>
          </a:bodyPr>
          <a:lstStyle/>
          <a:p>
            <a:r>
              <a:rPr lang="ar-SA" sz="6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الإرشاد</a:t>
            </a:r>
            <a:r>
              <a:rPr lang="ar-SA" sz="6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SA" sz="6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الجمعي  </a:t>
            </a:r>
            <a:br>
              <a:rPr lang="ar-SA" sz="6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ar-SA" sz="6600" dirty="0"/>
          </a:p>
        </p:txBody>
      </p:sp>
      <p:pic>
        <p:nvPicPr>
          <p:cNvPr id="2050" name="Picture 2" descr="نتيجة بحث الصور عن اساليب الارشاد الجمع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2348880"/>
            <a:ext cx="4608512" cy="367240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992353" y="285728"/>
            <a:ext cx="5865927" cy="6215082"/>
          </a:xfrm>
        </p:spPr>
        <p:txBody>
          <a:bodyPr>
            <a:normAutofit fontScale="92500" lnSpcReduction="10000"/>
          </a:bodyPr>
          <a:lstStyle/>
          <a:p>
            <a:endParaRPr lang="en-US" sz="3400" b="1" dirty="0" smtClean="0">
              <a:solidFill>
                <a:schemeClr val="tx1"/>
              </a:solidFill>
            </a:endParaRPr>
          </a:p>
          <a:p>
            <a:r>
              <a:rPr lang="ar-SA" sz="4000" b="1" dirty="0" smtClean="0">
                <a:solidFill>
                  <a:srgbClr val="FF0000"/>
                </a:solidFill>
              </a:rPr>
              <a:t>الإرشاد الجمعي </a:t>
            </a:r>
            <a:r>
              <a:rPr lang="ar-SA" sz="4000" b="1" dirty="0" smtClean="0">
                <a:solidFill>
                  <a:schemeClr val="tx1"/>
                </a:solidFill>
              </a:rPr>
              <a:t>معناه</a:t>
            </a:r>
          </a:p>
          <a:p>
            <a:r>
              <a:rPr lang="ar-SA" sz="4000" b="1" dirty="0" smtClean="0">
                <a:solidFill>
                  <a:schemeClr val="tx1"/>
                </a:solidFill>
              </a:rPr>
              <a:t> تنفيذ الخدمة الإرشادية من خلال مجموعه من الأفراد أي أنها علاقة إرشاديه بين المرشد ومجموعه من المسترشدين تتم من خلال جلسات جماعية في مكان واحد يشتبهون في نوع المشكلة التي يعانون منها ويعبرون عنها كل حسب وجهة نظره وطريقة تفكيره من واقع رؤيته لها وكيفية معالجتها.</a:t>
            </a:r>
            <a:endParaRPr lang="en-US" sz="4000" b="1" dirty="0" smtClean="0">
              <a:solidFill>
                <a:schemeClr val="tx1"/>
              </a:solidFill>
            </a:endParaRPr>
          </a:p>
          <a:p>
            <a:endParaRPr lang="ar-SA" dirty="0"/>
          </a:p>
        </p:txBody>
      </p:sp>
      <p:pic>
        <p:nvPicPr>
          <p:cNvPr id="1026" name="Picture 2" descr="F:\صور منوعة\اشخاص.jpg"/>
          <p:cNvPicPr>
            <a:picLocks noChangeAspect="1" noChangeArrowheads="1"/>
          </p:cNvPicPr>
          <p:nvPr/>
        </p:nvPicPr>
        <p:blipFill>
          <a:blip r:embed="rId2" cstate="print"/>
          <a:srcRect/>
          <a:stretch>
            <a:fillRect/>
          </a:stretch>
        </p:blipFill>
        <p:spPr bwMode="auto">
          <a:xfrm rot="20954692">
            <a:off x="301120" y="1253284"/>
            <a:ext cx="2353601" cy="3840086"/>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2" end="2"/>
                                            </p:txEl>
                                          </p:spTgt>
                                        </p:tgtEl>
                                        <p:attrNameLst>
                                          <p:attrName>ppt_h</p:attrName>
                                        </p:attrNameLst>
                                      </p:cBhvr>
                                      <p:tavLst>
                                        <p:tav tm="0">
                                          <p:val>
                                            <p:strVal val="#ppt_h"/>
                                          </p:val>
                                        </p:tav>
                                        <p:tav tm="100000">
                                          <p:val>
                                            <p:strVal val="#ppt_h"/>
                                          </p:val>
                                        </p:tav>
                                      </p:tavLst>
                                    </p:anim>
                                  </p:childTnLst>
                                </p:cTn>
                              </p:par>
                              <p:par>
                                <p:cTn id="15" presetID="31" presetClass="entr" presetSubtype="0" fill="hold" nodeType="withEffect">
                                  <p:stCondLst>
                                    <p:cond delay="0"/>
                                  </p:stCondLst>
                                  <p:iterate type="lt">
                                    <p:tmPct val="5000"/>
                                  </p:iterate>
                                  <p:childTnLst>
                                    <p:set>
                                      <p:cBhvr>
                                        <p:cTn id="16" dur="1" fill="hold">
                                          <p:stCondLst>
                                            <p:cond delay="0"/>
                                          </p:stCondLst>
                                        </p:cTn>
                                        <p:tgtEl>
                                          <p:spTgt spid="1026"/>
                                        </p:tgtEl>
                                        <p:attrNameLst>
                                          <p:attrName>style.visibility</p:attrName>
                                        </p:attrNameLst>
                                      </p:cBhvr>
                                      <p:to>
                                        <p:strVal val="visible"/>
                                      </p:to>
                                    </p:set>
                                    <p:anim calcmode="lin" valueType="num">
                                      <p:cBhvr>
                                        <p:cTn id="17" dur="2000" fill="hold"/>
                                        <p:tgtEl>
                                          <p:spTgt spid="1026"/>
                                        </p:tgtEl>
                                        <p:attrNameLst>
                                          <p:attrName>ppt_w</p:attrName>
                                        </p:attrNameLst>
                                      </p:cBhvr>
                                      <p:tavLst>
                                        <p:tav tm="0">
                                          <p:val>
                                            <p:fltVal val="0"/>
                                          </p:val>
                                        </p:tav>
                                        <p:tav tm="100000">
                                          <p:val>
                                            <p:strVal val="#ppt_w"/>
                                          </p:val>
                                        </p:tav>
                                      </p:tavLst>
                                    </p:anim>
                                    <p:anim calcmode="lin" valueType="num">
                                      <p:cBhvr>
                                        <p:cTn id="18" dur="2000" fill="hold"/>
                                        <p:tgtEl>
                                          <p:spTgt spid="1026"/>
                                        </p:tgtEl>
                                        <p:attrNameLst>
                                          <p:attrName>ppt_h</p:attrName>
                                        </p:attrNameLst>
                                      </p:cBhvr>
                                      <p:tavLst>
                                        <p:tav tm="0">
                                          <p:val>
                                            <p:fltVal val="0"/>
                                          </p:val>
                                        </p:tav>
                                        <p:tav tm="100000">
                                          <p:val>
                                            <p:strVal val="#ppt_h"/>
                                          </p:val>
                                        </p:tav>
                                      </p:tavLst>
                                    </p:anim>
                                    <p:anim calcmode="lin" valueType="num">
                                      <p:cBhvr>
                                        <p:cTn id="19" dur="2000" fill="hold"/>
                                        <p:tgtEl>
                                          <p:spTgt spid="1026"/>
                                        </p:tgtEl>
                                        <p:attrNameLst>
                                          <p:attrName>style.rotation</p:attrName>
                                        </p:attrNameLst>
                                      </p:cBhvr>
                                      <p:tavLst>
                                        <p:tav tm="0">
                                          <p:val>
                                            <p:fltVal val="90"/>
                                          </p:val>
                                        </p:tav>
                                        <p:tav tm="100000">
                                          <p:val>
                                            <p:fltVal val="0"/>
                                          </p:val>
                                        </p:tav>
                                      </p:tavLst>
                                    </p:anim>
                                    <p:animEffect transition="in" filter="fade">
                                      <p:cBhvr>
                                        <p:cTn id="20"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786050" y="3000372"/>
            <a:ext cx="6086460" cy="1143000"/>
          </a:xfrm>
        </p:spPr>
        <p:txBody>
          <a:bodyPr>
            <a:noAutofit/>
          </a:bodyPr>
          <a:lstStyle/>
          <a:p>
            <a:r>
              <a:rPr lang="ar-SA" sz="3600" b="1" u="sng" dirty="0" smtClean="0"/>
              <a:t>الجماعة الإرشادية </a:t>
            </a:r>
            <a:r>
              <a:rPr lang="en-US" sz="3600" b="1" dirty="0" smtClean="0"/>
              <a:t/>
            </a:r>
            <a:br>
              <a:rPr lang="en-US" sz="3600" b="1" dirty="0" smtClean="0"/>
            </a:br>
            <a:r>
              <a:rPr lang="ar-SA" sz="3600" b="1" dirty="0" smtClean="0"/>
              <a:t>الجماعة الإرشادية تضم عددا من العملاء وهي إما جماعة طبيعية قائمة فعلا مثل جماعة طالبات الفصل أو جماعة مصطنعة تكونها المرشدة بهدف الإرشاد وتتم عملية الإرشاد مع الجماعة كوحدة ومن ثم فلا بد إن يعرف جميع أفراد الجماعة أهدافها وأسلوب العمل الجماعي ومسؤولياتهم.</a:t>
            </a:r>
            <a:r>
              <a:rPr lang="en-US" sz="3600" b="1" dirty="0" smtClean="0"/>
              <a:t/>
            </a:r>
            <a:br>
              <a:rPr lang="en-US" sz="3600" b="1" dirty="0" smtClean="0"/>
            </a:br>
            <a:endParaRPr lang="ar-SA" sz="3600" b="1" dirty="0"/>
          </a:p>
        </p:txBody>
      </p:sp>
      <p:pic>
        <p:nvPicPr>
          <p:cNvPr id="7170" name="Picture 2" descr="F:\My Pictures\اشخاص.jpg"/>
          <p:cNvPicPr>
            <a:picLocks noChangeAspect="1" noChangeArrowheads="1"/>
          </p:cNvPicPr>
          <p:nvPr/>
        </p:nvPicPr>
        <p:blipFill>
          <a:blip r:embed="rId2" cstate="print"/>
          <a:srcRect/>
          <a:stretch>
            <a:fillRect/>
          </a:stretch>
        </p:blipFill>
        <p:spPr bwMode="auto">
          <a:xfrm>
            <a:off x="500034" y="1357298"/>
            <a:ext cx="2214578" cy="500064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Effect transition="in" filter="circle(in)">
                                      <p:cBhvr>
                                        <p:cTn id="14" dur="20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بسمله.gif"/>
          <p:cNvPicPr>
            <a:picLocks noGrp="1" noChangeAspect="1"/>
          </p:cNvPicPr>
          <p:nvPr>
            <p:ph idx="1"/>
          </p:nvPr>
        </p:nvPicPr>
        <p:blipFill>
          <a:blip r:embed="rId2" cstate="print"/>
          <a:stretch>
            <a:fillRect/>
          </a:stretch>
        </p:blipFill>
        <p:spPr>
          <a:xfrm>
            <a:off x="1142976" y="500042"/>
            <a:ext cx="7000923" cy="5286412"/>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afterEffect">
                                  <p:stCondLst>
                                    <p:cond delay="0"/>
                                  </p:stCondLst>
                                  <p:childTnLst>
                                    <p:animEffect transition="out" filter="fade">
                                      <p:cBhvr>
                                        <p:cTn id="6" dur="3000" tmFilter="0, 0; .2, .5; .8, .5; 1, 0"/>
                                        <p:tgtEl>
                                          <p:spTgt spid="4"/>
                                        </p:tgtEl>
                                      </p:cBhvr>
                                    </p:animEffect>
                                    <p:animScale>
                                      <p:cBhvr>
                                        <p:cTn id="7" dur="1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571472" y="285727"/>
            <a:ext cx="7772400" cy="1214447"/>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جوانب الإرشاد الجمعي </a:t>
            </a:r>
            <a:endParaRPr lang="ar-SA"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وسيلة شرح مع سهم إلى الأسفل 4"/>
          <p:cNvSpPr/>
          <p:nvPr/>
        </p:nvSpPr>
        <p:spPr>
          <a:xfrm>
            <a:off x="1500166" y="500042"/>
            <a:ext cx="6000792" cy="1500198"/>
          </a:xfrm>
          <a:prstGeom prst="downArrowCallout">
            <a:avLst/>
          </a:prstGeom>
          <a:noFill/>
        </p:spPr>
        <p:style>
          <a:lnRef idx="2">
            <a:schemeClr val="accent2"/>
          </a:lnRef>
          <a:fillRef idx="1">
            <a:schemeClr val="lt1"/>
          </a:fillRef>
          <a:effectRef idx="0">
            <a:schemeClr val="accent2"/>
          </a:effectRef>
          <a:fontRef idx="minor">
            <a:schemeClr val="dk1"/>
          </a:fontRef>
        </p:style>
        <p:txBody>
          <a:bodyPr rtlCol="1" anchor="ctr"/>
          <a:lstStyle/>
          <a:p>
            <a:pPr algn="ctr"/>
            <a:endParaRPr lang="ar-SA"/>
          </a:p>
        </p:txBody>
      </p:sp>
      <p:sp>
        <p:nvSpPr>
          <p:cNvPr id="6" name="سهم منحني إلى اليسار 5"/>
          <p:cNvSpPr/>
          <p:nvPr/>
        </p:nvSpPr>
        <p:spPr>
          <a:xfrm>
            <a:off x="7000892" y="2071678"/>
            <a:ext cx="802958" cy="1000132"/>
          </a:xfrm>
          <a:prstGeom prst="curvedLeftArrow">
            <a:avLst>
              <a:gd name="adj1" fmla="val 25000"/>
              <a:gd name="adj2" fmla="val 75623"/>
              <a:gd name="adj3" fmla="val 25000"/>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7" name="مستطيل ذو زوايا قطرية مستديرة 6"/>
          <p:cNvSpPr/>
          <p:nvPr/>
        </p:nvSpPr>
        <p:spPr>
          <a:xfrm>
            <a:off x="2071670" y="2214554"/>
            <a:ext cx="4557738" cy="914400"/>
          </a:xfrm>
          <a:prstGeom prst="round2DiagRect">
            <a:avLst>
              <a:gd name="adj1" fmla="val 48173"/>
              <a:gd name="adj2" fmla="val 4109"/>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r>
              <a:rPr lang="ar-SA" sz="3200" b="1" dirty="0" smtClean="0"/>
              <a:t>أولا: استعداد المرشدة</a:t>
            </a:r>
          </a:p>
        </p:txBody>
      </p:sp>
      <p:sp>
        <p:nvSpPr>
          <p:cNvPr id="8" name="مستطيل ذو زوايا قطرية مستديرة 7"/>
          <p:cNvSpPr/>
          <p:nvPr/>
        </p:nvSpPr>
        <p:spPr>
          <a:xfrm>
            <a:off x="2071670" y="3729046"/>
            <a:ext cx="4557738" cy="914400"/>
          </a:xfrm>
          <a:prstGeom prst="round2DiagRect">
            <a:avLst>
              <a:gd name="adj1" fmla="val 50000"/>
              <a:gd name="adj2" fmla="val 0"/>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3200" b="1" dirty="0" smtClean="0"/>
              <a:t>ثانيا : إعداد أعضاء الجماعة </a:t>
            </a:r>
          </a:p>
        </p:txBody>
      </p:sp>
      <p:sp>
        <p:nvSpPr>
          <p:cNvPr id="9" name="مستطيل ذو زوايا قطرية مستديرة 8"/>
          <p:cNvSpPr/>
          <p:nvPr/>
        </p:nvSpPr>
        <p:spPr>
          <a:xfrm>
            <a:off x="2071670" y="5214950"/>
            <a:ext cx="4557738" cy="914400"/>
          </a:xfrm>
          <a:prstGeom prst="round2DiagRect">
            <a:avLst>
              <a:gd name="adj1" fmla="val 42694"/>
              <a:gd name="adj2" fmla="val 0"/>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800" b="1" dirty="0" smtClean="0"/>
              <a:t>ثالثا : إعداد مكان للإرشاد الجمعي </a:t>
            </a:r>
            <a:endParaRPr lang="ar-SA" sz="2800" b="1" dirty="0"/>
          </a:p>
        </p:txBody>
      </p:sp>
      <p:sp>
        <p:nvSpPr>
          <p:cNvPr id="10" name="سهم منحني إلى اليسار 9"/>
          <p:cNvSpPr/>
          <p:nvPr/>
        </p:nvSpPr>
        <p:spPr>
          <a:xfrm>
            <a:off x="7143768" y="4929198"/>
            <a:ext cx="802958" cy="1071570"/>
          </a:xfrm>
          <a:prstGeom prst="curvedLeftArrow">
            <a:avLst>
              <a:gd name="adj1" fmla="val 25000"/>
              <a:gd name="adj2" fmla="val 74051"/>
              <a:gd name="adj3" fmla="val 25000"/>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11" name="سهم منحني إلى اليسار 10"/>
          <p:cNvSpPr/>
          <p:nvPr/>
        </p:nvSpPr>
        <p:spPr>
          <a:xfrm>
            <a:off x="7143768" y="3429000"/>
            <a:ext cx="802958" cy="1071570"/>
          </a:xfrm>
          <a:prstGeom prst="curvedLeftArrow">
            <a:avLst>
              <a:gd name="adj1" fmla="val 25000"/>
              <a:gd name="adj2" fmla="val 75623"/>
              <a:gd name="adj3" fmla="val 25000"/>
            </a:avLst>
          </a:prstGeom>
          <a:solidFill>
            <a:schemeClr val="accent2">
              <a:lumMod val="60000"/>
              <a:lumOff val="4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strVal val="#ppt_w*0.70"/>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animEffect transition="in" filter="fade">
                                      <p:cBhvr>
                                        <p:cTn id="15" dur="1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ppt_w</p:attrName>
                                        </p:attrNameLst>
                                      </p:cBhvr>
                                      <p:tavLst>
                                        <p:tav tm="0">
                                          <p:val>
                                            <p:strVal val="#ppt_w*0.70"/>
                                          </p:val>
                                        </p:tav>
                                        <p:tav tm="100000">
                                          <p:val>
                                            <p:strVal val="#ppt_w"/>
                                          </p:val>
                                        </p:tav>
                                      </p:tavLst>
                                    </p:anim>
                                    <p:anim calcmode="lin" valueType="num">
                                      <p:cBhvr>
                                        <p:cTn id="21" dur="1000" fill="hold"/>
                                        <p:tgtEl>
                                          <p:spTgt spid="6"/>
                                        </p:tgtEl>
                                        <p:attrNameLst>
                                          <p:attrName>ppt_h</p:attrName>
                                        </p:attrNameLst>
                                      </p:cBhvr>
                                      <p:tavLst>
                                        <p:tav tm="0">
                                          <p:val>
                                            <p:strVal val="#ppt_h"/>
                                          </p:val>
                                        </p:tav>
                                        <p:tav tm="100000">
                                          <p:val>
                                            <p:strVal val="#ppt_h"/>
                                          </p:val>
                                        </p:tav>
                                      </p:tavLst>
                                    </p:anim>
                                    <p:animEffect transition="in" filter="fade">
                                      <p:cBhvr>
                                        <p:cTn id="22" dur="1000"/>
                                        <p:tgtEl>
                                          <p:spTgt spid="6"/>
                                        </p:tgtEl>
                                      </p:cBhvr>
                                    </p:animEffect>
                                  </p:childTnLst>
                                </p:cTn>
                              </p:par>
                              <p:par>
                                <p:cTn id="23" presetID="26" presetClass="emph" presetSubtype="0" fill="hold" grpId="1" nodeType="withEffect">
                                  <p:stCondLst>
                                    <p:cond delay="0"/>
                                  </p:stCondLst>
                                  <p:childTnLst>
                                    <p:animEffect transition="out" filter="fade">
                                      <p:cBhvr>
                                        <p:cTn id="24" dur="3000" tmFilter="0, 0; .2, .5; .8, .5; 1, 0"/>
                                        <p:tgtEl>
                                          <p:spTgt spid="6"/>
                                        </p:tgtEl>
                                      </p:cBhvr>
                                    </p:animEffect>
                                    <p:animScale>
                                      <p:cBhvr>
                                        <p:cTn id="25" dur="1500" autoRev="1" fill="hold"/>
                                        <p:tgtEl>
                                          <p:spTgt spid="6"/>
                                        </p:tgtEl>
                                      </p:cBhvr>
                                      <p:by x="105000" y="105000"/>
                                    </p:animScale>
                                  </p:childTnLst>
                                </p:cTn>
                              </p:par>
                            </p:childTnLst>
                          </p:cTn>
                        </p:par>
                      </p:childTnLst>
                    </p:cTn>
                  </p:par>
                  <p:par>
                    <p:cTn id="26" fill="hold">
                      <p:stCondLst>
                        <p:cond delay="indefinite"/>
                      </p:stCondLst>
                      <p:childTnLst>
                        <p:par>
                          <p:cTn id="27" fill="hold">
                            <p:stCondLst>
                              <p:cond delay="0"/>
                            </p:stCondLst>
                            <p:childTnLst>
                              <p:par>
                                <p:cTn id="28" presetID="23" presetClass="entr" presetSubtype="16"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1000" fill="hold"/>
                                        <p:tgtEl>
                                          <p:spTgt spid="7"/>
                                        </p:tgtEl>
                                        <p:attrNameLst>
                                          <p:attrName>ppt_w</p:attrName>
                                        </p:attrNameLst>
                                      </p:cBhvr>
                                      <p:tavLst>
                                        <p:tav tm="0">
                                          <p:val>
                                            <p:fltVal val="0"/>
                                          </p:val>
                                        </p:tav>
                                        <p:tav tm="100000">
                                          <p:val>
                                            <p:strVal val="#ppt_w"/>
                                          </p:val>
                                        </p:tav>
                                      </p:tavLst>
                                    </p:anim>
                                    <p:anim calcmode="lin" valueType="num">
                                      <p:cBhvr>
                                        <p:cTn id="31" dur="1000" fill="hold"/>
                                        <p:tgtEl>
                                          <p:spTgt spid="7"/>
                                        </p:tgtEl>
                                        <p:attrNameLst>
                                          <p:attrName>ppt_h</p:attrName>
                                        </p:attrNameLst>
                                      </p:cBhvr>
                                      <p:tavLst>
                                        <p:tav tm="0">
                                          <p:val>
                                            <p:fltVal val="0"/>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p:cTn id="36" dur="1000" fill="hold"/>
                                        <p:tgtEl>
                                          <p:spTgt spid="11"/>
                                        </p:tgtEl>
                                        <p:attrNameLst>
                                          <p:attrName>ppt_w</p:attrName>
                                        </p:attrNameLst>
                                      </p:cBhvr>
                                      <p:tavLst>
                                        <p:tav tm="0">
                                          <p:val>
                                            <p:strVal val="#ppt_w*0.70"/>
                                          </p:val>
                                        </p:tav>
                                        <p:tav tm="100000">
                                          <p:val>
                                            <p:strVal val="#ppt_w"/>
                                          </p:val>
                                        </p:tav>
                                      </p:tavLst>
                                    </p:anim>
                                    <p:anim calcmode="lin" valueType="num">
                                      <p:cBhvr>
                                        <p:cTn id="37" dur="1000" fill="hold"/>
                                        <p:tgtEl>
                                          <p:spTgt spid="11"/>
                                        </p:tgtEl>
                                        <p:attrNameLst>
                                          <p:attrName>ppt_h</p:attrName>
                                        </p:attrNameLst>
                                      </p:cBhvr>
                                      <p:tavLst>
                                        <p:tav tm="0">
                                          <p:val>
                                            <p:strVal val="#ppt_h"/>
                                          </p:val>
                                        </p:tav>
                                        <p:tav tm="100000">
                                          <p:val>
                                            <p:strVal val="#ppt_h"/>
                                          </p:val>
                                        </p:tav>
                                      </p:tavLst>
                                    </p:anim>
                                    <p:animEffect transition="in" filter="fade">
                                      <p:cBhvr>
                                        <p:cTn id="38" dur="1000"/>
                                        <p:tgtEl>
                                          <p:spTgt spid="11"/>
                                        </p:tgtEl>
                                      </p:cBhvr>
                                    </p:animEffect>
                                  </p:childTnLst>
                                </p:cTn>
                              </p:par>
                              <p:par>
                                <p:cTn id="39" presetID="26" presetClass="emph" presetSubtype="0" fill="hold" grpId="1" nodeType="withEffect">
                                  <p:stCondLst>
                                    <p:cond delay="0"/>
                                  </p:stCondLst>
                                  <p:childTnLst>
                                    <p:animEffect transition="out" filter="fade">
                                      <p:cBhvr>
                                        <p:cTn id="40" dur="5000" tmFilter="0, 0; .2, .5; .8, .5; 1, 0"/>
                                        <p:tgtEl>
                                          <p:spTgt spid="11"/>
                                        </p:tgtEl>
                                      </p:cBhvr>
                                    </p:animEffect>
                                    <p:animScale>
                                      <p:cBhvr>
                                        <p:cTn id="41" dur="2500" autoRev="1" fill="hold"/>
                                        <p:tgtEl>
                                          <p:spTgt spid="11"/>
                                        </p:tgtEl>
                                      </p:cBhvr>
                                      <p:by x="105000" y="105000"/>
                                    </p:animScale>
                                  </p:childTnLst>
                                </p:cTn>
                              </p:par>
                            </p:childTnLst>
                          </p:cTn>
                        </p:par>
                      </p:childTnLst>
                    </p:cTn>
                  </p:par>
                  <p:par>
                    <p:cTn id="42" fill="hold">
                      <p:stCondLst>
                        <p:cond delay="indefinite"/>
                      </p:stCondLst>
                      <p:childTnLst>
                        <p:par>
                          <p:cTn id="43" fill="hold">
                            <p:stCondLst>
                              <p:cond delay="0"/>
                            </p:stCondLst>
                            <p:childTnLst>
                              <p:par>
                                <p:cTn id="44" presetID="23" presetClass="entr" presetSubtype="16"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 calcmode="lin" valueType="num">
                                      <p:cBhvr>
                                        <p:cTn id="46" dur="1000" fill="hold"/>
                                        <p:tgtEl>
                                          <p:spTgt spid="8"/>
                                        </p:tgtEl>
                                        <p:attrNameLst>
                                          <p:attrName>ppt_w</p:attrName>
                                        </p:attrNameLst>
                                      </p:cBhvr>
                                      <p:tavLst>
                                        <p:tav tm="0">
                                          <p:val>
                                            <p:fltVal val="0"/>
                                          </p:val>
                                        </p:tav>
                                        <p:tav tm="100000">
                                          <p:val>
                                            <p:strVal val="#ppt_w"/>
                                          </p:val>
                                        </p:tav>
                                      </p:tavLst>
                                    </p:anim>
                                    <p:anim calcmode="lin" valueType="num">
                                      <p:cBhvr>
                                        <p:cTn id="47" dur="1000" fill="hold"/>
                                        <p:tgtEl>
                                          <p:spTgt spid="8"/>
                                        </p:tgtEl>
                                        <p:attrNameLst>
                                          <p:attrName>ppt_h</p:attrName>
                                        </p:attrNameLst>
                                      </p:cBhvr>
                                      <p:tavLst>
                                        <p:tav tm="0">
                                          <p:val>
                                            <p:fltVal val="0"/>
                                          </p:val>
                                        </p:tav>
                                        <p:tav tm="100000">
                                          <p:val>
                                            <p:strVal val="#ppt_h"/>
                                          </p:val>
                                        </p:tav>
                                      </p:tavLst>
                                    </p:anim>
                                  </p:childTnLst>
                                </p:cTn>
                              </p:par>
                            </p:childTnLst>
                          </p:cTn>
                        </p:par>
                      </p:childTnLst>
                    </p:cTn>
                  </p:par>
                  <p:par>
                    <p:cTn id="48" fill="hold">
                      <p:stCondLst>
                        <p:cond delay="indefinite"/>
                      </p:stCondLst>
                      <p:childTnLst>
                        <p:par>
                          <p:cTn id="49" fill="hold">
                            <p:stCondLst>
                              <p:cond delay="0"/>
                            </p:stCondLst>
                            <p:childTnLst>
                              <p:par>
                                <p:cTn id="50" presetID="55" presetClass="entr" presetSubtype="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 calcmode="lin" valueType="num">
                                      <p:cBhvr>
                                        <p:cTn id="52" dur="1000" fill="hold"/>
                                        <p:tgtEl>
                                          <p:spTgt spid="10"/>
                                        </p:tgtEl>
                                        <p:attrNameLst>
                                          <p:attrName>ppt_w</p:attrName>
                                        </p:attrNameLst>
                                      </p:cBhvr>
                                      <p:tavLst>
                                        <p:tav tm="0">
                                          <p:val>
                                            <p:strVal val="#ppt_w*0.70"/>
                                          </p:val>
                                        </p:tav>
                                        <p:tav tm="100000">
                                          <p:val>
                                            <p:strVal val="#ppt_w"/>
                                          </p:val>
                                        </p:tav>
                                      </p:tavLst>
                                    </p:anim>
                                    <p:anim calcmode="lin" valueType="num">
                                      <p:cBhvr>
                                        <p:cTn id="53" dur="1000" fill="hold"/>
                                        <p:tgtEl>
                                          <p:spTgt spid="10"/>
                                        </p:tgtEl>
                                        <p:attrNameLst>
                                          <p:attrName>ppt_h</p:attrName>
                                        </p:attrNameLst>
                                      </p:cBhvr>
                                      <p:tavLst>
                                        <p:tav tm="0">
                                          <p:val>
                                            <p:strVal val="#ppt_h"/>
                                          </p:val>
                                        </p:tav>
                                        <p:tav tm="100000">
                                          <p:val>
                                            <p:strVal val="#ppt_h"/>
                                          </p:val>
                                        </p:tav>
                                      </p:tavLst>
                                    </p:anim>
                                    <p:animEffect transition="in" filter="fade">
                                      <p:cBhvr>
                                        <p:cTn id="54" dur="1000"/>
                                        <p:tgtEl>
                                          <p:spTgt spid="10"/>
                                        </p:tgtEl>
                                      </p:cBhvr>
                                    </p:animEffect>
                                  </p:childTnLst>
                                </p:cTn>
                              </p:par>
                              <p:par>
                                <p:cTn id="55" presetID="26" presetClass="emph" presetSubtype="0" fill="hold" grpId="1" nodeType="withEffect">
                                  <p:stCondLst>
                                    <p:cond delay="0"/>
                                  </p:stCondLst>
                                  <p:childTnLst>
                                    <p:animEffect transition="out" filter="fade">
                                      <p:cBhvr>
                                        <p:cTn id="56" dur="5000" tmFilter="0, 0; .2, .5; .8, .5; 1, 0"/>
                                        <p:tgtEl>
                                          <p:spTgt spid="10"/>
                                        </p:tgtEl>
                                      </p:cBhvr>
                                    </p:animEffect>
                                    <p:animScale>
                                      <p:cBhvr>
                                        <p:cTn id="57" dur="2500" autoRev="1" fill="hold"/>
                                        <p:tgtEl>
                                          <p:spTgt spid="10"/>
                                        </p:tgtEl>
                                      </p:cBhvr>
                                      <p:by x="105000" y="105000"/>
                                    </p:animScale>
                                  </p:childTnLst>
                                </p:cTn>
                              </p:par>
                            </p:childTnLst>
                          </p:cTn>
                        </p:par>
                      </p:childTnLst>
                    </p:cTn>
                  </p:par>
                  <p:par>
                    <p:cTn id="58" fill="hold">
                      <p:stCondLst>
                        <p:cond delay="indefinite"/>
                      </p:stCondLst>
                      <p:childTnLst>
                        <p:par>
                          <p:cTn id="59" fill="hold">
                            <p:stCondLst>
                              <p:cond delay="0"/>
                            </p:stCondLst>
                            <p:childTnLst>
                              <p:par>
                                <p:cTn id="60" presetID="23" presetClass="entr" presetSubtype="16" fill="hold" grpId="0" nodeType="clickEffect">
                                  <p:stCondLst>
                                    <p:cond delay="0"/>
                                  </p:stCondLst>
                                  <p:childTnLst>
                                    <p:set>
                                      <p:cBhvr>
                                        <p:cTn id="61" dur="1" fill="hold">
                                          <p:stCondLst>
                                            <p:cond delay="0"/>
                                          </p:stCondLst>
                                        </p:cTn>
                                        <p:tgtEl>
                                          <p:spTgt spid="9"/>
                                        </p:tgtEl>
                                        <p:attrNameLst>
                                          <p:attrName>style.visibility</p:attrName>
                                        </p:attrNameLst>
                                      </p:cBhvr>
                                      <p:to>
                                        <p:strVal val="visible"/>
                                      </p:to>
                                    </p:set>
                                    <p:anim calcmode="lin" valueType="num">
                                      <p:cBhvr>
                                        <p:cTn id="62" dur="1000" fill="hold"/>
                                        <p:tgtEl>
                                          <p:spTgt spid="9"/>
                                        </p:tgtEl>
                                        <p:attrNameLst>
                                          <p:attrName>ppt_w</p:attrName>
                                        </p:attrNameLst>
                                      </p:cBhvr>
                                      <p:tavLst>
                                        <p:tav tm="0">
                                          <p:val>
                                            <p:fltVal val="0"/>
                                          </p:val>
                                        </p:tav>
                                        <p:tav tm="100000">
                                          <p:val>
                                            <p:strVal val="#ppt_w"/>
                                          </p:val>
                                        </p:tav>
                                      </p:tavLst>
                                    </p:anim>
                                    <p:anim calcmode="lin" valueType="num">
                                      <p:cBhvr>
                                        <p:cTn id="63" dur="10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6" grpId="1" animBg="1"/>
      <p:bldP spid="7" grpId="0" animBg="1"/>
      <p:bldP spid="8" grpId="0" animBg="1"/>
      <p:bldP spid="9" grpId="0" animBg="1"/>
      <p:bldP spid="10" grpId="0" animBg="1"/>
      <p:bldP spid="10" grpId="1" animBg="1"/>
      <p:bldP spid="11" grpId="0" animBg="1"/>
      <p:bldP spid="11"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5"/>
          <p:cNvSpPr>
            <a:spLocks noGrp="1"/>
          </p:cNvSpPr>
          <p:nvPr>
            <p:ph type="ctrTitle"/>
          </p:nvPr>
        </p:nvSpPr>
        <p:spPr>
          <a:xfrm>
            <a:off x="1142976" y="571481"/>
            <a:ext cx="7486676" cy="928693"/>
          </a:xfrm>
        </p:spPr>
        <p:txBody>
          <a:bodyPr>
            <a:normAutofit/>
          </a:bodyPr>
          <a:lstStyle/>
          <a:p>
            <a:pPr algn="r"/>
            <a:r>
              <a:rPr lang="ar-SA" b="1" cap="all" dirty="0" smtClean="0">
                <a:ln w="9000" cmpd="sng">
                  <a:solidFill>
                    <a:schemeClr val="accent4">
                      <a:shade val="50000"/>
                      <a:satMod val="120000"/>
                    </a:schemeClr>
                  </a:solidFill>
                  <a:prstDash val="solid"/>
                </a:ln>
                <a:solidFill>
                  <a:srgbClr val="E66708"/>
                </a:solidFill>
                <a:effectLst>
                  <a:reflection blurRad="12700" stA="28000" endPos="45000" dist="1000" dir="5400000" sy="-100000" algn="bl" rotWithShape="0"/>
                </a:effectLst>
                <a:cs typeface="PT Bold Heading" pitchFamily="2" charset="-78"/>
              </a:rPr>
              <a:t>        </a:t>
            </a:r>
            <a:r>
              <a:rPr lang="ar-SA" sz="4800" b="1" cap="all" dirty="0" smtClean="0">
                <a:ln w="9000" cmpd="sng">
                  <a:solidFill>
                    <a:schemeClr val="accent4">
                      <a:shade val="50000"/>
                      <a:satMod val="120000"/>
                    </a:schemeClr>
                  </a:solidFill>
                  <a:prstDash val="solid"/>
                </a:ln>
                <a:solidFill>
                  <a:srgbClr val="E66708"/>
                </a:solidFill>
                <a:effectLst>
                  <a:reflection blurRad="12700" stA="28000" endPos="45000" dist="1000" dir="5400000" sy="-100000" algn="bl" rotWithShape="0"/>
                </a:effectLst>
                <a:cs typeface="PT Bold Heading" pitchFamily="2" charset="-78"/>
              </a:rPr>
              <a:t>عوامل نجاح الإرشاد الجمعي </a:t>
            </a:r>
            <a:endParaRPr lang="ar-SA" b="1" cap="all" dirty="0">
              <a:ln w="9000" cmpd="sng">
                <a:solidFill>
                  <a:schemeClr val="accent4">
                    <a:shade val="50000"/>
                    <a:satMod val="120000"/>
                  </a:schemeClr>
                </a:solidFill>
                <a:prstDash val="solid"/>
              </a:ln>
              <a:solidFill>
                <a:srgbClr val="E66708"/>
              </a:solidFill>
              <a:effectLst>
                <a:reflection blurRad="12700" stA="28000" endPos="45000" dist="1000" dir="5400000" sy="-100000" algn="bl" rotWithShape="0"/>
              </a:effectLst>
              <a:cs typeface="PT Bold Heading" pitchFamily="2" charset="-78"/>
            </a:endParaRPr>
          </a:p>
        </p:txBody>
      </p:sp>
      <p:grpSp>
        <p:nvGrpSpPr>
          <p:cNvPr id="24" name="مجموعة 23"/>
          <p:cNvGrpSpPr/>
          <p:nvPr/>
        </p:nvGrpSpPr>
        <p:grpSpPr>
          <a:xfrm>
            <a:off x="4572000" y="1857364"/>
            <a:ext cx="3550176" cy="1428760"/>
            <a:chOff x="4572000" y="1785926"/>
            <a:chExt cx="3550176" cy="1428760"/>
          </a:xfrm>
        </p:grpSpPr>
        <p:sp>
          <p:nvSpPr>
            <p:cNvPr id="14" name="سهم مخطط إلى اليمين 13"/>
            <p:cNvSpPr/>
            <p:nvPr/>
          </p:nvSpPr>
          <p:spPr>
            <a:xfrm rot="10800000">
              <a:off x="4572000" y="1785926"/>
              <a:ext cx="3550176" cy="1428760"/>
            </a:xfrm>
            <a:prstGeom prst="stripedRightArrow">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ar-SA" dirty="0"/>
            </a:p>
          </p:txBody>
        </p:sp>
        <p:sp>
          <p:nvSpPr>
            <p:cNvPr id="15" name="مستطيل 14"/>
            <p:cNvSpPr/>
            <p:nvPr/>
          </p:nvSpPr>
          <p:spPr>
            <a:xfrm>
              <a:off x="5143504" y="2285992"/>
              <a:ext cx="2550836" cy="461665"/>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ar-SA"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أولا: التفاعل الاجتماعي</a:t>
              </a:r>
            </a:p>
          </p:txBody>
        </p:sp>
      </p:grpSp>
      <p:grpSp>
        <p:nvGrpSpPr>
          <p:cNvPr id="27" name="مجموعة 26"/>
          <p:cNvGrpSpPr/>
          <p:nvPr/>
        </p:nvGrpSpPr>
        <p:grpSpPr>
          <a:xfrm>
            <a:off x="642910" y="1857364"/>
            <a:ext cx="3550176" cy="1428760"/>
            <a:chOff x="642910" y="1857364"/>
            <a:chExt cx="3550176" cy="1428760"/>
          </a:xfrm>
        </p:grpSpPr>
        <p:sp>
          <p:nvSpPr>
            <p:cNvPr id="18" name="سهم مخطط إلى اليمين 17"/>
            <p:cNvSpPr/>
            <p:nvPr/>
          </p:nvSpPr>
          <p:spPr>
            <a:xfrm>
              <a:off x="642910" y="1857364"/>
              <a:ext cx="3550176" cy="1428760"/>
            </a:xfrm>
            <a:prstGeom prst="stripedRightArrow">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ar-SA" dirty="0"/>
            </a:p>
          </p:txBody>
        </p:sp>
        <p:sp>
          <p:nvSpPr>
            <p:cNvPr id="19" name="مستطيل 18"/>
            <p:cNvSpPr/>
            <p:nvPr/>
          </p:nvSpPr>
          <p:spPr>
            <a:xfrm>
              <a:off x="714348" y="2285992"/>
              <a:ext cx="2214578" cy="461665"/>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ar-SA"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ثالثاً : الأمن </a:t>
              </a:r>
            </a:p>
          </p:txBody>
        </p:sp>
      </p:grpSp>
      <p:grpSp>
        <p:nvGrpSpPr>
          <p:cNvPr id="25" name="مجموعة 24"/>
          <p:cNvGrpSpPr/>
          <p:nvPr/>
        </p:nvGrpSpPr>
        <p:grpSpPr>
          <a:xfrm>
            <a:off x="4500562" y="4214818"/>
            <a:ext cx="3550176" cy="1428760"/>
            <a:chOff x="4500562" y="4214818"/>
            <a:chExt cx="3550176" cy="1428760"/>
          </a:xfrm>
        </p:grpSpPr>
        <p:sp>
          <p:nvSpPr>
            <p:cNvPr id="16" name="سهم مخطط إلى اليمين 15"/>
            <p:cNvSpPr/>
            <p:nvPr/>
          </p:nvSpPr>
          <p:spPr>
            <a:xfrm rot="10800000">
              <a:off x="4500562" y="4214818"/>
              <a:ext cx="3550176" cy="1428760"/>
            </a:xfrm>
            <a:prstGeom prst="stripedRightArrow">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ar-SA" dirty="0"/>
            </a:p>
          </p:txBody>
        </p:sp>
        <p:sp>
          <p:nvSpPr>
            <p:cNvPr id="20" name="مستطيل 19"/>
            <p:cNvSpPr/>
            <p:nvPr/>
          </p:nvSpPr>
          <p:spPr>
            <a:xfrm>
              <a:off x="5214942" y="4714884"/>
              <a:ext cx="2550836" cy="461665"/>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ar-SA"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ثانياً: الخبرة </a:t>
              </a:r>
              <a:r>
                <a:rPr lang="ar-SA" sz="2400"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الإجتماعية</a:t>
              </a:r>
              <a:r>
                <a:rPr lang="ar-SA"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p>
          </p:txBody>
        </p:sp>
      </p:grpSp>
      <p:grpSp>
        <p:nvGrpSpPr>
          <p:cNvPr id="26" name="مجموعة 25"/>
          <p:cNvGrpSpPr/>
          <p:nvPr/>
        </p:nvGrpSpPr>
        <p:grpSpPr>
          <a:xfrm>
            <a:off x="500034" y="4214818"/>
            <a:ext cx="3621614" cy="1428760"/>
            <a:chOff x="500034" y="4214818"/>
            <a:chExt cx="3621614" cy="1428760"/>
          </a:xfrm>
        </p:grpSpPr>
        <p:sp>
          <p:nvSpPr>
            <p:cNvPr id="21" name="سهم مخطط إلى اليمين 20"/>
            <p:cNvSpPr/>
            <p:nvPr/>
          </p:nvSpPr>
          <p:spPr>
            <a:xfrm>
              <a:off x="571472" y="4214818"/>
              <a:ext cx="3550176" cy="1428760"/>
            </a:xfrm>
            <a:prstGeom prst="stripedRightArrow">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ar-SA" dirty="0"/>
            </a:p>
          </p:txBody>
        </p:sp>
        <p:sp>
          <p:nvSpPr>
            <p:cNvPr id="22" name="مستطيل 21"/>
            <p:cNvSpPr/>
            <p:nvPr/>
          </p:nvSpPr>
          <p:spPr>
            <a:xfrm>
              <a:off x="500034" y="4714885"/>
              <a:ext cx="2857520" cy="461665"/>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ar-SA"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رابعاً : الجاذبية للجماعة </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5" presetClass="entr" presetSubtype="0" fill="hold" nodeType="after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1000" decel="50000" fill="hold">
                                          <p:stCondLst>
                                            <p:cond delay="0"/>
                                          </p:stCondLst>
                                        </p:cTn>
                                        <p:tgtEl>
                                          <p:spTgt spid="24"/>
                                        </p:tgtEl>
                                        <p:attrNameLst>
                                          <p:attrName>style.rotation</p:attrName>
                                        </p:attrNameLst>
                                      </p:cBhvr>
                                      <p:tavLst>
                                        <p:tav tm="0">
                                          <p:val>
                                            <p:fltVal val="-90"/>
                                          </p:val>
                                        </p:tav>
                                        <p:tav tm="100000">
                                          <p:val>
                                            <p:fltVal val="0"/>
                                          </p:val>
                                        </p:tav>
                                      </p:tavLst>
                                    </p:anim>
                                    <p:anim calcmode="lin" valueType="num">
                                      <p:cBhvr>
                                        <p:cTn id="14" dur="1000" decel="50000" fill="hold">
                                          <p:stCondLst>
                                            <p:cond delay="0"/>
                                          </p:stCondLst>
                                        </p:cTn>
                                        <p:tgtEl>
                                          <p:spTgt spid="24"/>
                                        </p:tgtEl>
                                        <p:attrNameLst>
                                          <p:attrName>ppt_w</p:attrName>
                                        </p:attrNameLst>
                                      </p:cBhvr>
                                      <p:tavLst>
                                        <p:tav tm="0">
                                          <p:val>
                                            <p:strVal val="#ppt_w"/>
                                          </p:val>
                                        </p:tav>
                                        <p:tav tm="100000">
                                          <p:val>
                                            <p:strVal val="#ppt_w*.05"/>
                                          </p:val>
                                        </p:tav>
                                      </p:tavLst>
                                    </p:anim>
                                    <p:anim calcmode="lin" valueType="num">
                                      <p:cBhvr>
                                        <p:cTn id="15" dur="1000" accel="50000" fill="hold">
                                          <p:stCondLst>
                                            <p:cond delay="1000"/>
                                          </p:stCondLst>
                                        </p:cTn>
                                        <p:tgtEl>
                                          <p:spTgt spid="24"/>
                                        </p:tgtEl>
                                        <p:attrNameLst>
                                          <p:attrName>ppt_w</p:attrName>
                                        </p:attrNameLst>
                                      </p:cBhvr>
                                      <p:tavLst>
                                        <p:tav tm="0">
                                          <p:val>
                                            <p:strVal val="#ppt_w*.05"/>
                                          </p:val>
                                        </p:tav>
                                        <p:tav tm="100000">
                                          <p:val>
                                            <p:strVal val="#ppt_w"/>
                                          </p:val>
                                        </p:tav>
                                      </p:tavLst>
                                    </p:anim>
                                    <p:anim calcmode="lin" valueType="num">
                                      <p:cBhvr>
                                        <p:cTn id="16" dur="2000" fill="hold"/>
                                        <p:tgtEl>
                                          <p:spTgt spid="24"/>
                                        </p:tgtEl>
                                        <p:attrNameLst>
                                          <p:attrName>ppt_h</p:attrName>
                                        </p:attrNameLst>
                                      </p:cBhvr>
                                      <p:tavLst>
                                        <p:tav tm="0">
                                          <p:val>
                                            <p:strVal val="#ppt_h"/>
                                          </p:val>
                                        </p:tav>
                                        <p:tav tm="100000">
                                          <p:val>
                                            <p:strVal val="#ppt_h"/>
                                          </p:val>
                                        </p:tav>
                                      </p:tavLst>
                                    </p:anim>
                                    <p:anim calcmode="lin" valueType="num">
                                      <p:cBhvr>
                                        <p:cTn id="17" dur="1000" decel="50000" fill="hold">
                                          <p:stCondLst>
                                            <p:cond delay="0"/>
                                          </p:stCondLst>
                                        </p:cTn>
                                        <p:tgtEl>
                                          <p:spTgt spid="24"/>
                                        </p:tgtEl>
                                        <p:attrNameLst>
                                          <p:attrName>ppt_x</p:attrName>
                                        </p:attrNameLst>
                                      </p:cBhvr>
                                      <p:tavLst>
                                        <p:tav tm="0">
                                          <p:val>
                                            <p:strVal val="#ppt_x+.4"/>
                                          </p:val>
                                        </p:tav>
                                        <p:tav tm="100000">
                                          <p:val>
                                            <p:strVal val="#ppt_x"/>
                                          </p:val>
                                        </p:tav>
                                      </p:tavLst>
                                    </p:anim>
                                    <p:anim calcmode="lin" valueType="num">
                                      <p:cBhvr>
                                        <p:cTn id="18" dur="1000" decel="50000" fill="hold">
                                          <p:stCondLst>
                                            <p:cond delay="0"/>
                                          </p:stCondLst>
                                        </p:cTn>
                                        <p:tgtEl>
                                          <p:spTgt spid="24"/>
                                        </p:tgtEl>
                                        <p:attrNameLst>
                                          <p:attrName>ppt_y</p:attrName>
                                        </p:attrNameLst>
                                      </p:cBhvr>
                                      <p:tavLst>
                                        <p:tav tm="0">
                                          <p:val>
                                            <p:strVal val="#ppt_y-.2"/>
                                          </p:val>
                                        </p:tav>
                                        <p:tav tm="100000">
                                          <p:val>
                                            <p:strVal val="#ppt_y+.1"/>
                                          </p:val>
                                        </p:tav>
                                      </p:tavLst>
                                    </p:anim>
                                    <p:anim calcmode="lin" valueType="num">
                                      <p:cBhvr>
                                        <p:cTn id="19" dur="1000" accel="50000" fill="hold">
                                          <p:stCondLst>
                                            <p:cond delay="1000"/>
                                          </p:stCondLst>
                                        </p:cTn>
                                        <p:tgtEl>
                                          <p:spTgt spid="24"/>
                                        </p:tgtEl>
                                        <p:attrNameLst>
                                          <p:attrName>ppt_y</p:attrName>
                                        </p:attrNameLst>
                                      </p:cBhvr>
                                      <p:tavLst>
                                        <p:tav tm="0">
                                          <p:val>
                                            <p:strVal val="#ppt_y+.1"/>
                                          </p:val>
                                        </p:tav>
                                        <p:tav tm="100000">
                                          <p:val>
                                            <p:strVal val="#ppt_y"/>
                                          </p:val>
                                        </p:tav>
                                      </p:tavLst>
                                    </p:anim>
                                    <p:animEffect transition="in" filter="fade">
                                      <p:cBhvr>
                                        <p:cTn id="20" dur="2000" decel="50000">
                                          <p:stCondLst>
                                            <p:cond delay="0"/>
                                          </p:stCondLst>
                                        </p:cTn>
                                        <p:tgtEl>
                                          <p:spTgt spid="24"/>
                                        </p:tgtEl>
                                      </p:cBhvr>
                                    </p:animEffect>
                                  </p:childTnLst>
                                </p:cTn>
                              </p:par>
                            </p:childTnLst>
                          </p:cTn>
                        </p:par>
                        <p:par>
                          <p:cTn id="21" fill="hold">
                            <p:stCondLst>
                              <p:cond delay="3000"/>
                            </p:stCondLst>
                            <p:childTnLst>
                              <p:par>
                                <p:cTn id="22" presetID="25" presetClass="entr" presetSubtype="0" fill="hold"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1000" decel="50000" fill="hold">
                                          <p:stCondLst>
                                            <p:cond delay="0"/>
                                          </p:stCondLst>
                                        </p:cTn>
                                        <p:tgtEl>
                                          <p:spTgt spid="25"/>
                                        </p:tgtEl>
                                        <p:attrNameLst>
                                          <p:attrName>style.rotation</p:attrName>
                                        </p:attrNameLst>
                                      </p:cBhvr>
                                      <p:tavLst>
                                        <p:tav tm="0">
                                          <p:val>
                                            <p:fltVal val="-90"/>
                                          </p:val>
                                        </p:tav>
                                        <p:tav tm="100000">
                                          <p:val>
                                            <p:fltVal val="0"/>
                                          </p:val>
                                        </p:tav>
                                      </p:tavLst>
                                    </p:anim>
                                    <p:anim calcmode="lin" valueType="num">
                                      <p:cBhvr>
                                        <p:cTn id="25" dur="1000" decel="50000" fill="hold">
                                          <p:stCondLst>
                                            <p:cond delay="0"/>
                                          </p:stCondLst>
                                        </p:cTn>
                                        <p:tgtEl>
                                          <p:spTgt spid="25"/>
                                        </p:tgtEl>
                                        <p:attrNameLst>
                                          <p:attrName>ppt_w</p:attrName>
                                        </p:attrNameLst>
                                      </p:cBhvr>
                                      <p:tavLst>
                                        <p:tav tm="0">
                                          <p:val>
                                            <p:strVal val="#ppt_w"/>
                                          </p:val>
                                        </p:tav>
                                        <p:tav tm="100000">
                                          <p:val>
                                            <p:strVal val="#ppt_w*.05"/>
                                          </p:val>
                                        </p:tav>
                                      </p:tavLst>
                                    </p:anim>
                                    <p:anim calcmode="lin" valueType="num">
                                      <p:cBhvr>
                                        <p:cTn id="26" dur="1000" accel="50000" fill="hold">
                                          <p:stCondLst>
                                            <p:cond delay="1000"/>
                                          </p:stCondLst>
                                        </p:cTn>
                                        <p:tgtEl>
                                          <p:spTgt spid="25"/>
                                        </p:tgtEl>
                                        <p:attrNameLst>
                                          <p:attrName>ppt_w</p:attrName>
                                        </p:attrNameLst>
                                      </p:cBhvr>
                                      <p:tavLst>
                                        <p:tav tm="0">
                                          <p:val>
                                            <p:strVal val="#ppt_w*.05"/>
                                          </p:val>
                                        </p:tav>
                                        <p:tav tm="100000">
                                          <p:val>
                                            <p:strVal val="#ppt_w"/>
                                          </p:val>
                                        </p:tav>
                                      </p:tavLst>
                                    </p:anim>
                                    <p:anim calcmode="lin" valueType="num">
                                      <p:cBhvr>
                                        <p:cTn id="27" dur="2000" fill="hold"/>
                                        <p:tgtEl>
                                          <p:spTgt spid="25"/>
                                        </p:tgtEl>
                                        <p:attrNameLst>
                                          <p:attrName>ppt_h</p:attrName>
                                        </p:attrNameLst>
                                      </p:cBhvr>
                                      <p:tavLst>
                                        <p:tav tm="0">
                                          <p:val>
                                            <p:strVal val="#ppt_h"/>
                                          </p:val>
                                        </p:tav>
                                        <p:tav tm="100000">
                                          <p:val>
                                            <p:strVal val="#ppt_h"/>
                                          </p:val>
                                        </p:tav>
                                      </p:tavLst>
                                    </p:anim>
                                    <p:anim calcmode="lin" valueType="num">
                                      <p:cBhvr>
                                        <p:cTn id="28" dur="1000" decel="50000" fill="hold">
                                          <p:stCondLst>
                                            <p:cond delay="0"/>
                                          </p:stCondLst>
                                        </p:cTn>
                                        <p:tgtEl>
                                          <p:spTgt spid="25"/>
                                        </p:tgtEl>
                                        <p:attrNameLst>
                                          <p:attrName>ppt_x</p:attrName>
                                        </p:attrNameLst>
                                      </p:cBhvr>
                                      <p:tavLst>
                                        <p:tav tm="0">
                                          <p:val>
                                            <p:strVal val="#ppt_x+.4"/>
                                          </p:val>
                                        </p:tav>
                                        <p:tav tm="100000">
                                          <p:val>
                                            <p:strVal val="#ppt_x"/>
                                          </p:val>
                                        </p:tav>
                                      </p:tavLst>
                                    </p:anim>
                                    <p:anim calcmode="lin" valueType="num">
                                      <p:cBhvr>
                                        <p:cTn id="29" dur="1000" decel="50000" fill="hold">
                                          <p:stCondLst>
                                            <p:cond delay="0"/>
                                          </p:stCondLst>
                                        </p:cTn>
                                        <p:tgtEl>
                                          <p:spTgt spid="25"/>
                                        </p:tgtEl>
                                        <p:attrNameLst>
                                          <p:attrName>ppt_y</p:attrName>
                                        </p:attrNameLst>
                                      </p:cBhvr>
                                      <p:tavLst>
                                        <p:tav tm="0">
                                          <p:val>
                                            <p:strVal val="#ppt_y-.2"/>
                                          </p:val>
                                        </p:tav>
                                        <p:tav tm="100000">
                                          <p:val>
                                            <p:strVal val="#ppt_y+.1"/>
                                          </p:val>
                                        </p:tav>
                                      </p:tavLst>
                                    </p:anim>
                                    <p:anim calcmode="lin" valueType="num">
                                      <p:cBhvr>
                                        <p:cTn id="30" dur="1000" accel="50000" fill="hold">
                                          <p:stCondLst>
                                            <p:cond delay="1000"/>
                                          </p:stCondLst>
                                        </p:cTn>
                                        <p:tgtEl>
                                          <p:spTgt spid="25"/>
                                        </p:tgtEl>
                                        <p:attrNameLst>
                                          <p:attrName>ppt_y</p:attrName>
                                        </p:attrNameLst>
                                      </p:cBhvr>
                                      <p:tavLst>
                                        <p:tav tm="0">
                                          <p:val>
                                            <p:strVal val="#ppt_y+.1"/>
                                          </p:val>
                                        </p:tav>
                                        <p:tav tm="100000">
                                          <p:val>
                                            <p:strVal val="#ppt_y"/>
                                          </p:val>
                                        </p:tav>
                                      </p:tavLst>
                                    </p:anim>
                                    <p:animEffect transition="in" filter="fade">
                                      <p:cBhvr>
                                        <p:cTn id="31" dur="2000" decel="50000">
                                          <p:stCondLst>
                                            <p:cond delay="0"/>
                                          </p:stCondLst>
                                        </p:cTn>
                                        <p:tgtEl>
                                          <p:spTgt spid="25"/>
                                        </p:tgtEl>
                                      </p:cBhvr>
                                    </p:animEffect>
                                  </p:childTnLst>
                                </p:cTn>
                              </p:par>
                            </p:childTnLst>
                          </p:cTn>
                        </p:par>
                        <p:par>
                          <p:cTn id="32" fill="hold">
                            <p:stCondLst>
                              <p:cond delay="5000"/>
                            </p:stCondLst>
                            <p:childTnLst>
                              <p:par>
                                <p:cTn id="33" presetID="25" presetClass="entr" presetSubtype="0" fill="hold" nodeType="afterEffect">
                                  <p:stCondLst>
                                    <p:cond delay="0"/>
                                  </p:stCondLst>
                                  <p:childTnLst>
                                    <p:set>
                                      <p:cBhvr>
                                        <p:cTn id="34" dur="1" fill="hold">
                                          <p:stCondLst>
                                            <p:cond delay="0"/>
                                          </p:stCondLst>
                                        </p:cTn>
                                        <p:tgtEl>
                                          <p:spTgt spid="27"/>
                                        </p:tgtEl>
                                        <p:attrNameLst>
                                          <p:attrName>style.visibility</p:attrName>
                                        </p:attrNameLst>
                                      </p:cBhvr>
                                      <p:to>
                                        <p:strVal val="visible"/>
                                      </p:to>
                                    </p:set>
                                    <p:anim calcmode="lin" valueType="num">
                                      <p:cBhvr>
                                        <p:cTn id="35" dur="1000" decel="50000" fill="hold">
                                          <p:stCondLst>
                                            <p:cond delay="0"/>
                                          </p:stCondLst>
                                        </p:cTn>
                                        <p:tgtEl>
                                          <p:spTgt spid="27"/>
                                        </p:tgtEl>
                                        <p:attrNameLst>
                                          <p:attrName>style.rotation</p:attrName>
                                        </p:attrNameLst>
                                      </p:cBhvr>
                                      <p:tavLst>
                                        <p:tav tm="0">
                                          <p:val>
                                            <p:fltVal val="-90"/>
                                          </p:val>
                                        </p:tav>
                                        <p:tav tm="100000">
                                          <p:val>
                                            <p:fltVal val="0"/>
                                          </p:val>
                                        </p:tav>
                                      </p:tavLst>
                                    </p:anim>
                                    <p:anim calcmode="lin" valueType="num">
                                      <p:cBhvr>
                                        <p:cTn id="36" dur="1000" decel="50000" fill="hold">
                                          <p:stCondLst>
                                            <p:cond delay="0"/>
                                          </p:stCondLst>
                                        </p:cTn>
                                        <p:tgtEl>
                                          <p:spTgt spid="27"/>
                                        </p:tgtEl>
                                        <p:attrNameLst>
                                          <p:attrName>ppt_w</p:attrName>
                                        </p:attrNameLst>
                                      </p:cBhvr>
                                      <p:tavLst>
                                        <p:tav tm="0">
                                          <p:val>
                                            <p:strVal val="#ppt_w"/>
                                          </p:val>
                                        </p:tav>
                                        <p:tav tm="100000">
                                          <p:val>
                                            <p:strVal val="#ppt_w*.05"/>
                                          </p:val>
                                        </p:tav>
                                      </p:tavLst>
                                    </p:anim>
                                    <p:anim calcmode="lin" valueType="num">
                                      <p:cBhvr>
                                        <p:cTn id="37" dur="1000" accel="50000" fill="hold">
                                          <p:stCondLst>
                                            <p:cond delay="1000"/>
                                          </p:stCondLst>
                                        </p:cTn>
                                        <p:tgtEl>
                                          <p:spTgt spid="27"/>
                                        </p:tgtEl>
                                        <p:attrNameLst>
                                          <p:attrName>ppt_w</p:attrName>
                                        </p:attrNameLst>
                                      </p:cBhvr>
                                      <p:tavLst>
                                        <p:tav tm="0">
                                          <p:val>
                                            <p:strVal val="#ppt_w*.05"/>
                                          </p:val>
                                        </p:tav>
                                        <p:tav tm="100000">
                                          <p:val>
                                            <p:strVal val="#ppt_w"/>
                                          </p:val>
                                        </p:tav>
                                      </p:tavLst>
                                    </p:anim>
                                    <p:anim calcmode="lin" valueType="num">
                                      <p:cBhvr>
                                        <p:cTn id="38" dur="2000" fill="hold"/>
                                        <p:tgtEl>
                                          <p:spTgt spid="27"/>
                                        </p:tgtEl>
                                        <p:attrNameLst>
                                          <p:attrName>ppt_h</p:attrName>
                                        </p:attrNameLst>
                                      </p:cBhvr>
                                      <p:tavLst>
                                        <p:tav tm="0">
                                          <p:val>
                                            <p:strVal val="#ppt_h"/>
                                          </p:val>
                                        </p:tav>
                                        <p:tav tm="100000">
                                          <p:val>
                                            <p:strVal val="#ppt_h"/>
                                          </p:val>
                                        </p:tav>
                                      </p:tavLst>
                                    </p:anim>
                                    <p:anim calcmode="lin" valueType="num">
                                      <p:cBhvr>
                                        <p:cTn id="39" dur="1000" decel="50000" fill="hold">
                                          <p:stCondLst>
                                            <p:cond delay="0"/>
                                          </p:stCondLst>
                                        </p:cTn>
                                        <p:tgtEl>
                                          <p:spTgt spid="27"/>
                                        </p:tgtEl>
                                        <p:attrNameLst>
                                          <p:attrName>ppt_x</p:attrName>
                                        </p:attrNameLst>
                                      </p:cBhvr>
                                      <p:tavLst>
                                        <p:tav tm="0">
                                          <p:val>
                                            <p:strVal val="#ppt_x+.4"/>
                                          </p:val>
                                        </p:tav>
                                        <p:tav tm="100000">
                                          <p:val>
                                            <p:strVal val="#ppt_x"/>
                                          </p:val>
                                        </p:tav>
                                      </p:tavLst>
                                    </p:anim>
                                    <p:anim calcmode="lin" valueType="num">
                                      <p:cBhvr>
                                        <p:cTn id="40" dur="1000" decel="50000" fill="hold">
                                          <p:stCondLst>
                                            <p:cond delay="0"/>
                                          </p:stCondLst>
                                        </p:cTn>
                                        <p:tgtEl>
                                          <p:spTgt spid="27"/>
                                        </p:tgtEl>
                                        <p:attrNameLst>
                                          <p:attrName>ppt_y</p:attrName>
                                        </p:attrNameLst>
                                      </p:cBhvr>
                                      <p:tavLst>
                                        <p:tav tm="0">
                                          <p:val>
                                            <p:strVal val="#ppt_y-.2"/>
                                          </p:val>
                                        </p:tav>
                                        <p:tav tm="100000">
                                          <p:val>
                                            <p:strVal val="#ppt_y+.1"/>
                                          </p:val>
                                        </p:tav>
                                      </p:tavLst>
                                    </p:anim>
                                    <p:anim calcmode="lin" valueType="num">
                                      <p:cBhvr>
                                        <p:cTn id="41" dur="1000" accel="50000" fill="hold">
                                          <p:stCondLst>
                                            <p:cond delay="1000"/>
                                          </p:stCondLst>
                                        </p:cTn>
                                        <p:tgtEl>
                                          <p:spTgt spid="27"/>
                                        </p:tgtEl>
                                        <p:attrNameLst>
                                          <p:attrName>ppt_y</p:attrName>
                                        </p:attrNameLst>
                                      </p:cBhvr>
                                      <p:tavLst>
                                        <p:tav tm="0">
                                          <p:val>
                                            <p:strVal val="#ppt_y+.1"/>
                                          </p:val>
                                        </p:tav>
                                        <p:tav tm="100000">
                                          <p:val>
                                            <p:strVal val="#ppt_y"/>
                                          </p:val>
                                        </p:tav>
                                      </p:tavLst>
                                    </p:anim>
                                    <p:animEffect transition="in" filter="fade">
                                      <p:cBhvr>
                                        <p:cTn id="42" dur="2000" decel="50000">
                                          <p:stCondLst>
                                            <p:cond delay="0"/>
                                          </p:stCondLst>
                                        </p:cTn>
                                        <p:tgtEl>
                                          <p:spTgt spid="27"/>
                                        </p:tgtEl>
                                      </p:cBhvr>
                                    </p:animEffect>
                                  </p:childTnLst>
                                </p:cTn>
                              </p:par>
                            </p:childTnLst>
                          </p:cTn>
                        </p:par>
                        <p:par>
                          <p:cTn id="43" fill="hold">
                            <p:stCondLst>
                              <p:cond delay="7000"/>
                            </p:stCondLst>
                            <p:childTnLst>
                              <p:par>
                                <p:cTn id="44" presetID="25" presetClass="entr" presetSubtype="0" fill="hold" nodeType="afterEffect">
                                  <p:stCondLst>
                                    <p:cond delay="0"/>
                                  </p:stCondLst>
                                  <p:childTnLst>
                                    <p:set>
                                      <p:cBhvr>
                                        <p:cTn id="45" dur="1" fill="hold">
                                          <p:stCondLst>
                                            <p:cond delay="0"/>
                                          </p:stCondLst>
                                        </p:cTn>
                                        <p:tgtEl>
                                          <p:spTgt spid="26"/>
                                        </p:tgtEl>
                                        <p:attrNameLst>
                                          <p:attrName>style.visibility</p:attrName>
                                        </p:attrNameLst>
                                      </p:cBhvr>
                                      <p:to>
                                        <p:strVal val="visible"/>
                                      </p:to>
                                    </p:set>
                                    <p:anim calcmode="lin" valueType="num">
                                      <p:cBhvr>
                                        <p:cTn id="46" dur="1000" decel="50000" fill="hold">
                                          <p:stCondLst>
                                            <p:cond delay="0"/>
                                          </p:stCondLst>
                                        </p:cTn>
                                        <p:tgtEl>
                                          <p:spTgt spid="26"/>
                                        </p:tgtEl>
                                        <p:attrNameLst>
                                          <p:attrName>style.rotation</p:attrName>
                                        </p:attrNameLst>
                                      </p:cBhvr>
                                      <p:tavLst>
                                        <p:tav tm="0">
                                          <p:val>
                                            <p:fltVal val="-90"/>
                                          </p:val>
                                        </p:tav>
                                        <p:tav tm="100000">
                                          <p:val>
                                            <p:fltVal val="0"/>
                                          </p:val>
                                        </p:tav>
                                      </p:tavLst>
                                    </p:anim>
                                    <p:anim calcmode="lin" valueType="num">
                                      <p:cBhvr>
                                        <p:cTn id="47" dur="1000" decel="50000" fill="hold">
                                          <p:stCondLst>
                                            <p:cond delay="0"/>
                                          </p:stCondLst>
                                        </p:cTn>
                                        <p:tgtEl>
                                          <p:spTgt spid="26"/>
                                        </p:tgtEl>
                                        <p:attrNameLst>
                                          <p:attrName>ppt_w</p:attrName>
                                        </p:attrNameLst>
                                      </p:cBhvr>
                                      <p:tavLst>
                                        <p:tav tm="0">
                                          <p:val>
                                            <p:strVal val="#ppt_w"/>
                                          </p:val>
                                        </p:tav>
                                        <p:tav tm="100000">
                                          <p:val>
                                            <p:strVal val="#ppt_w*.05"/>
                                          </p:val>
                                        </p:tav>
                                      </p:tavLst>
                                    </p:anim>
                                    <p:anim calcmode="lin" valueType="num">
                                      <p:cBhvr>
                                        <p:cTn id="48" dur="1000" accel="50000" fill="hold">
                                          <p:stCondLst>
                                            <p:cond delay="1000"/>
                                          </p:stCondLst>
                                        </p:cTn>
                                        <p:tgtEl>
                                          <p:spTgt spid="26"/>
                                        </p:tgtEl>
                                        <p:attrNameLst>
                                          <p:attrName>ppt_w</p:attrName>
                                        </p:attrNameLst>
                                      </p:cBhvr>
                                      <p:tavLst>
                                        <p:tav tm="0">
                                          <p:val>
                                            <p:strVal val="#ppt_w*.05"/>
                                          </p:val>
                                        </p:tav>
                                        <p:tav tm="100000">
                                          <p:val>
                                            <p:strVal val="#ppt_w"/>
                                          </p:val>
                                        </p:tav>
                                      </p:tavLst>
                                    </p:anim>
                                    <p:anim calcmode="lin" valueType="num">
                                      <p:cBhvr>
                                        <p:cTn id="49" dur="2000" fill="hold"/>
                                        <p:tgtEl>
                                          <p:spTgt spid="26"/>
                                        </p:tgtEl>
                                        <p:attrNameLst>
                                          <p:attrName>ppt_h</p:attrName>
                                        </p:attrNameLst>
                                      </p:cBhvr>
                                      <p:tavLst>
                                        <p:tav tm="0">
                                          <p:val>
                                            <p:strVal val="#ppt_h"/>
                                          </p:val>
                                        </p:tav>
                                        <p:tav tm="100000">
                                          <p:val>
                                            <p:strVal val="#ppt_h"/>
                                          </p:val>
                                        </p:tav>
                                      </p:tavLst>
                                    </p:anim>
                                    <p:anim calcmode="lin" valueType="num">
                                      <p:cBhvr>
                                        <p:cTn id="50" dur="1000" decel="50000" fill="hold">
                                          <p:stCondLst>
                                            <p:cond delay="0"/>
                                          </p:stCondLst>
                                        </p:cTn>
                                        <p:tgtEl>
                                          <p:spTgt spid="26"/>
                                        </p:tgtEl>
                                        <p:attrNameLst>
                                          <p:attrName>ppt_x</p:attrName>
                                        </p:attrNameLst>
                                      </p:cBhvr>
                                      <p:tavLst>
                                        <p:tav tm="0">
                                          <p:val>
                                            <p:strVal val="#ppt_x+.4"/>
                                          </p:val>
                                        </p:tav>
                                        <p:tav tm="100000">
                                          <p:val>
                                            <p:strVal val="#ppt_x"/>
                                          </p:val>
                                        </p:tav>
                                      </p:tavLst>
                                    </p:anim>
                                    <p:anim calcmode="lin" valueType="num">
                                      <p:cBhvr>
                                        <p:cTn id="51" dur="1000" decel="50000" fill="hold">
                                          <p:stCondLst>
                                            <p:cond delay="0"/>
                                          </p:stCondLst>
                                        </p:cTn>
                                        <p:tgtEl>
                                          <p:spTgt spid="26"/>
                                        </p:tgtEl>
                                        <p:attrNameLst>
                                          <p:attrName>ppt_y</p:attrName>
                                        </p:attrNameLst>
                                      </p:cBhvr>
                                      <p:tavLst>
                                        <p:tav tm="0">
                                          <p:val>
                                            <p:strVal val="#ppt_y-.2"/>
                                          </p:val>
                                        </p:tav>
                                        <p:tav tm="100000">
                                          <p:val>
                                            <p:strVal val="#ppt_y+.1"/>
                                          </p:val>
                                        </p:tav>
                                      </p:tavLst>
                                    </p:anim>
                                    <p:anim calcmode="lin" valueType="num">
                                      <p:cBhvr>
                                        <p:cTn id="52" dur="1000" accel="50000" fill="hold">
                                          <p:stCondLst>
                                            <p:cond delay="1000"/>
                                          </p:stCondLst>
                                        </p:cTn>
                                        <p:tgtEl>
                                          <p:spTgt spid="26"/>
                                        </p:tgtEl>
                                        <p:attrNameLst>
                                          <p:attrName>ppt_y</p:attrName>
                                        </p:attrNameLst>
                                      </p:cBhvr>
                                      <p:tavLst>
                                        <p:tav tm="0">
                                          <p:val>
                                            <p:strVal val="#ppt_y+.1"/>
                                          </p:val>
                                        </p:tav>
                                        <p:tav tm="100000">
                                          <p:val>
                                            <p:strVal val="#ppt_y"/>
                                          </p:val>
                                        </p:tav>
                                      </p:tavLst>
                                    </p:anim>
                                    <p:animEffect transition="in" filter="fade">
                                      <p:cBhvr>
                                        <p:cTn id="53" dur="2000" decel="50000">
                                          <p:stCondLst>
                                            <p:cond delay="0"/>
                                          </p:stCondLst>
                                        </p:cTn>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14282" y="1000108"/>
            <a:ext cx="8715436" cy="5357850"/>
          </a:xfrm>
        </p:spPr>
        <p:txBody>
          <a:bodyPr>
            <a:normAutofit fontScale="92500"/>
          </a:bodyPr>
          <a:lstStyle/>
          <a:p>
            <a:pPr lvl="0"/>
            <a:r>
              <a:rPr lang="ar-SA" sz="3500" b="1" u="sng" dirty="0" smtClean="0">
                <a:solidFill>
                  <a:schemeClr val="accent3">
                    <a:lumMod val="50000"/>
                  </a:schemeClr>
                </a:solidFill>
              </a:rPr>
              <a:t>1ـ الجلسة الأولى   </a:t>
            </a:r>
            <a:r>
              <a:rPr lang="ar-SA" sz="3500" b="1" dirty="0" smtClean="0">
                <a:solidFill>
                  <a:schemeClr val="tx1"/>
                </a:solidFill>
              </a:rPr>
              <a:t>للتعارف بين العضوات والتعرف على الأسباب والدوافع المؤدية إلى وجود المشكلة .</a:t>
            </a:r>
            <a:endParaRPr lang="en-US" sz="3500" b="1" dirty="0" smtClean="0">
              <a:solidFill>
                <a:schemeClr val="tx1"/>
              </a:solidFill>
            </a:endParaRPr>
          </a:p>
          <a:p>
            <a:r>
              <a:rPr lang="ar-SA" sz="3500" b="1" u="sng" dirty="0" smtClean="0">
                <a:solidFill>
                  <a:schemeClr val="accent3">
                    <a:lumMod val="50000"/>
                  </a:schemeClr>
                </a:solidFill>
              </a:rPr>
              <a:t>2ـ الجلسة الثانية  </a:t>
            </a:r>
            <a:r>
              <a:rPr lang="ar-SA" sz="3500" b="1" dirty="0" smtClean="0">
                <a:solidFill>
                  <a:schemeClr val="tx1"/>
                </a:solidFill>
              </a:rPr>
              <a:t>استكمال الجلسة الأولى وعرض النتائج المترتبة على التمادي في المشكلة </a:t>
            </a:r>
          </a:p>
          <a:p>
            <a:endParaRPr lang="ar-SA" sz="3500" b="1" dirty="0" smtClean="0">
              <a:solidFill>
                <a:schemeClr val="tx1"/>
              </a:solidFill>
            </a:endParaRPr>
          </a:p>
          <a:p>
            <a:pPr algn="r"/>
            <a:r>
              <a:rPr lang="ar-SA" sz="3500" b="1" u="sng" dirty="0" smtClean="0">
                <a:solidFill>
                  <a:schemeClr val="accent3">
                    <a:lumMod val="50000"/>
                  </a:schemeClr>
                </a:solidFill>
              </a:rPr>
              <a:t>3ـ الجلسة الثالثة  </a:t>
            </a:r>
            <a:r>
              <a:rPr lang="ar-SA" sz="3500" b="1" dirty="0" smtClean="0">
                <a:solidFill>
                  <a:schemeClr val="tx1"/>
                </a:solidFill>
              </a:rPr>
              <a:t>للمتابعة ومناقشة الواجب الذي أعطي للطالبات</a:t>
            </a:r>
          </a:p>
          <a:p>
            <a:pPr lvl="0" algn="r"/>
            <a:r>
              <a:rPr lang="ar-SA" sz="3500" b="1" u="sng" dirty="0" smtClean="0">
                <a:solidFill>
                  <a:schemeClr val="accent3">
                    <a:lumMod val="50000"/>
                  </a:schemeClr>
                </a:solidFill>
              </a:rPr>
              <a:t>4ـ الجلسة الرابعة أو الختامية </a:t>
            </a:r>
          </a:p>
          <a:p>
            <a:pPr lvl="0" algn="r"/>
            <a:r>
              <a:rPr lang="ar-SA" sz="3500" b="1" dirty="0" smtClean="0">
                <a:solidFill>
                  <a:schemeClr val="tx1"/>
                </a:solidFill>
              </a:rPr>
              <a:t>وتقوم المرشدة الطلابية بتدوين هذه الجلسات وما يدور فيها من من ملاحظات في سجل خاص للقيام بدور المتابعة لهذه الجلسات </a:t>
            </a:r>
            <a:endParaRPr lang="en-US" sz="3500" b="1" dirty="0" smtClean="0">
              <a:solidFill>
                <a:schemeClr val="tx1"/>
              </a:solidFill>
            </a:endParaRPr>
          </a:p>
          <a:p>
            <a:pPr algn="r"/>
            <a:endParaRPr lang="ar-SA" dirty="0" smtClean="0"/>
          </a:p>
          <a:p>
            <a:pPr algn="r"/>
            <a:endParaRPr lang="ar-SA" dirty="0" smtClean="0"/>
          </a:p>
          <a:p>
            <a:endParaRPr lang="ar-SA" dirty="0"/>
          </a:p>
        </p:txBody>
      </p:sp>
      <p:sp>
        <p:nvSpPr>
          <p:cNvPr id="4" name="عنوان 1"/>
          <p:cNvSpPr>
            <a:spLocks noGrp="1"/>
          </p:cNvSpPr>
          <p:nvPr>
            <p:ph type="ctrTitle"/>
          </p:nvPr>
        </p:nvSpPr>
        <p:spPr>
          <a:xfrm>
            <a:off x="642910" y="214290"/>
            <a:ext cx="7772400" cy="642942"/>
          </a:xfrm>
          <a:ln>
            <a:noFill/>
          </a:ln>
        </p:spPr>
        <p:txBody>
          <a:bodyPr>
            <a:normAutofit fontScale="90000"/>
          </a:bodyPr>
          <a:lstStyle/>
          <a:p>
            <a:r>
              <a:rPr lang="ar-SA" b="1" dirty="0" smtClean="0">
                <a:ln w="1905">
                  <a:solidFill>
                    <a:schemeClr val="accent3">
                      <a:lumMod val="50000"/>
                    </a:schemeClr>
                  </a:solidFill>
                </a:ln>
                <a:solidFill>
                  <a:schemeClr val="accent3">
                    <a:lumMod val="50000"/>
                  </a:schemeClr>
                </a:solidFill>
                <a:effectLst>
                  <a:innerShdw blurRad="69850" dist="43180" dir="5400000">
                    <a:srgbClr val="000000">
                      <a:alpha val="65000"/>
                    </a:srgbClr>
                  </a:innerShdw>
                </a:effectLst>
              </a:rPr>
              <a:t>الجلسات الإرشادية </a:t>
            </a:r>
            <a:endParaRPr lang="ar-SA" b="1" dirty="0">
              <a:ln w="1905">
                <a:solidFill>
                  <a:schemeClr val="accent3">
                    <a:lumMod val="50000"/>
                  </a:schemeClr>
                </a:solidFill>
              </a:ln>
              <a:solidFill>
                <a:schemeClr val="accent3">
                  <a:lumMod val="50000"/>
                </a:schemeClr>
              </a:soli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20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5" dur="2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9" presetClass="entr" presetSubtype="0" decel="10000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20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3" dur="2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9" presetClass="entr" presetSubtype="0" decel="10000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0" dur="20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31" dur="2000"/>
                                        <p:tgtEl>
                                          <p:spTgt spid="3">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9" presetClass="entr" presetSubtype="0" decel="100000"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p:cTn id="36"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7"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8" dur="2000" fill="hold"/>
                                        <p:tgtEl>
                                          <p:spTgt spid="3">
                                            <p:txEl>
                                              <p:pRg st="4" end="4"/>
                                            </p:txEl>
                                          </p:spTgt>
                                        </p:tgtEl>
                                        <p:attrNameLst>
                                          <p:attrName>style.rotation</p:attrName>
                                        </p:attrNameLst>
                                      </p:cBhvr>
                                      <p:tavLst>
                                        <p:tav tm="0">
                                          <p:val>
                                            <p:fltVal val="360"/>
                                          </p:val>
                                        </p:tav>
                                        <p:tav tm="100000">
                                          <p:val>
                                            <p:fltVal val="0"/>
                                          </p:val>
                                        </p:tav>
                                      </p:tavLst>
                                    </p:anim>
                                    <p:animEffect transition="in" filter="fade">
                                      <p:cBhvr>
                                        <p:cTn id="39" dur="20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9" presetClass="entr" presetSubtype="0" decel="100000"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p:cTn id="44"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5" dur="2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6" dur="2000" fill="hold"/>
                                        <p:tgtEl>
                                          <p:spTgt spid="3">
                                            <p:txEl>
                                              <p:pRg st="5" end="5"/>
                                            </p:txEl>
                                          </p:spTgt>
                                        </p:tgtEl>
                                        <p:attrNameLst>
                                          <p:attrName>style.rotation</p:attrName>
                                        </p:attrNameLst>
                                      </p:cBhvr>
                                      <p:tavLst>
                                        <p:tav tm="0">
                                          <p:val>
                                            <p:fltVal val="360"/>
                                          </p:val>
                                        </p:tav>
                                        <p:tav tm="100000">
                                          <p:val>
                                            <p:fltVal val="0"/>
                                          </p:val>
                                        </p:tav>
                                      </p:tavLst>
                                    </p:anim>
                                    <p:animEffect transition="in" filter="fade">
                                      <p:cBhvr>
                                        <p:cTn id="4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42910" y="285729"/>
            <a:ext cx="7772400" cy="642941"/>
          </a:xfrm>
        </p:spPr>
        <p:txBody>
          <a:bodyPr>
            <a:normAutofit fontScale="90000"/>
          </a:bodyPr>
          <a:lstStyle/>
          <a:p>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جوانب جلسات الإرشاد الجمعي</a:t>
            </a:r>
            <a:endParaRPr lang="ar-SA" dirty="0"/>
          </a:p>
        </p:txBody>
      </p:sp>
      <p:sp>
        <p:nvSpPr>
          <p:cNvPr id="3" name="عنوان فرعي 2"/>
          <p:cNvSpPr>
            <a:spLocks noGrp="1"/>
          </p:cNvSpPr>
          <p:nvPr>
            <p:ph type="subTitle" idx="1"/>
          </p:nvPr>
        </p:nvSpPr>
        <p:spPr>
          <a:xfrm>
            <a:off x="428596" y="1857364"/>
            <a:ext cx="8429684" cy="928694"/>
          </a:xfrm>
        </p:spPr>
        <p:txBody>
          <a:bodyPr>
            <a:noAutofit/>
          </a:bodyPr>
          <a:lstStyle/>
          <a:p>
            <a:pPr algn="r"/>
            <a:r>
              <a:rPr lang="ar-SA" sz="2400" b="1" dirty="0" smtClean="0">
                <a:solidFill>
                  <a:schemeClr val="tx1"/>
                </a:solidFill>
              </a:rPr>
              <a:t>كالتأخر الدراسي ، وتكرار الرسوب والإعادة والغياب والتسرب واضطراب العادات الدراسية وصعوبات وبطء التعلم وسوء التكيف الدراسي والعزلة والانطواء والخجل والسرحان </a:t>
            </a:r>
            <a:endParaRPr lang="ar-SA" sz="2400" dirty="0">
              <a:solidFill>
                <a:schemeClr val="tx1"/>
              </a:solidFill>
            </a:endParaRPr>
          </a:p>
        </p:txBody>
      </p:sp>
      <p:sp>
        <p:nvSpPr>
          <p:cNvPr id="4" name="شكل بيضاوي 3"/>
          <p:cNvSpPr/>
          <p:nvPr/>
        </p:nvSpPr>
        <p:spPr>
          <a:xfrm>
            <a:off x="3923928" y="1071546"/>
            <a:ext cx="4752528" cy="714380"/>
          </a:xfrm>
          <a:prstGeom prst="ellipse">
            <a:avLst/>
          </a:prstGeom>
        </p:spPr>
        <p:style>
          <a:lnRef idx="3">
            <a:schemeClr val="lt1"/>
          </a:lnRef>
          <a:fillRef idx="1">
            <a:schemeClr val="accent3"/>
          </a:fillRef>
          <a:effectRef idx="1">
            <a:schemeClr val="accent3"/>
          </a:effectRef>
          <a:fontRef idx="minor">
            <a:schemeClr val="lt1"/>
          </a:fontRef>
        </p:style>
        <p:txBody>
          <a:bodyPr rtlCol="1" anchor="ctr"/>
          <a:lstStyle/>
          <a:p>
            <a:pPr algn="ctr"/>
            <a:r>
              <a:rPr lang="ar-SA" sz="2400" b="1" dirty="0" smtClean="0">
                <a:solidFill>
                  <a:schemeClr val="tx1"/>
                </a:solidFill>
              </a:rPr>
              <a:t>المشكلات الدراسية والنفسية </a:t>
            </a:r>
            <a:endParaRPr lang="ar-SA" sz="2400" b="1" dirty="0">
              <a:solidFill>
                <a:schemeClr val="tx1"/>
              </a:solidFill>
            </a:endParaRPr>
          </a:p>
        </p:txBody>
      </p:sp>
      <p:sp>
        <p:nvSpPr>
          <p:cNvPr id="5" name="شكل بيضاوي 4"/>
          <p:cNvSpPr/>
          <p:nvPr/>
        </p:nvSpPr>
        <p:spPr>
          <a:xfrm>
            <a:off x="3923928" y="3071810"/>
            <a:ext cx="4634306" cy="714380"/>
          </a:xfrm>
          <a:prstGeom prst="ellipse">
            <a:avLst/>
          </a:prstGeom>
        </p:spPr>
        <p:style>
          <a:lnRef idx="3">
            <a:schemeClr val="lt1"/>
          </a:lnRef>
          <a:fillRef idx="1">
            <a:schemeClr val="accent5"/>
          </a:fillRef>
          <a:effectRef idx="1">
            <a:schemeClr val="accent5"/>
          </a:effectRef>
          <a:fontRef idx="minor">
            <a:schemeClr val="lt1"/>
          </a:fontRef>
        </p:style>
        <p:txBody>
          <a:bodyPr rtlCol="1" anchor="ctr"/>
          <a:lstStyle/>
          <a:p>
            <a:pPr algn="ctr"/>
            <a:r>
              <a:rPr lang="ar-SA" sz="2400" b="1" dirty="0" smtClean="0">
                <a:solidFill>
                  <a:schemeClr val="tx1"/>
                </a:solidFill>
              </a:rPr>
              <a:t>مشكلات اجتماعية وأسرية </a:t>
            </a:r>
            <a:endParaRPr lang="ar-SA" sz="2400" b="1" dirty="0">
              <a:solidFill>
                <a:schemeClr val="tx1"/>
              </a:solidFill>
            </a:endParaRPr>
          </a:p>
        </p:txBody>
      </p:sp>
      <p:sp>
        <p:nvSpPr>
          <p:cNvPr id="6" name="عنوان فرعي 2"/>
          <p:cNvSpPr txBox="1">
            <a:spLocks/>
          </p:cNvSpPr>
          <p:nvPr/>
        </p:nvSpPr>
        <p:spPr>
          <a:xfrm>
            <a:off x="428596" y="4000504"/>
            <a:ext cx="8429684" cy="928694"/>
          </a:xfrm>
          <a:prstGeom prst="rect">
            <a:avLst/>
          </a:prstGeom>
        </p:spPr>
        <p:txBody>
          <a:bodyPr vert="horz" lIns="91440" tIns="45720" rIns="91440" bIns="45720" rtlCol="1">
            <a:normAutofit/>
          </a:bodyPr>
          <a:lstStyle/>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SA"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مستطيل 6"/>
          <p:cNvSpPr/>
          <p:nvPr/>
        </p:nvSpPr>
        <p:spPr>
          <a:xfrm>
            <a:off x="357158" y="3883887"/>
            <a:ext cx="8215370" cy="830997"/>
          </a:xfrm>
          <a:prstGeom prst="rect">
            <a:avLst/>
          </a:prstGeom>
        </p:spPr>
        <p:txBody>
          <a:bodyPr wrap="square">
            <a:spAutoFit/>
          </a:bodyPr>
          <a:lstStyle/>
          <a:p>
            <a:r>
              <a:rPr lang="ar-SA" sz="2400" b="1" dirty="0" smtClean="0"/>
              <a:t>مثل التفكك الأسري الناجم عن انفصال الزوجين أو طلاقهما وحالات الشجار بينهما ، وسوء التوافق المهني أو الإصابة ببعض الأمراض العصرية أو المزمنة … الخ</a:t>
            </a:r>
            <a:endParaRPr lang="ar-SA" sz="2400" dirty="0"/>
          </a:p>
        </p:txBody>
      </p:sp>
      <p:sp>
        <p:nvSpPr>
          <p:cNvPr id="8" name="شكل بيضاوي 7"/>
          <p:cNvSpPr/>
          <p:nvPr/>
        </p:nvSpPr>
        <p:spPr>
          <a:xfrm>
            <a:off x="3923928" y="4786322"/>
            <a:ext cx="4419992" cy="714380"/>
          </a:xfrm>
          <a:prstGeom prst="ellipse">
            <a:avLst/>
          </a:prstGeom>
        </p:spPr>
        <p:style>
          <a:lnRef idx="3">
            <a:schemeClr val="lt1"/>
          </a:lnRef>
          <a:fillRef idx="1">
            <a:schemeClr val="accent6"/>
          </a:fillRef>
          <a:effectRef idx="1">
            <a:schemeClr val="accent6"/>
          </a:effectRef>
          <a:fontRef idx="minor">
            <a:schemeClr val="lt1"/>
          </a:fontRef>
        </p:style>
        <p:txBody>
          <a:bodyPr rtlCol="1" anchor="ctr"/>
          <a:lstStyle/>
          <a:p>
            <a:pPr algn="ctr"/>
            <a:r>
              <a:rPr lang="ar-SA" sz="2800" b="1" dirty="0" smtClean="0">
                <a:solidFill>
                  <a:schemeClr val="tx1"/>
                </a:solidFill>
              </a:rPr>
              <a:t>مشكلات صحية</a:t>
            </a:r>
            <a:endParaRPr lang="ar-SA" sz="2800" b="1" dirty="0">
              <a:solidFill>
                <a:schemeClr val="tx1"/>
              </a:solidFill>
            </a:endParaRPr>
          </a:p>
        </p:txBody>
      </p:sp>
      <p:sp>
        <p:nvSpPr>
          <p:cNvPr id="9" name="مستطيل 8"/>
          <p:cNvSpPr/>
          <p:nvPr/>
        </p:nvSpPr>
        <p:spPr>
          <a:xfrm>
            <a:off x="357158" y="5572140"/>
            <a:ext cx="8215370" cy="461665"/>
          </a:xfrm>
          <a:prstGeom prst="rect">
            <a:avLst/>
          </a:prstGeom>
        </p:spPr>
        <p:txBody>
          <a:bodyPr wrap="square">
            <a:spAutoFit/>
          </a:bodyPr>
          <a:lstStyle/>
          <a:p>
            <a:r>
              <a:rPr lang="ar-SA" sz="2400" b="1" dirty="0" smtClean="0"/>
              <a:t>مثل الإصابة ببعض الأمراض العصرية أو المزمنة … الخ</a:t>
            </a:r>
            <a:endParaRPr lang="ar-SA"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05"/>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 calcmode="lin" valueType="num">
                                      <p:cBhvr>
                                        <p:cTn id="9" dur="1000" fill="hold"/>
                                        <p:tgtEl>
                                          <p:spTgt spid="2"/>
                                        </p:tgtEl>
                                        <p:attrNameLst>
                                          <p:attrName>ppt_x</p:attrName>
                                        </p:attrNameLst>
                                      </p:cBhvr>
                                      <p:tavLst>
                                        <p:tav tm="0">
                                          <p:val>
                                            <p:strVal val="#ppt_x-.2"/>
                                          </p:val>
                                        </p:tav>
                                        <p:tav tm="100000">
                                          <p:val>
                                            <p:strVal val="#ppt_x"/>
                                          </p:val>
                                        </p:tav>
                                      </p:tavLst>
                                    </p:anim>
                                    <p:anim calcmode="lin" valueType="num">
                                      <p:cBhvr>
                                        <p:cTn id="10" dur="1000" fill="hold"/>
                                        <p:tgtEl>
                                          <p:spTgt spid="2"/>
                                        </p:tgtEl>
                                        <p:attrNameLst>
                                          <p:attrName>ppt_y</p:attrName>
                                        </p:attrNameLst>
                                      </p:cBhvr>
                                      <p:tavLst>
                                        <p:tav tm="0">
                                          <p:val>
                                            <p:strVal val="#ppt_y"/>
                                          </p:val>
                                        </p:tav>
                                        <p:tav tm="100000">
                                          <p:val>
                                            <p:strVal val="#ppt_y"/>
                                          </p:val>
                                        </p:tav>
                                      </p:tavLst>
                                    </p:anim>
                                    <p:animEffect transition="in" filter="fade">
                                      <p:cBhvr>
                                        <p:cTn id="11" dur="1000"/>
                                        <p:tgtEl>
                                          <p:spTgt spid="2"/>
                                        </p:tgtEl>
                                      </p:cBhvr>
                                    </p:animEffect>
                                  </p:childTnLst>
                                </p:cTn>
                              </p:par>
                            </p:childTnLst>
                          </p:cTn>
                        </p:par>
                        <p:par>
                          <p:cTn id="12" fill="hold">
                            <p:stCondLst>
                              <p:cond delay="1000"/>
                            </p:stCondLst>
                            <p:childTnLst>
                              <p:par>
                                <p:cTn id="13" presetID="20"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edge">
                                      <p:cBhvr>
                                        <p:cTn id="15" dur="2000"/>
                                        <p:tgtEl>
                                          <p:spTgt spid="4"/>
                                        </p:tgtEl>
                                      </p:cBhvr>
                                    </p:animEffect>
                                  </p:childTnLst>
                                </p:cTn>
                              </p:par>
                            </p:childTnLst>
                          </p:cTn>
                        </p:par>
                        <p:par>
                          <p:cTn id="16" fill="hold">
                            <p:stCondLst>
                              <p:cond delay="3000"/>
                            </p:stCondLst>
                            <p:childTnLst>
                              <p:par>
                                <p:cTn id="17" presetID="23" presetClass="entr" presetSubtype="16"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21" fill="hold">
                            <p:stCondLst>
                              <p:cond delay="4000"/>
                            </p:stCondLst>
                            <p:childTnLst>
                              <p:par>
                                <p:cTn id="22" presetID="20" presetClass="entr" presetSubtype="0" fill="hold" grpId="0" nodeType="after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edge">
                                      <p:cBhvr>
                                        <p:cTn id="24" dur="2000"/>
                                        <p:tgtEl>
                                          <p:spTgt spid="5"/>
                                        </p:tgtEl>
                                      </p:cBhvr>
                                    </p:animEffect>
                                  </p:childTnLst>
                                </p:cTn>
                              </p:par>
                            </p:childTnLst>
                          </p:cTn>
                        </p:par>
                        <p:par>
                          <p:cTn id="25" fill="hold">
                            <p:stCondLst>
                              <p:cond delay="6000"/>
                            </p:stCondLst>
                            <p:childTnLst>
                              <p:par>
                                <p:cTn id="26" presetID="23" presetClass="entr" presetSubtype="16" fill="hold" grpId="0" nodeType="after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fltVal val="0"/>
                                          </p:val>
                                        </p:tav>
                                        <p:tav tm="100000">
                                          <p:val>
                                            <p:strVal val="#ppt_w"/>
                                          </p:val>
                                        </p:tav>
                                      </p:tavLst>
                                    </p:anim>
                                    <p:anim calcmode="lin" valueType="num">
                                      <p:cBhvr>
                                        <p:cTn id="29" dur="1000" fill="hold"/>
                                        <p:tgtEl>
                                          <p:spTgt spid="7"/>
                                        </p:tgtEl>
                                        <p:attrNameLst>
                                          <p:attrName>ppt_h</p:attrName>
                                        </p:attrNameLst>
                                      </p:cBhvr>
                                      <p:tavLst>
                                        <p:tav tm="0">
                                          <p:val>
                                            <p:fltVal val="0"/>
                                          </p:val>
                                        </p:tav>
                                        <p:tav tm="100000">
                                          <p:val>
                                            <p:strVal val="#ppt_h"/>
                                          </p:val>
                                        </p:tav>
                                      </p:tavLst>
                                    </p:anim>
                                  </p:childTnLst>
                                </p:cTn>
                              </p:par>
                            </p:childTnLst>
                          </p:cTn>
                        </p:par>
                        <p:par>
                          <p:cTn id="30" fill="hold">
                            <p:stCondLst>
                              <p:cond delay="7000"/>
                            </p:stCondLst>
                            <p:childTnLst>
                              <p:par>
                                <p:cTn id="31" presetID="20"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wedge">
                                      <p:cBhvr>
                                        <p:cTn id="33" dur="2000"/>
                                        <p:tgtEl>
                                          <p:spTgt spid="8"/>
                                        </p:tgtEl>
                                      </p:cBhvr>
                                    </p:animEffect>
                                  </p:childTnLst>
                                </p:cTn>
                              </p:par>
                            </p:childTnLst>
                          </p:cTn>
                        </p:par>
                        <p:par>
                          <p:cTn id="34" fill="hold">
                            <p:stCondLst>
                              <p:cond delay="9000"/>
                            </p:stCondLst>
                            <p:childTnLst>
                              <p:par>
                                <p:cTn id="35" presetID="23" presetClass="entr" presetSubtype="16"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animBg="1"/>
      <p:bldP spid="7" grpId="0"/>
      <p:bldP spid="8" grpId="0" animBg="1"/>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14348" y="428605"/>
            <a:ext cx="7772400" cy="1143008"/>
          </a:xfrm>
        </p:spPr>
        <p:txBody>
          <a:bodyPr/>
          <a:lstStyle/>
          <a:p>
            <a:r>
              <a:rPr lang="ar-SA" b="1" dirty="0" smtClean="0">
                <a:ln>
                  <a:solidFill>
                    <a:schemeClr val="tx1"/>
                  </a:solidFill>
                </a:ln>
                <a:solidFill>
                  <a:schemeClr val="accent3"/>
                </a:solidFill>
              </a:rPr>
              <a:t>لنجاح الجلسات الإرشادية </a:t>
            </a:r>
            <a:endParaRPr lang="ar-SA" dirty="0">
              <a:ln>
                <a:solidFill>
                  <a:schemeClr val="tx1"/>
                </a:solidFill>
              </a:ln>
            </a:endParaRPr>
          </a:p>
        </p:txBody>
      </p:sp>
      <p:sp>
        <p:nvSpPr>
          <p:cNvPr id="3" name="عنوان فرعي 2"/>
          <p:cNvSpPr>
            <a:spLocks noGrp="1"/>
          </p:cNvSpPr>
          <p:nvPr>
            <p:ph type="subTitle" idx="1"/>
          </p:nvPr>
        </p:nvSpPr>
        <p:spPr>
          <a:xfrm>
            <a:off x="571472" y="2000240"/>
            <a:ext cx="7929618" cy="4214842"/>
          </a:xfrm>
          <a:solidFill>
            <a:schemeClr val="accent3">
              <a:lumMod val="40000"/>
              <a:lumOff val="60000"/>
            </a:schemeClr>
          </a:solidFill>
        </p:spPr>
        <p:txBody>
          <a:bodyPr/>
          <a:lstStyle/>
          <a:p>
            <a:r>
              <a:rPr lang="ar-SA" b="1" dirty="0" smtClean="0">
                <a:solidFill>
                  <a:schemeClr val="tx1"/>
                </a:solidFill>
              </a:rPr>
              <a:t>1ـ تحديد المشكلة وجمع المعلومات عنها .</a:t>
            </a:r>
          </a:p>
          <a:p>
            <a:endParaRPr lang="ar-SA" b="1" dirty="0" smtClean="0">
              <a:solidFill>
                <a:schemeClr val="tx1"/>
              </a:solidFill>
            </a:endParaRPr>
          </a:p>
          <a:p>
            <a:r>
              <a:rPr lang="ar-SA" b="1" dirty="0" smtClean="0">
                <a:solidFill>
                  <a:schemeClr val="tx1"/>
                </a:solidFill>
              </a:rPr>
              <a:t>2ـ تحديد الطالبات عن طريق  بعض المصادر .</a:t>
            </a:r>
          </a:p>
          <a:p>
            <a:endParaRPr lang="ar-SA" b="1" dirty="0" smtClean="0">
              <a:solidFill>
                <a:schemeClr val="tx1"/>
              </a:solidFill>
            </a:endParaRPr>
          </a:p>
          <a:p>
            <a:r>
              <a:rPr lang="ar-SA" b="1" dirty="0" smtClean="0">
                <a:solidFill>
                  <a:schemeClr val="tx1"/>
                </a:solidFill>
              </a:rPr>
              <a:t>3ـ عقد لقاء فردي مع الطالبات لمعرفة رغبتهن لتحديد الجلسة الأولى </a:t>
            </a:r>
            <a:endParaRPr lang="ar-SA" b="1" dirty="0">
              <a:solidFill>
                <a:schemeClr val="tx1"/>
              </a:solidFill>
            </a:endParaRPr>
          </a:p>
        </p:txBody>
      </p:sp>
      <p:pic>
        <p:nvPicPr>
          <p:cNvPr id="4" name="صورة 3" descr="مصافحة متحركة.gif"/>
          <p:cNvPicPr>
            <a:picLocks noChangeAspect="1"/>
          </p:cNvPicPr>
          <p:nvPr/>
        </p:nvPicPr>
        <p:blipFill>
          <a:blip r:embed="rId2" cstate="print"/>
          <a:stretch>
            <a:fillRect/>
          </a:stretch>
        </p:blipFill>
        <p:spPr>
          <a:xfrm>
            <a:off x="714348" y="1428736"/>
            <a:ext cx="1500198" cy="53383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54" presetClass="entr" presetSubtype="0" accel="100000"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p:cTn id="12" dur="1000" fill="hold"/>
                                        <p:tgtEl>
                                          <p:spTgt spid="3">
                                            <p:bg/>
                                          </p:spTgt>
                                        </p:tgtEl>
                                        <p:attrNameLst>
                                          <p:attrName>ppt_w</p:attrName>
                                        </p:attrNameLst>
                                      </p:cBhvr>
                                      <p:tavLst>
                                        <p:tav tm="0">
                                          <p:val>
                                            <p:strVal val="#ppt_w*0.05"/>
                                          </p:val>
                                        </p:tav>
                                        <p:tav tm="100000">
                                          <p:val>
                                            <p:strVal val="#ppt_w"/>
                                          </p:val>
                                        </p:tav>
                                      </p:tavLst>
                                    </p:anim>
                                    <p:anim calcmode="lin" valueType="num">
                                      <p:cBhvr>
                                        <p:cTn id="13" dur="1000" fill="hold"/>
                                        <p:tgtEl>
                                          <p:spTgt spid="3">
                                            <p:bg/>
                                          </p:spTgt>
                                        </p:tgtEl>
                                        <p:attrNameLst>
                                          <p:attrName>ppt_h</p:attrName>
                                        </p:attrNameLst>
                                      </p:cBhvr>
                                      <p:tavLst>
                                        <p:tav tm="0">
                                          <p:val>
                                            <p:strVal val="#ppt_h"/>
                                          </p:val>
                                        </p:tav>
                                        <p:tav tm="100000">
                                          <p:val>
                                            <p:strVal val="#ppt_h"/>
                                          </p:val>
                                        </p:tav>
                                      </p:tavLst>
                                    </p:anim>
                                    <p:anim calcmode="lin" valueType="num">
                                      <p:cBhvr>
                                        <p:cTn id="14" dur="1000" fill="hold"/>
                                        <p:tgtEl>
                                          <p:spTgt spid="3">
                                            <p:bg/>
                                          </p:spTgt>
                                        </p:tgtEl>
                                        <p:attrNameLst>
                                          <p:attrName>ppt_x</p:attrName>
                                        </p:attrNameLst>
                                      </p:cBhvr>
                                      <p:tavLst>
                                        <p:tav tm="0">
                                          <p:val>
                                            <p:strVal val="#ppt_x-.2"/>
                                          </p:val>
                                        </p:tav>
                                        <p:tav tm="100000">
                                          <p:val>
                                            <p:strVal val="#ppt_x"/>
                                          </p:val>
                                        </p:tav>
                                      </p:tavLst>
                                    </p:anim>
                                    <p:anim calcmode="lin" valueType="num">
                                      <p:cBhvr>
                                        <p:cTn id="15" dur="1000" fill="hold"/>
                                        <p:tgtEl>
                                          <p:spTgt spid="3">
                                            <p:bg/>
                                          </p:spTgt>
                                        </p:tgtEl>
                                        <p:attrNameLst>
                                          <p:attrName>ppt_y</p:attrName>
                                        </p:attrNameLst>
                                      </p:cBhvr>
                                      <p:tavLst>
                                        <p:tav tm="0">
                                          <p:val>
                                            <p:strVal val="#ppt_y"/>
                                          </p:val>
                                        </p:tav>
                                        <p:tav tm="100000">
                                          <p:val>
                                            <p:strVal val="#ppt_y"/>
                                          </p:val>
                                        </p:tav>
                                      </p:tavLst>
                                    </p:anim>
                                    <p:animEffect transition="in" filter="fade">
                                      <p:cBhvr>
                                        <p:cTn id="16" dur="1000"/>
                                        <p:tgtEl>
                                          <p:spTgt spid="3">
                                            <p:bg/>
                                          </p:spTgt>
                                        </p:tgtEl>
                                      </p:cBhvr>
                                    </p:animEffect>
                                  </p:childTnLst>
                                </p:cTn>
                              </p:par>
                            </p:childTnLst>
                          </p:cTn>
                        </p:par>
                        <p:par>
                          <p:cTn id="17" fill="hold">
                            <p:stCondLst>
                              <p:cond delay="2000"/>
                            </p:stCondLst>
                            <p:childTnLst>
                              <p:par>
                                <p:cTn id="18" presetID="54" presetClass="entr" presetSubtype="0" accel="100000" fill="hold" grpId="0" nodeType="after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p:cTn id="20" dur="10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21"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22"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24" dur="1000"/>
                                        <p:tgtEl>
                                          <p:spTgt spid="3">
                                            <p:txEl>
                                              <p:pRg st="0" end="0"/>
                                            </p:txEl>
                                          </p:spTgt>
                                        </p:tgtEl>
                                      </p:cBhvr>
                                    </p:animEffect>
                                  </p:childTnLst>
                                </p:cTn>
                              </p:par>
                            </p:childTnLst>
                          </p:cTn>
                        </p:par>
                        <p:par>
                          <p:cTn id="25" fill="hold">
                            <p:stCondLst>
                              <p:cond delay="3000"/>
                            </p:stCondLst>
                            <p:childTnLst>
                              <p:par>
                                <p:cTn id="26" presetID="54" presetClass="entr" presetSubtype="0" accel="100000" fill="hold" grpId="0"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29"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0"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2" dur="1000"/>
                                        <p:tgtEl>
                                          <p:spTgt spid="3">
                                            <p:txEl>
                                              <p:pRg st="2" end="2"/>
                                            </p:txEl>
                                          </p:spTgt>
                                        </p:tgtEl>
                                      </p:cBhvr>
                                    </p:animEffect>
                                  </p:childTnLst>
                                </p:cTn>
                              </p:par>
                            </p:childTnLst>
                          </p:cTn>
                        </p:par>
                        <p:par>
                          <p:cTn id="33" fill="hold">
                            <p:stCondLst>
                              <p:cond delay="4000"/>
                            </p:stCondLst>
                            <p:childTnLst>
                              <p:par>
                                <p:cTn id="34" presetID="54" presetClass="entr" presetSubtype="0" accel="100000" fill="hold" grpId="0" nodeType="after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p:cTn id="36" dur="10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37"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38"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9" dur="10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0" dur="1000"/>
                                        <p:tgtEl>
                                          <p:spTgt spid="3">
                                            <p:txEl>
                                              <p:pRg st="4" end="4"/>
                                            </p:txEl>
                                          </p:spTgt>
                                        </p:tgtEl>
                                      </p:cBhvr>
                                    </p:animEffect>
                                  </p:childTnLst>
                                </p:cTn>
                              </p:par>
                            </p:childTnLst>
                          </p:cTn>
                        </p:par>
                        <p:par>
                          <p:cTn id="41" fill="hold">
                            <p:stCondLst>
                              <p:cond delay="5000"/>
                            </p:stCondLst>
                            <p:childTnLst>
                              <p:par>
                                <p:cTn id="42" presetID="1" presetClass="entr" presetSubtype="0" fill="hold" nodeType="afterEffect">
                                  <p:stCondLst>
                                    <p:cond delay="0"/>
                                  </p:stCondLst>
                                  <p:childTnLst>
                                    <p:set>
                                      <p:cBhvr>
                                        <p:cTn id="43"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2844" y="214290"/>
            <a:ext cx="8786874" cy="6500858"/>
          </a:xfrm>
          <a:prstGeom prst="rect">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ar-SA" sz="2000" b="1" dirty="0" smtClean="0"/>
              <a:t>نبذة مختصرة عن المشكلة</a:t>
            </a:r>
          </a:p>
          <a:p>
            <a:pPr algn="ctr"/>
            <a:r>
              <a:rPr lang="ar-SA" sz="2000" b="1" dirty="0" smtClean="0"/>
              <a:t>...................................................................................................................</a:t>
            </a:r>
          </a:p>
          <a:p>
            <a:pPr algn="ctr"/>
            <a:r>
              <a:rPr lang="ar-SA" sz="2000" b="1" dirty="0" smtClean="0"/>
              <a:t>...................................................................................................................</a:t>
            </a:r>
          </a:p>
          <a:p>
            <a:pPr algn="ctr"/>
            <a:r>
              <a:rPr lang="ar-SA" sz="2000" b="1" dirty="0" smtClean="0"/>
              <a:t>الأهداف التي تسعى المرشدة إلى تحقيقها </a:t>
            </a:r>
          </a:p>
          <a:p>
            <a:pPr algn="ctr"/>
            <a:r>
              <a:rPr lang="ar-SA" sz="2000" b="1" dirty="0" smtClean="0"/>
              <a:t>.....................................................................................................................</a:t>
            </a:r>
          </a:p>
          <a:p>
            <a:pPr algn="ctr"/>
            <a:r>
              <a:rPr lang="ar-SA" sz="2000" b="1" dirty="0" smtClean="0"/>
              <a:t>....................................................................................................................</a:t>
            </a:r>
          </a:p>
          <a:p>
            <a:pPr algn="ctr"/>
            <a:r>
              <a:rPr lang="ar-SA" sz="2000" b="1" dirty="0" smtClean="0"/>
              <a:t>الطالبات المستفيدات </a:t>
            </a:r>
          </a:p>
          <a:p>
            <a:pPr algn="ctr"/>
            <a:endParaRPr lang="ar-SA" dirty="0" smtClean="0"/>
          </a:p>
          <a:p>
            <a:pPr algn="ctr"/>
            <a:endParaRPr lang="ar-SA" dirty="0" smtClean="0"/>
          </a:p>
          <a:p>
            <a:pPr algn="ctr"/>
            <a:endParaRPr lang="ar-SA" dirty="0" smtClean="0"/>
          </a:p>
          <a:p>
            <a:pPr algn="ctr"/>
            <a:endParaRPr lang="ar-SA" dirty="0" smtClean="0"/>
          </a:p>
          <a:p>
            <a:pPr algn="ctr"/>
            <a:endParaRPr lang="ar-SA" dirty="0" smtClean="0"/>
          </a:p>
          <a:p>
            <a:pPr algn="ctr"/>
            <a:endParaRPr lang="ar-SA" dirty="0" smtClean="0"/>
          </a:p>
          <a:p>
            <a:pPr algn="ctr"/>
            <a:endParaRPr lang="ar-SA" dirty="0" smtClean="0"/>
          </a:p>
          <a:p>
            <a:pPr algn="ctr"/>
            <a:r>
              <a:rPr lang="ar-SA" sz="2000" b="1" dirty="0" smtClean="0"/>
              <a:t>الجلسة الإرشادية الأولى .................. التاريخ ................. المتغيبات </a:t>
            </a:r>
          </a:p>
          <a:p>
            <a:pPr algn="ctr"/>
            <a:r>
              <a:rPr lang="ar-SA" sz="2000" b="1" dirty="0" smtClean="0"/>
              <a:t>الأساليب والإجراءات الإرشادية المستخدمة </a:t>
            </a:r>
          </a:p>
          <a:p>
            <a:pPr marL="342900" indent="-342900" algn="ctr">
              <a:buAutoNum type="arabicPeriod"/>
            </a:pPr>
            <a:r>
              <a:rPr lang="ar-SA" sz="2000" b="1" dirty="0" smtClean="0"/>
              <a:t>....................................................................</a:t>
            </a:r>
          </a:p>
          <a:p>
            <a:pPr marL="342900" indent="-342900" algn="ctr">
              <a:buAutoNum type="arabicPeriod"/>
            </a:pPr>
            <a:r>
              <a:rPr lang="ar-SA" sz="2000" b="1" dirty="0" smtClean="0"/>
              <a:t>.....................................................................</a:t>
            </a:r>
          </a:p>
          <a:p>
            <a:pPr marL="342900" indent="-342900" algn="ctr">
              <a:buAutoNum type="arabicPeriod"/>
            </a:pPr>
            <a:r>
              <a:rPr lang="ar-SA" sz="2000" b="1" dirty="0" smtClean="0"/>
              <a:t>.......................................................................</a:t>
            </a:r>
          </a:p>
          <a:p>
            <a:pPr marL="342900" indent="-342900" algn="ctr"/>
            <a:r>
              <a:rPr lang="ar-SA" sz="2000" b="1" dirty="0" smtClean="0"/>
              <a:t>نتائج الجلسة : </a:t>
            </a:r>
          </a:p>
          <a:p>
            <a:pPr marL="342900" indent="-342900" algn="ctr"/>
            <a:r>
              <a:rPr lang="ar-SA" sz="2000" b="1" dirty="0" smtClean="0"/>
              <a:t>...................................................................................................................  </a:t>
            </a:r>
            <a:endParaRPr lang="ar-SA" sz="2000" b="1" dirty="0"/>
          </a:p>
        </p:txBody>
      </p:sp>
      <p:sp>
        <p:nvSpPr>
          <p:cNvPr id="4" name="مستطيل 3"/>
          <p:cNvSpPr/>
          <p:nvPr/>
        </p:nvSpPr>
        <p:spPr>
          <a:xfrm>
            <a:off x="2928926" y="428604"/>
            <a:ext cx="357190" cy="357190"/>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endParaRPr lang="ar-SA"/>
          </a:p>
        </p:txBody>
      </p:sp>
      <p:graphicFrame>
        <p:nvGraphicFramePr>
          <p:cNvPr id="6" name="جدول 5"/>
          <p:cNvGraphicFramePr>
            <a:graphicFrameLocks noGrp="1"/>
          </p:cNvGraphicFramePr>
          <p:nvPr/>
        </p:nvGraphicFramePr>
        <p:xfrm>
          <a:off x="285720" y="2714620"/>
          <a:ext cx="8310576" cy="1097280"/>
        </p:xfrm>
        <a:graphic>
          <a:graphicData uri="http://schemas.openxmlformats.org/drawingml/2006/table">
            <a:tbl>
              <a:tblPr rtl="1" firstRow="1" bandRow="1">
                <a:tableStyleId>{5C22544A-7EE6-4342-B048-85BDC9FD1C3A}</a:tableStyleId>
              </a:tblPr>
              <a:tblGrid>
                <a:gridCol w="531518"/>
                <a:gridCol w="2137044"/>
                <a:gridCol w="1480996"/>
                <a:gridCol w="502016"/>
                <a:gridCol w="2169532"/>
                <a:gridCol w="1489470"/>
              </a:tblGrid>
              <a:tr h="0">
                <a:tc>
                  <a:txBody>
                    <a:bodyPr/>
                    <a:lstStyle/>
                    <a:p>
                      <a:pPr rtl="1"/>
                      <a:r>
                        <a:rPr lang="ar-SA" dirty="0" smtClean="0"/>
                        <a:t>م</a:t>
                      </a:r>
                      <a:endParaRPr lang="ar-SA" dirty="0"/>
                    </a:p>
                  </a:txBody>
                  <a:tcPr/>
                </a:tc>
                <a:tc>
                  <a:txBody>
                    <a:bodyPr/>
                    <a:lstStyle/>
                    <a:p>
                      <a:pPr rtl="1"/>
                      <a:r>
                        <a:rPr lang="ar-SA" dirty="0" smtClean="0"/>
                        <a:t>اسم الطالبة </a:t>
                      </a:r>
                      <a:endParaRPr lang="ar-SA" dirty="0"/>
                    </a:p>
                  </a:txBody>
                  <a:tcPr/>
                </a:tc>
                <a:tc>
                  <a:txBody>
                    <a:bodyPr/>
                    <a:lstStyle/>
                    <a:p>
                      <a:pPr rtl="1"/>
                      <a:r>
                        <a:rPr lang="ar-SA" dirty="0" smtClean="0"/>
                        <a:t>  الصف</a:t>
                      </a:r>
                      <a:endParaRPr lang="ar-SA" dirty="0"/>
                    </a:p>
                  </a:txBody>
                  <a:tcPr/>
                </a:tc>
                <a:tc>
                  <a:txBody>
                    <a:bodyPr/>
                    <a:lstStyle/>
                    <a:p>
                      <a:pPr rtl="1"/>
                      <a:r>
                        <a:rPr lang="ar-SA" dirty="0" smtClean="0"/>
                        <a:t> م</a:t>
                      </a:r>
                      <a:endParaRPr lang="ar-SA" dirty="0"/>
                    </a:p>
                  </a:txBody>
                  <a:tcPr/>
                </a:tc>
                <a:tc>
                  <a:txBody>
                    <a:bodyPr/>
                    <a:lstStyle/>
                    <a:p>
                      <a:pPr rtl="1"/>
                      <a:r>
                        <a:rPr lang="ar-SA" dirty="0" smtClean="0"/>
                        <a:t>       اسم الطالبة </a:t>
                      </a:r>
                      <a:endParaRPr lang="ar-SA" dirty="0"/>
                    </a:p>
                  </a:txBody>
                  <a:tcPr/>
                </a:tc>
                <a:tc>
                  <a:txBody>
                    <a:bodyPr/>
                    <a:lstStyle/>
                    <a:p>
                      <a:pPr rtl="1"/>
                      <a:r>
                        <a:rPr lang="ar-SA" dirty="0" smtClean="0"/>
                        <a:t>  الصف </a:t>
                      </a:r>
                      <a:endParaRPr lang="ar-SA" dirty="0"/>
                    </a:p>
                  </a:txBody>
                  <a:tcPr/>
                </a:tc>
              </a:tr>
              <a:tr h="0">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0">
                <a:tc>
                  <a:txBody>
                    <a:bodyPr/>
                    <a:lstStyle/>
                    <a:p>
                      <a:pPr rtl="1"/>
                      <a:endParaRPr lang="ar-SA"/>
                    </a:p>
                  </a:txBody>
                  <a:tcPr/>
                </a:tc>
                <a:tc>
                  <a:txBody>
                    <a:bodyPr/>
                    <a:lstStyle/>
                    <a:p>
                      <a:pPr rtl="1"/>
                      <a:endParaRPr lang="ar-SA" dirty="0"/>
                    </a:p>
                  </a:txBody>
                  <a:tcPr/>
                </a:tc>
                <a:tc>
                  <a:txBody>
                    <a:bodyPr/>
                    <a:lstStyle/>
                    <a:p>
                      <a:pPr rtl="1"/>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1714488"/>
            <a:ext cx="8229600" cy="3214710"/>
          </a:xfrm>
        </p:spPr>
        <p:txBody>
          <a:bodyPr>
            <a:normAutofit fontScale="90000"/>
          </a:bodyPr>
          <a:lstStyle/>
          <a:p>
            <a:pPr algn="r"/>
            <a:r>
              <a:rPr lang="ar-SA" sz="2200" b="1" dirty="0" smtClean="0"/>
              <a:t>الجلسة الإرشادية الثانية .................. التاريخ ....................... المتغيبات ..........................</a:t>
            </a:r>
            <a:br>
              <a:rPr lang="ar-SA" sz="2200" b="1" dirty="0" smtClean="0"/>
            </a:br>
            <a:r>
              <a:rPr lang="ar-SA" sz="2200" b="1" dirty="0" smtClean="0"/>
              <a:t>الأساليب والإجراءات الإرشادية المستخدمة : </a:t>
            </a:r>
            <a:br>
              <a:rPr lang="ar-SA" sz="2200" b="1" dirty="0" smtClean="0"/>
            </a:br>
            <a:r>
              <a:rPr lang="ar-SA" sz="2200" b="1" dirty="0" smtClean="0"/>
              <a:t>1ـ .......................................................................................................................</a:t>
            </a:r>
            <a:br>
              <a:rPr lang="ar-SA" sz="2200" b="1" dirty="0" smtClean="0"/>
            </a:br>
            <a:r>
              <a:rPr lang="ar-SA" sz="2200" b="1" dirty="0" smtClean="0"/>
              <a:t>2ـ .......................................................................................................................</a:t>
            </a:r>
            <a:br>
              <a:rPr lang="ar-SA" sz="2200" b="1" dirty="0" smtClean="0"/>
            </a:br>
            <a:r>
              <a:rPr lang="ar-SA" sz="2200" b="1" dirty="0" smtClean="0"/>
              <a:t>3ـ ..........................................................................................................................</a:t>
            </a:r>
            <a:br>
              <a:rPr lang="ar-SA" sz="2200" b="1" dirty="0" smtClean="0"/>
            </a:br>
            <a:r>
              <a:rPr lang="ar-SA" sz="2200" b="1" dirty="0" smtClean="0"/>
              <a:t>نتائج الجلسة : </a:t>
            </a:r>
            <a:br>
              <a:rPr lang="ar-SA" sz="2200" b="1" dirty="0" smtClean="0"/>
            </a:br>
            <a:r>
              <a:rPr lang="ar-SA" sz="2200" b="1" dirty="0" smtClean="0"/>
              <a:t>.............................................................................................................................</a:t>
            </a:r>
            <a:br>
              <a:rPr lang="ar-SA" sz="2200" b="1" dirty="0" smtClean="0"/>
            </a:br>
            <a:r>
              <a:rPr lang="ar-SA" sz="2200" b="1" dirty="0" smtClean="0"/>
              <a:t>.............................................................................................................................</a:t>
            </a:r>
            <a:br>
              <a:rPr lang="ar-SA" sz="2200" b="1" dirty="0" smtClean="0"/>
            </a:br>
            <a:r>
              <a:rPr lang="ar-SA" sz="2200" b="1" dirty="0" smtClean="0"/>
              <a:t>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a:t>
            </a:r>
            <a:br>
              <a:rPr lang="ar-SA" sz="2200" b="1" dirty="0" smtClean="0"/>
            </a:br>
            <a:r>
              <a:rPr lang="ar-SA" sz="2200" b="1" dirty="0" smtClean="0"/>
              <a:t>الجلسة الإرشادية الثالثة.......................... التاريخ ................... المتغيبات .........................</a:t>
            </a:r>
            <a:br>
              <a:rPr lang="ar-SA" sz="2200" b="1" dirty="0" smtClean="0"/>
            </a:br>
            <a:r>
              <a:rPr lang="ar-SA" sz="2200" b="1" dirty="0" smtClean="0"/>
              <a:t>الأساليب والإجراءات المستخدمة :</a:t>
            </a:r>
            <a:br>
              <a:rPr lang="ar-SA" sz="2200" b="1" dirty="0" smtClean="0"/>
            </a:br>
            <a:r>
              <a:rPr lang="ar-SA" sz="2200" b="1" dirty="0" smtClean="0"/>
              <a:t>1ـ .......................................................................................................................</a:t>
            </a:r>
            <a:br>
              <a:rPr lang="ar-SA" sz="2200" b="1" dirty="0" smtClean="0"/>
            </a:br>
            <a:r>
              <a:rPr lang="ar-SA" sz="2200" b="1" dirty="0" smtClean="0"/>
              <a:t>2ـ .......................................................................................................................</a:t>
            </a:r>
            <a:br>
              <a:rPr lang="ar-SA" sz="2200" b="1" dirty="0" smtClean="0"/>
            </a:br>
            <a:r>
              <a:rPr lang="ar-SA" sz="2200" b="1" dirty="0" smtClean="0"/>
              <a:t>3ـ .......................................................................................................................</a:t>
            </a:r>
            <a:br>
              <a:rPr lang="ar-SA" sz="2200" b="1" dirty="0" smtClean="0"/>
            </a:br>
            <a:r>
              <a:rPr lang="ar-SA" sz="2200" b="1" dirty="0" smtClean="0"/>
              <a:t>نتائج الجلسة :</a:t>
            </a:r>
            <a:br>
              <a:rPr lang="ar-SA" sz="2200" b="1" dirty="0" smtClean="0"/>
            </a:br>
            <a:r>
              <a:rPr lang="ar-SA" sz="2200" b="1" dirty="0" smtClean="0"/>
              <a:t>...........................................................................................................................</a:t>
            </a:r>
            <a:br>
              <a:rPr lang="ar-SA" sz="2200" b="1" dirty="0" smtClean="0"/>
            </a:br>
            <a:r>
              <a:rPr lang="ar-SA" sz="2200" b="1" dirty="0" smtClean="0"/>
              <a:t>...........................................................................................................................</a:t>
            </a:r>
            <a:r>
              <a:rPr lang="ar-SA" sz="2000" dirty="0" smtClean="0"/>
              <a:t/>
            </a:r>
            <a:br>
              <a:rPr lang="ar-SA" sz="2000" dirty="0" smtClean="0"/>
            </a:br>
            <a:endParaRPr lang="ar-SA" sz="2000" dirty="0"/>
          </a:p>
        </p:txBody>
      </p:sp>
      <p:sp>
        <p:nvSpPr>
          <p:cNvPr id="3" name="مستطيل 2"/>
          <p:cNvSpPr/>
          <p:nvPr/>
        </p:nvSpPr>
        <p:spPr>
          <a:xfrm>
            <a:off x="214282" y="285728"/>
            <a:ext cx="8715436" cy="6286544"/>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714348" y="214290"/>
            <a:ext cx="7772400" cy="785818"/>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استخدام الإرشاد الجمعي </a:t>
            </a:r>
            <a:endParaRPr lang="ar-SA"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مستطيل مستدير الزوايا 5"/>
          <p:cNvSpPr/>
          <p:nvPr/>
        </p:nvSpPr>
        <p:spPr>
          <a:xfrm>
            <a:off x="4286248" y="1285860"/>
            <a:ext cx="4057672" cy="914400"/>
          </a:xfrm>
          <a:prstGeom prst="roundRec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ar-SA" sz="2800" b="1" dirty="0" smtClean="0"/>
              <a:t>المشكلات النفسية والاجتماعية </a:t>
            </a:r>
            <a:endParaRPr lang="ar-SA" sz="2800" b="1" dirty="0"/>
          </a:p>
        </p:txBody>
      </p:sp>
      <p:sp>
        <p:nvSpPr>
          <p:cNvPr id="7" name="مستطيل مستدير الزوايا 6"/>
          <p:cNvSpPr/>
          <p:nvPr/>
        </p:nvSpPr>
        <p:spPr>
          <a:xfrm>
            <a:off x="4357686" y="2428868"/>
            <a:ext cx="4071966" cy="914400"/>
          </a:xfrm>
          <a:prstGeom prst="round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sz="2800" b="1" dirty="0" smtClean="0"/>
              <a:t>المشكلات الدراسية </a:t>
            </a:r>
            <a:endParaRPr lang="ar-SA" sz="2800" b="1" dirty="0"/>
          </a:p>
        </p:txBody>
      </p:sp>
      <p:sp>
        <p:nvSpPr>
          <p:cNvPr id="8" name="مستطيل مستدير الزوايا 7"/>
          <p:cNvSpPr/>
          <p:nvPr/>
        </p:nvSpPr>
        <p:spPr>
          <a:xfrm>
            <a:off x="4357686" y="3571876"/>
            <a:ext cx="4071966" cy="914400"/>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3200" dirty="0" smtClean="0"/>
              <a:t>المشكلات السلوكية</a:t>
            </a:r>
            <a:endParaRPr lang="ar-SA" sz="3200" dirty="0"/>
          </a:p>
        </p:txBody>
      </p:sp>
      <p:sp>
        <p:nvSpPr>
          <p:cNvPr id="9" name="مستطيل مستدير الزوايا 8"/>
          <p:cNvSpPr/>
          <p:nvPr/>
        </p:nvSpPr>
        <p:spPr>
          <a:xfrm>
            <a:off x="4357686" y="4643446"/>
            <a:ext cx="4071966" cy="914400"/>
          </a:xfrm>
          <a:prstGeom prst="roundRec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ar-SA" sz="3200" dirty="0" smtClean="0"/>
              <a:t>الإرشاد المهني والتربوي </a:t>
            </a:r>
            <a:endParaRPr lang="ar-SA" sz="3200" dirty="0"/>
          </a:p>
        </p:txBody>
      </p:sp>
      <p:pic>
        <p:nvPicPr>
          <p:cNvPr id="10" name="صورة 9" descr="خوف وبكاء.jpg"/>
          <p:cNvPicPr>
            <a:picLocks noChangeAspect="1"/>
          </p:cNvPicPr>
          <p:nvPr/>
        </p:nvPicPr>
        <p:blipFill>
          <a:blip r:embed="rId2" cstate="print"/>
          <a:stretch>
            <a:fillRect/>
          </a:stretch>
        </p:blipFill>
        <p:spPr>
          <a:xfrm>
            <a:off x="714348" y="1214422"/>
            <a:ext cx="3429024" cy="928695"/>
          </a:xfrm>
          <a:prstGeom prst="ellipse">
            <a:avLst/>
          </a:prstGeom>
          <a:ln>
            <a:noFill/>
          </a:ln>
          <a:effectLst>
            <a:softEdge rad="112500"/>
          </a:effectLst>
        </p:spPr>
      </p:pic>
      <p:pic>
        <p:nvPicPr>
          <p:cNvPr id="11" name="Picture 11" descr="G:\عنف وايذاء\عنف طالبات.jpg"/>
          <p:cNvPicPr>
            <a:picLocks noChangeAspect="1" noChangeArrowheads="1"/>
          </p:cNvPicPr>
          <p:nvPr/>
        </p:nvPicPr>
        <p:blipFill>
          <a:blip r:embed="rId3" cstate="print"/>
          <a:srcRect/>
          <a:stretch>
            <a:fillRect/>
          </a:stretch>
        </p:blipFill>
        <p:spPr bwMode="auto">
          <a:xfrm>
            <a:off x="642910" y="3286124"/>
            <a:ext cx="3286148" cy="1143008"/>
          </a:xfrm>
          <a:prstGeom prst="ellipse">
            <a:avLst/>
          </a:prstGeom>
          <a:ln>
            <a:noFill/>
          </a:ln>
          <a:effectLst>
            <a:softEdge rad="112500"/>
          </a:effectLst>
        </p:spPr>
      </p:pic>
      <p:pic>
        <p:nvPicPr>
          <p:cNvPr id="12" name="صورة 11" descr="امتحان.jpg"/>
          <p:cNvPicPr>
            <a:picLocks noChangeAspect="1"/>
          </p:cNvPicPr>
          <p:nvPr/>
        </p:nvPicPr>
        <p:blipFill>
          <a:blip r:embed="rId4" cstate="print"/>
          <a:stretch>
            <a:fillRect/>
          </a:stretch>
        </p:blipFill>
        <p:spPr>
          <a:xfrm>
            <a:off x="714348" y="4429132"/>
            <a:ext cx="3429024" cy="1303734"/>
          </a:xfrm>
          <a:prstGeom prst="ellipse">
            <a:avLst/>
          </a:prstGeom>
          <a:ln>
            <a:noFill/>
          </a:ln>
          <a:effectLst>
            <a:softEdge rad="112500"/>
          </a:effectLst>
        </p:spPr>
      </p:pic>
      <p:sp>
        <p:nvSpPr>
          <p:cNvPr id="13" name="مستطيل مستدير الزوايا 12"/>
          <p:cNvSpPr/>
          <p:nvPr/>
        </p:nvSpPr>
        <p:spPr>
          <a:xfrm>
            <a:off x="4357686" y="5729310"/>
            <a:ext cx="4071966" cy="771524"/>
          </a:xfrm>
          <a:prstGeom prst="roundRec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ar-SA" sz="3200" dirty="0" smtClean="0"/>
              <a:t>المشكلات الصحية </a:t>
            </a:r>
            <a:endParaRPr lang="ar-SA" sz="3200" dirty="0"/>
          </a:p>
        </p:txBody>
      </p:sp>
      <p:pic>
        <p:nvPicPr>
          <p:cNvPr id="1026" name="Picture 2" descr="F:\My Pictures\وقاية.jpg"/>
          <p:cNvPicPr>
            <a:picLocks noChangeAspect="1" noChangeArrowheads="1"/>
          </p:cNvPicPr>
          <p:nvPr/>
        </p:nvPicPr>
        <p:blipFill>
          <a:blip r:embed="rId5" cstate="print"/>
          <a:srcRect/>
          <a:stretch>
            <a:fillRect/>
          </a:stretch>
        </p:blipFill>
        <p:spPr bwMode="auto">
          <a:xfrm>
            <a:off x="714348" y="5715016"/>
            <a:ext cx="3319465" cy="1071546"/>
          </a:xfrm>
          <a:prstGeom prst="ellipse">
            <a:avLst/>
          </a:prstGeom>
          <a:ln>
            <a:noFill/>
          </a:ln>
          <a:effectLst>
            <a:softEdge rad="112500"/>
          </a:effectLst>
        </p:spPr>
      </p:pic>
      <p:pic>
        <p:nvPicPr>
          <p:cNvPr id="1027" name="Picture 3" descr="F:\My Pictures\دراسة واطفال.jpg"/>
          <p:cNvPicPr>
            <a:picLocks noChangeAspect="1" noChangeArrowheads="1"/>
          </p:cNvPicPr>
          <p:nvPr/>
        </p:nvPicPr>
        <p:blipFill>
          <a:blip r:embed="rId6" cstate="print"/>
          <a:srcRect/>
          <a:stretch>
            <a:fillRect/>
          </a:stretch>
        </p:blipFill>
        <p:spPr bwMode="auto">
          <a:xfrm>
            <a:off x="571472" y="2285992"/>
            <a:ext cx="3500430" cy="1095368"/>
          </a:xfrm>
          <a:prstGeom prst="ellipse">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circle(in)">
                                      <p:cBhvr>
                                        <p:cTn id="14" dur="2000"/>
                                        <p:tgtEl>
                                          <p:spTgt spid="6"/>
                                        </p:tgtEl>
                                      </p:cBhvr>
                                    </p:animEffect>
                                  </p:childTnLst>
                                </p:cTn>
                              </p:par>
                            </p:childTnLst>
                          </p:cTn>
                        </p:par>
                        <p:par>
                          <p:cTn id="15" fill="hold">
                            <p:stCondLst>
                              <p:cond delay="2000"/>
                            </p:stCondLst>
                            <p:childTnLst>
                              <p:par>
                                <p:cTn id="16" presetID="25" presetClass="entr" presetSubtype="0" fill="hold"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10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9" dur="10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20" dur="1000" accel="50000" fill="hold">
                                          <p:stCondLst>
                                            <p:cond delay="1000"/>
                                          </p:stCondLst>
                                        </p:cTn>
                                        <p:tgtEl>
                                          <p:spTgt spid="10"/>
                                        </p:tgtEl>
                                        <p:attrNameLst>
                                          <p:attrName>ppt_w</p:attrName>
                                        </p:attrNameLst>
                                      </p:cBhvr>
                                      <p:tavLst>
                                        <p:tav tm="0">
                                          <p:val>
                                            <p:strVal val="#ppt_w*.05"/>
                                          </p:val>
                                        </p:tav>
                                        <p:tav tm="100000">
                                          <p:val>
                                            <p:strVal val="#ppt_w"/>
                                          </p:val>
                                        </p:tav>
                                      </p:tavLst>
                                    </p:anim>
                                    <p:anim calcmode="lin" valueType="num">
                                      <p:cBhvr>
                                        <p:cTn id="21" dur="2000" fill="hold"/>
                                        <p:tgtEl>
                                          <p:spTgt spid="10"/>
                                        </p:tgtEl>
                                        <p:attrNameLst>
                                          <p:attrName>ppt_h</p:attrName>
                                        </p:attrNameLst>
                                      </p:cBhvr>
                                      <p:tavLst>
                                        <p:tav tm="0">
                                          <p:val>
                                            <p:strVal val="#ppt_h"/>
                                          </p:val>
                                        </p:tav>
                                        <p:tav tm="100000">
                                          <p:val>
                                            <p:strVal val="#ppt_h"/>
                                          </p:val>
                                        </p:tav>
                                      </p:tavLst>
                                    </p:anim>
                                    <p:anim calcmode="lin" valueType="num">
                                      <p:cBhvr>
                                        <p:cTn id="22" dur="10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23" dur="10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24" dur="1000" accel="50000" fill="hold">
                                          <p:stCondLst>
                                            <p:cond delay="1000"/>
                                          </p:stCondLst>
                                        </p:cTn>
                                        <p:tgtEl>
                                          <p:spTgt spid="10"/>
                                        </p:tgtEl>
                                        <p:attrNameLst>
                                          <p:attrName>ppt_y</p:attrName>
                                        </p:attrNameLst>
                                      </p:cBhvr>
                                      <p:tavLst>
                                        <p:tav tm="0">
                                          <p:val>
                                            <p:strVal val="#ppt_y+.1"/>
                                          </p:val>
                                        </p:tav>
                                        <p:tav tm="100000">
                                          <p:val>
                                            <p:strVal val="#ppt_y"/>
                                          </p:val>
                                        </p:tav>
                                      </p:tavLst>
                                    </p:anim>
                                    <p:animEffect transition="in" filter="fade">
                                      <p:cBhvr>
                                        <p:cTn id="25" dur="2000" decel="50000">
                                          <p:stCondLst>
                                            <p:cond delay="0"/>
                                          </p:stCondLst>
                                        </p:cTn>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circle(in)">
                                      <p:cBhvr>
                                        <p:cTn id="30" dur="2000"/>
                                        <p:tgtEl>
                                          <p:spTgt spid="7"/>
                                        </p:tgtEl>
                                      </p:cBhvr>
                                    </p:animEffect>
                                  </p:childTnLst>
                                </p:cTn>
                              </p:par>
                            </p:childTnLst>
                          </p:cTn>
                        </p:par>
                        <p:par>
                          <p:cTn id="31" fill="hold">
                            <p:stCondLst>
                              <p:cond delay="2000"/>
                            </p:stCondLst>
                            <p:childTnLst>
                              <p:par>
                                <p:cTn id="32" presetID="23" presetClass="entr" presetSubtype="16" fill="hold" nodeType="afterEffect">
                                  <p:stCondLst>
                                    <p:cond delay="0"/>
                                  </p:stCondLst>
                                  <p:childTnLst>
                                    <p:set>
                                      <p:cBhvr>
                                        <p:cTn id="33" dur="1" fill="hold">
                                          <p:stCondLst>
                                            <p:cond delay="0"/>
                                          </p:stCondLst>
                                        </p:cTn>
                                        <p:tgtEl>
                                          <p:spTgt spid="1027"/>
                                        </p:tgtEl>
                                        <p:attrNameLst>
                                          <p:attrName>style.visibility</p:attrName>
                                        </p:attrNameLst>
                                      </p:cBhvr>
                                      <p:to>
                                        <p:strVal val="visible"/>
                                      </p:to>
                                    </p:set>
                                    <p:anim calcmode="lin" valueType="num">
                                      <p:cBhvr>
                                        <p:cTn id="34" dur="2000" fill="hold"/>
                                        <p:tgtEl>
                                          <p:spTgt spid="1027"/>
                                        </p:tgtEl>
                                        <p:attrNameLst>
                                          <p:attrName>ppt_w</p:attrName>
                                        </p:attrNameLst>
                                      </p:cBhvr>
                                      <p:tavLst>
                                        <p:tav tm="0">
                                          <p:val>
                                            <p:fltVal val="0"/>
                                          </p:val>
                                        </p:tav>
                                        <p:tav tm="100000">
                                          <p:val>
                                            <p:strVal val="#ppt_w"/>
                                          </p:val>
                                        </p:tav>
                                      </p:tavLst>
                                    </p:anim>
                                    <p:anim calcmode="lin" valueType="num">
                                      <p:cBhvr>
                                        <p:cTn id="35" dur="2000" fill="hold"/>
                                        <p:tgtEl>
                                          <p:spTgt spid="1027"/>
                                        </p:tgtEl>
                                        <p:attrNameLst>
                                          <p:attrName>ppt_h</p:attrName>
                                        </p:attrNameLst>
                                      </p:cBhvr>
                                      <p:tavLst>
                                        <p:tav tm="0">
                                          <p:val>
                                            <p:fltVal val="0"/>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circle(in)">
                                      <p:cBhvr>
                                        <p:cTn id="40" dur="2000"/>
                                        <p:tgtEl>
                                          <p:spTgt spid="8"/>
                                        </p:tgtEl>
                                      </p:cBhvr>
                                    </p:animEffect>
                                  </p:childTnLst>
                                </p:cTn>
                              </p:par>
                            </p:childTnLst>
                          </p:cTn>
                        </p:par>
                        <p:par>
                          <p:cTn id="41" fill="hold">
                            <p:stCondLst>
                              <p:cond delay="2000"/>
                            </p:stCondLst>
                            <p:childTnLst>
                              <p:par>
                                <p:cTn id="42" presetID="25" presetClass="entr" presetSubtype="0" fill="hold" nodeType="after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p:cTn id="44" dur="1000" decel="50000" fill="hold">
                                          <p:stCondLst>
                                            <p:cond delay="0"/>
                                          </p:stCondLst>
                                        </p:cTn>
                                        <p:tgtEl>
                                          <p:spTgt spid="11"/>
                                        </p:tgtEl>
                                        <p:attrNameLst>
                                          <p:attrName>style.rotation</p:attrName>
                                        </p:attrNameLst>
                                      </p:cBhvr>
                                      <p:tavLst>
                                        <p:tav tm="0">
                                          <p:val>
                                            <p:fltVal val="-90"/>
                                          </p:val>
                                        </p:tav>
                                        <p:tav tm="100000">
                                          <p:val>
                                            <p:fltVal val="0"/>
                                          </p:val>
                                        </p:tav>
                                      </p:tavLst>
                                    </p:anim>
                                    <p:anim calcmode="lin" valueType="num">
                                      <p:cBhvr>
                                        <p:cTn id="45" dur="1000" decel="50000" fill="hold">
                                          <p:stCondLst>
                                            <p:cond delay="0"/>
                                          </p:stCondLst>
                                        </p:cTn>
                                        <p:tgtEl>
                                          <p:spTgt spid="11"/>
                                        </p:tgtEl>
                                        <p:attrNameLst>
                                          <p:attrName>ppt_w</p:attrName>
                                        </p:attrNameLst>
                                      </p:cBhvr>
                                      <p:tavLst>
                                        <p:tav tm="0">
                                          <p:val>
                                            <p:strVal val="#ppt_w"/>
                                          </p:val>
                                        </p:tav>
                                        <p:tav tm="100000">
                                          <p:val>
                                            <p:strVal val="#ppt_w*.05"/>
                                          </p:val>
                                        </p:tav>
                                      </p:tavLst>
                                    </p:anim>
                                    <p:anim calcmode="lin" valueType="num">
                                      <p:cBhvr>
                                        <p:cTn id="46" dur="1000" accel="50000" fill="hold">
                                          <p:stCondLst>
                                            <p:cond delay="1000"/>
                                          </p:stCondLst>
                                        </p:cTn>
                                        <p:tgtEl>
                                          <p:spTgt spid="11"/>
                                        </p:tgtEl>
                                        <p:attrNameLst>
                                          <p:attrName>ppt_w</p:attrName>
                                        </p:attrNameLst>
                                      </p:cBhvr>
                                      <p:tavLst>
                                        <p:tav tm="0">
                                          <p:val>
                                            <p:strVal val="#ppt_w*.05"/>
                                          </p:val>
                                        </p:tav>
                                        <p:tav tm="100000">
                                          <p:val>
                                            <p:strVal val="#ppt_w"/>
                                          </p:val>
                                        </p:tav>
                                      </p:tavLst>
                                    </p:anim>
                                    <p:anim calcmode="lin" valueType="num">
                                      <p:cBhvr>
                                        <p:cTn id="47" dur="2000" fill="hold"/>
                                        <p:tgtEl>
                                          <p:spTgt spid="11"/>
                                        </p:tgtEl>
                                        <p:attrNameLst>
                                          <p:attrName>ppt_h</p:attrName>
                                        </p:attrNameLst>
                                      </p:cBhvr>
                                      <p:tavLst>
                                        <p:tav tm="0">
                                          <p:val>
                                            <p:strVal val="#ppt_h"/>
                                          </p:val>
                                        </p:tav>
                                        <p:tav tm="100000">
                                          <p:val>
                                            <p:strVal val="#ppt_h"/>
                                          </p:val>
                                        </p:tav>
                                      </p:tavLst>
                                    </p:anim>
                                    <p:anim calcmode="lin" valueType="num">
                                      <p:cBhvr>
                                        <p:cTn id="48" dur="1000" decel="50000" fill="hold">
                                          <p:stCondLst>
                                            <p:cond delay="0"/>
                                          </p:stCondLst>
                                        </p:cTn>
                                        <p:tgtEl>
                                          <p:spTgt spid="11"/>
                                        </p:tgtEl>
                                        <p:attrNameLst>
                                          <p:attrName>ppt_x</p:attrName>
                                        </p:attrNameLst>
                                      </p:cBhvr>
                                      <p:tavLst>
                                        <p:tav tm="0">
                                          <p:val>
                                            <p:strVal val="#ppt_x+.4"/>
                                          </p:val>
                                        </p:tav>
                                        <p:tav tm="100000">
                                          <p:val>
                                            <p:strVal val="#ppt_x"/>
                                          </p:val>
                                        </p:tav>
                                      </p:tavLst>
                                    </p:anim>
                                    <p:anim calcmode="lin" valueType="num">
                                      <p:cBhvr>
                                        <p:cTn id="49" dur="1000" decel="50000" fill="hold">
                                          <p:stCondLst>
                                            <p:cond delay="0"/>
                                          </p:stCondLst>
                                        </p:cTn>
                                        <p:tgtEl>
                                          <p:spTgt spid="11"/>
                                        </p:tgtEl>
                                        <p:attrNameLst>
                                          <p:attrName>ppt_y</p:attrName>
                                        </p:attrNameLst>
                                      </p:cBhvr>
                                      <p:tavLst>
                                        <p:tav tm="0">
                                          <p:val>
                                            <p:strVal val="#ppt_y-.2"/>
                                          </p:val>
                                        </p:tav>
                                        <p:tav tm="100000">
                                          <p:val>
                                            <p:strVal val="#ppt_y+.1"/>
                                          </p:val>
                                        </p:tav>
                                      </p:tavLst>
                                    </p:anim>
                                    <p:anim calcmode="lin" valueType="num">
                                      <p:cBhvr>
                                        <p:cTn id="50" dur="1000" accel="50000" fill="hold">
                                          <p:stCondLst>
                                            <p:cond delay="1000"/>
                                          </p:stCondLst>
                                        </p:cTn>
                                        <p:tgtEl>
                                          <p:spTgt spid="11"/>
                                        </p:tgtEl>
                                        <p:attrNameLst>
                                          <p:attrName>ppt_y</p:attrName>
                                        </p:attrNameLst>
                                      </p:cBhvr>
                                      <p:tavLst>
                                        <p:tav tm="0">
                                          <p:val>
                                            <p:strVal val="#ppt_y+.1"/>
                                          </p:val>
                                        </p:tav>
                                        <p:tav tm="100000">
                                          <p:val>
                                            <p:strVal val="#ppt_y"/>
                                          </p:val>
                                        </p:tav>
                                      </p:tavLst>
                                    </p:anim>
                                    <p:animEffect transition="in" filter="fade">
                                      <p:cBhvr>
                                        <p:cTn id="51" dur="2000" decel="50000">
                                          <p:stCondLst>
                                            <p:cond delay="0"/>
                                          </p:stCondLst>
                                        </p:cTn>
                                        <p:tgtEl>
                                          <p:spTgt spid="11"/>
                                        </p:tgtEl>
                                      </p:cBhvr>
                                    </p:animEffect>
                                  </p:childTnLst>
                                </p:cTn>
                              </p:par>
                            </p:childTnLst>
                          </p:cTn>
                        </p:par>
                      </p:childTnLst>
                    </p:cTn>
                  </p:par>
                  <p:par>
                    <p:cTn id="52" fill="hold">
                      <p:stCondLst>
                        <p:cond delay="indefinite"/>
                      </p:stCondLst>
                      <p:childTnLst>
                        <p:par>
                          <p:cTn id="53" fill="hold">
                            <p:stCondLst>
                              <p:cond delay="0"/>
                            </p:stCondLst>
                            <p:childTnLst>
                              <p:par>
                                <p:cTn id="54" presetID="6" presetClass="entr" presetSubtype="16" fill="hold" grpId="0" nodeType="click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circle(in)">
                                      <p:cBhvr>
                                        <p:cTn id="56" dur="2000"/>
                                        <p:tgtEl>
                                          <p:spTgt spid="9"/>
                                        </p:tgtEl>
                                      </p:cBhvr>
                                    </p:animEffect>
                                  </p:childTnLst>
                                </p:cTn>
                              </p:par>
                            </p:childTnLst>
                          </p:cTn>
                        </p:par>
                        <p:par>
                          <p:cTn id="57" fill="hold">
                            <p:stCondLst>
                              <p:cond delay="2000"/>
                            </p:stCondLst>
                            <p:childTnLst>
                              <p:par>
                                <p:cTn id="58" presetID="25" presetClass="entr" presetSubtype="0" fill="hold" nodeType="after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p:cTn id="60" dur="10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61" dur="10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62" dur="1000" accel="50000" fill="hold">
                                          <p:stCondLst>
                                            <p:cond delay="1000"/>
                                          </p:stCondLst>
                                        </p:cTn>
                                        <p:tgtEl>
                                          <p:spTgt spid="12"/>
                                        </p:tgtEl>
                                        <p:attrNameLst>
                                          <p:attrName>ppt_w</p:attrName>
                                        </p:attrNameLst>
                                      </p:cBhvr>
                                      <p:tavLst>
                                        <p:tav tm="0">
                                          <p:val>
                                            <p:strVal val="#ppt_w*.05"/>
                                          </p:val>
                                        </p:tav>
                                        <p:tav tm="100000">
                                          <p:val>
                                            <p:strVal val="#ppt_w"/>
                                          </p:val>
                                        </p:tav>
                                      </p:tavLst>
                                    </p:anim>
                                    <p:anim calcmode="lin" valueType="num">
                                      <p:cBhvr>
                                        <p:cTn id="63" dur="2000" fill="hold"/>
                                        <p:tgtEl>
                                          <p:spTgt spid="12"/>
                                        </p:tgtEl>
                                        <p:attrNameLst>
                                          <p:attrName>ppt_h</p:attrName>
                                        </p:attrNameLst>
                                      </p:cBhvr>
                                      <p:tavLst>
                                        <p:tav tm="0">
                                          <p:val>
                                            <p:strVal val="#ppt_h"/>
                                          </p:val>
                                        </p:tav>
                                        <p:tav tm="100000">
                                          <p:val>
                                            <p:strVal val="#ppt_h"/>
                                          </p:val>
                                        </p:tav>
                                      </p:tavLst>
                                    </p:anim>
                                    <p:anim calcmode="lin" valueType="num">
                                      <p:cBhvr>
                                        <p:cTn id="64" dur="10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65" dur="10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66" dur="1000" accel="50000" fill="hold">
                                          <p:stCondLst>
                                            <p:cond delay="1000"/>
                                          </p:stCondLst>
                                        </p:cTn>
                                        <p:tgtEl>
                                          <p:spTgt spid="12"/>
                                        </p:tgtEl>
                                        <p:attrNameLst>
                                          <p:attrName>ppt_y</p:attrName>
                                        </p:attrNameLst>
                                      </p:cBhvr>
                                      <p:tavLst>
                                        <p:tav tm="0">
                                          <p:val>
                                            <p:strVal val="#ppt_y+.1"/>
                                          </p:val>
                                        </p:tav>
                                        <p:tav tm="100000">
                                          <p:val>
                                            <p:strVal val="#ppt_y"/>
                                          </p:val>
                                        </p:tav>
                                      </p:tavLst>
                                    </p:anim>
                                    <p:animEffect transition="in" filter="fade">
                                      <p:cBhvr>
                                        <p:cTn id="67" dur="2000" decel="50000">
                                          <p:stCondLst>
                                            <p:cond delay="0"/>
                                          </p:stCondLst>
                                        </p:cTn>
                                        <p:tgtEl>
                                          <p:spTgt spid="12"/>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grpId="0" nodeType="clickEffect">
                                  <p:stCondLst>
                                    <p:cond delay="0"/>
                                  </p:stCondLst>
                                  <p:childTnLst>
                                    <p:set>
                                      <p:cBhvr>
                                        <p:cTn id="71" dur="1" fill="hold">
                                          <p:stCondLst>
                                            <p:cond delay="0"/>
                                          </p:stCondLst>
                                        </p:cTn>
                                        <p:tgtEl>
                                          <p:spTgt spid="13"/>
                                        </p:tgtEl>
                                        <p:attrNameLst>
                                          <p:attrName>style.visibility</p:attrName>
                                        </p:attrNameLst>
                                      </p:cBhvr>
                                      <p:to>
                                        <p:strVal val="visible"/>
                                      </p:to>
                                    </p:set>
                                    <p:animEffect transition="in" filter="circle(in)">
                                      <p:cBhvr>
                                        <p:cTn id="72" dur="2000"/>
                                        <p:tgtEl>
                                          <p:spTgt spid="13"/>
                                        </p:tgtEl>
                                      </p:cBhvr>
                                    </p:animEffect>
                                  </p:childTnLst>
                                </p:cTn>
                              </p:par>
                            </p:childTnLst>
                          </p:cTn>
                        </p:par>
                        <p:par>
                          <p:cTn id="73" fill="hold">
                            <p:stCondLst>
                              <p:cond delay="2000"/>
                            </p:stCondLst>
                            <p:childTnLst>
                              <p:par>
                                <p:cTn id="74" presetID="23" presetClass="entr" presetSubtype="16" fill="hold" nodeType="afterEffect">
                                  <p:stCondLst>
                                    <p:cond delay="0"/>
                                  </p:stCondLst>
                                  <p:childTnLst>
                                    <p:set>
                                      <p:cBhvr>
                                        <p:cTn id="75" dur="1" fill="hold">
                                          <p:stCondLst>
                                            <p:cond delay="0"/>
                                          </p:stCondLst>
                                        </p:cTn>
                                        <p:tgtEl>
                                          <p:spTgt spid="1026"/>
                                        </p:tgtEl>
                                        <p:attrNameLst>
                                          <p:attrName>style.visibility</p:attrName>
                                        </p:attrNameLst>
                                      </p:cBhvr>
                                      <p:to>
                                        <p:strVal val="visible"/>
                                      </p:to>
                                    </p:set>
                                    <p:anim calcmode="lin" valueType="num">
                                      <p:cBhvr>
                                        <p:cTn id="76" dur="2000" fill="hold"/>
                                        <p:tgtEl>
                                          <p:spTgt spid="1026"/>
                                        </p:tgtEl>
                                        <p:attrNameLst>
                                          <p:attrName>ppt_w</p:attrName>
                                        </p:attrNameLst>
                                      </p:cBhvr>
                                      <p:tavLst>
                                        <p:tav tm="0">
                                          <p:val>
                                            <p:fltVal val="0"/>
                                          </p:val>
                                        </p:tav>
                                        <p:tav tm="100000">
                                          <p:val>
                                            <p:strVal val="#ppt_w"/>
                                          </p:val>
                                        </p:tav>
                                      </p:tavLst>
                                    </p:anim>
                                    <p:anim calcmode="lin" valueType="num">
                                      <p:cBhvr>
                                        <p:cTn id="77" dur="2000" fill="hold"/>
                                        <p:tgtEl>
                                          <p:spTgt spid="102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7" grpId="0" animBg="1"/>
      <p:bldP spid="8" grpId="0" animBg="1"/>
      <p:bldP spid="9" grpId="0" animBg="1"/>
      <p:bldP spid="1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مستطيل 12"/>
          <p:cNvSpPr/>
          <p:nvPr/>
        </p:nvSpPr>
        <p:spPr>
          <a:xfrm>
            <a:off x="2214546" y="2928934"/>
            <a:ext cx="5143536" cy="785818"/>
          </a:xfrm>
          <a:prstGeom prst="rect">
            <a:avLst/>
          </a:prstGeom>
          <a:ln/>
        </p:spPr>
        <p:style>
          <a:lnRef idx="1">
            <a:schemeClr val="accent3"/>
          </a:lnRef>
          <a:fillRef idx="3">
            <a:schemeClr val="accent3"/>
          </a:fillRef>
          <a:effectRef idx="2">
            <a:schemeClr val="accent3"/>
          </a:effectRef>
          <a:fontRef idx="minor">
            <a:schemeClr val="lt1"/>
          </a:fontRef>
        </p:style>
        <p:txBody>
          <a:bodyPr rtlCol="1" anchor="ctr"/>
          <a:lstStyle/>
          <a:p>
            <a:pPr algn="ctr"/>
            <a:r>
              <a:rPr lang="ar-SA" sz="3200" b="1" dirty="0" smtClean="0"/>
              <a:t>التأثير المتبادل</a:t>
            </a:r>
          </a:p>
        </p:txBody>
      </p:sp>
      <p:sp>
        <p:nvSpPr>
          <p:cNvPr id="6" name="عنوان 5"/>
          <p:cNvSpPr>
            <a:spLocks noGrp="1"/>
          </p:cNvSpPr>
          <p:nvPr>
            <p:ph type="title"/>
          </p:nvPr>
        </p:nvSpPr>
        <p:spPr>
          <a:xfrm>
            <a:off x="714348" y="214290"/>
            <a:ext cx="7855270" cy="1143000"/>
          </a:xfrm>
        </p:spPr>
        <p:txBody>
          <a:bodyPr/>
          <a:lstStyle/>
          <a:p>
            <a:pPr algn="r"/>
            <a:r>
              <a:rPr lang="ar-SA" b="1" cap="all" dirty="0" smtClean="0">
                <a:ln w="9000" cmpd="sng">
                  <a:solidFill>
                    <a:schemeClr val="accent4">
                      <a:shade val="50000"/>
                      <a:satMod val="120000"/>
                    </a:schemeClr>
                  </a:solidFill>
                  <a:prstDash val="solid"/>
                </a:ln>
                <a:solidFill>
                  <a:srgbClr val="E66708"/>
                </a:solidFill>
                <a:effectLst>
                  <a:reflection blurRad="12700" stA="28000" endPos="45000" dist="1000" dir="5400000" sy="-100000" algn="bl" rotWithShape="0"/>
                </a:effectLst>
                <a:cs typeface="PT Bold Heading" pitchFamily="2" charset="-78"/>
              </a:rPr>
              <a:t>             </a:t>
            </a:r>
            <a:r>
              <a:rPr lang="ar-SA" sz="4800" b="1" cap="all" dirty="0" smtClean="0">
                <a:ln w="9000" cmpd="sng">
                  <a:solidFill>
                    <a:schemeClr val="accent4">
                      <a:shade val="50000"/>
                      <a:satMod val="120000"/>
                    </a:schemeClr>
                  </a:solidFill>
                  <a:prstDash val="solid"/>
                </a:ln>
                <a:solidFill>
                  <a:srgbClr val="E66708"/>
                </a:solidFill>
                <a:effectLst>
                  <a:reflection blurRad="12700" stA="28000" endPos="45000" dist="1000" dir="5400000" sy="-100000" algn="bl" rotWithShape="0"/>
                </a:effectLst>
                <a:cs typeface="PT Bold Heading" pitchFamily="2" charset="-78"/>
              </a:rPr>
              <a:t>مزايا الإرشاد الجمعي </a:t>
            </a:r>
            <a:endParaRPr lang="ar-SA" b="1" cap="all" dirty="0">
              <a:ln w="9000" cmpd="sng">
                <a:solidFill>
                  <a:schemeClr val="accent4">
                    <a:shade val="50000"/>
                    <a:satMod val="120000"/>
                  </a:schemeClr>
                </a:solidFill>
                <a:prstDash val="solid"/>
              </a:ln>
              <a:solidFill>
                <a:srgbClr val="E66708"/>
              </a:solidFill>
              <a:effectLst>
                <a:reflection blurRad="12700" stA="28000" endPos="45000" dist="1000" dir="5400000" sy="-100000" algn="bl" rotWithShape="0"/>
              </a:effectLst>
              <a:cs typeface="PT Bold Heading" pitchFamily="2" charset="-78"/>
            </a:endParaRPr>
          </a:p>
        </p:txBody>
      </p:sp>
      <p:sp>
        <p:nvSpPr>
          <p:cNvPr id="11" name="مستطيل 10"/>
          <p:cNvSpPr/>
          <p:nvPr/>
        </p:nvSpPr>
        <p:spPr>
          <a:xfrm>
            <a:off x="2714612" y="1857364"/>
            <a:ext cx="4286280" cy="785818"/>
          </a:xfrm>
          <a:prstGeom prst="rect">
            <a:avLst/>
          </a:prstGeom>
          <a:ln/>
        </p:spPr>
        <p:style>
          <a:lnRef idx="1">
            <a:schemeClr val="accent3"/>
          </a:lnRef>
          <a:fillRef idx="3">
            <a:schemeClr val="accent3"/>
          </a:fillRef>
          <a:effectRef idx="2">
            <a:schemeClr val="accent3"/>
          </a:effectRef>
          <a:fontRef idx="minor">
            <a:schemeClr val="lt1"/>
          </a:fontRef>
        </p:style>
        <p:txBody>
          <a:bodyPr rtlCol="1" anchor="ctr"/>
          <a:lstStyle/>
          <a:p>
            <a:pPr algn="ctr"/>
            <a:endParaRPr lang="ar-SA" sz="2800" dirty="0" smtClean="0"/>
          </a:p>
          <a:p>
            <a:pPr algn="ctr"/>
            <a:endParaRPr lang="ar-SA" sz="3200" b="1" dirty="0" smtClean="0"/>
          </a:p>
          <a:p>
            <a:pPr algn="ctr"/>
            <a:r>
              <a:rPr lang="ar-SA" sz="3200" b="1" dirty="0" smtClean="0"/>
              <a:t>توفير الوقت والجهد </a:t>
            </a:r>
          </a:p>
          <a:p>
            <a:pPr algn="ctr"/>
            <a:r>
              <a:rPr lang="ar-SA" sz="3200" dirty="0" smtClean="0"/>
              <a:t/>
            </a:r>
            <a:br>
              <a:rPr lang="ar-SA" sz="3200" dirty="0" smtClean="0"/>
            </a:br>
            <a:endParaRPr lang="ar-SA" sz="3200" b="1" dirty="0"/>
          </a:p>
        </p:txBody>
      </p:sp>
      <p:sp>
        <p:nvSpPr>
          <p:cNvPr id="12" name="مستطيل 11"/>
          <p:cNvSpPr/>
          <p:nvPr/>
        </p:nvSpPr>
        <p:spPr>
          <a:xfrm>
            <a:off x="1643042" y="4000504"/>
            <a:ext cx="6072230" cy="785818"/>
          </a:xfrm>
          <a:prstGeom prst="rect">
            <a:avLst/>
          </a:prstGeom>
          <a:ln/>
        </p:spPr>
        <p:style>
          <a:lnRef idx="1">
            <a:schemeClr val="accent3"/>
          </a:lnRef>
          <a:fillRef idx="3">
            <a:schemeClr val="accent3"/>
          </a:fillRef>
          <a:effectRef idx="2">
            <a:schemeClr val="accent3"/>
          </a:effectRef>
          <a:fontRef idx="minor">
            <a:schemeClr val="lt1"/>
          </a:fontRef>
        </p:style>
        <p:txBody>
          <a:bodyPr rtlCol="1" anchor="ctr"/>
          <a:lstStyle/>
          <a:p>
            <a:pPr algn="ctr"/>
            <a:r>
              <a:rPr lang="ar-SA" sz="2800" b="1" dirty="0" smtClean="0">
                <a:solidFill>
                  <a:schemeClr val="bg1"/>
                </a:solidFill>
              </a:rPr>
              <a:t>عرض المشكلات والتنفيس للمسترشدة </a:t>
            </a:r>
          </a:p>
        </p:txBody>
      </p:sp>
      <p:sp>
        <p:nvSpPr>
          <p:cNvPr id="15" name="سهم للأسفل 14"/>
          <p:cNvSpPr/>
          <p:nvPr/>
        </p:nvSpPr>
        <p:spPr>
          <a:xfrm>
            <a:off x="6786578" y="1285860"/>
            <a:ext cx="428628" cy="357190"/>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dirty="0">
              <a:solidFill>
                <a:srgbClr val="FFFF00"/>
              </a:solidFill>
            </a:endParaRPr>
          </a:p>
        </p:txBody>
      </p:sp>
      <p:sp>
        <p:nvSpPr>
          <p:cNvPr id="16" name="سهم للأسفل 15"/>
          <p:cNvSpPr/>
          <p:nvPr/>
        </p:nvSpPr>
        <p:spPr>
          <a:xfrm>
            <a:off x="4714876" y="1285860"/>
            <a:ext cx="428628" cy="357190"/>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a:p>
        </p:txBody>
      </p:sp>
      <p:sp>
        <p:nvSpPr>
          <p:cNvPr id="17" name="سهم للأسفل 16"/>
          <p:cNvSpPr/>
          <p:nvPr/>
        </p:nvSpPr>
        <p:spPr>
          <a:xfrm>
            <a:off x="2500298" y="1285860"/>
            <a:ext cx="428628" cy="285752"/>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a:p>
        </p:txBody>
      </p:sp>
      <p:sp>
        <p:nvSpPr>
          <p:cNvPr id="14" name="مستطيل 13"/>
          <p:cNvSpPr/>
          <p:nvPr/>
        </p:nvSpPr>
        <p:spPr>
          <a:xfrm>
            <a:off x="928662" y="5000636"/>
            <a:ext cx="7358114" cy="785818"/>
          </a:xfrm>
          <a:prstGeom prst="rect">
            <a:avLst/>
          </a:prstGeom>
          <a:ln/>
        </p:spPr>
        <p:style>
          <a:lnRef idx="1">
            <a:schemeClr val="accent3"/>
          </a:lnRef>
          <a:fillRef idx="3">
            <a:schemeClr val="accent3"/>
          </a:fillRef>
          <a:effectRef idx="2">
            <a:schemeClr val="accent3"/>
          </a:effectRef>
          <a:fontRef idx="minor">
            <a:schemeClr val="lt1"/>
          </a:fontRef>
        </p:style>
        <p:txBody>
          <a:bodyPr rtlCol="1" anchor="ctr"/>
          <a:lstStyle/>
          <a:p>
            <a:pPr algn="ctr"/>
            <a:r>
              <a:rPr lang="ar-SA" sz="2800" b="1" dirty="0" smtClean="0">
                <a:solidFill>
                  <a:schemeClr val="bg1"/>
                </a:solidFill>
              </a:rPr>
              <a:t>تخفيف حدة القلق للمسترشدة والشعور بالآمن  </a:t>
            </a:r>
            <a:endParaRPr lang="ar-SA" sz="28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1000"/>
                                        <p:tgtEl>
                                          <p:spTgt spid="15"/>
                                        </p:tgtEl>
                                      </p:cBhvr>
                                    </p:animEffect>
                                    <p:anim calcmode="lin" valueType="num">
                                      <p:cBhvr>
                                        <p:cTn id="14" dur="1000" fill="hold"/>
                                        <p:tgtEl>
                                          <p:spTgt spid="15"/>
                                        </p:tgtEl>
                                        <p:attrNameLst>
                                          <p:attrName>ppt_x</p:attrName>
                                        </p:attrNameLst>
                                      </p:cBhvr>
                                      <p:tavLst>
                                        <p:tav tm="0">
                                          <p:val>
                                            <p:strVal val="#ppt_x"/>
                                          </p:val>
                                        </p:tav>
                                        <p:tav tm="100000">
                                          <p:val>
                                            <p:strVal val="#ppt_x"/>
                                          </p:val>
                                        </p:tav>
                                      </p:tavLst>
                                    </p:anim>
                                    <p:anim calcmode="lin" valueType="num">
                                      <p:cBhvr>
                                        <p:cTn id="15" dur="1000" fill="hold"/>
                                        <p:tgtEl>
                                          <p:spTgt spid="15"/>
                                        </p:tgtEl>
                                        <p:attrNameLst>
                                          <p:attrName>ppt_y</p:attrName>
                                        </p:attrNameLst>
                                      </p:cBhvr>
                                      <p:tavLst>
                                        <p:tav tm="0">
                                          <p:val>
                                            <p:strVal val="#ppt_y-.1"/>
                                          </p:val>
                                        </p:tav>
                                        <p:tav tm="100000">
                                          <p:val>
                                            <p:strVal val="#ppt_y"/>
                                          </p:val>
                                        </p:tav>
                                      </p:tavLst>
                                    </p:anim>
                                  </p:childTnLst>
                                </p:cTn>
                              </p:par>
                              <p:par>
                                <p:cTn id="16" presetID="47" presetClass="entr" presetSubtype="0"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1000"/>
                                        <p:tgtEl>
                                          <p:spTgt spid="16"/>
                                        </p:tgtEl>
                                      </p:cBhvr>
                                    </p:animEffect>
                                    <p:anim calcmode="lin" valueType="num">
                                      <p:cBhvr>
                                        <p:cTn id="19" dur="1000" fill="hold"/>
                                        <p:tgtEl>
                                          <p:spTgt spid="16"/>
                                        </p:tgtEl>
                                        <p:attrNameLst>
                                          <p:attrName>ppt_x</p:attrName>
                                        </p:attrNameLst>
                                      </p:cBhvr>
                                      <p:tavLst>
                                        <p:tav tm="0">
                                          <p:val>
                                            <p:strVal val="#ppt_x"/>
                                          </p:val>
                                        </p:tav>
                                        <p:tav tm="100000">
                                          <p:val>
                                            <p:strVal val="#ppt_x"/>
                                          </p:val>
                                        </p:tav>
                                      </p:tavLst>
                                    </p:anim>
                                    <p:anim calcmode="lin" valueType="num">
                                      <p:cBhvr>
                                        <p:cTn id="20" dur="1000" fill="hold"/>
                                        <p:tgtEl>
                                          <p:spTgt spid="16"/>
                                        </p:tgtEl>
                                        <p:attrNameLst>
                                          <p:attrName>ppt_y</p:attrName>
                                        </p:attrNameLst>
                                      </p:cBhvr>
                                      <p:tavLst>
                                        <p:tav tm="0">
                                          <p:val>
                                            <p:strVal val="#ppt_y-.1"/>
                                          </p:val>
                                        </p:tav>
                                        <p:tav tm="100000">
                                          <p:val>
                                            <p:strVal val="#ppt_y"/>
                                          </p:val>
                                        </p:tav>
                                      </p:tavLst>
                                    </p:anim>
                                  </p:childTnLst>
                                </p:cTn>
                              </p:par>
                              <p:par>
                                <p:cTn id="21" presetID="47"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1000"/>
                                        <p:tgtEl>
                                          <p:spTgt spid="17"/>
                                        </p:tgtEl>
                                      </p:cBhvr>
                                    </p:animEffect>
                                    <p:anim calcmode="lin" valueType="num">
                                      <p:cBhvr>
                                        <p:cTn id="24" dur="1000" fill="hold"/>
                                        <p:tgtEl>
                                          <p:spTgt spid="17"/>
                                        </p:tgtEl>
                                        <p:attrNameLst>
                                          <p:attrName>ppt_x</p:attrName>
                                        </p:attrNameLst>
                                      </p:cBhvr>
                                      <p:tavLst>
                                        <p:tav tm="0">
                                          <p:val>
                                            <p:strVal val="#ppt_x"/>
                                          </p:val>
                                        </p:tav>
                                        <p:tav tm="100000">
                                          <p:val>
                                            <p:strVal val="#ppt_x"/>
                                          </p:val>
                                        </p:tav>
                                      </p:tavLst>
                                    </p:anim>
                                    <p:anim calcmode="lin" valueType="num">
                                      <p:cBhvr>
                                        <p:cTn id="25" dur="1000" fill="hold"/>
                                        <p:tgtEl>
                                          <p:spTgt spid="17"/>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27" presetClass="emph" presetSubtype="0" repeatCount="indefinite" fill="hold" grpId="1" nodeType="afterEffect">
                                  <p:stCondLst>
                                    <p:cond delay="0"/>
                                  </p:stCondLst>
                                  <p:childTnLst>
                                    <p:animClr clrSpc="rgb" dir="cw">
                                      <p:cBhvr override="childStyle">
                                        <p:cTn id="28" dur="250" autoRev="1" fill="hold"/>
                                        <p:tgtEl>
                                          <p:spTgt spid="15"/>
                                        </p:tgtEl>
                                        <p:attrNameLst>
                                          <p:attrName>style.color</p:attrName>
                                        </p:attrNameLst>
                                      </p:cBhvr>
                                      <p:to>
                                        <a:schemeClr val="bg1"/>
                                      </p:to>
                                    </p:animClr>
                                    <p:animClr clrSpc="rgb" dir="cw">
                                      <p:cBhvr>
                                        <p:cTn id="29" dur="250" autoRev="1" fill="hold"/>
                                        <p:tgtEl>
                                          <p:spTgt spid="15"/>
                                        </p:tgtEl>
                                        <p:attrNameLst>
                                          <p:attrName>fillcolor</p:attrName>
                                        </p:attrNameLst>
                                      </p:cBhvr>
                                      <p:to>
                                        <a:schemeClr val="bg1"/>
                                      </p:to>
                                    </p:animClr>
                                    <p:set>
                                      <p:cBhvr>
                                        <p:cTn id="30" dur="250" autoRev="1" fill="hold"/>
                                        <p:tgtEl>
                                          <p:spTgt spid="15"/>
                                        </p:tgtEl>
                                        <p:attrNameLst>
                                          <p:attrName>fill.type</p:attrName>
                                        </p:attrNameLst>
                                      </p:cBhvr>
                                      <p:to>
                                        <p:strVal val="solid"/>
                                      </p:to>
                                    </p:set>
                                    <p:set>
                                      <p:cBhvr>
                                        <p:cTn id="31" dur="250" autoRev="1" fill="hold"/>
                                        <p:tgtEl>
                                          <p:spTgt spid="15"/>
                                        </p:tgtEl>
                                        <p:attrNameLst>
                                          <p:attrName>fill.on</p:attrName>
                                        </p:attrNameLst>
                                      </p:cBhvr>
                                      <p:to>
                                        <p:strVal val="true"/>
                                      </p:to>
                                    </p:set>
                                  </p:childTnLst>
                                </p:cTn>
                              </p:par>
                              <p:par>
                                <p:cTn id="32" presetID="27" presetClass="emph" presetSubtype="0" repeatCount="indefinite" fill="hold" grpId="1" nodeType="withEffect">
                                  <p:stCondLst>
                                    <p:cond delay="0"/>
                                  </p:stCondLst>
                                  <p:childTnLst>
                                    <p:animClr clrSpc="rgb" dir="cw">
                                      <p:cBhvr override="childStyle">
                                        <p:cTn id="33" dur="250" autoRev="1" fill="hold"/>
                                        <p:tgtEl>
                                          <p:spTgt spid="16"/>
                                        </p:tgtEl>
                                        <p:attrNameLst>
                                          <p:attrName>style.color</p:attrName>
                                        </p:attrNameLst>
                                      </p:cBhvr>
                                      <p:to>
                                        <a:schemeClr val="bg1"/>
                                      </p:to>
                                    </p:animClr>
                                    <p:animClr clrSpc="rgb" dir="cw">
                                      <p:cBhvr>
                                        <p:cTn id="34" dur="250" autoRev="1" fill="hold"/>
                                        <p:tgtEl>
                                          <p:spTgt spid="16"/>
                                        </p:tgtEl>
                                        <p:attrNameLst>
                                          <p:attrName>fillcolor</p:attrName>
                                        </p:attrNameLst>
                                      </p:cBhvr>
                                      <p:to>
                                        <a:schemeClr val="bg1"/>
                                      </p:to>
                                    </p:animClr>
                                    <p:set>
                                      <p:cBhvr>
                                        <p:cTn id="35" dur="250" autoRev="1" fill="hold"/>
                                        <p:tgtEl>
                                          <p:spTgt spid="16"/>
                                        </p:tgtEl>
                                        <p:attrNameLst>
                                          <p:attrName>fill.type</p:attrName>
                                        </p:attrNameLst>
                                      </p:cBhvr>
                                      <p:to>
                                        <p:strVal val="solid"/>
                                      </p:to>
                                    </p:set>
                                    <p:set>
                                      <p:cBhvr>
                                        <p:cTn id="36" dur="250" autoRev="1" fill="hold"/>
                                        <p:tgtEl>
                                          <p:spTgt spid="16"/>
                                        </p:tgtEl>
                                        <p:attrNameLst>
                                          <p:attrName>fill.on</p:attrName>
                                        </p:attrNameLst>
                                      </p:cBhvr>
                                      <p:to>
                                        <p:strVal val="true"/>
                                      </p:to>
                                    </p:set>
                                  </p:childTnLst>
                                </p:cTn>
                              </p:par>
                              <p:par>
                                <p:cTn id="37" presetID="27" presetClass="emph" presetSubtype="0" repeatCount="indefinite" fill="hold" grpId="1" nodeType="withEffect">
                                  <p:stCondLst>
                                    <p:cond delay="0"/>
                                  </p:stCondLst>
                                  <p:childTnLst>
                                    <p:animClr clrSpc="rgb" dir="cw">
                                      <p:cBhvr override="childStyle">
                                        <p:cTn id="38" dur="250" autoRev="1" fill="hold"/>
                                        <p:tgtEl>
                                          <p:spTgt spid="17"/>
                                        </p:tgtEl>
                                        <p:attrNameLst>
                                          <p:attrName>style.color</p:attrName>
                                        </p:attrNameLst>
                                      </p:cBhvr>
                                      <p:to>
                                        <a:schemeClr val="bg1"/>
                                      </p:to>
                                    </p:animClr>
                                    <p:animClr clrSpc="rgb" dir="cw">
                                      <p:cBhvr>
                                        <p:cTn id="39" dur="250" autoRev="1" fill="hold"/>
                                        <p:tgtEl>
                                          <p:spTgt spid="17"/>
                                        </p:tgtEl>
                                        <p:attrNameLst>
                                          <p:attrName>fillcolor</p:attrName>
                                        </p:attrNameLst>
                                      </p:cBhvr>
                                      <p:to>
                                        <a:schemeClr val="bg1"/>
                                      </p:to>
                                    </p:animClr>
                                    <p:set>
                                      <p:cBhvr>
                                        <p:cTn id="40" dur="250" autoRev="1" fill="hold"/>
                                        <p:tgtEl>
                                          <p:spTgt spid="17"/>
                                        </p:tgtEl>
                                        <p:attrNameLst>
                                          <p:attrName>fill.type</p:attrName>
                                        </p:attrNameLst>
                                      </p:cBhvr>
                                      <p:to>
                                        <p:strVal val="solid"/>
                                      </p:to>
                                    </p:set>
                                    <p:set>
                                      <p:cBhvr>
                                        <p:cTn id="41" dur="250" autoRev="1" fill="hold"/>
                                        <p:tgtEl>
                                          <p:spTgt spid="17"/>
                                        </p:tgtEl>
                                        <p:attrNameLst>
                                          <p:attrName>fill.on</p:attrName>
                                        </p:attrNameLst>
                                      </p:cBhvr>
                                      <p:to>
                                        <p:strVal val="true"/>
                                      </p:to>
                                    </p:set>
                                  </p:childTnLst>
                                </p:cTn>
                              </p:par>
                            </p:childTnLst>
                          </p:cTn>
                        </p:par>
                        <p:par>
                          <p:cTn id="42" fill="hold">
                            <p:stCondLst>
                              <p:cond delay="2500"/>
                            </p:stCondLst>
                            <p:childTnLst>
                              <p:par>
                                <p:cTn id="43" presetID="47" presetClass="entr" presetSubtype="0" fill="hold" grpId="0" nodeType="after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fade">
                                      <p:cBhvr>
                                        <p:cTn id="45" dur="1000"/>
                                        <p:tgtEl>
                                          <p:spTgt spid="11"/>
                                        </p:tgtEl>
                                      </p:cBhvr>
                                    </p:animEffect>
                                    <p:anim calcmode="lin" valueType="num">
                                      <p:cBhvr>
                                        <p:cTn id="46" dur="1000" fill="hold"/>
                                        <p:tgtEl>
                                          <p:spTgt spid="11"/>
                                        </p:tgtEl>
                                        <p:attrNameLst>
                                          <p:attrName>ppt_x</p:attrName>
                                        </p:attrNameLst>
                                      </p:cBhvr>
                                      <p:tavLst>
                                        <p:tav tm="0">
                                          <p:val>
                                            <p:strVal val="#ppt_x"/>
                                          </p:val>
                                        </p:tav>
                                        <p:tav tm="100000">
                                          <p:val>
                                            <p:strVal val="#ppt_x"/>
                                          </p:val>
                                        </p:tav>
                                      </p:tavLst>
                                    </p:anim>
                                    <p:anim calcmode="lin" valueType="num">
                                      <p:cBhvr>
                                        <p:cTn id="47" dur="1000" fill="hold"/>
                                        <p:tgtEl>
                                          <p:spTgt spid="11"/>
                                        </p:tgtEl>
                                        <p:attrNameLst>
                                          <p:attrName>ppt_y</p:attrName>
                                        </p:attrNameLst>
                                      </p:cBhvr>
                                      <p:tavLst>
                                        <p:tav tm="0">
                                          <p:val>
                                            <p:strVal val="#ppt_y-.1"/>
                                          </p:val>
                                        </p:tav>
                                        <p:tav tm="100000">
                                          <p:val>
                                            <p:strVal val="#ppt_y"/>
                                          </p:val>
                                        </p:tav>
                                      </p:tavLst>
                                    </p:anim>
                                  </p:childTnLst>
                                </p:cTn>
                              </p:par>
                            </p:childTnLst>
                          </p:cTn>
                        </p:par>
                        <p:par>
                          <p:cTn id="48" fill="hold">
                            <p:stCondLst>
                              <p:cond delay="3500"/>
                            </p:stCondLst>
                            <p:childTnLst>
                              <p:par>
                                <p:cTn id="49" presetID="47" presetClass="entr" presetSubtype="0"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1000"/>
                                        <p:tgtEl>
                                          <p:spTgt spid="13"/>
                                        </p:tgtEl>
                                      </p:cBhvr>
                                    </p:animEffect>
                                    <p:anim calcmode="lin" valueType="num">
                                      <p:cBhvr>
                                        <p:cTn id="52" dur="1000" fill="hold"/>
                                        <p:tgtEl>
                                          <p:spTgt spid="13"/>
                                        </p:tgtEl>
                                        <p:attrNameLst>
                                          <p:attrName>ppt_x</p:attrName>
                                        </p:attrNameLst>
                                      </p:cBhvr>
                                      <p:tavLst>
                                        <p:tav tm="0">
                                          <p:val>
                                            <p:strVal val="#ppt_x"/>
                                          </p:val>
                                        </p:tav>
                                        <p:tav tm="100000">
                                          <p:val>
                                            <p:strVal val="#ppt_x"/>
                                          </p:val>
                                        </p:tav>
                                      </p:tavLst>
                                    </p:anim>
                                    <p:anim calcmode="lin" valueType="num">
                                      <p:cBhvr>
                                        <p:cTn id="53" dur="1000" fill="hold"/>
                                        <p:tgtEl>
                                          <p:spTgt spid="13"/>
                                        </p:tgtEl>
                                        <p:attrNameLst>
                                          <p:attrName>ppt_y</p:attrName>
                                        </p:attrNameLst>
                                      </p:cBhvr>
                                      <p:tavLst>
                                        <p:tav tm="0">
                                          <p:val>
                                            <p:strVal val="#ppt_y-.1"/>
                                          </p:val>
                                        </p:tav>
                                        <p:tav tm="100000">
                                          <p:val>
                                            <p:strVal val="#ppt_y"/>
                                          </p:val>
                                        </p:tav>
                                      </p:tavLst>
                                    </p:anim>
                                  </p:childTnLst>
                                </p:cTn>
                              </p:par>
                            </p:childTnLst>
                          </p:cTn>
                        </p:par>
                        <p:par>
                          <p:cTn id="54" fill="hold">
                            <p:stCondLst>
                              <p:cond delay="4500"/>
                            </p:stCondLst>
                            <p:childTnLst>
                              <p:par>
                                <p:cTn id="55" presetID="47" presetClass="entr" presetSubtype="0"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1000"/>
                                        <p:tgtEl>
                                          <p:spTgt spid="12"/>
                                        </p:tgtEl>
                                      </p:cBhvr>
                                    </p:animEffect>
                                    <p:anim calcmode="lin" valueType="num">
                                      <p:cBhvr>
                                        <p:cTn id="58" dur="1000" fill="hold"/>
                                        <p:tgtEl>
                                          <p:spTgt spid="12"/>
                                        </p:tgtEl>
                                        <p:attrNameLst>
                                          <p:attrName>ppt_x</p:attrName>
                                        </p:attrNameLst>
                                      </p:cBhvr>
                                      <p:tavLst>
                                        <p:tav tm="0">
                                          <p:val>
                                            <p:strVal val="#ppt_x"/>
                                          </p:val>
                                        </p:tav>
                                        <p:tav tm="100000">
                                          <p:val>
                                            <p:strVal val="#ppt_x"/>
                                          </p:val>
                                        </p:tav>
                                      </p:tavLst>
                                    </p:anim>
                                    <p:anim calcmode="lin" valueType="num">
                                      <p:cBhvr>
                                        <p:cTn id="59" dur="1000" fill="hold"/>
                                        <p:tgtEl>
                                          <p:spTgt spid="12"/>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47" presetClass="entr" presetSubtype="0"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fade">
                                      <p:cBhvr>
                                        <p:cTn id="63" dur="1000"/>
                                        <p:tgtEl>
                                          <p:spTgt spid="14"/>
                                        </p:tgtEl>
                                      </p:cBhvr>
                                    </p:animEffect>
                                    <p:anim calcmode="lin" valueType="num">
                                      <p:cBhvr>
                                        <p:cTn id="64" dur="1000" fill="hold"/>
                                        <p:tgtEl>
                                          <p:spTgt spid="14"/>
                                        </p:tgtEl>
                                        <p:attrNameLst>
                                          <p:attrName>ppt_x</p:attrName>
                                        </p:attrNameLst>
                                      </p:cBhvr>
                                      <p:tavLst>
                                        <p:tav tm="0">
                                          <p:val>
                                            <p:strVal val="#ppt_x"/>
                                          </p:val>
                                        </p:tav>
                                        <p:tav tm="100000">
                                          <p:val>
                                            <p:strVal val="#ppt_x"/>
                                          </p:val>
                                        </p:tav>
                                      </p:tavLst>
                                    </p:anim>
                                    <p:anim calcmode="lin" valueType="num">
                                      <p:cBhvr>
                                        <p:cTn id="6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6" grpId="0"/>
      <p:bldP spid="11" grpId="0" animBg="1"/>
      <p:bldP spid="12" grpId="0" animBg="1"/>
      <p:bldP spid="15" grpId="0" animBg="1"/>
      <p:bldP spid="15" grpId="1" animBg="1"/>
      <p:bldP spid="16" grpId="0" animBg="1"/>
      <p:bldP spid="16" grpId="1" animBg="1"/>
      <p:bldP spid="17" grpId="0" animBg="1"/>
      <p:bldP spid="17" grpId="1" animBg="1"/>
      <p:bldP spid="1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642938" y="357189"/>
            <a:ext cx="7772400" cy="928671"/>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عيوب الإرشاد الجمعي </a:t>
            </a:r>
            <a:endParaRPr lang="ar-SA"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9" name="مستطيل 18"/>
          <p:cNvSpPr/>
          <p:nvPr/>
        </p:nvSpPr>
        <p:spPr>
          <a:xfrm>
            <a:off x="428596" y="1571612"/>
            <a:ext cx="8429684" cy="4929222"/>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smtClean="0">
                <a:solidFill>
                  <a:schemeClr val="tx2"/>
                </a:solidFill>
              </a:rPr>
              <a:t>1ـ عدم وجود فرصة لعرض المشكلات الخاصة .</a:t>
            </a:r>
          </a:p>
          <a:p>
            <a:pPr algn="ctr"/>
            <a:endParaRPr lang="ar-SA" sz="3600" b="1" dirty="0" smtClean="0">
              <a:solidFill>
                <a:schemeClr val="tx2"/>
              </a:solidFill>
            </a:endParaRPr>
          </a:p>
          <a:p>
            <a:pPr algn="ctr"/>
            <a:r>
              <a:rPr lang="ar-SA" sz="3600" b="1" dirty="0" smtClean="0">
                <a:solidFill>
                  <a:schemeClr val="tx2"/>
                </a:solidFill>
              </a:rPr>
              <a:t>2ـ عدم استفادة المرضى والمنحرفين .</a:t>
            </a:r>
          </a:p>
          <a:p>
            <a:pPr algn="ctr"/>
            <a:endParaRPr lang="ar-SA" sz="3600" b="1" dirty="0" smtClean="0">
              <a:solidFill>
                <a:schemeClr val="tx2"/>
              </a:solidFill>
            </a:endParaRPr>
          </a:p>
          <a:p>
            <a:pPr algn="ctr"/>
            <a:r>
              <a:rPr lang="ar-SA" sz="3600" b="1" dirty="0" smtClean="0">
                <a:solidFill>
                  <a:schemeClr val="tx2"/>
                </a:solidFill>
              </a:rPr>
              <a:t>3ـ الخوف والخجل من مناقشة المشكلات .</a:t>
            </a:r>
          </a:p>
          <a:p>
            <a:pPr algn="ctr"/>
            <a:endParaRPr lang="ar-SA" sz="3600" b="1" dirty="0" smtClean="0">
              <a:solidFill>
                <a:schemeClr val="tx2"/>
              </a:solidFill>
            </a:endParaRPr>
          </a:p>
          <a:p>
            <a:pPr algn="ctr"/>
            <a:r>
              <a:rPr lang="ar-SA" sz="3600" b="1" dirty="0" smtClean="0">
                <a:solidFill>
                  <a:schemeClr val="tx2"/>
                </a:solidFill>
              </a:rPr>
              <a:t>4ـ الالتزام باقتراحات ومرئيات الجماعة .</a:t>
            </a:r>
          </a:p>
          <a:p>
            <a:pPr algn="ctr"/>
            <a:endParaRPr lang="ar-SA" sz="3600" b="1" dirty="0" smtClean="0">
              <a:solidFill>
                <a:schemeClr val="tx2"/>
              </a:solidFill>
            </a:endParaRPr>
          </a:p>
          <a:p>
            <a:pPr algn="ctr"/>
            <a:r>
              <a:rPr lang="ar-SA" dirty="0" smtClean="0"/>
              <a:t> </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par>
                          <p:cTn id="10" fill="hold">
                            <p:stCondLst>
                              <p:cond delay="1000"/>
                            </p:stCondLst>
                            <p:childTnLst>
                              <p:par>
                                <p:cTn id="11" presetID="54" presetClass="entr" presetSubtype="0" accel="100000" fill="hold" grpId="0" nodeType="after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p:cTn id="13" dur="2000" fill="hold"/>
                                        <p:tgtEl>
                                          <p:spTgt spid="19"/>
                                        </p:tgtEl>
                                        <p:attrNameLst>
                                          <p:attrName>ppt_w</p:attrName>
                                        </p:attrNameLst>
                                      </p:cBhvr>
                                      <p:tavLst>
                                        <p:tav tm="0">
                                          <p:val>
                                            <p:strVal val="#ppt_w*0.05"/>
                                          </p:val>
                                        </p:tav>
                                        <p:tav tm="100000">
                                          <p:val>
                                            <p:strVal val="#ppt_w"/>
                                          </p:val>
                                        </p:tav>
                                      </p:tavLst>
                                    </p:anim>
                                    <p:anim calcmode="lin" valueType="num">
                                      <p:cBhvr>
                                        <p:cTn id="14" dur="2000" fill="hold"/>
                                        <p:tgtEl>
                                          <p:spTgt spid="19"/>
                                        </p:tgtEl>
                                        <p:attrNameLst>
                                          <p:attrName>ppt_h</p:attrName>
                                        </p:attrNameLst>
                                      </p:cBhvr>
                                      <p:tavLst>
                                        <p:tav tm="0">
                                          <p:val>
                                            <p:strVal val="#ppt_h"/>
                                          </p:val>
                                        </p:tav>
                                        <p:tav tm="100000">
                                          <p:val>
                                            <p:strVal val="#ppt_h"/>
                                          </p:val>
                                        </p:tav>
                                      </p:tavLst>
                                    </p:anim>
                                    <p:anim calcmode="lin" valueType="num">
                                      <p:cBhvr>
                                        <p:cTn id="15" dur="2000" fill="hold"/>
                                        <p:tgtEl>
                                          <p:spTgt spid="19"/>
                                        </p:tgtEl>
                                        <p:attrNameLst>
                                          <p:attrName>ppt_x</p:attrName>
                                        </p:attrNameLst>
                                      </p:cBhvr>
                                      <p:tavLst>
                                        <p:tav tm="0">
                                          <p:val>
                                            <p:strVal val="#ppt_x-.2"/>
                                          </p:val>
                                        </p:tav>
                                        <p:tav tm="100000">
                                          <p:val>
                                            <p:strVal val="#ppt_x"/>
                                          </p:val>
                                        </p:tav>
                                      </p:tavLst>
                                    </p:anim>
                                    <p:anim calcmode="lin" valueType="num">
                                      <p:cBhvr>
                                        <p:cTn id="16" dur="2000" fill="hold"/>
                                        <p:tgtEl>
                                          <p:spTgt spid="19"/>
                                        </p:tgtEl>
                                        <p:attrNameLst>
                                          <p:attrName>ppt_y</p:attrName>
                                        </p:attrNameLst>
                                      </p:cBhvr>
                                      <p:tavLst>
                                        <p:tav tm="0">
                                          <p:val>
                                            <p:strVal val="#ppt_y"/>
                                          </p:val>
                                        </p:tav>
                                        <p:tav tm="100000">
                                          <p:val>
                                            <p:strVal val="#ppt_y"/>
                                          </p:val>
                                        </p:tav>
                                      </p:tavLst>
                                    </p:anim>
                                    <p:animEffect transition="in" filter="fade">
                                      <p:cBhvr>
                                        <p:cTn id="17"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42910" y="285728"/>
            <a:ext cx="7772400" cy="642941"/>
          </a:xfrm>
        </p:spPr>
        <p:txBody>
          <a:bodyPr>
            <a:noAutofit/>
          </a:bodyPr>
          <a:lstStyle/>
          <a:p>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مفهوم التوجيه والإرشاد الطلابي</a:t>
            </a:r>
            <a:endParaRPr lang="ar-SA" dirty="0"/>
          </a:p>
        </p:txBody>
      </p:sp>
      <p:sp>
        <p:nvSpPr>
          <p:cNvPr id="3" name="عنوان فرعي 2"/>
          <p:cNvSpPr>
            <a:spLocks noGrp="1"/>
          </p:cNvSpPr>
          <p:nvPr>
            <p:ph type="subTitle" idx="1"/>
          </p:nvPr>
        </p:nvSpPr>
        <p:spPr>
          <a:xfrm>
            <a:off x="428596" y="1500174"/>
            <a:ext cx="8463884" cy="3143272"/>
          </a:xfrm>
        </p:spPr>
        <p:txBody>
          <a:bodyPr>
            <a:normAutofit/>
          </a:bodyPr>
          <a:lstStyle/>
          <a:p>
            <a:r>
              <a:rPr lang="ar-SA" b="1" dirty="0" smtClean="0">
                <a:solidFill>
                  <a:schemeClr val="tx1"/>
                </a:solidFill>
              </a:rPr>
              <a:t>هو عملية مخططة تهدف إلى مساعدة الطالبة لكي تتفهم ذاتها وتعرف قدراتها </a:t>
            </a:r>
          </a:p>
          <a:p>
            <a:r>
              <a:rPr lang="ar-SA" b="1" dirty="0" smtClean="0">
                <a:solidFill>
                  <a:schemeClr val="tx1"/>
                </a:solidFill>
              </a:rPr>
              <a:t>وتنمي إمكاناتها وتحل مشكلاتها لتصل إلى تحقيق توافقها </a:t>
            </a:r>
          </a:p>
          <a:p>
            <a:r>
              <a:rPr lang="ar-SA" b="1" dirty="0" smtClean="0">
                <a:solidFill>
                  <a:schemeClr val="tx1"/>
                </a:solidFill>
              </a:rPr>
              <a:t>النفسي والاجتماعي والتربوي والمهني وإلى تحقيق </a:t>
            </a:r>
          </a:p>
          <a:p>
            <a:r>
              <a:rPr lang="ar-SA" b="1" dirty="0" smtClean="0">
                <a:solidFill>
                  <a:schemeClr val="tx1"/>
                </a:solidFill>
              </a:rPr>
              <a:t>أهدافها في تعاليم الدين الإسلامي . </a:t>
            </a:r>
            <a:endParaRPr lang="ar-SA" dirty="0">
              <a:solidFill>
                <a:schemeClr val="tx1"/>
              </a:solidFill>
            </a:endParaRPr>
          </a:p>
        </p:txBody>
      </p:sp>
      <p:sp>
        <p:nvSpPr>
          <p:cNvPr id="4" name="سهم إلى اليسار واليمين 3"/>
          <p:cNvSpPr/>
          <p:nvPr/>
        </p:nvSpPr>
        <p:spPr>
          <a:xfrm>
            <a:off x="428596" y="4357694"/>
            <a:ext cx="8215370" cy="2143140"/>
          </a:xfrm>
          <a:prstGeom prst="leftRightArrow">
            <a:avLst/>
          </a:prstGeom>
          <a:effectLst>
            <a:glow rad="101600">
              <a:schemeClr val="bg2">
                <a:lumMod val="10000"/>
                <a:alpha val="60000"/>
              </a:schemeClr>
            </a:glow>
            <a:outerShdw blurRad="40000" dist="23000" dir="54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rtlCol="1" anchor="ctr"/>
          <a:lstStyle/>
          <a:p>
            <a:r>
              <a:rPr lang="ar-SA" sz="3200" b="1" dirty="0" smtClean="0"/>
              <a:t>ويعد كل من التوجيه والإرشاد وجهان لعملة واحدة </a:t>
            </a:r>
          </a:p>
          <a:p>
            <a:r>
              <a:rPr lang="ar-SA" sz="3200" b="1" dirty="0" smtClean="0"/>
              <a:t>                   وكل منهما يكمل الآخر</a:t>
            </a:r>
            <a:endParaRPr lang="ar-SA"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0.70"/>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animEffect transition="in" filter="fade">
                                      <p:cBhvr>
                                        <p:cTn id="9" dur="2000"/>
                                        <p:tgtEl>
                                          <p:spTgt spid="2"/>
                                        </p:tgtEl>
                                      </p:cBhvr>
                                    </p:animEffect>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anim calcmode="lin" valueType="num">
                                      <p:cBhvr>
                                        <p:cTn id="14"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2000"/>
                                        <p:tgtEl>
                                          <p:spTgt spid="3">
                                            <p:txEl>
                                              <p:pRg st="1" end="1"/>
                                            </p:txEl>
                                          </p:spTgt>
                                        </p:tgtEl>
                                      </p:cBhvr>
                                    </p:animEffect>
                                    <p:anim calcmode="lin" valueType="num">
                                      <p:cBhvr>
                                        <p:cTn id="20"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2000"/>
                                        <p:tgtEl>
                                          <p:spTgt spid="3">
                                            <p:txEl>
                                              <p:pRg st="2" end="2"/>
                                            </p:txEl>
                                          </p:spTgt>
                                        </p:tgtEl>
                                      </p:cBhvr>
                                    </p:animEffect>
                                    <p:anim calcmode="lin" valueType="num">
                                      <p:cBhvr>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8" fill="hold">
                            <p:stCondLst>
                              <p:cond delay="8000"/>
                            </p:stCondLst>
                            <p:childTnLst>
                              <p:par>
                                <p:cTn id="29" presetID="42" presetClass="entr" presetSubtype="0"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2000"/>
                                        <p:tgtEl>
                                          <p:spTgt spid="3">
                                            <p:txEl>
                                              <p:pRg st="3" end="3"/>
                                            </p:txEl>
                                          </p:spTgt>
                                        </p:tgtEl>
                                      </p:cBhvr>
                                    </p:animEffect>
                                    <p:anim calcmode="lin" valueType="num">
                                      <p:cBhvr>
                                        <p:cTn id="32"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4" fill="hold">
                            <p:stCondLst>
                              <p:cond delay="10000"/>
                            </p:stCondLst>
                            <p:childTnLst>
                              <p:par>
                                <p:cTn id="35" presetID="25" presetClass="entr" presetSubtype="0" fill="hold" grpId="0" nodeType="after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p:cTn id="37" dur="10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8" dur="10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9" dur="1000" accel="50000" fill="hold">
                                          <p:stCondLst>
                                            <p:cond delay="1000"/>
                                          </p:stCondLst>
                                        </p:cTn>
                                        <p:tgtEl>
                                          <p:spTgt spid="4"/>
                                        </p:tgtEl>
                                        <p:attrNameLst>
                                          <p:attrName>ppt_w</p:attrName>
                                        </p:attrNameLst>
                                      </p:cBhvr>
                                      <p:tavLst>
                                        <p:tav tm="0">
                                          <p:val>
                                            <p:strVal val="#ppt_w*.05"/>
                                          </p:val>
                                        </p:tav>
                                        <p:tav tm="100000">
                                          <p:val>
                                            <p:strVal val="#ppt_w"/>
                                          </p:val>
                                        </p:tav>
                                      </p:tavLst>
                                    </p:anim>
                                    <p:anim calcmode="lin" valueType="num">
                                      <p:cBhvr>
                                        <p:cTn id="40" dur="2000" fill="hold"/>
                                        <p:tgtEl>
                                          <p:spTgt spid="4"/>
                                        </p:tgtEl>
                                        <p:attrNameLst>
                                          <p:attrName>ppt_h</p:attrName>
                                        </p:attrNameLst>
                                      </p:cBhvr>
                                      <p:tavLst>
                                        <p:tav tm="0">
                                          <p:val>
                                            <p:strVal val="#ppt_h"/>
                                          </p:val>
                                        </p:tav>
                                        <p:tav tm="100000">
                                          <p:val>
                                            <p:strVal val="#ppt_h"/>
                                          </p:val>
                                        </p:tav>
                                      </p:tavLst>
                                    </p:anim>
                                    <p:anim calcmode="lin" valueType="num">
                                      <p:cBhvr>
                                        <p:cTn id="41" dur="10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42" dur="10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43" dur="1000" accel="50000" fill="hold">
                                          <p:stCondLst>
                                            <p:cond delay="1000"/>
                                          </p:stCondLst>
                                        </p:cTn>
                                        <p:tgtEl>
                                          <p:spTgt spid="4"/>
                                        </p:tgtEl>
                                        <p:attrNameLst>
                                          <p:attrName>ppt_y</p:attrName>
                                        </p:attrNameLst>
                                      </p:cBhvr>
                                      <p:tavLst>
                                        <p:tav tm="0">
                                          <p:val>
                                            <p:strVal val="#ppt_y+.1"/>
                                          </p:val>
                                        </p:tav>
                                        <p:tav tm="100000">
                                          <p:val>
                                            <p:strVal val="#ppt_y"/>
                                          </p:val>
                                        </p:tav>
                                      </p:tavLst>
                                    </p:anim>
                                    <p:animEffect transition="in" filter="fade">
                                      <p:cBhvr>
                                        <p:cTn id="44" dur="2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شريحة30"/>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642910" y="1503354"/>
            <a:ext cx="3137002" cy="639762"/>
          </a:xfrm>
        </p:spPr>
        <p:txBody>
          <a:bodyPr>
            <a:normAutofit lnSpcReduction="10000"/>
          </a:bodyPr>
          <a:lstStyle/>
          <a:p>
            <a:r>
              <a:rPr lang="ar-SA" sz="3600" u="sng" dirty="0" smtClean="0">
                <a:solidFill>
                  <a:schemeClr val="accent6">
                    <a:lumMod val="50000"/>
                  </a:schemeClr>
                </a:solidFill>
              </a:rPr>
              <a:t>الإرشاد:</a:t>
            </a:r>
            <a:endParaRPr lang="en-US" sz="3600" u="sng" dirty="0" smtClean="0">
              <a:solidFill>
                <a:schemeClr val="accent6">
                  <a:lumMod val="50000"/>
                </a:schemeClr>
              </a:solidFill>
            </a:endParaRPr>
          </a:p>
          <a:p>
            <a:endParaRPr lang="ar-SA" dirty="0"/>
          </a:p>
        </p:txBody>
      </p:sp>
      <p:sp>
        <p:nvSpPr>
          <p:cNvPr id="4" name="عنصر نائب للمحتوى 3"/>
          <p:cNvSpPr>
            <a:spLocks noGrp="1"/>
          </p:cNvSpPr>
          <p:nvPr>
            <p:ph sz="half" idx="2"/>
          </p:nvPr>
        </p:nvSpPr>
        <p:spPr>
          <a:xfrm>
            <a:off x="457200" y="1835166"/>
            <a:ext cx="4040188" cy="4165602"/>
          </a:xfrm>
        </p:spPr>
        <p:style>
          <a:lnRef idx="3">
            <a:schemeClr val="lt1"/>
          </a:lnRef>
          <a:fillRef idx="1">
            <a:schemeClr val="accent3"/>
          </a:fillRef>
          <a:effectRef idx="1">
            <a:schemeClr val="accent3"/>
          </a:effectRef>
          <a:fontRef idx="minor">
            <a:schemeClr val="lt1"/>
          </a:fontRef>
        </p:style>
        <p:txBody>
          <a:bodyPr/>
          <a:lstStyle/>
          <a:p>
            <a:r>
              <a:rPr lang="ar-SA" sz="2800" b="1" dirty="0" smtClean="0"/>
              <a:t>هو الجانب العملي المتخصص في التوجيه والإرشاد ،تقوم فيه المرشدة بمساعدة الطالبة على فهم ذاتها ومعرفة قدراتها وإمكاناتها والتبصر بمشكلاتها ومواجهتها وتنمية سلوكها الإيجابي وتحقيق توافقها الذاتي والبيئي للوصول إلى درجة من الصحة النفسية </a:t>
            </a:r>
            <a:endParaRPr lang="ar-SA" sz="2800" dirty="0" smtClean="0"/>
          </a:p>
          <a:p>
            <a:endParaRPr lang="ar-SA" dirty="0"/>
          </a:p>
        </p:txBody>
      </p:sp>
      <p:sp>
        <p:nvSpPr>
          <p:cNvPr id="5" name="عنصر نائب للنص 4"/>
          <p:cNvSpPr>
            <a:spLocks noGrp="1"/>
          </p:cNvSpPr>
          <p:nvPr>
            <p:ph type="body" sz="quarter" idx="3"/>
          </p:nvPr>
        </p:nvSpPr>
        <p:spPr>
          <a:xfrm>
            <a:off x="5786446" y="1071546"/>
            <a:ext cx="2097922" cy="639762"/>
          </a:xfrm>
        </p:spPr>
        <p:txBody>
          <a:bodyPr>
            <a:normAutofit lnSpcReduction="10000"/>
          </a:bodyPr>
          <a:lstStyle/>
          <a:p>
            <a:r>
              <a:rPr lang="ar-SA" sz="3600" u="sng" dirty="0" smtClean="0">
                <a:solidFill>
                  <a:schemeClr val="accent3">
                    <a:lumMod val="50000"/>
                  </a:schemeClr>
                </a:solidFill>
              </a:rPr>
              <a:t>التوجيه </a:t>
            </a:r>
            <a:r>
              <a:rPr lang="ar-SA" u="sng" dirty="0" smtClean="0"/>
              <a:t>:</a:t>
            </a:r>
            <a:endParaRPr lang="ar-SA" dirty="0"/>
          </a:p>
        </p:txBody>
      </p:sp>
      <p:sp>
        <p:nvSpPr>
          <p:cNvPr id="6" name="عنصر نائب للمحتوى 5"/>
          <p:cNvSpPr>
            <a:spLocks noGrp="1"/>
          </p:cNvSpPr>
          <p:nvPr>
            <p:ph sz="quarter" idx="4"/>
          </p:nvPr>
        </p:nvSpPr>
        <p:spPr>
          <a:xfrm>
            <a:off x="4645025" y="1857364"/>
            <a:ext cx="4041775" cy="4143404"/>
          </a:xfrm>
        </p:spPr>
        <p:style>
          <a:lnRef idx="1">
            <a:schemeClr val="accent6"/>
          </a:lnRef>
          <a:fillRef idx="2">
            <a:schemeClr val="accent6"/>
          </a:fillRef>
          <a:effectRef idx="1">
            <a:schemeClr val="accent6"/>
          </a:effectRef>
          <a:fontRef idx="minor">
            <a:schemeClr val="dk1"/>
          </a:fontRef>
        </p:style>
        <p:txBody>
          <a:bodyPr>
            <a:noAutofit/>
          </a:bodyPr>
          <a:lstStyle/>
          <a:p>
            <a:r>
              <a:rPr lang="ar-SA" sz="2800" b="1" dirty="0" smtClean="0"/>
              <a:t>الخدمات المخططة التي تتسم بالاتساع والشمول ويركز التوجيه على إمداد الطالبة بالمعلومات المتنوعة وتنمية شعورها بالمسؤولية .وتقديم خدمات التوجيه للطالبات بعدة أساليب كالمحاضرات واللقاءات والنشرات والصحف  والإذاعة المدرسية... ...</a:t>
            </a:r>
            <a:r>
              <a:rPr lang="ar-SA" sz="2800" b="1" dirty="0" err="1" smtClean="0"/>
              <a:t>إلخ</a:t>
            </a:r>
            <a:endParaRPr lang="ar-SA" sz="2800" dirty="0"/>
          </a:p>
        </p:txBody>
      </p:sp>
      <p:sp>
        <p:nvSpPr>
          <p:cNvPr id="7" name="عنوان 1"/>
          <p:cNvSpPr>
            <a:spLocks noGrp="1"/>
          </p:cNvSpPr>
          <p:nvPr>
            <p:ph type="title"/>
          </p:nvPr>
        </p:nvSpPr>
        <p:spPr>
          <a:xfrm>
            <a:off x="457200" y="274638"/>
            <a:ext cx="8229600" cy="725487"/>
          </a:xfrm>
        </p:spPr>
        <p:txBody>
          <a:bodyPr>
            <a:noAutofit/>
          </a:bodyPr>
          <a:lstStyle/>
          <a:p>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تعريف التوجيه والإرشاد </a:t>
            </a:r>
            <a:endParaRPr lang="ar-SA" dirty="0"/>
          </a:p>
        </p:txBody>
      </p:sp>
      <p:sp>
        <p:nvSpPr>
          <p:cNvPr id="10" name="سهم منحني إلى الأعلى 9"/>
          <p:cNvSpPr/>
          <p:nvPr/>
        </p:nvSpPr>
        <p:spPr>
          <a:xfrm rot="10800000">
            <a:off x="5530495" y="1392415"/>
            <a:ext cx="850392" cy="464949"/>
          </a:xfrm>
          <a:prstGeom prst="bentUpArrow">
            <a:avLst>
              <a:gd name="adj1" fmla="val 25000"/>
              <a:gd name="adj2" fmla="val 23377"/>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سهم منحني إلى الأعلى 10"/>
          <p:cNvSpPr/>
          <p:nvPr/>
        </p:nvSpPr>
        <p:spPr>
          <a:xfrm rot="10800000">
            <a:off x="1357290" y="1357298"/>
            <a:ext cx="850392" cy="464949"/>
          </a:xfrm>
          <a:prstGeom prst="bentUpArrow">
            <a:avLst>
              <a:gd name="adj1" fmla="val 25000"/>
              <a:gd name="adj2" fmla="val 23377"/>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2000" fill="hold"/>
                                        <p:tgtEl>
                                          <p:spTgt spid="7"/>
                                        </p:tgtEl>
                                        <p:attrNameLst>
                                          <p:attrName>ppt_w</p:attrName>
                                        </p:attrNameLst>
                                      </p:cBhvr>
                                      <p:tavLst>
                                        <p:tav tm="0">
                                          <p:val>
                                            <p:strVal val="#ppt_w*0.70"/>
                                          </p:val>
                                        </p:tav>
                                        <p:tav tm="100000">
                                          <p:val>
                                            <p:strVal val="#ppt_w"/>
                                          </p:val>
                                        </p:tav>
                                      </p:tavLst>
                                    </p:anim>
                                    <p:anim calcmode="lin" valueType="num">
                                      <p:cBhvr>
                                        <p:cTn id="8" dur="2000" fill="hold"/>
                                        <p:tgtEl>
                                          <p:spTgt spid="7"/>
                                        </p:tgtEl>
                                        <p:attrNameLst>
                                          <p:attrName>ppt_h</p:attrName>
                                        </p:attrNameLst>
                                      </p:cBhvr>
                                      <p:tavLst>
                                        <p:tav tm="0">
                                          <p:val>
                                            <p:strVal val="#ppt_h"/>
                                          </p:val>
                                        </p:tav>
                                        <p:tav tm="100000">
                                          <p:val>
                                            <p:strVal val="#ppt_h"/>
                                          </p:val>
                                        </p:tav>
                                      </p:tavLst>
                                    </p:anim>
                                    <p:animEffect transition="in" filter="fade">
                                      <p:cBhvr>
                                        <p:cTn id="9" dur="2000"/>
                                        <p:tgtEl>
                                          <p:spTgt spid="7"/>
                                        </p:tgtEl>
                                      </p:cBhvr>
                                    </p:animEffect>
                                  </p:childTnLst>
                                </p:cTn>
                              </p:par>
                            </p:childTnLst>
                          </p:cTn>
                        </p:par>
                        <p:par>
                          <p:cTn id="10" fill="hold">
                            <p:stCondLst>
                              <p:cond delay="2000"/>
                            </p:stCondLst>
                            <p:childTnLst>
                              <p:par>
                                <p:cTn id="11" presetID="6" presetClass="entr" presetSubtype="16" fill="hold" grpId="0" nodeType="after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circle(in)">
                                      <p:cBhvr>
                                        <p:cTn id="13" dur="1000"/>
                                        <p:tgtEl>
                                          <p:spTgt spid="5">
                                            <p:txEl>
                                              <p:pRg st="0" end="0"/>
                                            </p:txEl>
                                          </p:spTgt>
                                        </p:tgtEl>
                                      </p:cBhvr>
                                    </p:animEffect>
                                  </p:childTnLst>
                                </p:cTn>
                              </p:par>
                            </p:childTnLst>
                          </p:cTn>
                        </p:par>
                        <p:par>
                          <p:cTn id="14" fill="hold">
                            <p:stCondLst>
                              <p:cond delay="3000"/>
                            </p:stCondLst>
                            <p:childTnLst>
                              <p:par>
                                <p:cTn id="15" presetID="1"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26" presetClass="emph" presetSubtype="0" fill="hold" grpId="1" nodeType="withEffect">
                                  <p:stCondLst>
                                    <p:cond delay="0"/>
                                  </p:stCondLst>
                                  <p:childTnLst>
                                    <p:animEffect transition="out" filter="fade">
                                      <p:cBhvr>
                                        <p:cTn id="18" dur="2000" tmFilter="0, 0; .2, .5; .8, .5; 1, 0"/>
                                        <p:tgtEl>
                                          <p:spTgt spid="10"/>
                                        </p:tgtEl>
                                      </p:cBhvr>
                                    </p:animEffect>
                                    <p:animScale>
                                      <p:cBhvr>
                                        <p:cTn id="19" dur="1000" autoRev="1" fill="hold"/>
                                        <p:tgtEl>
                                          <p:spTgt spid="10"/>
                                        </p:tgtEl>
                                      </p:cBhvr>
                                      <p:by x="105000" y="105000"/>
                                    </p:animScale>
                                  </p:childTnLst>
                                </p:cTn>
                              </p:par>
                            </p:childTnLst>
                          </p:cTn>
                        </p:par>
                        <p:par>
                          <p:cTn id="20" fill="hold">
                            <p:stCondLst>
                              <p:cond delay="5000"/>
                            </p:stCondLst>
                            <p:childTnLst>
                              <p:par>
                                <p:cTn id="21" presetID="25" presetClass="entr" presetSubtype="0" fill="hold" grpId="0" nodeType="afterEffect">
                                  <p:stCondLst>
                                    <p:cond delay="0"/>
                                  </p:stCondLst>
                                  <p:childTnLst>
                                    <p:set>
                                      <p:cBhvr>
                                        <p:cTn id="22" dur="1" fill="hold">
                                          <p:stCondLst>
                                            <p:cond delay="0"/>
                                          </p:stCondLst>
                                        </p:cTn>
                                        <p:tgtEl>
                                          <p:spTgt spid="6">
                                            <p:bg/>
                                          </p:spTgt>
                                        </p:tgtEl>
                                        <p:attrNameLst>
                                          <p:attrName>style.visibility</p:attrName>
                                        </p:attrNameLst>
                                      </p:cBhvr>
                                      <p:to>
                                        <p:strVal val="visible"/>
                                      </p:to>
                                    </p:set>
                                    <p:anim calcmode="lin" valueType="num">
                                      <p:cBhvr>
                                        <p:cTn id="23" dur="500" decel="50000" fill="hold">
                                          <p:stCondLst>
                                            <p:cond delay="0"/>
                                          </p:stCondLst>
                                        </p:cTn>
                                        <p:tgtEl>
                                          <p:spTgt spid="6">
                                            <p:bg/>
                                          </p:spTgt>
                                        </p:tgtEl>
                                        <p:attrNameLst>
                                          <p:attrName>style.rotation</p:attrName>
                                        </p:attrNameLst>
                                      </p:cBhvr>
                                      <p:tavLst>
                                        <p:tav tm="0">
                                          <p:val>
                                            <p:fltVal val="-90"/>
                                          </p:val>
                                        </p:tav>
                                        <p:tav tm="100000">
                                          <p:val>
                                            <p:fltVal val="0"/>
                                          </p:val>
                                        </p:tav>
                                      </p:tavLst>
                                    </p:anim>
                                    <p:anim calcmode="lin" valueType="num">
                                      <p:cBhvr>
                                        <p:cTn id="24" dur="500" decel="50000" fill="hold">
                                          <p:stCondLst>
                                            <p:cond delay="0"/>
                                          </p:stCondLst>
                                        </p:cTn>
                                        <p:tgtEl>
                                          <p:spTgt spid="6">
                                            <p:bg/>
                                          </p:spTgt>
                                        </p:tgtEl>
                                        <p:attrNameLst>
                                          <p:attrName>ppt_w</p:attrName>
                                        </p:attrNameLst>
                                      </p:cBhvr>
                                      <p:tavLst>
                                        <p:tav tm="0">
                                          <p:val>
                                            <p:strVal val="#ppt_w"/>
                                          </p:val>
                                        </p:tav>
                                        <p:tav tm="100000">
                                          <p:val>
                                            <p:strVal val="#ppt_w*.05"/>
                                          </p:val>
                                        </p:tav>
                                      </p:tavLst>
                                    </p:anim>
                                    <p:anim calcmode="lin" valueType="num">
                                      <p:cBhvr>
                                        <p:cTn id="25" dur="500" accel="50000" fill="hold">
                                          <p:stCondLst>
                                            <p:cond delay="500"/>
                                          </p:stCondLst>
                                        </p:cTn>
                                        <p:tgtEl>
                                          <p:spTgt spid="6">
                                            <p:bg/>
                                          </p:spTgt>
                                        </p:tgtEl>
                                        <p:attrNameLst>
                                          <p:attrName>ppt_w</p:attrName>
                                        </p:attrNameLst>
                                      </p:cBhvr>
                                      <p:tavLst>
                                        <p:tav tm="0">
                                          <p:val>
                                            <p:strVal val="#ppt_w*.05"/>
                                          </p:val>
                                        </p:tav>
                                        <p:tav tm="100000">
                                          <p:val>
                                            <p:strVal val="#ppt_w"/>
                                          </p:val>
                                        </p:tav>
                                      </p:tavLst>
                                    </p:anim>
                                    <p:anim calcmode="lin" valueType="num">
                                      <p:cBhvr>
                                        <p:cTn id="26" dur="1000" fill="hold"/>
                                        <p:tgtEl>
                                          <p:spTgt spid="6">
                                            <p:bg/>
                                          </p:spTgt>
                                        </p:tgtEl>
                                        <p:attrNameLst>
                                          <p:attrName>ppt_h</p:attrName>
                                        </p:attrNameLst>
                                      </p:cBhvr>
                                      <p:tavLst>
                                        <p:tav tm="0">
                                          <p:val>
                                            <p:strVal val="#ppt_h"/>
                                          </p:val>
                                        </p:tav>
                                        <p:tav tm="100000">
                                          <p:val>
                                            <p:strVal val="#ppt_h"/>
                                          </p:val>
                                        </p:tav>
                                      </p:tavLst>
                                    </p:anim>
                                    <p:anim calcmode="lin" valueType="num">
                                      <p:cBhvr>
                                        <p:cTn id="27" dur="500" decel="50000" fill="hold">
                                          <p:stCondLst>
                                            <p:cond delay="0"/>
                                          </p:stCondLst>
                                        </p:cTn>
                                        <p:tgtEl>
                                          <p:spTgt spid="6">
                                            <p:bg/>
                                          </p:spTgt>
                                        </p:tgtEl>
                                        <p:attrNameLst>
                                          <p:attrName>ppt_x</p:attrName>
                                        </p:attrNameLst>
                                      </p:cBhvr>
                                      <p:tavLst>
                                        <p:tav tm="0">
                                          <p:val>
                                            <p:strVal val="#ppt_x+.4"/>
                                          </p:val>
                                        </p:tav>
                                        <p:tav tm="100000">
                                          <p:val>
                                            <p:strVal val="#ppt_x"/>
                                          </p:val>
                                        </p:tav>
                                      </p:tavLst>
                                    </p:anim>
                                    <p:anim calcmode="lin" valueType="num">
                                      <p:cBhvr>
                                        <p:cTn id="28" dur="500" decel="50000" fill="hold">
                                          <p:stCondLst>
                                            <p:cond delay="0"/>
                                          </p:stCondLst>
                                        </p:cTn>
                                        <p:tgtEl>
                                          <p:spTgt spid="6">
                                            <p:bg/>
                                          </p:spTgt>
                                        </p:tgtEl>
                                        <p:attrNameLst>
                                          <p:attrName>ppt_y</p:attrName>
                                        </p:attrNameLst>
                                      </p:cBhvr>
                                      <p:tavLst>
                                        <p:tav tm="0">
                                          <p:val>
                                            <p:strVal val="#ppt_y-.2"/>
                                          </p:val>
                                        </p:tav>
                                        <p:tav tm="100000">
                                          <p:val>
                                            <p:strVal val="#ppt_y+.1"/>
                                          </p:val>
                                        </p:tav>
                                      </p:tavLst>
                                    </p:anim>
                                    <p:anim calcmode="lin" valueType="num">
                                      <p:cBhvr>
                                        <p:cTn id="29" dur="500" accel="50000" fill="hold">
                                          <p:stCondLst>
                                            <p:cond delay="500"/>
                                          </p:stCondLst>
                                        </p:cTn>
                                        <p:tgtEl>
                                          <p:spTgt spid="6">
                                            <p:bg/>
                                          </p:spTgt>
                                        </p:tgtEl>
                                        <p:attrNameLst>
                                          <p:attrName>ppt_y</p:attrName>
                                        </p:attrNameLst>
                                      </p:cBhvr>
                                      <p:tavLst>
                                        <p:tav tm="0">
                                          <p:val>
                                            <p:strVal val="#ppt_y+.1"/>
                                          </p:val>
                                        </p:tav>
                                        <p:tav tm="100000">
                                          <p:val>
                                            <p:strVal val="#ppt_y"/>
                                          </p:val>
                                        </p:tav>
                                      </p:tavLst>
                                    </p:anim>
                                    <p:animEffect transition="in" filter="fade">
                                      <p:cBhvr>
                                        <p:cTn id="30" dur="1000" decel="50000">
                                          <p:stCondLst>
                                            <p:cond delay="0"/>
                                          </p:stCondLst>
                                        </p:cTn>
                                        <p:tgtEl>
                                          <p:spTgt spid="6">
                                            <p:bg/>
                                          </p:spTgt>
                                        </p:tgtEl>
                                      </p:cBhvr>
                                    </p:animEffect>
                                  </p:childTnLst>
                                </p:cTn>
                              </p:par>
                            </p:childTnLst>
                          </p:cTn>
                        </p:par>
                        <p:par>
                          <p:cTn id="31" fill="hold">
                            <p:stCondLst>
                              <p:cond delay="6000"/>
                            </p:stCondLst>
                            <p:childTnLst>
                              <p:par>
                                <p:cTn id="32" presetID="25" presetClass="entr" presetSubtype="0"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p:cTn id="34" dur="500" decel="50000" fill="hold">
                                          <p:stCondLst>
                                            <p:cond delay="0"/>
                                          </p:stCondLst>
                                        </p:cTn>
                                        <p:tgtEl>
                                          <p:spTgt spid="6">
                                            <p:txEl>
                                              <p:pRg st="0" end="0"/>
                                            </p:txEl>
                                          </p:spTgt>
                                        </p:tgtEl>
                                        <p:attrNameLst>
                                          <p:attrName>style.rotation</p:attrName>
                                        </p:attrNameLst>
                                      </p:cBhvr>
                                      <p:tavLst>
                                        <p:tav tm="0">
                                          <p:val>
                                            <p:fltVal val="-90"/>
                                          </p:val>
                                        </p:tav>
                                        <p:tav tm="100000">
                                          <p:val>
                                            <p:fltVal val="0"/>
                                          </p:val>
                                        </p:tav>
                                      </p:tavLst>
                                    </p:anim>
                                    <p:anim calcmode="lin" valueType="num">
                                      <p:cBhvr>
                                        <p:cTn id="35" dur="500" decel="50000" fill="hold">
                                          <p:stCondLst>
                                            <p:cond delay="0"/>
                                          </p:stCondLst>
                                        </p:cTn>
                                        <p:tgtEl>
                                          <p:spTgt spid="6">
                                            <p:txEl>
                                              <p:pRg st="0" end="0"/>
                                            </p:txEl>
                                          </p:spTgt>
                                        </p:tgtEl>
                                        <p:attrNameLst>
                                          <p:attrName>ppt_w</p:attrName>
                                        </p:attrNameLst>
                                      </p:cBhvr>
                                      <p:tavLst>
                                        <p:tav tm="0">
                                          <p:val>
                                            <p:strVal val="#ppt_w"/>
                                          </p:val>
                                        </p:tav>
                                        <p:tav tm="100000">
                                          <p:val>
                                            <p:strVal val="#ppt_w*.05"/>
                                          </p:val>
                                        </p:tav>
                                      </p:tavLst>
                                    </p:anim>
                                    <p:anim calcmode="lin" valueType="num">
                                      <p:cBhvr>
                                        <p:cTn id="36" dur="500" accel="50000" fill="hold">
                                          <p:stCondLst>
                                            <p:cond delay="500"/>
                                          </p:stCondLst>
                                        </p:cTn>
                                        <p:tgtEl>
                                          <p:spTgt spid="6">
                                            <p:txEl>
                                              <p:pRg st="0" end="0"/>
                                            </p:txEl>
                                          </p:spTgt>
                                        </p:tgtEl>
                                        <p:attrNameLst>
                                          <p:attrName>ppt_w</p:attrName>
                                        </p:attrNameLst>
                                      </p:cBhvr>
                                      <p:tavLst>
                                        <p:tav tm="0">
                                          <p:val>
                                            <p:strVal val="#ppt_w*.05"/>
                                          </p:val>
                                        </p:tav>
                                        <p:tav tm="100000">
                                          <p:val>
                                            <p:strVal val="#ppt_w"/>
                                          </p:val>
                                        </p:tav>
                                      </p:tavLst>
                                    </p:anim>
                                    <p:anim calcmode="lin" valueType="num">
                                      <p:cBhvr>
                                        <p:cTn id="37" dur="1000" fill="hold"/>
                                        <p:tgtEl>
                                          <p:spTgt spid="6">
                                            <p:txEl>
                                              <p:pRg st="0" end="0"/>
                                            </p:txEl>
                                          </p:spTgt>
                                        </p:tgtEl>
                                        <p:attrNameLst>
                                          <p:attrName>ppt_h</p:attrName>
                                        </p:attrNameLst>
                                      </p:cBhvr>
                                      <p:tavLst>
                                        <p:tav tm="0">
                                          <p:val>
                                            <p:strVal val="#ppt_h"/>
                                          </p:val>
                                        </p:tav>
                                        <p:tav tm="100000">
                                          <p:val>
                                            <p:strVal val="#ppt_h"/>
                                          </p:val>
                                        </p:tav>
                                      </p:tavLst>
                                    </p:anim>
                                    <p:anim calcmode="lin" valueType="num">
                                      <p:cBhvr>
                                        <p:cTn id="38" dur="500" decel="50000" fill="hold">
                                          <p:stCondLst>
                                            <p:cond delay="0"/>
                                          </p:stCondLst>
                                        </p:cTn>
                                        <p:tgtEl>
                                          <p:spTgt spid="6">
                                            <p:txEl>
                                              <p:pRg st="0" end="0"/>
                                            </p:txEl>
                                          </p:spTgt>
                                        </p:tgtEl>
                                        <p:attrNameLst>
                                          <p:attrName>ppt_x</p:attrName>
                                        </p:attrNameLst>
                                      </p:cBhvr>
                                      <p:tavLst>
                                        <p:tav tm="0">
                                          <p:val>
                                            <p:strVal val="#ppt_x+.4"/>
                                          </p:val>
                                        </p:tav>
                                        <p:tav tm="100000">
                                          <p:val>
                                            <p:strVal val="#ppt_x"/>
                                          </p:val>
                                        </p:tav>
                                      </p:tavLst>
                                    </p:anim>
                                    <p:anim calcmode="lin" valueType="num">
                                      <p:cBhvr>
                                        <p:cTn id="39" dur="500" decel="50000" fill="hold">
                                          <p:stCondLst>
                                            <p:cond delay="0"/>
                                          </p:stCondLst>
                                        </p:cTn>
                                        <p:tgtEl>
                                          <p:spTgt spid="6">
                                            <p:txEl>
                                              <p:pRg st="0" end="0"/>
                                            </p:txEl>
                                          </p:spTgt>
                                        </p:tgtEl>
                                        <p:attrNameLst>
                                          <p:attrName>ppt_y</p:attrName>
                                        </p:attrNameLst>
                                      </p:cBhvr>
                                      <p:tavLst>
                                        <p:tav tm="0">
                                          <p:val>
                                            <p:strVal val="#ppt_y-.2"/>
                                          </p:val>
                                        </p:tav>
                                        <p:tav tm="100000">
                                          <p:val>
                                            <p:strVal val="#ppt_y+.1"/>
                                          </p:val>
                                        </p:tav>
                                      </p:tavLst>
                                    </p:anim>
                                    <p:anim calcmode="lin" valueType="num">
                                      <p:cBhvr>
                                        <p:cTn id="40" dur="500" accel="50000" fill="hold">
                                          <p:stCondLst>
                                            <p:cond delay="500"/>
                                          </p:stCondLst>
                                        </p:cTn>
                                        <p:tgtEl>
                                          <p:spTgt spid="6">
                                            <p:txEl>
                                              <p:pRg st="0" end="0"/>
                                            </p:txEl>
                                          </p:spTgt>
                                        </p:tgtEl>
                                        <p:attrNameLst>
                                          <p:attrName>ppt_y</p:attrName>
                                        </p:attrNameLst>
                                      </p:cBhvr>
                                      <p:tavLst>
                                        <p:tav tm="0">
                                          <p:val>
                                            <p:strVal val="#ppt_y+.1"/>
                                          </p:val>
                                        </p:tav>
                                        <p:tav tm="100000">
                                          <p:val>
                                            <p:strVal val="#ppt_y"/>
                                          </p:val>
                                        </p:tav>
                                      </p:tavLst>
                                    </p:anim>
                                    <p:animEffect transition="in" filter="fade">
                                      <p:cBhvr>
                                        <p:cTn id="41" dur="1000" decel="50000">
                                          <p:stCondLst>
                                            <p:cond delay="0"/>
                                          </p:stCondLst>
                                        </p:cTn>
                                        <p:tgtEl>
                                          <p:spTgt spid="6">
                                            <p:txEl>
                                              <p:pRg st="0" end="0"/>
                                            </p:txEl>
                                          </p:spTgt>
                                        </p:tgtEl>
                                      </p:cBhvr>
                                    </p:animEffect>
                                  </p:childTnLst>
                                </p:cTn>
                              </p:par>
                            </p:childTnLst>
                          </p:cTn>
                        </p:par>
                        <p:par>
                          <p:cTn id="42" fill="hold">
                            <p:stCondLst>
                              <p:cond delay="7000"/>
                            </p:stCondLst>
                            <p:childTnLst>
                              <p:par>
                                <p:cTn id="43" presetID="8" presetClass="entr" presetSubtype="16" fill="hold" grpId="0" nodeType="afterEffect">
                                  <p:stCondLst>
                                    <p:cond delay="0"/>
                                  </p:stCondLst>
                                  <p:childTnLst>
                                    <p:set>
                                      <p:cBhvr>
                                        <p:cTn id="44" dur="1" fill="hold">
                                          <p:stCondLst>
                                            <p:cond delay="0"/>
                                          </p:stCondLst>
                                        </p:cTn>
                                        <p:tgtEl>
                                          <p:spTgt spid="3">
                                            <p:txEl>
                                              <p:pRg st="0" end="0"/>
                                            </p:txEl>
                                          </p:spTgt>
                                        </p:tgtEl>
                                        <p:attrNameLst>
                                          <p:attrName>style.visibility</p:attrName>
                                        </p:attrNameLst>
                                      </p:cBhvr>
                                      <p:to>
                                        <p:strVal val="visible"/>
                                      </p:to>
                                    </p:set>
                                    <p:animEffect transition="in" filter="diamond(in)">
                                      <p:cBhvr>
                                        <p:cTn id="45" dur="1000"/>
                                        <p:tgtEl>
                                          <p:spTgt spid="3">
                                            <p:txEl>
                                              <p:pRg st="0" end="0"/>
                                            </p:txEl>
                                          </p:spTgt>
                                        </p:tgtEl>
                                      </p:cBhvr>
                                    </p:animEffect>
                                  </p:childTnLst>
                                </p:cTn>
                              </p:par>
                            </p:childTnLst>
                          </p:cTn>
                        </p:par>
                        <p:par>
                          <p:cTn id="46" fill="hold">
                            <p:stCondLst>
                              <p:cond delay="8000"/>
                            </p:stCondLst>
                            <p:childTnLst>
                              <p:par>
                                <p:cTn id="47" presetID="1" presetClass="entr" presetSubtype="0"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childTnLst>
                                </p:cTn>
                              </p:par>
                              <p:par>
                                <p:cTn id="49" presetID="26" presetClass="emph" presetSubtype="0" fill="hold" grpId="1" nodeType="withEffect">
                                  <p:stCondLst>
                                    <p:cond delay="0"/>
                                  </p:stCondLst>
                                  <p:childTnLst>
                                    <p:animEffect transition="out" filter="fade">
                                      <p:cBhvr>
                                        <p:cTn id="50" dur="2000" tmFilter="0, 0; .2, .5; .8, .5; 1, 0"/>
                                        <p:tgtEl>
                                          <p:spTgt spid="11"/>
                                        </p:tgtEl>
                                      </p:cBhvr>
                                    </p:animEffect>
                                    <p:animScale>
                                      <p:cBhvr>
                                        <p:cTn id="51" dur="1000" autoRev="1" fill="hold"/>
                                        <p:tgtEl>
                                          <p:spTgt spid="11"/>
                                        </p:tgtEl>
                                      </p:cBhvr>
                                      <p:by x="105000" y="105000"/>
                                    </p:animScale>
                                  </p:childTnLst>
                                </p:cTn>
                              </p:par>
                            </p:childTnLst>
                          </p:cTn>
                        </p:par>
                        <p:par>
                          <p:cTn id="52" fill="hold">
                            <p:stCondLst>
                              <p:cond delay="10000"/>
                            </p:stCondLst>
                            <p:childTnLst>
                              <p:par>
                                <p:cTn id="53" presetID="25" presetClass="entr" presetSubtype="0" fill="hold" grpId="0" nodeType="afterEffect">
                                  <p:stCondLst>
                                    <p:cond delay="0"/>
                                  </p:stCondLst>
                                  <p:childTnLst>
                                    <p:set>
                                      <p:cBhvr>
                                        <p:cTn id="54" dur="1" fill="hold">
                                          <p:stCondLst>
                                            <p:cond delay="0"/>
                                          </p:stCondLst>
                                        </p:cTn>
                                        <p:tgtEl>
                                          <p:spTgt spid="4">
                                            <p:bg/>
                                          </p:spTgt>
                                        </p:tgtEl>
                                        <p:attrNameLst>
                                          <p:attrName>style.visibility</p:attrName>
                                        </p:attrNameLst>
                                      </p:cBhvr>
                                      <p:to>
                                        <p:strVal val="visible"/>
                                      </p:to>
                                    </p:set>
                                    <p:anim calcmode="lin" valueType="num">
                                      <p:cBhvr>
                                        <p:cTn id="55" dur="500" decel="50000" fill="hold">
                                          <p:stCondLst>
                                            <p:cond delay="0"/>
                                          </p:stCondLst>
                                        </p:cTn>
                                        <p:tgtEl>
                                          <p:spTgt spid="4">
                                            <p:bg/>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4">
                                            <p:bg/>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4">
                                            <p:bg/>
                                          </p:spTgt>
                                        </p:tgtEl>
                                        <p:attrNameLst>
                                          <p:attrName>ppt_w</p:attrName>
                                        </p:attrNameLst>
                                      </p:cBhvr>
                                      <p:tavLst>
                                        <p:tav tm="0">
                                          <p:val>
                                            <p:strVal val="#ppt_w*.05"/>
                                          </p:val>
                                        </p:tav>
                                        <p:tav tm="100000">
                                          <p:val>
                                            <p:strVal val="#ppt_w"/>
                                          </p:val>
                                        </p:tav>
                                      </p:tavLst>
                                    </p:anim>
                                    <p:anim calcmode="lin" valueType="num">
                                      <p:cBhvr>
                                        <p:cTn id="58" dur="1000" fill="hold"/>
                                        <p:tgtEl>
                                          <p:spTgt spid="4">
                                            <p:bg/>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4">
                                            <p:bg/>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4">
                                            <p:bg/>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4">
                                            <p:bg/>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4">
                                            <p:bg/>
                                          </p:spTgt>
                                        </p:tgtEl>
                                      </p:cBhvr>
                                    </p:animEffect>
                                  </p:childTnLst>
                                </p:cTn>
                              </p:par>
                            </p:childTnLst>
                          </p:cTn>
                        </p:par>
                        <p:par>
                          <p:cTn id="63" fill="hold">
                            <p:stCondLst>
                              <p:cond delay="11000"/>
                            </p:stCondLst>
                            <p:childTnLst>
                              <p:par>
                                <p:cTn id="64" presetID="25" presetClass="entr" presetSubtype="0" fill="hold" grpId="0" nodeType="afterEffect">
                                  <p:stCondLst>
                                    <p:cond delay="0"/>
                                  </p:stCondLst>
                                  <p:childTnLst>
                                    <p:set>
                                      <p:cBhvr>
                                        <p:cTn id="65" dur="1" fill="hold">
                                          <p:stCondLst>
                                            <p:cond delay="0"/>
                                          </p:stCondLst>
                                        </p:cTn>
                                        <p:tgtEl>
                                          <p:spTgt spid="4">
                                            <p:txEl>
                                              <p:pRg st="0" end="0"/>
                                            </p:txEl>
                                          </p:spTgt>
                                        </p:tgtEl>
                                        <p:attrNameLst>
                                          <p:attrName>style.visibility</p:attrName>
                                        </p:attrNameLst>
                                      </p:cBhvr>
                                      <p:to>
                                        <p:strVal val="visible"/>
                                      </p:to>
                                    </p:set>
                                    <p:anim calcmode="lin" valueType="num">
                                      <p:cBhvr>
                                        <p:cTn id="66" dur="500" decel="50000" fill="hold">
                                          <p:stCondLst>
                                            <p:cond delay="0"/>
                                          </p:stCondLst>
                                        </p:cTn>
                                        <p:tgtEl>
                                          <p:spTgt spid="4">
                                            <p:txEl>
                                              <p:pRg st="0" end="0"/>
                                            </p:txEl>
                                          </p:spTgt>
                                        </p:tgtEl>
                                        <p:attrNameLst>
                                          <p:attrName>style.rotation</p:attrName>
                                        </p:attrNameLst>
                                      </p:cBhvr>
                                      <p:tavLst>
                                        <p:tav tm="0">
                                          <p:val>
                                            <p:fltVal val="-90"/>
                                          </p:val>
                                        </p:tav>
                                        <p:tav tm="100000">
                                          <p:val>
                                            <p:fltVal val="0"/>
                                          </p:val>
                                        </p:tav>
                                      </p:tavLst>
                                    </p:anim>
                                    <p:anim calcmode="lin" valueType="num">
                                      <p:cBhvr>
                                        <p:cTn id="67" dur="500" decel="50000" fill="hold">
                                          <p:stCondLst>
                                            <p:cond delay="0"/>
                                          </p:stCondLst>
                                        </p:cTn>
                                        <p:tgtEl>
                                          <p:spTgt spid="4">
                                            <p:txEl>
                                              <p:pRg st="0" end="0"/>
                                            </p:txEl>
                                          </p:spTgt>
                                        </p:tgtEl>
                                        <p:attrNameLst>
                                          <p:attrName>ppt_w</p:attrName>
                                        </p:attrNameLst>
                                      </p:cBhvr>
                                      <p:tavLst>
                                        <p:tav tm="0">
                                          <p:val>
                                            <p:strVal val="#ppt_w"/>
                                          </p:val>
                                        </p:tav>
                                        <p:tav tm="100000">
                                          <p:val>
                                            <p:strVal val="#ppt_w*.05"/>
                                          </p:val>
                                        </p:tav>
                                      </p:tavLst>
                                    </p:anim>
                                    <p:anim calcmode="lin" valueType="num">
                                      <p:cBhvr>
                                        <p:cTn id="68" dur="500" accel="50000" fill="hold">
                                          <p:stCondLst>
                                            <p:cond delay="500"/>
                                          </p:stCondLst>
                                        </p:cTn>
                                        <p:tgtEl>
                                          <p:spTgt spid="4">
                                            <p:txEl>
                                              <p:pRg st="0" end="0"/>
                                            </p:txEl>
                                          </p:spTgt>
                                        </p:tgtEl>
                                        <p:attrNameLst>
                                          <p:attrName>ppt_w</p:attrName>
                                        </p:attrNameLst>
                                      </p:cBhvr>
                                      <p:tavLst>
                                        <p:tav tm="0">
                                          <p:val>
                                            <p:strVal val="#ppt_w*.05"/>
                                          </p:val>
                                        </p:tav>
                                        <p:tav tm="100000">
                                          <p:val>
                                            <p:strVal val="#ppt_w"/>
                                          </p:val>
                                        </p:tav>
                                      </p:tavLst>
                                    </p:anim>
                                    <p:anim calcmode="lin" valueType="num">
                                      <p:cBhvr>
                                        <p:cTn id="69" dur="1000" fill="hold"/>
                                        <p:tgtEl>
                                          <p:spTgt spid="4">
                                            <p:txEl>
                                              <p:pRg st="0" end="0"/>
                                            </p:txEl>
                                          </p:spTgt>
                                        </p:tgtEl>
                                        <p:attrNameLst>
                                          <p:attrName>ppt_h</p:attrName>
                                        </p:attrNameLst>
                                      </p:cBhvr>
                                      <p:tavLst>
                                        <p:tav tm="0">
                                          <p:val>
                                            <p:strVal val="#ppt_h"/>
                                          </p:val>
                                        </p:tav>
                                        <p:tav tm="100000">
                                          <p:val>
                                            <p:strVal val="#ppt_h"/>
                                          </p:val>
                                        </p:tav>
                                      </p:tavLst>
                                    </p:anim>
                                    <p:anim calcmode="lin" valueType="num">
                                      <p:cBhvr>
                                        <p:cTn id="70" dur="500" decel="50000" fill="hold">
                                          <p:stCondLst>
                                            <p:cond delay="0"/>
                                          </p:stCondLst>
                                        </p:cTn>
                                        <p:tgtEl>
                                          <p:spTgt spid="4">
                                            <p:txEl>
                                              <p:pRg st="0" end="0"/>
                                            </p:txEl>
                                          </p:spTgt>
                                        </p:tgtEl>
                                        <p:attrNameLst>
                                          <p:attrName>ppt_x</p:attrName>
                                        </p:attrNameLst>
                                      </p:cBhvr>
                                      <p:tavLst>
                                        <p:tav tm="0">
                                          <p:val>
                                            <p:strVal val="#ppt_x+.4"/>
                                          </p:val>
                                        </p:tav>
                                        <p:tav tm="100000">
                                          <p:val>
                                            <p:strVal val="#ppt_x"/>
                                          </p:val>
                                        </p:tav>
                                      </p:tavLst>
                                    </p:anim>
                                    <p:anim calcmode="lin" valueType="num">
                                      <p:cBhvr>
                                        <p:cTn id="71" dur="500" decel="50000" fill="hold">
                                          <p:stCondLst>
                                            <p:cond delay="0"/>
                                          </p:stCondLst>
                                        </p:cTn>
                                        <p:tgtEl>
                                          <p:spTgt spid="4">
                                            <p:txEl>
                                              <p:pRg st="0" end="0"/>
                                            </p:txEl>
                                          </p:spTgt>
                                        </p:tgtEl>
                                        <p:attrNameLst>
                                          <p:attrName>ppt_y</p:attrName>
                                        </p:attrNameLst>
                                      </p:cBhvr>
                                      <p:tavLst>
                                        <p:tav tm="0">
                                          <p:val>
                                            <p:strVal val="#ppt_y-.2"/>
                                          </p:val>
                                        </p:tav>
                                        <p:tav tm="100000">
                                          <p:val>
                                            <p:strVal val="#ppt_y+.1"/>
                                          </p:val>
                                        </p:tav>
                                      </p:tavLst>
                                    </p:anim>
                                    <p:anim calcmode="lin" valueType="num">
                                      <p:cBhvr>
                                        <p:cTn id="72" dur="500" accel="50000" fill="hold">
                                          <p:stCondLst>
                                            <p:cond delay="500"/>
                                          </p:stCondLst>
                                        </p:cTn>
                                        <p:tgtEl>
                                          <p:spTgt spid="4">
                                            <p:txEl>
                                              <p:pRg st="0" end="0"/>
                                            </p:txEl>
                                          </p:spTgt>
                                        </p:tgtEl>
                                        <p:attrNameLst>
                                          <p:attrName>ppt_y</p:attrName>
                                        </p:attrNameLst>
                                      </p:cBhvr>
                                      <p:tavLst>
                                        <p:tav tm="0">
                                          <p:val>
                                            <p:strVal val="#ppt_y+.1"/>
                                          </p:val>
                                        </p:tav>
                                        <p:tav tm="100000">
                                          <p:val>
                                            <p:strVal val="#ppt_y"/>
                                          </p:val>
                                        </p:tav>
                                      </p:tavLst>
                                    </p:anim>
                                    <p:animEffect transition="in" filter="fade">
                                      <p:cBhvr>
                                        <p:cTn id="73" dur="1000" decel="50000">
                                          <p:stCondLst>
                                            <p:cond delay="0"/>
                                          </p:stCondLst>
                                        </p:cTn>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animBg="1"/>
      <p:bldP spid="5" grpId="0" build="p"/>
      <p:bldP spid="6" grpId="0" build="p" animBg="1"/>
      <p:bldP spid="7" grpId="0"/>
      <p:bldP spid="10" grpId="0" animBg="1"/>
      <p:bldP spid="10" grpId="1" animBg="1"/>
      <p:bldP spid="11" grpId="0" animBg="1"/>
      <p:bldP spid="11"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23528" y="3284984"/>
            <a:ext cx="8568952" cy="2858660"/>
          </a:xfrm>
        </p:spPr>
        <p:txBody>
          <a:bodyPr>
            <a:noAutofit/>
          </a:bodyPr>
          <a:lstStyle/>
          <a:p>
            <a:r>
              <a:rPr lang="ar-SA" sz="4000" b="1" dirty="0"/>
              <a:t>تتميز أساليب التوجيه والإرشاد وطرقه بأنها متعددة ، فمثلما تتعدد النظريات الإرشادية تتعدد الأساليب والطرق المستخدمة في التوجيه والإرشاد </a:t>
            </a:r>
          </a:p>
        </p:txBody>
      </p:sp>
      <p:sp>
        <p:nvSpPr>
          <p:cNvPr id="4" name="عنوان 1"/>
          <p:cNvSpPr>
            <a:spLocks noGrp="1"/>
          </p:cNvSpPr>
          <p:nvPr>
            <p:ph type="subTitle" idx="1"/>
          </p:nvPr>
        </p:nvSpPr>
        <p:spPr>
          <a:xfrm>
            <a:off x="1357290" y="476672"/>
            <a:ext cx="6400800" cy="1143008"/>
          </a:xfrm>
        </p:spPr>
        <p:txBody>
          <a:bodyPr>
            <a:normAutofit/>
          </a:bodyPr>
          <a:lstStyle/>
          <a:p>
            <a:r>
              <a:rPr lang="ar-SA"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أساليب التوجيه والإرشاد الطلابي</a:t>
            </a:r>
            <a:endParaRPr lang="ar-SA" sz="4400" dirty="0"/>
          </a:p>
        </p:txBody>
      </p:sp>
      <p:pic>
        <p:nvPicPr>
          <p:cNvPr id="1026" name="Picture 2" descr="صورة ذات صل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1484784"/>
            <a:ext cx="3816424" cy="20002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strVal val="#ppt_w*0.70"/>
                                          </p:val>
                                        </p:tav>
                                        <p:tav tm="100000">
                                          <p:val>
                                            <p:strVal val="#ppt_w"/>
                                          </p:val>
                                        </p:tav>
                                      </p:tavLst>
                                    </p:anim>
                                    <p:anim calcmode="lin" valueType="num">
                                      <p:cBhvr>
                                        <p:cTn id="8" dur="2000" fill="hold"/>
                                        <p:tgtEl>
                                          <p:spTgt spid="4"/>
                                        </p:tgtEl>
                                        <p:attrNameLst>
                                          <p:attrName>ppt_h</p:attrName>
                                        </p:attrNameLst>
                                      </p:cBhvr>
                                      <p:tavLst>
                                        <p:tav tm="0">
                                          <p:val>
                                            <p:strVal val="#ppt_h"/>
                                          </p:val>
                                        </p:tav>
                                        <p:tav tm="100000">
                                          <p:val>
                                            <p:strVal val="#ppt_h"/>
                                          </p:val>
                                        </p:tav>
                                      </p:tavLst>
                                    </p:anim>
                                    <p:animEffect transition="in" filter="fade">
                                      <p:cBhvr>
                                        <p:cTn id="9" dur="2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5"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5" dur="10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6" dur="1000" accel="50000" fill="hold">
                                          <p:stCondLst>
                                            <p:cond delay="1000"/>
                                          </p:stCondLst>
                                        </p:cTn>
                                        <p:tgtEl>
                                          <p:spTgt spid="2"/>
                                        </p:tgtEl>
                                        <p:attrNameLst>
                                          <p:attrName>ppt_w</p:attrName>
                                        </p:attrNameLst>
                                      </p:cBhvr>
                                      <p:tavLst>
                                        <p:tav tm="0">
                                          <p:val>
                                            <p:strVal val="#ppt_w*.05"/>
                                          </p:val>
                                        </p:tav>
                                        <p:tav tm="100000">
                                          <p:val>
                                            <p:strVal val="#ppt_w"/>
                                          </p:val>
                                        </p:tav>
                                      </p:tavLst>
                                    </p:anim>
                                    <p:anim calcmode="lin" valueType="num">
                                      <p:cBhvr>
                                        <p:cTn id="17" dur="2000" fill="hold"/>
                                        <p:tgtEl>
                                          <p:spTgt spid="2"/>
                                        </p:tgtEl>
                                        <p:attrNameLst>
                                          <p:attrName>ppt_h</p:attrName>
                                        </p:attrNameLst>
                                      </p:cBhvr>
                                      <p:tavLst>
                                        <p:tav tm="0">
                                          <p:val>
                                            <p:strVal val="#ppt_h"/>
                                          </p:val>
                                        </p:tav>
                                        <p:tav tm="100000">
                                          <p:val>
                                            <p:strVal val="#ppt_h"/>
                                          </p:val>
                                        </p:tav>
                                      </p:tavLst>
                                    </p:anim>
                                    <p:anim calcmode="lin" valueType="num">
                                      <p:cBhvr>
                                        <p:cTn id="18" dur="10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9" dur="10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20" dur="1000" accel="50000" fill="hold">
                                          <p:stCondLst>
                                            <p:cond delay="1000"/>
                                          </p:stCondLst>
                                        </p:cTn>
                                        <p:tgtEl>
                                          <p:spTgt spid="2"/>
                                        </p:tgtEl>
                                        <p:attrNameLst>
                                          <p:attrName>ppt_y</p:attrName>
                                        </p:attrNameLst>
                                      </p:cBhvr>
                                      <p:tavLst>
                                        <p:tav tm="0">
                                          <p:val>
                                            <p:strVal val="#ppt_y+.1"/>
                                          </p:val>
                                        </p:tav>
                                        <p:tav tm="100000">
                                          <p:val>
                                            <p:strVal val="#ppt_y"/>
                                          </p:val>
                                        </p:tav>
                                      </p:tavLst>
                                    </p:anim>
                                    <p:animEffect transition="in" filter="fade">
                                      <p:cBhvr>
                                        <p:cTn id="21" dur="2000" decel="500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ctrTitle"/>
          </p:nvPr>
        </p:nvSpPr>
        <p:spPr>
          <a:xfrm>
            <a:off x="714348" y="285729"/>
            <a:ext cx="7772400" cy="1000132"/>
          </a:xfrm>
        </p:spPr>
        <p:txBody>
          <a:bodyPr/>
          <a:lstStyle/>
          <a:p>
            <a:r>
              <a:rPr lang="ar-SA" b="1" dirty="0"/>
              <a:t>الأساليب الإرشادية </a:t>
            </a:r>
            <a:endParaRPr lang="ar-SA" dirty="0"/>
          </a:p>
        </p:txBody>
      </p:sp>
      <p:sp>
        <p:nvSpPr>
          <p:cNvPr id="9" name="مستطيل مستدير الزوايا 8"/>
          <p:cNvSpPr/>
          <p:nvPr/>
        </p:nvSpPr>
        <p:spPr>
          <a:xfrm>
            <a:off x="5286380" y="1643050"/>
            <a:ext cx="2928958" cy="914400"/>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400" b="1" dirty="0" smtClean="0"/>
              <a:t>1/ الإرشاد المباشر</a:t>
            </a:r>
            <a:endParaRPr lang="ar-SA" sz="2400" b="1" dirty="0"/>
          </a:p>
        </p:txBody>
      </p:sp>
      <p:sp>
        <p:nvSpPr>
          <p:cNvPr id="10" name="مستطيل مستدير الزوايا 9"/>
          <p:cNvSpPr/>
          <p:nvPr/>
        </p:nvSpPr>
        <p:spPr>
          <a:xfrm>
            <a:off x="1214414" y="1643050"/>
            <a:ext cx="2928958" cy="914400"/>
          </a:xfrm>
          <a:prstGeom prst="roundRect">
            <a:avLst/>
          </a:prstGeom>
          <a:solidFill>
            <a:schemeClr val="accent2">
              <a:lumMod val="60000"/>
              <a:lumOff val="40000"/>
            </a:schemeClr>
          </a:solidFill>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400" b="1" dirty="0" smtClean="0"/>
              <a:t>2/ الإرشاد الغير مباشر</a:t>
            </a:r>
            <a:endParaRPr lang="ar-SA" sz="2400" b="1" dirty="0"/>
          </a:p>
        </p:txBody>
      </p:sp>
      <p:sp>
        <p:nvSpPr>
          <p:cNvPr id="11" name="مستطيل مستدير الزوايا 10"/>
          <p:cNvSpPr/>
          <p:nvPr/>
        </p:nvSpPr>
        <p:spPr>
          <a:xfrm>
            <a:off x="5286380" y="2928934"/>
            <a:ext cx="2928958" cy="914400"/>
          </a:xfrm>
          <a:prstGeom prst="roundRect">
            <a:avLst/>
          </a:prstGeom>
          <a:solidFill>
            <a:schemeClr val="accent5">
              <a:lumMod val="75000"/>
            </a:schemeClr>
          </a:solidFill>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400" b="1" dirty="0" smtClean="0"/>
              <a:t>3/ الإرشاد الفردي</a:t>
            </a:r>
            <a:endParaRPr lang="ar-SA" sz="2400" b="1" dirty="0"/>
          </a:p>
        </p:txBody>
      </p:sp>
      <p:sp>
        <p:nvSpPr>
          <p:cNvPr id="12" name="مستطيل مستدير الزوايا 11"/>
          <p:cNvSpPr/>
          <p:nvPr/>
        </p:nvSpPr>
        <p:spPr>
          <a:xfrm>
            <a:off x="1214414" y="2928934"/>
            <a:ext cx="2928958" cy="914400"/>
          </a:xfrm>
          <a:prstGeom prst="roundRect">
            <a:avLst/>
          </a:prstGeom>
          <a:solidFill>
            <a:schemeClr val="bg2">
              <a:lumMod val="50000"/>
            </a:schemeClr>
          </a:solidFill>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400" b="1" dirty="0" smtClean="0"/>
              <a:t>4/ الإرشاد السلوكي</a:t>
            </a:r>
            <a:endParaRPr lang="ar-SA" sz="2400" b="1" dirty="0"/>
          </a:p>
        </p:txBody>
      </p:sp>
      <p:sp>
        <p:nvSpPr>
          <p:cNvPr id="13" name="مستطيل مستدير الزوايا 12"/>
          <p:cNvSpPr/>
          <p:nvPr/>
        </p:nvSpPr>
        <p:spPr>
          <a:xfrm>
            <a:off x="5286380" y="4214818"/>
            <a:ext cx="2928958" cy="914400"/>
          </a:xfrm>
          <a:prstGeom prst="roundRect">
            <a:avLst/>
          </a:prstGeom>
          <a:solidFill>
            <a:srgbClr val="800000"/>
          </a:solidFill>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400" b="1" dirty="0" smtClean="0"/>
              <a:t>5/ الإرشاد الجمعي</a:t>
            </a:r>
            <a:endParaRPr lang="ar-SA" sz="2400" b="1" dirty="0"/>
          </a:p>
        </p:txBody>
      </p:sp>
      <p:sp>
        <p:nvSpPr>
          <p:cNvPr id="14" name="مستطيل مستدير الزوايا 13"/>
          <p:cNvSpPr/>
          <p:nvPr/>
        </p:nvSpPr>
        <p:spPr>
          <a:xfrm>
            <a:off x="1285852" y="4229112"/>
            <a:ext cx="2928958" cy="914400"/>
          </a:xfrm>
          <a:prstGeom prst="roundRec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ar-SA" sz="2400" b="1" dirty="0" smtClean="0"/>
              <a:t>6/ الإرشاد عن طريق اللعب</a:t>
            </a:r>
            <a:endParaRPr lang="ar-SA" sz="2400" b="1" dirty="0"/>
          </a:p>
        </p:txBody>
      </p:sp>
      <p:sp>
        <p:nvSpPr>
          <p:cNvPr id="15" name="مستطيل مستدير الزوايا 14"/>
          <p:cNvSpPr/>
          <p:nvPr/>
        </p:nvSpPr>
        <p:spPr>
          <a:xfrm>
            <a:off x="1571604" y="5429264"/>
            <a:ext cx="6143668" cy="914400"/>
          </a:xfrm>
          <a:prstGeom prst="roundRect">
            <a:avLst/>
          </a:prstGeom>
          <a:solidFill>
            <a:srgbClr val="808080"/>
          </a:solidFill>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400" b="1" dirty="0" smtClean="0"/>
              <a:t>7/ الإرشاد من خلال المناهج والنشاط المدرسي</a:t>
            </a:r>
            <a:endParaRPr lang="ar-SA"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ppt_x"/>
                                          </p:val>
                                        </p:tav>
                                        <p:tav tm="100000">
                                          <p:val>
                                            <p:strVal val="#ppt_x"/>
                                          </p:val>
                                        </p:tav>
                                      </p:tavLst>
                                    </p:anim>
                                    <p:anim calcmode="lin" valueType="num">
                                      <p:cBhvr additive="base">
                                        <p:cTn id="8" dur="20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5"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10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14" dur="10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15" dur="1000" accel="50000" fill="hold">
                                          <p:stCondLst>
                                            <p:cond delay="1000"/>
                                          </p:stCondLst>
                                        </p:cTn>
                                        <p:tgtEl>
                                          <p:spTgt spid="9"/>
                                        </p:tgtEl>
                                        <p:attrNameLst>
                                          <p:attrName>ppt_w</p:attrName>
                                        </p:attrNameLst>
                                      </p:cBhvr>
                                      <p:tavLst>
                                        <p:tav tm="0">
                                          <p:val>
                                            <p:strVal val="#ppt_w*.05"/>
                                          </p:val>
                                        </p:tav>
                                        <p:tav tm="100000">
                                          <p:val>
                                            <p:strVal val="#ppt_w"/>
                                          </p:val>
                                        </p:tav>
                                      </p:tavLst>
                                    </p:anim>
                                    <p:anim calcmode="lin" valueType="num">
                                      <p:cBhvr>
                                        <p:cTn id="16" dur="2000" fill="hold"/>
                                        <p:tgtEl>
                                          <p:spTgt spid="9"/>
                                        </p:tgtEl>
                                        <p:attrNameLst>
                                          <p:attrName>ppt_h</p:attrName>
                                        </p:attrNameLst>
                                      </p:cBhvr>
                                      <p:tavLst>
                                        <p:tav tm="0">
                                          <p:val>
                                            <p:strVal val="#ppt_h"/>
                                          </p:val>
                                        </p:tav>
                                        <p:tav tm="100000">
                                          <p:val>
                                            <p:strVal val="#ppt_h"/>
                                          </p:val>
                                        </p:tav>
                                      </p:tavLst>
                                    </p:anim>
                                    <p:anim calcmode="lin" valueType="num">
                                      <p:cBhvr>
                                        <p:cTn id="17" dur="10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18" dur="10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19" dur="1000" accel="50000" fill="hold">
                                          <p:stCondLst>
                                            <p:cond delay="1000"/>
                                          </p:stCondLst>
                                        </p:cTn>
                                        <p:tgtEl>
                                          <p:spTgt spid="9"/>
                                        </p:tgtEl>
                                        <p:attrNameLst>
                                          <p:attrName>ppt_y</p:attrName>
                                        </p:attrNameLst>
                                      </p:cBhvr>
                                      <p:tavLst>
                                        <p:tav tm="0">
                                          <p:val>
                                            <p:strVal val="#ppt_y+.1"/>
                                          </p:val>
                                        </p:tav>
                                        <p:tav tm="100000">
                                          <p:val>
                                            <p:strVal val="#ppt_y"/>
                                          </p:val>
                                        </p:tav>
                                      </p:tavLst>
                                    </p:anim>
                                    <p:animEffect transition="in" filter="fade">
                                      <p:cBhvr>
                                        <p:cTn id="20" dur="2000" decel="50000">
                                          <p:stCondLst>
                                            <p:cond delay="0"/>
                                          </p:stCondLst>
                                        </p:cTn>
                                        <p:tgtEl>
                                          <p:spTgt spid="9"/>
                                        </p:tgtEl>
                                      </p:cBhvr>
                                    </p:animEffect>
                                  </p:childTnLst>
                                </p:cTn>
                              </p:par>
                            </p:childTnLst>
                          </p:cTn>
                        </p:par>
                        <p:par>
                          <p:cTn id="21" fill="hold">
                            <p:stCondLst>
                              <p:cond delay="2000"/>
                            </p:stCondLst>
                            <p:childTnLst>
                              <p:par>
                                <p:cTn id="22" presetID="25" presetClass="entr" presetSubtype="0"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10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25" dur="10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26" dur="1000" accel="50000" fill="hold">
                                          <p:stCondLst>
                                            <p:cond delay="1000"/>
                                          </p:stCondLst>
                                        </p:cTn>
                                        <p:tgtEl>
                                          <p:spTgt spid="10"/>
                                        </p:tgtEl>
                                        <p:attrNameLst>
                                          <p:attrName>ppt_w</p:attrName>
                                        </p:attrNameLst>
                                      </p:cBhvr>
                                      <p:tavLst>
                                        <p:tav tm="0">
                                          <p:val>
                                            <p:strVal val="#ppt_w*.05"/>
                                          </p:val>
                                        </p:tav>
                                        <p:tav tm="100000">
                                          <p:val>
                                            <p:strVal val="#ppt_w"/>
                                          </p:val>
                                        </p:tav>
                                      </p:tavLst>
                                    </p:anim>
                                    <p:anim calcmode="lin" valueType="num">
                                      <p:cBhvr>
                                        <p:cTn id="27" dur="2000" fill="hold"/>
                                        <p:tgtEl>
                                          <p:spTgt spid="10"/>
                                        </p:tgtEl>
                                        <p:attrNameLst>
                                          <p:attrName>ppt_h</p:attrName>
                                        </p:attrNameLst>
                                      </p:cBhvr>
                                      <p:tavLst>
                                        <p:tav tm="0">
                                          <p:val>
                                            <p:strVal val="#ppt_h"/>
                                          </p:val>
                                        </p:tav>
                                        <p:tav tm="100000">
                                          <p:val>
                                            <p:strVal val="#ppt_h"/>
                                          </p:val>
                                        </p:tav>
                                      </p:tavLst>
                                    </p:anim>
                                    <p:anim calcmode="lin" valueType="num">
                                      <p:cBhvr>
                                        <p:cTn id="28" dur="10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29" dur="10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30" dur="1000" accel="50000" fill="hold">
                                          <p:stCondLst>
                                            <p:cond delay="1000"/>
                                          </p:stCondLst>
                                        </p:cTn>
                                        <p:tgtEl>
                                          <p:spTgt spid="10"/>
                                        </p:tgtEl>
                                        <p:attrNameLst>
                                          <p:attrName>ppt_y</p:attrName>
                                        </p:attrNameLst>
                                      </p:cBhvr>
                                      <p:tavLst>
                                        <p:tav tm="0">
                                          <p:val>
                                            <p:strVal val="#ppt_y+.1"/>
                                          </p:val>
                                        </p:tav>
                                        <p:tav tm="100000">
                                          <p:val>
                                            <p:strVal val="#ppt_y"/>
                                          </p:val>
                                        </p:tav>
                                      </p:tavLst>
                                    </p:anim>
                                    <p:animEffect transition="in" filter="fade">
                                      <p:cBhvr>
                                        <p:cTn id="31" dur="2000" decel="50000">
                                          <p:stCondLst>
                                            <p:cond delay="0"/>
                                          </p:stCondLst>
                                        </p:cTn>
                                        <p:tgtEl>
                                          <p:spTgt spid="10"/>
                                        </p:tgtEl>
                                      </p:cBhvr>
                                    </p:animEffect>
                                  </p:childTnLst>
                                </p:cTn>
                              </p:par>
                            </p:childTnLst>
                          </p:cTn>
                        </p:par>
                        <p:par>
                          <p:cTn id="32" fill="hold">
                            <p:stCondLst>
                              <p:cond delay="4000"/>
                            </p:stCondLst>
                            <p:childTnLst>
                              <p:par>
                                <p:cTn id="33" presetID="25" presetClass="entr" presetSubtype="0"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1000" decel="50000" fill="hold">
                                          <p:stCondLst>
                                            <p:cond delay="0"/>
                                          </p:stCondLst>
                                        </p:cTn>
                                        <p:tgtEl>
                                          <p:spTgt spid="11"/>
                                        </p:tgtEl>
                                        <p:attrNameLst>
                                          <p:attrName>style.rotation</p:attrName>
                                        </p:attrNameLst>
                                      </p:cBhvr>
                                      <p:tavLst>
                                        <p:tav tm="0">
                                          <p:val>
                                            <p:fltVal val="-90"/>
                                          </p:val>
                                        </p:tav>
                                        <p:tav tm="100000">
                                          <p:val>
                                            <p:fltVal val="0"/>
                                          </p:val>
                                        </p:tav>
                                      </p:tavLst>
                                    </p:anim>
                                    <p:anim calcmode="lin" valueType="num">
                                      <p:cBhvr>
                                        <p:cTn id="36" dur="1000" decel="50000" fill="hold">
                                          <p:stCondLst>
                                            <p:cond delay="0"/>
                                          </p:stCondLst>
                                        </p:cTn>
                                        <p:tgtEl>
                                          <p:spTgt spid="11"/>
                                        </p:tgtEl>
                                        <p:attrNameLst>
                                          <p:attrName>ppt_w</p:attrName>
                                        </p:attrNameLst>
                                      </p:cBhvr>
                                      <p:tavLst>
                                        <p:tav tm="0">
                                          <p:val>
                                            <p:strVal val="#ppt_w"/>
                                          </p:val>
                                        </p:tav>
                                        <p:tav tm="100000">
                                          <p:val>
                                            <p:strVal val="#ppt_w*.05"/>
                                          </p:val>
                                        </p:tav>
                                      </p:tavLst>
                                    </p:anim>
                                    <p:anim calcmode="lin" valueType="num">
                                      <p:cBhvr>
                                        <p:cTn id="37" dur="1000" accel="50000" fill="hold">
                                          <p:stCondLst>
                                            <p:cond delay="1000"/>
                                          </p:stCondLst>
                                        </p:cTn>
                                        <p:tgtEl>
                                          <p:spTgt spid="11"/>
                                        </p:tgtEl>
                                        <p:attrNameLst>
                                          <p:attrName>ppt_w</p:attrName>
                                        </p:attrNameLst>
                                      </p:cBhvr>
                                      <p:tavLst>
                                        <p:tav tm="0">
                                          <p:val>
                                            <p:strVal val="#ppt_w*.05"/>
                                          </p:val>
                                        </p:tav>
                                        <p:tav tm="100000">
                                          <p:val>
                                            <p:strVal val="#ppt_w"/>
                                          </p:val>
                                        </p:tav>
                                      </p:tavLst>
                                    </p:anim>
                                    <p:anim calcmode="lin" valueType="num">
                                      <p:cBhvr>
                                        <p:cTn id="38" dur="2000" fill="hold"/>
                                        <p:tgtEl>
                                          <p:spTgt spid="11"/>
                                        </p:tgtEl>
                                        <p:attrNameLst>
                                          <p:attrName>ppt_h</p:attrName>
                                        </p:attrNameLst>
                                      </p:cBhvr>
                                      <p:tavLst>
                                        <p:tav tm="0">
                                          <p:val>
                                            <p:strVal val="#ppt_h"/>
                                          </p:val>
                                        </p:tav>
                                        <p:tav tm="100000">
                                          <p:val>
                                            <p:strVal val="#ppt_h"/>
                                          </p:val>
                                        </p:tav>
                                      </p:tavLst>
                                    </p:anim>
                                    <p:anim calcmode="lin" valueType="num">
                                      <p:cBhvr>
                                        <p:cTn id="39" dur="1000" decel="50000" fill="hold">
                                          <p:stCondLst>
                                            <p:cond delay="0"/>
                                          </p:stCondLst>
                                        </p:cTn>
                                        <p:tgtEl>
                                          <p:spTgt spid="11"/>
                                        </p:tgtEl>
                                        <p:attrNameLst>
                                          <p:attrName>ppt_x</p:attrName>
                                        </p:attrNameLst>
                                      </p:cBhvr>
                                      <p:tavLst>
                                        <p:tav tm="0">
                                          <p:val>
                                            <p:strVal val="#ppt_x+.4"/>
                                          </p:val>
                                        </p:tav>
                                        <p:tav tm="100000">
                                          <p:val>
                                            <p:strVal val="#ppt_x"/>
                                          </p:val>
                                        </p:tav>
                                      </p:tavLst>
                                    </p:anim>
                                    <p:anim calcmode="lin" valueType="num">
                                      <p:cBhvr>
                                        <p:cTn id="40" dur="1000" decel="50000" fill="hold">
                                          <p:stCondLst>
                                            <p:cond delay="0"/>
                                          </p:stCondLst>
                                        </p:cTn>
                                        <p:tgtEl>
                                          <p:spTgt spid="11"/>
                                        </p:tgtEl>
                                        <p:attrNameLst>
                                          <p:attrName>ppt_y</p:attrName>
                                        </p:attrNameLst>
                                      </p:cBhvr>
                                      <p:tavLst>
                                        <p:tav tm="0">
                                          <p:val>
                                            <p:strVal val="#ppt_y-.2"/>
                                          </p:val>
                                        </p:tav>
                                        <p:tav tm="100000">
                                          <p:val>
                                            <p:strVal val="#ppt_y+.1"/>
                                          </p:val>
                                        </p:tav>
                                      </p:tavLst>
                                    </p:anim>
                                    <p:anim calcmode="lin" valueType="num">
                                      <p:cBhvr>
                                        <p:cTn id="41" dur="1000" accel="50000" fill="hold">
                                          <p:stCondLst>
                                            <p:cond delay="1000"/>
                                          </p:stCondLst>
                                        </p:cTn>
                                        <p:tgtEl>
                                          <p:spTgt spid="11"/>
                                        </p:tgtEl>
                                        <p:attrNameLst>
                                          <p:attrName>ppt_y</p:attrName>
                                        </p:attrNameLst>
                                      </p:cBhvr>
                                      <p:tavLst>
                                        <p:tav tm="0">
                                          <p:val>
                                            <p:strVal val="#ppt_y+.1"/>
                                          </p:val>
                                        </p:tav>
                                        <p:tav tm="100000">
                                          <p:val>
                                            <p:strVal val="#ppt_y"/>
                                          </p:val>
                                        </p:tav>
                                      </p:tavLst>
                                    </p:anim>
                                    <p:animEffect transition="in" filter="fade">
                                      <p:cBhvr>
                                        <p:cTn id="42" dur="2000" decel="50000">
                                          <p:stCondLst>
                                            <p:cond delay="0"/>
                                          </p:stCondLst>
                                        </p:cTn>
                                        <p:tgtEl>
                                          <p:spTgt spid="11"/>
                                        </p:tgtEl>
                                      </p:cBhvr>
                                    </p:animEffect>
                                  </p:childTnLst>
                                </p:cTn>
                              </p:par>
                            </p:childTnLst>
                          </p:cTn>
                        </p:par>
                        <p:par>
                          <p:cTn id="43" fill="hold">
                            <p:stCondLst>
                              <p:cond delay="6000"/>
                            </p:stCondLst>
                            <p:childTnLst>
                              <p:par>
                                <p:cTn id="44" presetID="25" presetClass="entr" presetSubtype="0" fill="hold" grpId="0"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10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10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1000" accel="50000" fill="hold">
                                          <p:stCondLst>
                                            <p:cond delay="1000"/>
                                          </p:stCondLst>
                                        </p:cTn>
                                        <p:tgtEl>
                                          <p:spTgt spid="12"/>
                                        </p:tgtEl>
                                        <p:attrNameLst>
                                          <p:attrName>ppt_w</p:attrName>
                                        </p:attrNameLst>
                                      </p:cBhvr>
                                      <p:tavLst>
                                        <p:tav tm="0">
                                          <p:val>
                                            <p:strVal val="#ppt_w*.05"/>
                                          </p:val>
                                        </p:tav>
                                        <p:tav tm="100000">
                                          <p:val>
                                            <p:strVal val="#ppt_w"/>
                                          </p:val>
                                        </p:tav>
                                      </p:tavLst>
                                    </p:anim>
                                    <p:anim calcmode="lin" valueType="num">
                                      <p:cBhvr>
                                        <p:cTn id="49" dur="2000" fill="hold"/>
                                        <p:tgtEl>
                                          <p:spTgt spid="12"/>
                                        </p:tgtEl>
                                        <p:attrNameLst>
                                          <p:attrName>ppt_h</p:attrName>
                                        </p:attrNameLst>
                                      </p:cBhvr>
                                      <p:tavLst>
                                        <p:tav tm="0">
                                          <p:val>
                                            <p:strVal val="#ppt_h"/>
                                          </p:val>
                                        </p:tav>
                                        <p:tav tm="100000">
                                          <p:val>
                                            <p:strVal val="#ppt_h"/>
                                          </p:val>
                                        </p:tav>
                                      </p:tavLst>
                                    </p:anim>
                                    <p:anim calcmode="lin" valueType="num">
                                      <p:cBhvr>
                                        <p:cTn id="50" dur="10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10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1000" accel="50000" fill="hold">
                                          <p:stCondLst>
                                            <p:cond delay="1000"/>
                                          </p:stCondLst>
                                        </p:cTn>
                                        <p:tgtEl>
                                          <p:spTgt spid="12"/>
                                        </p:tgtEl>
                                        <p:attrNameLst>
                                          <p:attrName>ppt_y</p:attrName>
                                        </p:attrNameLst>
                                      </p:cBhvr>
                                      <p:tavLst>
                                        <p:tav tm="0">
                                          <p:val>
                                            <p:strVal val="#ppt_y+.1"/>
                                          </p:val>
                                        </p:tav>
                                        <p:tav tm="100000">
                                          <p:val>
                                            <p:strVal val="#ppt_y"/>
                                          </p:val>
                                        </p:tav>
                                      </p:tavLst>
                                    </p:anim>
                                    <p:animEffect transition="in" filter="fade">
                                      <p:cBhvr>
                                        <p:cTn id="53" dur="2000" decel="50000">
                                          <p:stCondLst>
                                            <p:cond delay="0"/>
                                          </p:stCondLst>
                                        </p:cTn>
                                        <p:tgtEl>
                                          <p:spTgt spid="12"/>
                                        </p:tgtEl>
                                      </p:cBhvr>
                                    </p:animEffect>
                                  </p:childTnLst>
                                </p:cTn>
                              </p:par>
                            </p:childTnLst>
                          </p:cTn>
                        </p:par>
                        <p:par>
                          <p:cTn id="54" fill="hold">
                            <p:stCondLst>
                              <p:cond delay="8000"/>
                            </p:stCondLst>
                            <p:childTnLst>
                              <p:par>
                                <p:cTn id="55" presetID="25" presetClass="entr" presetSubtype="0"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p:cTn id="57" dur="1000" decel="50000" fill="hold">
                                          <p:stCondLst>
                                            <p:cond delay="0"/>
                                          </p:stCondLst>
                                        </p:cTn>
                                        <p:tgtEl>
                                          <p:spTgt spid="13"/>
                                        </p:tgtEl>
                                        <p:attrNameLst>
                                          <p:attrName>style.rotation</p:attrName>
                                        </p:attrNameLst>
                                      </p:cBhvr>
                                      <p:tavLst>
                                        <p:tav tm="0">
                                          <p:val>
                                            <p:fltVal val="-90"/>
                                          </p:val>
                                        </p:tav>
                                        <p:tav tm="100000">
                                          <p:val>
                                            <p:fltVal val="0"/>
                                          </p:val>
                                        </p:tav>
                                      </p:tavLst>
                                    </p:anim>
                                    <p:anim calcmode="lin" valueType="num">
                                      <p:cBhvr>
                                        <p:cTn id="58" dur="1000" decel="50000" fill="hold">
                                          <p:stCondLst>
                                            <p:cond delay="0"/>
                                          </p:stCondLst>
                                        </p:cTn>
                                        <p:tgtEl>
                                          <p:spTgt spid="13"/>
                                        </p:tgtEl>
                                        <p:attrNameLst>
                                          <p:attrName>ppt_w</p:attrName>
                                        </p:attrNameLst>
                                      </p:cBhvr>
                                      <p:tavLst>
                                        <p:tav tm="0">
                                          <p:val>
                                            <p:strVal val="#ppt_w"/>
                                          </p:val>
                                        </p:tav>
                                        <p:tav tm="100000">
                                          <p:val>
                                            <p:strVal val="#ppt_w*.05"/>
                                          </p:val>
                                        </p:tav>
                                      </p:tavLst>
                                    </p:anim>
                                    <p:anim calcmode="lin" valueType="num">
                                      <p:cBhvr>
                                        <p:cTn id="59" dur="1000" accel="50000" fill="hold">
                                          <p:stCondLst>
                                            <p:cond delay="1000"/>
                                          </p:stCondLst>
                                        </p:cTn>
                                        <p:tgtEl>
                                          <p:spTgt spid="13"/>
                                        </p:tgtEl>
                                        <p:attrNameLst>
                                          <p:attrName>ppt_w</p:attrName>
                                        </p:attrNameLst>
                                      </p:cBhvr>
                                      <p:tavLst>
                                        <p:tav tm="0">
                                          <p:val>
                                            <p:strVal val="#ppt_w*.05"/>
                                          </p:val>
                                        </p:tav>
                                        <p:tav tm="100000">
                                          <p:val>
                                            <p:strVal val="#ppt_w"/>
                                          </p:val>
                                        </p:tav>
                                      </p:tavLst>
                                    </p:anim>
                                    <p:anim calcmode="lin" valueType="num">
                                      <p:cBhvr>
                                        <p:cTn id="60" dur="2000" fill="hold"/>
                                        <p:tgtEl>
                                          <p:spTgt spid="13"/>
                                        </p:tgtEl>
                                        <p:attrNameLst>
                                          <p:attrName>ppt_h</p:attrName>
                                        </p:attrNameLst>
                                      </p:cBhvr>
                                      <p:tavLst>
                                        <p:tav tm="0">
                                          <p:val>
                                            <p:strVal val="#ppt_h"/>
                                          </p:val>
                                        </p:tav>
                                        <p:tav tm="100000">
                                          <p:val>
                                            <p:strVal val="#ppt_h"/>
                                          </p:val>
                                        </p:tav>
                                      </p:tavLst>
                                    </p:anim>
                                    <p:anim calcmode="lin" valueType="num">
                                      <p:cBhvr>
                                        <p:cTn id="61" dur="1000" decel="50000" fill="hold">
                                          <p:stCondLst>
                                            <p:cond delay="0"/>
                                          </p:stCondLst>
                                        </p:cTn>
                                        <p:tgtEl>
                                          <p:spTgt spid="13"/>
                                        </p:tgtEl>
                                        <p:attrNameLst>
                                          <p:attrName>ppt_x</p:attrName>
                                        </p:attrNameLst>
                                      </p:cBhvr>
                                      <p:tavLst>
                                        <p:tav tm="0">
                                          <p:val>
                                            <p:strVal val="#ppt_x+.4"/>
                                          </p:val>
                                        </p:tav>
                                        <p:tav tm="100000">
                                          <p:val>
                                            <p:strVal val="#ppt_x"/>
                                          </p:val>
                                        </p:tav>
                                      </p:tavLst>
                                    </p:anim>
                                    <p:anim calcmode="lin" valueType="num">
                                      <p:cBhvr>
                                        <p:cTn id="62" dur="1000" decel="50000" fill="hold">
                                          <p:stCondLst>
                                            <p:cond delay="0"/>
                                          </p:stCondLst>
                                        </p:cTn>
                                        <p:tgtEl>
                                          <p:spTgt spid="13"/>
                                        </p:tgtEl>
                                        <p:attrNameLst>
                                          <p:attrName>ppt_y</p:attrName>
                                        </p:attrNameLst>
                                      </p:cBhvr>
                                      <p:tavLst>
                                        <p:tav tm="0">
                                          <p:val>
                                            <p:strVal val="#ppt_y-.2"/>
                                          </p:val>
                                        </p:tav>
                                        <p:tav tm="100000">
                                          <p:val>
                                            <p:strVal val="#ppt_y+.1"/>
                                          </p:val>
                                        </p:tav>
                                      </p:tavLst>
                                    </p:anim>
                                    <p:anim calcmode="lin" valueType="num">
                                      <p:cBhvr>
                                        <p:cTn id="63" dur="1000" accel="50000" fill="hold">
                                          <p:stCondLst>
                                            <p:cond delay="1000"/>
                                          </p:stCondLst>
                                        </p:cTn>
                                        <p:tgtEl>
                                          <p:spTgt spid="13"/>
                                        </p:tgtEl>
                                        <p:attrNameLst>
                                          <p:attrName>ppt_y</p:attrName>
                                        </p:attrNameLst>
                                      </p:cBhvr>
                                      <p:tavLst>
                                        <p:tav tm="0">
                                          <p:val>
                                            <p:strVal val="#ppt_y+.1"/>
                                          </p:val>
                                        </p:tav>
                                        <p:tav tm="100000">
                                          <p:val>
                                            <p:strVal val="#ppt_y"/>
                                          </p:val>
                                        </p:tav>
                                      </p:tavLst>
                                    </p:anim>
                                    <p:animEffect transition="in" filter="fade">
                                      <p:cBhvr>
                                        <p:cTn id="64" dur="2000" decel="50000">
                                          <p:stCondLst>
                                            <p:cond delay="0"/>
                                          </p:stCondLst>
                                        </p:cTn>
                                        <p:tgtEl>
                                          <p:spTgt spid="13"/>
                                        </p:tgtEl>
                                      </p:cBhvr>
                                    </p:animEffect>
                                  </p:childTnLst>
                                </p:cTn>
                              </p:par>
                            </p:childTnLst>
                          </p:cTn>
                        </p:par>
                        <p:par>
                          <p:cTn id="65" fill="hold">
                            <p:stCondLst>
                              <p:cond delay="10000"/>
                            </p:stCondLst>
                            <p:childTnLst>
                              <p:par>
                                <p:cTn id="66" presetID="25" presetClass="entr" presetSubtype="0" fill="hold" grpId="0" nodeType="afterEffect">
                                  <p:stCondLst>
                                    <p:cond delay="0"/>
                                  </p:stCondLst>
                                  <p:childTnLst>
                                    <p:set>
                                      <p:cBhvr>
                                        <p:cTn id="67" dur="1" fill="hold">
                                          <p:stCondLst>
                                            <p:cond delay="0"/>
                                          </p:stCondLst>
                                        </p:cTn>
                                        <p:tgtEl>
                                          <p:spTgt spid="14"/>
                                        </p:tgtEl>
                                        <p:attrNameLst>
                                          <p:attrName>style.visibility</p:attrName>
                                        </p:attrNameLst>
                                      </p:cBhvr>
                                      <p:to>
                                        <p:strVal val="visible"/>
                                      </p:to>
                                    </p:set>
                                    <p:anim calcmode="lin" valueType="num">
                                      <p:cBhvr>
                                        <p:cTn id="68" dur="10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69" dur="10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70" dur="1000" accel="50000" fill="hold">
                                          <p:stCondLst>
                                            <p:cond delay="1000"/>
                                          </p:stCondLst>
                                        </p:cTn>
                                        <p:tgtEl>
                                          <p:spTgt spid="14"/>
                                        </p:tgtEl>
                                        <p:attrNameLst>
                                          <p:attrName>ppt_w</p:attrName>
                                        </p:attrNameLst>
                                      </p:cBhvr>
                                      <p:tavLst>
                                        <p:tav tm="0">
                                          <p:val>
                                            <p:strVal val="#ppt_w*.05"/>
                                          </p:val>
                                        </p:tav>
                                        <p:tav tm="100000">
                                          <p:val>
                                            <p:strVal val="#ppt_w"/>
                                          </p:val>
                                        </p:tav>
                                      </p:tavLst>
                                    </p:anim>
                                    <p:anim calcmode="lin" valueType="num">
                                      <p:cBhvr>
                                        <p:cTn id="71" dur="2000" fill="hold"/>
                                        <p:tgtEl>
                                          <p:spTgt spid="14"/>
                                        </p:tgtEl>
                                        <p:attrNameLst>
                                          <p:attrName>ppt_h</p:attrName>
                                        </p:attrNameLst>
                                      </p:cBhvr>
                                      <p:tavLst>
                                        <p:tav tm="0">
                                          <p:val>
                                            <p:strVal val="#ppt_h"/>
                                          </p:val>
                                        </p:tav>
                                        <p:tav tm="100000">
                                          <p:val>
                                            <p:strVal val="#ppt_h"/>
                                          </p:val>
                                        </p:tav>
                                      </p:tavLst>
                                    </p:anim>
                                    <p:anim calcmode="lin" valueType="num">
                                      <p:cBhvr>
                                        <p:cTn id="72" dur="10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73" dur="10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74" dur="1000" accel="50000" fill="hold">
                                          <p:stCondLst>
                                            <p:cond delay="1000"/>
                                          </p:stCondLst>
                                        </p:cTn>
                                        <p:tgtEl>
                                          <p:spTgt spid="14"/>
                                        </p:tgtEl>
                                        <p:attrNameLst>
                                          <p:attrName>ppt_y</p:attrName>
                                        </p:attrNameLst>
                                      </p:cBhvr>
                                      <p:tavLst>
                                        <p:tav tm="0">
                                          <p:val>
                                            <p:strVal val="#ppt_y+.1"/>
                                          </p:val>
                                        </p:tav>
                                        <p:tav tm="100000">
                                          <p:val>
                                            <p:strVal val="#ppt_y"/>
                                          </p:val>
                                        </p:tav>
                                      </p:tavLst>
                                    </p:anim>
                                    <p:animEffect transition="in" filter="fade">
                                      <p:cBhvr>
                                        <p:cTn id="75" dur="2000" decel="50000">
                                          <p:stCondLst>
                                            <p:cond delay="0"/>
                                          </p:stCondLst>
                                        </p:cTn>
                                        <p:tgtEl>
                                          <p:spTgt spid="14"/>
                                        </p:tgtEl>
                                      </p:cBhvr>
                                    </p:animEffect>
                                  </p:childTnLst>
                                </p:cTn>
                              </p:par>
                            </p:childTnLst>
                          </p:cTn>
                        </p:par>
                        <p:par>
                          <p:cTn id="76" fill="hold">
                            <p:stCondLst>
                              <p:cond delay="12000"/>
                            </p:stCondLst>
                            <p:childTnLst>
                              <p:par>
                                <p:cTn id="77" presetID="25" presetClass="entr" presetSubtype="0" fill="hold" grpId="0" nodeType="afterEffect">
                                  <p:stCondLst>
                                    <p:cond delay="0"/>
                                  </p:stCondLst>
                                  <p:childTnLst>
                                    <p:set>
                                      <p:cBhvr>
                                        <p:cTn id="78" dur="1" fill="hold">
                                          <p:stCondLst>
                                            <p:cond delay="0"/>
                                          </p:stCondLst>
                                        </p:cTn>
                                        <p:tgtEl>
                                          <p:spTgt spid="15"/>
                                        </p:tgtEl>
                                        <p:attrNameLst>
                                          <p:attrName>style.visibility</p:attrName>
                                        </p:attrNameLst>
                                      </p:cBhvr>
                                      <p:to>
                                        <p:strVal val="visible"/>
                                      </p:to>
                                    </p:set>
                                    <p:anim calcmode="lin" valueType="num">
                                      <p:cBhvr>
                                        <p:cTn id="79" dur="1000" decel="50000" fill="hold">
                                          <p:stCondLst>
                                            <p:cond delay="0"/>
                                          </p:stCondLst>
                                        </p:cTn>
                                        <p:tgtEl>
                                          <p:spTgt spid="15"/>
                                        </p:tgtEl>
                                        <p:attrNameLst>
                                          <p:attrName>style.rotation</p:attrName>
                                        </p:attrNameLst>
                                      </p:cBhvr>
                                      <p:tavLst>
                                        <p:tav tm="0">
                                          <p:val>
                                            <p:fltVal val="-90"/>
                                          </p:val>
                                        </p:tav>
                                        <p:tav tm="100000">
                                          <p:val>
                                            <p:fltVal val="0"/>
                                          </p:val>
                                        </p:tav>
                                      </p:tavLst>
                                    </p:anim>
                                    <p:anim calcmode="lin" valueType="num">
                                      <p:cBhvr>
                                        <p:cTn id="80" dur="1000" decel="50000" fill="hold">
                                          <p:stCondLst>
                                            <p:cond delay="0"/>
                                          </p:stCondLst>
                                        </p:cTn>
                                        <p:tgtEl>
                                          <p:spTgt spid="15"/>
                                        </p:tgtEl>
                                        <p:attrNameLst>
                                          <p:attrName>ppt_w</p:attrName>
                                        </p:attrNameLst>
                                      </p:cBhvr>
                                      <p:tavLst>
                                        <p:tav tm="0">
                                          <p:val>
                                            <p:strVal val="#ppt_w"/>
                                          </p:val>
                                        </p:tav>
                                        <p:tav tm="100000">
                                          <p:val>
                                            <p:strVal val="#ppt_w*.05"/>
                                          </p:val>
                                        </p:tav>
                                      </p:tavLst>
                                    </p:anim>
                                    <p:anim calcmode="lin" valueType="num">
                                      <p:cBhvr>
                                        <p:cTn id="81" dur="1000" accel="50000" fill="hold">
                                          <p:stCondLst>
                                            <p:cond delay="1000"/>
                                          </p:stCondLst>
                                        </p:cTn>
                                        <p:tgtEl>
                                          <p:spTgt spid="15"/>
                                        </p:tgtEl>
                                        <p:attrNameLst>
                                          <p:attrName>ppt_w</p:attrName>
                                        </p:attrNameLst>
                                      </p:cBhvr>
                                      <p:tavLst>
                                        <p:tav tm="0">
                                          <p:val>
                                            <p:strVal val="#ppt_w*.05"/>
                                          </p:val>
                                        </p:tav>
                                        <p:tav tm="100000">
                                          <p:val>
                                            <p:strVal val="#ppt_w"/>
                                          </p:val>
                                        </p:tav>
                                      </p:tavLst>
                                    </p:anim>
                                    <p:anim calcmode="lin" valueType="num">
                                      <p:cBhvr>
                                        <p:cTn id="82" dur="2000" fill="hold"/>
                                        <p:tgtEl>
                                          <p:spTgt spid="15"/>
                                        </p:tgtEl>
                                        <p:attrNameLst>
                                          <p:attrName>ppt_h</p:attrName>
                                        </p:attrNameLst>
                                      </p:cBhvr>
                                      <p:tavLst>
                                        <p:tav tm="0">
                                          <p:val>
                                            <p:strVal val="#ppt_h"/>
                                          </p:val>
                                        </p:tav>
                                        <p:tav tm="100000">
                                          <p:val>
                                            <p:strVal val="#ppt_h"/>
                                          </p:val>
                                        </p:tav>
                                      </p:tavLst>
                                    </p:anim>
                                    <p:anim calcmode="lin" valueType="num">
                                      <p:cBhvr>
                                        <p:cTn id="83" dur="1000" decel="50000" fill="hold">
                                          <p:stCondLst>
                                            <p:cond delay="0"/>
                                          </p:stCondLst>
                                        </p:cTn>
                                        <p:tgtEl>
                                          <p:spTgt spid="15"/>
                                        </p:tgtEl>
                                        <p:attrNameLst>
                                          <p:attrName>ppt_x</p:attrName>
                                        </p:attrNameLst>
                                      </p:cBhvr>
                                      <p:tavLst>
                                        <p:tav tm="0">
                                          <p:val>
                                            <p:strVal val="#ppt_x+.4"/>
                                          </p:val>
                                        </p:tav>
                                        <p:tav tm="100000">
                                          <p:val>
                                            <p:strVal val="#ppt_x"/>
                                          </p:val>
                                        </p:tav>
                                      </p:tavLst>
                                    </p:anim>
                                    <p:anim calcmode="lin" valueType="num">
                                      <p:cBhvr>
                                        <p:cTn id="84" dur="1000" decel="50000" fill="hold">
                                          <p:stCondLst>
                                            <p:cond delay="0"/>
                                          </p:stCondLst>
                                        </p:cTn>
                                        <p:tgtEl>
                                          <p:spTgt spid="15"/>
                                        </p:tgtEl>
                                        <p:attrNameLst>
                                          <p:attrName>ppt_y</p:attrName>
                                        </p:attrNameLst>
                                      </p:cBhvr>
                                      <p:tavLst>
                                        <p:tav tm="0">
                                          <p:val>
                                            <p:strVal val="#ppt_y-.2"/>
                                          </p:val>
                                        </p:tav>
                                        <p:tav tm="100000">
                                          <p:val>
                                            <p:strVal val="#ppt_y+.1"/>
                                          </p:val>
                                        </p:tav>
                                      </p:tavLst>
                                    </p:anim>
                                    <p:anim calcmode="lin" valueType="num">
                                      <p:cBhvr>
                                        <p:cTn id="85" dur="1000" accel="50000" fill="hold">
                                          <p:stCondLst>
                                            <p:cond delay="1000"/>
                                          </p:stCondLst>
                                        </p:cTn>
                                        <p:tgtEl>
                                          <p:spTgt spid="15"/>
                                        </p:tgtEl>
                                        <p:attrNameLst>
                                          <p:attrName>ppt_y</p:attrName>
                                        </p:attrNameLst>
                                      </p:cBhvr>
                                      <p:tavLst>
                                        <p:tav tm="0">
                                          <p:val>
                                            <p:strVal val="#ppt_y+.1"/>
                                          </p:val>
                                        </p:tav>
                                        <p:tav tm="100000">
                                          <p:val>
                                            <p:strVal val="#ppt_y"/>
                                          </p:val>
                                        </p:tav>
                                      </p:tavLst>
                                    </p:anim>
                                    <p:animEffect transition="in" filter="fade">
                                      <p:cBhvr>
                                        <p:cTn id="86" dur="2000" decel="50000">
                                          <p:stCondLst>
                                            <p:cond delay="0"/>
                                          </p:stCondLst>
                                        </p:cTn>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animBg="1"/>
      <p:bldP spid="10" grpId="0" animBg="1"/>
      <p:bldP spid="11" grpId="0" animBg="1"/>
      <p:bldP spid="12" grpId="0" animBg="1"/>
      <p:bldP spid="13" grpId="0" animBg="1"/>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الفرق بين التوجيه والإرشاد</a:t>
            </a:r>
            <a:endParaRPr lang="ar-SA"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 name="عنصر نائب للنص 10"/>
          <p:cNvSpPr>
            <a:spLocks noGrp="1"/>
          </p:cNvSpPr>
          <p:nvPr>
            <p:ph type="body" idx="1"/>
          </p:nvPr>
        </p:nvSpPr>
        <p:spPr/>
        <p:txBody>
          <a:bodyPr>
            <a:normAutofit lnSpcReduction="10000"/>
          </a:bodyPr>
          <a:lstStyle/>
          <a:p>
            <a:r>
              <a:rPr lang="ar-SA" dirty="0" smtClean="0"/>
              <a:t>                 </a:t>
            </a:r>
            <a:r>
              <a:rPr lang="ar-SA" sz="3600" dirty="0" smtClean="0"/>
              <a:t> الإرشاد</a:t>
            </a:r>
            <a:endParaRPr lang="ar-SA" sz="3600" dirty="0"/>
          </a:p>
        </p:txBody>
      </p:sp>
      <p:sp>
        <p:nvSpPr>
          <p:cNvPr id="12" name="عنصر نائب للمحتوى 11"/>
          <p:cNvSpPr>
            <a:spLocks noGrp="1"/>
          </p:cNvSpPr>
          <p:nvPr>
            <p:ph sz="half" idx="2"/>
          </p:nvPr>
        </p:nvSpPr>
        <p:spPr>
          <a:xfrm>
            <a:off x="323528" y="2174875"/>
            <a:ext cx="4040188" cy="3951288"/>
          </a:xfrm>
          <a:solidFill>
            <a:schemeClr val="bg2">
              <a:lumMod val="75000"/>
            </a:schemeClr>
          </a:solidFill>
        </p:spPr>
        <p:txBody>
          <a:bodyPr/>
          <a:lstStyle/>
          <a:p>
            <a:r>
              <a:rPr lang="ar-SA" b="1" dirty="0" smtClean="0"/>
              <a:t>يهتم بالنواحي العملية</a:t>
            </a:r>
          </a:p>
          <a:p>
            <a:pPr>
              <a:buNone/>
            </a:pPr>
            <a:endParaRPr lang="ar-SA" b="1" dirty="0" smtClean="0"/>
          </a:p>
          <a:p>
            <a:r>
              <a:rPr lang="ar-SA" b="1" dirty="0" smtClean="0"/>
              <a:t>الإرشاد عملية فردية بين المرشدة والمسترشدة.</a:t>
            </a:r>
          </a:p>
          <a:p>
            <a:pPr>
              <a:buNone/>
            </a:pPr>
            <a:endParaRPr lang="ar-SA" b="1" dirty="0" smtClean="0"/>
          </a:p>
          <a:p>
            <a:r>
              <a:rPr lang="ar-SA" b="1" dirty="0" smtClean="0"/>
              <a:t> وسيلة وقائية علاجية تحتاج إلى التخصص والكفأة والإعداد</a:t>
            </a:r>
          </a:p>
          <a:p>
            <a:endParaRPr lang="ar-SA" dirty="0"/>
          </a:p>
        </p:txBody>
      </p:sp>
      <p:sp>
        <p:nvSpPr>
          <p:cNvPr id="13" name="عنصر نائب للنص 12"/>
          <p:cNvSpPr>
            <a:spLocks noGrp="1"/>
          </p:cNvSpPr>
          <p:nvPr>
            <p:ph type="body" sz="quarter" idx="3"/>
          </p:nvPr>
        </p:nvSpPr>
        <p:spPr/>
        <p:txBody>
          <a:bodyPr>
            <a:normAutofit lnSpcReduction="10000"/>
          </a:bodyPr>
          <a:lstStyle/>
          <a:p>
            <a:r>
              <a:rPr lang="ar-SA" dirty="0" smtClean="0"/>
              <a:t>                  </a:t>
            </a:r>
            <a:r>
              <a:rPr lang="ar-SA" sz="3600" dirty="0" smtClean="0"/>
              <a:t>التوجيه</a:t>
            </a:r>
            <a:endParaRPr lang="ar-SA" dirty="0"/>
          </a:p>
        </p:txBody>
      </p:sp>
      <p:sp>
        <p:nvSpPr>
          <p:cNvPr id="14" name="عنصر نائب للمحتوى 13"/>
          <p:cNvSpPr>
            <a:spLocks noGrp="1"/>
          </p:cNvSpPr>
          <p:nvPr>
            <p:ph sz="quarter" idx="4"/>
          </p:nvPr>
        </p:nvSpPr>
        <p:spPr>
          <a:xfrm>
            <a:off x="4499992" y="2174875"/>
            <a:ext cx="4320479" cy="3951288"/>
          </a:xfrm>
          <a:solidFill>
            <a:schemeClr val="accent5">
              <a:lumMod val="20000"/>
              <a:lumOff val="80000"/>
            </a:schemeClr>
          </a:solidFill>
        </p:spPr>
        <p:txBody>
          <a:bodyPr>
            <a:normAutofit lnSpcReduction="10000"/>
          </a:bodyPr>
          <a:lstStyle/>
          <a:p>
            <a:r>
              <a:rPr lang="ar-SA" b="1" dirty="0" smtClean="0"/>
              <a:t>يهتم بالنواحي النظرية .</a:t>
            </a:r>
          </a:p>
          <a:p>
            <a:r>
              <a:rPr lang="ar-SA" b="1" dirty="0" smtClean="0"/>
              <a:t>أعــم من الإرشاد وأشــمل منه فهو يتضمن عملية الإرشاد.</a:t>
            </a:r>
          </a:p>
          <a:p>
            <a:r>
              <a:rPr lang="ar-SA" b="1" dirty="0" smtClean="0"/>
              <a:t>التوجيه يسبق الإرشاد ويمهد له</a:t>
            </a:r>
            <a:r>
              <a:rPr lang="en-US" b="1" dirty="0" smtClean="0"/>
              <a:t> . </a:t>
            </a:r>
            <a:r>
              <a:rPr lang="ar-SA" b="1" dirty="0" smtClean="0"/>
              <a:t>ففي البرامج ( يبدأ بتوجيه ويختتم بالإرشاد)</a:t>
            </a:r>
          </a:p>
          <a:p>
            <a:r>
              <a:rPr lang="ar-SA" b="1" dirty="0" smtClean="0"/>
              <a:t>مهمة تحتاج إلى من يقوم بها أن يكون من أصحاب الخبرة</a:t>
            </a:r>
            <a:r>
              <a:rPr lang="en-US" b="1" dirty="0" smtClean="0"/>
              <a:t> .</a:t>
            </a:r>
          </a:p>
          <a:p>
            <a:r>
              <a:rPr lang="ar-SA" b="1" dirty="0" smtClean="0"/>
              <a:t>علاقة بين المرشدة ومجموعة من الأفراد</a:t>
            </a:r>
          </a:p>
          <a:p>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2" fill="hold" grpId="0"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 calcmode="lin" valueType="num">
                                      <p:cBhvr additive="base">
                                        <p:cTn id="12" dur="2000" fill="hold"/>
                                        <p:tgtEl>
                                          <p:spTgt spid="13">
                                            <p:txEl>
                                              <p:pRg st="0" end="0"/>
                                            </p:txEl>
                                          </p:spTgt>
                                        </p:tgtEl>
                                        <p:attrNameLst>
                                          <p:attrName>ppt_x</p:attrName>
                                        </p:attrNameLst>
                                      </p:cBhvr>
                                      <p:tavLst>
                                        <p:tav tm="0">
                                          <p:val>
                                            <p:strVal val="1+#ppt_w/2"/>
                                          </p:val>
                                        </p:tav>
                                        <p:tav tm="100000">
                                          <p:val>
                                            <p:strVal val="#ppt_x"/>
                                          </p:val>
                                        </p:tav>
                                      </p:tavLst>
                                    </p:anim>
                                    <p:anim calcmode="lin" valueType="num">
                                      <p:cBhvr additive="base">
                                        <p:cTn id="13" dur="2000" fill="hold"/>
                                        <p:tgtEl>
                                          <p:spTgt spid="13">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0" presetClass="entr" presetSubtype="0" fill="hold" grpId="0" nodeType="afterEffect">
                                  <p:stCondLst>
                                    <p:cond delay="0"/>
                                  </p:stCondLst>
                                  <p:childTnLst>
                                    <p:set>
                                      <p:cBhvr>
                                        <p:cTn id="16" dur="1" fill="hold">
                                          <p:stCondLst>
                                            <p:cond delay="0"/>
                                          </p:stCondLst>
                                        </p:cTn>
                                        <p:tgtEl>
                                          <p:spTgt spid="14">
                                            <p:bg/>
                                          </p:spTgt>
                                        </p:tgtEl>
                                        <p:attrNameLst>
                                          <p:attrName>style.visibility</p:attrName>
                                        </p:attrNameLst>
                                      </p:cBhvr>
                                      <p:to>
                                        <p:strVal val="visible"/>
                                      </p:to>
                                    </p:set>
                                    <p:animEffect transition="in" filter="wedge">
                                      <p:cBhvr>
                                        <p:cTn id="17" dur="1000"/>
                                        <p:tgtEl>
                                          <p:spTgt spid="14">
                                            <p:bg/>
                                          </p:spTgt>
                                        </p:tgtEl>
                                      </p:cBhvr>
                                    </p:animEffect>
                                  </p:childTnLst>
                                </p:cTn>
                              </p:par>
                            </p:childTnLst>
                          </p:cTn>
                        </p:par>
                        <p:par>
                          <p:cTn id="18" fill="hold">
                            <p:stCondLst>
                              <p:cond delay="3000"/>
                            </p:stCondLst>
                            <p:childTnLst>
                              <p:par>
                                <p:cTn id="19" presetID="20" presetClass="entr" presetSubtype="0" fill="hold" grpId="0" nodeType="afterEffect">
                                  <p:stCondLst>
                                    <p:cond delay="0"/>
                                  </p:stCondLst>
                                  <p:childTnLst>
                                    <p:set>
                                      <p:cBhvr>
                                        <p:cTn id="20" dur="1" fill="hold">
                                          <p:stCondLst>
                                            <p:cond delay="0"/>
                                          </p:stCondLst>
                                        </p:cTn>
                                        <p:tgtEl>
                                          <p:spTgt spid="14">
                                            <p:txEl>
                                              <p:pRg st="0" end="0"/>
                                            </p:txEl>
                                          </p:spTgt>
                                        </p:tgtEl>
                                        <p:attrNameLst>
                                          <p:attrName>style.visibility</p:attrName>
                                        </p:attrNameLst>
                                      </p:cBhvr>
                                      <p:to>
                                        <p:strVal val="visible"/>
                                      </p:to>
                                    </p:set>
                                    <p:animEffect transition="in" filter="wedge">
                                      <p:cBhvr>
                                        <p:cTn id="21" dur="1000"/>
                                        <p:tgtEl>
                                          <p:spTgt spid="14">
                                            <p:txEl>
                                              <p:pRg st="0" end="0"/>
                                            </p:txEl>
                                          </p:spTgt>
                                        </p:tgtEl>
                                      </p:cBhvr>
                                    </p:animEffect>
                                  </p:childTnLst>
                                </p:cTn>
                              </p:par>
                            </p:childTnLst>
                          </p:cTn>
                        </p:par>
                        <p:par>
                          <p:cTn id="22" fill="hold">
                            <p:stCondLst>
                              <p:cond delay="4000"/>
                            </p:stCondLst>
                            <p:childTnLst>
                              <p:par>
                                <p:cTn id="23" presetID="20" presetClass="entr" presetSubtype="0" fill="hold" grpId="0" nodeType="afterEffect">
                                  <p:stCondLst>
                                    <p:cond delay="0"/>
                                  </p:stCondLst>
                                  <p:childTnLst>
                                    <p:set>
                                      <p:cBhvr>
                                        <p:cTn id="24" dur="1" fill="hold">
                                          <p:stCondLst>
                                            <p:cond delay="0"/>
                                          </p:stCondLst>
                                        </p:cTn>
                                        <p:tgtEl>
                                          <p:spTgt spid="14">
                                            <p:txEl>
                                              <p:pRg st="1" end="1"/>
                                            </p:txEl>
                                          </p:spTgt>
                                        </p:tgtEl>
                                        <p:attrNameLst>
                                          <p:attrName>style.visibility</p:attrName>
                                        </p:attrNameLst>
                                      </p:cBhvr>
                                      <p:to>
                                        <p:strVal val="visible"/>
                                      </p:to>
                                    </p:set>
                                    <p:animEffect transition="in" filter="wedge">
                                      <p:cBhvr>
                                        <p:cTn id="25" dur="1000"/>
                                        <p:tgtEl>
                                          <p:spTgt spid="14">
                                            <p:txEl>
                                              <p:pRg st="1" end="1"/>
                                            </p:txEl>
                                          </p:spTgt>
                                        </p:tgtEl>
                                      </p:cBhvr>
                                    </p:animEffect>
                                  </p:childTnLst>
                                </p:cTn>
                              </p:par>
                            </p:childTnLst>
                          </p:cTn>
                        </p:par>
                        <p:par>
                          <p:cTn id="26" fill="hold">
                            <p:stCondLst>
                              <p:cond delay="5000"/>
                            </p:stCondLst>
                            <p:childTnLst>
                              <p:par>
                                <p:cTn id="27" presetID="20" presetClass="entr" presetSubtype="0" fill="hold" grpId="0" nodeType="afterEffect">
                                  <p:stCondLst>
                                    <p:cond delay="0"/>
                                  </p:stCondLst>
                                  <p:childTnLst>
                                    <p:set>
                                      <p:cBhvr>
                                        <p:cTn id="28" dur="1" fill="hold">
                                          <p:stCondLst>
                                            <p:cond delay="0"/>
                                          </p:stCondLst>
                                        </p:cTn>
                                        <p:tgtEl>
                                          <p:spTgt spid="14">
                                            <p:txEl>
                                              <p:pRg st="2" end="2"/>
                                            </p:txEl>
                                          </p:spTgt>
                                        </p:tgtEl>
                                        <p:attrNameLst>
                                          <p:attrName>style.visibility</p:attrName>
                                        </p:attrNameLst>
                                      </p:cBhvr>
                                      <p:to>
                                        <p:strVal val="visible"/>
                                      </p:to>
                                    </p:set>
                                    <p:animEffect transition="in" filter="wedge">
                                      <p:cBhvr>
                                        <p:cTn id="29" dur="1000"/>
                                        <p:tgtEl>
                                          <p:spTgt spid="14">
                                            <p:txEl>
                                              <p:pRg st="2" end="2"/>
                                            </p:txEl>
                                          </p:spTgt>
                                        </p:tgtEl>
                                      </p:cBhvr>
                                    </p:animEffect>
                                  </p:childTnLst>
                                </p:cTn>
                              </p:par>
                            </p:childTnLst>
                          </p:cTn>
                        </p:par>
                        <p:par>
                          <p:cTn id="30" fill="hold">
                            <p:stCondLst>
                              <p:cond delay="6000"/>
                            </p:stCondLst>
                            <p:childTnLst>
                              <p:par>
                                <p:cTn id="31" presetID="20" presetClass="entr" presetSubtype="0" fill="hold" grpId="0" nodeType="afterEffect">
                                  <p:stCondLst>
                                    <p:cond delay="0"/>
                                  </p:stCondLst>
                                  <p:childTnLst>
                                    <p:set>
                                      <p:cBhvr>
                                        <p:cTn id="32" dur="1" fill="hold">
                                          <p:stCondLst>
                                            <p:cond delay="0"/>
                                          </p:stCondLst>
                                        </p:cTn>
                                        <p:tgtEl>
                                          <p:spTgt spid="14">
                                            <p:txEl>
                                              <p:pRg st="3" end="3"/>
                                            </p:txEl>
                                          </p:spTgt>
                                        </p:tgtEl>
                                        <p:attrNameLst>
                                          <p:attrName>style.visibility</p:attrName>
                                        </p:attrNameLst>
                                      </p:cBhvr>
                                      <p:to>
                                        <p:strVal val="visible"/>
                                      </p:to>
                                    </p:set>
                                    <p:animEffect transition="in" filter="wedge">
                                      <p:cBhvr>
                                        <p:cTn id="33" dur="1000"/>
                                        <p:tgtEl>
                                          <p:spTgt spid="14">
                                            <p:txEl>
                                              <p:pRg st="3" end="3"/>
                                            </p:txEl>
                                          </p:spTgt>
                                        </p:tgtEl>
                                      </p:cBhvr>
                                    </p:animEffect>
                                  </p:childTnLst>
                                </p:cTn>
                              </p:par>
                            </p:childTnLst>
                          </p:cTn>
                        </p:par>
                        <p:par>
                          <p:cTn id="34" fill="hold">
                            <p:stCondLst>
                              <p:cond delay="7000"/>
                            </p:stCondLst>
                            <p:childTnLst>
                              <p:par>
                                <p:cTn id="35" presetID="20" presetClass="entr" presetSubtype="0" fill="hold" grpId="0" nodeType="afterEffect">
                                  <p:stCondLst>
                                    <p:cond delay="0"/>
                                  </p:stCondLst>
                                  <p:childTnLst>
                                    <p:set>
                                      <p:cBhvr>
                                        <p:cTn id="36" dur="1" fill="hold">
                                          <p:stCondLst>
                                            <p:cond delay="0"/>
                                          </p:stCondLst>
                                        </p:cTn>
                                        <p:tgtEl>
                                          <p:spTgt spid="14">
                                            <p:txEl>
                                              <p:pRg st="4" end="4"/>
                                            </p:txEl>
                                          </p:spTgt>
                                        </p:tgtEl>
                                        <p:attrNameLst>
                                          <p:attrName>style.visibility</p:attrName>
                                        </p:attrNameLst>
                                      </p:cBhvr>
                                      <p:to>
                                        <p:strVal val="visible"/>
                                      </p:to>
                                    </p:set>
                                    <p:animEffect transition="in" filter="wedge">
                                      <p:cBhvr>
                                        <p:cTn id="37" dur="1000"/>
                                        <p:tgtEl>
                                          <p:spTgt spid="1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7" presetClass="entr" presetSubtype="8" fill="hold" grpId="0"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 calcmode="lin" valueType="num">
                                      <p:cBhvr additive="base">
                                        <p:cTn id="42" dur="20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43" dur="20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par>
                          <p:cTn id="44" fill="hold">
                            <p:stCondLst>
                              <p:cond delay="2000"/>
                            </p:stCondLst>
                            <p:childTnLst>
                              <p:par>
                                <p:cTn id="45" presetID="8" presetClass="entr" presetSubtype="16" fill="hold" grpId="0" nodeType="afterEffect">
                                  <p:stCondLst>
                                    <p:cond delay="0"/>
                                  </p:stCondLst>
                                  <p:childTnLst>
                                    <p:set>
                                      <p:cBhvr>
                                        <p:cTn id="46" dur="1" fill="hold">
                                          <p:stCondLst>
                                            <p:cond delay="0"/>
                                          </p:stCondLst>
                                        </p:cTn>
                                        <p:tgtEl>
                                          <p:spTgt spid="12">
                                            <p:bg/>
                                          </p:spTgt>
                                        </p:tgtEl>
                                        <p:attrNameLst>
                                          <p:attrName>style.visibility</p:attrName>
                                        </p:attrNameLst>
                                      </p:cBhvr>
                                      <p:to>
                                        <p:strVal val="visible"/>
                                      </p:to>
                                    </p:set>
                                    <p:animEffect transition="in" filter="diamond(in)">
                                      <p:cBhvr>
                                        <p:cTn id="47" dur="1000"/>
                                        <p:tgtEl>
                                          <p:spTgt spid="12">
                                            <p:bg/>
                                          </p:spTgt>
                                        </p:tgtEl>
                                      </p:cBhvr>
                                    </p:animEffect>
                                  </p:childTnLst>
                                </p:cTn>
                              </p:par>
                            </p:childTnLst>
                          </p:cTn>
                        </p:par>
                        <p:par>
                          <p:cTn id="48" fill="hold">
                            <p:stCondLst>
                              <p:cond delay="3000"/>
                            </p:stCondLst>
                            <p:childTnLst>
                              <p:par>
                                <p:cTn id="49" presetID="8" presetClass="entr" presetSubtype="16" fill="hold" grpId="0" nodeType="afterEffect">
                                  <p:stCondLst>
                                    <p:cond delay="0"/>
                                  </p:stCondLst>
                                  <p:childTnLst>
                                    <p:set>
                                      <p:cBhvr>
                                        <p:cTn id="50" dur="1" fill="hold">
                                          <p:stCondLst>
                                            <p:cond delay="0"/>
                                          </p:stCondLst>
                                        </p:cTn>
                                        <p:tgtEl>
                                          <p:spTgt spid="12">
                                            <p:txEl>
                                              <p:pRg st="0" end="0"/>
                                            </p:txEl>
                                          </p:spTgt>
                                        </p:tgtEl>
                                        <p:attrNameLst>
                                          <p:attrName>style.visibility</p:attrName>
                                        </p:attrNameLst>
                                      </p:cBhvr>
                                      <p:to>
                                        <p:strVal val="visible"/>
                                      </p:to>
                                    </p:set>
                                    <p:animEffect transition="in" filter="diamond(in)">
                                      <p:cBhvr>
                                        <p:cTn id="51" dur="1000"/>
                                        <p:tgtEl>
                                          <p:spTgt spid="12">
                                            <p:txEl>
                                              <p:pRg st="0" end="0"/>
                                            </p:txEl>
                                          </p:spTgt>
                                        </p:tgtEl>
                                      </p:cBhvr>
                                    </p:animEffect>
                                  </p:childTnLst>
                                </p:cTn>
                              </p:par>
                            </p:childTnLst>
                          </p:cTn>
                        </p:par>
                        <p:par>
                          <p:cTn id="52" fill="hold">
                            <p:stCondLst>
                              <p:cond delay="4000"/>
                            </p:stCondLst>
                            <p:childTnLst>
                              <p:par>
                                <p:cTn id="53" presetID="8" presetClass="entr" presetSubtype="16" fill="hold" grpId="0" nodeType="afterEffect">
                                  <p:stCondLst>
                                    <p:cond delay="0"/>
                                  </p:stCondLst>
                                  <p:childTnLst>
                                    <p:set>
                                      <p:cBhvr>
                                        <p:cTn id="54" dur="1" fill="hold">
                                          <p:stCondLst>
                                            <p:cond delay="0"/>
                                          </p:stCondLst>
                                        </p:cTn>
                                        <p:tgtEl>
                                          <p:spTgt spid="12">
                                            <p:txEl>
                                              <p:pRg st="2" end="2"/>
                                            </p:txEl>
                                          </p:spTgt>
                                        </p:tgtEl>
                                        <p:attrNameLst>
                                          <p:attrName>style.visibility</p:attrName>
                                        </p:attrNameLst>
                                      </p:cBhvr>
                                      <p:to>
                                        <p:strVal val="visible"/>
                                      </p:to>
                                    </p:set>
                                    <p:animEffect transition="in" filter="diamond(in)">
                                      <p:cBhvr>
                                        <p:cTn id="55" dur="1000"/>
                                        <p:tgtEl>
                                          <p:spTgt spid="12">
                                            <p:txEl>
                                              <p:pRg st="2" end="2"/>
                                            </p:txEl>
                                          </p:spTgt>
                                        </p:tgtEl>
                                      </p:cBhvr>
                                    </p:animEffect>
                                  </p:childTnLst>
                                </p:cTn>
                              </p:par>
                            </p:childTnLst>
                          </p:cTn>
                        </p:par>
                        <p:par>
                          <p:cTn id="56" fill="hold">
                            <p:stCondLst>
                              <p:cond delay="5000"/>
                            </p:stCondLst>
                            <p:childTnLst>
                              <p:par>
                                <p:cTn id="57" presetID="8" presetClass="entr" presetSubtype="16" fill="hold" grpId="0" nodeType="afterEffect">
                                  <p:stCondLst>
                                    <p:cond delay="0"/>
                                  </p:stCondLst>
                                  <p:childTnLst>
                                    <p:set>
                                      <p:cBhvr>
                                        <p:cTn id="58" dur="1" fill="hold">
                                          <p:stCondLst>
                                            <p:cond delay="0"/>
                                          </p:stCondLst>
                                        </p:cTn>
                                        <p:tgtEl>
                                          <p:spTgt spid="12">
                                            <p:txEl>
                                              <p:pRg st="4" end="4"/>
                                            </p:txEl>
                                          </p:spTgt>
                                        </p:tgtEl>
                                        <p:attrNameLst>
                                          <p:attrName>style.visibility</p:attrName>
                                        </p:attrNameLst>
                                      </p:cBhvr>
                                      <p:to>
                                        <p:strVal val="visible"/>
                                      </p:to>
                                    </p:set>
                                    <p:animEffect transition="in" filter="diamond(in)">
                                      <p:cBhvr>
                                        <p:cTn id="59" dur="1000"/>
                                        <p:tgtEl>
                                          <p:spTgt spid="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build="p"/>
      <p:bldP spid="12" grpId="0" build="p" animBg="1"/>
      <p:bldP spid="13" grpId="0" build="p"/>
      <p:bldP spid="14"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type="ctrTitle"/>
          </p:nvPr>
        </p:nvSpPr>
        <p:spPr>
          <a:xfrm>
            <a:off x="642910" y="1285860"/>
            <a:ext cx="7772400" cy="1470025"/>
          </a:xfrm>
        </p:spPr>
        <p:txBody>
          <a:bodyPr>
            <a:noAutofit/>
          </a:bodyPr>
          <a:lstStyle/>
          <a:p>
            <a:r>
              <a:rPr lang="ar-SA" sz="6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الإرشاد</a:t>
            </a:r>
            <a:r>
              <a:rPr lang="ar-SA" sz="6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SA" sz="6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الفردي </a:t>
            </a:r>
            <a:br>
              <a:rPr lang="ar-SA" sz="6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ar-SA" sz="6600" dirty="0"/>
          </a:p>
        </p:txBody>
      </p:sp>
      <p:pic>
        <p:nvPicPr>
          <p:cNvPr id="3074" name="Picture 2" descr="نتيجة بحث الصور عن اساليب الارشاد الفرد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2418556"/>
            <a:ext cx="5040560" cy="33147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85786" y="285728"/>
            <a:ext cx="7772400" cy="1071570"/>
          </a:xfrm>
        </p:spPr>
        <p:txBody>
          <a:bodyPr>
            <a:normAutofit/>
          </a:bodyPr>
          <a:lstStyle/>
          <a:p>
            <a:r>
              <a:rPr lang="ar-SA" sz="40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أولا : الإرشاد الفردي </a:t>
            </a:r>
            <a:r>
              <a:rPr lang="ar-SA"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endParaRPr lang="ar-SA"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عنوان فرعي 2"/>
          <p:cNvSpPr>
            <a:spLocks noGrp="1"/>
          </p:cNvSpPr>
          <p:nvPr>
            <p:ph type="subTitle" idx="1"/>
          </p:nvPr>
        </p:nvSpPr>
        <p:spPr>
          <a:xfrm>
            <a:off x="2699792" y="1785926"/>
            <a:ext cx="6087050" cy="4811426"/>
          </a:xfrm>
        </p:spPr>
        <p:txBody>
          <a:bodyPr>
            <a:normAutofit/>
          </a:bodyPr>
          <a:lstStyle/>
          <a:p>
            <a:r>
              <a:rPr lang="ar-SA" b="1" dirty="0" smtClean="0">
                <a:solidFill>
                  <a:schemeClr val="tx1"/>
                </a:solidFill>
              </a:rPr>
              <a:t>هو تعامل المرشدة مع المسترشدة  وجها لوجه في الجلسات الإرشادية . </a:t>
            </a:r>
            <a:br>
              <a:rPr lang="ar-SA" b="1" dirty="0" smtClean="0">
                <a:solidFill>
                  <a:schemeClr val="tx1"/>
                </a:solidFill>
              </a:rPr>
            </a:br>
            <a:r>
              <a:rPr lang="ar-SA" b="1" dirty="0" smtClean="0">
                <a:solidFill>
                  <a:schemeClr val="tx1"/>
                </a:solidFill>
              </a:rPr>
              <a:t/>
            </a:r>
            <a:br>
              <a:rPr lang="ar-SA" b="1" dirty="0" smtClean="0">
                <a:solidFill>
                  <a:schemeClr val="tx1"/>
                </a:solidFill>
              </a:rPr>
            </a:br>
            <a:r>
              <a:rPr lang="ar-SA" b="1" dirty="0" smtClean="0">
                <a:solidFill>
                  <a:schemeClr val="tx1"/>
                </a:solidFill>
              </a:rPr>
              <a:t>ويعتمد على العلاقة الإرشادية والمهنية ويتم من خلال </a:t>
            </a:r>
            <a:br>
              <a:rPr lang="ar-SA" b="1" dirty="0" smtClean="0">
                <a:solidFill>
                  <a:schemeClr val="tx1"/>
                </a:solidFill>
              </a:rPr>
            </a:br>
            <a:r>
              <a:rPr lang="ar-SA" b="1" dirty="0" smtClean="0">
                <a:solidFill>
                  <a:schemeClr val="tx1"/>
                </a:solidFill>
              </a:rPr>
              <a:t/>
            </a:r>
            <a:br>
              <a:rPr lang="ar-SA" b="1" dirty="0" smtClean="0">
                <a:solidFill>
                  <a:schemeClr val="tx1"/>
                </a:solidFill>
              </a:rPr>
            </a:br>
            <a:r>
              <a:rPr lang="ar-SA" b="1" dirty="0" smtClean="0">
                <a:solidFill>
                  <a:schemeClr val="tx1"/>
                </a:solidFill>
              </a:rPr>
              <a:t>1/ المقابلات الإرشادية </a:t>
            </a:r>
          </a:p>
          <a:p>
            <a:r>
              <a:rPr lang="ar-SA" b="1" dirty="0" smtClean="0">
                <a:solidFill>
                  <a:schemeClr val="tx1"/>
                </a:solidFill>
              </a:rPr>
              <a:t>2/ دراسة الحالة الفردية بصفة عامة .</a:t>
            </a:r>
            <a:endParaRPr lang="ar-SA" dirty="0">
              <a:solidFill>
                <a:schemeClr val="tx1"/>
              </a:solidFill>
            </a:endParaRPr>
          </a:p>
        </p:txBody>
      </p:sp>
      <p:pic>
        <p:nvPicPr>
          <p:cNvPr id="4" name="Picture 3" descr="F:\صور تعليم\الغش4.jpg"/>
          <p:cNvPicPr>
            <a:picLocks noChangeAspect="1" noChangeArrowheads="1"/>
          </p:cNvPicPr>
          <p:nvPr/>
        </p:nvPicPr>
        <p:blipFill>
          <a:blip r:embed="rId2" cstate="print">
            <a:lum bright="10000"/>
          </a:blip>
          <a:srcRect/>
          <a:stretch>
            <a:fillRect/>
          </a:stretch>
        </p:blipFill>
        <p:spPr bwMode="auto">
          <a:xfrm>
            <a:off x="428596" y="1357298"/>
            <a:ext cx="2271196" cy="3583870"/>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05"/>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 calcmode="lin" valueType="num">
                                      <p:cBhvr>
                                        <p:cTn id="9" dur="1000" fill="hold"/>
                                        <p:tgtEl>
                                          <p:spTgt spid="2"/>
                                        </p:tgtEl>
                                        <p:attrNameLst>
                                          <p:attrName>ppt_x</p:attrName>
                                        </p:attrNameLst>
                                      </p:cBhvr>
                                      <p:tavLst>
                                        <p:tav tm="0">
                                          <p:val>
                                            <p:strVal val="#ppt_x-.2"/>
                                          </p:val>
                                        </p:tav>
                                        <p:tav tm="100000">
                                          <p:val>
                                            <p:strVal val="#ppt_x"/>
                                          </p:val>
                                        </p:tav>
                                      </p:tavLst>
                                    </p:anim>
                                    <p:anim calcmode="lin" valueType="num">
                                      <p:cBhvr>
                                        <p:cTn id="10" dur="1000" fill="hold"/>
                                        <p:tgtEl>
                                          <p:spTgt spid="2"/>
                                        </p:tgtEl>
                                        <p:attrNameLst>
                                          <p:attrName>ppt_y</p:attrName>
                                        </p:attrNameLst>
                                      </p:cBhvr>
                                      <p:tavLst>
                                        <p:tav tm="0">
                                          <p:val>
                                            <p:strVal val="#ppt_y"/>
                                          </p:val>
                                        </p:tav>
                                        <p:tav tm="100000">
                                          <p:val>
                                            <p:strVal val="#ppt_y"/>
                                          </p:val>
                                        </p:tav>
                                      </p:tavLst>
                                    </p:anim>
                                    <p:animEffect transition="in" filter="fade">
                                      <p:cBhvr>
                                        <p:cTn id="11" dur="1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7" dur="20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20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24" fill="hold">
                            <p:stCondLst>
                              <p:cond delay="2000"/>
                            </p:stCondLst>
                            <p:childTnLst>
                              <p:par>
                                <p:cTn id="25" presetID="19" presetClass="entr" presetSubtype="10" fill="hold" nodeType="after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0" fill="hold"/>
                                        <p:tgtEl>
                                          <p:spTgt spid="4"/>
                                        </p:tgtEl>
                                        <p:attrNameLst>
                                          <p:attrName>ppt_w</p:attrName>
                                        </p:attrNameLst>
                                      </p:cBhvr>
                                      <p:tavLst>
                                        <p:tav tm="0" fmla="#ppt_w*sin(2.5*pi*$)">
                                          <p:val>
                                            <p:fltVal val="0"/>
                                          </p:val>
                                        </p:tav>
                                        <p:tav tm="100000">
                                          <p:val>
                                            <p:fltVal val="1"/>
                                          </p:val>
                                        </p:tav>
                                      </p:tavLst>
                                    </p:anim>
                                    <p:anim calcmode="lin" valueType="num">
                                      <p:cBhvr>
                                        <p:cTn id="28" dur="5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1224</TotalTime>
  <Words>770</Words>
  <Application>Microsoft Office PowerPoint</Application>
  <PresentationFormat>عرض على الشاشة (3:4)‏</PresentationFormat>
  <Paragraphs>146</Paragraphs>
  <Slides>30</Slides>
  <Notes>1</Notes>
  <HiddenSlides>0</HiddenSlides>
  <MMClips>0</MMClips>
  <ScaleCrop>false</ScaleCrop>
  <HeadingPairs>
    <vt:vector size="4" baseType="variant">
      <vt:variant>
        <vt:lpstr>نسق</vt:lpstr>
      </vt:variant>
      <vt:variant>
        <vt:i4>1</vt:i4>
      </vt:variant>
      <vt:variant>
        <vt:lpstr>عناوين الشرائح</vt:lpstr>
      </vt:variant>
      <vt:variant>
        <vt:i4>30</vt:i4>
      </vt:variant>
    </vt:vector>
  </HeadingPairs>
  <TitlesOfParts>
    <vt:vector size="31" baseType="lpstr">
      <vt:lpstr>سمة Office</vt:lpstr>
      <vt:lpstr>فنيات الإرشاد  الفردي والجمعي  </vt:lpstr>
      <vt:lpstr>عرض تقديمي في PowerPoint</vt:lpstr>
      <vt:lpstr>مفهوم التوجيه والإرشاد الطلابي</vt:lpstr>
      <vt:lpstr>تعريف التوجيه والإرشاد </vt:lpstr>
      <vt:lpstr>تتميز أساليب التوجيه والإرشاد وطرقه بأنها متعددة ، فمثلما تتعدد النظريات الإرشادية تتعدد الأساليب والطرق المستخدمة في التوجيه والإرشاد </vt:lpstr>
      <vt:lpstr>الأساليب الإرشادية </vt:lpstr>
      <vt:lpstr>الفرق بين التوجيه والإرشاد</vt:lpstr>
      <vt:lpstr>الإرشاد الفردي  </vt:lpstr>
      <vt:lpstr>أولا : الإرشاد الفردي  :</vt:lpstr>
      <vt:lpstr> فنيات الإرشاد الفردي </vt:lpstr>
      <vt:lpstr>صفات العلاقة الإرشادية :-</vt:lpstr>
      <vt:lpstr>ثانياً : المقابلات الإرشادية</vt:lpstr>
      <vt:lpstr>مهارات وفنيات المقابلة الإرشادية</vt:lpstr>
      <vt:lpstr>2-مهارة الأسئلة :- بحيث تحقق الأسئلة الهدف المرجو من العملية الإرشادية وتكون متدرجة من حيث الموضوع . مع الانتباه لفلتات اللسان والوقفات في الكلام .   3-التشجيع والإعادة والتلخيص :- التشجيع من خلال حركات المرشدة لاستمرار المسترشدة في حديثها والإعادة والتلخيص من حيث إعادة الصياغة والتكرار …الخ   4-التعبير عن مشاعر المسترشدة : ويكون بمشاركة المرشدة للمسترشدة في انفعالاتها وجميع مشاعرها .    </vt:lpstr>
      <vt:lpstr>5- التعبير عن المعاني :- وذلك بتفسير المعاني واحتمالاتها بحيث يستفاد من ذلك في تفسير خبراتها وأفكارها واعادة تلك المعاني بصورة أخرى .   6-صمت المرشد ومقاومته :-الصمت يعبر أحياناً عن المضمون بتجميع الأفكار وتنظيمها لذا على المرشدة تشجيع المسترشدة للاستمرار في الحديث .  7- المواجهة :- وهي تكشف الصراعات والأفكار المختلفة الواضحة وغير الواضحة في مشاعر المسترشدة وتصرفاتها .    </vt:lpstr>
      <vt:lpstr>   8- أسئلة المسترشد للمرشد :- يجب على المرشدة الإجابة على أسئلة المسترشدة في حدود العلاقة القائمة بينهما .   9- التفسير:- تستخدم هذه المهارة في الجلسات الأخيرة فيما يكون هناك استبصار من المسترشدة بمشكلتها .                                    10- تقديم المعلومات :- هو جانب إيماني يساعد على تعزيز معالجة المشكلة .   11- إنهاء المقابلة :- وذلك عند تحقيق الهدف من المقابلة يجب إنهاءها . </vt:lpstr>
      <vt:lpstr>الإرشاد الجمعي   </vt:lpstr>
      <vt:lpstr>عرض تقديمي في PowerPoint</vt:lpstr>
      <vt:lpstr>الجماعة الإرشادية  الجماعة الإرشادية تضم عددا من العملاء وهي إما جماعة طبيعية قائمة فعلا مثل جماعة طالبات الفصل أو جماعة مصطنعة تكونها المرشدة بهدف الإرشاد وتتم عملية الإرشاد مع الجماعة كوحدة ومن ثم فلا بد إن يعرف جميع أفراد الجماعة أهدافها وأسلوب العمل الجماعي ومسؤولياتهم. </vt:lpstr>
      <vt:lpstr>جوانب الإرشاد الجمعي </vt:lpstr>
      <vt:lpstr>        عوامل نجاح الإرشاد الجمعي </vt:lpstr>
      <vt:lpstr>الجلسات الإرشادية </vt:lpstr>
      <vt:lpstr> جوانب جلسات الإرشاد الجمعي</vt:lpstr>
      <vt:lpstr>لنجاح الجلسات الإرشادية </vt:lpstr>
      <vt:lpstr>عرض تقديمي في PowerPoint</vt:lpstr>
      <vt:lpstr>الجلسة الإرشادية الثانية .................. التاريخ ....................... المتغيبات .......................... الأساليب والإجراءات الإرشادية المستخدمة :  1ـ ....................................................................................................................... 2ـ ....................................................................................................................... 3ـ .......................................................................................................................... نتائج الجلسة :  ............................................................................................................................. ............................................................................................................................. 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 الجلسة الإرشادية الثالثة.......................... التاريخ ................... المتغيبات ......................... الأساليب والإجراءات المستخدمة : 1ـ ....................................................................................................................... 2ـ ....................................................................................................................... 3ـ ....................................................................................................................... نتائج الجلسة : ........................................................................................................................... ........................................................................................................................... </vt:lpstr>
      <vt:lpstr>استخدام الإرشاد الجمعي </vt:lpstr>
      <vt:lpstr>             مزايا الإرشاد الجمعي </vt:lpstr>
      <vt:lpstr>عيوب الإرشاد الجمعي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الإرشاد الفردي والجمعي</dc:title>
  <dc:creator>admin</dc:creator>
  <cp:lastModifiedBy>Win7</cp:lastModifiedBy>
  <cp:revision>127</cp:revision>
  <dcterms:created xsi:type="dcterms:W3CDTF">2010-02-22T08:17:37Z</dcterms:created>
  <dcterms:modified xsi:type="dcterms:W3CDTF">2016-11-22T22:52:53Z</dcterms:modified>
</cp:coreProperties>
</file>