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9" r:id="rId2"/>
    <p:sldId id="320" r:id="rId3"/>
    <p:sldId id="321" r:id="rId4"/>
    <p:sldId id="324" r:id="rId5"/>
    <p:sldId id="328" r:id="rId6"/>
    <p:sldId id="327" r:id="rId7"/>
    <p:sldId id="332" r:id="rId8"/>
    <p:sldId id="329" r:id="rId9"/>
    <p:sldId id="325" r:id="rId10"/>
    <p:sldId id="330" r:id="rId11"/>
    <p:sldId id="326" r:id="rId12"/>
    <p:sldId id="333" r:id="rId13"/>
    <p:sldId id="331" r:id="rId14"/>
    <p:sldId id="322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800080"/>
    <a:srgbClr val="339966"/>
    <a:srgbClr val="009900"/>
    <a:srgbClr val="FF3300"/>
    <a:srgbClr val="FFCC00"/>
    <a:srgbClr val="FFFF00"/>
    <a:srgbClr val="33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29" autoAdjust="0"/>
    <p:restoredTop sz="94714" autoAdjust="0"/>
  </p:normalViewPr>
  <p:slideViewPr>
    <p:cSldViewPr>
      <p:cViewPr>
        <p:scale>
          <a:sx n="66" d="100"/>
          <a:sy n="66" d="100"/>
        </p:scale>
        <p:origin x="-1368" y="-8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1C0A0-06AD-4D73-94DC-BDECF2DE60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3B3BB-A3D3-4296-AD49-A65550DD67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5BBB0-1A5E-4C1D-A3BF-87F2E16CFB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1730B-8504-456B-9E4E-65B7810795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B3BD1-1E20-45A5-93EC-648749AF59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A2BE0-05C2-4785-9600-970C108BC5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295163-557D-479B-AEA0-31806567AF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561AE-A585-4E3E-96D6-771B8A4C15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C9C01-43FD-49EF-B97B-3D464A8B61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A6700-4380-40DC-B556-1C4DF01966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614CB-2DF5-47CD-991E-375065D255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3399"/>
            </a:gs>
            <a:gs pos="100000">
              <a:srgbClr val="800080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E958E4A-98DC-4FDC-8A9E-6D1AEF20AF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3" name="Group 10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3316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11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13317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13318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4" name="WordArt 10"/>
          <p:cNvSpPr>
            <a:spLocks noChangeArrowheads="1" noChangeShapeType="1" noTextEdit="1"/>
          </p:cNvSpPr>
          <p:nvPr/>
        </p:nvSpPr>
        <p:spPr bwMode="auto">
          <a:xfrm>
            <a:off x="1447800" y="1828800"/>
            <a:ext cx="62484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Anatomy of Rat</a:t>
            </a:r>
          </a:p>
        </p:txBody>
      </p:sp>
      <p:sp>
        <p:nvSpPr>
          <p:cNvPr id="13315" name="Text Box 7"/>
          <p:cNvSpPr txBox="1">
            <a:spLocks noChangeArrowheads="1"/>
          </p:cNvSpPr>
          <p:nvPr/>
        </p:nvSpPr>
        <p:spPr bwMode="auto">
          <a:xfrm>
            <a:off x="609600" y="3962400"/>
            <a:ext cx="8001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</a:rPr>
              <a:t>Male and Female Reproductive System of the Rat, </a:t>
            </a:r>
            <a:r>
              <a:rPr lang="en-US" sz="2400" b="1" i="1">
                <a:solidFill>
                  <a:srgbClr val="FFFF00"/>
                </a:solidFill>
              </a:rPr>
              <a:t>Rattus norvegicus</a:t>
            </a:r>
            <a:r>
              <a:rPr lang="en-US" sz="2000">
                <a:solidFill>
                  <a:srgbClr val="FFFF00"/>
                </a:solidFill>
              </a:rPr>
              <a:t>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05000"/>
            <a:ext cx="363537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45" descr="fig1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2133600"/>
            <a:ext cx="459105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152400"/>
            <a:ext cx="9144000" cy="366713"/>
            <a:chOff x="0" y="192"/>
            <a:chExt cx="5760" cy="231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11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3200400" y="7620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Female reproductive System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5" descr="rat female urogenit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838200"/>
            <a:ext cx="4656138" cy="538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152400"/>
            <a:ext cx="9144000" cy="366713"/>
            <a:chOff x="0" y="192"/>
            <a:chExt cx="5760" cy="231"/>
          </a:xfrm>
        </p:grpSpPr>
        <p:sp>
          <p:nvSpPr>
            <p:cNvPr id="4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11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640" y="228600"/>
            <a:ext cx="4705513" cy="6477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371600"/>
            <a:ext cx="3862388" cy="389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371599"/>
            <a:ext cx="3810000" cy="3913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667000" y="838200"/>
            <a:ext cx="396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Reproductive system of Rat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5000" y="5410200"/>
            <a:ext cx="655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  Male				       Female	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538288" y="2009775"/>
            <a:ext cx="6065837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012950"/>
            <a:ext cx="2420938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38" name="Group 10"/>
          <p:cNvGrpSpPr>
            <a:grpSpLocks/>
          </p:cNvGrpSpPr>
          <p:nvPr/>
        </p:nvGrpSpPr>
        <p:grpSpPr bwMode="auto">
          <a:xfrm>
            <a:off x="0" y="304800"/>
            <a:ext cx="9144000" cy="366713"/>
            <a:chOff x="0" y="192"/>
            <a:chExt cx="5760" cy="231"/>
          </a:xfrm>
        </p:grpSpPr>
        <p:sp>
          <p:nvSpPr>
            <p:cNvPr id="14340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11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14341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14342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39" name="Text Box 9"/>
          <p:cNvSpPr txBox="1">
            <a:spLocks noChangeArrowheads="1"/>
          </p:cNvSpPr>
          <p:nvPr/>
        </p:nvSpPr>
        <p:spPr bwMode="auto">
          <a:xfrm>
            <a:off x="762000" y="1143000"/>
            <a:ext cx="6858000" cy="4213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The classification of the Rat (</a:t>
            </a:r>
            <a:r>
              <a:rPr lang="en-US" b="1" i="1" dirty="0" err="1">
                <a:solidFill>
                  <a:schemeClr val="bg1"/>
                </a:solidFill>
              </a:rPr>
              <a:t>Rattus</a:t>
            </a:r>
            <a:r>
              <a:rPr lang="en-US" b="1" i="1" dirty="0">
                <a:solidFill>
                  <a:schemeClr val="bg1"/>
                </a:solidFill>
              </a:rPr>
              <a:t> </a:t>
            </a:r>
            <a:r>
              <a:rPr lang="en-US" b="1" i="1" dirty="0" err="1">
                <a:solidFill>
                  <a:schemeClr val="bg1"/>
                </a:solidFill>
              </a:rPr>
              <a:t>norvegicus</a:t>
            </a:r>
            <a:r>
              <a:rPr lang="en-US" b="1" dirty="0">
                <a:solidFill>
                  <a:schemeClr val="bg1"/>
                </a:solidFill>
              </a:rPr>
              <a:t>)</a:t>
            </a:r>
            <a:r>
              <a:rPr lang="en-US" b="1" dirty="0"/>
              <a:t> </a:t>
            </a:r>
            <a:endParaRPr lang="en-US" dirty="0"/>
          </a:p>
          <a:p>
            <a:endParaRPr lang="en-US" b="1" dirty="0"/>
          </a:p>
          <a:p>
            <a:pPr>
              <a:lnSpc>
                <a:spcPct val="125000"/>
              </a:lnSpc>
            </a:pPr>
            <a:endParaRPr lang="en-US" b="1" dirty="0">
              <a:solidFill>
                <a:schemeClr val="bg1"/>
              </a:solidFill>
            </a:endParaRPr>
          </a:p>
          <a:p>
            <a:pPr>
              <a:lnSpc>
                <a:spcPct val="125000"/>
              </a:lnSpc>
            </a:pPr>
            <a:endParaRPr lang="en-US" b="1" dirty="0" smtClean="0">
              <a:solidFill>
                <a:schemeClr val="bg1"/>
              </a:solidFill>
            </a:endParaRPr>
          </a:p>
          <a:p>
            <a:pPr>
              <a:lnSpc>
                <a:spcPct val="125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Phylum</a:t>
            </a:r>
            <a:r>
              <a:rPr lang="en-US" b="1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Chordata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chemeClr val="bg1"/>
                </a:solidFill>
              </a:rPr>
              <a:t>Subphylum: </a:t>
            </a:r>
            <a:r>
              <a:rPr lang="en-US" dirty="0">
                <a:solidFill>
                  <a:schemeClr val="bg1"/>
                </a:solidFill>
              </a:rPr>
              <a:t>Vertebrata </a:t>
            </a: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chemeClr val="bg1"/>
                </a:solidFill>
              </a:rPr>
              <a:t>Class: </a:t>
            </a:r>
            <a:r>
              <a:rPr lang="en-US" dirty="0" err="1">
                <a:solidFill>
                  <a:schemeClr val="bg1"/>
                </a:solidFill>
              </a:rPr>
              <a:t>Mammalia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chemeClr val="bg1"/>
                </a:solidFill>
              </a:rPr>
              <a:t>Order: </a:t>
            </a:r>
            <a:r>
              <a:rPr lang="en-US" dirty="0" err="1">
                <a:solidFill>
                  <a:schemeClr val="bg1"/>
                </a:solidFill>
              </a:rPr>
              <a:t>Rodentia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chemeClr val="bg1"/>
                </a:solidFill>
              </a:rPr>
              <a:t>Family: </a:t>
            </a:r>
            <a:r>
              <a:rPr lang="en-US" dirty="0" err="1">
                <a:solidFill>
                  <a:schemeClr val="bg1"/>
                </a:solidFill>
              </a:rPr>
              <a:t>Muridae</a:t>
            </a: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chemeClr val="bg1"/>
                </a:solidFill>
              </a:rPr>
              <a:t>Genus: </a:t>
            </a:r>
            <a:r>
              <a:rPr lang="en-US" i="1" dirty="0" err="1">
                <a:solidFill>
                  <a:schemeClr val="bg1"/>
                </a:solidFill>
              </a:rPr>
              <a:t>Rattus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125000"/>
              </a:lnSpc>
            </a:pPr>
            <a:r>
              <a:rPr lang="en-US" b="1" dirty="0">
                <a:solidFill>
                  <a:schemeClr val="bg1"/>
                </a:solidFill>
              </a:rPr>
              <a:t>Species: </a:t>
            </a:r>
            <a:r>
              <a:rPr lang="en-US" i="1" dirty="0" err="1">
                <a:solidFill>
                  <a:schemeClr val="bg1"/>
                </a:solidFill>
              </a:rPr>
              <a:t>norvegicus</a:t>
            </a:r>
            <a:r>
              <a:rPr lang="en-US" dirty="0"/>
              <a:t> </a:t>
            </a:r>
          </a:p>
          <a:p>
            <a:pPr>
              <a:lnSpc>
                <a:spcPct val="125000"/>
              </a:lnSpc>
              <a:spcBef>
                <a:spcPct val="50000"/>
              </a:spcBef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32" name="Group 72"/>
          <p:cNvGraphicFramePr>
            <a:graphicFrameLocks noGrp="1"/>
          </p:cNvGraphicFramePr>
          <p:nvPr/>
        </p:nvGraphicFramePr>
        <p:xfrm>
          <a:off x="989013" y="609600"/>
          <a:ext cx="7165975" cy="2895600"/>
        </p:xfrm>
        <a:graphic>
          <a:graphicData uri="http://schemas.openxmlformats.org/drawingml/2006/table">
            <a:tbl>
              <a:tblPr/>
              <a:tblGrid>
                <a:gridCol w="1100137"/>
                <a:gridCol w="1100138"/>
                <a:gridCol w="182562"/>
                <a:gridCol w="1300163"/>
                <a:gridCol w="1825625"/>
                <a:gridCol w="182562"/>
                <a:gridCol w="182563"/>
                <a:gridCol w="182562"/>
                <a:gridCol w="1109663"/>
              </a:tblGrid>
              <a:tr h="274638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Male Reproductive System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Internal Organs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External Organs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4777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Epididymis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Vasdeferens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Seminal Vesical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Spermatic Cord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Cowpers glands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Prostat glands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Urethra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Penis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Testes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Scrotum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433" name="Text Box 73"/>
          <p:cNvSpPr txBox="1">
            <a:spLocks noChangeArrowheads="1"/>
          </p:cNvSpPr>
          <p:nvPr/>
        </p:nvSpPr>
        <p:spPr bwMode="auto">
          <a:xfrm>
            <a:off x="685800" y="3810000"/>
            <a:ext cx="7924800" cy="261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b="1" dirty="0">
                <a:solidFill>
                  <a:schemeClr val="bg1"/>
                </a:solidFill>
              </a:rPr>
              <a:t>The Reproductive Organs of the Male Rat</a:t>
            </a:r>
          </a:p>
          <a:p>
            <a:pPr marL="342900" indent="-342900"/>
            <a:endParaRPr lang="en-US" b="1" dirty="0">
              <a:solidFill>
                <a:schemeClr val="bg1"/>
              </a:solidFill>
            </a:endParaRPr>
          </a:p>
          <a:p>
            <a:pPr marL="342900" indent="-342900"/>
            <a:r>
              <a:rPr lang="en-US" sz="1400" dirty="0">
                <a:solidFill>
                  <a:schemeClr val="bg1"/>
                </a:solidFill>
              </a:rPr>
              <a:t>The major reproductive organs of the male rat are the </a:t>
            </a:r>
            <a:r>
              <a:rPr lang="en-US" sz="1400" b="1" dirty="0">
                <a:solidFill>
                  <a:schemeClr val="bg1"/>
                </a:solidFill>
              </a:rPr>
              <a:t>testes</a:t>
            </a:r>
            <a:r>
              <a:rPr lang="en-US" sz="1400" dirty="0">
                <a:solidFill>
                  <a:schemeClr val="bg1"/>
                </a:solidFill>
              </a:rPr>
              <a:t> (singular: testis) which are located in the </a:t>
            </a:r>
            <a:r>
              <a:rPr lang="en-US" sz="1400" b="1" dirty="0">
                <a:solidFill>
                  <a:schemeClr val="bg1"/>
                </a:solidFill>
              </a:rPr>
              <a:t>scrotal sac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</a:p>
          <a:p>
            <a:pPr marL="342900" indent="-342900"/>
            <a:r>
              <a:rPr lang="en-US" sz="1400" dirty="0">
                <a:solidFill>
                  <a:schemeClr val="bg1"/>
                </a:solidFill>
              </a:rPr>
              <a:t>On the surface of the testis is a coiled tube called the </a:t>
            </a:r>
            <a:r>
              <a:rPr lang="en-US" sz="1400" b="1" dirty="0" err="1">
                <a:solidFill>
                  <a:schemeClr val="bg1"/>
                </a:solidFill>
              </a:rPr>
              <a:t>epididymus</a:t>
            </a:r>
            <a:r>
              <a:rPr lang="en-US" sz="1400" dirty="0">
                <a:solidFill>
                  <a:schemeClr val="bg1"/>
                </a:solidFill>
              </a:rPr>
              <a:t>, which collects and stores sperm cells. </a:t>
            </a:r>
          </a:p>
          <a:p>
            <a:pPr marL="342900" indent="-342900"/>
            <a:r>
              <a:rPr lang="en-US" sz="1400" dirty="0">
                <a:solidFill>
                  <a:schemeClr val="bg1"/>
                </a:solidFill>
              </a:rPr>
              <a:t>The tubular </a:t>
            </a:r>
            <a:r>
              <a:rPr lang="en-US" sz="1400" b="1" dirty="0">
                <a:solidFill>
                  <a:schemeClr val="bg1"/>
                </a:solidFill>
              </a:rPr>
              <a:t>vas deferens</a:t>
            </a:r>
            <a:r>
              <a:rPr lang="en-US" sz="1400" dirty="0">
                <a:solidFill>
                  <a:schemeClr val="bg1"/>
                </a:solidFill>
              </a:rPr>
              <a:t> moves sperm from the </a:t>
            </a:r>
            <a:r>
              <a:rPr lang="en-US" sz="1400" dirty="0" err="1">
                <a:solidFill>
                  <a:schemeClr val="bg1"/>
                </a:solidFill>
              </a:rPr>
              <a:t>epididymus</a:t>
            </a:r>
            <a:r>
              <a:rPr lang="en-US" sz="1400" dirty="0">
                <a:solidFill>
                  <a:schemeClr val="bg1"/>
                </a:solidFill>
              </a:rPr>
              <a:t> to the </a:t>
            </a:r>
            <a:r>
              <a:rPr lang="en-US" sz="1400" b="1" dirty="0">
                <a:solidFill>
                  <a:schemeClr val="bg1"/>
                </a:solidFill>
              </a:rPr>
              <a:t>urethra</a:t>
            </a:r>
            <a:r>
              <a:rPr lang="en-US" sz="1400" dirty="0">
                <a:solidFill>
                  <a:schemeClr val="bg1"/>
                </a:solidFill>
              </a:rPr>
              <a:t>, which carries sperm though the penis and out the body. </a:t>
            </a:r>
          </a:p>
          <a:p>
            <a:pPr marL="342900" indent="-342900"/>
            <a:r>
              <a:rPr lang="en-US" sz="1400" dirty="0">
                <a:solidFill>
                  <a:schemeClr val="bg1"/>
                </a:solidFill>
              </a:rPr>
              <a:t>The lumpy brown glands located to the left and right of the urinary bladder are the </a:t>
            </a:r>
            <a:r>
              <a:rPr lang="en-US" sz="1400" b="1" dirty="0">
                <a:solidFill>
                  <a:schemeClr val="bg1"/>
                </a:solidFill>
              </a:rPr>
              <a:t>seminal vesicles</a:t>
            </a:r>
            <a:r>
              <a:rPr lang="en-US" sz="1400" dirty="0">
                <a:solidFill>
                  <a:schemeClr val="bg1"/>
                </a:solidFill>
              </a:rPr>
              <a:t>. </a:t>
            </a:r>
          </a:p>
          <a:p>
            <a:pPr marL="342900" indent="-342900"/>
            <a:r>
              <a:rPr lang="en-US" sz="1400" dirty="0">
                <a:solidFill>
                  <a:schemeClr val="bg1"/>
                </a:solidFill>
              </a:rPr>
              <a:t>The gland below the bladder is the </a:t>
            </a:r>
            <a:r>
              <a:rPr lang="en-US" sz="1400" b="1" dirty="0">
                <a:solidFill>
                  <a:schemeClr val="bg1"/>
                </a:solidFill>
              </a:rPr>
              <a:t>prostate gland</a:t>
            </a:r>
            <a:r>
              <a:rPr lang="en-US" sz="1400" dirty="0">
                <a:solidFill>
                  <a:schemeClr val="bg1"/>
                </a:solidFill>
              </a:rPr>
              <a:t> and it is partially wrapped around the penis.</a:t>
            </a:r>
            <a:r>
              <a:rPr lang="en-US" dirty="0"/>
              <a:t> </a:t>
            </a: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152400"/>
            <a:ext cx="9144000" cy="366713"/>
            <a:chOff x="0" y="192"/>
            <a:chExt cx="5760" cy="231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11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rat external ma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31788"/>
            <a:ext cx="7239000" cy="602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33399"/>
            </a:gs>
            <a:gs pos="100000">
              <a:srgbClr val="800080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3862388" cy="389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43" descr="fig1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62200"/>
            <a:ext cx="409575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152400"/>
            <a:ext cx="9144000" cy="366713"/>
            <a:chOff x="0" y="192"/>
            <a:chExt cx="5760" cy="231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11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Rectangle 7"/>
          <p:cNvSpPr/>
          <p:nvPr/>
        </p:nvSpPr>
        <p:spPr>
          <a:xfrm>
            <a:off x="3200400" y="7620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Male reproductive System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rat male urogenit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990600"/>
            <a:ext cx="6546850" cy="522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152400"/>
            <a:ext cx="9144000" cy="366713"/>
            <a:chOff x="0" y="192"/>
            <a:chExt cx="5760" cy="231"/>
          </a:xfrm>
        </p:grpSpPr>
        <p:sp>
          <p:nvSpPr>
            <p:cNvPr id="4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11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381000"/>
            <a:ext cx="5029200" cy="62484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695" name="Group 143"/>
          <p:cNvGraphicFramePr>
            <a:graphicFrameLocks noGrp="1"/>
          </p:cNvGraphicFramePr>
          <p:nvPr/>
        </p:nvGraphicFramePr>
        <p:xfrm>
          <a:off x="1404938" y="762000"/>
          <a:ext cx="6334125" cy="3048000"/>
        </p:xfrm>
        <a:graphic>
          <a:graphicData uri="http://schemas.openxmlformats.org/drawingml/2006/table">
            <a:tbl>
              <a:tblPr/>
              <a:tblGrid>
                <a:gridCol w="1965325"/>
                <a:gridCol w="182562"/>
                <a:gridCol w="182563"/>
                <a:gridCol w="1997075"/>
                <a:gridCol w="708025"/>
                <a:gridCol w="182562"/>
                <a:gridCol w="182563"/>
                <a:gridCol w="182562"/>
                <a:gridCol w="750888"/>
              </a:tblGrid>
              <a:tr h="274638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Female Reproductive System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Internal Organs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External Organs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477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Vagina	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Uterus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Oviduct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Fallopian Tube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Ovary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Cowpers glands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Vulva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697" name="Text Box 145"/>
          <p:cNvSpPr txBox="1">
            <a:spLocks noChangeArrowheads="1"/>
          </p:cNvSpPr>
          <p:nvPr/>
        </p:nvSpPr>
        <p:spPr bwMode="auto">
          <a:xfrm>
            <a:off x="1219200" y="4114800"/>
            <a:ext cx="7239000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sz="1600" b="1" dirty="0">
                <a:solidFill>
                  <a:schemeClr val="bg1"/>
                </a:solidFill>
              </a:rPr>
              <a:t>The Reproductive Organs of the Female Rat</a:t>
            </a:r>
          </a:p>
          <a:p>
            <a:pPr marL="342900" indent="-342900"/>
            <a:r>
              <a:rPr lang="en-US" sz="1600" dirty="0">
                <a:solidFill>
                  <a:schemeClr val="bg1"/>
                </a:solidFill>
              </a:rPr>
              <a:t>The short gray tube lying dorsal to the urinary bladder is the </a:t>
            </a:r>
            <a:r>
              <a:rPr lang="en-US" sz="1600" b="1" dirty="0">
                <a:solidFill>
                  <a:schemeClr val="bg1"/>
                </a:solidFill>
              </a:rPr>
              <a:t>vagina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</a:p>
          <a:p>
            <a:pPr marL="342900" indent="-342900"/>
            <a:r>
              <a:rPr lang="en-US" sz="1600" dirty="0">
                <a:solidFill>
                  <a:schemeClr val="bg1"/>
                </a:solidFill>
              </a:rPr>
              <a:t>The vagina divides into two </a:t>
            </a:r>
            <a:r>
              <a:rPr lang="en-US" sz="1600" b="1" dirty="0">
                <a:solidFill>
                  <a:schemeClr val="bg1"/>
                </a:solidFill>
              </a:rPr>
              <a:t>uterine horns</a:t>
            </a:r>
            <a:r>
              <a:rPr lang="en-US" sz="1600" dirty="0">
                <a:solidFill>
                  <a:schemeClr val="bg1"/>
                </a:solidFill>
              </a:rPr>
              <a:t> that extend toward the </a:t>
            </a:r>
            <a:r>
              <a:rPr lang="en-US" sz="1600" dirty="0" smtClean="0">
                <a:solidFill>
                  <a:schemeClr val="bg1"/>
                </a:solidFill>
              </a:rPr>
              <a:t>kidneys.</a:t>
            </a:r>
          </a:p>
          <a:p>
            <a:pPr marL="342900" indent="-342900"/>
            <a:r>
              <a:rPr lang="en-US" sz="1600" dirty="0" smtClean="0">
                <a:solidFill>
                  <a:schemeClr val="bg1"/>
                </a:solidFill>
              </a:rPr>
              <a:t>This </a:t>
            </a:r>
            <a:r>
              <a:rPr lang="en-US" sz="1600" dirty="0">
                <a:solidFill>
                  <a:schemeClr val="bg1"/>
                </a:solidFill>
              </a:rPr>
              <a:t>duplex uterus is common in some animals and will </a:t>
            </a:r>
            <a:r>
              <a:rPr lang="en-US" sz="1600" dirty="0" err="1">
                <a:solidFill>
                  <a:schemeClr val="bg1"/>
                </a:solidFill>
              </a:rPr>
              <a:t>accomodate</a:t>
            </a:r>
            <a:r>
              <a:rPr lang="en-US" sz="1600" dirty="0">
                <a:solidFill>
                  <a:schemeClr val="bg1"/>
                </a:solidFill>
              </a:rPr>
              <a:t> multiple embryos (a litter). In contrast, a simple uterus, like the kind found in humans has a single chamber for the development of a single embryo. </a:t>
            </a:r>
          </a:p>
          <a:p>
            <a:pPr marL="342900" indent="-342900"/>
            <a:r>
              <a:rPr lang="en-US" sz="1600" dirty="0">
                <a:solidFill>
                  <a:schemeClr val="bg1"/>
                </a:solidFill>
              </a:rPr>
              <a:t>At the tips of the uterine horns are small lumpy glands called </a:t>
            </a:r>
            <a:r>
              <a:rPr lang="en-US" sz="1600" b="1" dirty="0">
                <a:solidFill>
                  <a:schemeClr val="bg1"/>
                </a:solidFill>
              </a:rPr>
              <a:t>ovaries</a:t>
            </a:r>
            <a:r>
              <a:rPr lang="en-US" sz="1600" dirty="0">
                <a:solidFill>
                  <a:schemeClr val="bg1"/>
                </a:solidFill>
              </a:rPr>
              <a:t>, which are connected to the uterine horns via </a:t>
            </a:r>
            <a:r>
              <a:rPr lang="en-US" sz="1600" b="1" dirty="0">
                <a:solidFill>
                  <a:schemeClr val="bg1"/>
                </a:solidFill>
              </a:rPr>
              <a:t>oviducts</a:t>
            </a:r>
            <a:r>
              <a:rPr lang="en-US" sz="1600" dirty="0">
                <a:solidFill>
                  <a:schemeClr val="bg1"/>
                </a:solidFill>
              </a:rPr>
              <a:t>. Oviducts are extremely tiny and may be difficult to find without a dissecting scope</a:t>
            </a:r>
            <a:r>
              <a:rPr lang="en-US" dirty="0"/>
              <a:t>.</a:t>
            </a: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152400"/>
            <a:ext cx="9144000" cy="366713"/>
            <a:chOff x="0" y="192"/>
            <a:chExt cx="5760" cy="231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11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rat external fema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975166"/>
            <a:ext cx="5715000" cy="554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152400"/>
            <a:ext cx="9144000" cy="366713"/>
            <a:chOff x="0" y="192"/>
            <a:chExt cx="5760" cy="231"/>
          </a:xfrm>
        </p:grpSpPr>
        <p:sp>
          <p:nvSpPr>
            <p:cNvPr id="4" name="Text Box 5"/>
            <p:cNvSpPr txBox="1">
              <a:spLocks noChangeArrowheads="1"/>
            </p:cNvSpPr>
            <p:nvPr/>
          </p:nvSpPr>
          <p:spPr bwMode="auto">
            <a:xfrm>
              <a:off x="192" y="192"/>
              <a:ext cx="13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Lab Exercise # </a:t>
              </a:r>
              <a:r>
                <a:rPr lang="en-US" dirty="0" smtClean="0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10</a:t>
              </a:r>
              <a:endParaRPr lang="en-US" dirty="0">
                <a:solidFill>
                  <a:schemeClr val="bg1"/>
                </a:solidFill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5040" y="192"/>
              <a:ext cx="6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>
                  <a:solidFill>
                    <a:schemeClr val="bg1"/>
                  </a:solidFill>
                  <a:latin typeface="Monotype Corsiva" pitchFamily="66" charset="0"/>
                  <a:cs typeface="Arial" charset="0"/>
                </a:rPr>
                <a:t>Zoo- 145</a:t>
              </a:r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0" y="384"/>
              <a:ext cx="5760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3163</TotalTime>
  <Words>370</Words>
  <Application>Microsoft Office PowerPoint</Application>
  <PresentationFormat>On-screen Show (4:3)</PresentationFormat>
  <Paragraphs>74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Default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personal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Abul Farah</dc:creator>
  <cp:lastModifiedBy>mfarah</cp:lastModifiedBy>
  <cp:revision>99</cp:revision>
  <dcterms:created xsi:type="dcterms:W3CDTF">2011-03-04T07:04:15Z</dcterms:created>
  <dcterms:modified xsi:type="dcterms:W3CDTF">2017-02-18T08:45:21Z</dcterms:modified>
</cp:coreProperties>
</file>