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54" r:id="rId1"/>
  </p:sldMasterIdLst>
  <p:notesMasterIdLst>
    <p:notesMasterId r:id="rId15"/>
  </p:notesMasterIdLst>
  <p:handoutMasterIdLst>
    <p:handoutMasterId r:id="rId16"/>
  </p:handoutMasterIdLst>
  <p:sldIdLst>
    <p:sldId id="271" r:id="rId2"/>
    <p:sldId id="272" r:id="rId3"/>
    <p:sldId id="273" r:id="rId4"/>
    <p:sldId id="274" r:id="rId5"/>
    <p:sldId id="278" r:id="rId6"/>
    <p:sldId id="276" r:id="rId7"/>
    <p:sldId id="279" r:id="rId8"/>
    <p:sldId id="265" r:id="rId9"/>
    <p:sldId id="275" r:id="rId10"/>
    <p:sldId id="280" r:id="rId11"/>
    <p:sldId id="277" r:id="rId12"/>
    <p:sldId id="281" r:id="rId13"/>
    <p:sldId id="270" r:id="rId14"/>
  </p:sldIdLst>
  <p:sldSz cx="9144000" cy="6858000" type="screen4x3"/>
  <p:notesSz cx="6888163" cy="100203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4" autoAdjust="0"/>
    <p:restoredTop sz="94578" autoAdjust="0"/>
  </p:normalViewPr>
  <p:slideViewPr>
    <p:cSldViewPr>
      <p:cViewPr varScale="1">
        <p:scale>
          <a:sx n="71" d="100"/>
          <a:sy n="71" d="100"/>
        </p:scale>
        <p:origin x="101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4ABF483F-B0D5-45C8-9BA3-2351EBB30D0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903663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ar-YE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62ABB4C-03D9-42A8-8CC0-9C0CBDFB26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EA0FCD25-93BB-4268-8AF9-BA3853279604}" type="datetimeFigureOut">
              <a:rPr lang="ar-YE"/>
              <a:pPr>
                <a:defRPr/>
              </a:pPr>
              <a:t>08/09/1441</a:t>
            </a:fld>
            <a:endParaRPr lang="ar-YE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BCA2F3B-3CFD-4EA2-A6FA-967AB9AFE1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903663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ar-YE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B1361D0-517C-413D-BBB5-9698F2253EF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588" y="9517063"/>
            <a:ext cx="2984500" cy="5016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671897B3-0A04-49EA-A53E-AAA05328E691}" type="slidenum">
              <a:rPr lang="ar-YE" altLang="ar-SA"/>
              <a:pPr/>
              <a:t>‹#›</a:t>
            </a:fld>
            <a:endParaRPr lang="ar-YE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>
            <a:extLst>
              <a:ext uri="{FF2B5EF4-FFF2-40B4-BE49-F238E27FC236}">
                <a16:creationId xmlns:a16="http://schemas.microsoft.com/office/drawing/2014/main" id="{B56F9B22-F2B7-4BBC-8537-D1636EC49B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03663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2371" name="Rectangle 3">
            <a:extLst>
              <a:ext uri="{FF2B5EF4-FFF2-40B4-BE49-F238E27FC236}">
                <a16:creationId xmlns:a16="http://schemas.microsoft.com/office/drawing/2014/main" id="{C9CA07F9-7D17-4E4A-B9EB-C46A1FC1B67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DE0F7985-1238-4972-8EE9-9F757A6A69B2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5008563" cy="37576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2373" name="Rectangle 5">
            <a:extLst>
              <a:ext uri="{FF2B5EF4-FFF2-40B4-BE49-F238E27FC236}">
                <a16:creationId xmlns:a16="http://schemas.microsoft.com/office/drawing/2014/main" id="{B2121D87-1D88-4DFA-87F1-DC3FEE36573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9325"/>
            <a:ext cx="5510213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42374" name="Rectangle 6">
            <a:extLst>
              <a:ext uri="{FF2B5EF4-FFF2-40B4-BE49-F238E27FC236}">
                <a16:creationId xmlns:a16="http://schemas.microsoft.com/office/drawing/2014/main" id="{082730D8-7DD6-479A-962D-54264B0B15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903663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2375" name="Rectangle 7">
            <a:extLst>
              <a:ext uri="{FF2B5EF4-FFF2-40B4-BE49-F238E27FC236}">
                <a16:creationId xmlns:a16="http://schemas.microsoft.com/office/drawing/2014/main" id="{C5C52643-D984-454A-8EE9-4A322932D1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517063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Arial" panose="020B0604020202020204" pitchFamily="34" charset="0"/>
                <a:ea typeface="SimSun" panose="02010600030101010101" pitchFamily="2" charset="-122"/>
              </a:defRPr>
            </a:lvl1pPr>
          </a:lstStyle>
          <a:p>
            <a:fld id="{48E3DCE5-0B9B-4EAD-B29C-2495B328D1F7}" type="slidenum">
              <a:rPr lang="ar-SA" altLang="ar-SA"/>
              <a:pPr/>
              <a:t>‹#›</a:t>
            </a:fld>
            <a:endParaRPr lang="en-US" altLang="zh-CN"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F0BAB858-E820-4901-AA03-A79F25BC18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67C4096D-BF8F-4489-AF56-C7E4F2CB8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YE" altLang="ar-YE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774FB73D-EE8A-4385-BE09-F78B920EAA1B}"/>
              </a:ext>
            </a:extLst>
          </p:cNvPr>
          <p:cNvSpPr txBox="1">
            <a:spLocks noGrp="1"/>
          </p:cNvSpPr>
          <p:nvPr/>
        </p:nvSpPr>
        <p:spPr bwMode="auto">
          <a:xfrm>
            <a:off x="1588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74866E84-B36B-4969-A633-6125DF31B076}" type="slidenum">
              <a:rPr lang="ar-SA" altLang="ar-SA">
                <a:solidFill>
                  <a:srgbClr val="000000"/>
                </a:solidFill>
                <a:ea typeface="SimSun" panose="02010600030101010101" pitchFamily="2" charset="-122"/>
              </a:rPr>
              <a:pPr algn="l" eaLnBrk="1" hangingPunct="1">
                <a:spcBef>
                  <a:spcPct val="0"/>
                </a:spcBef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AABEF041-C952-41EA-9B94-D797B0A8A29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6F6834F0-2170-44CC-8831-F5C1A0B89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YE" altLang="ar-YE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8446A43B-7AEA-4B13-9690-DC100CA05A6B}"/>
              </a:ext>
            </a:extLst>
          </p:cNvPr>
          <p:cNvSpPr txBox="1">
            <a:spLocks noGrp="1"/>
          </p:cNvSpPr>
          <p:nvPr/>
        </p:nvSpPr>
        <p:spPr bwMode="auto">
          <a:xfrm>
            <a:off x="1588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205CF734-4A95-46EC-9C17-3A694D6B38EA}" type="slidenum">
              <a:rPr lang="ar-SA" altLang="ar-SA">
                <a:ea typeface="SimSun" panose="02010600030101010101" pitchFamily="2" charset="-122"/>
              </a:rPr>
              <a:pPr algn="l" eaLnBrk="1" hangingPunct="1">
                <a:spcBef>
                  <a:spcPct val="0"/>
                </a:spcBef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EA737488-5F9E-4931-AC81-E9A7F5CD74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EF5EFAD-AE8D-4F23-89E8-8524F39B3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YE" altLang="ar-YE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B24503B3-FD4D-41FC-AB83-A8289FF519B6}"/>
              </a:ext>
            </a:extLst>
          </p:cNvPr>
          <p:cNvSpPr txBox="1">
            <a:spLocks noGrp="1"/>
          </p:cNvSpPr>
          <p:nvPr/>
        </p:nvSpPr>
        <p:spPr bwMode="auto">
          <a:xfrm>
            <a:off x="1588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E3B7D33C-A4B9-42AF-BDEE-047757DE0A31}" type="slidenum">
              <a:rPr lang="ar-SA" altLang="ar-SA">
                <a:solidFill>
                  <a:srgbClr val="000000"/>
                </a:solidFill>
                <a:ea typeface="SimSun" panose="02010600030101010101" pitchFamily="2" charset="-122"/>
              </a:rPr>
              <a:pPr algn="l" eaLnBrk="1" hangingPunct="1">
                <a:spcBef>
                  <a:spcPct val="0"/>
                </a:spcBef>
              </a:pPr>
              <a:t>12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B677AA4D-D96D-4C0F-908B-1904FED2E63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F10EBB6C-B9D2-41BC-B385-5BE5333DA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YE" altLang="ar-YE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29761329-0DD6-4550-9524-5A39B37C7CA5}"/>
              </a:ext>
            </a:extLst>
          </p:cNvPr>
          <p:cNvSpPr txBox="1">
            <a:spLocks noGrp="1"/>
          </p:cNvSpPr>
          <p:nvPr/>
        </p:nvSpPr>
        <p:spPr bwMode="auto">
          <a:xfrm>
            <a:off x="1588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fld id="{8061AE55-2E75-48AD-BB3B-6641985FB593}" type="slidenum">
              <a:rPr lang="ar-SA" altLang="ar-SA">
                <a:ea typeface="SimSun" panose="02010600030101010101" pitchFamily="2" charset="-122"/>
              </a:rPr>
              <a:pPr algn="l" eaLnBrk="1" hangingPunct="1">
                <a:spcBef>
                  <a:spcPct val="0"/>
                </a:spcBef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FDB6AEA8-2F8C-4502-A74E-5332A3933207}"/>
              </a:ext>
            </a:extLst>
          </p:cNvPr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9431A7-4C29-4056-98EA-A326A0FB2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ABB8-1E08-4F0E-91BB-DFAC53CC791B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2C82FAB-E153-4093-BEC6-5C3C6DCB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AA0A0B-94D7-4B8A-A897-09BC5239C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1E206-A550-44CD-807C-2747BAD36EE6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95341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D3974-91E5-4F45-8C32-EC5AFDD3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231B5-238F-4ED7-A076-675E2A1664CA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041BB-6A30-4984-92AD-7AA758FEA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0E43D-116D-41F2-AAD4-72B759253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433A64-C114-4D9C-B136-866DD233631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69540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9D1E4-20FC-4184-A594-FDAA1DE58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D9661-FB49-4685-9449-9E52CFEB983E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A5A27-9E85-457D-9B11-8B6EB8B6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C1667D-0151-4983-B52D-7EB00DDF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E456BD-B54A-4CD2-8563-6D41F3A2615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801630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5BBD3-6B61-4FDD-BBB6-1D663AF9F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AD3D1-DCD2-43E3-A8B3-FC8EB4BDB786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17839-5732-42FD-A136-A558C796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6EC06-9AAF-497B-B3B1-0296175B7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2FDF44-035A-4C67-B3C2-6AF0F37E4DA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08886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>
            <a:extLst>
              <a:ext uri="{FF2B5EF4-FFF2-40B4-BE49-F238E27FC236}">
                <a16:creationId xmlns:a16="http://schemas.microsoft.com/office/drawing/2014/main" id="{B31E19E7-C556-4593-B0BB-CE25EA5190A9}"/>
              </a:ext>
            </a:extLst>
          </p:cNvPr>
          <p:cNvCxnSpPr/>
          <p:nvPr/>
        </p:nvCxnSpPr>
        <p:spPr>
          <a:xfrm>
            <a:off x="731838" y="459898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670BD66-A06C-446E-A36B-DFC544910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37C68-A4A9-4E19-91B6-E20F1A5FA98C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353B43-8C35-4378-9C2A-1FFAE4DC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770F65A-229C-4B57-A7F6-999827AEC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189CD-3AA6-4E31-AF96-6B28E6E8BE6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592462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31B5A0-438C-4054-88C4-5142779F3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8A2C7-63F7-4960-8540-1A44E02331D8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42175D9-B004-435A-B502-5D7BB6FBE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66F119-44BF-436F-A8E1-1225755D4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B9ED7-A257-4EE1-A009-A2AAB1EFB20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10744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DA0220FF-0240-4814-AFB7-E11AE6CA6980}"/>
              </a:ext>
            </a:extLst>
          </p:cNvPr>
          <p:cNvCxnSpPr/>
          <p:nvPr/>
        </p:nvCxnSpPr>
        <p:spPr>
          <a:xfrm rot="5400000">
            <a:off x="2218531" y="4045744"/>
            <a:ext cx="470852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1A72D49B-72F3-4E5D-B9A7-02861986E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A87C2-B951-4621-BA05-F403C0B7DCD4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4B23C456-6824-45C8-B2C8-81C264660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>
            <a:extLst>
              <a:ext uri="{FF2B5EF4-FFF2-40B4-BE49-F238E27FC236}">
                <a16:creationId xmlns:a16="http://schemas.microsoft.com/office/drawing/2014/main" id="{1D1FCAF2-A023-430B-8036-164695D2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6959D2-4A67-4EBA-B547-877F95E3609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24071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C1C9D5-3B66-4D87-B705-4AD25091D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E7C80-F037-4858-9928-E9E578D6FDB3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402C21-819B-4D78-87F2-2AA9BE72E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26CC32E-867F-4B20-81C4-DB920A1C0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BA41A-B563-4801-B52A-2224F738FAE5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4378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B4B1B5E-237C-46DF-ACDD-2E32E266E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19D70-123B-4A8F-9977-C2C26A9A7375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B40AF36-741D-4C59-B4DE-53277E7F0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1004E98-D678-40C9-B240-84AD1EC7D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19EFE9-07A8-471D-B609-B46FC7C25EB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515736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>
            <a:extLst>
              <a:ext uri="{FF2B5EF4-FFF2-40B4-BE49-F238E27FC236}">
                <a16:creationId xmlns:a16="http://schemas.microsoft.com/office/drawing/2014/main" id="{6E3DA985-0DE3-4696-BF4A-DA39CA462F30}"/>
              </a:ext>
            </a:extLst>
          </p:cNvPr>
          <p:cNvCxnSpPr/>
          <p:nvPr/>
        </p:nvCxnSpPr>
        <p:spPr>
          <a:xfrm rot="5400000">
            <a:off x="-13494" y="3580607"/>
            <a:ext cx="5578475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CC8F6C2C-8E42-4493-A173-D5AB7634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2EFDA-B3EB-4297-A861-C34E5C4696EC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E471C94A-B1BF-47DA-8FA8-81CF34448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E8DF0C2-D83F-4493-9DBC-82832D968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2B8E3-A371-42A1-BD50-39EF9B072FEF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14365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ar-SA" noProof="0"/>
              <a:t>انقر فوق الأيقونة لإضافة صورة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F9AC8B2-EE5C-4FF0-9EF3-2B56187B2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6625B-6EA2-4502-B0D4-0BE0E604339D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884EFD-2B19-4F48-BC52-1309C7412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71E9BBF-22A1-4459-B3CC-6BBD03AA7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81D1DF-D171-4D5C-9F6B-54EA1E9E2B5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90416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3C8323E-6703-4BD1-AA4E-4B1B9715A65D}"/>
              </a:ext>
            </a:extLst>
          </p:cNvPr>
          <p:cNvSpPr/>
          <p:nvPr/>
        </p:nvSpPr>
        <p:spPr>
          <a:xfrm>
            <a:off x="0" y="220663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02AEC4-E677-4FAB-86D8-25189353B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ar-SA" altLang="ar-YE"/>
              <a:t>انقر لتحرير نمط العنوان الرئيسي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D54FCBFC-DF6A-4722-B92F-74D05D65E6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YE"/>
              <a:t>انقر لتحرير أنماط النص الرئيسي</a:t>
            </a:r>
          </a:p>
          <a:p>
            <a:pPr lvl="1"/>
            <a:r>
              <a:rPr lang="ar-SA" altLang="ar-YE"/>
              <a:t>المستوى الثاني</a:t>
            </a:r>
          </a:p>
          <a:p>
            <a:pPr lvl="2"/>
            <a:r>
              <a:rPr lang="ar-SA" altLang="ar-YE"/>
              <a:t>المستوى الثالث</a:t>
            </a:r>
          </a:p>
          <a:p>
            <a:pPr lvl="3"/>
            <a:r>
              <a:rPr lang="ar-SA" altLang="ar-YE"/>
              <a:t>المستوى الرابع</a:t>
            </a:r>
          </a:p>
          <a:p>
            <a:pPr lvl="4"/>
            <a:r>
              <a:rPr lang="ar-SA" altLang="ar-YE"/>
              <a:t>المستوى الخامس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1A5245-C551-4430-8446-065850E2BF3C}"/>
              </a:ext>
            </a:extLst>
          </p:cNvPr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D485FA-B9BD-42F0-A5DB-259D025F26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19050"/>
            <a:ext cx="28956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F86BE1-EBEE-4858-9825-5AEFD531E85A}" type="datetime1">
              <a:rPr lang="ar-SA"/>
              <a:pPr>
                <a:defRPr/>
              </a:pPr>
              <a:t>08/09/41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DB8C7-5C34-4B22-8CC0-4CCA13D14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29000" y="19050"/>
            <a:ext cx="411480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D64D9-11A8-4124-9751-8157CBFB81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620000" y="19050"/>
            <a:ext cx="1066800" cy="32861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448B717-1CB9-4BE0-8613-286F971858E1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7" r:id="rId1"/>
    <p:sldLayoutId id="2147484320" r:id="rId2"/>
    <p:sldLayoutId id="2147484328" r:id="rId3"/>
    <p:sldLayoutId id="2147484321" r:id="rId4"/>
    <p:sldLayoutId id="2147484329" r:id="rId5"/>
    <p:sldLayoutId id="2147484322" r:id="rId6"/>
    <p:sldLayoutId id="2147484323" r:id="rId7"/>
    <p:sldLayoutId id="2147484330" r:id="rId8"/>
    <p:sldLayoutId id="2147484324" r:id="rId9"/>
    <p:sldLayoutId id="2147484325" r:id="rId10"/>
    <p:sldLayoutId id="2147484326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182563" indent="-1825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9AB91B-BDFA-4387-A5C8-63DB84EE0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5288" y="333375"/>
            <a:ext cx="8458200" cy="647700"/>
          </a:xfrm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YE" sz="3000" b="1" dirty="0">
                <a:solidFill>
                  <a:schemeClr val="tx1"/>
                </a:solidFill>
                <a:cs typeface="PT Bold Heading" pitchFamily="2" charset="-78"/>
              </a:rPr>
              <a:t>تسوية الإيرادات والمصروفات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94041F0F-3107-4E2C-83F9-5394B22AC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96975"/>
            <a:ext cx="8291513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 b="1">
                <a:solidFill>
                  <a:srgbClr val="FF0000"/>
                </a:solidFill>
                <a:latin typeface="Verdana" panose="020B0604030504040204" pitchFamily="34" charset="0"/>
              </a:rPr>
              <a:t>الإطار النظري للتسويات الجردية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>
                <a:latin typeface="Verdana" panose="020B0604030504040204" pitchFamily="34" charset="0"/>
              </a:rPr>
              <a:t>تهتم المحاسبة بتحديد وقياس وايصال المعلومات المالية عن المنشآت للأطراف ذات العلاقة، والاستفادة منها في اتخاذ القرارات الصحيحة.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 b="1" u="sng">
                <a:latin typeface="Verdana" panose="020B0604030504040204" pitchFamily="34" charset="0"/>
              </a:rPr>
              <a:t>ويحكم عمل المحاسبة العديد من الفروض والمفاهيم والمبادئ، ومنها: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 b="1">
                <a:solidFill>
                  <a:srgbClr val="FF0000"/>
                </a:solidFill>
                <a:latin typeface="Verdana" panose="020B0604030504040204" pitchFamily="34" charset="0"/>
              </a:rPr>
              <a:t>فرض الاستمرارية:</a:t>
            </a:r>
            <a:r>
              <a:rPr lang="ar-YE" altLang="ar-YE" sz="280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ar-YE" altLang="ar-YE" sz="2800">
                <a:latin typeface="Verdana" panose="020B0604030504040204" pitchFamily="34" charset="0"/>
              </a:rPr>
              <a:t>يشير إلى أن المنشأة تعتبر وحدة محاسبية مستمرة وليس هناك نية للتصفية، وكما أن تصفية النشاط يعتبر أمراً استثنائياً.</a:t>
            </a:r>
            <a:endParaRPr lang="en-US" altLang="ar-YE" sz="28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>
                <a:latin typeface="Verdana" panose="020B0604030504040204" pitchFamily="34" charset="0"/>
              </a:rPr>
              <a:t>وبالتالي فإن </a:t>
            </a:r>
            <a:r>
              <a:rPr lang="ar-YE" altLang="ar-YE" sz="2800" b="1">
                <a:solidFill>
                  <a:srgbClr val="0070C0"/>
                </a:solidFill>
                <a:latin typeface="Verdana" panose="020B0604030504040204" pitchFamily="34" charset="0"/>
              </a:rPr>
              <a:t>نتيجة النشاط</a:t>
            </a:r>
            <a:r>
              <a:rPr lang="ar-YE" altLang="ar-YE" sz="2800">
                <a:solidFill>
                  <a:srgbClr val="0070C0"/>
                </a:solidFill>
                <a:latin typeface="Verdana" panose="020B0604030504040204" pitchFamily="34" charset="0"/>
              </a:rPr>
              <a:t> </a:t>
            </a:r>
            <a:r>
              <a:rPr lang="ar-YE" altLang="ar-YE" sz="2800">
                <a:latin typeface="Verdana" panose="020B0604030504040204" pitchFamily="34" charset="0"/>
              </a:rPr>
              <a:t>يؤجل الإعلان عنها حتى الانتهاء من العمر الإنتاجي، وهذا يتعارض مع رغبات أصحاب المشروع في معرفة نتيجة الأعمال.</a:t>
            </a:r>
            <a:endParaRPr lang="en-US" altLang="ar-YE" sz="28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>
                <a:latin typeface="Verdana" panose="020B0604030504040204" pitchFamily="34" charset="0"/>
              </a:rPr>
              <a:t>ولهذا ظهر </a:t>
            </a:r>
            <a:r>
              <a:rPr lang="ar-YE" altLang="ar-YE" sz="2800" b="1">
                <a:solidFill>
                  <a:srgbClr val="FF0000"/>
                </a:solidFill>
                <a:latin typeface="Verdana" panose="020B0604030504040204" pitchFamily="34" charset="0"/>
              </a:rPr>
              <a:t>فرض الدورية:</a:t>
            </a:r>
            <a:r>
              <a:rPr lang="ar-YE" altLang="ar-YE" sz="280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ar-YE" altLang="ar-YE" sz="2800">
                <a:latin typeface="Verdana" panose="020B0604030504040204" pitchFamily="34" charset="0"/>
              </a:rPr>
              <a:t>الذي يستند على ضرورة تقسيم حياة المشروع المستمر إلى فترات دورية منتظمة تكون هي الأساس لإعداد التقارير المالية.</a:t>
            </a:r>
            <a:endParaRPr lang="en-US" altLang="ar-YE" sz="2800">
              <a:latin typeface="Verdana" panose="020B0604030504040204" pitchFamily="34" charset="0"/>
            </a:endParaRPr>
          </a:p>
        </p:txBody>
      </p:sp>
      <p:sp>
        <p:nvSpPr>
          <p:cNvPr id="6148" name="عنصر نائب لرقم الشريحة 8">
            <a:extLst>
              <a:ext uri="{FF2B5EF4-FFF2-40B4-BE49-F238E27FC236}">
                <a16:creationId xmlns:a16="http://schemas.microsoft.com/office/drawing/2014/main" id="{A3F1CFD6-63C5-4111-9F26-C89B05AC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3DE0E3F-643C-496A-A807-66803EB0F5A3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B340A354-3E46-46A3-AA65-8DC2062BF4A7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63513"/>
          <a:ext cx="8928100" cy="634523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67"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</a:t>
                      </a:r>
                      <a:r>
                        <a:rPr lang="ar-YE" sz="1400" baseline="0" dirty="0">
                          <a:solidFill>
                            <a:srgbClr val="FF0000"/>
                          </a:solidFill>
                        </a:rPr>
                        <a:t> الأول</a:t>
                      </a:r>
                      <a:endParaRPr lang="ar-YE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الثاني</a:t>
                      </a: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الثالث</a:t>
                      </a: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49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مثال على إيراد العقار</a:t>
                      </a: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12,000,000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14,000,000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11,000,000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273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تمهيد</a:t>
                      </a: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42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إثبات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2014/1/1م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949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قيود تسوية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542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إقفال في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542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1573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 العمومية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3" marB="4572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A5135BE9-C9C9-4710-9940-88235E59F88C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63513"/>
          <a:ext cx="8928100" cy="665003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8"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</a:t>
                      </a:r>
                      <a:r>
                        <a:rPr lang="ar-YE" sz="1400" baseline="0" dirty="0">
                          <a:solidFill>
                            <a:srgbClr val="FF0000"/>
                          </a:solidFill>
                        </a:rPr>
                        <a:t> الأول</a:t>
                      </a:r>
                      <a:endParaRPr lang="ar-YE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الثاني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الثالث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2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مثال على إيراد العقار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12,000,000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14,000,000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حصلت منشأة مراد 11,000,000 ريال نقداً مقابل إيراد العقار. علماً بأن إيراد العقار الشهري 1,000,000 ريال. 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66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تمهيد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إيراد العقار المحصل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إيراد العقار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إيراد العقار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المقدم = 0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4) 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إيراد العقار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المستحق= 0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إيراد العقار المحصل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14,000,000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إيراد العقار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إيراد العقار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المقدم =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2,000,000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1) إيراد العقار المحصل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2) إيراد العقار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3) إيراد العقار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المستحق =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1,000,000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إثبات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2014/1/1م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مليون.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مليون.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u="non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مليون.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92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قيود تسوية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=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لا نحتاج لإجراء قيود تسوية.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نحتاج لإجراء قيود تسوية. وذلك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بتخفيض الإيراد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 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إثبات الإيراد المقدم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2 مليون. 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نحتاج لإجراء قيود تسوية. وذلك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بتعلية الإيراد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 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إثبات الإيراد المستحق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مليون.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إقفال في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وحساب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 والخسائر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وحساب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 والخسائر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وحساب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الارباح والخسائر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55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حالة عدم إجراء قيود تسوية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المحصل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المحصل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14,000,000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المحصل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11,000,000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الخاص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الخاص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تزيد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الإيراد الخاص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12,000,000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155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 العمومية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لا يوجد أثر على الميزانية العمومية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يظهر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المقدم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 جانب الخصوم، ضمن أرصدة دائنة أخرى،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2,000,000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يظهر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الإيراد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المستحق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 جانب الأصول، ضمن أرصدة مدينة أخرى،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1,000,000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4446966-0E4D-41DD-9CBF-64ADC03C98B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663" y="484188"/>
          <a:ext cx="8948737" cy="6257925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09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9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9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88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5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51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4175"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dirty="0"/>
                        <a:t>الحالات</a:t>
                      </a:r>
                    </a:p>
                  </a:txBody>
                  <a:tcPr marL="91435" marR="91435" marT="47518" marB="4751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700" dirty="0"/>
                        <a:t>الإيرادات المحصلة </a:t>
                      </a:r>
                      <a:r>
                        <a:rPr lang="ar-YE" sz="1700" baseline="0" dirty="0"/>
                        <a:t>مقدما </a:t>
                      </a:r>
                      <a:endParaRPr lang="ar-YE" sz="1700" dirty="0"/>
                    </a:p>
                  </a:txBody>
                  <a:tcPr marL="91435" marR="91435" marT="47518" marB="475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الإيرادات المستحقة </a:t>
                      </a:r>
                    </a:p>
                  </a:txBody>
                  <a:tcPr marL="91435" marR="91435" marT="47518" marB="4751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463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الإيراد المحصل مقدماً </a:t>
                      </a:r>
                      <a:r>
                        <a:rPr lang="ar-YE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كإيراد</a:t>
                      </a:r>
                      <a:endParaRPr lang="ar-YE" sz="1400" dirty="0"/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الإيراد المحصل مقـدمـاً </a:t>
                      </a:r>
                      <a:r>
                        <a:rPr lang="ar-YE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كالتزام</a:t>
                      </a:r>
                      <a:endParaRPr lang="ar-YE" sz="1400" dirty="0"/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80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المثال</a:t>
                      </a:r>
                      <a:r>
                        <a:rPr lang="ar-YE" sz="1400" baseline="0" dirty="0"/>
                        <a:t> </a:t>
                      </a:r>
                      <a:endParaRPr lang="ar-YE" sz="1400" dirty="0"/>
                    </a:p>
                  </a:txBody>
                  <a:tcPr marL="91435" marR="91435" marT="47518" marB="47518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28,000ريال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28,000ريال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18,000ريال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dirty="0"/>
                        <a:t>المطلوب</a:t>
                      </a:r>
                    </a:p>
                  </a:txBody>
                  <a:tcPr marL="91435" marR="91435" marT="47518" marB="47518" anchor="ctr"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5317">
                <a:tc>
                  <a:txBody>
                    <a:bodyPr/>
                    <a:lstStyle/>
                    <a:p>
                      <a:pPr algn="ctr"/>
                      <a:r>
                        <a:rPr lang="ar-YE" sz="1200" b="1" dirty="0"/>
                        <a:t>قيد الإثبات في1/4</a:t>
                      </a:r>
                    </a:p>
                  </a:txBody>
                  <a:tcPr marL="91435" marR="91435" marT="47518" marB="47518" anchor="ctr"/>
                </a:tc>
                <a:tc gridSpan="2"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31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قيد التسوية في12/31</a:t>
                      </a:r>
                    </a:p>
                  </a:txBody>
                  <a:tcPr marL="91435" marR="91435" marT="47518" marB="47518"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b="0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5" marR="91435" marT="47518" marB="47518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4372">
                <a:tc>
                  <a:txBody>
                    <a:bodyPr/>
                    <a:lstStyle/>
                    <a:p>
                      <a:pPr algn="ctr" rtl="1"/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قيد الإقفال في12/31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463">
                <a:tc rowSpan="2">
                  <a:txBody>
                    <a:bodyPr/>
                    <a:lstStyle/>
                    <a:p>
                      <a:pPr algn="ctr" rtl="1"/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</a:t>
                      </a:r>
                      <a:r>
                        <a:rPr lang="ar-Y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736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800" dirty="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800" dirty="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kumimoji="0"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463">
                <a:tc row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463">
                <a:tc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1891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800" dirty="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80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80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7495" name="عنصر نائب لرقم الشريحة 1">
            <a:extLst>
              <a:ext uri="{FF2B5EF4-FFF2-40B4-BE49-F238E27FC236}">
                <a16:creationId xmlns:a16="http://schemas.microsoft.com/office/drawing/2014/main" id="{78EF3E4C-1D24-4AC7-91BB-09391F68A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86C04A8-0BFD-47FA-9E3F-C95167554554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425573F-E1C2-47D1-99A8-7B4A9347560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663" y="484188"/>
          <a:ext cx="8948737" cy="6257925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09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07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80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82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65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7351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2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5794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61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54175"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dirty="0"/>
                        <a:t>الحالات</a:t>
                      </a:r>
                    </a:p>
                  </a:txBody>
                  <a:tcPr marL="91435" marR="91435" marT="47518" marB="4751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700" dirty="0"/>
                        <a:t>الإيرادات المحصلة </a:t>
                      </a:r>
                      <a:r>
                        <a:rPr lang="ar-YE" sz="1700" baseline="0" dirty="0"/>
                        <a:t>مقدما </a:t>
                      </a:r>
                      <a:endParaRPr lang="ar-YE" sz="1700" dirty="0"/>
                    </a:p>
                  </a:txBody>
                  <a:tcPr marL="91435" marR="91435" marT="47518" marB="4751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الإيرادات المستحقة </a:t>
                      </a:r>
                    </a:p>
                  </a:txBody>
                  <a:tcPr marL="91435" marR="91435" marT="47518" marB="4751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463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الإيراد المحصل مقدماً </a:t>
                      </a:r>
                      <a:r>
                        <a:rPr lang="ar-YE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كإيراد</a:t>
                      </a:r>
                      <a:endParaRPr lang="ar-YE" sz="1400" dirty="0"/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الإيراد المحصل مقـدمـاً </a:t>
                      </a:r>
                      <a:r>
                        <a:rPr lang="ar-YE" sz="1400" b="1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كالتزام</a:t>
                      </a:r>
                      <a:endParaRPr lang="ar-YE" sz="1400" dirty="0"/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80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المثال</a:t>
                      </a:r>
                      <a:r>
                        <a:rPr lang="ar-YE" sz="1400" baseline="0" dirty="0"/>
                        <a:t> </a:t>
                      </a:r>
                      <a:endParaRPr lang="ar-YE" sz="1400" dirty="0"/>
                    </a:p>
                  </a:txBody>
                  <a:tcPr marL="91435" marR="91435" marT="47518" marB="47518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28,000ريال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28,000ريال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2012/1/4م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تحصيل مبلغ 18,000ريال نقداً إيراد عقار. علماً بأن إيراد</a:t>
                      </a:r>
                      <a:r>
                        <a:rPr kumimoji="0"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العقار الشهري 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2,000ريال.</a:t>
                      </a:r>
                      <a:endParaRPr lang="ar-YE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46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dirty="0"/>
                        <a:t>المطلوب</a:t>
                      </a:r>
                    </a:p>
                  </a:txBody>
                  <a:tcPr marL="91435" marR="91435" marT="47518" marB="47518" anchor="ctr"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5317">
                <a:tc>
                  <a:txBody>
                    <a:bodyPr/>
                    <a:lstStyle/>
                    <a:p>
                      <a:pPr algn="ctr"/>
                      <a:r>
                        <a:rPr lang="ar-YE" sz="1200" b="1" dirty="0"/>
                        <a:t>قيد الإثبات في1/4</a:t>
                      </a:r>
                    </a:p>
                  </a:txBody>
                  <a:tcPr marL="91435" marR="91435" marT="47518" marB="47518" anchor="ctr"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الصندوق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28,000إلى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 </a:t>
                      </a:r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28,000من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الصندوق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28,000إلى حـ/ إيراد العقار المقدم</a:t>
                      </a:r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الصندوق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18,000إلى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 </a:t>
                      </a:r>
                      <a:endParaRPr lang="ar-YE" sz="1400" dirty="0"/>
                    </a:p>
                  </a:txBody>
                  <a:tcPr marL="91435" marR="91435" marT="47518" marB="47518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31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قيد التسوية في12/31</a:t>
                      </a:r>
                    </a:p>
                  </a:txBody>
                  <a:tcPr marL="91435" marR="91435" marT="47518" marB="47518" anchor="ctr">
                    <a:solidFill>
                      <a:srgbClr val="FF0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4,000 من </a:t>
                      </a:r>
                      <a:r>
                        <a:rPr lang="ar-YE" sz="1400" b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4,000 إلى حـ/ إيراد العقار المقدم</a:t>
                      </a:r>
                    </a:p>
                  </a:txBody>
                  <a:tcPr marL="91435" marR="91435" marT="47518" marB="4751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24,000 من حـ/ إيراد العقار المقدم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24,000 إلى </a:t>
                      </a:r>
                      <a:r>
                        <a:rPr lang="ar-YE" sz="1400" b="0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b="0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</a:p>
                  </a:txBody>
                  <a:tcPr marL="91435" marR="91435" marT="47518" marB="4751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dirty="0">
                          <a:solidFill>
                            <a:schemeClr val="bg1"/>
                          </a:solidFill>
                          <a:effectLst/>
                        </a:rPr>
                        <a:t>6,000</a:t>
                      </a:r>
                      <a:r>
                        <a:rPr lang="ar-YE" sz="1400" b="0" baseline="0" dirty="0">
                          <a:solidFill>
                            <a:schemeClr val="bg1"/>
                          </a:solidFill>
                          <a:effectLst/>
                        </a:rPr>
                        <a:t> من </a:t>
                      </a:r>
                      <a:r>
                        <a:rPr lang="ar-YE" sz="1400" b="0" baseline="0" dirty="0" err="1">
                          <a:solidFill>
                            <a:schemeClr val="bg1"/>
                          </a:solidFill>
                          <a:effectLst/>
                        </a:rPr>
                        <a:t>حـ</a:t>
                      </a:r>
                      <a:r>
                        <a:rPr lang="ar-YE" sz="1400" b="0" baseline="0" dirty="0">
                          <a:solidFill>
                            <a:schemeClr val="bg1"/>
                          </a:solidFill>
                          <a:effectLst/>
                        </a:rPr>
                        <a:t>/ إيراد العقار المستحق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baseline="0" dirty="0">
                          <a:solidFill>
                            <a:schemeClr val="bg1"/>
                          </a:solidFill>
                          <a:effectLst/>
                        </a:rPr>
                        <a:t>     6,000 إلى </a:t>
                      </a:r>
                      <a:r>
                        <a:rPr lang="ar-YE" sz="1400" b="0" baseline="0" dirty="0" err="1">
                          <a:solidFill>
                            <a:schemeClr val="bg1"/>
                          </a:solidFill>
                          <a:effectLst/>
                        </a:rPr>
                        <a:t>حـ</a:t>
                      </a:r>
                      <a:r>
                        <a:rPr lang="ar-YE" sz="1400" b="0" baseline="0" dirty="0">
                          <a:solidFill>
                            <a:schemeClr val="bg1"/>
                          </a:solidFill>
                          <a:effectLst/>
                        </a:rPr>
                        <a:t>/ إيراد العقار</a:t>
                      </a:r>
                      <a:endParaRPr lang="ar-YE" sz="14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5" marR="91435" marT="47518" marB="47518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4372">
                <a:tc>
                  <a:txBody>
                    <a:bodyPr/>
                    <a:lstStyle/>
                    <a:p>
                      <a:pPr algn="ctr" rtl="1"/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قيد الإقفال في12/31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24,000إلى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الأرباح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والخسائر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24,000إلى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الأرباح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والخسائر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24,000إلى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الأرباح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والخسائر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463">
                <a:tc rowSpan="2">
                  <a:txBody>
                    <a:bodyPr/>
                    <a:lstStyle/>
                    <a:p>
                      <a:pPr algn="ctr" rtl="1"/>
                      <a:r>
                        <a:rPr lang="ar-YE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</a:t>
                      </a:r>
                      <a:r>
                        <a:rPr lang="ar-YE" sz="1400" b="1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b="1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6736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2" marB="475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kumimoji="0"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kumimoji="0"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kumimoji="0"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24,000من </a:t>
                      </a:r>
                      <a:r>
                        <a:rPr kumimoji="0"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kumimoji="0"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إيراد العقار</a:t>
                      </a:r>
                      <a:endParaRPr kumimoji="0"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463">
                <a:tc row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2012/12/31م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463">
                <a:tc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1891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4,000 إيراد العقار المقدم</a:t>
                      </a:r>
                      <a:endParaRPr lang="ar-YE" sz="1400" dirty="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4,000 إيراد العقار المقدم</a:t>
                      </a:r>
                      <a:endParaRPr lang="ar-YE" sz="1400" dirty="0"/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6,000 إيراد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العقار المستحق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518" marB="475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8519" name="عنصر نائب لرقم الشريحة 1">
            <a:extLst>
              <a:ext uri="{FF2B5EF4-FFF2-40B4-BE49-F238E27FC236}">
                <a16:creationId xmlns:a16="http://schemas.microsoft.com/office/drawing/2014/main" id="{3AFBDB36-38F8-4097-9DA0-F1F711AD3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A2A69F4-27A3-432A-8B78-37C05D2AD56C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F402E65C-36EE-4E59-88D4-D06BEAB68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08050"/>
            <a:ext cx="8291513" cy="554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>
                <a:latin typeface="Verdana" panose="020B0604030504040204" pitchFamily="34" charset="0"/>
              </a:rPr>
              <a:t>كما أن مبدأ </a:t>
            </a:r>
            <a:r>
              <a:rPr lang="ar-YE" altLang="ar-YE" sz="2800" u="sng">
                <a:latin typeface="Verdana" panose="020B0604030504040204" pitchFamily="34" charset="0"/>
              </a:rPr>
              <a:t>تحقق الإيراد</a:t>
            </a:r>
            <a:r>
              <a:rPr lang="ar-YE" altLang="ar-YE" sz="2800">
                <a:latin typeface="Verdana" panose="020B0604030504040204" pitchFamily="34" charset="0"/>
              </a:rPr>
              <a:t> و</a:t>
            </a:r>
            <a:r>
              <a:rPr lang="ar-YE" altLang="ar-YE" sz="2800" u="sng">
                <a:latin typeface="Verdana" panose="020B0604030504040204" pitchFamily="34" charset="0"/>
              </a:rPr>
              <a:t>مبدأ مقابلة المصروفات بالإيرادات</a:t>
            </a:r>
            <a:r>
              <a:rPr lang="ar-YE" altLang="ar-YE" sz="2800">
                <a:latin typeface="Verdana" panose="020B0604030504040204" pitchFamily="34" charset="0"/>
              </a:rPr>
              <a:t> لهما صلة بتسوية المصروفات والإيرادات: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800" b="1">
                <a:solidFill>
                  <a:srgbClr val="FF0000"/>
                </a:solidFill>
                <a:latin typeface="Verdana" panose="020B0604030504040204" pitchFamily="34" charset="0"/>
              </a:rPr>
              <a:t>مبدأ تحقق الإيراد:</a:t>
            </a:r>
            <a:r>
              <a:rPr lang="ar-YE" altLang="ar-YE" sz="2800">
                <a:latin typeface="Verdana" panose="020B0604030504040204" pitchFamily="34" charset="0"/>
              </a:rPr>
              <a:t> يشير إلى أن الاعتراف بالإيرادات يتحقق عن طريق البيع، </a:t>
            </a:r>
            <a:r>
              <a:rPr lang="ar-YE" altLang="ar-YE" sz="2800">
                <a:solidFill>
                  <a:srgbClr val="FF0000"/>
                </a:solidFill>
                <a:latin typeface="Verdana" panose="020B0604030504040204" pitchFamily="34" charset="0"/>
              </a:rPr>
              <a:t>و</a:t>
            </a:r>
            <a:r>
              <a:rPr lang="ar-YE" altLang="ar-YE" sz="2800" b="1">
                <a:solidFill>
                  <a:srgbClr val="FF0000"/>
                </a:solidFill>
                <a:latin typeface="Verdana" panose="020B0604030504040204" pitchFamily="34" charset="0"/>
              </a:rPr>
              <a:t>مبدأ مقابلة المصروفات بالإيرادات:</a:t>
            </a:r>
            <a:r>
              <a:rPr lang="ar-YE" altLang="ar-YE" sz="2800">
                <a:latin typeface="Verdana" panose="020B0604030504040204" pitchFamily="34" charset="0"/>
              </a:rPr>
              <a:t> والذي من خلاله </a:t>
            </a:r>
            <a:r>
              <a:rPr lang="ar-YE" altLang="ar-YE" sz="2800" u="sng">
                <a:latin typeface="Verdana" panose="020B0604030504040204" pitchFamily="34" charset="0"/>
              </a:rPr>
              <a:t>يجب مقابلة</a:t>
            </a:r>
            <a:r>
              <a:rPr lang="ar-YE" altLang="ar-YE" sz="2800">
                <a:latin typeface="Verdana" panose="020B0604030504040204" pitchFamily="34" charset="0"/>
              </a:rPr>
              <a:t> ا</a:t>
            </a:r>
            <a:r>
              <a:rPr lang="ar-YE" altLang="ar-YE" sz="2800" u="sng">
                <a:latin typeface="Verdana" panose="020B0604030504040204" pitchFamily="34" charset="0"/>
              </a:rPr>
              <a:t>لمصروفات التي دفعت خلال فترة معينة</a:t>
            </a:r>
            <a:r>
              <a:rPr lang="ar-YE" altLang="ar-YE" sz="2800">
                <a:latin typeface="Verdana" panose="020B0604030504040204" pitchFamily="34" charset="0"/>
              </a:rPr>
              <a:t> ب</a:t>
            </a:r>
            <a:r>
              <a:rPr lang="ar-YE" altLang="ar-YE" sz="2800" u="sng">
                <a:latin typeface="Verdana" panose="020B0604030504040204" pitchFamily="34" charset="0"/>
              </a:rPr>
              <a:t>الإيرادات المرتبطة بنفس الفترة</a:t>
            </a:r>
            <a:r>
              <a:rPr lang="ar-YE" altLang="ar-YE" sz="2800">
                <a:latin typeface="Verdana" panose="020B0604030504040204" pitchFamily="34" charset="0"/>
              </a:rPr>
              <a:t>.</a:t>
            </a:r>
            <a:endParaRPr lang="en-US" altLang="ar-YE" sz="2600">
              <a:latin typeface="Verdana" panose="020B0604030504040204" pitchFamily="34" charset="0"/>
            </a:endParaRPr>
          </a:p>
        </p:txBody>
      </p:sp>
      <p:sp>
        <p:nvSpPr>
          <p:cNvPr id="7171" name="عنصر نائب لرقم الشريحة 2">
            <a:extLst>
              <a:ext uri="{FF2B5EF4-FFF2-40B4-BE49-F238E27FC236}">
                <a16:creationId xmlns:a16="http://schemas.microsoft.com/office/drawing/2014/main" id="{E03DD5DD-8427-4749-A480-1ACED6D5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47535CB-6C11-464E-904B-3AA79B014EEF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D2211478-3A26-442D-A335-353F47248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8013"/>
            <a:ext cx="8291513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>
                <a:solidFill>
                  <a:srgbClr val="292934"/>
                </a:solidFill>
                <a:latin typeface="Verdana" panose="020B0604030504040204" pitchFamily="34" charset="0"/>
              </a:rPr>
              <a:t>ولغرض تحقيق التخصيص الدقيق للمصروفات والايرادات لكل سنة على حدة، تتبع المنشآت أساس الاستحقاق.</a:t>
            </a:r>
            <a:endParaRPr lang="en-US" altLang="ar-YE" sz="20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 b="1">
                <a:solidFill>
                  <a:srgbClr val="FF0000"/>
                </a:solidFill>
                <a:latin typeface="Verdana" panose="020B0604030504040204" pitchFamily="34" charset="0"/>
              </a:rPr>
              <a:t>1) أسـاس الاستحـقـاق</a:t>
            </a:r>
            <a:endParaRPr lang="en-US" altLang="ar-YE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>
                <a:latin typeface="Verdana" panose="020B0604030504040204" pitchFamily="34" charset="0"/>
              </a:rPr>
              <a:t>يعـني أن يـؤخـذ في الاعتبار الإيرادات سـواء استلمت أو لم تستلم والمصـروفـات سـواء دفعـت أو لـم تـدفــع.</a:t>
            </a:r>
            <a:endParaRPr lang="en-US" altLang="ar-YE" sz="2000">
              <a:solidFill>
                <a:srgbClr val="292934"/>
              </a:solidFill>
              <a:latin typeface="Verdana" panose="020B0604030504040204" pitchFamily="34" charset="0"/>
            </a:endParaRPr>
          </a:p>
        </p:txBody>
      </p:sp>
      <p:sp>
        <p:nvSpPr>
          <p:cNvPr id="8195" name="عنصر نائب لرقم الشريحة 2">
            <a:extLst>
              <a:ext uri="{FF2B5EF4-FFF2-40B4-BE49-F238E27FC236}">
                <a16:creationId xmlns:a16="http://schemas.microsoft.com/office/drawing/2014/main" id="{BFB33176-8E88-4A11-8EC6-83AB9D2F1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7620000" y="4763"/>
            <a:ext cx="1066800" cy="328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6172EB1-8CB2-4657-9A03-51D7953F9CD1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16" name="Rectangle 3">
            <a:extLst>
              <a:ext uri="{FF2B5EF4-FFF2-40B4-BE49-F238E27FC236}">
                <a16:creationId xmlns:a16="http://schemas.microsoft.com/office/drawing/2014/main" id="{B51488A1-E3CE-4B23-9ECE-78350D506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027363"/>
            <a:ext cx="8291512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>
                <a:latin typeface="Verdana" panose="020B0604030504040204" pitchFamily="34" charset="0"/>
              </a:rPr>
              <a:t>وهذا الأساس هو الذي </a:t>
            </a:r>
            <a:r>
              <a:rPr lang="ar-YE" altLang="ar-YE" sz="2000" b="1" u="sng">
                <a:latin typeface="Verdana" panose="020B0604030504040204" pitchFamily="34" charset="0"/>
              </a:rPr>
              <a:t>يبرر القيام ببعض التسويات</a:t>
            </a:r>
            <a:r>
              <a:rPr lang="ar-YE" altLang="ar-YE" sz="2000">
                <a:latin typeface="Verdana" panose="020B0604030504040204" pitchFamily="34" charset="0"/>
              </a:rPr>
              <a:t> الخاصة بالمصروفات المدفوعة مقدماً والمصروفات المستحقة والإيرادات المستلمة مقدماً والإيرادات المستحقة.</a:t>
            </a:r>
            <a:endParaRPr lang="en-US" altLang="ar-YE" sz="2000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 b="1">
                <a:solidFill>
                  <a:srgbClr val="FF0000"/>
                </a:solidFill>
                <a:latin typeface="Verdana" panose="020B0604030504040204" pitchFamily="34" charset="0"/>
              </a:rPr>
              <a:t>2) الأســاس النقـدي</a:t>
            </a:r>
            <a:endParaRPr lang="en-US" altLang="ar-YE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2000">
                <a:latin typeface="Verdana" panose="020B0604030504040204" pitchFamily="34" charset="0"/>
              </a:rPr>
              <a:t>هذا الأساس يركز على الاعتراف بالإيرادات والمصروفات النقدية فقط، </a:t>
            </a:r>
            <a:r>
              <a:rPr lang="ar-YE" altLang="ar-YE" sz="2000" b="1">
                <a:latin typeface="Verdana" panose="020B0604030504040204" pitchFamily="34" charset="0"/>
              </a:rPr>
              <a:t>ولتحديد نتيجة الأعمال يتم مقابلة المقبوضات النقدية بالمدفوعات النقدية</a:t>
            </a:r>
            <a:r>
              <a:rPr lang="ar-YE" altLang="ar-YE" sz="2000">
                <a:latin typeface="Verdana" panose="020B0604030504040204" pitchFamily="34" charset="0"/>
              </a:rPr>
              <a:t>. </a:t>
            </a:r>
            <a:endParaRPr lang="en-US" altLang="ar-YE" sz="2000">
              <a:solidFill>
                <a:srgbClr val="292934"/>
              </a:solidFill>
              <a:latin typeface="Verdana" panose="020B0604030504040204" pitchFamily="34" charset="0"/>
            </a:endParaRPr>
          </a:p>
        </p:txBody>
      </p:sp>
      <p:pic>
        <p:nvPicPr>
          <p:cNvPr id="8197" name="Picture 10">
            <a:extLst>
              <a:ext uri="{FF2B5EF4-FFF2-40B4-BE49-F238E27FC236}">
                <a16:creationId xmlns:a16="http://schemas.microsoft.com/office/drawing/2014/main" id="{4E0D8F68-E10E-4B00-90EB-9D51E404C7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970088"/>
            <a:ext cx="6335713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1">
            <a:extLst>
              <a:ext uri="{FF2B5EF4-FFF2-40B4-BE49-F238E27FC236}">
                <a16:creationId xmlns:a16="http://schemas.microsoft.com/office/drawing/2014/main" id="{15F080F4-D528-42F9-8EB8-09D21B409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684713"/>
            <a:ext cx="54387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9" name="مستطيل 9">
            <a:extLst>
              <a:ext uri="{FF2B5EF4-FFF2-40B4-BE49-F238E27FC236}">
                <a16:creationId xmlns:a16="http://schemas.microsoft.com/office/drawing/2014/main" id="{337F30B5-95D2-4A81-B81C-78F09A1E86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838825"/>
            <a:ext cx="8110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sz="1800">
                <a:latin typeface="Verdana" panose="020B0604030504040204" pitchFamily="34" charset="0"/>
              </a:rPr>
              <a:t>ومن الجـديـر بالـذكـر أن </a:t>
            </a:r>
            <a:r>
              <a:rPr lang="ar-YE" altLang="ar-YE" sz="1800" b="1">
                <a:solidFill>
                  <a:srgbClr val="FF0000"/>
                </a:solidFill>
                <a:latin typeface="Verdana" panose="020B0604030504040204" pitchFamily="34" charset="0"/>
              </a:rPr>
              <a:t>إتباع أساس الاستحقـاق</a:t>
            </a:r>
            <a:r>
              <a:rPr lang="ar-YE" altLang="ar-YE" sz="1800">
                <a:latin typeface="Verdana" panose="020B0604030504040204" pitchFamily="34" charset="0"/>
              </a:rPr>
              <a:t> هـو المعمـول بـه لأنـه يعمـل على احتســاب </a:t>
            </a:r>
            <a:r>
              <a:rPr lang="ar-YE" altLang="ar-YE" sz="1800" b="1" u="sng">
                <a:solidFill>
                  <a:srgbClr val="00B0F0"/>
                </a:solidFill>
                <a:latin typeface="Verdana" panose="020B0604030504040204" pitchFamily="34" charset="0"/>
              </a:rPr>
              <a:t>نتيجـة الأعمال بـدقـة وبصــورة سليمــة</a:t>
            </a:r>
            <a:r>
              <a:rPr lang="ar-YE" altLang="ar-YE" sz="1800">
                <a:latin typeface="Verdana" panose="020B0604030504040204" pitchFamily="34" charset="0"/>
              </a:rPr>
              <a:t>.</a:t>
            </a:r>
            <a:endParaRPr lang="en-US" altLang="ar-YE" sz="1800"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A7DAC6FD-A9E7-474E-952D-D3B5E94F4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33375"/>
            <a:ext cx="8291513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ولتحميل كل فترة مالية بنصيبها العادل من المصروفات والإيرادات ينبغي </a:t>
            </a:r>
            <a:r>
              <a:rPr lang="ar-YE" altLang="ar-YE" b="1">
                <a:solidFill>
                  <a:srgbClr val="FF0000"/>
                </a:solidFill>
                <a:latin typeface="Verdana" panose="020B0604030504040204" pitchFamily="34" charset="0"/>
              </a:rPr>
              <a:t>إجراء تسويات جردية</a:t>
            </a:r>
            <a:r>
              <a:rPr lang="ar-YE" altLang="ar-YE">
                <a:latin typeface="Verdana" panose="020B0604030504040204" pitchFamily="34" charset="0"/>
              </a:rPr>
              <a:t>، </a:t>
            </a:r>
            <a:r>
              <a:rPr lang="ar-YE" altLang="ar-YE" b="1">
                <a:latin typeface="Verdana" panose="020B0604030504040204" pitchFamily="34" charset="0"/>
              </a:rPr>
              <a:t>وبالتالي ينبغي التحقق من جانبين أساسيين هما</a:t>
            </a:r>
            <a:r>
              <a:rPr lang="ar-YE" altLang="ar-YE">
                <a:latin typeface="Verdana" panose="020B0604030504040204" pitchFamily="34" charset="0"/>
              </a:rPr>
              <a:t>: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1- أن الفترة المحاسبية الجارية </a:t>
            </a:r>
            <a:r>
              <a:rPr lang="ar-YE" altLang="ar-YE" u="sng">
                <a:latin typeface="Verdana" panose="020B0604030504040204" pitchFamily="34" charset="0"/>
              </a:rPr>
              <a:t>قد تحملت</a:t>
            </a:r>
            <a:r>
              <a:rPr lang="ar-YE" altLang="ar-YE">
                <a:latin typeface="Verdana" panose="020B0604030504040204" pitchFamily="34" charset="0"/>
              </a:rPr>
              <a:t> بنصيبها العادل من </a:t>
            </a:r>
            <a:r>
              <a:rPr lang="ar-YE" altLang="ar-YE" u="sng">
                <a:latin typeface="Verdana" panose="020B0604030504040204" pitchFamily="34" charset="0"/>
              </a:rPr>
              <a:t>المصروفات</a:t>
            </a:r>
            <a:r>
              <a:rPr lang="ar-YE" altLang="ar-YE">
                <a:latin typeface="Verdana" panose="020B0604030504040204" pitchFamily="34" charset="0"/>
              </a:rPr>
              <a:t>.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2- أن الفترة المحاسبية الجارية </a:t>
            </a:r>
            <a:r>
              <a:rPr lang="ar-YE" altLang="ar-YE" u="sng">
                <a:latin typeface="Verdana" panose="020B0604030504040204" pitchFamily="34" charset="0"/>
              </a:rPr>
              <a:t>قد حصلت</a:t>
            </a:r>
            <a:r>
              <a:rPr lang="ar-YE" altLang="ar-YE">
                <a:latin typeface="Verdana" panose="020B0604030504040204" pitchFamily="34" charset="0"/>
              </a:rPr>
              <a:t> على نصيبها العادل من </a:t>
            </a:r>
            <a:r>
              <a:rPr lang="ar-YE" altLang="ar-YE" u="sng">
                <a:latin typeface="Verdana" panose="020B0604030504040204" pitchFamily="34" charset="0"/>
              </a:rPr>
              <a:t>الإيرادات</a:t>
            </a:r>
            <a:r>
              <a:rPr lang="ar-YE" altLang="ar-YE">
                <a:latin typeface="Verdana" panose="020B060403050404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FF0000"/>
                </a:solidFill>
                <a:latin typeface="Verdana" panose="020B0604030504040204" pitchFamily="34" charset="0"/>
              </a:rPr>
              <a:t>أولاً: تسوية الـمــصـــروفـــات</a:t>
            </a:r>
            <a:endParaRPr lang="en-US" altLang="ar-YE" b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المصروفات هي استنفاد الموارد في سبيل تأدية النشاط الجاري.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latin typeface="Verdana" panose="020B0604030504040204" pitchFamily="34" charset="0"/>
              </a:rPr>
              <a:t>ويمكن تحديد </a:t>
            </a:r>
            <a:r>
              <a:rPr lang="ar-YE" altLang="ar-YE" b="1" u="sng">
                <a:latin typeface="Verdana" panose="020B0604030504040204" pitchFamily="34" charset="0"/>
              </a:rPr>
              <a:t>علاقة</a:t>
            </a:r>
            <a:r>
              <a:rPr lang="ar-YE" altLang="ar-YE" b="1">
                <a:latin typeface="Verdana" panose="020B0604030504040204" pitchFamily="34" charset="0"/>
              </a:rPr>
              <a:t> </a:t>
            </a:r>
            <a:r>
              <a:rPr lang="ar-YE" altLang="ar-YE" b="1" u="sng">
                <a:latin typeface="Verdana" panose="020B0604030504040204" pitchFamily="34" charset="0"/>
              </a:rPr>
              <a:t>المصروفات</a:t>
            </a:r>
            <a:r>
              <a:rPr lang="ar-YE" altLang="ar-YE" b="1">
                <a:latin typeface="Verdana" panose="020B0604030504040204" pitchFamily="34" charset="0"/>
              </a:rPr>
              <a:t> ب</a:t>
            </a:r>
            <a:r>
              <a:rPr lang="ar-YE" altLang="ar-YE" b="1" u="sng">
                <a:latin typeface="Verdana" panose="020B0604030504040204" pitchFamily="34" charset="0"/>
              </a:rPr>
              <a:t>السنة المالية</a:t>
            </a:r>
            <a:r>
              <a:rPr lang="ar-YE" altLang="ar-YE" b="1">
                <a:latin typeface="Verdana" panose="020B0604030504040204" pitchFamily="34" charset="0"/>
              </a:rPr>
              <a:t> من خلال الحالات الثلاث الآتية: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1) أن </a:t>
            </a:r>
            <a:r>
              <a:rPr lang="ar-YE" altLang="ar-YE" u="sng">
                <a:latin typeface="Verdana" panose="020B0604030504040204" pitchFamily="34" charset="0"/>
              </a:rPr>
              <a:t>المصروفات المدفوعة خلال السنة</a:t>
            </a:r>
            <a:r>
              <a:rPr lang="ar-YE" altLang="ar-YE">
                <a:latin typeface="Verdana" panose="020B0604030504040204" pitchFamily="34" charset="0"/>
              </a:rPr>
              <a:t> هي </a:t>
            </a:r>
            <a:r>
              <a:rPr lang="ar-YE" altLang="ar-YE" u="sng">
                <a:latin typeface="Verdana" panose="020B0604030504040204" pitchFamily="34" charset="0"/>
              </a:rPr>
              <a:t>بقدر نصيب السنة الحقيقي</a:t>
            </a:r>
            <a:r>
              <a:rPr lang="ar-YE" altLang="ar-YE">
                <a:latin typeface="Verdana" panose="020B0604030504040204" pitchFamily="34" charset="0"/>
              </a:rPr>
              <a:t> دون زيادة أو نقصان. </a:t>
            </a: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(وبالتالي </a:t>
            </a:r>
            <a:r>
              <a:rPr lang="ar-YE" altLang="ar-YE" b="1" u="sng">
                <a:solidFill>
                  <a:srgbClr val="00B0F0"/>
                </a:solidFill>
                <a:latin typeface="Verdana" panose="020B0604030504040204" pitchFamily="34" charset="0"/>
              </a:rPr>
              <a:t>لا حاجة</a:t>
            </a: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 لإجراء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2) أن </a:t>
            </a:r>
            <a:r>
              <a:rPr lang="ar-YE" altLang="ar-YE" u="sng">
                <a:latin typeface="Verdana" panose="020B0604030504040204" pitchFamily="34" charset="0"/>
              </a:rPr>
              <a:t>المصروفات المدفوعة خلال السنة</a:t>
            </a:r>
            <a:r>
              <a:rPr lang="ar-YE" altLang="ar-YE">
                <a:latin typeface="Verdana" panose="020B0604030504040204" pitchFamily="34" charset="0"/>
              </a:rPr>
              <a:t> </a:t>
            </a:r>
            <a:r>
              <a:rPr lang="ar-YE" altLang="ar-YE" b="1">
                <a:latin typeface="Verdana" panose="020B0604030504040204" pitchFamily="34" charset="0"/>
              </a:rPr>
              <a:t>جزء منها </a:t>
            </a:r>
            <a:r>
              <a:rPr lang="ar-YE" altLang="ar-YE" u="sng">
                <a:latin typeface="Verdana" panose="020B0604030504040204" pitchFamily="34" charset="0"/>
              </a:rPr>
              <a:t>يخص السنة المالية الحالية</a:t>
            </a:r>
            <a:r>
              <a:rPr lang="ar-YE" altLang="ar-YE">
                <a:latin typeface="Verdana" panose="020B0604030504040204" pitchFamily="34" charset="0"/>
              </a:rPr>
              <a:t> </a:t>
            </a:r>
            <a:r>
              <a:rPr lang="ar-YE" altLang="ar-YE" b="1">
                <a:latin typeface="Verdana" panose="020B0604030504040204" pitchFamily="34" charset="0"/>
              </a:rPr>
              <a:t>والجزء الآخر </a:t>
            </a:r>
            <a:r>
              <a:rPr lang="ar-YE" altLang="ar-YE" u="sng">
                <a:latin typeface="Verdana" panose="020B0604030504040204" pitchFamily="34" charset="0"/>
              </a:rPr>
              <a:t>يخص السنوات القادمة</a:t>
            </a:r>
            <a:r>
              <a:rPr lang="ar-YE" altLang="ar-YE">
                <a:latin typeface="Verdana" panose="020B0604030504040204" pitchFamily="34" charset="0"/>
              </a:rPr>
              <a:t>، وهذا الجزء يسمى </a:t>
            </a:r>
            <a:r>
              <a:rPr lang="ar-YE" altLang="ar-YE" b="1">
                <a:solidFill>
                  <a:srgbClr val="FF0000"/>
                </a:solidFill>
                <a:latin typeface="Verdana" panose="020B0604030504040204" pitchFamily="34" charset="0"/>
              </a:rPr>
              <a:t>(حساب المصروف المدفوع مقدماً)</a:t>
            </a:r>
            <a:r>
              <a:rPr lang="ar-YE" altLang="ar-YE" b="1">
                <a:latin typeface="Verdana" panose="020B0604030504040204" pitchFamily="34" charset="0"/>
              </a:rPr>
              <a:t>. </a:t>
            </a:r>
            <a:r>
              <a:rPr lang="ar-YE" altLang="ar-YE">
                <a:latin typeface="Verdana" panose="020B0604030504040204" pitchFamily="34" charset="0"/>
              </a:rPr>
              <a:t>(</a:t>
            </a: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وبالتالي نحتاج إلى 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3) أن </a:t>
            </a:r>
            <a:r>
              <a:rPr lang="ar-YE" altLang="ar-YE" u="sng">
                <a:latin typeface="Verdana" panose="020B0604030504040204" pitchFamily="34" charset="0"/>
              </a:rPr>
              <a:t>المصروفات المدفوعة خلال السنة</a:t>
            </a:r>
            <a:r>
              <a:rPr lang="ar-YE" altLang="ar-YE">
                <a:latin typeface="Verdana" panose="020B0604030504040204" pitchFamily="34" charset="0"/>
              </a:rPr>
              <a:t> </a:t>
            </a:r>
            <a:r>
              <a:rPr lang="ar-YE" altLang="ar-YE" b="1">
                <a:latin typeface="Verdana" panose="020B0604030504040204" pitchFamily="34" charset="0"/>
              </a:rPr>
              <a:t>مبلغها الظاهر</a:t>
            </a:r>
            <a:r>
              <a:rPr lang="ar-YE" altLang="ar-YE">
                <a:latin typeface="Verdana" panose="020B0604030504040204" pitchFamily="34" charset="0"/>
              </a:rPr>
              <a:t> </a:t>
            </a:r>
            <a:r>
              <a:rPr lang="ar-YE" altLang="ar-YE" u="sng">
                <a:latin typeface="Verdana" panose="020B0604030504040204" pitchFamily="34" charset="0"/>
              </a:rPr>
              <a:t>أقل مما يجب أن تتحمله السنة فعلاً</a:t>
            </a:r>
            <a:r>
              <a:rPr lang="ar-YE" altLang="ar-YE">
                <a:latin typeface="Verdana" panose="020B0604030504040204" pitchFamily="34" charset="0"/>
              </a:rPr>
              <a:t>، وبالتالي فإن </a:t>
            </a:r>
            <a:r>
              <a:rPr lang="ar-YE" altLang="ar-YE" u="sng">
                <a:latin typeface="Verdana" panose="020B0604030504040204" pitchFamily="34" charset="0"/>
              </a:rPr>
              <a:t>هناك مبلغ أخر ينبغي أن تتحمله السنة</a:t>
            </a:r>
            <a:r>
              <a:rPr lang="ar-YE" altLang="ar-YE">
                <a:latin typeface="Verdana" panose="020B0604030504040204" pitchFamily="34" charset="0"/>
              </a:rPr>
              <a:t> بهدف اكتمال تحميل تلك السنة بنصيبها العادل، وهذا الجزء يسمى </a:t>
            </a:r>
            <a:r>
              <a:rPr lang="ar-YE" altLang="ar-YE" b="1">
                <a:solidFill>
                  <a:srgbClr val="FF0000"/>
                </a:solidFill>
                <a:latin typeface="Verdana" panose="020B0604030504040204" pitchFamily="34" charset="0"/>
              </a:rPr>
              <a:t>(حساب المصروف المستحق)</a:t>
            </a:r>
            <a:r>
              <a:rPr lang="ar-YE" altLang="ar-YE">
                <a:latin typeface="Verdana" panose="020B0604030504040204" pitchFamily="34" charset="0"/>
              </a:rPr>
              <a:t>.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(وبالتالي نحتاج إلى 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ar-YE">
              <a:solidFill>
                <a:srgbClr val="292934"/>
              </a:solidFill>
              <a:latin typeface="Verdana" panose="020B0604030504040204" pitchFamily="34" charset="0"/>
            </a:endParaRPr>
          </a:p>
        </p:txBody>
      </p:sp>
      <p:sp>
        <p:nvSpPr>
          <p:cNvPr id="9219" name="عنصر نائب لرقم الشريحة 2">
            <a:extLst>
              <a:ext uri="{FF2B5EF4-FFF2-40B4-BE49-F238E27FC236}">
                <a16:creationId xmlns:a16="http://schemas.microsoft.com/office/drawing/2014/main" id="{1A7BABF8-6AA5-447E-88ED-882E32265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EC9A95B-66A8-4253-A7E2-FD142F9B90D2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1CB3D9E8-D9FA-4AE6-80A1-32C352CCECED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11125"/>
          <a:ext cx="8928100" cy="64341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29"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</a:t>
                      </a:r>
                      <a:r>
                        <a:rPr lang="ar-YE" sz="1400" baseline="0" dirty="0">
                          <a:solidFill>
                            <a:srgbClr val="FF0000"/>
                          </a:solidFill>
                        </a:rPr>
                        <a:t> الأول</a:t>
                      </a:r>
                      <a:endParaRPr lang="ar-YE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الثاني</a:t>
                      </a: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الثالث</a:t>
                      </a: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869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مثال على مصروف الإيجار</a:t>
                      </a: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1,200,000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1,500,000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1,100,000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58226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تمهيد</a:t>
                      </a: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9779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إثبات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2014/1/1م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4030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قيود تسوية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0025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إقفال في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511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44869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 العمومية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rtl="1"/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9" marB="4571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030DB574-3A49-45E4-99DF-12313AA71BE9}"/>
              </a:ext>
            </a:extLst>
          </p:cNvPr>
          <p:cNvGraphicFramePr>
            <a:graphicFrameLocks noGrp="1"/>
          </p:cNvGraphicFramePr>
          <p:nvPr/>
        </p:nvGraphicFramePr>
        <p:xfrm>
          <a:off x="107950" y="111125"/>
          <a:ext cx="8928100" cy="665003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235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41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58"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</a:t>
                      </a:r>
                      <a:r>
                        <a:rPr lang="ar-YE" sz="1400" baseline="0" dirty="0">
                          <a:solidFill>
                            <a:srgbClr val="FF0000"/>
                          </a:solidFill>
                        </a:rPr>
                        <a:t> الأول</a:t>
                      </a:r>
                      <a:endParaRPr lang="ar-YE" sz="1400" dirty="0">
                        <a:solidFill>
                          <a:srgbClr val="FF0000"/>
                        </a:solidFill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الثاني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rgbClr val="FF0000"/>
                          </a:solidFill>
                        </a:rPr>
                        <a:t>الاحتمال الثالث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2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مثال على مصروف الإيجار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1,200,000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1,500,000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2014/1/1م دفعت منشأة مراد 1,100,000 ريال نقداً مقابل إيجار المخازن. علماً بأن الإيجار الشهري للمخازن 100,000 ريال. 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66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تمهيد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المدفوع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الإيجار المقدم = 0</a:t>
                      </a:r>
                    </a:p>
                    <a:p>
                      <a:pPr rtl="1"/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المستحق= 0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المدفوع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1,500,000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(3)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الإيجار المقدم =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المدفوع خلال 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1,100,000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(2)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الخاص بالسنة =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  <a:p>
                      <a:pPr rtl="1"/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(4)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مصروف الإيجار المستحق=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إثبات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2014/1/1م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1,500,000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أثبات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مدين.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النقدية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1,100,000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92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قيود تسوية في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=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لا نحتاج لإجراء قيود تسوية.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نحتاج لإجراء قيود تسوية. وذلك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بتخفيض المصروف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إثبات المصروف المقدم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 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عندما يكون </a:t>
                      </a:r>
                      <a:r>
                        <a:rPr lang="ar-YE" sz="14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(1)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(2)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نحتاج لإجراء قيود تسوية. وذلك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بتعلية المصروف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، و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إثبات المصروف المستحق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قيد إقفال في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وح/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ملخص الدخل أو ح/</a:t>
                      </a:r>
                      <a:r>
                        <a:rPr lang="ar-YE" sz="14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r>
                        <a:rPr lang="ar-YE" sz="1400" u="non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ملخص الدخل أو ح/</a:t>
                      </a:r>
                      <a:r>
                        <a:rPr lang="ar-YE" sz="14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عند إقفال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المصروف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يكون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دائن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rtl="1"/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وح 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ملخص الدخل أو ح/</a:t>
                      </a:r>
                      <a:r>
                        <a:rPr lang="ar-YE" sz="1400" u="sng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مدين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155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في حالة عدم إجراء قيود تسوية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تنخفض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 المدفوع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تنخفض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 المدفوع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1,500,000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تنخفض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 المدفوع خلال 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1,100,000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8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على ح/ </a:t>
                      </a:r>
                      <a:r>
                        <a:rPr lang="ar-YE" sz="14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ar-YE" sz="14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الخاص 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الخاص 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تقل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الأرباح</a:t>
                      </a: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بمقدار المصروف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الخاص بالسنة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1,200,000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31555"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 العمومية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2014/12/31م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لا يوجد أثر على الميزانية العمومية</a:t>
                      </a: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يظهر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وف المقدم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 جانب الأصول، ضمن أرصدة مدينة أخرى،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يظهر </a:t>
                      </a:r>
                      <a:r>
                        <a:rPr lang="ar-YE" sz="1400" u="sng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المصر</a:t>
                      </a:r>
                      <a:r>
                        <a:rPr lang="ar-YE" sz="1400" u="sng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وف المستحق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في جانب الخصوم، ضمن أرصدة دائنة أخرى، بمقدار </a:t>
                      </a:r>
                      <a:r>
                        <a:rPr lang="ar-YE" sz="1400" b="1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100,000</a:t>
                      </a:r>
                      <a:r>
                        <a:rPr lang="ar-YE" sz="14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ريال.</a:t>
                      </a:r>
                      <a:endParaRPr lang="ar-YE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164D3D-2D41-4112-9622-E69189A8148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1438" y="115888"/>
          <a:ext cx="8970962" cy="6629400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09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3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64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1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80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86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4043"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dirty="0"/>
                        <a:t>الحالات</a:t>
                      </a:r>
                    </a:p>
                  </a:txBody>
                  <a:tcPr marL="91434" marR="91434" marT="47473" marB="4747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700" dirty="0"/>
                        <a:t>المصروف</a:t>
                      </a:r>
                      <a:r>
                        <a:rPr lang="ar-YE" sz="1700" baseline="0" dirty="0"/>
                        <a:t> المدفوع مقدما </a:t>
                      </a:r>
                      <a:endParaRPr lang="ar-YE" sz="1700" dirty="0"/>
                    </a:p>
                  </a:txBody>
                  <a:tcPr marL="91434" marR="91434" marT="47473" marB="4747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المصروف المستحق </a:t>
                      </a:r>
                    </a:p>
                  </a:txBody>
                  <a:tcPr marL="91434" marR="91434" marT="47473" marB="4747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310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المصروف المدفوع مقدماً </a:t>
                      </a:r>
                      <a:r>
                        <a:rPr lang="ar-YE" sz="1400" b="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كمصروف</a:t>
                      </a:r>
                      <a:endParaRPr lang="ar-YE" sz="1400" b="0" dirty="0"/>
                    </a:p>
                  </a:txBody>
                  <a:tcPr marL="91434" marR="91434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المصروف المدفوع مقدماً </a:t>
                      </a:r>
                      <a:r>
                        <a:rPr lang="ar-YE" sz="1400" b="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كأصل</a:t>
                      </a:r>
                      <a:endParaRPr lang="ar-YE" sz="1400" b="0" dirty="0"/>
                    </a:p>
                  </a:txBody>
                  <a:tcPr marL="91434" marR="91434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03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المثال</a:t>
                      </a:r>
                      <a:r>
                        <a:rPr lang="ar-YE" sz="1400" baseline="0" dirty="0"/>
                        <a:t> </a:t>
                      </a:r>
                      <a:endParaRPr lang="ar-YE" sz="1400" dirty="0"/>
                    </a:p>
                  </a:txBody>
                  <a:tcPr marL="91434" marR="91434" marT="47473" marB="4747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17,000ريال نقداً إيجار المحل. علماً بأن الإيجار الشهري 1,000 ريال.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17,000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ريال نقداً إيجار المحل. علماً بأن الإيجار الشهري 1,000 ريال.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10,000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ريال نقداً إيجار المحل. علماً بأن الإيجار الشهري 1,000 ريال.</a:t>
                      </a:r>
                      <a:endParaRPr lang="ar-YE" sz="1400" dirty="0"/>
                    </a:p>
                  </a:txBody>
                  <a:tcPr marL="91434" marR="91434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3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dirty="0"/>
                        <a:t>المطلوب</a:t>
                      </a:r>
                    </a:p>
                  </a:txBody>
                  <a:tcPr marL="91434" marR="91434" marT="47473" marB="47473" anchor="ctr"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4513">
                <a:tc>
                  <a:txBody>
                    <a:bodyPr/>
                    <a:lstStyle/>
                    <a:p>
                      <a:pPr algn="ctr"/>
                      <a:r>
                        <a:rPr lang="ar-YE" sz="1400" dirty="0"/>
                        <a:t>قيد الإثبات في1/1</a:t>
                      </a:r>
                    </a:p>
                  </a:txBody>
                  <a:tcPr marL="91434" marR="91434" marT="47473" marB="47473" anchor="ctr"/>
                </a:tc>
                <a:tc gridSpan="2"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4" marR="91434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51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قيد التسوية في12/31</a:t>
                      </a:r>
                    </a:p>
                  </a:txBody>
                  <a:tcPr marL="91434" marR="91434" marT="47473" marB="47473" anchor="ctr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7473" marB="47473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7473" marB="47473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1794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قيد الإقفال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في12/31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35">
                <a:tc row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1324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135">
                <a:tc row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35">
                <a:tc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1324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dirty="0"/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4" marR="91434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2375" name="عنصر نائب لرقم الشريحة 1">
            <a:extLst>
              <a:ext uri="{FF2B5EF4-FFF2-40B4-BE49-F238E27FC236}">
                <a16:creationId xmlns:a16="http://schemas.microsoft.com/office/drawing/2014/main" id="{A056B22D-3FD8-42D5-B947-2803DED3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85356FC-BB85-47CE-973D-35656DD8BC79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ED9BF52-90B2-4A18-BA3B-2C0AB92420B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663" y="115888"/>
          <a:ext cx="8948737" cy="6629400"/>
        </p:xfrm>
        <a:graphic>
          <a:graphicData uri="http://schemas.openxmlformats.org/drawingml/2006/table">
            <a:tbl>
              <a:tblPr rtl="1" firstRow="1" bandRow="1">
                <a:tableStyleId>{ED083AE6-46FA-4A59-8FB0-9F97EB10719F}</a:tableStyleId>
              </a:tblPr>
              <a:tblGrid>
                <a:gridCol w="709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2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1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6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280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87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4043"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dirty="0"/>
                        <a:t>الحالات</a:t>
                      </a:r>
                    </a:p>
                  </a:txBody>
                  <a:tcPr marL="91435" marR="91435" marT="47473" marB="4747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700" dirty="0"/>
                        <a:t>المصروف</a:t>
                      </a:r>
                      <a:r>
                        <a:rPr lang="ar-YE" sz="1700" baseline="0" dirty="0"/>
                        <a:t> المدفوع مقدما </a:t>
                      </a:r>
                      <a:endParaRPr lang="ar-YE" sz="1700" dirty="0"/>
                    </a:p>
                  </a:txBody>
                  <a:tcPr marL="91435" marR="91435" marT="47473" marB="47473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Y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المصروف المستحق </a:t>
                      </a:r>
                    </a:p>
                  </a:txBody>
                  <a:tcPr marL="91435" marR="91435" marT="47473" marB="47473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310">
                <a:tc v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المصروف المدفوع مقدماً </a:t>
                      </a:r>
                      <a:r>
                        <a:rPr lang="ar-YE" sz="1400" b="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كمصروف</a:t>
                      </a:r>
                      <a:endParaRPr lang="ar-YE" sz="1400" b="0" dirty="0"/>
                    </a:p>
                  </a:txBody>
                  <a:tcPr marL="91435" marR="91435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معالجة المصروف المدفوع مقدماً </a:t>
                      </a:r>
                      <a:r>
                        <a:rPr lang="ar-YE" sz="1400" b="0" u="sng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كأصل</a:t>
                      </a:r>
                      <a:endParaRPr lang="ar-YE" sz="1400" b="0" dirty="0"/>
                    </a:p>
                  </a:txBody>
                  <a:tcPr marL="91435" marR="91435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ar-YE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7039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/>
                        <a:t>المثال</a:t>
                      </a:r>
                      <a:r>
                        <a:rPr lang="ar-YE" sz="1400" baseline="0" dirty="0"/>
                        <a:t> </a:t>
                      </a:r>
                      <a:endParaRPr lang="ar-YE" sz="1400" dirty="0"/>
                    </a:p>
                  </a:txBody>
                  <a:tcPr marL="91435" marR="91435" marT="47473" marB="47473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17,000ريال نقداً إيجار المحل. علماً بأن الإيجار الشهري 1,000 ريال.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17,000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ريال نقداً إيجار المحل. علماً بأن الإيجار الشهري 1,000 ريال.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 2015/1/1م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تم دفع مبلغ 10,000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ريال نقداً إيجار المحل. علماً بأن الإيجار الشهري 1,000 ريال.</a:t>
                      </a:r>
                      <a:endParaRPr lang="ar-YE" sz="1400" dirty="0"/>
                    </a:p>
                  </a:txBody>
                  <a:tcPr marL="91435" marR="91435" marT="47473" marB="47473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35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0" dirty="0"/>
                        <a:t>المطلوب</a:t>
                      </a:r>
                    </a:p>
                  </a:txBody>
                  <a:tcPr marL="91435" marR="91435" marT="47473" marB="47473" anchor="ctr"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b="1" baseline="0" dirty="0"/>
                        <a:t>إجراء قيود اليومية والتسوية والإقفال</a:t>
                      </a:r>
                      <a:endParaRPr lang="ar-YE" sz="1400" b="1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4513">
                <a:tc>
                  <a:txBody>
                    <a:bodyPr/>
                    <a:lstStyle/>
                    <a:p>
                      <a:pPr algn="ctr"/>
                      <a:r>
                        <a:rPr lang="ar-YE" sz="1400" dirty="0"/>
                        <a:t>قيد الإثبات في1/1</a:t>
                      </a:r>
                    </a:p>
                  </a:txBody>
                  <a:tcPr marL="91435" marR="91435" marT="47473" marB="47473" anchor="ctr"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17,000إلى حـ/ الصندوق </a:t>
                      </a:r>
                      <a:endParaRPr lang="ar-YE" sz="1400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17,000من حـ/ مصروف الإيجار المقدم 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17,000إلى </a:t>
                      </a:r>
                      <a:r>
                        <a:rPr lang="ar-YE" sz="1400" dirty="0"/>
                        <a:t> حـ/ الصندوق</a:t>
                      </a:r>
                      <a:r>
                        <a:rPr lang="ar-YE" sz="1400" baseline="0" dirty="0"/>
                        <a:t> </a:t>
                      </a:r>
                      <a:endParaRPr lang="ar-YE" sz="1400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10,000من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10,000إلى حـ/ الصندوق</a:t>
                      </a:r>
                      <a:endParaRPr lang="ar-YE" sz="1400" dirty="0"/>
                    </a:p>
                  </a:txBody>
                  <a:tcPr marL="91435" marR="91435" marT="47473" marB="47473"/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4513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قيد التسوية في12/31</a:t>
                      </a:r>
                    </a:p>
                  </a:txBody>
                  <a:tcPr marL="91435" marR="91435" marT="47473" marB="47473" anchor="ctr"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5,000 من حـ/ مصروف الإيجار المقدم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     5,000 إلى حـ/ مصروف الإيجار </a:t>
                      </a:r>
                    </a:p>
                  </a:txBody>
                  <a:tcPr marL="91435" marR="91435" marT="47473" marB="47473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12,000 من </a:t>
                      </a:r>
                      <a:r>
                        <a:rPr lang="ar-YE" sz="1400" dirty="0" err="1">
                          <a:solidFill>
                            <a:schemeClr val="bg1"/>
                          </a:solidFill>
                        </a:rPr>
                        <a:t>حـ</a:t>
                      </a: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/ مصروف الإيجار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  12,000 إلى حـ/ مصروف الإيجار المقدم </a:t>
                      </a:r>
                    </a:p>
                  </a:txBody>
                  <a:tcPr marL="91435" marR="91435" marT="47473" marB="47473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2,000 من </a:t>
                      </a:r>
                      <a:r>
                        <a:rPr lang="ar-YE" sz="1400" dirty="0" err="1">
                          <a:solidFill>
                            <a:schemeClr val="bg1"/>
                          </a:solidFill>
                        </a:rPr>
                        <a:t>حـ</a:t>
                      </a: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/ مصروف الإيجار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dirty="0">
                          <a:solidFill>
                            <a:schemeClr val="bg1"/>
                          </a:solidFill>
                        </a:rPr>
                        <a:t>2,000</a:t>
                      </a:r>
                      <a:r>
                        <a:rPr lang="ar-YE" sz="1400" baseline="0" dirty="0">
                          <a:solidFill>
                            <a:schemeClr val="bg1"/>
                          </a:solidFill>
                        </a:rPr>
                        <a:t> إلى </a:t>
                      </a:r>
                      <a:r>
                        <a:rPr lang="ar-YE" sz="1400" baseline="0" dirty="0" err="1">
                          <a:solidFill>
                            <a:schemeClr val="bg1"/>
                          </a:solidFill>
                        </a:rPr>
                        <a:t>حـ</a:t>
                      </a:r>
                      <a:r>
                        <a:rPr lang="ar-YE" sz="1400" baseline="0" dirty="0">
                          <a:solidFill>
                            <a:schemeClr val="bg1"/>
                          </a:solidFill>
                        </a:rPr>
                        <a:t>/ مصروف الإيجار المستحق</a:t>
                      </a:r>
                      <a:endParaRPr lang="ar-YE" sz="14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7473" marB="47473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1794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قيد الإقفال</a:t>
                      </a:r>
                    </a:p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في12/31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 anchor="ctr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12,000من حـ/ ملخص الدخل أو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12,000من حـ/ ملخص الدخل أو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12,000من حـ/ ملخص الدخل أو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8135">
                <a:tc row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ar-YE" sz="14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حـ/ ملخص الدخل أو 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أ.خ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1324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12,000إلى </a:t>
                      </a:r>
                      <a:r>
                        <a:rPr lang="ar-YE" sz="14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حـ</a:t>
                      </a: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/ مصروف الإيجار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8135">
                <a:tc rowSpan="3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الأثر على الميزانية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الميزانية</a:t>
                      </a:r>
                      <a:r>
                        <a:rPr lang="ar-YE" sz="14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العمومية في 2015/12/31م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8135">
                <a:tc vMerge="1">
                  <a:txBody>
                    <a:bodyPr/>
                    <a:lstStyle/>
                    <a:p>
                      <a:pPr rtl="1"/>
                      <a:endParaRPr lang="ar-Y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الأصول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الخصوم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01324">
                <a:tc vMerge="1">
                  <a:txBody>
                    <a:bodyPr/>
                    <a:lstStyle/>
                    <a:p>
                      <a:pPr algn="ctr" rtl="1"/>
                      <a:endParaRPr lang="en-US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5,000 مصروف الإيجار المقدم 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5,000 مصروف الإيجار المقدم 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YE" sz="1400" dirty="0"/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YE" sz="1400" dirty="0"/>
                        <a:t>2,000</a:t>
                      </a:r>
                      <a:r>
                        <a:rPr lang="ar-YE" sz="1400" baseline="0" dirty="0"/>
                        <a:t>مصروف الإيجار المستحق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7473" marB="4747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3399" name="عنصر نائب لرقم الشريحة 1">
            <a:extLst>
              <a:ext uri="{FF2B5EF4-FFF2-40B4-BE49-F238E27FC236}">
                <a16:creationId xmlns:a16="http://schemas.microsoft.com/office/drawing/2014/main" id="{DC07A29C-B73D-4FCC-9B8C-51746D628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F55F2ED-0F9D-4A19-B014-BCD5943BE892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A6D1314F-6BA9-448F-A853-B2EF09F62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3588"/>
            <a:ext cx="8291513" cy="554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FF0000"/>
                </a:solidFill>
                <a:latin typeface="Verdana" panose="020B0604030504040204" pitchFamily="34" charset="0"/>
              </a:rPr>
              <a:t>ثانياً: تسوية الإيـــــرادات </a:t>
            </a:r>
            <a:endParaRPr lang="en-US" altLang="ar-YE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هي تدفق من الموارد إلى داخل الوحدة المحاسبية، نتيجة مزاولة الوحدة لنشاطها. 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 u="sng">
                <a:latin typeface="Verdana" panose="020B0604030504040204" pitchFamily="34" charset="0"/>
              </a:rPr>
              <a:t>ويمكن تحديد علاقة الإيرادات بالسنة المالية من خلال ثلاث حالات هي:</a:t>
            </a:r>
            <a:endParaRPr lang="en-US" altLang="ar-YE" u="sng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1) أن الإيرادات المحصلة خلال السنة هي نصيب السنة الحقيقي دون زيادة أو نقصان.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( لا حاجة لإجراء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2) إن الإيرادات المحصلة خلال السنة، جزء منه يخص السنة، والجزء الآخر يخص السنوات القادمة، ويسمى هذا الجزء </a:t>
            </a:r>
            <a:r>
              <a:rPr lang="ar-YE" altLang="ar-YE">
                <a:solidFill>
                  <a:srgbClr val="FF0000"/>
                </a:solidFill>
                <a:latin typeface="Verdana" panose="020B0604030504040204" pitchFamily="34" charset="0"/>
              </a:rPr>
              <a:t>(الإيراد المحصل مقدماً)</a:t>
            </a:r>
            <a:r>
              <a:rPr lang="ar-YE" altLang="ar-YE">
                <a:latin typeface="Verdana" panose="020B0604030504040204" pitchFamily="34" charset="0"/>
              </a:rPr>
              <a:t>.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(هناك حاجة لإجراء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>
                <a:latin typeface="Verdana" panose="020B0604030504040204" pitchFamily="34" charset="0"/>
              </a:rPr>
              <a:t>3) أن الإيرادات المحصلة خلال السنة مبلغها الظاهر أقل مما يجب أن يتم تحصيله فعلاً، وبالتالي فإن هناك مبلغاً آخر لم يحصل بعد، ويسمى هذا الجزء </a:t>
            </a:r>
            <a:r>
              <a:rPr lang="ar-YE" altLang="ar-YE">
                <a:solidFill>
                  <a:srgbClr val="FF0000"/>
                </a:solidFill>
                <a:latin typeface="Verdana" panose="020B0604030504040204" pitchFamily="34" charset="0"/>
              </a:rPr>
              <a:t>(الإيراد المستحق)</a:t>
            </a:r>
            <a:r>
              <a:rPr lang="ar-YE" altLang="ar-YE">
                <a:latin typeface="Verdana" panose="020B0604030504040204" pitchFamily="34" charset="0"/>
              </a:rPr>
              <a:t>.</a:t>
            </a:r>
            <a:endParaRPr lang="en-US" altLang="ar-YE"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YE" altLang="ar-YE" b="1">
                <a:solidFill>
                  <a:srgbClr val="00B0F0"/>
                </a:solidFill>
                <a:latin typeface="Verdana" panose="020B0604030504040204" pitchFamily="34" charset="0"/>
              </a:rPr>
              <a:t>(هناك حاجة لإجراء قيود تسوية)</a:t>
            </a:r>
            <a:endParaRPr lang="en-US" altLang="ar-YE" b="1">
              <a:solidFill>
                <a:srgbClr val="00B0F0"/>
              </a:solidFill>
              <a:latin typeface="Verdana" panose="020B0604030504040204" pitchFamily="34" charset="0"/>
            </a:endParaRPr>
          </a:p>
        </p:txBody>
      </p:sp>
      <p:sp>
        <p:nvSpPr>
          <p:cNvPr id="14339" name="عنصر نائب لرقم الشريحة 2">
            <a:extLst>
              <a:ext uri="{FF2B5EF4-FFF2-40B4-BE49-F238E27FC236}">
                <a16:creationId xmlns:a16="http://schemas.microsoft.com/office/drawing/2014/main" id="{A9EC5446-F0AA-4B13-8E49-E7E3064EB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C0E328-AD67-4A51-89A3-F1EC083C724B}" type="slidenum">
              <a:rPr lang="ar-SA" altLang="ar-YE" sz="1400">
                <a:solidFill>
                  <a:srgbClr val="FFFFFF"/>
                </a:solidFill>
                <a:latin typeface="Verdana" panose="020B060403050404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ar-YE" sz="1400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ضوح">
  <a:themeElements>
    <a:clrScheme name="وضوح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كلاسيكي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ضو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وضوح">
    <a:dk1>
      <a:srgbClr val="292934"/>
    </a:dk1>
    <a:lt1>
      <a:srgbClr val="FFFFFF"/>
    </a:lt1>
    <a:dk2>
      <a:srgbClr val="D2533C"/>
    </a:dk2>
    <a:lt2>
      <a:srgbClr val="F3F2DC"/>
    </a:lt2>
    <a:accent1>
      <a:srgbClr val="93A299"/>
    </a:accent1>
    <a:accent2>
      <a:srgbClr val="AD8F67"/>
    </a:accent2>
    <a:accent3>
      <a:srgbClr val="726056"/>
    </a:accent3>
    <a:accent4>
      <a:srgbClr val="4C5A6A"/>
    </a:accent4>
    <a:accent5>
      <a:srgbClr val="808DA0"/>
    </a:accent5>
    <a:accent6>
      <a:srgbClr val="79463D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18668</TotalTime>
  <Words>2523</Words>
  <Application>Microsoft Office PowerPoint</Application>
  <PresentationFormat>عرض على الشاشة (4:3)</PresentationFormat>
  <Paragraphs>382</Paragraphs>
  <Slides>13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8" baseType="lpstr">
      <vt:lpstr>Verdana</vt:lpstr>
      <vt:lpstr>Arial</vt:lpstr>
      <vt:lpstr>SimSun</vt:lpstr>
      <vt:lpstr>PT Bold Heading</vt:lpstr>
      <vt:lpstr>وضوح</vt:lpstr>
      <vt:lpstr>تسوية الإيرادات والمصروفات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Computers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الاتصال التسويقي والعلاقات العامــة</dc:title>
  <dc:creator>Etqan</dc:creator>
  <cp:lastModifiedBy>ن</cp:lastModifiedBy>
  <cp:revision>1715</cp:revision>
  <cp:lastPrinted>2019-01-23T17:21:47Z</cp:lastPrinted>
  <dcterms:created xsi:type="dcterms:W3CDTF">2002-07-28T00:50:20Z</dcterms:created>
  <dcterms:modified xsi:type="dcterms:W3CDTF">2020-04-30T20:23:28Z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