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3"/>
  </p:notesMasterIdLst>
  <p:sldIdLst>
    <p:sldId id="257" r:id="rId2"/>
    <p:sldId id="258" r:id="rId3"/>
    <p:sldId id="259" r:id="rId4"/>
    <p:sldId id="260" r:id="rId5"/>
    <p:sldId id="298" r:id="rId6"/>
    <p:sldId id="294" r:id="rId7"/>
    <p:sldId id="295" r:id="rId8"/>
    <p:sldId id="301" r:id="rId9"/>
    <p:sldId id="264" r:id="rId10"/>
    <p:sldId id="265" r:id="rId11"/>
    <p:sldId id="266" r:id="rId12"/>
    <p:sldId id="267" r:id="rId13"/>
    <p:sldId id="268" r:id="rId14"/>
    <p:sldId id="269" r:id="rId15"/>
    <p:sldId id="302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303" r:id="rId28"/>
    <p:sldId id="296" r:id="rId29"/>
    <p:sldId id="284" r:id="rId30"/>
    <p:sldId id="285" r:id="rId31"/>
    <p:sldId id="286" r:id="rId32"/>
    <p:sldId id="287" r:id="rId33"/>
    <p:sldId id="288" r:id="rId34"/>
    <p:sldId id="299" r:id="rId35"/>
    <p:sldId id="300" r:id="rId36"/>
    <p:sldId id="289" r:id="rId37"/>
    <p:sldId id="290" r:id="rId38"/>
    <p:sldId id="291" r:id="rId39"/>
    <p:sldId id="292" r:id="rId40"/>
    <p:sldId id="297" r:id="rId41"/>
    <p:sldId id="293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99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780" autoAdjust="0"/>
    <p:restoredTop sz="94660"/>
  </p:normalViewPr>
  <p:slideViewPr>
    <p:cSldViewPr>
      <p:cViewPr>
        <p:scale>
          <a:sx n="44" d="100"/>
          <a:sy n="44" d="100"/>
        </p:scale>
        <p:origin x="-120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F701A-1638-4801-96FC-C9BEF34283B7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0EB1-C100-4D02-BDED-2D8D92DB32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6FB2F-5054-4736-89B3-5F274D9CAF8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CE0738-DA2E-4CE8-9D90-E2ABA3A1C005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C36B0A-D1FB-4677-8AFE-A7D06C7C7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38400" y="-381000"/>
            <a:ext cx="4267200" cy="187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Chapter(1)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1905000"/>
            <a:ext cx="7924800" cy="1447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48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Nature of Probability and Statistics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352800" y="5361432"/>
            <a:ext cx="2286000" cy="42976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Lecture (1)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4343400"/>
            <a:ext cx="6019800" cy="990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Lecturer : FATEN AL-HUSSAIN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0" y="2133600"/>
            <a:ext cx="5181600" cy="3124200"/>
          </a:xfrm>
        </p:spPr>
        <p:txBody>
          <a:bodyPr>
            <a:noAutofit/>
          </a:bodyPr>
          <a:lstStyle/>
          <a:p>
            <a:pPr algn="l" rtl="0"/>
            <a:endParaRPr lang="en-US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variables that can be placed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into distinct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categories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according to some 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characteristic or attribute.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Gender ,Marital status ,Color……etc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76800" y="25146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numerical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can be ordered or ranked.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Age ,Height , Weight ,temperature …..etc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6200" y="76200"/>
            <a:ext cx="8915400" cy="6096000"/>
            <a:chOff x="76200" y="76200"/>
            <a:chExt cx="8915400" cy="6096000"/>
          </a:xfrm>
        </p:grpSpPr>
        <p:sp>
          <p:nvSpPr>
            <p:cNvPr id="7" name="Rectangle 6"/>
            <p:cNvSpPr/>
            <p:nvPr/>
          </p:nvSpPr>
          <p:spPr>
            <a:xfrm>
              <a:off x="1905000" y="76200"/>
              <a:ext cx="4876800" cy="762000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Types of Variables </a:t>
              </a:r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8" name="Right Brace 7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Qualitative Variables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Quantitative variables</a:t>
              </a:r>
              <a:r>
                <a:rPr lang="en-US" sz="2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endPara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6200" y="76200"/>
            <a:ext cx="8915400" cy="6172200"/>
            <a:chOff x="76200" y="0"/>
            <a:chExt cx="8915400" cy="6172200"/>
          </a:xfrm>
        </p:grpSpPr>
        <p:sp>
          <p:nvSpPr>
            <p:cNvPr id="9" name="Rectangle 8"/>
            <p:cNvSpPr/>
            <p:nvPr/>
          </p:nvSpPr>
          <p:spPr>
            <a:xfrm>
              <a:off x="1600200" y="0"/>
              <a:ext cx="5562600" cy="838200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10" name="Right Brace 9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Discrete Variables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Continuous Variables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2133600" y="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Quantitative variables classified into two groups </a:t>
            </a:r>
            <a:endParaRPr lang="en-US" sz="2800" b="1" dirty="0"/>
          </a:p>
        </p:txBody>
      </p:sp>
      <p:sp>
        <p:nvSpPr>
          <p:cNvPr id="16" name="Rectangle 15"/>
          <p:cNvSpPr/>
          <p:nvPr/>
        </p:nvSpPr>
        <p:spPr>
          <a:xfrm>
            <a:off x="76200" y="2527280"/>
            <a:ext cx="495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assume values that can be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counted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Number of children in a family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Number of student in classroom,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Number of DVDs rented 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each day ……etc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76800" y="2514600"/>
            <a:ext cx="41148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assume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infinite number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values between any two specific values.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Temperature ,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Height 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Weight 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Time …..etc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32420" y="155251"/>
            <a:ext cx="8479160" cy="5559749"/>
            <a:chOff x="332420" y="457200"/>
            <a:chExt cx="8479160" cy="5559749"/>
          </a:xfrm>
        </p:grpSpPr>
        <p:sp>
          <p:nvSpPr>
            <p:cNvPr id="7" name="Straight Connector 3"/>
            <p:cNvSpPr/>
            <p:nvPr/>
          </p:nvSpPr>
          <p:spPr>
            <a:xfrm>
              <a:off x="6639721" y="3810000"/>
              <a:ext cx="1083569" cy="85832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26489"/>
                  </a:lnTo>
                  <a:lnTo>
                    <a:pt x="1083569" y="426489"/>
                  </a:lnTo>
                  <a:lnTo>
                    <a:pt x="1083569" y="591464"/>
                  </a:lnTo>
                </a:path>
              </a:pathLst>
            </a:custGeom>
            <a:noFill/>
            <a:ln w="28575"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Straight Connector 4"/>
            <p:cNvSpPr/>
            <p:nvPr/>
          </p:nvSpPr>
          <p:spPr>
            <a:xfrm>
              <a:off x="5495425" y="3810000"/>
              <a:ext cx="1144296" cy="82583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144296" y="0"/>
                  </a:moveTo>
                  <a:lnTo>
                    <a:pt x="1144296" y="404099"/>
                  </a:lnTo>
                  <a:lnTo>
                    <a:pt x="0" y="404099"/>
                  </a:lnTo>
                  <a:lnTo>
                    <a:pt x="0" y="569074"/>
                  </a:lnTo>
                </a:path>
              </a:pathLst>
            </a:custGeom>
            <a:noFill/>
            <a:ln w="28575"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Straight Connector 6"/>
            <p:cNvSpPr/>
            <p:nvPr/>
          </p:nvSpPr>
          <p:spPr>
            <a:xfrm>
              <a:off x="2286566" y="3820389"/>
              <a:ext cx="1088288" cy="75161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52951"/>
                  </a:lnTo>
                  <a:lnTo>
                    <a:pt x="1088288" y="352951"/>
                  </a:lnTo>
                  <a:lnTo>
                    <a:pt x="1088288" y="517926"/>
                  </a:lnTo>
                </a:path>
              </a:pathLst>
            </a:custGeom>
            <a:noFill/>
            <a:ln w="28575"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Straight Connector 7"/>
            <p:cNvSpPr/>
            <p:nvPr/>
          </p:nvSpPr>
          <p:spPr>
            <a:xfrm>
              <a:off x="1198277" y="3820389"/>
              <a:ext cx="1088288" cy="75161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088288" y="0"/>
                  </a:moveTo>
                  <a:lnTo>
                    <a:pt x="1088288" y="352951"/>
                  </a:lnTo>
                  <a:lnTo>
                    <a:pt x="0" y="352951"/>
                  </a:lnTo>
                  <a:lnTo>
                    <a:pt x="0" y="517926"/>
                  </a:lnTo>
                </a:path>
              </a:pathLst>
            </a:custGeom>
            <a:noFill/>
            <a:ln w="28575"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11" name="Group 29"/>
            <p:cNvGrpSpPr/>
            <p:nvPr/>
          </p:nvGrpSpPr>
          <p:grpSpPr>
            <a:xfrm>
              <a:off x="1842676" y="457200"/>
              <a:ext cx="4837268" cy="2743200"/>
              <a:chOff x="1842676" y="457200"/>
              <a:chExt cx="4837268" cy="2743200"/>
            </a:xfrm>
          </p:grpSpPr>
          <p:sp>
            <p:nvSpPr>
              <p:cNvPr id="30" name="Straight Connector 5"/>
              <p:cNvSpPr/>
              <p:nvPr/>
            </p:nvSpPr>
            <p:spPr>
              <a:xfrm>
                <a:off x="4063439" y="2054066"/>
                <a:ext cx="2108761" cy="1146334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352951"/>
                    </a:lnTo>
                    <a:lnTo>
                      <a:pt x="2576282" y="352951"/>
                    </a:lnTo>
                    <a:lnTo>
                      <a:pt x="2576282" y="517926"/>
                    </a:lnTo>
                  </a:path>
                </a:pathLst>
              </a:custGeom>
              <a:noFill/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1" name="Straight Connector 8"/>
              <p:cNvSpPr/>
              <p:nvPr/>
            </p:nvSpPr>
            <p:spPr>
              <a:xfrm>
                <a:off x="2286566" y="2050732"/>
                <a:ext cx="1776873" cy="751611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1776873" y="0"/>
                    </a:moveTo>
                    <a:lnTo>
                      <a:pt x="1776873" y="352951"/>
                    </a:lnTo>
                    <a:lnTo>
                      <a:pt x="0" y="352951"/>
                    </a:lnTo>
                    <a:lnTo>
                      <a:pt x="0" y="517926"/>
                    </a:lnTo>
                  </a:path>
                </a:pathLst>
              </a:custGeom>
              <a:noFill/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grpSp>
            <p:nvGrpSpPr>
              <p:cNvPr id="32" name="Group 36"/>
              <p:cNvGrpSpPr/>
              <p:nvPr/>
            </p:nvGrpSpPr>
            <p:grpSpPr>
              <a:xfrm>
                <a:off x="1842676" y="457200"/>
                <a:ext cx="4837268" cy="1641056"/>
                <a:chOff x="1710651" y="437184"/>
                <a:chExt cx="4837268" cy="1130832"/>
              </a:xfrm>
            </p:grpSpPr>
            <p:sp>
              <p:nvSpPr>
                <p:cNvPr id="33" name="Rounded Rectangle 32"/>
                <p:cNvSpPr/>
                <p:nvPr/>
              </p:nvSpPr>
              <p:spPr>
                <a:xfrm>
                  <a:off x="1710651" y="437184"/>
                  <a:ext cx="4837268" cy="1130832"/>
                </a:xfrm>
                <a:prstGeom prst="roundRect">
                  <a:avLst>
                    <a:gd name="adj" fmla="val 10000"/>
                  </a:avLst>
                </a:prstGeom>
                <a:ln w="28575" cmpd="dbl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34" name="Rounded Rectangle 10"/>
                <p:cNvSpPr/>
                <p:nvPr/>
              </p:nvSpPr>
              <p:spPr>
                <a:xfrm>
                  <a:off x="1743772" y="475273"/>
                  <a:ext cx="4771026" cy="1064590"/>
                </a:xfrm>
                <a:prstGeom prst="rect">
                  <a:avLst/>
                </a:prstGeom>
                <a:ln w="28575" cmpd="dbl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8110" tIns="118110" rIns="118110" bIns="118110" numCol="1" spcCol="1270" anchor="ctr" anchorCtr="0">
                  <a:noAutofit/>
                </a:bodyPr>
                <a:lstStyle/>
                <a:p>
                  <a:pPr lvl="0" algn="ctr" defTabSz="1377950" rtl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4000" b="1" kern="1200" dirty="0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Measurement Scales</a:t>
                  </a:r>
                  <a:endParaRPr lang="ar-SA" sz="4000" b="1" kern="1200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12" name="Group 37"/>
            <p:cNvGrpSpPr/>
            <p:nvPr/>
          </p:nvGrpSpPr>
          <p:grpSpPr>
            <a:xfrm>
              <a:off x="332420" y="2621270"/>
              <a:ext cx="4304032" cy="1310661"/>
              <a:chOff x="200395" y="2057789"/>
              <a:chExt cx="4304032" cy="903160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200395" y="2057789"/>
                <a:ext cx="4304032" cy="903160"/>
              </a:xfrm>
              <a:prstGeom prst="roundRect">
                <a:avLst>
                  <a:gd name="adj" fmla="val 10000"/>
                </a:avLst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9" name="Rounded Rectangle 12"/>
              <p:cNvSpPr/>
              <p:nvPr/>
            </p:nvSpPr>
            <p:spPr>
              <a:xfrm>
                <a:off x="226848" y="2084242"/>
                <a:ext cx="4251126" cy="850254"/>
              </a:xfrm>
              <a:prstGeom prst="rect">
                <a:avLst/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b="1" kern="12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Qualitative</a:t>
                </a:r>
                <a:endParaRPr lang="ar-SA" sz="3100" kern="12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3" name="Group 38"/>
            <p:cNvGrpSpPr/>
            <p:nvPr/>
          </p:nvGrpSpPr>
          <p:grpSpPr>
            <a:xfrm>
              <a:off x="505729" y="4343400"/>
              <a:ext cx="1780836" cy="1641056"/>
              <a:chOff x="373704" y="3478877"/>
              <a:chExt cx="1780836" cy="1130831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373704" y="3478877"/>
                <a:ext cx="1780836" cy="1130831"/>
              </a:xfrm>
              <a:prstGeom prst="roundRect">
                <a:avLst>
                  <a:gd name="adj" fmla="val 10000"/>
                </a:avLst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7" name="Rounded Rectangle 14"/>
              <p:cNvSpPr/>
              <p:nvPr/>
            </p:nvSpPr>
            <p:spPr>
              <a:xfrm>
                <a:off x="406825" y="3511998"/>
                <a:ext cx="1714594" cy="1064589"/>
              </a:xfrm>
              <a:prstGeom prst="rect">
                <a:avLst/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kern="12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Nominal</a:t>
                </a:r>
                <a:endParaRPr lang="ar-SA" sz="3100" kern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4" name="Group 39"/>
            <p:cNvGrpSpPr/>
            <p:nvPr/>
          </p:nvGrpSpPr>
          <p:grpSpPr>
            <a:xfrm>
              <a:off x="2682307" y="4343400"/>
              <a:ext cx="1780836" cy="1641056"/>
              <a:chOff x="2550282" y="3478877"/>
              <a:chExt cx="1780836" cy="1130831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2550282" y="3478877"/>
                <a:ext cx="1780836" cy="1130831"/>
              </a:xfrm>
              <a:prstGeom prst="roundRect">
                <a:avLst>
                  <a:gd name="adj" fmla="val 10000"/>
                </a:avLst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5" name="Rounded Rectangle 16"/>
              <p:cNvSpPr/>
              <p:nvPr/>
            </p:nvSpPr>
            <p:spPr>
              <a:xfrm>
                <a:off x="2583403" y="3511998"/>
                <a:ext cx="1714594" cy="1064589"/>
              </a:xfrm>
              <a:prstGeom prst="rect">
                <a:avLst/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kern="12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Ordinal</a:t>
                </a:r>
                <a:endParaRPr lang="ar-SA" sz="3100" kern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5" name="Group 40"/>
            <p:cNvGrpSpPr/>
            <p:nvPr/>
          </p:nvGrpSpPr>
          <p:grpSpPr>
            <a:xfrm>
              <a:off x="5410200" y="2667000"/>
              <a:ext cx="2705215" cy="1176292"/>
              <a:chOff x="5352960" y="2057789"/>
              <a:chExt cx="2705215" cy="810568"/>
            </a:xfrm>
          </p:grpSpPr>
          <p:sp>
            <p:nvSpPr>
              <p:cNvPr id="22" name="Rounded Rectangle 21"/>
              <p:cNvSpPr/>
              <p:nvPr/>
            </p:nvSpPr>
            <p:spPr>
              <a:xfrm>
                <a:off x="5352960" y="2057789"/>
                <a:ext cx="2705215" cy="810568"/>
              </a:xfrm>
              <a:prstGeom prst="roundRect">
                <a:avLst>
                  <a:gd name="adj" fmla="val 10000"/>
                </a:avLst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3" name="Rounded Rectangle 18"/>
              <p:cNvSpPr/>
              <p:nvPr/>
            </p:nvSpPr>
            <p:spPr>
              <a:xfrm>
                <a:off x="5376701" y="2081530"/>
                <a:ext cx="2657733" cy="763086"/>
              </a:xfrm>
              <a:prstGeom prst="rect">
                <a:avLst/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b="1" kern="12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Quantitative</a:t>
                </a:r>
                <a:endParaRPr lang="ar-SA" sz="3100" kern="12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6" name="Group 41"/>
            <p:cNvGrpSpPr/>
            <p:nvPr/>
          </p:nvGrpSpPr>
          <p:grpSpPr>
            <a:xfrm>
              <a:off x="4802878" y="4343400"/>
              <a:ext cx="1780836" cy="1641056"/>
              <a:chOff x="4670853" y="3437432"/>
              <a:chExt cx="1780836" cy="1130831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4670853" y="3437432"/>
                <a:ext cx="1780836" cy="1130831"/>
              </a:xfrm>
              <a:prstGeom prst="roundRect">
                <a:avLst>
                  <a:gd name="adj" fmla="val 10000"/>
                </a:avLst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1" name="Rounded Rectangle 20"/>
              <p:cNvSpPr/>
              <p:nvPr/>
            </p:nvSpPr>
            <p:spPr>
              <a:xfrm>
                <a:off x="4703974" y="3470553"/>
                <a:ext cx="1714594" cy="1064589"/>
              </a:xfrm>
              <a:prstGeom prst="rect">
                <a:avLst/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kern="12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Interval</a:t>
                </a:r>
                <a:endParaRPr lang="ar-SA" sz="3100" kern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7" name="Group 42"/>
            <p:cNvGrpSpPr/>
            <p:nvPr/>
          </p:nvGrpSpPr>
          <p:grpSpPr>
            <a:xfrm>
              <a:off x="7030744" y="4375893"/>
              <a:ext cx="1780836" cy="1641056"/>
              <a:chOff x="6898719" y="3459822"/>
              <a:chExt cx="1780836" cy="1130831"/>
            </a:xfrm>
          </p:grpSpPr>
          <p:sp>
            <p:nvSpPr>
              <p:cNvPr id="18" name="Rounded Rectangle 17"/>
              <p:cNvSpPr/>
              <p:nvPr/>
            </p:nvSpPr>
            <p:spPr>
              <a:xfrm>
                <a:off x="6898719" y="3459822"/>
                <a:ext cx="1780836" cy="1130831"/>
              </a:xfrm>
              <a:prstGeom prst="roundRect">
                <a:avLst>
                  <a:gd name="adj" fmla="val 10000"/>
                </a:avLst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9" name="Rounded Rectangle 22"/>
              <p:cNvSpPr/>
              <p:nvPr/>
            </p:nvSpPr>
            <p:spPr>
              <a:xfrm>
                <a:off x="6931840" y="3492943"/>
                <a:ext cx="1714594" cy="1064589"/>
              </a:xfrm>
              <a:prstGeom prst="rect">
                <a:avLst/>
              </a:prstGeom>
              <a:ln w="28575"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kern="12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Ratio</a:t>
                </a:r>
                <a:endParaRPr lang="ar-SA" sz="3100" kern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76200" y="76200"/>
            <a:ext cx="8915400" cy="6172200"/>
            <a:chOff x="76200" y="0"/>
            <a:chExt cx="8915400" cy="6172200"/>
          </a:xfrm>
        </p:grpSpPr>
        <p:sp>
          <p:nvSpPr>
            <p:cNvPr id="11" name="Rectangle 10"/>
            <p:cNvSpPr/>
            <p:nvPr/>
          </p:nvSpPr>
          <p:spPr>
            <a:xfrm>
              <a:off x="1600200" y="0"/>
              <a:ext cx="5562600" cy="838200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12" name="Right Brace 11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Nominal level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Ordinal level</a:t>
              </a:r>
              <a:r>
                <a:rPr lang="en-US" sz="24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1638480" y="228600"/>
            <a:ext cx="53719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Measurement Scale of Qualitative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76200" y="2514600"/>
            <a:ext cx="4572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classifies data into mutually exclusive , exhausting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which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order or ranking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can be imposed on the data.</a:t>
            </a:r>
          </a:p>
          <a:p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Eye color ,Gender ,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Political party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blood types …etc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4876800" y="2514600"/>
            <a:ext cx="4191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classifies data into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categories can be ranked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Grade of course (A,B,C) ,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Size( S,M,L)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Rating scale (Poor ,Good ,Excellent 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Ranking of tennis players …etc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6200" y="76200"/>
            <a:ext cx="8915400" cy="6172200"/>
            <a:chOff x="76200" y="0"/>
            <a:chExt cx="8915400" cy="6172200"/>
          </a:xfrm>
        </p:grpSpPr>
        <p:sp>
          <p:nvSpPr>
            <p:cNvPr id="8" name="Rectangle 7"/>
            <p:cNvSpPr/>
            <p:nvPr/>
          </p:nvSpPr>
          <p:spPr>
            <a:xfrm>
              <a:off x="1600200" y="0"/>
              <a:ext cx="5562600" cy="838200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9" name="Right Brace 8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Interval</a:t>
              </a:r>
            </a:p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level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Ratio</a:t>
              </a:r>
            </a:p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level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588273" y="228600"/>
            <a:ext cx="58031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Measurement Scale of Quantitative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200" y="2667000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ranks data and precise differences between units of measure do exist ,however there is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meaningful zero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Temperature ,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IQ test…etc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76800" y="2503944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possesses all the characteristics of interval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there exist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true zero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ar-SA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Height , Weight, Time,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Salary , Age  …etc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514600" y="4724400"/>
            <a:ext cx="1600200" cy="457200"/>
            <a:chOff x="2514600" y="4724400"/>
            <a:chExt cx="1600200" cy="4572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2514600" y="4953000"/>
              <a:ext cx="1600200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2286794" y="4952206"/>
              <a:ext cx="457200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85406" y="4952206"/>
              <a:ext cx="457200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2209800" y="5181600"/>
            <a:ext cx="533400" cy="3810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chemeClr val="tx1"/>
                </a:solidFill>
                <a:cs typeface="+mj-cs"/>
              </a:rPr>
              <a:t>-</a:t>
            </a:r>
            <a:endParaRPr lang="en-US" sz="32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886200" y="5181600"/>
            <a:ext cx="533400" cy="3810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  <a:cs typeface="+mj-cs"/>
              </a:rPr>
              <a:t>+</a:t>
            </a:r>
            <a:endParaRPr lang="en-US" sz="24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26" name="Isosceles Triangle 25"/>
          <p:cNvSpPr/>
          <p:nvPr/>
        </p:nvSpPr>
        <p:spPr>
          <a:xfrm>
            <a:off x="3048000" y="4953000"/>
            <a:ext cx="609600" cy="609600"/>
          </a:xfrm>
          <a:prstGeom prst="triangl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0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096000" y="3886200"/>
            <a:ext cx="1295400" cy="457200"/>
            <a:chOff x="2514600" y="4724400"/>
            <a:chExt cx="1600200" cy="457200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2514600" y="4953000"/>
              <a:ext cx="1600200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3885406" y="4952206"/>
              <a:ext cx="457200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Oval 31"/>
          <p:cNvSpPr/>
          <p:nvPr/>
        </p:nvSpPr>
        <p:spPr>
          <a:xfrm>
            <a:off x="7086600" y="4343400"/>
            <a:ext cx="533400" cy="3810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  <a:cs typeface="+mj-cs"/>
              </a:rPr>
              <a:t>+</a:t>
            </a:r>
            <a:endParaRPr lang="en-US" sz="24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33" name="Isosceles Triangle 32"/>
          <p:cNvSpPr/>
          <p:nvPr/>
        </p:nvSpPr>
        <p:spPr>
          <a:xfrm>
            <a:off x="5791200" y="4114800"/>
            <a:ext cx="609600" cy="609600"/>
          </a:xfrm>
          <a:prstGeom prst="triangl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0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76200" y="533400"/>
            <a:ext cx="8839200" cy="2667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Data Collecting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Sampling Techniques</a:t>
            </a:r>
          </a:p>
          <a:p>
            <a:pPr lvl="0" algn="ctr">
              <a:spcBef>
                <a:spcPct val="0"/>
              </a:spcBef>
              <a:defRPr/>
            </a:pPr>
            <a:endParaRPr lang="en-US" sz="5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n-US" sz="5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886200" y="5285232"/>
            <a:ext cx="2286000" cy="42976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Lecture (3)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828800" y="4267200"/>
            <a:ext cx="6019800" cy="990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Lecturer : FATEN AL-HUSSAIN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533400" y="457200"/>
            <a:ext cx="8001000" cy="4953000"/>
            <a:chOff x="381000" y="228600"/>
            <a:chExt cx="8229600" cy="5562600"/>
          </a:xfrm>
        </p:grpSpPr>
        <p:cxnSp>
          <p:nvCxnSpPr>
            <p:cNvPr id="42" name="Straight Connector 41"/>
            <p:cNvCxnSpPr>
              <a:cxnSpLocks noChangeShapeType="1"/>
            </p:cNvCxnSpPr>
            <p:nvPr/>
          </p:nvCxnSpPr>
          <p:spPr bwMode="auto">
            <a:xfrm rot="5400000">
              <a:off x="1639093" y="3390107"/>
              <a:ext cx="381001" cy="1587"/>
            </a:xfrm>
            <a:prstGeom prst="line">
              <a:avLst/>
            </a:prstGeom>
            <a:noFill/>
            <a:ln w="222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3" name="Straight Connector 42"/>
            <p:cNvCxnSpPr>
              <a:cxnSpLocks noChangeShapeType="1"/>
            </p:cNvCxnSpPr>
            <p:nvPr/>
          </p:nvCxnSpPr>
          <p:spPr bwMode="auto">
            <a:xfrm>
              <a:off x="1828800" y="3579811"/>
              <a:ext cx="2438400" cy="1588"/>
            </a:xfrm>
            <a:prstGeom prst="line">
              <a:avLst/>
            </a:prstGeom>
            <a:noFill/>
            <a:ln w="22225" algn="ctr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44" name="Group 22"/>
            <p:cNvGrpSpPr/>
            <p:nvPr/>
          </p:nvGrpSpPr>
          <p:grpSpPr>
            <a:xfrm>
              <a:off x="381000" y="228600"/>
              <a:ext cx="8229600" cy="5562600"/>
              <a:chOff x="381000" y="228600"/>
              <a:chExt cx="8229600" cy="5562600"/>
            </a:xfrm>
          </p:grpSpPr>
          <p:cxnSp>
            <p:nvCxnSpPr>
              <p:cNvPr id="45" name="Straight Connector 28"/>
              <p:cNvCxnSpPr>
                <a:cxnSpLocks noChangeShapeType="1"/>
              </p:cNvCxnSpPr>
              <p:nvPr/>
            </p:nvCxnSpPr>
            <p:spPr bwMode="auto">
              <a:xfrm>
                <a:off x="1828800" y="1600200"/>
                <a:ext cx="5638800" cy="1588"/>
              </a:xfrm>
              <a:prstGeom prst="line">
                <a:avLst/>
              </a:prstGeom>
              <a:noFill/>
              <a:ln w="2222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grpSp>
            <p:nvGrpSpPr>
              <p:cNvPr id="46" name="Group 20"/>
              <p:cNvGrpSpPr/>
              <p:nvPr/>
            </p:nvGrpSpPr>
            <p:grpSpPr>
              <a:xfrm>
                <a:off x="381000" y="228600"/>
                <a:ext cx="8229600" cy="5562600"/>
                <a:chOff x="381000" y="228600"/>
                <a:chExt cx="8229600" cy="5562600"/>
              </a:xfrm>
            </p:grpSpPr>
            <p:grpSp>
              <p:nvGrpSpPr>
                <p:cNvPr id="47" name="Group 18"/>
                <p:cNvGrpSpPr/>
                <p:nvPr/>
              </p:nvGrpSpPr>
              <p:grpSpPr>
                <a:xfrm>
                  <a:off x="685801" y="228600"/>
                  <a:ext cx="7924799" cy="3200400"/>
                  <a:chOff x="685801" y="381000"/>
                  <a:chExt cx="7924799" cy="3200400"/>
                </a:xfrm>
              </p:grpSpPr>
              <p:cxnSp>
                <p:nvCxnSpPr>
                  <p:cNvPr id="56" name="Straight Arrow Connector 34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623510" y="1957890"/>
                    <a:ext cx="412376" cy="1796"/>
                  </a:xfrm>
                  <a:prstGeom prst="straightConnector1">
                    <a:avLst/>
                  </a:prstGeom>
                  <a:noFill/>
                  <a:ln w="22225" algn="ctr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</p:spPr>
              </p:cxnSp>
              <p:sp>
                <p:nvSpPr>
                  <p:cNvPr id="57" name="Flowchart: Process 6"/>
                  <p:cNvSpPr>
                    <a:spLocks noChangeArrowheads="1"/>
                  </p:cNvSpPr>
                  <p:nvPr/>
                </p:nvSpPr>
                <p:spPr bwMode="auto">
                  <a:xfrm>
                    <a:off x="2209800" y="381000"/>
                    <a:ext cx="4038600" cy="1030942"/>
                  </a:xfrm>
                  <a:prstGeom prst="flowChartProcess">
                    <a:avLst/>
                  </a:prstGeom>
                  <a:ln w="22225">
                    <a:solidFill>
                      <a:srgbClr val="7030A0"/>
                    </a:solidFill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 anchorCtr="1"/>
                  <a:lstStyle/>
                  <a:p>
                    <a:pPr algn="ctr"/>
                    <a:r>
                      <a:rPr lang="en-US" sz="3200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Data collection </a:t>
                    </a:r>
                    <a:endParaRPr lang="en-US" sz="3200" dirty="0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58" name="Straight Connector 25"/>
                  <p:cNvCxnSpPr>
                    <a:cxnSpLocks noChangeShapeType="1"/>
                    <a:stCxn id="57" idx="2"/>
                  </p:cNvCxnSpPr>
                  <p:nvPr/>
                </p:nvCxnSpPr>
                <p:spPr bwMode="auto">
                  <a:xfrm rot="5400000">
                    <a:off x="4039721" y="1563221"/>
                    <a:ext cx="340658" cy="38100"/>
                  </a:xfrm>
                  <a:prstGeom prst="line">
                    <a:avLst/>
                  </a:prstGeom>
                  <a:noFill/>
                  <a:ln w="22225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59" name="Flowchart: Process 7"/>
                  <p:cNvSpPr>
                    <a:spLocks noChangeArrowheads="1"/>
                  </p:cNvSpPr>
                  <p:nvPr/>
                </p:nvSpPr>
                <p:spPr bwMode="auto">
                  <a:xfrm>
                    <a:off x="685801" y="2290482"/>
                    <a:ext cx="2438400" cy="1062318"/>
                  </a:xfrm>
                  <a:prstGeom prst="flowChartProcess">
                    <a:avLst/>
                  </a:prstGeom>
                  <a:ln w="22225">
                    <a:solidFill>
                      <a:srgbClr val="00B050"/>
                    </a:solidFill>
                    <a:headEnd/>
                    <a:tailEnd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anchor="ctr" anchorCtr="1"/>
                  <a:lstStyle/>
                  <a:p>
                    <a:pPr algn="ctr"/>
                    <a:r>
                      <a:rPr lang="en-US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Survey </a:t>
                    </a:r>
                    <a:endParaRPr lang="en-US" sz="2800" dirty="0">
                      <a:solidFill>
                        <a:srgbClr val="0070C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0" name="Flowchart: Process 8"/>
                  <p:cNvSpPr>
                    <a:spLocks noChangeArrowheads="1"/>
                  </p:cNvSpPr>
                  <p:nvPr/>
                </p:nvSpPr>
                <p:spPr bwMode="auto">
                  <a:xfrm>
                    <a:off x="6009390" y="2209800"/>
                    <a:ext cx="2601210" cy="1371600"/>
                  </a:xfrm>
                  <a:prstGeom prst="flowChartProcess">
                    <a:avLst/>
                  </a:prstGeom>
                  <a:ln w="22225">
                    <a:solidFill>
                      <a:srgbClr val="00B050"/>
                    </a:solidFill>
                    <a:headEnd/>
                    <a:tailEnd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anchor="ctr" anchorCtr="1"/>
                  <a:lstStyle/>
                  <a:p>
                    <a:pPr algn="ctr"/>
                    <a:endParaRPr lang="en-US" sz="24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r>
                      <a:rPr lang="en-US" sz="24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Observational</a:t>
                    </a:r>
                  </a:p>
                  <a:p>
                    <a:pPr algn="ctr"/>
                    <a:r>
                      <a:rPr lang="en-US" sz="24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and </a:t>
                    </a:r>
                  </a:p>
                  <a:p>
                    <a:pPr algn="ctr"/>
                    <a:r>
                      <a:rPr lang="en-US" sz="24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Experimental </a:t>
                    </a:r>
                  </a:p>
                  <a:p>
                    <a:pPr algn="ctr"/>
                    <a:endParaRPr lang="en-US" sz="24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61" name="Straight Arrow Connector 37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7260514" y="1957890"/>
                    <a:ext cx="412376" cy="1796"/>
                  </a:xfrm>
                  <a:prstGeom prst="straightConnector1">
                    <a:avLst/>
                  </a:prstGeom>
                  <a:noFill/>
                  <a:ln w="22225" algn="ctr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</p:spPr>
              </p:cxnSp>
            </p:grpSp>
            <p:cxnSp>
              <p:nvCxnSpPr>
                <p:cNvPr id="48" name="Straight Arrow Connector 4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7468394" y="4342607"/>
                  <a:ext cx="304800" cy="1587"/>
                </a:xfrm>
                <a:prstGeom prst="straightConnector1">
                  <a:avLst/>
                </a:prstGeom>
                <a:noFill/>
                <a:ln w="22225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cxnSp>
              <p:nvCxnSpPr>
                <p:cNvPr id="49" name="Straight Connector 48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4190999"/>
                  <a:ext cx="6477000" cy="1588"/>
                </a:xfrm>
                <a:prstGeom prst="line">
                  <a:avLst/>
                </a:prstGeom>
                <a:noFill/>
                <a:ln w="2222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50" name="Straight Arrow Connector 49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91394" y="4342606"/>
                  <a:ext cx="304800" cy="1587"/>
                </a:xfrm>
                <a:prstGeom prst="straightConnector1">
                  <a:avLst/>
                </a:prstGeom>
                <a:noFill/>
                <a:ln w="22225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cxnSp>
              <p:nvCxnSpPr>
                <p:cNvPr id="51" name="Straight Arrow Connector 50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115593" y="4342606"/>
                  <a:ext cx="304800" cy="1587"/>
                </a:xfrm>
                <a:prstGeom prst="straightConnector1">
                  <a:avLst/>
                </a:prstGeom>
                <a:noFill/>
                <a:ln w="22225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sp>
              <p:nvSpPr>
                <p:cNvPr id="52" name="Flowchart: Process 51"/>
                <p:cNvSpPr>
                  <a:spLocks noChangeArrowheads="1"/>
                </p:cNvSpPr>
                <p:nvPr/>
              </p:nvSpPr>
              <p:spPr bwMode="auto">
                <a:xfrm>
                  <a:off x="381000" y="4572000"/>
                  <a:ext cx="2286000" cy="1219200"/>
                </a:xfrm>
                <a:prstGeom prst="flowChartProcess">
                  <a:avLst/>
                </a:prstGeom>
                <a:ln w="22225">
                  <a:solidFill>
                    <a:schemeClr val="accent5">
                      <a:lumMod val="75000"/>
                    </a:schemeClr>
                  </a:solidFill>
                  <a:headEnd/>
                  <a:tailEnd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Telephone surveys </a:t>
                  </a:r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3" name="Flowchart: Process 52"/>
                <p:cNvSpPr>
                  <a:spLocks noChangeArrowheads="1"/>
                </p:cNvSpPr>
                <p:nvPr/>
              </p:nvSpPr>
              <p:spPr bwMode="auto">
                <a:xfrm>
                  <a:off x="3200400" y="4572000"/>
                  <a:ext cx="2286000" cy="1219200"/>
                </a:xfrm>
                <a:prstGeom prst="flowChartProcess">
                  <a:avLst/>
                </a:prstGeom>
                <a:ln w="22225">
                  <a:solidFill>
                    <a:schemeClr val="accent5">
                      <a:lumMod val="75000"/>
                    </a:schemeClr>
                  </a:solidFill>
                  <a:headEnd/>
                  <a:tailEnd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Mailed questionnaire surveys </a:t>
                  </a:r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4" name="Flowchart: Process 53"/>
                <p:cNvSpPr>
                  <a:spLocks noChangeArrowheads="1"/>
                </p:cNvSpPr>
                <p:nvPr/>
              </p:nvSpPr>
              <p:spPr bwMode="auto">
                <a:xfrm>
                  <a:off x="6324600" y="4572000"/>
                  <a:ext cx="2286000" cy="1219200"/>
                </a:xfrm>
                <a:prstGeom prst="flowChartProcess">
                  <a:avLst/>
                </a:prstGeom>
                <a:ln w="22225">
                  <a:solidFill>
                    <a:schemeClr val="accent5">
                      <a:lumMod val="75000"/>
                    </a:schemeClr>
                  </a:solidFill>
                  <a:headEnd/>
                  <a:tailEnd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Personal interview</a:t>
                  </a:r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55" name="Straight Arrow Connector 54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001293" y="3847306"/>
                  <a:ext cx="533402" cy="1588"/>
                </a:xfrm>
                <a:prstGeom prst="straightConnector1">
                  <a:avLst/>
                </a:prstGeom>
                <a:noFill/>
                <a:ln w="22225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</p:grpSp>
        </p:grp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81000" y="1371600"/>
            <a:ext cx="8382000" cy="4953000"/>
            <a:chOff x="304800" y="493058"/>
            <a:chExt cx="8382000" cy="4459942"/>
          </a:xfrm>
        </p:grpSpPr>
        <p:grpSp>
          <p:nvGrpSpPr>
            <p:cNvPr id="7" name="Group 8"/>
            <p:cNvGrpSpPr/>
            <p:nvPr/>
          </p:nvGrpSpPr>
          <p:grpSpPr>
            <a:xfrm>
              <a:off x="685800" y="493058"/>
              <a:ext cx="7467600" cy="1030942"/>
              <a:chOff x="685800" y="609600"/>
              <a:chExt cx="7467600" cy="1030942"/>
            </a:xfrm>
          </p:grpSpPr>
          <p:sp>
            <p:nvSpPr>
              <p:cNvPr id="18" name="Flowchart: Process 6"/>
              <p:cNvSpPr>
                <a:spLocks noChangeArrowheads="1"/>
              </p:cNvSpPr>
              <p:nvPr/>
            </p:nvSpPr>
            <p:spPr bwMode="auto">
              <a:xfrm>
                <a:off x="685800" y="609600"/>
                <a:ext cx="7467600" cy="1030942"/>
              </a:xfrm>
              <a:prstGeom prst="flowChartProcess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pPr algn="ctr"/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95400" y="801469"/>
                <a:ext cx="6032998" cy="5819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36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Some </a:t>
                </a:r>
                <a:r>
                  <a:rPr lang="en-US" sz="36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Sampling Techniques</a:t>
                </a:r>
              </a:p>
            </p:txBody>
          </p:sp>
        </p:grpSp>
        <p:cxnSp>
          <p:nvCxnSpPr>
            <p:cNvPr id="8" name="Straight Connector 7"/>
            <p:cNvCxnSpPr>
              <a:cxnSpLocks noChangeShapeType="1"/>
            </p:cNvCxnSpPr>
            <p:nvPr/>
          </p:nvCxnSpPr>
          <p:spPr bwMode="auto">
            <a:xfrm>
              <a:off x="1143000" y="2438400"/>
              <a:ext cx="6477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9" name="Straight Arrow Connector 8"/>
            <p:cNvCxnSpPr>
              <a:cxnSpLocks noChangeShapeType="1"/>
            </p:cNvCxnSpPr>
            <p:nvPr/>
          </p:nvCxnSpPr>
          <p:spPr bwMode="auto">
            <a:xfrm rot="5400000">
              <a:off x="991394" y="2590007"/>
              <a:ext cx="304800" cy="158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0" name="Straight Arrow Connector 9"/>
            <p:cNvCxnSpPr>
              <a:cxnSpLocks noChangeShapeType="1"/>
            </p:cNvCxnSpPr>
            <p:nvPr/>
          </p:nvCxnSpPr>
          <p:spPr bwMode="auto">
            <a:xfrm rot="5400000">
              <a:off x="2743994" y="3123407"/>
              <a:ext cx="1371601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1" name="Flowchart: Process 10"/>
            <p:cNvSpPr>
              <a:spLocks noChangeArrowheads="1"/>
            </p:cNvSpPr>
            <p:nvPr/>
          </p:nvSpPr>
          <p:spPr bwMode="auto">
            <a:xfrm>
              <a:off x="304800" y="2819400"/>
              <a:ext cx="1905000" cy="1066800"/>
            </a:xfrm>
            <a:prstGeom prst="flowChartProcess">
              <a:avLst/>
            </a:prstGeom>
            <a:solidFill>
              <a:srgbClr val="CC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b="1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Random sampling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Flowchart: Process 11"/>
            <p:cNvSpPr>
              <a:spLocks noChangeArrowheads="1"/>
            </p:cNvSpPr>
            <p:nvPr/>
          </p:nvSpPr>
          <p:spPr bwMode="auto">
            <a:xfrm>
              <a:off x="2362200" y="3886200"/>
              <a:ext cx="1981200" cy="1066800"/>
            </a:xfrm>
            <a:prstGeom prst="flowChartProcess">
              <a:avLst/>
            </a:prstGeom>
            <a:solidFill>
              <a:srgbClr val="CC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b="1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Systematic sampling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" name="Straight Arrow Connector 12"/>
            <p:cNvCxnSpPr>
              <a:cxnSpLocks noChangeShapeType="1"/>
            </p:cNvCxnSpPr>
            <p:nvPr/>
          </p:nvCxnSpPr>
          <p:spPr bwMode="auto">
            <a:xfrm rot="5400000">
              <a:off x="5334794" y="2590007"/>
              <a:ext cx="304800" cy="158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4" name="Flowchart: Process 13"/>
            <p:cNvSpPr>
              <a:spLocks noChangeArrowheads="1"/>
            </p:cNvSpPr>
            <p:nvPr/>
          </p:nvSpPr>
          <p:spPr bwMode="auto">
            <a:xfrm>
              <a:off x="4572000" y="2819400"/>
              <a:ext cx="1905000" cy="1066800"/>
            </a:xfrm>
            <a:prstGeom prst="flowChartProcess">
              <a:avLst/>
            </a:prstGeom>
            <a:solidFill>
              <a:srgbClr val="CC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b="1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Stratified sampling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" name="Straight Arrow Connector 34"/>
            <p:cNvCxnSpPr>
              <a:cxnSpLocks noChangeShapeType="1"/>
            </p:cNvCxnSpPr>
            <p:nvPr/>
          </p:nvCxnSpPr>
          <p:spPr bwMode="auto">
            <a:xfrm rot="5400000">
              <a:off x="3746766" y="1968234"/>
              <a:ext cx="890266" cy="179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6" name="Flowchart: Process 15"/>
            <p:cNvSpPr>
              <a:spLocks noChangeArrowheads="1"/>
            </p:cNvSpPr>
            <p:nvPr/>
          </p:nvSpPr>
          <p:spPr bwMode="auto">
            <a:xfrm>
              <a:off x="6705600" y="3886200"/>
              <a:ext cx="1981200" cy="1066800"/>
            </a:xfrm>
            <a:prstGeom prst="flowChartProcess">
              <a:avLst/>
            </a:prstGeom>
            <a:solidFill>
              <a:srgbClr val="CC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b="1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Cluster sampling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" name="Straight Arrow Connector 16"/>
            <p:cNvCxnSpPr>
              <a:cxnSpLocks noChangeShapeType="1"/>
            </p:cNvCxnSpPr>
            <p:nvPr/>
          </p:nvCxnSpPr>
          <p:spPr bwMode="auto">
            <a:xfrm rot="5400000">
              <a:off x="6934994" y="3123407"/>
              <a:ext cx="1371601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20" name="Rectangle 19"/>
          <p:cNvSpPr/>
          <p:nvPr/>
        </p:nvSpPr>
        <p:spPr>
          <a:xfrm>
            <a:off x="152400" y="188893"/>
            <a:ext cx="868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obtain samples that are </a:t>
            </a:r>
            <a:r>
              <a:rPr lang="en-US" sz="28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unbiased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,statisticians use four methods of  sampling: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0" y="11668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Summer Term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81000" y="457200"/>
            <a:ext cx="8763000" cy="15240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1- Random sampling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are selected by using chance methods or random numbers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en-US" sz="36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example: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65176" indent="-265176">
              <a:spcBef>
                <a:spcPct val="30000"/>
              </a:spcBef>
              <a:buClr>
                <a:schemeClr val="accent1"/>
              </a:buClr>
              <a:buSzPct val="80000"/>
              <a:defRPr/>
            </a:pPr>
            <a:endParaRPr lang="en-US" sz="36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0" y="11668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Summer Term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Group 6"/>
          <p:cNvGrpSpPr/>
          <p:nvPr/>
        </p:nvGrpSpPr>
        <p:grpSpPr>
          <a:xfrm>
            <a:off x="152400" y="4872335"/>
            <a:ext cx="8610600" cy="1223665"/>
            <a:chOff x="457200" y="4724400"/>
            <a:chExt cx="9601200" cy="1223665"/>
          </a:xfrm>
        </p:grpSpPr>
        <p:sp>
          <p:nvSpPr>
            <p:cNvPr id="8" name="Rectangle 7"/>
            <p:cNvSpPr/>
            <p:nvPr/>
          </p:nvSpPr>
          <p:spPr>
            <a:xfrm>
              <a:off x="457200" y="4724400"/>
              <a:ext cx="9601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Q: Select random sample of 15 subjects out of </a:t>
              </a:r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85 </a:t>
              </a:r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subjects: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" y="5486400"/>
              <a:ext cx="89154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sz="2400" dirty="0">
                  <a:latin typeface="Times New Roman" pitchFamily="18" charset="0"/>
                  <a:cs typeface="Times New Roman" pitchFamily="18" charset="0"/>
                </a:rPr>
                <a:t>A: 12, 27, 75, 62, 57, 13, 31, 06, 16, 49, 46, 71, 53, 41, 02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323195"/>
            <a:ext cx="7620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endParaRPr lang="en-US" sz="2800" b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2880">
              <a:buFont typeface="Wingdings" pitchFamily="2" charset="2"/>
              <a:buChar char="§"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Statistics: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science of conducting studies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to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18288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collect,</a:t>
            </a:r>
          </a:p>
          <a:p>
            <a:pPr marL="18288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organize, </a:t>
            </a:r>
          </a:p>
          <a:p>
            <a:pPr marL="18288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summarize, </a:t>
            </a:r>
          </a:p>
          <a:p>
            <a:pPr marL="18288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analyze, and </a:t>
            </a:r>
          </a:p>
          <a:p>
            <a:pPr marL="18288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draw conclusions from data.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0" y="11668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Summer Term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457200"/>
            <a:ext cx="8915400" cy="336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76" lvl="0" indent="-265176">
              <a:spcBef>
                <a:spcPct val="30000"/>
              </a:spcBef>
              <a:buClr>
                <a:schemeClr val="accent1"/>
              </a:buClr>
              <a:buSzPct val="80000"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2- Systematic sampling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65176" lvl="0" indent="-265176">
              <a:spcBef>
                <a:spcPct val="30000"/>
              </a:spcBef>
              <a:buClr>
                <a:schemeClr val="accent1"/>
              </a:buClr>
              <a:buSzPct val="80000"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are obtained by numbering each value in the population and then selecting the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6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value.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265176" indent="-265176">
              <a:spcBef>
                <a:spcPct val="30000"/>
              </a:spcBef>
              <a:buClr>
                <a:schemeClr val="accent1"/>
              </a:buClr>
              <a:buSzPct val="80000"/>
              <a:defRPr/>
            </a:pPr>
            <a:endParaRPr lang="en-US" sz="3600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76" indent="-265176">
              <a:spcBef>
                <a:spcPct val="30000"/>
              </a:spcBef>
              <a:buClr>
                <a:schemeClr val="accent1"/>
              </a:buClr>
              <a:buSzPct val="80000"/>
              <a:defRPr/>
            </a:pP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36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0" y="11668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Summer Term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0"/>
            <a:ext cx="838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Decide on Sample Size: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Divide Frame of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individuals into Groups of </a:t>
            </a: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Individuals: </a:t>
            </a: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k=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Randomly Select One Individual from the 1st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Group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Select Every </a:t>
            </a: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aseline="300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Individual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Thereafter 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4634805"/>
            <a:ext cx="2514600" cy="138499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 = 64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 = 8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=64/8=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8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514600" y="3733800"/>
            <a:ext cx="6248400" cy="2667000"/>
            <a:chOff x="1981200" y="3962400"/>
            <a:chExt cx="6705600" cy="2971800"/>
          </a:xfrm>
        </p:grpSpPr>
        <p:sp>
          <p:nvSpPr>
            <p:cNvPr id="9" name="Rectangle 8"/>
            <p:cNvSpPr/>
            <p:nvPr/>
          </p:nvSpPr>
          <p:spPr>
            <a:xfrm>
              <a:off x="3857685" y="3962400"/>
              <a:ext cx="4829115" cy="297180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>
              <a:lum bright="-7000" contrast="11000"/>
            </a:blip>
            <a:srcRect/>
            <a:stretch>
              <a:fillRect/>
            </a:stretch>
          </p:blipFill>
          <p:spPr bwMode="auto">
            <a:xfrm>
              <a:off x="4116388" y="4114800"/>
              <a:ext cx="4397944" cy="2667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Rectangle 10"/>
            <p:cNvSpPr/>
            <p:nvPr/>
          </p:nvSpPr>
          <p:spPr>
            <a:xfrm rot="20295033">
              <a:off x="1981200" y="4053144"/>
              <a:ext cx="20375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</a:rPr>
                <a:t>First Group</a:t>
              </a:r>
            </a:p>
          </p:txBody>
        </p:sp>
        <p:cxnSp>
          <p:nvCxnSpPr>
            <p:cNvPr id="12" name="Shape 10"/>
            <p:cNvCxnSpPr/>
            <p:nvPr/>
          </p:nvCxnSpPr>
          <p:spPr>
            <a:xfrm>
              <a:off x="3340283" y="4267202"/>
              <a:ext cx="783098" cy="361585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/>
          <p:cNvCxnSpPr/>
          <p:nvPr/>
        </p:nvCxnSpPr>
        <p:spPr>
          <a:xfrm>
            <a:off x="2667000" y="3429000"/>
            <a:ext cx="289560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0" y="11668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Summer Term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533400"/>
            <a:ext cx="9296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Stratified sampling 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are selected by dividing the population into groups (strata) according to some characteristic and then taking samples from each group.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0" y="11668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Summer Term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04800" y="1524000"/>
            <a:ext cx="8153400" cy="4191000"/>
            <a:chOff x="-9551" y="1885395"/>
            <a:chExt cx="8772551" cy="4286805"/>
          </a:xfrm>
        </p:grpSpPr>
        <p:sp>
          <p:nvSpPr>
            <p:cNvPr id="7" name="Rectangle 6"/>
            <p:cNvSpPr/>
            <p:nvPr/>
          </p:nvSpPr>
          <p:spPr>
            <a:xfrm>
              <a:off x="6934200" y="3352800"/>
              <a:ext cx="1828800" cy="1828800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132840" y="2438400"/>
              <a:ext cx="4275017" cy="373380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35210" y="2684802"/>
              <a:ext cx="3710120" cy="32328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45232" y="3382359"/>
              <a:ext cx="1389168" cy="1762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Right Arrow 10"/>
            <p:cNvSpPr/>
            <p:nvPr/>
          </p:nvSpPr>
          <p:spPr>
            <a:xfrm>
              <a:off x="5562600" y="3810000"/>
              <a:ext cx="1011851" cy="101830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609600" y="2584824"/>
              <a:ext cx="822234" cy="73211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 flipV="1">
              <a:off x="4945017" y="2438400"/>
              <a:ext cx="1046480" cy="658906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 rot="19482391">
              <a:off x="-9551" y="1885395"/>
              <a:ext cx="1612522" cy="685800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Female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 rot="1626437">
              <a:off x="5355017" y="1913931"/>
              <a:ext cx="1524000" cy="609600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male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152400" y="1524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researcher select a random sample from each gender to check their blood pressure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533400"/>
            <a:ext cx="8763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Cluster sampling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are selected by dividing the population into groups and then taking samples of the groups 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  <a:endParaRPr lang="en-US" sz="36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0" y="11668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Summer Term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" y="1219200"/>
            <a:ext cx="8839200" cy="4419600"/>
            <a:chOff x="152400" y="1219200"/>
            <a:chExt cx="8839200" cy="441960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90800" y="1219200"/>
              <a:ext cx="4278796" cy="441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" name="Rounded Rectangle 5"/>
            <p:cNvSpPr/>
            <p:nvPr/>
          </p:nvSpPr>
          <p:spPr>
            <a:xfrm>
              <a:off x="152400" y="2081562"/>
              <a:ext cx="1828800" cy="2263697"/>
            </a:xfrm>
            <a:prstGeom prst="round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Randomly selected 2 clusters </a:t>
              </a:r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Straight Arrow Connector 6"/>
            <p:cNvCxnSpPr>
              <a:stCxn id="6" idx="3"/>
            </p:cNvCxnSpPr>
            <p:nvPr/>
          </p:nvCxnSpPr>
          <p:spPr>
            <a:xfrm flipV="1">
              <a:off x="1981200" y="2512743"/>
              <a:ext cx="533400" cy="700668"/>
            </a:xfrm>
            <a:prstGeom prst="straightConnector1">
              <a:avLst/>
            </a:prstGeom>
            <a:ln w="25400">
              <a:solidFill>
                <a:srgbClr val="0099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H="1">
              <a:off x="1708925" y="3539583"/>
              <a:ext cx="1077951" cy="533399"/>
            </a:xfrm>
            <a:prstGeom prst="straightConnector1">
              <a:avLst/>
            </a:prstGeom>
            <a:ln w="25400">
              <a:solidFill>
                <a:srgbClr val="0099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unded Rectangle 8"/>
            <p:cNvSpPr/>
            <p:nvPr/>
          </p:nvSpPr>
          <p:spPr>
            <a:xfrm>
              <a:off x="7086600" y="2111298"/>
              <a:ext cx="1905000" cy="2155902"/>
            </a:xfrm>
            <a:prstGeom prst="round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Randomly selected 4 clusters </a:t>
              </a:r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10800000">
              <a:off x="6553200" y="1973767"/>
              <a:ext cx="533400" cy="646771"/>
            </a:xfrm>
            <a:prstGeom prst="straightConnector1">
              <a:avLst/>
            </a:prstGeom>
            <a:ln w="25400">
              <a:solidFill>
                <a:srgbClr val="0099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9" idx="1"/>
            </p:cNvCxnSpPr>
            <p:nvPr/>
          </p:nvCxnSpPr>
          <p:spPr>
            <a:xfrm rot="10800000">
              <a:off x="6477000" y="2973659"/>
              <a:ext cx="609600" cy="215590"/>
            </a:xfrm>
            <a:prstGeom prst="straightConnector1">
              <a:avLst/>
            </a:prstGeom>
            <a:ln w="25400">
              <a:solidFill>
                <a:srgbClr val="0099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10800000" flipV="1">
              <a:off x="6553200" y="3375103"/>
              <a:ext cx="533400" cy="323385"/>
            </a:xfrm>
            <a:prstGeom prst="straightConnector1">
              <a:avLst/>
            </a:prstGeom>
            <a:ln w="25400">
              <a:solidFill>
                <a:srgbClr val="0099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6504878" y="4086922"/>
              <a:ext cx="630045" cy="533400"/>
            </a:xfrm>
            <a:prstGeom prst="straightConnector1">
              <a:avLst/>
            </a:prstGeom>
            <a:ln w="25400">
              <a:solidFill>
                <a:srgbClr val="0099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20000" y="11668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Summer Term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990600"/>
            <a:ext cx="8915400" cy="4830763"/>
          </a:xfrm>
        </p:spPr>
        <p:txBody>
          <a:bodyPr>
            <a:normAutofit/>
          </a:bodyPr>
          <a:lstStyle/>
          <a:p>
            <a:pPr algn="l" rtl="0">
              <a:buNone/>
            </a:pP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1) Random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random  number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generator.</a:t>
            </a:r>
          </a:p>
          <a:p>
            <a:pPr algn="l" rtl="0">
              <a:buNone/>
            </a:pP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2) Systematic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:every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baseline="30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subject.</a:t>
            </a:r>
          </a:p>
          <a:p>
            <a:pPr algn="l" rtl="0">
              <a:buNone/>
            </a:pP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3) Stratified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:divide population into group called “strata”.</a:t>
            </a:r>
          </a:p>
          <a:p>
            <a:pPr algn="l" rtl="0">
              <a:buNone/>
            </a:pP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4) Cluster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:use intact groups.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وان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077200" cy="8382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Summary of sampling techniques</a:t>
            </a:r>
            <a:endParaRPr lang="ar-SA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0" y="11668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Summer Term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0" y="685800"/>
            <a:ext cx="9067800" cy="2286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Types of Studies  </a:t>
            </a:r>
          </a:p>
          <a:p>
            <a:pPr algn="ctr"/>
            <a:r>
              <a:rPr lang="en-US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,Uses and Misuses of statistics</a:t>
            </a:r>
          </a:p>
          <a:p>
            <a:pPr lvl="0" algn="ctr">
              <a:spcBef>
                <a:spcPct val="0"/>
              </a:spcBef>
              <a:defRPr/>
            </a:pPr>
            <a:endParaRPr lang="en-US" sz="5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n-US" sz="5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886200" y="5285232"/>
            <a:ext cx="2286000" cy="42976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Lecture (4)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828800" y="4267200"/>
            <a:ext cx="6019800" cy="990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Lecturer : FATEN AL-HUSSAIN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6200" y="76200"/>
            <a:ext cx="8915400" cy="6248400"/>
            <a:chOff x="76200" y="76200"/>
            <a:chExt cx="8915400" cy="6248400"/>
          </a:xfrm>
        </p:grpSpPr>
        <p:sp>
          <p:nvSpPr>
            <p:cNvPr id="5" name="Rectangle 4"/>
            <p:cNvSpPr/>
            <p:nvPr/>
          </p:nvSpPr>
          <p:spPr>
            <a:xfrm>
              <a:off x="2209800" y="76200"/>
              <a:ext cx="4191000" cy="609600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6" name="Right Brace 5"/>
            <p:cNvSpPr/>
            <p:nvPr/>
          </p:nvSpPr>
          <p:spPr>
            <a:xfrm rot="16200000">
              <a:off x="4191000" y="-2057400"/>
              <a:ext cx="457199" cy="5943600"/>
            </a:xfrm>
            <a:prstGeom prst="rightBrace">
              <a:avLst>
                <a:gd name="adj1" fmla="val 17424"/>
                <a:gd name="adj2" fmla="val 49767"/>
              </a:avLst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33400" y="1018400"/>
              <a:ext cx="2286000" cy="734199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Observational Study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477000" y="1066800"/>
              <a:ext cx="1981200" cy="762000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Experimental</a:t>
              </a:r>
            </a:p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Study</a:t>
              </a:r>
              <a:endPara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76200" y="1905000"/>
              <a:ext cx="4495800" cy="43434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1905000"/>
              <a:ext cx="4267200" cy="44196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981200" y="76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of Studies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85934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researcher merely observes what is happening or what has happened in the past and tries to draw conclusions based on these observations.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200" y="3688140"/>
            <a:ext cx="19295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0" y="3962400"/>
            <a:ext cx="4648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people who sleep 8 hours report better health.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researcher counts the number of </a:t>
            </a:r>
          </a:p>
          <a:p>
            <a:pPr>
              <a:buClr>
                <a:srgbClr val="FF0000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people living in each house in specific a street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00600" y="1906012"/>
            <a:ext cx="434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researcher manipulates one of the variables and tries to determine how the </a:t>
            </a:r>
            <a:r>
              <a:rPr lang="en-US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manipulation influences other variables.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4800600" y="3277612"/>
            <a:ext cx="4343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examples</a:t>
            </a:r>
            <a:r>
              <a:rPr lang="en-US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74320" lvl="0" indent="-274320">
              <a:spcBef>
                <a:spcPct val="20000"/>
              </a:spcBef>
              <a:buClr>
                <a:srgbClr val="FF0000"/>
              </a:buClr>
              <a:buSzPct val="85000"/>
              <a:buFont typeface="Wingdings" pitchFamily="2" charset="2"/>
              <a:buChar char="Ø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Patients were randomly assigned to two groups was given drug A and the other group was given drug B to determine if the drug has an effect on patient’s blood pressure.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74320" lvl="0" indent="-274320">
              <a:spcBef>
                <a:spcPct val="20000"/>
              </a:spcBef>
              <a:buClr>
                <a:srgbClr val="FF0000"/>
              </a:buClr>
              <a:buSzPct val="85000"/>
              <a:buFont typeface="Wingdings" pitchFamily="2" charset="2"/>
              <a:buChar char="Ø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Instructor has Three Teaching method ,he want to apply a best method by seeing  students grades.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57200"/>
            <a:ext cx="9296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In a true experimental study, the subjects should be assigned to groups 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randomly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If this is 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possible </a:t>
            </a:r>
          </a:p>
          <a:p>
            <a:pPr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and a researcher uses intact groups, then he is performing 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quasi-experimental study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" y="3427274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group that received the special instruction is called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Treatment Group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(specific treatment )while the other is called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Control Group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(does not 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1137821"/>
            <a:ext cx="8839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variables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characteristic or attribute that can assume different values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rgbClr val="FF330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3300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Variables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whose values are determined by chance are called 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Random Variables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rgbClr val="FF330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3300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values that a variable can assume are called 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rgbClr val="FF330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3300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collection of data values forms 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data set. </a:t>
            </a:r>
          </a:p>
          <a:p>
            <a:pPr>
              <a:buClr>
                <a:srgbClr val="FF3300"/>
              </a:buClr>
            </a:pPr>
            <a:endParaRPr lang="en-US" sz="28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3300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Each value in the data set is called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 data value or a datum.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0177" y="405825"/>
            <a:ext cx="7220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1-1 Descriptive and Inferential Statistics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6200" y="76200"/>
            <a:ext cx="8915400" cy="4419600"/>
            <a:chOff x="76200" y="76200"/>
            <a:chExt cx="8915400" cy="4419600"/>
          </a:xfrm>
        </p:grpSpPr>
        <p:sp>
          <p:nvSpPr>
            <p:cNvPr id="8" name="Rectangle 7"/>
            <p:cNvSpPr/>
            <p:nvPr/>
          </p:nvSpPr>
          <p:spPr>
            <a:xfrm>
              <a:off x="1143000" y="76200"/>
              <a:ext cx="7086600" cy="609600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9" name="Right Brace 8"/>
            <p:cNvSpPr/>
            <p:nvPr/>
          </p:nvSpPr>
          <p:spPr>
            <a:xfrm rot="16200000">
              <a:off x="4000500" y="-1866901"/>
              <a:ext cx="838200" cy="5943600"/>
            </a:xfrm>
            <a:prstGeom prst="rightBrace">
              <a:avLst>
                <a:gd name="adj1" fmla="val 17424"/>
                <a:gd name="adj2" fmla="val 49767"/>
              </a:avLst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81000" y="1399400"/>
              <a:ext cx="3048000" cy="1191400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43600" y="1524000"/>
              <a:ext cx="2895600" cy="1066800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Dependent Variable</a:t>
              </a:r>
            </a:p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or </a:t>
              </a:r>
            </a:p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Outcome Variable</a:t>
              </a:r>
              <a:endPara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200" y="2819400"/>
              <a:ext cx="4267200" cy="16764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76800" y="2819400"/>
              <a:ext cx="4114800" cy="16002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524000" y="152400"/>
            <a:ext cx="52219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Any Experiment  has 2 Variables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81000" y="1390471"/>
            <a:ext cx="30907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Independent Variable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or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Explanatory Variable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200" y="2838271"/>
            <a:ext cx="434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008000"/>
              </a:buClr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(or input) variable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the one that is being manipulated by the researcher.</a:t>
            </a:r>
            <a:r>
              <a:rPr lang="en-GB" sz="2400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58179" y="2891135"/>
            <a:ext cx="3042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the resultant variable</a:t>
            </a:r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2590800" cy="530352"/>
          </a:xfrm>
        </p:spPr>
        <p:txBody>
          <a:bodyPr>
            <a:noAutofit/>
          </a:bodyPr>
          <a:lstStyle/>
          <a:p>
            <a:r>
              <a:rPr lang="en-US" sz="2800" b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For example</a:t>
            </a:r>
            <a:endParaRPr lang="en-US" sz="2800" b="0" dirty="0">
              <a:solidFill>
                <a:srgbClr val="008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3124200"/>
            <a:ext cx="8534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Note :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Statistical studies usually include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one or more independent variables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one dependent variable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example:           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exercise , diet  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 independent )</a:t>
            </a:r>
          </a:p>
          <a:p>
            <a:endParaRPr lang="en-US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Health    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(dependent)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4351596" y="5552816"/>
            <a:ext cx="43922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52400" y="777240"/>
          <a:ext cx="8534400" cy="1889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44800"/>
                <a:gridCol w="2844800"/>
                <a:gridCol w="2844800"/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Independent 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temperature of water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exercise</a:t>
                      </a:r>
                    </a:p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Dependent 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time to cook an egg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health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Curved Right Arrow 9"/>
          <p:cNvSpPr/>
          <p:nvPr/>
        </p:nvSpPr>
        <p:spPr>
          <a:xfrm>
            <a:off x="2514600" y="5181600"/>
            <a:ext cx="762000" cy="1066800"/>
          </a:xfrm>
          <a:prstGeom prst="curvedRightArrow">
            <a:avLst/>
          </a:prstGeom>
          <a:solidFill>
            <a:srgbClr val="FF0000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14400" y="5257800"/>
            <a:ext cx="1447800" cy="609600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Influence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3505200"/>
          </a:xfrm>
        </p:spPr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confounding variable: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the variable that influences the dependent or outcome variable but cannot be separated from the independent variable.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variable that influence </a:t>
            </a:r>
          </a:p>
          <a:p>
            <a:pPr algn="l" rtl="0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with other variable) 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52400" y="2735504"/>
            <a:ext cx="8552033" cy="3665296"/>
            <a:chOff x="152400" y="2191924"/>
            <a:chExt cx="8552033" cy="3665296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2302856" y="3282315"/>
              <a:ext cx="150714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cigarette </a:t>
              </a: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2455256" y="5334000"/>
              <a:ext cx="105990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health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6440269" y="3129915"/>
              <a:ext cx="68159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age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811788" y="5115580"/>
              <a:ext cx="150714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cigarette 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7644527" y="5115580"/>
              <a:ext cx="105990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health</a:t>
              </a: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H="1">
              <a:off x="5791200" y="3743980"/>
              <a:ext cx="914400" cy="1219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6858000" y="3743980"/>
              <a:ext cx="1066800" cy="1295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Line 6"/>
            <p:cNvSpPr>
              <a:spLocks noChangeShapeType="1"/>
            </p:cNvSpPr>
            <p:nvPr/>
          </p:nvSpPr>
          <p:spPr bwMode="auto">
            <a:xfrm flipH="1">
              <a:off x="2955635" y="3810000"/>
              <a:ext cx="45719" cy="1600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 rot="19881264">
              <a:off x="3860829" y="2191924"/>
              <a:ext cx="2960006" cy="967805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confounding variable</a:t>
              </a:r>
              <a:endPara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" name="Elbow Connector 13"/>
            <p:cNvCxnSpPr/>
            <p:nvPr/>
          </p:nvCxnSpPr>
          <p:spPr>
            <a:xfrm>
              <a:off x="5791200" y="2981980"/>
              <a:ext cx="685800" cy="457200"/>
            </a:xfrm>
            <a:prstGeom prst="bentConnector3">
              <a:avLst>
                <a:gd name="adj1" fmla="val 50000"/>
              </a:avLst>
            </a:prstGeom>
            <a:ln w="2540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urved Right Arrow 14"/>
            <p:cNvSpPr/>
            <p:nvPr/>
          </p:nvSpPr>
          <p:spPr>
            <a:xfrm>
              <a:off x="1905000" y="3657600"/>
              <a:ext cx="457200" cy="1981200"/>
            </a:xfrm>
            <a:prstGeom prst="curvedRightArrow">
              <a:avLst>
                <a:gd name="adj1" fmla="val 0"/>
                <a:gd name="adj2" fmla="val 50000"/>
                <a:gd name="adj3" fmla="val 2759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52400" y="4038600"/>
              <a:ext cx="1676400" cy="762000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Influence </a:t>
              </a:r>
              <a:endPara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1066800"/>
            <a:ext cx="9220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ar-SA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:subjects on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exercise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program may improve             their diet and perhaps that improve their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health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other ways not due to exercise alone. Then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diet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becomes confounding variable.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0306" y="3411357"/>
            <a:ext cx="8160294" cy="2913243"/>
            <a:chOff x="145506" y="2115957"/>
            <a:chExt cx="8541294" cy="3131663"/>
          </a:xfrm>
        </p:grpSpPr>
        <p:sp>
          <p:nvSpPr>
            <p:cNvPr id="8" name="Rectangle 7"/>
            <p:cNvSpPr/>
            <p:nvPr/>
          </p:nvSpPr>
          <p:spPr>
            <a:xfrm>
              <a:off x="2299536" y="2677180"/>
              <a:ext cx="135806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exercise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21494" y="4724400"/>
              <a:ext cx="105990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health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560094" y="3048000"/>
              <a:ext cx="72167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diet</a:t>
              </a:r>
              <a:endPara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88494" y="4658380"/>
              <a:ext cx="135806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exercise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26894" y="4648200"/>
              <a:ext cx="105990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health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 flipH="1">
              <a:off x="5874294" y="3505200"/>
              <a:ext cx="914400" cy="1219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6941094" y="3505200"/>
              <a:ext cx="1066800" cy="1295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2895599" y="3200400"/>
              <a:ext cx="45719" cy="1447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 rot="19881264">
              <a:off x="3864011" y="2115957"/>
              <a:ext cx="3034626" cy="967805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confounding variable</a:t>
              </a:r>
              <a:endPara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" name="Elbow Connector 16"/>
            <p:cNvCxnSpPr/>
            <p:nvPr/>
          </p:nvCxnSpPr>
          <p:spPr>
            <a:xfrm>
              <a:off x="5874294" y="2895600"/>
              <a:ext cx="685800" cy="457200"/>
            </a:xfrm>
            <a:prstGeom prst="bentConnector3">
              <a:avLst>
                <a:gd name="adj1" fmla="val 50000"/>
              </a:avLst>
            </a:prstGeom>
            <a:ln w="2540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urved Right Arrow 17"/>
            <p:cNvSpPr/>
            <p:nvPr/>
          </p:nvSpPr>
          <p:spPr>
            <a:xfrm>
              <a:off x="1911894" y="2971800"/>
              <a:ext cx="450306" cy="2057400"/>
            </a:xfrm>
            <a:prstGeom prst="curvedRightArrow">
              <a:avLst/>
            </a:prstGeom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45506" y="3505200"/>
              <a:ext cx="1607094" cy="762000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Influence </a:t>
              </a:r>
              <a:endPara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76200" y="304800"/>
            <a:ext cx="8915400" cy="3581400"/>
            <a:chOff x="76200" y="76200"/>
            <a:chExt cx="8915400" cy="3581400"/>
          </a:xfrm>
        </p:grpSpPr>
        <p:sp>
          <p:nvSpPr>
            <p:cNvPr id="8" name="Rectangle 7"/>
            <p:cNvSpPr/>
            <p:nvPr/>
          </p:nvSpPr>
          <p:spPr>
            <a:xfrm>
              <a:off x="2286000" y="76200"/>
              <a:ext cx="4419600" cy="609600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9" name="Right Brace 8"/>
            <p:cNvSpPr/>
            <p:nvPr/>
          </p:nvSpPr>
          <p:spPr>
            <a:xfrm rot="16200000">
              <a:off x="4000500" y="-1562101"/>
              <a:ext cx="838200" cy="5334000"/>
            </a:xfrm>
            <a:prstGeom prst="rightBrace">
              <a:avLst>
                <a:gd name="adj1" fmla="val 17424"/>
                <a:gd name="adj2" fmla="val 49767"/>
              </a:avLst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81000" y="1399400"/>
              <a:ext cx="3048000" cy="734200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715000" y="1524000"/>
              <a:ext cx="2895600" cy="762000"/>
            </a:xfrm>
            <a:prstGeom prst="rect">
              <a:avLst/>
            </a:prstGeom>
            <a:solidFill>
              <a:srgbClr val="CCFF99"/>
            </a:solidFill>
            <a:ln w="25400" cmpd="dbl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Control Group </a:t>
              </a:r>
              <a:endPara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200" y="2514600"/>
              <a:ext cx="4267200" cy="11430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76800" y="2514600"/>
              <a:ext cx="4114800" cy="11430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3158979" y="304800"/>
            <a:ext cx="2639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Types of group 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546571" y="1752600"/>
            <a:ext cx="25776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Treatment Group 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8600" y="2819400"/>
            <a:ext cx="434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008000"/>
              </a:buClr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The group that received the special instruction 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76800" y="2902803"/>
            <a:ext cx="42995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group that dose not received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special instruction. </a:t>
            </a:r>
            <a:endParaRPr lang="en-US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lowchart: Process 72"/>
          <p:cNvSpPr>
            <a:spLocks noChangeArrowheads="1"/>
          </p:cNvSpPr>
          <p:nvPr/>
        </p:nvSpPr>
        <p:spPr bwMode="auto">
          <a:xfrm>
            <a:off x="3429000" y="3410211"/>
            <a:ext cx="1981200" cy="1085589"/>
          </a:xfrm>
          <a:prstGeom prst="flowChartProcess">
            <a:avLst/>
          </a:prstGeom>
          <a:ln w="22225"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grpSp>
        <p:nvGrpSpPr>
          <p:cNvPr id="3" name="Group 22"/>
          <p:cNvGrpSpPr/>
          <p:nvPr/>
        </p:nvGrpSpPr>
        <p:grpSpPr>
          <a:xfrm>
            <a:off x="76200" y="72638"/>
            <a:ext cx="8915400" cy="5947162"/>
            <a:chOff x="67492" y="224600"/>
            <a:chExt cx="9170124" cy="6679120"/>
          </a:xfrm>
        </p:grpSpPr>
        <p:cxnSp>
          <p:nvCxnSpPr>
            <p:cNvPr id="45" name="Straight Connector 28"/>
            <p:cNvCxnSpPr>
              <a:cxnSpLocks noChangeShapeType="1"/>
            </p:cNvCxnSpPr>
            <p:nvPr/>
          </p:nvCxnSpPr>
          <p:spPr bwMode="auto">
            <a:xfrm>
              <a:off x="1243149" y="1597856"/>
              <a:ext cx="7210696" cy="1783"/>
            </a:xfrm>
            <a:prstGeom prst="line">
              <a:avLst/>
            </a:prstGeom>
            <a:noFill/>
            <a:ln w="22225" algn="ctr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7" name="Group 20"/>
            <p:cNvGrpSpPr/>
            <p:nvPr/>
          </p:nvGrpSpPr>
          <p:grpSpPr>
            <a:xfrm>
              <a:off x="67492" y="224600"/>
              <a:ext cx="9170124" cy="6679120"/>
              <a:chOff x="67492" y="224600"/>
              <a:chExt cx="9170124" cy="6679120"/>
            </a:xfrm>
          </p:grpSpPr>
          <p:grpSp>
            <p:nvGrpSpPr>
              <p:cNvPr id="8" name="Group 18"/>
              <p:cNvGrpSpPr/>
              <p:nvPr/>
            </p:nvGrpSpPr>
            <p:grpSpPr>
              <a:xfrm>
                <a:off x="67492" y="224600"/>
                <a:ext cx="9170124" cy="3170404"/>
                <a:chOff x="67492" y="377000"/>
                <a:chExt cx="9170124" cy="3170404"/>
              </a:xfrm>
            </p:grpSpPr>
            <p:cxnSp>
              <p:nvCxnSpPr>
                <p:cNvPr id="56" name="Straight Arrow Connector 34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45695" y="2050055"/>
                  <a:ext cx="596704" cy="1796"/>
                </a:xfrm>
                <a:prstGeom prst="straightConnector1">
                  <a:avLst/>
                </a:prstGeom>
                <a:noFill/>
                <a:ln w="22225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sp>
              <p:nvSpPr>
                <p:cNvPr id="57" name="Flowchart: Process 6"/>
                <p:cNvSpPr>
                  <a:spLocks noChangeArrowheads="1"/>
                </p:cNvSpPr>
                <p:nvPr/>
              </p:nvSpPr>
              <p:spPr bwMode="auto">
                <a:xfrm>
                  <a:off x="1478280" y="377000"/>
                  <a:ext cx="5721529" cy="1030942"/>
                </a:xfrm>
                <a:prstGeom prst="flowChartProcess">
                  <a:avLst/>
                </a:prstGeom>
                <a:ln w="22225">
                  <a:solidFill>
                    <a:srgbClr val="7030A0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800" dirty="0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Uses and Misuses of statistics</a:t>
                  </a:r>
                  <a:endParaRPr lang="en-US" sz="280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58" name="Straight Connector 2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363831" y="1579175"/>
                  <a:ext cx="342315" cy="1633"/>
                </a:xfrm>
                <a:prstGeom prst="line">
                  <a:avLst/>
                </a:prstGeom>
                <a:noFill/>
                <a:ln w="2222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sp>
              <p:nvSpPr>
                <p:cNvPr id="59" name="Flowchart: Process 7"/>
                <p:cNvSpPr>
                  <a:spLocks noChangeArrowheads="1"/>
                </p:cNvSpPr>
                <p:nvPr/>
              </p:nvSpPr>
              <p:spPr bwMode="auto">
                <a:xfrm>
                  <a:off x="67492" y="2485084"/>
                  <a:ext cx="1645920" cy="1062320"/>
                </a:xfrm>
                <a:prstGeom prst="flowChartProcess">
                  <a:avLst/>
                </a:prstGeom>
                <a:ln w="6350">
                  <a:solidFill>
                    <a:schemeClr val="tx1"/>
                  </a:solidFill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800" b="1" dirty="0" smtClean="0">
                      <a:solidFill>
                        <a:srgbClr val="0070C0"/>
                      </a:solidFill>
                      <a:latin typeface="Times New Roman" pitchFamily="18" charset="0"/>
                      <a:cs typeface="Times New Roman" pitchFamily="18" charset="0"/>
                    </a:rPr>
                    <a:t>Suspect sample</a:t>
                  </a:r>
                  <a:endParaRPr lang="en-US" sz="28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0" name="Flowchart: Process 8"/>
                <p:cNvSpPr>
                  <a:spLocks noChangeArrowheads="1"/>
                </p:cNvSpPr>
                <p:nvPr/>
              </p:nvSpPr>
              <p:spPr bwMode="auto">
                <a:xfrm>
                  <a:off x="7278188" y="2466535"/>
                  <a:ext cx="1959428" cy="1080868"/>
                </a:xfrm>
                <a:prstGeom prst="flowChartProcess">
                  <a:avLst/>
                </a:prstGeom>
                <a:ln w="6350">
                  <a:solidFill>
                    <a:schemeClr val="tx1"/>
                  </a:solidFill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endParaRPr lang="en-US" sz="24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/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52" name="Flowchart: Process 51"/>
              <p:cNvSpPr>
                <a:spLocks noChangeArrowheads="1"/>
              </p:cNvSpPr>
              <p:nvPr/>
            </p:nvSpPr>
            <p:spPr bwMode="auto">
              <a:xfrm>
                <a:off x="524692" y="3972951"/>
                <a:ext cx="2286000" cy="1219200"/>
              </a:xfrm>
              <a:prstGeom prst="flowChartProcess">
                <a:avLst/>
              </a:prstGeom>
              <a:ln w="22225">
                <a:solidFill>
                  <a:schemeClr val="accent5">
                    <a:lumMod val="75000"/>
                  </a:schemeClr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 algn="ctr"/>
                <a:r>
                  <a:rPr lang="en-US" sz="24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Ambiguous Averages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" name="Flowchart: Process 52"/>
              <p:cNvSpPr>
                <a:spLocks noChangeArrowheads="1"/>
              </p:cNvSpPr>
              <p:nvPr/>
            </p:nvSpPr>
            <p:spPr bwMode="auto">
              <a:xfrm>
                <a:off x="1791789" y="5684520"/>
                <a:ext cx="2286000" cy="1219200"/>
              </a:xfrm>
              <a:prstGeom prst="flowChartProcess">
                <a:avLst/>
              </a:prstGeom>
              <a:ln w="22225">
                <a:solidFill>
                  <a:schemeClr val="accent5">
                    <a:lumMod val="75000"/>
                  </a:schemeClr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 algn="ctr"/>
                <a:r>
                  <a:rPr lang="en-US" sz="24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changing Subject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" name="Flowchart: Process 53"/>
              <p:cNvSpPr>
                <a:spLocks noChangeArrowheads="1"/>
              </p:cNvSpPr>
              <p:nvPr/>
            </p:nvSpPr>
            <p:spPr bwMode="auto">
              <a:xfrm>
                <a:off x="4926874" y="5684520"/>
                <a:ext cx="2286000" cy="1219200"/>
              </a:xfrm>
              <a:prstGeom prst="flowChartProcess">
                <a:avLst/>
              </a:prstGeom>
              <a:ln w="22225">
                <a:solidFill>
                  <a:schemeClr val="accent5">
                    <a:lumMod val="75000"/>
                  </a:schemeClr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 algn="ctr"/>
                <a:r>
                  <a:rPr lang="en-US" sz="24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Detached Statistic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5" name="Straight Arrow Connector 54"/>
              <p:cNvCxnSpPr>
                <a:cxnSpLocks noChangeShapeType="1"/>
              </p:cNvCxnSpPr>
              <p:nvPr/>
            </p:nvCxnSpPr>
            <p:spPr bwMode="auto">
              <a:xfrm rot="5400000">
                <a:off x="1227911" y="2710374"/>
                <a:ext cx="2225040" cy="4"/>
              </a:xfrm>
              <a:prstGeom prst="straightConnector1">
                <a:avLst/>
              </a:prstGeom>
              <a:noFill/>
              <a:ln w="22225" algn="ctr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</p:grpSp>
      </p:grpSp>
      <p:cxnSp>
        <p:nvCxnSpPr>
          <p:cNvPr id="37" name="Straight Arrow Connector 36"/>
          <p:cNvCxnSpPr>
            <a:cxnSpLocks noChangeShapeType="1"/>
          </p:cNvCxnSpPr>
          <p:nvPr/>
        </p:nvCxnSpPr>
        <p:spPr bwMode="auto">
          <a:xfrm rot="5400000">
            <a:off x="3810001" y="3048000"/>
            <a:ext cx="3505202" cy="3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8" name="Rectangle 37"/>
          <p:cNvSpPr/>
          <p:nvPr/>
        </p:nvSpPr>
        <p:spPr>
          <a:xfrm>
            <a:off x="7010082" y="1941493"/>
            <a:ext cx="20577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Implied</a:t>
            </a: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connection </a:t>
            </a:r>
            <a:endParaRPr lang="en-US" sz="2800" dirty="0"/>
          </a:p>
        </p:txBody>
      </p:sp>
      <p:sp>
        <p:nvSpPr>
          <p:cNvPr id="46" name="Flowchart: Process 45"/>
          <p:cNvSpPr>
            <a:spLocks noChangeArrowheads="1"/>
          </p:cNvSpPr>
          <p:nvPr/>
        </p:nvSpPr>
        <p:spPr bwMode="auto">
          <a:xfrm>
            <a:off x="6400800" y="3410211"/>
            <a:ext cx="2222500" cy="1085589"/>
          </a:xfrm>
          <a:prstGeom prst="flowChartProcess">
            <a:avLst/>
          </a:prstGeom>
          <a:ln w="22225"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4" name="Straight Arrow Connector 63"/>
          <p:cNvCxnSpPr>
            <a:cxnSpLocks noChangeShapeType="1"/>
          </p:cNvCxnSpPr>
          <p:nvPr/>
        </p:nvCxnSpPr>
        <p:spPr bwMode="auto">
          <a:xfrm rot="5400000">
            <a:off x="1524001" y="3048000"/>
            <a:ext cx="3505202" cy="3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6" name="Straight Arrow Connector 65"/>
          <p:cNvCxnSpPr>
            <a:cxnSpLocks noChangeShapeType="1"/>
          </p:cNvCxnSpPr>
          <p:nvPr/>
        </p:nvCxnSpPr>
        <p:spPr bwMode="auto">
          <a:xfrm rot="5400000">
            <a:off x="5562598" y="2285998"/>
            <a:ext cx="1981200" cy="4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7" name="Rectangle 66"/>
          <p:cNvSpPr/>
          <p:nvPr/>
        </p:nvSpPr>
        <p:spPr>
          <a:xfrm>
            <a:off x="6248400" y="3505200"/>
            <a:ext cx="25763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Faulty Survey Question </a:t>
            </a:r>
            <a:endParaRPr lang="en-US" sz="2400" dirty="0"/>
          </a:p>
        </p:txBody>
      </p:sp>
      <p:cxnSp>
        <p:nvCxnSpPr>
          <p:cNvPr id="71" name="Straight Arrow Connector 34"/>
          <p:cNvCxnSpPr>
            <a:cxnSpLocks noChangeShapeType="1"/>
          </p:cNvCxnSpPr>
          <p:nvPr/>
        </p:nvCxnSpPr>
        <p:spPr bwMode="auto">
          <a:xfrm rot="5400000">
            <a:off x="7964817" y="1560183"/>
            <a:ext cx="531312" cy="1746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2" name="Rectangle 71"/>
          <p:cNvSpPr/>
          <p:nvPr/>
        </p:nvSpPr>
        <p:spPr>
          <a:xfrm>
            <a:off x="3620813" y="3429000"/>
            <a:ext cx="16369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Misleading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Graphs</a:t>
            </a:r>
            <a:endParaRPr lang="en-US" sz="2400" dirty="0"/>
          </a:p>
        </p:txBody>
      </p:sp>
      <p:cxnSp>
        <p:nvCxnSpPr>
          <p:cNvPr id="74" name="Straight Arrow Connector 73"/>
          <p:cNvCxnSpPr>
            <a:cxnSpLocks noChangeShapeType="1"/>
          </p:cNvCxnSpPr>
          <p:nvPr/>
        </p:nvCxnSpPr>
        <p:spPr bwMode="auto">
          <a:xfrm rot="5400000">
            <a:off x="3428998" y="2285998"/>
            <a:ext cx="1981200" cy="4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0" y="1066800"/>
            <a:ext cx="9220200" cy="4830763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1-   Suspect sample:</a:t>
            </a:r>
          </a:p>
          <a:p>
            <a:pPr algn="l" rtl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small samples ,convenience sample, volunteer sample</a:t>
            </a:r>
          </a:p>
          <a:p>
            <a:pPr algn="l" rtl="0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if 4 doctors were surveyed from 100 doctors.</a:t>
            </a:r>
            <a:endParaRPr lang="ar-S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304800" y="76200"/>
            <a:ext cx="76200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Uses and Misuses of statistics</a:t>
            </a:r>
            <a:endParaRPr lang="ar-SA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>
            <a:off x="0" y="2971800"/>
            <a:ext cx="8686800" cy="3276599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2- Ambiguous Averages: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measures that are loosely called averages are the mean, median, mode and midrange. People who know this can without lying , select one of them to support their position.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ar-SA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8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181600"/>
          </a:xfrm>
        </p:spPr>
        <p:txBody>
          <a:bodyPr>
            <a:normAutofit/>
          </a:bodyPr>
          <a:lstStyle/>
          <a:p>
            <a:pPr algn="l" rtl="0"/>
            <a:endPara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3- changing Subject 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can occur when different values are used to represent the same data.</a:t>
            </a:r>
          </a:p>
          <a:p>
            <a:pPr algn="l" rtl="0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if one political candidate say “ I will increase salaries a mere 3%”</a:t>
            </a:r>
          </a:p>
          <a:p>
            <a:pPr algn="l" rtl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And another one say “I will increase salaries a whopping 6,000,000 $”</a:t>
            </a:r>
          </a:p>
          <a:p>
            <a:pPr algn="l" rtl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And 3% =6,000,000</a:t>
            </a:r>
            <a:endParaRPr lang="ar-S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864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4- Detached Statistic:</a:t>
            </a:r>
            <a:r>
              <a:rPr lang="en-US" sz="2800" dirty="0" smtClean="0">
                <a:solidFill>
                  <a:srgbClr val="CC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the one in which no comparison is made.(Compared to what?)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one may say that “Our cookies has one-third fewer calories” Here, fewer than what?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5- Implied connection 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Usage of words such as 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may, suggest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that imply connections but there is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guarantee</a:t>
            </a:r>
          </a:p>
          <a:p>
            <a:pPr algn="l" rtl="0">
              <a:buNone/>
            </a:pP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Eating fish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help to reduce your cholesterol.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4830763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6-Misleading Graphs: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graphs are drawn inappropriately, they can misrepresent the data and lead to false conclusions.</a:t>
            </a:r>
          </a:p>
          <a:p>
            <a:pPr algn="l" rtl="0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7- Faulty Survey Question 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should be sure that the questions are properly written since the way questions are phrased can influence the way people answer them .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2023170"/>
            <a:ext cx="4267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gender	age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	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20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	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25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	female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	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23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	female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288811" y="381000"/>
            <a:ext cx="49689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data set in table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0" y="1447800"/>
            <a:ext cx="3429000" cy="685800"/>
          </a:xfrm>
          <a:prstGeom prst="rect">
            <a:avLst/>
          </a:prstGeom>
          <a:solidFill>
            <a:schemeClr val="bg1"/>
          </a:solidFill>
          <a:ln w="28575" cmpd="thickThin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Variables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3314700" y="2400300"/>
            <a:ext cx="533400" cy="3048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5676900" y="2247900"/>
            <a:ext cx="533400" cy="4572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257800" y="2905780"/>
            <a:ext cx="2362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Nationality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Saudi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Yemeni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Egypt 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Jordanian 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Lebanese </a:t>
            </a:r>
            <a:endParaRPr lang="en-US" sz="2800" dirty="0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4304506" y="2628106"/>
            <a:ext cx="685800" cy="158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371600" y="1295400"/>
            <a:ext cx="7010400" cy="480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647700" y="2476500"/>
            <a:ext cx="762000" cy="5334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6200" y="3200400"/>
            <a:ext cx="1143000" cy="9144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Data Set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10200" y="2819400"/>
            <a:ext cx="19812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7391400" y="3048000"/>
            <a:ext cx="609600" cy="3810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924800" y="3505200"/>
            <a:ext cx="914400" cy="7620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Data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867400" y="4191000"/>
            <a:ext cx="11430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6934200" y="4572000"/>
            <a:ext cx="1066800" cy="3810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8001000" y="4953000"/>
            <a:ext cx="914400" cy="7620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Data value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82855" y="457200"/>
            <a:ext cx="40703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Chapter Definitions  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" y="1063087"/>
          <a:ext cx="8534400" cy="457571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FFFF99"/>
                  </a:outerShdw>
                </a:effectLst>
                <a:tableStyleId>{5C22544A-7EE6-4342-B048-85BDC9FD1C3A}</a:tableStyleId>
              </a:tblPr>
              <a:tblGrid>
                <a:gridCol w="4216998"/>
                <a:gridCol w="4317402"/>
              </a:tblGrid>
              <a:tr h="3135727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 Statistics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 A variables 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3-Random Variables.</a:t>
                      </a:r>
                    </a:p>
                    <a:p>
                      <a:pPr>
                        <a:buClr>
                          <a:srgbClr val="FF3300"/>
                        </a:buClr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4-Data.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5-A data set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6-A data value or a datum.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7-A population 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8-A sample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9-Descriptive 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10- Inferential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11-Qualitative Variables: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12-Quantitative variables 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13- Discrete Variables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14-Continuous Variables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15-Nominal level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16- Ordinal level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17-Interval level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18-Ratio level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19-Observational Study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20- Experimental Study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36273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21-Independent Variable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22- Dependent Variable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23- A quasi-experimental study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24- A confounding variable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25-Treatment Group 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26- Control Group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ank_you_comment_graphic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651" y="0"/>
            <a:ext cx="919328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914400"/>
            <a:ext cx="9144000" cy="4456331"/>
            <a:chOff x="0" y="381000"/>
            <a:chExt cx="9144000" cy="4456331"/>
          </a:xfrm>
        </p:grpSpPr>
        <p:pic>
          <p:nvPicPr>
            <p:cNvPr id="2054" name="Picture 6" descr="http://image.shutterstock.com/display_pic_with_logo/88611/88611,1192633386,1/stock-vector-collection-of-people-in-silhouette-in-different-poses-6179035.jpg"/>
            <p:cNvPicPr>
              <a:picLocks noChangeAspect="1" noChangeArrowheads="1"/>
            </p:cNvPicPr>
            <p:nvPr/>
          </p:nvPicPr>
          <p:blipFill>
            <a:blip r:embed="rId3" cstate="print"/>
            <a:srcRect b="5343"/>
            <a:stretch>
              <a:fillRect/>
            </a:stretch>
          </p:blipFill>
          <p:spPr bwMode="auto">
            <a:xfrm>
              <a:off x="4247042" y="453008"/>
              <a:ext cx="4861462" cy="3456384"/>
            </a:xfrm>
            <a:prstGeom prst="rect">
              <a:avLst/>
            </a:prstGeom>
            <a:noFill/>
          </p:spPr>
        </p:pic>
        <p:pic>
          <p:nvPicPr>
            <p:cNvPr id="10" name="Picture 6" descr="http://image.shutterstock.com/display_pic_with_logo/88611/88611,1192633386,1/stock-vector-collection-of-people-in-silhouette-in-different-poses-6179035.jpg"/>
            <p:cNvPicPr>
              <a:picLocks noChangeAspect="1" noChangeArrowheads="1"/>
            </p:cNvPicPr>
            <p:nvPr/>
          </p:nvPicPr>
          <p:blipFill>
            <a:blip r:embed="rId3" cstate="print"/>
            <a:srcRect l="13360" t="247" b="6290"/>
            <a:stretch>
              <a:fillRect/>
            </a:stretch>
          </p:blipFill>
          <p:spPr bwMode="auto">
            <a:xfrm>
              <a:off x="72008" y="453008"/>
              <a:ext cx="4211960" cy="3384376"/>
            </a:xfrm>
            <a:prstGeom prst="rect">
              <a:avLst/>
            </a:prstGeom>
            <a:noFill/>
          </p:spPr>
        </p:pic>
        <p:sp>
          <p:nvSpPr>
            <p:cNvPr id="11" name="قوس كبير أيسر 10"/>
            <p:cNvSpPr/>
            <p:nvPr/>
          </p:nvSpPr>
          <p:spPr>
            <a:xfrm rot="16200000">
              <a:off x="4319972" y="-482587"/>
              <a:ext cx="504056" cy="9144000"/>
            </a:xfrm>
            <a:prstGeom prst="leftBrace">
              <a:avLst>
                <a:gd name="adj1" fmla="val 40345"/>
                <a:gd name="adj2" fmla="val 57532"/>
              </a:avLst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C00000"/>
                  </a:solidFill>
                </a:ln>
              </a:endParaRPr>
            </a:p>
          </p:txBody>
        </p:sp>
        <p:sp>
          <p:nvSpPr>
            <p:cNvPr id="14" name="وسيلة شرح بيضاوية 13"/>
            <p:cNvSpPr/>
            <p:nvPr/>
          </p:nvSpPr>
          <p:spPr>
            <a:xfrm>
              <a:off x="2627784" y="381000"/>
              <a:ext cx="2736304" cy="2520280"/>
            </a:xfrm>
            <a:prstGeom prst="wedgeEllipseCallout">
              <a:avLst>
                <a:gd name="adj1" fmla="val -48626"/>
                <a:gd name="adj2" fmla="val 105596"/>
              </a:avLst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114800" y="4191000"/>
              <a:ext cx="233910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Population</a:t>
              </a:r>
              <a:endPara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00200" y="4191000"/>
              <a:ext cx="164660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Sample</a:t>
              </a:r>
              <a:endPara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743200"/>
            <a:ext cx="78486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 :</a:t>
            </a:r>
            <a:endParaRPr lang="en-US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order to study the response times for emergency 988 calls in Jeddah 50 calls are selected randomly over a six month period and the response times are recorded 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Population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all calls 988.</a:t>
            </a:r>
          </a:p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Sample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50 calls .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67831"/>
            <a:ext cx="8915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population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consists of all subjects (human or otherwise) that are studied.</a:t>
            </a:r>
          </a:p>
          <a:p>
            <a:pPr>
              <a:buClr>
                <a:srgbClr val="FF330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3300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sample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subset of the population( is a group selected from a population).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76200"/>
            <a:ext cx="4876800" cy="762000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Branches of  Statistics 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6" name="Right Brace 5"/>
          <p:cNvSpPr/>
          <p:nvPr/>
        </p:nvSpPr>
        <p:spPr>
          <a:xfrm rot="16200000">
            <a:off x="4038600" y="-1752601"/>
            <a:ext cx="762000" cy="5943600"/>
          </a:xfrm>
          <a:prstGeom prst="rightBrace">
            <a:avLst>
              <a:gd name="adj1" fmla="val 17424"/>
              <a:gd name="adj2" fmla="val 50000"/>
            </a:avLst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1551801"/>
            <a:ext cx="1905000" cy="685800"/>
          </a:xfrm>
          <a:prstGeom prst="rect">
            <a:avLst/>
          </a:prstGeom>
          <a:solidFill>
            <a:srgbClr val="CCFF99"/>
          </a:solidFill>
          <a:ln w="25400" cmpd="dbl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 statistic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77000" y="1600200"/>
            <a:ext cx="1828800" cy="685800"/>
          </a:xfrm>
          <a:prstGeom prst="rect">
            <a:avLst/>
          </a:prstGeom>
          <a:solidFill>
            <a:srgbClr val="CCFF99"/>
          </a:solidFill>
          <a:ln w="25400" cmpd="dbl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Inferential</a:t>
            </a:r>
          </a:p>
          <a:p>
            <a:pPr algn="ctr"/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statistic 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6200" y="2306244"/>
            <a:ext cx="4572000" cy="4018355"/>
            <a:chOff x="76200" y="2533869"/>
            <a:chExt cx="4572000" cy="3824723"/>
          </a:xfrm>
        </p:grpSpPr>
        <p:sp>
          <p:nvSpPr>
            <p:cNvPr id="11" name="Rectangle 10"/>
            <p:cNvSpPr/>
            <p:nvPr/>
          </p:nvSpPr>
          <p:spPr>
            <a:xfrm>
              <a:off x="76200" y="2533869"/>
              <a:ext cx="4572000" cy="193899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consists of </a:t>
              </a:r>
            </a:p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the collection,</a:t>
              </a:r>
            </a:p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organization, </a:t>
              </a:r>
            </a:p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summarization, </a:t>
              </a:r>
            </a:p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and presentation of data.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200" y="2590800"/>
              <a:ext cx="4495800" cy="37338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6200" y="4419600"/>
              <a:ext cx="4572000" cy="193899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24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For example :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the average age of the student is 14 years.</a:t>
              </a:r>
            </a:p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-the median household income for people aged 25-34 is 35.888$.</a:t>
              </a:r>
            </a:p>
          </p:txBody>
        </p:sp>
      </p:grpSp>
      <p:sp>
        <p:nvSpPr>
          <p:cNvPr id="17" name="Rectangle 16"/>
          <p:cNvSpPr/>
          <p:nvPr/>
        </p:nvSpPr>
        <p:spPr>
          <a:xfrm>
            <a:off x="4648200" y="2362200"/>
            <a:ext cx="4343400" cy="39624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572000" y="2328208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consists of generalizing from samples to populations, performing estimations and hypothesis tests, determining relationships among variables, and making predictions.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4648200" y="4385608"/>
            <a:ext cx="457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relationship between smoking and lung cancer.</a:t>
            </a:r>
          </a:p>
          <a:p>
            <a:pPr>
              <a:buClr>
                <a:srgbClr val="C00000"/>
              </a:buClr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probability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76200" y="1524000"/>
            <a:ext cx="8839200" cy="2057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Variables and Types of Data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,Measurement Scales</a:t>
            </a:r>
            <a:endParaRPr lang="ar-SA" sz="5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n-US" sz="5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n-US" sz="5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886200" y="5285232"/>
            <a:ext cx="2286000" cy="42976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Lecture (2)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828800" y="4267200"/>
            <a:ext cx="6019800" cy="990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Lecturer : FATEN AL-HUSSAIN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04800" y="-152400"/>
            <a:ext cx="8382000" cy="1295400"/>
          </a:xfrm>
          <a:prstGeom prst="rect">
            <a:avLst/>
          </a:prstGeom>
        </p:spPr>
        <p:txBody>
          <a:bodyPr vert="horz" anchor="b" anchorCtr="0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Variables and Types of Data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" y="1295400"/>
            <a:ext cx="7924800" cy="4800600"/>
            <a:chOff x="533400" y="228600"/>
            <a:chExt cx="8305800" cy="6096000"/>
          </a:xfrm>
        </p:grpSpPr>
        <p:sp>
          <p:nvSpPr>
            <p:cNvPr id="8" name="Flowchart: Process 6"/>
            <p:cNvSpPr>
              <a:spLocks noChangeArrowheads="1"/>
            </p:cNvSpPr>
            <p:nvPr/>
          </p:nvSpPr>
          <p:spPr bwMode="auto">
            <a:xfrm>
              <a:off x="2475698" y="228600"/>
              <a:ext cx="2426413" cy="972207"/>
            </a:xfrm>
            <a:prstGeom prst="flowChartProcess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Variables</a:t>
              </a:r>
              <a:endPara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Straight Connector 25"/>
            <p:cNvCxnSpPr>
              <a:cxnSpLocks noChangeShapeType="1"/>
              <a:stCxn id="8" idx="2"/>
            </p:cNvCxnSpPr>
            <p:nvPr/>
          </p:nvCxnSpPr>
          <p:spPr bwMode="auto">
            <a:xfrm rot="5400000">
              <a:off x="3495436" y="1396302"/>
              <a:ext cx="388883" cy="194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" name="Straight Connector 28"/>
            <p:cNvCxnSpPr>
              <a:cxnSpLocks noChangeShapeType="1"/>
            </p:cNvCxnSpPr>
            <p:nvPr/>
          </p:nvCxnSpPr>
          <p:spPr bwMode="auto">
            <a:xfrm>
              <a:off x="1915756" y="1607920"/>
              <a:ext cx="3639620" cy="2025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" name="Straight Arrow Connector 34"/>
            <p:cNvCxnSpPr>
              <a:cxnSpLocks noChangeShapeType="1"/>
            </p:cNvCxnSpPr>
            <p:nvPr/>
          </p:nvCxnSpPr>
          <p:spPr bwMode="auto">
            <a:xfrm rot="5400000">
              <a:off x="1722287" y="1801388"/>
              <a:ext cx="388883" cy="194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2" name="Straight Arrow Connector 37"/>
            <p:cNvCxnSpPr>
              <a:cxnSpLocks noChangeShapeType="1"/>
            </p:cNvCxnSpPr>
            <p:nvPr/>
          </p:nvCxnSpPr>
          <p:spPr bwMode="auto">
            <a:xfrm rot="5400000">
              <a:off x="5361908" y="1801388"/>
              <a:ext cx="388883" cy="194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3" name="Flowchart: Process 12"/>
            <p:cNvSpPr>
              <a:spLocks noChangeArrowheads="1"/>
            </p:cNvSpPr>
            <p:nvPr/>
          </p:nvSpPr>
          <p:spPr bwMode="auto">
            <a:xfrm>
              <a:off x="533400" y="1978573"/>
              <a:ext cx="2799708" cy="1361090"/>
            </a:xfrm>
            <a:prstGeom prst="flowChartProcess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Qualitative</a:t>
              </a:r>
            </a:p>
            <a:p>
              <a:pPr algn="ctr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Categorical</a:t>
              </a:r>
            </a:p>
            <a:p>
              <a:pPr algn="ctr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Non numerical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Flowchart: Process 13"/>
            <p:cNvSpPr>
              <a:spLocks noChangeArrowheads="1"/>
            </p:cNvSpPr>
            <p:nvPr/>
          </p:nvSpPr>
          <p:spPr bwMode="auto">
            <a:xfrm>
              <a:off x="4136080" y="1978573"/>
              <a:ext cx="2896920" cy="1555531"/>
            </a:xfrm>
            <a:prstGeom prst="flowChartProcess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Quantitative</a:t>
              </a:r>
            </a:p>
            <a:p>
              <a:pPr algn="ctr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Numerical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" name="Straight Connector 14"/>
            <p:cNvCxnSpPr>
              <a:cxnSpLocks noChangeShapeType="1"/>
            </p:cNvCxnSpPr>
            <p:nvPr/>
          </p:nvCxnSpPr>
          <p:spPr bwMode="auto">
            <a:xfrm rot="5400000">
              <a:off x="5361908" y="3727572"/>
              <a:ext cx="388883" cy="194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6" name="Straight Connector 15"/>
            <p:cNvCxnSpPr>
              <a:cxnSpLocks noChangeShapeType="1"/>
            </p:cNvCxnSpPr>
            <p:nvPr/>
          </p:nvCxnSpPr>
          <p:spPr bwMode="auto">
            <a:xfrm>
              <a:off x="3782228" y="3939190"/>
              <a:ext cx="3639620" cy="2026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" name="Straight Arrow Connector 16"/>
            <p:cNvCxnSpPr>
              <a:cxnSpLocks noChangeShapeType="1"/>
            </p:cNvCxnSpPr>
            <p:nvPr/>
          </p:nvCxnSpPr>
          <p:spPr bwMode="auto">
            <a:xfrm rot="5400000">
              <a:off x="3588759" y="4132659"/>
              <a:ext cx="388883" cy="194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8" name="Straight Arrow Connector 17"/>
            <p:cNvCxnSpPr>
              <a:cxnSpLocks noChangeShapeType="1"/>
            </p:cNvCxnSpPr>
            <p:nvPr/>
          </p:nvCxnSpPr>
          <p:spPr bwMode="auto">
            <a:xfrm rot="5400000">
              <a:off x="7228380" y="4132659"/>
              <a:ext cx="388883" cy="194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9" name="Flowchart: Process 18"/>
            <p:cNvSpPr>
              <a:spLocks noChangeArrowheads="1"/>
            </p:cNvSpPr>
            <p:nvPr/>
          </p:nvSpPr>
          <p:spPr bwMode="auto">
            <a:xfrm>
              <a:off x="2407649" y="4311869"/>
              <a:ext cx="2799708" cy="1555531"/>
            </a:xfrm>
            <a:prstGeom prst="flowChartProcess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Discrete</a:t>
              </a:r>
            </a:p>
            <a:p>
              <a:pPr algn="ctr"/>
              <a:r>
                <a:rPr lang="en-US" sz="24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Countable</a:t>
              </a:r>
            </a:p>
            <a:p>
              <a:pPr algn="ctr"/>
              <a:r>
                <a:rPr lang="en-US" sz="24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5, 29, 8000, etc.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Flowchart: Process 19"/>
            <p:cNvSpPr>
              <a:spLocks noChangeArrowheads="1"/>
            </p:cNvSpPr>
            <p:nvPr/>
          </p:nvSpPr>
          <p:spPr bwMode="auto">
            <a:xfrm>
              <a:off x="6039492" y="4311869"/>
              <a:ext cx="2799708" cy="2012731"/>
            </a:xfrm>
            <a:prstGeom prst="flowChartProcess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Continuous</a:t>
              </a:r>
            </a:p>
            <a:p>
              <a:pPr algn="ctr"/>
              <a:r>
                <a: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Can be decimals</a:t>
              </a:r>
            </a:p>
            <a:p>
              <a:pPr algn="ctr"/>
              <a:r>
                <a:rPr lang="en-US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2.59, 312.1, etc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870</TotalTime>
  <Words>2310</Words>
  <Application>Microsoft Office PowerPoint</Application>
  <PresentationFormat>On-screen Show (4:3)</PresentationFormat>
  <Paragraphs>411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Summary of sampling techniques</vt:lpstr>
      <vt:lpstr>Slide 27</vt:lpstr>
      <vt:lpstr>Slide 28</vt:lpstr>
      <vt:lpstr>Slide 29</vt:lpstr>
      <vt:lpstr>Slide 30</vt:lpstr>
      <vt:lpstr>For example</vt:lpstr>
      <vt:lpstr>Slide 32</vt:lpstr>
      <vt:lpstr>Slide 33</vt:lpstr>
      <vt:lpstr>Slide 34</vt:lpstr>
      <vt:lpstr>Slide 35</vt:lpstr>
      <vt:lpstr> Uses and Misuses of statistics</vt:lpstr>
      <vt:lpstr>Slide 37</vt:lpstr>
      <vt:lpstr>Slide 38</vt:lpstr>
      <vt:lpstr>Slide 39</vt:lpstr>
      <vt:lpstr>Slide 40</vt:lpstr>
      <vt:lpstr>Slide 41</vt:lpstr>
    </vt:vector>
  </TitlesOfParts>
  <Company>17-10-2010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FTR</dc:creator>
  <cp:lastModifiedBy>Samsung</cp:lastModifiedBy>
  <cp:revision>93</cp:revision>
  <dcterms:created xsi:type="dcterms:W3CDTF">2011-06-06T20:09:00Z</dcterms:created>
  <dcterms:modified xsi:type="dcterms:W3CDTF">2012-09-01T17:19:15Z</dcterms:modified>
</cp:coreProperties>
</file>