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7" r:id="rId3"/>
    <p:sldId id="263" r:id="rId4"/>
    <p:sldId id="299" r:id="rId5"/>
    <p:sldId id="298" r:id="rId6"/>
    <p:sldId id="300" r:id="rId7"/>
    <p:sldId id="288" r:id="rId8"/>
    <p:sldId id="301" r:id="rId9"/>
    <p:sldId id="268" r:id="rId10"/>
    <p:sldId id="305" r:id="rId11"/>
    <p:sldId id="302" r:id="rId12"/>
    <p:sldId id="304" r:id="rId13"/>
    <p:sldId id="292" r:id="rId14"/>
    <p:sldId id="293" r:id="rId15"/>
    <p:sldId id="316" r:id="rId16"/>
    <p:sldId id="317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4A8"/>
    <a:srgbClr val="DE2A00"/>
    <a:srgbClr val="9FE185"/>
    <a:srgbClr val="81E5DB"/>
    <a:srgbClr val="FF6600"/>
    <a:srgbClr val="FF006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A79E39-45D8-4FF0-AFB4-552B687AB27E}" type="datetimeFigureOut">
              <a:rPr lang="ar-SA" smtClean="0"/>
              <a:t>29/01/1442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1E7D66-0BDC-48E9-89D2-BB42D7CC87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7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7D66-0BDC-48E9-89D2-BB42D7CC872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700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7D66-0BDC-48E9-89D2-BB42D7CC872D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770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3DD2-B465-45A0-9262-BED70BCB879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97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E4AC-3C40-4172-A65C-2AA81381B52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17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7B60-C46B-4ECB-BBE8-06CC873A44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6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E8AC-DAD1-44C1-9269-96CEF685997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74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34E0-CA4A-490A-996B-E5A7CD560C4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B1DF-C6DF-4725-871F-65535AB1DC2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63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4AB7-1FC5-4389-8FC3-FF7EDE6994C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005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25D4-84C2-48E5-8125-A1E3DFFE25A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60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C8DA-C6B0-4305-8964-C40B01DC82D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345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D07F-6B9C-4159-B33B-1E394BCD884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9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3F7F-09B5-4FA5-B8AF-9140F8A456C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0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106E0E-6505-4CB0-8A47-D8554F83304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defTabSz="685800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0400" y="2473217"/>
            <a:ext cx="8480738" cy="12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 typeface="Wingdings 2"/>
              <a:buNone/>
              <a:defRPr/>
            </a:pPr>
            <a:r>
              <a:rPr lang="ar-SA" sz="7200" b="1" dirty="0">
                <a:latin typeface="Times New Roman" pitchFamily="18" charset="0"/>
                <a:cs typeface="Times New Roman" pitchFamily="18" charset="0"/>
              </a:rPr>
              <a:t>مخارج الحروف (1)</a:t>
            </a:r>
            <a:endParaRPr lang="ar-BH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95A0341-A98F-4A2B-BF62-BA7EC34E502A}"/>
              </a:ext>
            </a:extLst>
          </p:cNvPr>
          <p:cNvSpPr/>
          <p:nvPr/>
        </p:nvSpPr>
        <p:spPr>
          <a:xfrm>
            <a:off x="3837150" y="4292716"/>
            <a:ext cx="4365298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2400" b="1" dirty="0">
                <a:ln w="0"/>
                <a:solidFill>
                  <a:schemeClr val="accent6">
                    <a:lumMod val="75000"/>
                  </a:schemeClr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التربية الإسلامية</a:t>
            </a:r>
            <a:r>
              <a:rPr lang="ar-SA" sz="2400" b="1" dirty="0">
                <a:ln w="0"/>
                <a:solidFill>
                  <a:schemeClr val="accent6">
                    <a:lumMod val="75000"/>
                  </a:schemeClr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  <a:r>
              <a:rPr lang="ar-SA" sz="2000" b="1" dirty="0">
                <a:ln w="0"/>
                <a:solidFill>
                  <a:schemeClr val="accent6">
                    <a:lumMod val="75000"/>
                  </a:schemeClr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– (الجزء الأول)</a:t>
            </a:r>
            <a:r>
              <a:rPr lang="ar-BH" sz="2000" b="1" dirty="0">
                <a:ln w="0"/>
                <a:solidFill>
                  <a:schemeClr val="accent6">
                    <a:lumMod val="75000"/>
                  </a:schemeClr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00B0F0"/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</a:t>
            </a:r>
            <a:r>
              <a:rPr lang="ar-BH" sz="2400" b="1" dirty="0">
                <a:ln w="0"/>
                <a:solidFill>
                  <a:srgbClr val="00B0F0"/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لصف </a:t>
            </a:r>
            <a:r>
              <a:rPr lang="ar-SA" sz="2400" b="1" dirty="0">
                <a:ln w="0"/>
                <a:solidFill>
                  <a:srgbClr val="00B0F0"/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الرابع </a:t>
            </a:r>
            <a:r>
              <a:rPr lang="ar-BH" sz="2400" b="1" dirty="0">
                <a:ln w="0"/>
                <a:solidFill>
                  <a:srgbClr val="00B0F0"/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الابتدائي</a:t>
            </a:r>
            <a:endParaRPr lang="ar-SA" sz="2400" b="1" dirty="0">
              <a:ln w="0"/>
              <a:solidFill>
                <a:srgbClr val="00B0F0"/>
              </a:solidFill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ar-BH" sz="2400" b="1" dirty="0">
                <a:ln w="0"/>
                <a:solidFill>
                  <a:schemeClr val="accent1">
                    <a:lumMod val="50000"/>
                  </a:schemeClr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الفصل الدراسي الأول</a:t>
            </a:r>
          </a:p>
          <a:p>
            <a:pPr algn="ctr">
              <a:lnSpc>
                <a:spcPct val="150000"/>
              </a:lnSpc>
            </a:pPr>
            <a:endParaRPr lang="ar-BH" sz="2400" b="1" dirty="0">
              <a:ln w="0"/>
              <a:solidFill>
                <a:srgbClr val="00B0F0"/>
              </a:solidFill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7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28617"/>
            <a:ext cx="8534400" cy="7921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M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أولاً- الجَوْف</a:t>
            </a: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1" y="1143000"/>
            <a:ext cx="8498417" cy="2971800"/>
          </a:xfrm>
        </p:spPr>
        <p:txBody>
          <a:bodyPr>
            <a:noAutofit/>
          </a:bodyPr>
          <a:lstStyle/>
          <a:p>
            <a:pPr marL="0" indent="0" algn="justLow" rt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BH" sz="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0400" y="1319134"/>
            <a:ext cx="10871200" cy="4512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rtl="1">
              <a:lnSpc>
                <a:spcPct val="200000"/>
              </a:lnSpc>
              <a:defRPr/>
            </a:pPr>
            <a:r>
              <a:rPr lang="ar-M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وهو: خلاء الفم والحلق، وتخرج منه </a:t>
            </a:r>
            <a:r>
              <a:rPr lang="ar-M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حروف</a:t>
            </a:r>
            <a:r>
              <a:rPr lang="ar-M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المد الثلاثة وهي:</a:t>
            </a:r>
          </a:p>
          <a:p>
            <a:pPr marL="742950" indent="-742950" algn="just" rtl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ar-M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الألف.              2. الواو.               3. الياء.</a:t>
            </a:r>
          </a:p>
          <a:p>
            <a:pPr algn="just" rtl="1">
              <a:lnSpc>
                <a:spcPct val="200000"/>
              </a:lnSpc>
              <a:defRPr/>
            </a:pPr>
            <a:r>
              <a:rPr lang="ar-M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وتسمى الحروف الجوْفية.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01047D-265F-4DA0-AC4E-CC859A85DF76}"/>
              </a:ext>
            </a:extLst>
          </p:cNvPr>
          <p:cNvGrpSpPr/>
          <p:nvPr/>
        </p:nvGrpSpPr>
        <p:grpSpPr>
          <a:xfrm>
            <a:off x="44243" y="16920"/>
            <a:ext cx="3544105" cy="687262"/>
            <a:chOff x="-1" y="90660"/>
            <a:chExt cx="3544105" cy="68726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xmlns="" id="{1F125FC4-C294-4A54-95F9-ABDA7E6A1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مستطيل 27">
              <a:extLst>
                <a:ext uri="{FF2B5EF4-FFF2-40B4-BE49-F238E27FC236}">
                  <a16:creationId xmlns:a16="http://schemas.microsoft.com/office/drawing/2014/main" xmlns="" id="{CC51CCCB-17A1-4274-8F12-3023AAE7A4D7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1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020" y="260576"/>
            <a:ext cx="8534400" cy="7921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M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ثانيًا- الحلْق</a:t>
            </a: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717" y="1052739"/>
            <a:ext cx="11774371" cy="18493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just" rtl="1">
              <a:lnSpc>
                <a:spcPct val="150000"/>
              </a:lnSpc>
              <a:defRPr/>
            </a:pPr>
            <a:r>
              <a:rPr lang="ar-M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وهو: المنطقة الواقعة بين الحنجرة والل</a:t>
            </a:r>
            <a:r>
              <a:rPr lang="ar-S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MA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هاة</a:t>
            </a:r>
            <a:r>
              <a:rPr lang="ar-M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، وتخرج منه ستة حروف تسمى الحروف الحلقي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ّ</a:t>
            </a:r>
            <a:r>
              <a:rPr lang="ar-M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ة، موز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ّ</a:t>
            </a:r>
            <a:r>
              <a:rPr lang="ar-MA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عة</a:t>
            </a:r>
            <a:r>
              <a:rPr lang="ar-M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على النحو الآتي: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20" y="2902098"/>
            <a:ext cx="4829175" cy="3114885"/>
          </a:xfrm>
          <a:prstGeom prst="rect">
            <a:avLst/>
          </a:prstGeom>
        </p:spPr>
      </p:pic>
      <p:sp>
        <p:nvSpPr>
          <p:cNvPr id="14" name="سهم إلى اليمين 13"/>
          <p:cNvSpPr/>
          <p:nvPr/>
        </p:nvSpPr>
        <p:spPr>
          <a:xfrm flipH="1">
            <a:off x="5428985" y="5304252"/>
            <a:ext cx="6189115" cy="892909"/>
          </a:xfrm>
          <a:prstGeom prst="rightArrow">
            <a:avLst>
              <a:gd name="adj1" fmla="val 50000"/>
              <a:gd name="adj2" fmla="val 4646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MA" sz="2800" b="1" dirty="0">
                <a:solidFill>
                  <a:prstClr val="black"/>
                </a:solidFill>
              </a:rPr>
              <a:t>1- أقصى الحلق: </a:t>
            </a:r>
            <a:r>
              <a:rPr lang="ar-MA" sz="2800" dirty="0">
                <a:solidFill>
                  <a:prstClr val="black"/>
                </a:solidFill>
              </a:rPr>
              <a:t>ويخرج منه حرفان هما</a:t>
            </a:r>
            <a:r>
              <a:rPr lang="ar-MA" sz="2800" dirty="0">
                <a:solidFill>
                  <a:prstClr val="black"/>
                </a:solidFill>
                <a:sym typeface="Wingdings" panose="05000000000000000000" pitchFamily="2" charset="2"/>
              </a:rPr>
              <a:t>: </a:t>
            </a:r>
            <a:r>
              <a:rPr lang="ar-SA" sz="2800" dirty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ar-SA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ء.ه</a:t>
            </a:r>
            <a:r>
              <a:rPr lang="ar-SA" sz="2800" dirty="0">
                <a:solidFill>
                  <a:prstClr val="black"/>
                </a:solidFill>
                <a:sym typeface="Wingdings" panose="05000000000000000000" pitchFamily="2" charset="2"/>
              </a:rPr>
              <a:t>ـ)</a:t>
            </a:r>
          </a:p>
        </p:txBody>
      </p:sp>
      <p:sp>
        <p:nvSpPr>
          <p:cNvPr id="9" name="سهم إلى اليمين 13">
            <a:extLst>
              <a:ext uri="{FF2B5EF4-FFF2-40B4-BE49-F238E27FC236}">
                <a16:creationId xmlns:a16="http://schemas.microsoft.com/office/drawing/2014/main" xmlns="" id="{E9EF3C61-2FFE-4B75-9783-8F1DA43040D4}"/>
              </a:ext>
            </a:extLst>
          </p:cNvPr>
          <p:cNvSpPr/>
          <p:nvPr/>
        </p:nvSpPr>
        <p:spPr>
          <a:xfrm flipH="1">
            <a:off x="5212785" y="4503534"/>
            <a:ext cx="6189115" cy="892909"/>
          </a:xfrm>
          <a:prstGeom prst="rightArrow">
            <a:avLst>
              <a:gd name="adj1" fmla="val 50000"/>
              <a:gd name="adj2" fmla="val 464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68288" lvl="0" indent="-173038" algn="r" rtl="1"/>
            <a:r>
              <a:rPr lang="ar-SA" sz="2800" b="1" dirty="0">
                <a:solidFill>
                  <a:prstClr val="black"/>
                </a:solidFill>
                <a:sym typeface="Wingdings" panose="05000000000000000000" pitchFamily="2" charset="2"/>
              </a:rPr>
              <a:t>2- وسط الحلق: </a:t>
            </a:r>
            <a:r>
              <a:rPr lang="ar-SA" sz="2800" dirty="0">
                <a:solidFill>
                  <a:prstClr val="black"/>
                </a:solidFill>
                <a:sym typeface="Wingdings" panose="05000000000000000000" pitchFamily="2" charset="2"/>
              </a:rPr>
              <a:t>(ويخرج منه حرفان هما: (</a:t>
            </a:r>
            <a:r>
              <a:rPr lang="ar-SA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ع.ح</a:t>
            </a:r>
            <a:r>
              <a:rPr lang="ar-SA" sz="2800" dirty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0" name="سهم إلى اليمين 13">
            <a:extLst>
              <a:ext uri="{FF2B5EF4-FFF2-40B4-BE49-F238E27FC236}">
                <a16:creationId xmlns:a16="http://schemas.microsoft.com/office/drawing/2014/main" xmlns="" id="{10485598-7EBB-4C02-8DB2-F083EC1A2442}"/>
              </a:ext>
            </a:extLst>
          </p:cNvPr>
          <p:cNvSpPr/>
          <p:nvPr/>
        </p:nvSpPr>
        <p:spPr>
          <a:xfrm flipH="1">
            <a:off x="5330511" y="3702816"/>
            <a:ext cx="6189114" cy="892909"/>
          </a:xfrm>
          <a:prstGeom prst="rightArrow">
            <a:avLst>
              <a:gd name="adj1" fmla="val 50000"/>
              <a:gd name="adj2" fmla="val 4646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3038" lvl="0" indent="-173038" algn="r" rtl="1"/>
            <a:r>
              <a:rPr lang="ar-SA" sz="2800" b="1" dirty="0">
                <a:solidFill>
                  <a:prstClr val="black"/>
                </a:solidFill>
                <a:sym typeface="Wingdings" panose="05000000000000000000" pitchFamily="2" charset="2"/>
              </a:rPr>
              <a:t>3- أدنى الحلق: </a:t>
            </a:r>
            <a:r>
              <a:rPr lang="ar-SA" sz="2800" dirty="0">
                <a:solidFill>
                  <a:prstClr val="black"/>
                </a:solidFill>
                <a:sym typeface="Wingdings" panose="05000000000000000000" pitchFamily="2" charset="2"/>
              </a:rPr>
              <a:t>ويخرج منه حرفان هما: (</a:t>
            </a:r>
            <a:r>
              <a:rPr lang="ar-SA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غ.خ</a:t>
            </a:r>
            <a:r>
              <a:rPr lang="ar-SA" sz="2800" dirty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  <a:endParaRPr lang="ar-SA" sz="2800" dirty="0">
              <a:solidFill>
                <a:prstClr val="blac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2F3BC79-E384-40B3-85C3-8A12E123D15D}"/>
              </a:ext>
            </a:extLst>
          </p:cNvPr>
          <p:cNvGrpSpPr/>
          <p:nvPr/>
        </p:nvGrpSpPr>
        <p:grpSpPr>
          <a:xfrm>
            <a:off x="58991" y="31668"/>
            <a:ext cx="3544105" cy="687262"/>
            <a:chOff x="-1" y="90660"/>
            <a:chExt cx="3544105" cy="6872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1FF6021A-BFB8-410E-A437-EDDA49D0FD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مستطيل 27">
              <a:extLst>
                <a:ext uri="{FF2B5EF4-FFF2-40B4-BE49-F238E27FC236}">
                  <a16:creationId xmlns:a16="http://schemas.microsoft.com/office/drawing/2014/main" xmlns="" id="{A592CBF0-5C8A-4EE8-BEAD-0227EDFA019C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8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4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6096" y="189528"/>
            <a:ext cx="3155492" cy="828675"/>
          </a:xfrm>
        </p:spPr>
        <p:txBody>
          <a:bodyPr>
            <a:no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460E6F-5DEB-49BE-8D30-40F3AADAA5C5}"/>
              </a:ext>
            </a:extLst>
          </p:cNvPr>
          <p:cNvGrpSpPr/>
          <p:nvPr/>
        </p:nvGrpSpPr>
        <p:grpSpPr>
          <a:xfrm>
            <a:off x="289560" y="1018203"/>
            <a:ext cx="11612880" cy="5364901"/>
            <a:chOff x="289560" y="1018203"/>
            <a:chExt cx="11612880" cy="5364901"/>
          </a:xfrm>
        </p:grpSpPr>
        <p:sp>
          <p:nvSpPr>
            <p:cNvPr id="5" name="Rounded Rectangle 4"/>
            <p:cNvSpPr/>
            <p:nvPr/>
          </p:nvSpPr>
          <p:spPr>
            <a:xfrm>
              <a:off x="289560" y="1018203"/>
              <a:ext cx="11612880" cy="521548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ضع إشارة (√) أمام العبارة الصحيحة وإشارة (×) أمام العبارة غير الصحيحة فيما </a:t>
              </a:r>
              <a:endParaRPr lang="ar-M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يأتي، مع تصحيح الخطأ إن و</a:t>
              </a:r>
              <a:r>
                <a:rPr lang="ar-SA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ُ</a:t>
              </a: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جد</a:t>
              </a:r>
              <a:r>
                <a:rPr lang="ar-SA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َ</a:t>
              </a: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ar-S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S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S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S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S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M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xmlns="" id="{A090E35C-728F-4933-BB4A-1F595D9AB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4797" y="2697480"/>
              <a:ext cx="9255629" cy="368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3500" indent="-635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 algn="justLow" rtl="1" eaLnBrk="1" hangingPunct="1">
                <a:lnSpc>
                  <a:spcPct val="150000"/>
                </a:lnSpc>
                <a:defRPr/>
              </a:pP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S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1- </a:t>
              </a: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         ) </a:t>
              </a:r>
              <a:r>
                <a:rPr lang="ar-S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ا</a:t>
              </a:r>
              <a:r>
                <a:rPr lang="ar-M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لجوف هو</a:t>
              </a:r>
              <a:r>
                <a:rPr lang="ar-S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خلاء الحلق</a:t>
              </a:r>
              <a:r>
                <a:rPr lang="ar-M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فقط.</a:t>
              </a:r>
            </a:p>
            <a:p>
              <a:pPr algn="justLow" rtl="1" eaLnBrk="1" hangingPunct="1">
                <a:lnSpc>
                  <a:spcPct val="150000"/>
                </a:lnSpc>
              </a:pPr>
              <a:r>
                <a:rPr lang="ar-SA" sz="2400" b="1" dirty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ar-BH" sz="2400" b="1" dirty="0">
                  <a:latin typeface="Times New Roman" pitchFamily="18" charset="0"/>
                  <a:cs typeface="Times New Roman" pitchFamily="18" charset="0"/>
                </a:rPr>
                <a:t>(التصحيح: ......................)</a:t>
              </a:r>
              <a:endParaRPr lang="ar-BH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justLow" rtl="1" eaLnBrk="1" hangingPunct="1">
                <a:lnSpc>
                  <a:spcPct val="150000"/>
                </a:lnSpc>
                <a:defRPr/>
              </a:pPr>
              <a:r>
                <a:rPr lang="ar-SA" sz="25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2- (         )</a:t>
              </a:r>
              <a:r>
                <a:rPr lang="ar-SA" sz="25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الحروف التي تخرج من الجوف ثلاثة وهي (الألف والعين والياء).</a:t>
              </a:r>
            </a:p>
            <a:p>
              <a:pPr algn="just" rtl="1">
                <a:defRPr/>
              </a:pPr>
              <a:r>
                <a:rPr lang="ar-SA" sz="2400" b="1" dirty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ar-BH" sz="2400" b="1" dirty="0">
                  <a:latin typeface="Times New Roman" pitchFamily="18" charset="0"/>
                  <a:cs typeface="Times New Roman" pitchFamily="18" charset="0"/>
                </a:rPr>
                <a:t>(التصحيح: ..............)</a:t>
              </a:r>
              <a:endParaRPr lang="ar-BH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justLow" rtl="1" eaLnBrk="1" hangingPunct="1">
                <a:lnSpc>
                  <a:spcPct val="150000"/>
                </a:lnSpc>
                <a:defRPr/>
              </a:pPr>
              <a:r>
                <a:rPr lang="ar-S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3- (         )</a:t>
              </a:r>
              <a:r>
                <a:rPr lang="ar-S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تخرج من</a:t>
              </a:r>
              <a:r>
                <a:rPr lang="ar-M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الحلق</a:t>
              </a: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ستّة حروف تسمى الحروف الحلْقيّة. </a:t>
              </a:r>
              <a:endParaRPr lang="ar-SA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0" indent="0" algn="justLow" rtl="1" eaLnBrk="1" hangingPunct="1">
                <a:lnSpc>
                  <a:spcPct val="150000"/>
                </a:lnSpc>
              </a:pPr>
              <a:r>
                <a:rPr lang="ar-SA" sz="2400" b="1" dirty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ar-BH" sz="2400" b="1" dirty="0">
                  <a:latin typeface="Times New Roman" pitchFamily="18" charset="0"/>
                  <a:cs typeface="Times New Roman" pitchFamily="18" charset="0"/>
                </a:rPr>
                <a:t>(التصحيح: ......................)</a:t>
              </a:r>
            </a:p>
            <a:p>
              <a:pPr algn="just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40424F4-E89F-430D-BE24-F39773769280}"/>
              </a:ext>
            </a:extLst>
          </p:cNvPr>
          <p:cNvGrpSpPr/>
          <p:nvPr/>
        </p:nvGrpSpPr>
        <p:grpSpPr>
          <a:xfrm>
            <a:off x="73739" y="31668"/>
            <a:ext cx="3544105" cy="687262"/>
            <a:chOff x="-1" y="90660"/>
            <a:chExt cx="3544105" cy="687262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xmlns="" id="{648D098F-D60C-4E13-A3F0-E8B341842F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مستطيل 27">
              <a:extLst>
                <a:ext uri="{FF2B5EF4-FFF2-40B4-BE49-F238E27FC236}">
                  <a16:creationId xmlns:a16="http://schemas.microsoft.com/office/drawing/2014/main" xmlns="" id="{953AC209-2E2B-466D-B40F-D7398EFC4490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71282" y="379042"/>
            <a:ext cx="4786110" cy="828675"/>
          </a:xfrm>
        </p:spPr>
        <p:txBody>
          <a:bodyPr>
            <a:no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إجابة نشاط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7011" y="1207717"/>
            <a:ext cx="11480800" cy="4816112"/>
            <a:chOff x="376051" y="1017430"/>
            <a:chExt cx="11480800" cy="5087155"/>
          </a:xfrm>
        </p:grpSpPr>
        <p:sp>
          <p:nvSpPr>
            <p:cNvPr id="5" name="Rounded Rectangle 4"/>
            <p:cNvSpPr/>
            <p:nvPr/>
          </p:nvSpPr>
          <p:spPr>
            <a:xfrm>
              <a:off x="376051" y="1017430"/>
              <a:ext cx="11480800" cy="50871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ضع إشارة (√) أمام العبارة الصحيحة وإشارة (×) أمام العبارة غير الصحيحة فيما يأتي، مع تصحيح الخطأ إن و</a:t>
              </a:r>
              <a:r>
                <a:rPr lang="ar-SA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ُ</a:t>
              </a: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جد</a:t>
              </a:r>
              <a:r>
                <a:rPr lang="ar-SA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َ</a:t>
              </a: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 (   ×   ) 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2- (   ×   )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M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3- (    √  )</a:t>
              </a:r>
            </a:p>
          </p:txBody>
        </p:sp>
        <p:sp>
          <p:nvSpPr>
            <p:cNvPr id="24580" name="TextBox 2"/>
            <p:cNvSpPr txBox="1">
              <a:spLocks noChangeArrowheads="1"/>
            </p:cNvSpPr>
            <p:nvPr/>
          </p:nvSpPr>
          <p:spPr bwMode="auto">
            <a:xfrm>
              <a:off x="898969" y="2713082"/>
              <a:ext cx="9228667" cy="314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3500" indent="-635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Low" rtl="1" eaLnBrk="1" hangingPunct="1">
                <a:lnSpc>
                  <a:spcPct val="150000"/>
                </a:lnSpc>
                <a:buFont typeface="Wingdings 2" pitchFamily="18" charset="2"/>
                <a:buNone/>
              </a:pPr>
              <a:r>
                <a:rPr lang="ar-MA" sz="2500" b="1" dirty="0">
                  <a:latin typeface="Times New Roman" pitchFamily="18" charset="0"/>
                  <a:cs typeface="Times New Roman" pitchFamily="18" charset="0"/>
                </a:rPr>
                <a:t>الجوف هو</a:t>
              </a: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خلاء الحلق</a:t>
              </a:r>
              <a:r>
                <a:rPr lang="ar-MA" sz="2500" b="1" dirty="0">
                  <a:latin typeface="Times New Roman" pitchFamily="18" charset="0"/>
                  <a:cs typeface="Times New Roman" pitchFamily="18" charset="0"/>
                </a:rPr>
                <a:t> فقط.</a:t>
              </a:r>
            </a:p>
            <a:p>
              <a:pPr marL="0" lvl="0" indent="0" algn="justLow" rtl="1" eaLnBrk="1" hangingPunct="1">
                <a:lnSpc>
                  <a:spcPct val="150000"/>
                </a:lnSpc>
              </a:pPr>
              <a:r>
                <a:rPr lang="ar-S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(التصحيح :</a:t>
              </a:r>
              <a:r>
                <a:rPr lang="ar-M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الجوف هو</a:t>
              </a: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خلاء </a:t>
              </a:r>
              <a:r>
                <a:rPr lang="ar-MA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الفم</a:t>
              </a:r>
              <a:r>
                <a:rPr lang="ar-M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و</a:t>
              </a:r>
              <a:r>
                <a:rPr lang="ar-BH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الحلق</a:t>
              </a:r>
              <a:r>
                <a:rPr lang="ar-S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ar-M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ar-MA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Low" rtl="1" eaLnBrk="1" hangingPunct="1">
                <a:lnSpc>
                  <a:spcPct val="150000"/>
                </a:lnSpc>
                <a:buFont typeface="Wingdings 2" pitchFamily="18" charset="2"/>
                <a:buNone/>
              </a:pPr>
              <a:r>
                <a:rPr lang="ar-MA" sz="2500" b="1" dirty="0">
                  <a:latin typeface="Times New Roman" pitchFamily="18" charset="0"/>
                  <a:cs typeface="Times New Roman" pitchFamily="18" charset="0"/>
                </a:rPr>
                <a:t>الحروف التي تخرج من الجوف ثلاثة وهي </a:t>
              </a: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ar-MA" sz="2500" b="1" dirty="0">
                  <a:latin typeface="Times New Roman" pitchFamily="18" charset="0"/>
                  <a:cs typeface="Times New Roman" pitchFamily="18" charset="0"/>
                </a:rPr>
                <a:t>الألف والعين والياء</a:t>
              </a: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ar-MA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Low" rtl="1" eaLnBrk="1" hangingPunct="1">
                <a:lnSpc>
                  <a:spcPct val="150000"/>
                </a:lnSpc>
                <a:buFont typeface="Wingdings 2" pitchFamily="18" charset="2"/>
                <a:buNone/>
              </a:pP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BH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(التصحيح: </a:t>
              </a:r>
              <a:r>
                <a:rPr lang="ar-M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الألف و</a:t>
              </a:r>
              <a:r>
                <a:rPr lang="ar-MA" sz="2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الواو</a:t>
              </a:r>
              <a:r>
                <a:rPr lang="ar-MA" sz="25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والياء</a:t>
              </a:r>
              <a:r>
                <a:rPr lang="ar-BH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ar-MA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ar-MA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Low" rtl="1" eaLnBrk="1" hangingPunct="1">
                <a:lnSpc>
                  <a:spcPct val="150000"/>
                </a:lnSpc>
                <a:buFont typeface="Wingdings 2" pitchFamily="18" charset="2"/>
                <a:buNone/>
              </a:pP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تخرج من</a:t>
              </a:r>
              <a:r>
                <a:rPr lang="ar-MA" sz="2500" b="1" dirty="0">
                  <a:latin typeface="Times New Roman" pitchFamily="18" charset="0"/>
                  <a:cs typeface="Times New Roman" pitchFamily="18" charset="0"/>
                </a:rPr>
                <a:t> الحلق</a:t>
              </a: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 ستّة حروف تسمى الحروف الحلقية. </a:t>
              </a:r>
              <a:endParaRPr lang="ar-BH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6A97352-41E9-43C0-B72D-917C8AAE3C55}"/>
              </a:ext>
            </a:extLst>
          </p:cNvPr>
          <p:cNvGrpSpPr/>
          <p:nvPr/>
        </p:nvGrpSpPr>
        <p:grpSpPr>
          <a:xfrm>
            <a:off x="58991" y="61164"/>
            <a:ext cx="3544105" cy="687262"/>
            <a:chOff x="-1" y="90660"/>
            <a:chExt cx="3544105" cy="687262"/>
          </a:xfrm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xmlns="" id="{AB67555A-392B-48F0-AB5A-A0E9331F0E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 27">
              <a:extLst>
                <a:ext uri="{FF2B5EF4-FFF2-40B4-BE49-F238E27FC236}">
                  <a16:creationId xmlns:a16="http://schemas.microsoft.com/office/drawing/2014/main" xmlns="" id="{A3DF19FC-126D-49CE-892D-97EA10D090A1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7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8233850" y="163288"/>
            <a:ext cx="3479800" cy="3350016"/>
          </a:xfrm>
          <a:prstGeom prst="round1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المخارج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الرئيسة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خمسة اذكرها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..............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</a:t>
            </a:r>
            <a:r>
              <a:rPr lang="en-US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.............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.................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</a:t>
            </a:r>
            <a:r>
              <a:rPr lang="en-US" sz="2400" b="1" noProof="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.........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en-US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570716" y="570454"/>
            <a:ext cx="3644900" cy="2673350"/>
          </a:xfrm>
          <a:prstGeom prst="round1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اكتب </a:t>
            </a:r>
            <a:r>
              <a:rPr lang="ar-SA" sz="2800" b="1" noProof="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حروف المد ال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ثلاث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ة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التي تخرج من الجوف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lvl="0" indent="-457200" algn="r" rtl="1">
              <a:buFont typeface="+mj-lt"/>
              <a:buAutoNum type="arabicPeriod"/>
              <a:defRPr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</a:t>
            </a:r>
            <a:r>
              <a:rPr lang="en-US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</a:t>
            </a:r>
            <a:endParaRPr lang="en-US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en-US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endParaRPr lang="en-US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</a:t>
            </a:r>
            <a:r>
              <a:rPr lang="en-US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</a:t>
            </a:r>
            <a:r>
              <a:rPr lang="ar-BH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233850" y="3670840"/>
            <a:ext cx="3479800" cy="2673350"/>
          </a:xfrm>
          <a:prstGeom prst="round1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ماذا تسمى الحروف التي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تخرج من الجوف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؟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....................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....................................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570716" y="3456611"/>
            <a:ext cx="3644900" cy="2895600"/>
          </a:xfrm>
          <a:prstGeom prst="round1Rect">
            <a:avLst>
              <a:gd name="adj" fmla="val 14722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منطقة الحل</a:t>
            </a:r>
            <a:r>
              <a:rPr lang="ar-BH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 موزعة إلى ثلاث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مراتب عدّدها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؟</a:t>
            </a: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</a:t>
            </a:r>
            <a:r>
              <a:rPr lang="en-US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</a:t>
            </a:r>
            <a:endParaRPr lang="en-US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en-US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endParaRPr lang="en-US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</a:t>
            </a:r>
            <a:r>
              <a:rPr lang="en-US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</a:t>
            </a:r>
            <a:r>
              <a:rPr lang="ar-BH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51300" y="1864814"/>
            <a:ext cx="4089400" cy="2673350"/>
            <a:chOff x="4146550" y="1881051"/>
            <a:chExt cx="4089400" cy="2640149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Rounded Rectangle 1"/>
            <p:cNvSpPr/>
            <p:nvPr/>
          </p:nvSpPr>
          <p:spPr>
            <a:xfrm>
              <a:off x="4838700" y="1881051"/>
              <a:ext cx="2705100" cy="2640149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543800" y="1962150"/>
              <a:ext cx="673100" cy="80010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543800" y="3512366"/>
              <a:ext cx="692150" cy="8382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4167187" y="1978524"/>
              <a:ext cx="671513" cy="800100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4146550" y="3683000"/>
              <a:ext cx="692150" cy="838200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657725" y="99695"/>
            <a:ext cx="3232150" cy="10080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6858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النشاط الختامي:</a:t>
            </a:r>
            <a:endParaRPr lang="ar-SA" sz="3600" b="1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AD66C3-5C2E-4B93-8DE8-54AA4CC020A1}"/>
              </a:ext>
            </a:extLst>
          </p:cNvPr>
          <p:cNvSpPr/>
          <p:nvPr/>
        </p:nvSpPr>
        <p:spPr>
          <a:xfrm>
            <a:off x="5164135" y="2740132"/>
            <a:ext cx="190500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 typeface="Wingdings 2"/>
              <a:buNone/>
              <a:defRPr/>
            </a:pPr>
            <a:r>
              <a:rPr lang="ar-SA" sz="3600" b="1" dirty="0">
                <a:solidFill>
                  <a:prstClr val="black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مخارج الحروف</a:t>
            </a:r>
            <a:endParaRPr lang="ar-BH" sz="3600" b="1" dirty="0">
              <a:solidFill>
                <a:prstClr val="black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47D105B-6935-4B17-A5D5-37389F50E854}"/>
              </a:ext>
            </a:extLst>
          </p:cNvPr>
          <p:cNvGrpSpPr/>
          <p:nvPr/>
        </p:nvGrpSpPr>
        <p:grpSpPr>
          <a:xfrm>
            <a:off x="-1" y="90660"/>
            <a:ext cx="3544105" cy="687262"/>
            <a:chOff x="-1" y="90660"/>
            <a:chExt cx="3544105" cy="68726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ED576B36-9512-48F5-B2A9-C01EC8E54D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مستطيل 27">
              <a:extLst>
                <a:ext uri="{FF2B5EF4-FFF2-40B4-BE49-F238E27FC236}">
                  <a16:creationId xmlns:a16="http://schemas.microsoft.com/office/drawing/2014/main" xmlns="" id="{5D019194-CA52-4805-BB03-F6BE7A71D090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4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8210550" y="220561"/>
            <a:ext cx="3479800" cy="3208439"/>
          </a:xfrm>
          <a:prstGeom prst="round1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المخارج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الرئيسة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خمسة اذكرها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الجوف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DE2A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E2A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الحلق.</a:t>
            </a: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اللسان.</a:t>
            </a: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الشفتان.</a:t>
            </a: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الخيشوم</a:t>
            </a:r>
            <a:r>
              <a:rPr lang="ar-SA" sz="2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584200" y="654244"/>
            <a:ext cx="3644900" cy="2673350"/>
          </a:xfrm>
          <a:prstGeom prst="round1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اكتب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حروف المد ال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ثلاث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ة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التي تخرج من الجوف</a:t>
            </a:r>
            <a:r>
              <a:rPr lang="ar-SA" sz="2800" b="1" noProof="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الألف.</a:t>
            </a: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الواو.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E2A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الياء.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E2A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210550" y="3689423"/>
            <a:ext cx="3479800" cy="2673350"/>
          </a:xfrm>
          <a:prstGeom prst="round1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ماذا تسمى الحروف التي تخرج من الجوف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؟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DE2A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/>
            <a:r>
              <a:rPr lang="ar-SA" sz="3600" b="1" dirty="0">
                <a:solidFill>
                  <a:srgbClr val="DE2A00"/>
                </a:solidFill>
                <a:latin typeface="Arial" panose="020B0604020202020204" pitchFamily="34" charset="0"/>
              </a:rPr>
              <a:t>الحروف الجوفية.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DE2A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584200" y="3514745"/>
            <a:ext cx="3644900" cy="2673350"/>
          </a:xfrm>
          <a:prstGeom prst="round1Rect">
            <a:avLst>
              <a:gd name="adj" fmla="val 14722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t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منطقة الحلق موز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ّ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عة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إلى ثلاث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مراتب عدّدها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؟</a:t>
            </a: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أقصى الحلق.</a:t>
            </a: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وسط الحلق.</a:t>
            </a:r>
            <a:endParaRPr lang="en-US" sz="2400" b="1" dirty="0">
              <a:solidFill>
                <a:srgbClr val="DE2A00"/>
              </a:solidFill>
              <a:latin typeface="Arial" panose="020B0604020202020204" pitchFamily="34" charset="0"/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2400" b="1" dirty="0">
                <a:solidFill>
                  <a:srgbClr val="DE2A00"/>
                </a:solidFill>
                <a:latin typeface="Arial" panose="020B0604020202020204" pitchFamily="34" charset="0"/>
              </a:rPr>
              <a:t>أدنى الحلق.</a:t>
            </a:r>
            <a:endParaRPr lang="en-US" sz="2400" b="1" dirty="0">
              <a:solidFill>
                <a:srgbClr val="DE2A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51300" y="1864814"/>
            <a:ext cx="4089400" cy="2673350"/>
            <a:chOff x="4146550" y="1881051"/>
            <a:chExt cx="4089400" cy="2640149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Rounded Rectangle 1"/>
            <p:cNvSpPr/>
            <p:nvPr/>
          </p:nvSpPr>
          <p:spPr>
            <a:xfrm>
              <a:off x="4838700" y="1881051"/>
              <a:ext cx="2705100" cy="2640149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543800" y="1962150"/>
              <a:ext cx="673100" cy="80010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543800" y="3512366"/>
              <a:ext cx="692150" cy="8382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4167187" y="1978524"/>
              <a:ext cx="671513" cy="800100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4146550" y="3683000"/>
              <a:ext cx="692150" cy="838200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657725" y="99695"/>
            <a:ext cx="3232150" cy="10080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6858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النشاط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</a:t>
            </a: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الختامي:</a:t>
            </a:r>
            <a:endParaRPr lang="ar-SA" sz="3600" b="1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AD66C3-5C2E-4B93-8DE8-54AA4CC020A1}"/>
              </a:ext>
            </a:extLst>
          </p:cNvPr>
          <p:cNvSpPr/>
          <p:nvPr/>
        </p:nvSpPr>
        <p:spPr>
          <a:xfrm>
            <a:off x="5164135" y="2740132"/>
            <a:ext cx="190500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مخارج الحروف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7DE25F-8AD8-4BCB-8398-8220190F5676}"/>
              </a:ext>
            </a:extLst>
          </p:cNvPr>
          <p:cNvGrpSpPr/>
          <p:nvPr/>
        </p:nvGrpSpPr>
        <p:grpSpPr>
          <a:xfrm>
            <a:off x="-1" y="90660"/>
            <a:ext cx="3544105" cy="687262"/>
            <a:chOff x="-1" y="90660"/>
            <a:chExt cx="3544105" cy="68726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1871EAFC-1676-41CE-BCBD-D1A8750E30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مستطيل 27">
              <a:extLst>
                <a:ext uri="{FF2B5EF4-FFF2-40B4-BE49-F238E27FC236}">
                  <a16:creationId xmlns:a16="http://schemas.microsoft.com/office/drawing/2014/main" xmlns="" id="{8A6A804D-6B0D-45BD-A81A-9F8413975730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4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DFE96B-4CA1-47D3-8D21-648723E8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819400"/>
            <a:ext cx="10486029" cy="256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12820B-FB2D-44A3-8B7B-A4F965E3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295400"/>
            <a:ext cx="5943600" cy="1325563"/>
          </a:xfrm>
        </p:spPr>
        <p:txBody>
          <a:bodyPr>
            <a:noAutofit/>
          </a:bodyPr>
          <a:lstStyle/>
          <a:p>
            <a:pPr algn="ctr"/>
            <a:r>
              <a:rPr lang="ar-SA" sz="9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  <a:endParaRPr lang="en-US" sz="9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013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43461"/>
            <a:ext cx="11582400" cy="863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أهداف</a:t>
            </a:r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الدرس</a:t>
            </a:r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312849" y="1485956"/>
            <a:ext cx="10391820" cy="734292"/>
          </a:xfrm>
        </p:spPr>
        <p:txBody>
          <a:bodyPr>
            <a:normAutofit/>
          </a:bodyPr>
          <a:lstStyle/>
          <a:p>
            <a:pPr marL="0" indent="0" algn="justLow" rtl="1" eaLnBrk="1" hangingPunct="1">
              <a:buClr>
                <a:srgbClr val="F0A22E"/>
              </a:buClr>
              <a:buFont typeface="Wingdings 2" pitchFamily="18" charset="2"/>
              <a:buNone/>
            </a:pP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SA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توضيح المقصود بمخرج الحرف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 rtl="1" eaLnBrk="1" hangingPunct="1">
              <a:buClr>
                <a:srgbClr val="F0A22E"/>
              </a:buClr>
              <a:buFont typeface="Wingdings 2" pitchFamily="18" charset="2"/>
              <a:buNone/>
            </a:pPr>
            <a:endParaRPr lang="ar-BH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5174" y="2379022"/>
            <a:ext cx="80494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F0A22E"/>
              </a:buClr>
            </a:pP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ar-SA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تبيُّن كيفية تحديد مخرج الحرف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1">
              <a:buClr>
                <a:srgbClr val="F0A22E"/>
              </a:buClr>
            </a:pPr>
            <a:endParaRPr lang="ar-BH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782" y="3203491"/>
            <a:ext cx="1077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تعرُّف المخارج </a:t>
            </a:r>
            <a:r>
              <a:rPr lang="ar-SA" sz="4000" b="1" dirty="0" smtClean="0">
                <a:latin typeface="Times New Roman" pitchFamily="18" charset="0"/>
                <a:cs typeface="Times New Roman" pitchFamily="18" charset="0"/>
              </a:rPr>
              <a:t>الرئيسة</a:t>
            </a:r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/>
          <p:nvPr/>
        </p:nvSpPr>
        <p:spPr>
          <a:xfrm>
            <a:off x="929782" y="4027960"/>
            <a:ext cx="1077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تحديد الحروف التي تخرج من الجوف والحلق</a:t>
            </a:r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23C9C15-99B4-43F6-8039-3F8E6527C546}"/>
              </a:ext>
            </a:extLst>
          </p:cNvPr>
          <p:cNvGrpSpPr/>
          <p:nvPr/>
        </p:nvGrpSpPr>
        <p:grpSpPr>
          <a:xfrm>
            <a:off x="0" y="96199"/>
            <a:ext cx="3544105" cy="687262"/>
            <a:chOff x="-1" y="90660"/>
            <a:chExt cx="3544105" cy="687262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xmlns="" id="{565AE415-CBB2-4EC8-8FEE-D3E7A3E0EF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مستطيل 27">
              <a:extLst>
                <a:ext uri="{FF2B5EF4-FFF2-40B4-BE49-F238E27FC236}">
                  <a16:creationId xmlns:a16="http://schemas.microsoft.com/office/drawing/2014/main" xmlns="" id="{9D4F40C2-5A7C-4698-9FFC-C47E27D719E2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/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03E5ACA1-8C65-4E48-B633-5A233AAE9B34}"/>
              </a:ext>
            </a:extLst>
          </p:cNvPr>
          <p:cNvSpPr/>
          <p:nvPr/>
        </p:nvSpPr>
        <p:spPr>
          <a:xfrm>
            <a:off x="457200" y="1671101"/>
            <a:ext cx="11277600" cy="15193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justLow" rtl="1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هل تعلم أنَّ جهاز النُّطق عند الإنسان يتكون من مجموعة مخارج</a:t>
            </a:r>
            <a:r>
              <a:rPr lang="ar-BH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وكل مخرج منها يختصُّ بحروف معيَّنة تخرج منه؟ </a:t>
            </a:r>
          </a:p>
        </p:txBody>
      </p:sp>
      <p:sp>
        <p:nvSpPr>
          <p:cNvPr id="5" name="مستطيل ذو زوايا قطرية مستديرة 13">
            <a:extLst>
              <a:ext uri="{FF2B5EF4-FFF2-40B4-BE49-F238E27FC236}">
                <a16:creationId xmlns:a16="http://schemas.microsoft.com/office/drawing/2014/main" xmlns="" id="{9549B890-A612-46D2-8ABE-ADB80D256C6F}"/>
              </a:ext>
            </a:extLst>
          </p:cNvPr>
          <p:cNvSpPr/>
          <p:nvPr/>
        </p:nvSpPr>
        <p:spPr>
          <a:xfrm>
            <a:off x="8328073" y="677101"/>
            <a:ext cx="2968283" cy="746664"/>
          </a:xfrm>
          <a:prstGeom prst="round2DiagRect">
            <a:avLst/>
          </a:prstGeom>
          <a:solidFill>
            <a:srgbClr val="92D050"/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هل تعلم؟</a:t>
            </a:r>
            <a:endParaRPr lang="ar-BH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ذو زوايا قطرية مستديرة 14">
            <a:extLst>
              <a:ext uri="{FF2B5EF4-FFF2-40B4-BE49-F238E27FC236}">
                <a16:creationId xmlns:a16="http://schemas.microsoft.com/office/drawing/2014/main" xmlns="" id="{C0FE7FAE-5802-42D0-98EC-DB0B136F9AA6}"/>
              </a:ext>
            </a:extLst>
          </p:cNvPr>
          <p:cNvSpPr/>
          <p:nvPr/>
        </p:nvSpPr>
        <p:spPr>
          <a:xfrm>
            <a:off x="6260123" y="3437746"/>
            <a:ext cx="4794736" cy="608428"/>
          </a:xfrm>
          <a:prstGeom prst="round2DiagRect">
            <a:avLst/>
          </a:prstGeom>
          <a:solidFill>
            <a:srgbClr val="92D050"/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فما المقصود بمخرج الحرف؟</a:t>
            </a:r>
            <a:endParaRPr lang="ar-BH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ذو زوايا قطرية مستديرة 14">
            <a:extLst>
              <a:ext uri="{FF2B5EF4-FFF2-40B4-BE49-F238E27FC236}">
                <a16:creationId xmlns:a16="http://schemas.microsoft.com/office/drawing/2014/main" xmlns="" id="{836DF2E0-544D-450C-9BF3-EE3C4EF889DA}"/>
              </a:ext>
            </a:extLst>
          </p:cNvPr>
          <p:cNvSpPr/>
          <p:nvPr/>
        </p:nvSpPr>
        <p:spPr>
          <a:xfrm>
            <a:off x="5652869" y="4117520"/>
            <a:ext cx="4794736" cy="608428"/>
          </a:xfrm>
          <a:prstGeom prst="round2DiagRect">
            <a:avLst/>
          </a:prstGeom>
          <a:solidFill>
            <a:srgbClr val="92D050"/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وما المخارج </a:t>
            </a:r>
            <a:r>
              <a:rPr lang="ar-S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الرئيسة</a:t>
            </a: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؟</a:t>
            </a:r>
            <a:endParaRPr lang="ar-BH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ذو زوايا قطرية مستديرة 14">
            <a:extLst>
              <a:ext uri="{FF2B5EF4-FFF2-40B4-BE49-F238E27FC236}">
                <a16:creationId xmlns:a16="http://schemas.microsoft.com/office/drawing/2014/main" xmlns="" id="{B5DB1131-29AA-4661-B188-DA301871A0FD}"/>
              </a:ext>
            </a:extLst>
          </p:cNvPr>
          <p:cNvSpPr/>
          <p:nvPr/>
        </p:nvSpPr>
        <p:spPr>
          <a:xfrm>
            <a:off x="2512842" y="4797294"/>
            <a:ext cx="7166316" cy="608428"/>
          </a:xfrm>
          <a:prstGeom prst="round2DiagRect">
            <a:avLst/>
          </a:prstGeom>
          <a:solidFill>
            <a:srgbClr val="92D050"/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وما الحروف التي تخرج من كل واحد منها؟</a:t>
            </a:r>
            <a:endParaRPr lang="ar-BH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0670FF0-2446-4F9F-8E0C-CFBE8B4EBEEC}"/>
              </a:ext>
            </a:extLst>
          </p:cNvPr>
          <p:cNvGrpSpPr/>
          <p:nvPr/>
        </p:nvGrpSpPr>
        <p:grpSpPr>
          <a:xfrm>
            <a:off x="58991" y="31668"/>
            <a:ext cx="3544105" cy="687262"/>
            <a:chOff x="-1" y="90660"/>
            <a:chExt cx="3544105" cy="687262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xmlns="" id="{8101E73D-DF04-4BA3-8E2A-E45E1C2635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مستطيل 27">
              <a:extLst>
                <a:ext uri="{FF2B5EF4-FFF2-40B4-BE49-F238E27FC236}">
                  <a16:creationId xmlns:a16="http://schemas.microsoft.com/office/drawing/2014/main" xmlns="" id="{0E763B0D-63E1-42F2-880E-681CB08A99C8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9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185" y="896302"/>
            <a:ext cx="11009313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تعريف</a:t>
            </a:r>
            <a:r>
              <a:rPr lang="ar-SA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مخرج</a:t>
            </a:r>
            <a:r>
              <a:rPr lang="ar-BH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الحرف</a:t>
            </a:r>
            <a:r>
              <a:rPr lang="ar-BH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448301" y="6821587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838200" y="6821587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0634133" y="-660301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0842" y="3024765"/>
            <a:ext cx="11258261" cy="1420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just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مخرج الحرف هو </a:t>
            </a:r>
            <a:r>
              <a:rPr lang="ar-S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المكان الذي يخرج الحرف منه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7694" y="2203809"/>
            <a:ext cx="3295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BH" sz="4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6A02618-2558-473A-82F2-D6A3852AFDBF}"/>
              </a:ext>
            </a:extLst>
          </p:cNvPr>
          <p:cNvGrpSpPr/>
          <p:nvPr/>
        </p:nvGrpSpPr>
        <p:grpSpPr>
          <a:xfrm>
            <a:off x="29495" y="46416"/>
            <a:ext cx="3544105" cy="687262"/>
            <a:chOff x="-1" y="90660"/>
            <a:chExt cx="3544105" cy="6872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0512885C-7588-4202-9854-E786F28D78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مستطيل 27">
              <a:extLst>
                <a:ext uri="{FF2B5EF4-FFF2-40B4-BE49-F238E27FC236}">
                  <a16:creationId xmlns:a16="http://schemas.microsoft.com/office/drawing/2014/main" xmlns="" id="{F01C8F68-43B0-4409-BB6E-A2D2EF9026CE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3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185" y="896302"/>
            <a:ext cx="11009313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كَيفيةُ</a:t>
            </a:r>
            <a:r>
              <a:rPr lang="ar-SA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تحديد</a:t>
            </a:r>
            <a:r>
              <a:rPr lang="ar-SA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مخرج</a:t>
            </a:r>
            <a:r>
              <a:rPr lang="ar-BH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الحرف</a:t>
            </a:r>
            <a:r>
              <a:rPr lang="ar-BH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448301" y="6821587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838200" y="6821587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0634133" y="-660301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9710" y="2119181"/>
            <a:ext cx="11258261" cy="1420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marR="0" lvl="0" indent="-635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إذا أردت أن تُحدّد مخرج حرف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من الحروف، فعليك أن تلفظه 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ساكنًا مسبوقا بهمزة قطع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، فحيث ينقطع الصوت 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يكون المخرج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7694" y="2203809"/>
            <a:ext cx="3295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 ذو زوايا قطرية مستديرة 14">
            <a:extLst>
              <a:ext uri="{FF2B5EF4-FFF2-40B4-BE49-F238E27FC236}">
                <a16:creationId xmlns:a16="http://schemas.microsoft.com/office/drawing/2014/main" xmlns="" id="{DAA48D9D-2712-487C-ACCC-D8E43071EDC0}"/>
              </a:ext>
            </a:extLst>
          </p:cNvPr>
          <p:cNvSpPr/>
          <p:nvPr/>
        </p:nvSpPr>
        <p:spPr>
          <a:xfrm>
            <a:off x="123088" y="3924486"/>
            <a:ext cx="11258261" cy="1280560"/>
          </a:xfrm>
          <a:prstGeom prst="round2DiagRect">
            <a:avLst/>
          </a:prstGeom>
          <a:solidFill>
            <a:srgbClr val="92D050"/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مثال ذلك</a:t>
            </a:r>
            <a:r>
              <a:rPr lang="ar-S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إذا أردت تحديد مخرج حرف (الباء) فالفظه ساكنًا (</a:t>
            </a:r>
            <a:r>
              <a:rPr lang="ar-SA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إبْ</a:t>
            </a:r>
            <a:r>
              <a:rPr lang="ar-S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)، أعد التجربة ثانية. لعلَّك أدركتَ أن مخرج الباء من الشفتين.</a:t>
            </a:r>
            <a:endParaRPr lang="ar-BH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DF41D65-EDE2-4CA8-AE32-A8F11C0E09F8}"/>
              </a:ext>
            </a:extLst>
          </p:cNvPr>
          <p:cNvGrpSpPr/>
          <p:nvPr/>
        </p:nvGrpSpPr>
        <p:grpSpPr>
          <a:xfrm>
            <a:off x="44243" y="31668"/>
            <a:ext cx="3544105" cy="687262"/>
            <a:chOff x="-1" y="90660"/>
            <a:chExt cx="3544105" cy="687262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7953EC7F-6CE1-4E79-8705-DA3CADFA70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مستطيل 27">
              <a:extLst>
                <a:ext uri="{FF2B5EF4-FFF2-40B4-BE49-F238E27FC236}">
                  <a16:creationId xmlns:a16="http://schemas.microsoft.com/office/drawing/2014/main" xmlns="" id="{D1FA4868-B2A4-4703-956F-B6A24BEB34D4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7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4373" y="356469"/>
            <a:ext cx="2998032" cy="90711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1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8900" y="1454047"/>
            <a:ext cx="11808182" cy="45939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justLow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ar-S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63500" indent="-63500" algn="justLow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SA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أكمل</a:t>
            </a: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العبار</a:t>
            </a:r>
            <a:r>
              <a:rPr lang="ar-S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ات</a:t>
            </a: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الآتية</a:t>
            </a: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بكتابة</a:t>
            </a: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الكلم</a:t>
            </a:r>
            <a:r>
              <a:rPr lang="ar-S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ات</a:t>
            </a:r>
            <a:r>
              <a:rPr lang="ar-B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المناسبة</a:t>
            </a: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BH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just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مخرج الحرف هو </a:t>
            </a:r>
            <a:r>
              <a:rPr lang="ar-S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just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إذا أردت أن تُحدّد مخرج حرف من الحروف، فعليك أن تلفظه </a:t>
            </a:r>
            <a:r>
              <a:rPr lang="ar-S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.................................</a:t>
            </a:r>
            <a:r>
              <a:rPr lang="ar-S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، فحيث ينقطع </a:t>
            </a:r>
            <a:r>
              <a:rPr lang="ar-S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الصوت</a:t>
            </a:r>
            <a:r>
              <a:rPr lang="ar-S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..................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0" indent="-742950" algn="just" rtl="1">
              <a:buFont typeface="+mj-lt"/>
              <a:buAutoNum type="arabicPeriod"/>
              <a:defRPr/>
            </a:pPr>
            <a:endParaRPr lang="ar-SA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just" rtl="1">
              <a:buFont typeface="+mj-lt"/>
              <a:buAutoNum type="arabicPeriod"/>
              <a:defRPr/>
            </a:pPr>
            <a:endParaRPr lang="ar-BH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indent="-63500" algn="justLow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ar-BH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C550307-683A-438B-ABD6-0655AFA74014}"/>
              </a:ext>
            </a:extLst>
          </p:cNvPr>
          <p:cNvGrpSpPr/>
          <p:nvPr/>
        </p:nvGrpSpPr>
        <p:grpSpPr>
          <a:xfrm>
            <a:off x="44243" y="61164"/>
            <a:ext cx="3544105" cy="687262"/>
            <a:chOff x="-1" y="90660"/>
            <a:chExt cx="3544105" cy="687262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xmlns="" id="{C57AC7BD-0E75-4B9D-99A9-4EA035134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مستطيل 27">
              <a:extLst>
                <a:ext uri="{FF2B5EF4-FFF2-40B4-BE49-F238E27FC236}">
                  <a16:creationId xmlns:a16="http://schemas.microsoft.com/office/drawing/2014/main" xmlns="" id="{B9DFF8EE-93B6-4D8F-A370-7BD70C9A7144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5300" y="175970"/>
            <a:ext cx="4575436" cy="838200"/>
          </a:xfrm>
        </p:spPr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إجابة</a:t>
            </a:r>
            <a:r>
              <a:rPr lang="ar-S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</a:t>
            </a:r>
            <a:r>
              <a:rPr lang="ar-S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9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0725739" y="-1191587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8900" y="1865677"/>
            <a:ext cx="11674200" cy="43795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marR="0" lvl="0" indent="-635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lang="ar-S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63500" marR="0" lvl="0" indent="-635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3500" marR="0" lvl="0" indent="-635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أكمل العبار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ات</a:t>
            </a: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الآتية بكتابة الكلم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ات</a:t>
            </a: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المناسبة:</a:t>
            </a:r>
          </a:p>
          <a:p>
            <a:pPr marL="63500" marR="0" lvl="0" indent="-635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ar-B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مخرج الحرف هو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المكان الذي يخرج الحرف منه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إذا أردت أن تُحدّد مخرج حرف من الحروف، فعليك أن تلفظه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ساكنًا مسبوق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ً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 بهمزة قطع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، فحيث ينقطع الصوت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يكون المخرج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742950" marR="0" lvl="0" indent="-7429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3500" marR="0" lvl="0" indent="-6350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59569A-3997-4A16-BB7A-C6A853F753CE}"/>
              </a:ext>
            </a:extLst>
          </p:cNvPr>
          <p:cNvGrpSpPr/>
          <p:nvPr/>
        </p:nvGrpSpPr>
        <p:grpSpPr>
          <a:xfrm>
            <a:off x="58991" y="31668"/>
            <a:ext cx="3544105" cy="687262"/>
            <a:chOff x="-1" y="90660"/>
            <a:chExt cx="3544105" cy="687262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xmlns="" id="{06947D3A-0E99-45C9-9BE1-FD234D3E25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مستطيل 27">
              <a:extLst>
                <a:ext uri="{FF2B5EF4-FFF2-40B4-BE49-F238E27FC236}">
                  <a16:creationId xmlns:a16="http://schemas.microsoft.com/office/drawing/2014/main" xmlns="" id="{B4592A54-7CCD-42A3-B81B-CF822FFEBAF3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62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28617"/>
            <a:ext cx="8534400" cy="7921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M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المخارج</a:t>
            </a:r>
            <a:r>
              <a:rPr lang="ar-M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الرئيسية</a:t>
            </a:r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1" y="1143000"/>
            <a:ext cx="8498417" cy="2971800"/>
          </a:xfrm>
        </p:spPr>
        <p:txBody>
          <a:bodyPr>
            <a:noAutofit/>
          </a:bodyPr>
          <a:lstStyle/>
          <a:p>
            <a:pPr marL="0" indent="0" algn="justLow" rt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BH" sz="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1200" y="1259173"/>
            <a:ext cx="10871200" cy="49728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M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تتوزع حروف الهجاء الثمانية والعشرون على مواضع النطق التي ت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M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ْ</a:t>
            </a:r>
            <a:r>
              <a:rPr lang="ar-M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M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ظ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M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M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ها خمسة مخارج هي:</a:t>
            </a:r>
          </a:p>
          <a:p>
            <a:pPr marL="742950" indent="-742950"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M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الجوْف.              2. الحلْق.               3. الل</a:t>
            </a:r>
            <a:r>
              <a:rPr lang="ar-S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ّ</a:t>
            </a:r>
            <a:r>
              <a:rPr lang="ar-M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سان.</a:t>
            </a:r>
          </a:p>
          <a:p>
            <a:pPr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M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الش</a:t>
            </a:r>
            <a:r>
              <a:rPr lang="ar-BH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ّ</a:t>
            </a:r>
            <a:r>
              <a:rPr lang="ar-M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فتان.              5. الخيشوم.</a:t>
            </a:r>
            <a:endParaRPr lang="ar-BH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21EEE0-E8B3-445A-B60A-6C5F03D0A53D}"/>
              </a:ext>
            </a:extLst>
          </p:cNvPr>
          <p:cNvGrpSpPr/>
          <p:nvPr/>
        </p:nvGrpSpPr>
        <p:grpSpPr>
          <a:xfrm>
            <a:off x="29495" y="31668"/>
            <a:ext cx="3544105" cy="687262"/>
            <a:chOff x="-1" y="90660"/>
            <a:chExt cx="3544105" cy="68726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xmlns="" id="{EC62F352-3EFA-4A3B-A5D0-B59BBD1C9E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مستطيل 27">
              <a:extLst>
                <a:ext uri="{FF2B5EF4-FFF2-40B4-BE49-F238E27FC236}">
                  <a16:creationId xmlns:a16="http://schemas.microsoft.com/office/drawing/2014/main" xmlns="" id="{9F0E2051-E51B-4EC1-BE78-7D3FDCDDA3DC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2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925" y="1797269"/>
            <a:ext cx="6115987" cy="36591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0" y="328617"/>
            <a:ext cx="8534400" cy="7921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M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المخارج</a:t>
            </a:r>
            <a:r>
              <a:rPr lang="ar-M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الرئيسة</a:t>
            </a:r>
            <a:r>
              <a:rPr lang="ar-M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للحروف</a:t>
            </a:r>
            <a:r>
              <a:rPr lang="ar-M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العربية</a:t>
            </a:r>
            <a:endParaRPr lang="ar-B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48F08CA-F62B-47FB-AEEE-88F093C47DAC}"/>
              </a:ext>
            </a:extLst>
          </p:cNvPr>
          <p:cNvGrpSpPr/>
          <p:nvPr/>
        </p:nvGrpSpPr>
        <p:grpSpPr>
          <a:xfrm>
            <a:off x="58991" y="31668"/>
            <a:ext cx="3544105" cy="687262"/>
            <a:chOff x="-1" y="90660"/>
            <a:chExt cx="3544105" cy="687262"/>
          </a:xfrm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xmlns="" id="{5DEFCA11-2E3B-4694-B2F0-B5829907DD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" y="90660"/>
              <a:ext cx="3544105" cy="687262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AD47">
                    <a:shade val="30000"/>
                    <a:satMod val="115000"/>
                  </a:srgbClr>
                </a:gs>
                <a:gs pos="50000">
                  <a:srgbClr val="70AD47">
                    <a:shade val="67500"/>
                    <a:satMod val="115000"/>
                  </a:srgbClr>
                </a:gs>
                <a:gs pos="100000">
                  <a:srgbClr val="70AD4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 27">
              <a:extLst>
                <a:ext uri="{FF2B5EF4-FFF2-40B4-BE49-F238E27FC236}">
                  <a16:creationId xmlns:a16="http://schemas.microsoft.com/office/drawing/2014/main" xmlns="" id="{AE1B1ABA-0381-44BD-A4B8-A5B1A48EE1B4}"/>
                </a:ext>
              </a:extLst>
            </p:cNvPr>
            <p:cNvSpPr/>
            <p:nvPr/>
          </p:nvSpPr>
          <p:spPr>
            <a:xfrm>
              <a:off x="-1" y="156990"/>
              <a:ext cx="35441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000" b="1" dirty="0">
                  <a:solidFill>
                    <a:schemeClr val="bg1"/>
                  </a:solidFill>
                </a:rPr>
                <a:t>مخارج الحروف (1) - </a:t>
              </a:r>
              <a:r>
                <a:rPr lang="ar-BH" altLang="ko-KR" sz="2000" b="1" dirty="0">
                  <a:solidFill>
                    <a:schemeClr val="bg1"/>
                  </a:solidFill>
                </a:rPr>
                <a:t> التربية الإسلامية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0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1359</TotalTime>
  <Words>826</Words>
  <Application>Microsoft Office PowerPoint</Application>
  <PresentationFormat>Widescreen</PresentationFormat>
  <Paragraphs>155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맑은 고딕</vt:lpstr>
      <vt:lpstr>Adobe Arabic</vt:lpstr>
      <vt:lpstr>Arial</vt:lpstr>
      <vt:lpstr>Calibri</vt:lpstr>
      <vt:lpstr>Calibri Light</vt:lpstr>
      <vt:lpstr>Franklin Gothic Book</vt:lpstr>
      <vt:lpstr>Frutiger LT Arabic 55 Roman</vt:lpstr>
      <vt:lpstr>Sakkal Majalla</vt:lpstr>
      <vt:lpstr>Tahoma</vt:lpstr>
      <vt:lpstr>Times New Roman</vt:lpstr>
      <vt:lpstr>Traditional Arabic</vt:lpstr>
      <vt:lpstr>Wingdings</vt:lpstr>
      <vt:lpstr>Wingdings 2</vt:lpstr>
      <vt:lpstr>Office Theme</vt:lpstr>
      <vt:lpstr>قالب الدروس</vt:lpstr>
      <vt:lpstr>PowerPoint Presentation</vt:lpstr>
      <vt:lpstr>أهداف الدرس:</vt:lpstr>
      <vt:lpstr>PowerPoint Presentation</vt:lpstr>
      <vt:lpstr>تعريف مخرج الحرف:</vt:lpstr>
      <vt:lpstr>كَيفيةُ تحديد مخرج الحرف:</vt:lpstr>
      <vt:lpstr>نشاط 1</vt:lpstr>
      <vt:lpstr>إجابة نشاط 1</vt:lpstr>
      <vt:lpstr>المخارج الرئيسية:</vt:lpstr>
      <vt:lpstr>المخارج الرئيسة للحروف العربية</vt:lpstr>
      <vt:lpstr>أولاً- الجَوْف:</vt:lpstr>
      <vt:lpstr>ثانيًا- الحلْق:</vt:lpstr>
      <vt:lpstr>نشاط 2</vt:lpstr>
      <vt:lpstr>إجابة نشاط 2</vt:lpstr>
      <vt:lpstr>PowerPoint Presentation</vt:lpstr>
      <vt:lpstr>PowerPoint Presentation</vt:lpstr>
      <vt:lpstr>انتهى الدرس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Mohamed Salameh Mfadi Alsalimeh</cp:lastModifiedBy>
  <cp:revision>121</cp:revision>
  <dcterms:created xsi:type="dcterms:W3CDTF">2020-03-04T10:47:58Z</dcterms:created>
  <dcterms:modified xsi:type="dcterms:W3CDTF">2020-09-16T09:54:20Z</dcterms:modified>
</cp:coreProperties>
</file>