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65" r:id="rId5"/>
    <p:sldId id="264" r:id="rId6"/>
    <p:sldId id="268" r:id="rId7"/>
    <p:sldId id="269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79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22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32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2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38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7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038268" y="3074286"/>
            <a:ext cx="5464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الْحُلْمُ الْعَرَبِيُّ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062576" y="1427733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الصّفحة</a:t>
            </a:r>
            <a:r>
              <a:rPr lang="ar-BH" sz="2800" b="1" dirty="0">
                <a:solidFill>
                  <a:srgbClr val="FF0000"/>
                </a:solidFill>
              </a:rPr>
              <a:t> 45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3960" y="136722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31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384874" y="1399057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الْحَلَقَة الْأَولَى، اللُّغَة الْعَرَبِيَّة، الصّفّ الثّالِث الإِبتدائيّ</a:t>
            </a:r>
            <a:endParaRPr lang="en-US" sz="2800" dirty="0"/>
          </a:p>
        </p:txBody>
      </p:sp>
      <p:pic>
        <p:nvPicPr>
          <p:cNvPr id="6" name="1_copy+AUD-202004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1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969" y="321972"/>
            <a:ext cx="419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/>
              <a:t>الْحُلْمُ الْعَرَبِيُّ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75011" y="1029858"/>
            <a:ext cx="72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 smtClean="0"/>
              <a:t> يُحْكى </a:t>
            </a:r>
            <a:r>
              <a:rPr lang="ar-BH" sz="3600" dirty="0"/>
              <a:t>أَنَّ الْعُصْفورَة  </a:t>
            </a:r>
            <a:r>
              <a:rPr lang="ar-BH" sz="3600" dirty="0" smtClean="0"/>
              <a:t>      قالَتْ </a:t>
            </a:r>
            <a:r>
              <a:rPr lang="ar-BH" sz="3600" dirty="0"/>
              <a:t>يَوْمًا </a:t>
            </a:r>
            <a:r>
              <a:rPr lang="ar-BH" sz="3600" dirty="0" smtClean="0"/>
              <a:t>لِلْأَوْلاد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45521" y="67770"/>
            <a:ext cx="273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 هَيا نَقْرَأُ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318" y="1920145"/>
            <a:ext cx="79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أَنا </a:t>
            </a:r>
            <a:r>
              <a:rPr lang="ar-BH" sz="3600" dirty="0" smtClean="0"/>
              <a:t>لِلْوَحْـــــدَةِ </a:t>
            </a:r>
            <a:r>
              <a:rPr lang="ar-BH" sz="3600" dirty="0"/>
              <a:t>مَنْذورَة </a:t>
            </a:r>
            <a:r>
              <a:rPr lang="ar-BH" sz="3600" dirty="0" smtClean="0"/>
              <a:t>        كونوا </a:t>
            </a:r>
            <a:r>
              <a:rPr lang="ar-BH" sz="3600" dirty="0"/>
              <a:t>مِثْلي يا </a:t>
            </a:r>
            <a:r>
              <a:rPr lang="ar-BH" sz="3600" dirty="0" smtClean="0"/>
              <a:t>أَوْلاد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6074" y="2706951"/>
            <a:ext cx="71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طيروا في أَرْضِ </a:t>
            </a:r>
            <a:r>
              <a:rPr lang="ar-BH" sz="3600" dirty="0" smtClean="0"/>
              <a:t>الْعَرَبِ      </a:t>
            </a:r>
            <a:r>
              <a:rPr lang="ar-BH" sz="3600" dirty="0"/>
              <a:t>لا تَعْتَرِفوا </a:t>
            </a:r>
            <a:r>
              <a:rPr lang="ar-BH" sz="3600" dirty="0" smtClean="0"/>
              <a:t>بِالْأَسوار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96036" y="3477295"/>
            <a:ext cx="81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 smtClean="0"/>
              <a:t>        رَبَّاني أُمـــي وَأَبـــي          لِلْحُرِّيَّةِ </a:t>
            </a:r>
            <a:r>
              <a:rPr lang="ar-BH" sz="3600" dirty="0" smtClean="0"/>
              <a:t>وَالْأَحْرار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36376" y="4315617"/>
            <a:ext cx="704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/>
              <a:t>طِرْنا مِثْلَ الْعُصْفورَة  </a:t>
            </a:r>
            <a:r>
              <a:rPr lang="ar-BH" sz="3600" dirty="0" smtClean="0"/>
              <a:t>       </a:t>
            </a:r>
            <a:r>
              <a:rPr lang="ar-BH" sz="3600" dirty="0"/>
              <a:t>نَحْنُ مَلايينَ </a:t>
            </a:r>
            <a:r>
              <a:rPr lang="ar-BH" sz="3600" dirty="0" smtClean="0"/>
              <a:t>الْأَوْلاد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6377" y="5153939"/>
            <a:ext cx="796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حَرَّرْنا الْأَرْضَ الْمَقْهورَة </a:t>
            </a:r>
            <a:r>
              <a:rPr lang="ar-BH" sz="3600" dirty="0" smtClean="0"/>
              <a:t>    </a:t>
            </a:r>
            <a:r>
              <a:rPr lang="ar-BH" sz="3600" dirty="0"/>
              <a:t>وَحَّدْنا وَطَنَ </a:t>
            </a:r>
            <a:r>
              <a:rPr lang="ar-BH" sz="3600" dirty="0" smtClean="0"/>
              <a:t>الْأَجْداد</a:t>
            </a:r>
            <a:endParaRPr lang="en-US" sz="3600" dirty="0"/>
          </a:p>
        </p:txBody>
      </p:sp>
      <p:pic>
        <p:nvPicPr>
          <p:cNvPr id="10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0209" y="6099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55602" y="238588"/>
            <a:ext cx="552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نَتَعَلَّمُ </a:t>
            </a:r>
            <a:r>
              <a:rPr lang="ar-BH" sz="4000" b="1" dirty="0">
                <a:solidFill>
                  <a:srgbClr val="FF0000"/>
                </a:solidFill>
              </a:rPr>
              <a:t>مِنْ </a:t>
            </a:r>
            <a:r>
              <a:rPr lang="ar-BH" sz="4000" b="1" dirty="0" smtClean="0">
                <a:solidFill>
                  <a:srgbClr val="FF0000"/>
                </a:solidFill>
              </a:rPr>
              <a:t>قَامُوسِ الْكَلِمَاتِ: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08427"/>
              </p:ext>
            </p:extLst>
          </p:nvPr>
        </p:nvGraphicFramePr>
        <p:xfrm>
          <a:off x="1726442" y="1351115"/>
          <a:ext cx="9039367" cy="4981445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مَعْنَاهَا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الْوَحْدَةُ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الْأَحْرار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مُنْذورَة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الْمَقْهورَة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9400" y="2578552"/>
            <a:ext cx="4593643" cy="619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BH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اتِّحادٌ وَتَعاونٌ بَينَ بَلَدَيْنِ أَو </a:t>
            </a:r>
            <a:r>
              <a:rPr lang="ar-BH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أَكْثَر.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556" y="3451537"/>
            <a:ext cx="355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يَعيشونَ في </a:t>
            </a:r>
            <a:r>
              <a:rPr lang="ar-BH" sz="3200" dirty="0" smtClean="0">
                <a:solidFill>
                  <a:srgbClr val="FF0000"/>
                </a:solidFill>
              </a:rPr>
              <a:t>حُرِّيَّةٍ.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7916" y="4599661"/>
            <a:ext cx="40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مُخَصَّصَةٌ لِخِدْمَةِ شَيءٍ </a:t>
            </a:r>
            <a:r>
              <a:rPr lang="ar-BH" sz="3200" dirty="0" smtClean="0">
                <a:solidFill>
                  <a:srgbClr val="FF0000"/>
                </a:solidFill>
              </a:rPr>
              <a:t>ما.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648" y="5495174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مُحْتَلَّةٌ </a:t>
            </a:r>
            <a:r>
              <a:rPr lang="ar-BH" sz="3200" dirty="0" smtClean="0">
                <a:solidFill>
                  <a:srgbClr val="FF0000"/>
                </a:solidFill>
              </a:rPr>
              <a:t>مَغْلوبَةٌ.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3039" y="6066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2114" y="712694"/>
            <a:ext cx="4470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400" dirty="0" smtClean="0">
                <a:solidFill>
                  <a:schemeClr val="tx1"/>
                </a:solidFill>
              </a:rPr>
              <a:t>عَلَاماتُ التَّرْقيمِ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0860" y="2274469"/>
            <a:ext cx="222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الْنُقطَةُ (.)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395881" y="2274469"/>
            <a:ext cx="1734671" cy="78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245" y="2274469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تُوضَعُ بَعْدَ نِهايةِ الْجُملَّةِ التَّامةِ </a:t>
            </a:r>
            <a:r>
              <a:rPr lang="ar-BH" sz="4000" dirty="0" smtClean="0">
                <a:solidFill>
                  <a:srgbClr val="FF0000"/>
                </a:solidFill>
              </a:rPr>
              <a:t>المَعْنى.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389" y="4262718"/>
            <a:ext cx="20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الْفاصلَّة (،)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494493" y="4224292"/>
            <a:ext cx="1734671" cy="78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9245" y="4301144"/>
            <a:ext cx="669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تُوضَعُ بَيْنَ </a:t>
            </a:r>
            <a:r>
              <a:rPr lang="ar-BH" sz="4000" dirty="0" smtClean="0">
                <a:solidFill>
                  <a:srgbClr val="FF0000"/>
                </a:solidFill>
              </a:rPr>
              <a:t>الْجُمَلِ الْمُتَّصِلَةِ فِي المَعْنَى.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0847" y="3244334"/>
            <a:ext cx="500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/>
              <a:t>أَ</a:t>
            </a:r>
            <a:r>
              <a:rPr lang="ar-SA" sz="3600" b="1" dirty="0"/>
              <a:t>ك</a:t>
            </a:r>
            <a:r>
              <a:rPr lang="ar-BH" sz="3600" b="1" dirty="0"/>
              <a:t>َ</a:t>
            </a:r>
            <a:r>
              <a:rPr lang="ar-SA" sz="3600" b="1" dirty="0"/>
              <a:t>ـل</a:t>
            </a:r>
            <a:r>
              <a:rPr lang="ar-BH" sz="3600" b="1" dirty="0"/>
              <a:t>َ</a:t>
            </a:r>
            <a:r>
              <a:rPr lang="ar-SA" sz="3600" b="1" dirty="0"/>
              <a:t> ج</a:t>
            </a:r>
            <a:r>
              <a:rPr lang="ar-BH" sz="3600" b="1" dirty="0"/>
              <a:t>َ</a:t>
            </a:r>
            <a:r>
              <a:rPr lang="ar-SA" sz="3600" b="1" dirty="0"/>
              <a:t>ا</a:t>
            </a:r>
            <a:r>
              <a:rPr lang="ar-BH" sz="3600" b="1" dirty="0"/>
              <a:t>ْ</a:t>
            </a:r>
            <a:r>
              <a:rPr lang="ar-SA" sz="3600" b="1" dirty="0"/>
              <a:t>س</a:t>
            </a:r>
            <a:r>
              <a:rPr lang="ar-BH" sz="3600" b="1" dirty="0"/>
              <a:t>ِ</a:t>
            </a:r>
            <a:r>
              <a:rPr lang="ar-SA" sz="3600" b="1" dirty="0"/>
              <a:t>ـم</a:t>
            </a:r>
            <a:r>
              <a:rPr lang="ar-BH" sz="3600" b="1" dirty="0"/>
              <a:t>ٌ</a:t>
            </a:r>
            <a:r>
              <a:rPr lang="ar-SA" sz="3600" b="1" dirty="0"/>
              <a:t>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</a:t>
            </a:r>
            <a:r>
              <a:rPr lang="ar-BH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َ</a:t>
            </a:r>
            <a:r>
              <a:rPr lang="ar-SA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ـت</a:t>
            </a:r>
            <a:r>
              <a:rPr lang="ar-B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َّ</a:t>
            </a:r>
            <a:r>
              <a:rPr lang="ar-S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ـى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شـَبـِـع</a:t>
            </a:r>
            <a:r>
              <a:rPr lang="ar-B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َ</a:t>
            </a:r>
            <a:r>
              <a:rPr lang="ar-BH" sz="3600" b="1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5881" y="3280158"/>
            <a:ext cx="173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7030A0"/>
                </a:solidFill>
              </a:rPr>
              <a:t>مِثـــــالٌ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0671" y="5193459"/>
            <a:ext cx="173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7030A0"/>
                </a:solidFill>
              </a:rPr>
              <a:t>مِثـــــالٌ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28" y="5193459"/>
            <a:ext cx="723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/>
              <a:t>تَنْاوَلَ جاسِمٌ </a:t>
            </a:r>
            <a:r>
              <a:rPr lang="ar-BH" sz="4000" dirty="0" smtClean="0"/>
              <a:t>إِفْطارَهُ</a:t>
            </a:r>
            <a:r>
              <a:rPr lang="ar-BH" sz="4000" dirty="0" smtClean="0">
                <a:solidFill>
                  <a:srgbClr val="FF0000"/>
                </a:solidFill>
              </a:rPr>
              <a:t>،</a:t>
            </a:r>
            <a:r>
              <a:rPr lang="ar-BH" sz="4000" dirty="0" smtClean="0"/>
              <a:t> </a:t>
            </a:r>
            <a:r>
              <a:rPr lang="ar-BH" sz="4000" dirty="0"/>
              <a:t>وَتَوَجَهَ إِلى </a:t>
            </a:r>
            <a:r>
              <a:rPr lang="ar-BH" sz="4000" dirty="0" smtClean="0"/>
              <a:t>الْمَدْرَسَةِ.</a:t>
            </a:r>
            <a:endParaRPr lang="en-US" sz="4000" dirty="0"/>
          </a:p>
        </p:txBody>
      </p:sp>
      <p:pic>
        <p:nvPicPr>
          <p:cNvPr id="9" name="AUD-20200406-WA0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445" y="6085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9565" y="1950313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عَلامةُ الاستفهام (؟)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36976" y="1955122"/>
            <a:ext cx="1734671" cy="78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8871" y="1993548"/>
            <a:ext cx="623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تُوضَعُ بَعْدَ </a:t>
            </a:r>
            <a:r>
              <a:rPr lang="ar-BH" sz="4000" dirty="0" smtClean="0">
                <a:solidFill>
                  <a:srgbClr val="FF0000"/>
                </a:solidFill>
              </a:rPr>
              <a:t>الْجُمْلَةِ الاسْتِفْهاميةِ.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047" y="3899647"/>
            <a:ext cx="318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 </a:t>
            </a:r>
            <a:r>
              <a:rPr lang="ar-BH" sz="4000" dirty="0">
                <a:solidFill>
                  <a:srgbClr val="FF0000"/>
                </a:solidFill>
              </a:rPr>
              <a:t>عَلامةُ التَّعَجب (!)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005918" y="3899647"/>
            <a:ext cx="1828800" cy="78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4" y="3899647"/>
            <a:ext cx="649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</a:rPr>
              <a:t>تُوضَعُ في نِهايةِ </a:t>
            </a:r>
            <a:r>
              <a:rPr lang="ar-BH" sz="4000" dirty="0" smtClean="0">
                <a:solidFill>
                  <a:srgbClr val="FF0000"/>
                </a:solidFill>
              </a:rPr>
              <a:t>الْجُمْلَّةِ الْمُثيرَّةِ لِلدَّهْشَّةِ.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4459" y="426003"/>
            <a:ext cx="454510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4400" dirty="0" smtClean="0">
                <a:solidFill>
                  <a:schemeClr val="tx1"/>
                </a:solidFill>
              </a:rPr>
              <a:t>عَلَاماتُ التَّرقيمِ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3482" y="2955757"/>
            <a:ext cx="173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7030A0"/>
                </a:solidFill>
              </a:rPr>
              <a:t>مِثـــــالٌ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4529" y="2909340"/>
            <a:ext cx="5343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ل</a:t>
            </a:r>
            <a:r>
              <a:rPr lang="ar-BH" sz="4000" b="1" dirty="0"/>
              <a:t>ِ</a:t>
            </a:r>
            <a:r>
              <a:rPr lang="ar-SA" sz="4000" b="1" dirty="0"/>
              <a:t>ماذا ي</a:t>
            </a:r>
            <a:r>
              <a:rPr lang="ar-BH" sz="4000" b="1" dirty="0"/>
              <a:t>َ</a:t>
            </a:r>
            <a:r>
              <a:rPr lang="ar-SA" sz="4000" b="1" dirty="0"/>
              <a:t>ذ</a:t>
            </a:r>
            <a:r>
              <a:rPr lang="ar-BH" sz="4000" b="1" dirty="0"/>
              <a:t>ْ</a:t>
            </a:r>
            <a:r>
              <a:rPr lang="ar-SA" sz="4000" b="1" dirty="0"/>
              <a:t>هـ</a:t>
            </a:r>
            <a:r>
              <a:rPr lang="ar-BH" sz="4000" b="1" dirty="0"/>
              <a:t>َ</a:t>
            </a:r>
            <a:r>
              <a:rPr lang="ar-SA" sz="4000" b="1" dirty="0"/>
              <a:t>ب</a:t>
            </a:r>
            <a:r>
              <a:rPr lang="ar-BH" sz="4000" b="1" dirty="0"/>
              <a:t>ُ</a:t>
            </a:r>
            <a:r>
              <a:rPr lang="ar-SA" sz="4000" b="1" dirty="0"/>
              <a:t> ع</a:t>
            </a:r>
            <a:r>
              <a:rPr lang="ar-BH" sz="4000" b="1" dirty="0"/>
              <a:t>َ</a:t>
            </a:r>
            <a:r>
              <a:rPr lang="ar-SA" sz="4000" b="1" dirty="0"/>
              <a:t>لي</a:t>
            </a:r>
            <a:r>
              <a:rPr lang="ar-BH" sz="4000" b="1" dirty="0"/>
              <a:t>ٌ</a:t>
            </a:r>
            <a:r>
              <a:rPr lang="ar-SA" sz="4000" b="1" dirty="0"/>
              <a:t> إ</a:t>
            </a:r>
            <a:r>
              <a:rPr lang="ar-BH" sz="4000" b="1" dirty="0"/>
              <a:t>ِ</a:t>
            </a:r>
            <a:r>
              <a:rPr lang="ar-SA" sz="4000" b="1" dirty="0"/>
              <a:t>لى ال</a:t>
            </a:r>
            <a:r>
              <a:rPr lang="ar-BH" sz="4000" b="1" dirty="0"/>
              <a:t>ْ</a:t>
            </a:r>
            <a:r>
              <a:rPr lang="ar-SA" sz="4000" b="1" dirty="0"/>
              <a:t>م</a:t>
            </a:r>
            <a:r>
              <a:rPr lang="ar-BH" sz="4000" b="1" dirty="0"/>
              <a:t>َ</a:t>
            </a:r>
            <a:r>
              <a:rPr lang="ar-SA" sz="4000" b="1" dirty="0"/>
              <a:t>ك</a:t>
            </a:r>
            <a:r>
              <a:rPr lang="ar-BH" sz="4000" b="1" dirty="0"/>
              <a:t>ْ</a:t>
            </a:r>
            <a:r>
              <a:rPr lang="ar-SA" sz="4000" b="1" dirty="0"/>
              <a:t>ـت</a:t>
            </a:r>
            <a:r>
              <a:rPr lang="ar-BH" sz="4000" b="1" dirty="0"/>
              <a:t>َ</a:t>
            </a:r>
            <a:r>
              <a:rPr lang="ar-SA" sz="4000" b="1" dirty="0"/>
              <a:t>ـب</a:t>
            </a:r>
            <a:r>
              <a:rPr lang="ar-BH" sz="4000" b="1" dirty="0"/>
              <a:t>َ</a:t>
            </a:r>
            <a:r>
              <a:rPr lang="ar-SA" sz="4000" b="1" dirty="0"/>
              <a:t>ة</a:t>
            </a:r>
            <a:r>
              <a:rPr lang="ar-BH" sz="4000" b="1" dirty="0" smtClean="0"/>
              <a:t>ِ</a:t>
            </a:r>
            <a:r>
              <a:rPr lang="ar-BH" sz="4000" b="1" dirty="0" smtClean="0">
                <a:solidFill>
                  <a:srgbClr val="FF0000"/>
                </a:solidFill>
              </a:rPr>
              <a:t>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4528" y="4889954"/>
            <a:ext cx="4584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/>
              <a:t>ما أَجْمَلَ رَسْمَكِ</a:t>
            </a:r>
            <a:r>
              <a:rPr lang="ar-SA" sz="4000" b="1" dirty="0"/>
              <a:t> يا ف</a:t>
            </a:r>
            <a:r>
              <a:rPr lang="ar-BH" sz="4000" b="1" dirty="0"/>
              <a:t>َ</a:t>
            </a:r>
            <a:r>
              <a:rPr lang="ar-SA" sz="4000" b="1" dirty="0"/>
              <a:t>اطـ</a:t>
            </a:r>
            <a:r>
              <a:rPr lang="ar-BH" sz="4000" b="1" dirty="0"/>
              <a:t>ِ</a:t>
            </a:r>
            <a:r>
              <a:rPr lang="ar-SA" sz="4000" b="1" dirty="0"/>
              <a:t>م</a:t>
            </a:r>
            <a:r>
              <a:rPr lang="ar-BH" sz="4000" b="1" dirty="0"/>
              <a:t>َ</a:t>
            </a:r>
            <a:r>
              <a:rPr lang="ar-SA" sz="4000" b="1" dirty="0"/>
              <a:t>ة</a:t>
            </a:r>
            <a:r>
              <a:rPr lang="ar-BH" sz="4000" b="1" dirty="0" smtClean="0"/>
              <a:t>ُ</a:t>
            </a:r>
            <a:r>
              <a:rPr lang="ar-BH" sz="4000" b="1" dirty="0" smtClean="0">
                <a:solidFill>
                  <a:srgbClr val="FF0000"/>
                </a:solidFill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4311" y="4981944"/>
            <a:ext cx="1298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7030A0"/>
                </a:solidFill>
              </a:rPr>
              <a:t>مِثـــــالٌ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8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9271" y="605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051" y="1480331"/>
            <a:ext cx="844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* قالَ الْمُعَلِمُ  ما أَجْمَلَ أَنْ نَكونَ مُتَعاوِنينَ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4313" y="2264575"/>
            <a:ext cx="1131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* </a:t>
            </a:r>
            <a:r>
              <a:rPr lang="ar-BH" sz="4000" b="1" dirty="0"/>
              <a:t>رَسَمَ خالِدٌ </a:t>
            </a:r>
            <a:r>
              <a:rPr lang="ar-BH" sz="4000" b="1" dirty="0"/>
              <a:t>سَبْعًا </a:t>
            </a:r>
            <a:r>
              <a:rPr lang="ar-BH" sz="4000" b="1" dirty="0"/>
              <a:t>وَعِشْرينَ لَوحَةً </a:t>
            </a:r>
            <a:r>
              <a:rPr lang="ar-BH" sz="4000" b="1" dirty="0"/>
              <a:t> </a:t>
            </a:r>
            <a:r>
              <a:rPr lang="en-US" sz="4000" b="1" dirty="0"/>
              <a:t> </a:t>
            </a:r>
            <a:r>
              <a:rPr lang="ar-BH" sz="4000" b="1" dirty="0"/>
              <a:t>وَشَارَكَ في جَميْعَ مَعارِضِ </a:t>
            </a:r>
            <a:r>
              <a:rPr lang="ar-BH" sz="4000" b="1" dirty="0"/>
              <a:t>الفُنونِ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5330" y="3635027"/>
            <a:ext cx="75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* مَتى حَدَثَتْ غَزْوَةَ أُحُدٍ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41702" y="2901339"/>
            <a:ext cx="628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* اِنْتَشَرَ الظَّلامُ </a:t>
            </a:r>
            <a:r>
              <a:rPr lang="ar-BH" sz="4000" b="1" dirty="0" smtClean="0"/>
              <a:t>فِي </a:t>
            </a:r>
            <a:r>
              <a:rPr lang="ar-BH" sz="4000" b="1" dirty="0"/>
              <a:t>الْقَريَةِ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62129" y="376348"/>
            <a:ext cx="10354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dirty="0">
                <a:solidFill>
                  <a:srgbClr val="C00000"/>
                </a:solidFill>
              </a:rPr>
              <a:t>أَضَعُ عَلْامَةَ الترقيمِ  </a:t>
            </a:r>
            <a:r>
              <a:rPr lang="ar-BH" sz="4400" b="1" dirty="0" smtClean="0"/>
              <a:t>(</a:t>
            </a:r>
            <a:r>
              <a:rPr lang="ar-BH" sz="4400" b="1" dirty="0" smtClean="0">
                <a:solidFill>
                  <a:srgbClr val="FF0000"/>
                </a:solidFill>
              </a:rPr>
              <a:t>. </a:t>
            </a:r>
            <a:r>
              <a:rPr lang="ar-BH" sz="4400" b="1" dirty="0">
                <a:solidFill>
                  <a:srgbClr val="FF0000"/>
                </a:solidFill>
              </a:rPr>
              <a:t>، ؟ ! </a:t>
            </a:r>
            <a:r>
              <a:rPr lang="ar-BH" sz="4400" b="1" dirty="0" smtClean="0">
                <a:solidFill>
                  <a:srgbClr val="FF0000"/>
                </a:solidFill>
              </a:rPr>
              <a:t>:</a:t>
            </a:r>
            <a:r>
              <a:rPr lang="ar-BH" sz="4400" b="1" dirty="0" smtClean="0"/>
              <a:t>) </a:t>
            </a:r>
            <a:r>
              <a:rPr lang="ar-BH" sz="4400" b="1" dirty="0" smtClean="0">
                <a:solidFill>
                  <a:srgbClr val="C00000"/>
                </a:solidFill>
              </a:rPr>
              <a:t>فِي الفَراغِ المُناسِبِ: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7343" y="4474116"/>
            <a:ext cx="8515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b="1" dirty="0"/>
              <a:t>* أَ</a:t>
            </a:r>
            <a:r>
              <a:rPr lang="ar-SA" sz="4000" b="1" dirty="0"/>
              <a:t>ح</a:t>
            </a:r>
            <a:r>
              <a:rPr lang="ar-BH" sz="4000" b="1" dirty="0"/>
              <a:t>َ</a:t>
            </a:r>
            <a:r>
              <a:rPr lang="ar-SA" sz="4000" b="1" dirty="0" err="1"/>
              <a:t>ـب</a:t>
            </a:r>
            <a:r>
              <a:rPr lang="ar-BH" sz="4000" b="1" dirty="0" smtClean="0"/>
              <a:t>َّ</a:t>
            </a:r>
            <a:r>
              <a:rPr lang="ar-SA" sz="4000" b="1" dirty="0" err="1" smtClean="0"/>
              <a:t>ـت</a:t>
            </a:r>
            <a:r>
              <a:rPr lang="ar-BH" sz="4000" b="1" dirty="0"/>
              <a:t>ْ</a:t>
            </a:r>
            <a:r>
              <a:rPr lang="ar-SA" sz="4000" b="1" dirty="0"/>
              <a:t> الس</a:t>
            </a:r>
            <a:r>
              <a:rPr lang="ar-BH" sz="4000" b="1" dirty="0"/>
              <a:t>َّ</a:t>
            </a:r>
            <a:r>
              <a:rPr lang="ar-SA" sz="4000" b="1" dirty="0"/>
              <a:t>ـم</a:t>
            </a:r>
            <a:r>
              <a:rPr lang="ar-BH" sz="4000" b="1" dirty="0"/>
              <a:t>َ</a:t>
            </a:r>
            <a:r>
              <a:rPr lang="ar-SA" sz="4000" b="1" dirty="0"/>
              <a:t>ك</a:t>
            </a:r>
            <a:r>
              <a:rPr lang="ar-BH" sz="4000" b="1" dirty="0"/>
              <a:t>َ</a:t>
            </a:r>
            <a:r>
              <a:rPr lang="ar-SA" sz="4000" b="1" dirty="0" smtClean="0"/>
              <a:t>ة</a:t>
            </a:r>
            <a:r>
              <a:rPr lang="ar-BH" sz="4000" b="1" dirty="0" smtClean="0"/>
              <a:t>ُ</a:t>
            </a:r>
            <a:r>
              <a:rPr lang="ar-SA" sz="4000" b="1" dirty="0" smtClean="0"/>
              <a:t> </a:t>
            </a:r>
            <a:r>
              <a:rPr lang="ar-SA" sz="4000" b="1" dirty="0"/>
              <a:t>ال</a:t>
            </a:r>
            <a:r>
              <a:rPr lang="ar-BH" sz="4000" b="1" dirty="0"/>
              <a:t>ْ</a:t>
            </a:r>
            <a:r>
              <a:rPr lang="ar-SA" sz="4000" b="1" dirty="0"/>
              <a:t>م</a:t>
            </a:r>
            <a:r>
              <a:rPr lang="ar-BH" sz="4000" b="1" dirty="0"/>
              <a:t>َ</a:t>
            </a:r>
            <a:r>
              <a:rPr lang="ar-SA" sz="4000" b="1" dirty="0"/>
              <a:t>دين</a:t>
            </a:r>
            <a:r>
              <a:rPr lang="ar-BH" sz="4000" b="1" dirty="0"/>
              <a:t>َ</a:t>
            </a:r>
            <a:r>
              <a:rPr lang="ar-SA" sz="4000" b="1" dirty="0" smtClean="0"/>
              <a:t>ة</a:t>
            </a:r>
            <a:r>
              <a:rPr lang="ar-BH" sz="4000" b="1" dirty="0" smtClean="0"/>
              <a:t>َ</a:t>
            </a:r>
            <a:r>
              <a:rPr lang="ar-SA" sz="4000" b="1" dirty="0" smtClean="0"/>
              <a:t>  </a:t>
            </a:r>
            <a:r>
              <a:rPr lang="ar-SA" sz="4000" b="1" dirty="0"/>
              <a:t>ف</a:t>
            </a:r>
            <a:r>
              <a:rPr lang="ar-BH" sz="4000" b="1" dirty="0"/>
              <a:t>َ</a:t>
            </a:r>
            <a:r>
              <a:rPr lang="ar-SA" sz="4000" b="1" dirty="0"/>
              <a:t>ل</a:t>
            </a:r>
            <a:r>
              <a:rPr lang="ar-BH" sz="4000" b="1" dirty="0"/>
              <a:t>ِ</a:t>
            </a:r>
            <a:r>
              <a:rPr lang="ar-SA" sz="4000" b="1" dirty="0"/>
              <a:t>ماذا عاد</a:t>
            </a:r>
            <a:r>
              <a:rPr lang="ar-BH" sz="4000" b="1" dirty="0"/>
              <a:t>َ</a:t>
            </a:r>
            <a:r>
              <a:rPr lang="ar-SA" sz="4000" b="1" dirty="0"/>
              <a:t>ت</a:t>
            </a:r>
            <a:r>
              <a:rPr lang="ar-BH" sz="4000" b="1" dirty="0"/>
              <a:t>ْ</a:t>
            </a:r>
            <a:r>
              <a:rPr lang="ar-SA" sz="4000" b="1" dirty="0"/>
              <a:t> إ</a:t>
            </a:r>
            <a:r>
              <a:rPr lang="ar-BH" sz="4000" b="1" dirty="0"/>
              <a:t>ِ</a:t>
            </a:r>
            <a:r>
              <a:rPr lang="ar-SA" sz="4000" b="1" dirty="0"/>
              <a:t>لى ال</a:t>
            </a:r>
            <a:r>
              <a:rPr lang="ar-BH" sz="4000" b="1" dirty="0"/>
              <a:t>ْ</a:t>
            </a:r>
            <a:r>
              <a:rPr lang="ar-SA" sz="4000" b="1" dirty="0"/>
              <a:t>ب</a:t>
            </a:r>
            <a:r>
              <a:rPr lang="ar-BH" sz="4000" b="1" dirty="0"/>
              <a:t>َ</a:t>
            </a:r>
            <a:r>
              <a:rPr lang="ar-SA" sz="4000" b="1" dirty="0"/>
              <a:t>حـر</a:t>
            </a:r>
            <a:r>
              <a:rPr lang="ar-BH" sz="4000" b="1" dirty="0"/>
              <a:t>ِ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365931" y="5332357"/>
            <a:ext cx="6160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4000" b="1" dirty="0"/>
              <a:t>* </a:t>
            </a:r>
            <a:r>
              <a:rPr lang="ar-SA" sz="4000" b="1" dirty="0"/>
              <a:t>ج</a:t>
            </a:r>
            <a:r>
              <a:rPr lang="ar-BH" sz="4000" b="1" dirty="0"/>
              <a:t>َ</a:t>
            </a:r>
            <a:r>
              <a:rPr lang="ar-SA" sz="4000" b="1" dirty="0"/>
              <a:t>ـل</a:t>
            </a:r>
            <a:r>
              <a:rPr lang="ar-BH" sz="4000" b="1" dirty="0"/>
              <a:t>َ</a:t>
            </a:r>
            <a:r>
              <a:rPr lang="ar-SA" sz="4000" b="1" dirty="0"/>
              <a:t>ـس</a:t>
            </a:r>
            <a:r>
              <a:rPr lang="ar-BH" sz="4000" b="1" dirty="0"/>
              <a:t>َ</a:t>
            </a:r>
            <a:r>
              <a:rPr lang="ar-SA" sz="4000" b="1" dirty="0"/>
              <a:t> م</a:t>
            </a:r>
            <a:r>
              <a:rPr lang="ar-BH" sz="4000" b="1" dirty="0"/>
              <a:t>َ</a:t>
            </a:r>
            <a:r>
              <a:rPr lang="ar-SA" sz="4000" b="1" dirty="0"/>
              <a:t>از</a:t>
            </a:r>
            <a:r>
              <a:rPr lang="ar-BH" sz="4000" b="1" dirty="0"/>
              <a:t>ِ</a:t>
            </a:r>
            <a:r>
              <a:rPr lang="ar-SA" sz="4000" b="1" dirty="0"/>
              <a:t>ن</a:t>
            </a:r>
            <a:r>
              <a:rPr lang="ar-BH" sz="4000" b="1" dirty="0"/>
              <a:t>ٌ</a:t>
            </a:r>
            <a:r>
              <a:rPr lang="ar-SA" sz="4000" b="1" dirty="0"/>
              <a:t> </a:t>
            </a:r>
            <a:r>
              <a:rPr lang="ar-SA" sz="4000" b="1" dirty="0" smtClean="0"/>
              <a:t>ف</a:t>
            </a:r>
            <a:r>
              <a:rPr lang="ar-BH" sz="4000" b="1" dirty="0" smtClean="0"/>
              <a:t>ِ</a:t>
            </a:r>
            <a:r>
              <a:rPr lang="ar-SA" sz="4000" b="1" dirty="0" smtClean="0"/>
              <a:t>ي </a:t>
            </a:r>
            <a:r>
              <a:rPr lang="ar-SA" sz="4000" b="1" dirty="0"/>
              <a:t>ال</a:t>
            </a:r>
            <a:r>
              <a:rPr lang="ar-BH" sz="4000" b="1" dirty="0"/>
              <a:t>ْ</a:t>
            </a:r>
            <a:r>
              <a:rPr lang="ar-SA" sz="4000" b="1" dirty="0"/>
              <a:t>ك</a:t>
            </a:r>
            <a:r>
              <a:rPr lang="ar-BH" sz="4000" b="1" dirty="0"/>
              <a:t>ُ</a:t>
            </a:r>
            <a:r>
              <a:rPr lang="ar-SA" sz="4000" b="1" dirty="0" err="1" smtClean="0"/>
              <a:t>رسي</a:t>
            </a:r>
            <a:r>
              <a:rPr lang="ar-BH" sz="4000" b="1" dirty="0" smtClean="0"/>
              <a:t>ّ</a:t>
            </a:r>
            <a:r>
              <a:rPr lang="ar-SA" sz="4000" b="1" dirty="0" smtClean="0"/>
              <a:t> </a:t>
            </a:r>
            <a:r>
              <a:rPr lang="ar-SA" sz="4000" b="1" dirty="0"/>
              <a:t>ال</a:t>
            </a:r>
            <a:r>
              <a:rPr lang="ar-BH" sz="4000" b="1" dirty="0"/>
              <a:t>ْ</a:t>
            </a:r>
            <a:r>
              <a:rPr lang="ar-SA" sz="4000" b="1" dirty="0"/>
              <a:t>أ</a:t>
            </a:r>
            <a:r>
              <a:rPr lang="ar-BH" sz="4000" b="1" dirty="0"/>
              <a:t>َ</a:t>
            </a:r>
            <a:r>
              <a:rPr lang="ar-SA" sz="4000" b="1" dirty="0" smtClean="0"/>
              <a:t>خـيـر</a:t>
            </a:r>
            <a:r>
              <a:rPr lang="ar-BH" sz="4000" b="1" dirty="0" smtClean="0"/>
              <a:t>ِ</a:t>
            </a:r>
            <a:r>
              <a:rPr lang="ar-SA" sz="4000" b="1" dirty="0" smtClean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63382" y="1546892"/>
            <a:ext cx="225083" cy="73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chemeClr val="accent1"/>
                </a:solidFill>
              </a:rPr>
              <a:t>: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8541" y="1507281"/>
            <a:ext cx="47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</a:rPr>
              <a:t>!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448" y="2250790"/>
            <a:ext cx="47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 smtClean="0">
                <a:solidFill>
                  <a:srgbClr val="0070C0"/>
                </a:solidFill>
              </a:rPr>
              <a:t>،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918" y="2207390"/>
            <a:ext cx="51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chemeClr val="accent1"/>
                </a:solidFill>
              </a:rPr>
              <a:t>.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758" y="2806557"/>
            <a:ext cx="51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3516" y="3665937"/>
            <a:ext cx="47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</a:rPr>
              <a:t>؟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2966" y="4394902"/>
            <a:ext cx="64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 smtClean="0">
                <a:solidFill>
                  <a:srgbClr val="0070C0"/>
                </a:solidFill>
              </a:rPr>
              <a:t>،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7343" y="4533910"/>
            <a:ext cx="48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</a:rPr>
              <a:t>؟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4430" y="5233991"/>
            <a:ext cx="77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7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0335" y="6040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167425"/>
            <a:ext cx="1133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C00000"/>
                </a:solidFill>
              </a:rPr>
              <a:t>اَسْتَبْدِلُ </a:t>
            </a:r>
            <a:r>
              <a:rPr lang="ar-BH" sz="4000" b="1" dirty="0" smtClean="0">
                <a:solidFill>
                  <a:srgbClr val="C00000"/>
                </a:solidFill>
              </a:rPr>
              <a:t>(عامِرٌ) </a:t>
            </a:r>
            <a:r>
              <a:rPr lang="ar-BH" sz="4000" b="1" dirty="0">
                <a:solidFill>
                  <a:srgbClr val="C00000"/>
                </a:solidFill>
              </a:rPr>
              <a:t>بـِ </a:t>
            </a:r>
            <a:r>
              <a:rPr lang="ar-BH" sz="4000" b="1" dirty="0" smtClean="0">
                <a:solidFill>
                  <a:srgbClr val="C00000"/>
                </a:solidFill>
              </a:rPr>
              <a:t>(مَرْيَمٌ)، مُغَيرًا </a:t>
            </a:r>
            <a:r>
              <a:rPr lang="ar-BH" sz="4000" b="1" dirty="0">
                <a:solidFill>
                  <a:srgbClr val="C00000"/>
                </a:solidFill>
              </a:rPr>
              <a:t>ما يَلْزَمُ في </a:t>
            </a:r>
            <a:r>
              <a:rPr lang="ar-BH" sz="4000" b="1" dirty="0" smtClean="0">
                <a:solidFill>
                  <a:srgbClr val="C00000"/>
                </a:solidFill>
              </a:rPr>
              <a:t>الْفِقْرَةِ التَّالِيَّةِ: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945" y="1223491"/>
            <a:ext cx="1063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ذَهَبَ عامِرٌ في زِيارَةٍ إلى بَيتِ </a:t>
            </a:r>
            <a:r>
              <a:rPr lang="ar-BH" sz="3200" b="1" dirty="0" smtClean="0"/>
              <a:t>خالِهِ، </a:t>
            </a:r>
            <a:r>
              <a:rPr lang="ar-BH" sz="3200" b="1" dirty="0"/>
              <a:t>وَلَعِبَ هُناكَ، وَفي الْمَساءِ عادَ إلى بَيتِهِ فَوَجَدَ أُمَّهُ </a:t>
            </a:r>
            <a:r>
              <a:rPr lang="ar-BH" sz="3200" b="1" dirty="0" smtClean="0"/>
              <a:t>قَدْ </a:t>
            </a:r>
            <a:r>
              <a:rPr lang="ar-BH" sz="3200" b="1" dirty="0"/>
              <a:t>أَعَدَّتْ طَعامَ الْعَشاءِ لَهُ </a:t>
            </a:r>
            <a:r>
              <a:rPr lang="ar-BH" sz="3200" b="1" dirty="0" smtClean="0"/>
              <a:t>وَلِإخْوانِهِ، </a:t>
            </a:r>
            <a:r>
              <a:rPr lang="ar-BH" sz="3200" b="1" dirty="0"/>
              <a:t>فَتَناوَلَ طَعامَ الْعَشاءِ مَعَ عائِلَتِهِ وَهوَ فَرِحٌ لأنهُ قَضى </a:t>
            </a:r>
            <a:r>
              <a:rPr lang="ar-BH" sz="3200" b="1" dirty="0" smtClean="0"/>
              <a:t>يَومًا مُمْتِعًا، </a:t>
            </a:r>
            <a:r>
              <a:rPr lang="ar-BH" sz="3200" b="1" dirty="0"/>
              <a:t>ثُمَّ </a:t>
            </a:r>
            <a:r>
              <a:rPr lang="ar-BH" sz="3200" b="1" dirty="0" smtClean="0"/>
              <a:t>وَدَّعَ </a:t>
            </a:r>
            <a:r>
              <a:rPr lang="ar-BH" sz="3200" b="1" dirty="0"/>
              <a:t>والِدَهُ وَأُمَهُ وَإِخْوانَهُ وَذَهَبَ إلى </a:t>
            </a:r>
            <a:r>
              <a:rPr lang="ar-BH" sz="3200" b="1" dirty="0" smtClean="0"/>
              <a:t>فِراشِهِ؛ لِيَنامَ.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9397" y="3786389"/>
            <a:ext cx="10869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70C0"/>
                </a:solidFill>
              </a:rPr>
              <a:t>ذَهَبَتْ مَريَمٌ في زِيارَةٍ إلى بَيتِ </a:t>
            </a:r>
            <a:r>
              <a:rPr lang="ar-BH" sz="3600" b="1" dirty="0" smtClean="0">
                <a:solidFill>
                  <a:srgbClr val="0070C0"/>
                </a:solidFill>
              </a:rPr>
              <a:t>خالِهِا، </a:t>
            </a:r>
            <a:r>
              <a:rPr lang="ar-BH" sz="3600" b="1" dirty="0">
                <a:solidFill>
                  <a:srgbClr val="0070C0"/>
                </a:solidFill>
              </a:rPr>
              <a:t>وَلَعِبَتْ هُناكَ، وَفي الْمَساءِ عادَتْ إلى بَيتِهِا فَوَجَدَتْ أُمَّهُا </a:t>
            </a:r>
            <a:r>
              <a:rPr lang="ar-BH" sz="3600" b="1" dirty="0" smtClean="0">
                <a:solidFill>
                  <a:srgbClr val="0070C0"/>
                </a:solidFill>
              </a:rPr>
              <a:t>قَدْ </a:t>
            </a:r>
            <a:r>
              <a:rPr lang="ar-BH" sz="3600" b="1" dirty="0">
                <a:solidFill>
                  <a:srgbClr val="0070C0"/>
                </a:solidFill>
              </a:rPr>
              <a:t>أَعَدَّتْ طَعامَ الْعَشاءِ </a:t>
            </a:r>
            <a:r>
              <a:rPr lang="ar-BH" sz="3600" b="1" dirty="0" smtClean="0">
                <a:solidFill>
                  <a:srgbClr val="0070C0"/>
                </a:solidFill>
              </a:rPr>
              <a:t>لَها وَلِإخْوانِهِا، </a:t>
            </a:r>
            <a:r>
              <a:rPr lang="ar-BH" sz="3600" b="1" dirty="0">
                <a:solidFill>
                  <a:srgbClr val="0070C0"/>
                </a:solidFill>
              </a:rPr>
              <a:t>فَتَناوَلَتْ طَعامَ الْعَشاءِ مَعَ عائِلَتِهِا </a:t>
            </a:r>
            <a:r>
              <a:rPr lang="ar-BH" sz="3600" b="1" dirty="0" smtClean="0">
                <a:solidFill>
                  <a:srgbClr val="0070C0"/>
                </a:solidFill>
              </a:rPr>
              <a:t>وَهي فَرِحَةٌ </a:t>
            </a:r>
            <a:r>
              <a:rPr lang="ar-BH" sz="3600" b="1" dirty="0">
                <a:solidFill>
                  <a:srgbClr val="0070C0"/>
                </a:solidFill>
              </a:rPr>
              <a:t>لِأَنْها قَضَتْ </a:t>
            </a:r>
            <a:r>
              <a:rPr lang="ar-BH" sz="3600" b="1" dirty="0" smtClean="0">
                <a:solidFill>
                  <a:srgbClr val="0070C0"/>
                </a:solidFill>
              </a:rPr>
              <a:t>يَومًا مُمْتِعًا، </a:t>
            </a:r>
            <a:r>
              <a:rPr lang="ar-BH" sz="3600" b="1" dirty="0">
                <a:solidFill>
                  <a:srgbClr val="0070C0"/>
                </a:solidFill>
              </a:rPr>
              <a:t>ثُمَّ </a:t>
            </a:r>
            <a:r>
              <a:rPr lang="ar-BH" sz="3600" b="1" dirty="0" smtClean="0">
                <a:solidFill>
                  <a:srgbClr val="0070C0"/>
                </a:solidFill>
              </a:rPr>
              <a:t>وَدَّعَتْ </a:t>
            </a:r>
            <a:r>
              <a:rPr lang="ar-BH" sz="3600" b="1" dirty="0">
                <a:solidFill>
                  <a:srgbClr val="0070C0"/>
                </a:solidFill>
              </a:rPr>
              <a:t>والِدَها وَأُمها وَإِخْوانَها وَذَهَبَتْ إلى </a:t>
            </a:r>
            <a:r>
              <a:rPr lang="ar-BH" sz="3600" b="1" dirty="0" smtClean="0">
                <a:solidFill>
                  <a:srgbClr val="0070C0"/>
                </a:solidFill>
              </a:rPr>
              <a:t>فِراشِها؛ لِتَنامَ.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AUD-20200406-WA0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6094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500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435</Words>
  <Application>Microsoft Office PowerPoint</Application>
  <PresentationFormat>Widescreen</PresentationFormat>
  <Paragraphs>64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قالب الدروس</vt:lpstr>
      <vt:lpstr>1_قالب الدروس</vt:lpstr>
      <vt:lpstr>2_قالب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user</cp:lastModifiedBy>
  <cp:revision>215</cp:revision>
  <dcterms:created xsi:type="dcterms:W3CDTF">2020-03-10T05:21:54Z</dcterms:created>
  <dcterms:modified xsi:type="dcterms:W3CDTF">2020-04-06T07:44:15Z</dcterms:modified>
</cp:coreProperties>
</file>