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08" r:id="rId3"/>
    <p:sldId id="310" r:id="rId4"/>
    <p:sldId id="312"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81" r:id="rId29"/>
    <p:sldId id="282" r:id="rId30"/>
    <p:sldId id="283" r:id="rId31"/>
    <p:sldId id="284" r:id="rId32"/>
    <p:sldId id="285" r:id="rId33"/>
    <p:sldId id="286" r:id="rId34"/>
    <p:sldId id="287" r:id="rId35"/>
    <p:sldId id="288" r:id="rId36"/>
    <p:sldId id="289" r:id="rId37"/>
    <p:sldId id="290" r:id="rId38"/>
    <p:sldId id="291" r:id="rId39"/>
    <p:sldId id="292" r:id="rId40"/>
    <p:sldId id="293" r:id="rId41"/>
    <p:sldId id="294" r:id="rId42"/>
    <p:sldId id="295" r:id="rId43"/>
    <p:sldId id="296" r:id="rId44"/>
    <p:sldId id="297" r:id="rId45"/>
    <p:sldId id="298" r:id="rId46"/>
    <p:sldId id="299" r:id="rId47"/>
    <p:sldId id="300" r:id="rId48"/>
    <p:sldId id="301" r:id="rId49"/>
    <p:sldId id="302" r:id="rId50"/>
    <p:sldId id="303" r:id="rId51"/>
    <p:sldId id="304" r:id="rId52"/>
    <p:sldId id="305" r:id="rId53"/>
    <p:sldId id="394" r:id="rId54"/>
    <p:sldId id="395" r:id="rId55"/>
    <p:sldId id="396" r:id="rId56"/>
    <p:sldId id="397" r:id="rId57"/>
    <p:sldId id="398" r:id="rId58"/>
    <p:sldId id="399" r:id="rId59"/>
    <p:sldId id="440" r:id="rId60"/>
    <p:sldId id="400" r:id="rId61"/>
    <p:sldId id="401" r:id="rId62"/>
    <p:sldId id="402" r:id="rId63"/>
    <p:sldId id="403" r:id="rId64"/>
    <p:sldId id="404" r:id="rId65"/>
    <p:sldId id="405" r:id="rId66"/>
    <p:sldId id="406" r:id="rId67"/>
    <p:sldId id="407" r:id="rId68"/>
    <p:sldId id="408" r:id="rId69"/>
    <p:sldId id="409" r:id="rId70"/>
    <p:sldId id="410" r:id="rId71"/>
    <p:sldId id="411" r:id="rId72"/>
    <p:sldId id="412" r:id="rId73"/>
    <p:sldId id="413" r:id="rId74"/>
    <p:sldId id="414" r:id="rId75"/>
    <p:sldId id="415" r:id="rId76"/>
    <p:sldId id="416" r:id="rId77"/>
    <p:sldId id="417" r:id="rId78"/>
    <p:sldId id="418" r:id="rId79"/>
    <p:sldId id="419" r:id="rId80"/>
    <p:sldId id="420" r:id="rId81"/>
    <p:sldId id="421" r:id="rId82"/>
    <p:sldId id="423" r:id="rId83"/>
    <p:sldId id="424" r:id="rId84"/>
    <p:sldId id="425" r:id="rId85"/>
    <p:sldId id="426" r:id="rId86"/>
    <p:sldId id="427" r:id="rId87"/>
    <p:sldId id="428" r:id="rId88"/>
    <p:sldId id="429" r:id="rId89"/>
    <p:sldId id="430" r:id="rId90"/>
    <p:sldId id="431" r:id="rId91"/>
    <p:sldId id="432" r:id="rId92"/>
    <p:sldId id="433" r:id="rId93"/>
    <p:sldId id="434" r:id="rId94"/>
    <p:sldId id="436" r:id="rId95"/>
    <p:sldId id="437" r:id="rId96"/>
    <p:sldId id="438" r:id="rId97"/>
    <p:sldId id="439" r:id="rId98"/>
    <p:sldId id="389" r:id="rId9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autoAdjust="0"/>
    <p:restoredTop sz="94603" autoAdjust="0"/>
  </p:normalViewPr>
  <p:slideViewPr>
    <p:cSldViewPr>
      <p:cViewPr varScale="1">
        <p:scale>
          <a:sx n="87" d="100"/>
          <a:sy n="87" d="100"/>
        </p:scale>
        <p:origin x="1494" y="90"/>
      </p:cViewPr>
      <p:guideLst>
        <p:guide orient="horz" pos="2160"/>
        <p:guide pos="2880"/>
      </p:guideLst>
    </p:cSldViewPr>
  </p:slideViewPr>
  <p:outlineViewPr>
    <p:cViewPr>
      <p:scale>
        <a:sx n="33" d="100"/>
        <a:sy n="33" d="100"/>
      </p:scale>
      <p:origin x="0" y="32328"/>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102"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2BA938D-B8CC-475F-99A3-E0553A1F4078}" type="datetimeFigureOut">
              <a:rPr lang="en-US" smtClean="0"/>
              <a:pPr/>
              <a:t>10/24/2018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ACC5D-13EA-4501-93AB-601DF70AED06}"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2BA938D-B8CC-475F-99A3-E0553A1F4078}" type="datetimeFigureOut">
              <a:rPr lang="en-US" smtClean="0"/>
              <a:pPr/>
              <a:t>10/24/2018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ACC5D-13EA-4501-93AB-601DF70AED0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2BA938D-B8CC-475F-99A3-E0553A1F4078}" type="datetimeFigureOut">
              <a:rPr lang="en-US" smtClean="0"/>
              <a:pPr/>
              <a:t>10/24/2018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ACC5D-13EA-4501-93AB-601DF70AED0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2BA938D-B8CC-475F-99A3-E0553A1F4078}" type="datetimeFigureOut">
              <a:rPr lang="en-US" smtClean="0"/>
              <a:pPr/>
              <a:t>10/24/2018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ACC5D-13EA-4501-93AB-601DF70AED0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2BA938D-B8CC-475F-99A3-E0553A1F4078}" type="datetimeFigureOut">
              <a:rPr lang="en-US" smtClean="0"/>
              <a:pPr/>
              <a:t>10/24/2018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ACC5D-13EA-4501-93AB-601DF70AED06}"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2BA938D-B8CC-475F-99A3-E0553A1F4078}" type="datetimeFigureOut">
              <a:rPr lang="en-US" smtClean="0"/>
              <a:pPr/>
              <a:t>10/24/2018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ACC5D-13EA-4501-93AB-601DF70AED0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2BA938D-B8CC-475F-99A3-E0553A1F4078}" type="datetimeFigureOut">
              <a:rPr lang="en-US" smtClean="0"/>
              <a:pPr/>
              <a:t>10/24/2018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ACC5D-13EA-4501-93AB-601DF70AED0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2BA938D-B8CC-475F-99A3-E0553A1F4078}" type="datetimeFigureOut">
              <a:rPr lang="en-US" smtClean="0"/>
              <a:pPr/>
              <a:t>10/24/2018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ACC5D-13EA-4501-93AB-601DF70AED0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BA938D-B8CC-475F-99A3-E0553A1F4078}" type="datetimeFigureOut">
              <a:rPr lang="en-US" smtClean="0"/>
              <a:pPr/>
              <a:t>10/24/2018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ACC5D-13EA-4501-93AB-601DF70AED0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2BA938D-B8CC-475F-99A3-E0553A1F4078}" type="datetimeFigureOut">
              <a:rPr lang="en-US" smtClean="0"/>
              <a:pPr/>
              <a:t>10/24/2018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ACC5D-13EA-4501-93AB-601DF70AED0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2BA938D-B8CC-475F-99A3-E0553A1F4078}" type="datetimeFigureOut">
              <a:rPr lang="en-US" smtClean="0"/>
              <a:pPr/>
              <a:t>10/24/2018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ACC5D-13EA-4501-93AB-601DF70AED06}"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BA938D-B8CC-475F-99A3-E0553A1F4078}" type="datetimeFigureOut">
              <a:rPr lang="en-US" smtClean="0"/>
              <a:pPr/>
              <a:t>10/24/2018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ACC5D-13EA-4501-93AB-601DF70AED0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1066800"/>
            <a:ext cx="7772400" cy="1470025"/>
          </a:xfrm>
        </p:spPr>
        <p:txBody>
          <a:bodyPr>
            <a:normAutofit/>
          </a:bodyPr>
          <a:lstStyle/>
          <a:p>
            <a:r>
              <a:rPr lang="ar-SA" sz="7200" dirty="0" smtClean="0">
                <a:latin typeface="Arial" pitchFamily="34" charset="0"/>
                <a:cs typeface="Arial" pitchFamily="34" charset="0"/>
              </a:rPr>
              <a:t>تقنية وادارة المواد الطبية </a:t>
            </a:r>
            <a:endParaRPr lang="en-US" sz="7200" dirty="0">
              <a:latin typeface="Arial" pitchFamily="34" charset="0"/>
              <a:cs typeface="Arial" pitchFamily="34" charset="0"/>
            </a:endParaRPr>
          </a:p>
        </p:txBody>
      </p:sp>
      <p:sp>
        <p:nvSpPr>
          <p:cNvPr id="3" name="Subtitle 2"/>
          <p:cNvSpPr>
            <a:spLocks noGrp="1"/>
          </p:cNvSpPr>
          <p:nvPr>
            <p:ph type="subTitle" idx="1"/>
          </p:nvPr>
        </p:nvSpPr>
        <p:spPr>
          <a:xfrm>
            <a:off x="685800" y="2362200"/>
            <a:ext cx="7924800" cy="4038600"/>
          </a:xfrm>
        </p:spPr>
        <p:txBody>
          <a:bodyPr>
            <a:noAutofit/>
          </a:bodyPr>
          <a:lstStyle/>
          <a:p>
            <a:r>
              <a:rPr lang="ar-SA" sz="6000" b="1" dirty="0" smtClean="0">
                <a:solidFill>
                  <a:schemeClr val="tx1"/>
                </a:solidFill>
              </a:rPr>
              <a:t>الفصل الاول والثاني</a:t>
            </a:r>
          </a:p>
          <a:p>
            <a:r>
              <a:rPr lang="ar-SA" sz="4000" b="1" dirty="0" smtClean="0">
                <a:solidFill>
                  <a:schemeClr val="tx1"/>
                </a:solidFill>
              </a:rPr>
              <a:t>كلية الاعمال – رابغ </a:t>
            </a:r>
          </a:p>
          <a:p>
            <a:r>
              <a:rPr lang="ar-SA" sz="4000" b="1" dirty="0" smtClean="0">
                <a:solidFill>
                  <a:schemeClr val="tx1"/>
                </a:solidFill>
              </a:rPr>
              <a:t>قسم ادارة الخدمات </a:t>
            </a:r>
            <a:r>
              <a:rPr lang="ar-SA" sz="4000" b="1" smtClean="0">
                <a:solidFill>
                  <a:schemeClr val="tx1"/>
                </a:solidFill>
              </a:rPr>
              <a:t>الصحية والمستشفيات</a:t>
            </a:r>
            <a:endParaRPr lang="ar-SA" sz="4000" b="1" dirty="0" smtClean="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JO" dirty="0" smtClean="0"/>
              <a:t>الأهمية العملية والاقتصادية:</a:t>
            </a:r>
            <a:endParaRPr lang="en-US" dirty="0"/>
          </a:p>
        </p:txBody>
      </p:sp>
      <p:sp>
        <p:nvSpPr>
          <p:cNvPr id="3" name="Content Placeholder 2"/>
          <p:cNvSpPr>
            <a:spLocks noGrp="1"/>
          </p:cNvSpPr>
          <p:nvPr>
            <p:ph idx="1"/>
          </p:nvPr>
        </p:nvSpPr>
        <p:spPr/>
        <p:txBody>
          <a:bodyPr/>
          <a:lstStyle/>
          <a:p>
            <a:pPr algn="r" rtl="1"/>
            <a:r>
              <a:rPr lang="ar-JO" dirty="0" smtClean="0"/>
              <a:t>لا يمكن لأي مؤسسة أو شركة أن تعمل بدون وجود إدارة للمستودعات أو المخازن وبشكل يتناسب والأنشطة التي تقوم بها، فالمواد الداخله في أعمال أي إدارة سوف يتم تخزينها في المخازن إلى حين طلبها من الإدارة المحتاجة لذلك؛ وللمحافظة على سير أعمال المؤسسة وبيع سلعها ومنتجاتها فمن الضروري وجود إدارة تهتم بذلك، وبالنسبة للأهمية الاقتصادية فإن التخزين وفقا </a:t>
            </a:r>
            <a:r>
              <a:rPr lang="ar-JO" dirty="0" smtClean="0">
                <a:solidFill>
                  <a:srgbClr val="FF0000"/>
                </a:solidFill>
              </a:rPr>
              <a:t>للكمية الاقتصادية </a:t>
            </a:r>
            <a:r>
              <a:rPr lang="ar-JO" dirty="0" smtClean="0">
                <a:solidFill>
                  <a:schemeClr val="accent1"/>
                </a:solidFill>
              </a:rPr>
              <a:t>يحافظ على المواد</a:t>
            </a:r>
            <a:r>
              <a:rPr lang="ar-JO" dirty="0" smtClean="0"/>
              <a:t> </a:t>
            </a:r>
            <a:r>
              <a:rPr lang="ar-JO" dirty="0" smtClean="0">
                <a:solidFill>
                  <a:schemeClr val="accent2"/>
                </a:solidFill>
              </a:rPr>
              <a:t>ويقلل من الأموال المستثمرة في المخزون</a:t>
            </a:r>
            <a:endParaRPr lang="en-US" dirty="0">
              <a:solidFill>
                <a:schemeClr val="accent2"/>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JO" dirty="0" smtClean="0"/>
              <a:t>الأهمية التخطيطية والتنظيمية:</a:t>
            </a:r>
            <a:endParaRPr lang="en-US" dirty="0"/>
          </a:p>
        </p:txBody>
      </p:sp>
      <p:sp>
        <p:nvSpPr>
          <p:cNvPr id="3" name="Content Placeholder 2"/>
          <p:cNvSpPr>
            <a:spLocks noGrp="1"/>
          </p:cNvSpPr>
          <p:nvPr>
            <p:ph idx="1"/>
          </p:nvPr>
        </p:nvSpPr>
        <p:spPr/>
        <p:txBody>
          <a:bodyPr/>
          <a:lstStyle/>
          <a:p>
            <a:pPr algn="r" rtl="1"/>
            <a:r>
              <a:rPr lang="ar-JO" dirty="0" smtClean="0"/>
              <a:t>	من المهم أن تكون هناك جهة مسؤولة عن تخطيط المخزون وتحديد مستوياته العليا والدنيا حسب إمكانيات مستشفى ما أو المؤسسة. </a:t>
            </a:r>
            <a:endParaRPr lang="ar-SA" dirty="0" smtClean="0"/>
          </a:p>
          <a:p>
            <a:pPr algn="r" rtl="1"/>
            <a:r>
              <a:rPr lang="ar-JO" dirty="0" smtClean="0"/>
              <a:t>كما أن الأهمية التنظيمية لها تتركز في ضرورة وجود إدارة </a:t>
            </a:r>
            <a:r>
              <a:rPr lang="ar-JO" dirty="0" smtClean="0">
                <a:solidFill>
                  <a:schemeClr val="accent2"/>
                </a:solidFill>
              </a:rPr>
              <a:t>مسؤولة مسؤولية كاملة </a:t>
            </a:r>
            <a:r>
              <a:rPr lang="ar-JO" dirty="0" smtClean="0"/>
              <a:t>عن أعمال تخزين المواد وصرفها بالتنسيق مع جميع الإدارات والأقسام داخل مستشفى ما. </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JO" dirty="0" smtClean="0"/>
              <a:t>الأهمية التنفيذية:</a:t>
            </a:r>
            <a:endParaRPr lang="en-US" dirty="0"/>
          </a:p>
        </p:txBody>
      </p:sp>
      <p:sp>
        <p:nvSpPr>
          <p:cNvPr id="3" name="Content Placeholder 2"/>
          <p:cNvSpPr>
            <a:spLocks noGrp="1"/>
          </p:cNvSpPr>
          <p:nvPr>
            <p:ph idx="1"/>
          </p:nvPr>
        </p:nvSpPr>
        <p:spPr>
          <a:xfrm>
            <a:off x="457200" y="1295400"/>
            <a:ext cx="8229600" cy="4830763"/>
          </a:xfrm>
        </p:spPr>
        <p:txBody>
          <a:bodyPr/>
          <a:lstStyle/>
          <a:p>
            <a:pPr algn="just" rtl="1"/>
            <a:r>
              <a:rPr lang="ar-JO" dirty="0" smtClean="0"/>
              <a:t>ضمان استمرار الإدارات والأقسام داخل </a:t>
            </a:r>
            <a:r>
              <a:rPr lang="ar-SA" dirty="0" smtClean="0"/>
              <a:t>ال</a:t>
            </a:r>
            <a:r>
              <a:rPr lang="ar-JO" dirty="0" smtClean="0"/>
              <a:t>مستشفى في مهامها بكفاءة </a:t>
            </a:r>
            <a:r>
              <a:rPr lang="ar-SA" dirty="0" smtClean="0"/>
              <a:t>.</a:t>
            </a:r>
          </a:p>
          <a:p>
            <a:pPr algn="just" rtl="1"/>
            <a:r>
              <a:rPr lang="ar-JO" dirty="0" smtClean="0"/>
              <a:t>تأمين متطلبات تلك الإدارات من المواد والأصناف</a:t>
            </a:r>
            <a:r>
              <a:rPr lang="ar-SA" dirty="0" smtClean="0"/>
              <a:t> الطبية من اجهزة ومعدات وادوات ومسلتزمات ضرورية لاعماله. </a:t>
            </a:r>
            <a:r>
              <a:rPr lang="ar-SA" dirty="0" smtClean="0">
                <a:solidFill>
                  <a:srgbClr val="FF0000"/>
                </a:solidFill>
              </a:rPr>
              <a:t>الماحضرة الأولى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JO" dirty="0" smtClean="0"/>
              <a:t>الأهداف الرئيسة لوظيفة التخزين:</a:t>
            </a:r>
            <a:endParaRPr lang="en-US" dirty="0"/>
          </a:p>
        </p:txBody>
      </p:sp>
      <p:sp>
        <p:nvSpPr>
          <p:cNvPr id="3" name="Content Placeholder 2"/>
          <p:cNvSpPr>
            <a:spLocks noGrp="1"/>
          </p:cNvSpPr>
          <p:nvPr>
            <p:ph idx="1"/>
          </p:nvPr>
        </p:nvSpPr>
        <p:spPr>
          <a:xfrm>
            <a:off x="457200" y="1219200"/>
            <a:ext cx="8229600" cy="5410200"/>
          </a:xfrm>
        </p:spPr>
        <p:txBody>
          <a:bodyPr>
            <a:normAutofit/>
          </a:bodyPr>
          <a:lstStyle/>
          <a:p>
            <a:pPr algn="r" rtl="1">
              <a:buNone/>
            </a:pPr>
            <a:r>
              <a:rPr lang="ar-JO" dirty="0" smtClean="0"/>
              <a:t>1-	</a:t>
            </a:r>
            <a:r>
              <a:rPr lang="ar-JO" sz="2800" dirty="0" smtClean="0"/>
              <a:t>استلام المواد والمنتجات المطلوب تخزينها بدقة وبما يضمن سلامتها.</a:t>
            </a:r>
          </a:p>
          <a:p>
            <a:pPr algn="r" rtl="1">
              <a:buNone/>
            </a:pPr>
            <a:r>
              <a:rPr lang="ar-JO" sz="2800" dirty="0" smtClean="0"/>
              <a:t>2-	ضمان تدفق المواد والمنتجات المخزنة للجهات المستفيدة </a:t>
            </a:r>
            <a:r>
              <a:rPr lang="ar-JO" sz="2800" dirty="0" smtClean="0">
                <a:solidFill>
                  <a:srgbClr val="FF0000"/>
                </a:solidFill>
              </a:rPr>
              <a:t>في الوقت المناسب.</a:t>
            </a:r>
          </a:p>
          <a:p>
            <a:pPr algn="r" rtl="1">
              <a:buNone/>
            </a:pPr>
            <a:r>
              <a:rPr lang="ar-JO" sz="2800" dirty="0" smtClean="0"/>
              <a:t>3-	المحافظة على المخزون من التلف والضياع والفقد.</a:t>
            </a:r>
          </a:p>
          <a:p>
            <a:pPr algn="r" rtl="1">
              <a:buNone/>
            </a:pPr>
            <a:r>
              <a:rPr lang="ar-JO" sz="2800" dirty="0" smtClean="0"/>
              <a:t>4-	تقليل تكاليف التخزين إلى أقصى حد ممكن.</a:t>
            </a:r>
          </a:p>
          <a:p>
            <a:pPr algn="r" rtl="1">
              <a:buNone/>
            </a:pPr>
            <a:r>
              <a:rPr lang="ar-JO" sz="2800" dirty="0" smtClean="0"/>
              <a:t>5-	استخدام المساحات المتاحة في المستودعات بما يضمن انسيابية تداول المواد المخزنة بكفاءة.</a:t>
            </a:r>
          </a:p>
          <a:p>
            <a:pPr algn="r" rtl="1">
              <a:buNone/>
            </a:pPr>
            <a:r>
              <a:rPr lang="ar-JO" sz="2800" dirty="0" smtClean="0"/>
              <a:t>6-	مساعدة إدارة المشتريات في تحديد الكميات المناسبة للشراء من المواد والأصناف.</a:t>
            </a:r>
          </a:p>
          <a:p>
            <a:pPr algn="r" rtl="1">
              <a:buNone/>
            </a:pP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normAutofit/>
          </a:bodyPr>
          <a:lstStyle/>
          <a:p>
            <a:pPr algn="r"/>
            <a:r>
              <a:rPr lang="ar-JO" sz="3200" dirty="0" smtClean="0"/>
              <a:t>الشروط اللازمة لتحقيق أهداف أدارة المواد:</a:t>
            </a:r>
            <a:endParaRPr lang="en-US" sz="3200" dirty="0"/>
          </a:p>
        </p:txBody>
      </p:sp>
      <p:sp>
        <p:nvSpPr>
          <p:cNvPr id="3" name="Content Placeholder 2"/>
          <p:cNvSpPr>
            <a:spLocks noGrp="1"/>
          </p:cNvSpPr>
          <p:nvPr>
            <p:ph idx="1"/>
          </p:nvPr>
        </p:nvSpPr>
        <p:spPr>
          <a:xfrm>
            <a:off x="228600" y="609600"/>
            <a:ext cx="8686800" cy="6248400"/>
          </a:xfrm>
        </p:spPr>
        <p:txBody>
          <a:bodyPr>
            <a:normAutofit fontScale="70000" lnSpcReduction="20000"/>
          </a:bodyPr>
          <a:lstStyle/>
          <a:p>
            <a:pPr algn="r" rtl="1">
              <a:buNone/>
            </a:pPr>
            <a:r>
              <a:rPr lang="ar-JO" dirty="0" smtClean="0"/>
              <a:t>1-	</a:t>
            </a:r>
            <a:r>
              <a:rPr lang="ar-JO" sz="4100" u="sng" dirty="0" smtClean="0">
                <a:cs typeface="Akhbar MT" pitchFamily="2" charset="-78"/>
              </a:rPr>
              <a:t>الاحتفاظ بأقل مستوى من المخزون</a:t>
            </a:r>
            <a:r>
              <a:rPr lang="ar-JO" sz="4100" dirty="0" smtClean="0">
                <a:cs typeface="Akhbar MT" pitchFamily="2" charset="-78"/>
              </a:rPr>
              <a:t>؛ وذلك لتقليل تكاليف التخزين ورأس المال المستثمر في المخزون.</a:t>
            </a:r>
            <a:r>
              <a:rPr lang="ar-SA" sz="4100" dirty="0" smtClean="0">
                <a:cs typeface="Akhbar MT" pitchFamily="2" charset="-78"/>
              </a:rPr>
              <a:t>(التخزين وفقا للكمية الاقتصادية)</a:t>
            </a:r>
          </a:p>
          <a:p>
            <a:pPr algn="r" rtl="1">
              <a:buNone/>
            </a:pPr>
            <a:r>
              <a:rPr lang="ar-SA" sz="4100" dirty="0" smtClean="0">
                <a:cs typeface="Akhbar MT" pitchFamily="2" charset="-78"/>
              </a:rPr>
              <a:t>2-</a:t>
            </a:r>
            <a:r>
              <a:rPr lang="ar-JO" sz="4100" u="sng" dirty="0" smtClean="0">
                <a:cs typeface="Akhbar MT" pitchFamily="2" charset="-78"/>
              </a:rPr>
              <a:t>تمييز المخزون عن طريق تعريف الأصناف </a:t>
            </a:r>
            <a:r>
              <a:rPr lang="ar-JO" sz="4100" dirty="0" smtClean="0">
                <a:cs typeface="Akhbar MT" pitchFamily="2" charset="-78"/>
              </a:rPr>
              <a:t>ووضع التصنيف والترميز المناسب لكل </a:t>
            </a:r>
            <a:r>
              <a:rPr lang="ar-SA" sz="4100" dirty="0" smtClean="0">
                <a:cs typeface="Akhbar MT" pitchFamily="2" charset="-78"/>
              </a:rPr>
              <a:t>صنف من الاصناف </a:t>
            </a:r>
            <a:r>
              <a:rPr lang="ar-JO" sz="4100" dirty="0" smtClean="0">
                <a:cs typeface="Akhbar MT" pitchFamily="2" charset="-78"/>
              </a:rPr>
              <a:t>.</a:t>
            </a:r>
          </a:p>
          <a:p>
            <a:pPr algn="r" rtl="1">
              <a:buNone/>
            </a:pPr>
            <a:r>
              <a:rPr lang="ar-JO" sz="4100" u="sng" dirty="0" smtClean="0">
                <a:cs typeface="Akhbar MT" pitchFamily="2" charset="-78"/>
              </a:rPr>
              <a:t>3-فحص المواد المستلمة قبل إدخالها للمستودعات</a:t>
            </a:r>
            <a:r>
              <a:rPr lang="ar-JO" sz="4100" dirty="0" smtClean="0">
                <a:cs typeface="Akhbar MT" pitchFamily="2" charset="-78"/>
              </a:rPr>
              <a:t> بما يضمن سلامة المواد المخزنة من حيث الكمية والجودة وصلاحيتها للاستخدام.</a:t>
            </a:r>
          </a:p>
          <a:p>
            <a:pPr algn="r" rtl="1">
              <a:buNone/>
            </a:pPr>
            <a:r>
              <a:rPr lang="ar-JO" sz="4100" u="sng" dirty="0" smtClean="0">
                <a:cs typeface="Akhbar MT" pitchFamily="2" charset="-78"/>
              </a:rPr>
              <a:t>4-وضع الأصناف المخزنة في الأماكن المخصصة لها </a:t>
            </a:r>
            <a:r>
              <a:rPr lang="ar-JO" sz="4100" dirty="0" smtClean="0">
                <a:cs typeface="Akhbar MT" pitchFamily="2" charset="-78"/>
              </a:rPr>
              <a:t>بما يضمن سهولة الحصول</a:t>
            </a:r>
          </a:p>
          <a:p>
            <a:pPr algn="r" rtl="1">
              <a:buNone/>
            </a:pPr>
            <a:r>
              <a:rPr lang="ar-JO" sz="4100" dirty="0" smtClean="0">
                <a:cs typeface="Akhbar MT" pitchFamily="2" charset="-78"/>
              </a:rPr>
              <a:t>5-القيام بإجراءات </a:t>
            </a:r>
            <a:r>
              <a:rPr lang="ar-JO" sz="4100" u="sng" dirty="0" smtClean="0">
                <a:cs typeface="Akhbar MT" pitchFamily="2" charset="-78"/>
              </a:rPr>
              <a:t>الصرف للجهات الطالبة وفقا للضوابط المناسبة </a:t>
            </a:r>
            <a:r>
              <a:rPr lang="ar-JO" sz="4100" dirty="0" smtClean="0">
                <a:cs typeface="Akhbar MT" pitchFamily="2" charset="-78"/>
              </a:rPr>
              <a:t>بما ذلك تعبئة وتغليف ونقل المواد المطلوب صرفها بشكل سليم ودقيق.</a:t>
            </a:r>
          </a:p>
          <a:p>
            <a:pPr algn="r" rtl="1">
              <a:buNone/>
            </a:pPr>
            <a:r>
              <a:rPr lang="ar-JO" sz="4100" u="sng" dirty="0" smtClean="0">
                <a:cs typeface="Akhbar MT" pitchFamily="2" charset="-78"/>
              </a:rPr>
              <a:t>6-تسجيل حركة المواد المخزنة المستلمة والمصروفة وتحديد أرصدة المخازن </a:t>
            </a:r>
            <a:r>
              <a:rPr lang="ar-JO" sz="4100" u="sng" dirty="0" smtClean="0">
                <a:solidFill>
                  <a:srgbClr val="FF0000"/>
                </a:solidFill>
                <a:cs typeface="Akhbar MT" pitchFamily="2" charset="-78"/>
              </a:rPr>
              <a:t>والقيمة المالية لها</a:t>
            </a:r>
            <a:r>
              <a:rPr lang="ar-JO" sz="4100" u="sng" dirty="0" smtClean="0">
                <a:cs typeface="Akhbar MT" pitchFamily="2" charset="-78"/>
              </a:rPr>
              <a:t>.</a:t>
            </a:r>
          </a:p>
          <a:p>
            <a:pPr algn="r" rtl="1">
              <a:buNone/>
            </a:pPr>
            <a:r>
              <a:rPr lang="ar-JO" sz="4100" u="sng" dirty="0" smtClean="0">
                <a:cs typeface="Akhbar MT" pitchFamily="2" charset="-78"/>
              </a:rPr>
              <a:t>7-مراقبة المخزون </a:t>
            </a:r>
            <a:r>
              <a:rPr lang="ar-JO" sz="4100" dirty="0" smtClean="0">
                <a:cs typeface="Akhbar MT" pitchFamily="2" charset="-78"/>
              </a:rPr>
              <a:t>للتأكد من الاحتفاظ بالكميات المناسبة من المواد لمواجهة الاحتياجات بشكل دوري وتقليل تكاليف التخزين إلى أقصى حد ممكن.</a:t>
            </a:r>
          </a:p>
          <a:p>
            <a:pPr algn="r" rtl="1">
              <a:buNone/>
            </a:pPr>
            <a:r>
              <a:rPr lang="ar-JO" sz="4100" u="sng" dirty="0" smtClean="0">
                <a:cs typeface="Akhbar MT" pitchFamily="2" charset="-78"/>
              </a:rPr>
              <a:t>8-الاحتفاظ بسجلات التخزين </a:t>
            </a:r>
            <a:r>
              <a:rPr lang="ar-JO" sz="4100" dirty="0" smtClean="0">
                <a:cs typeface="Akhbar MT" pitchFamily="2" charset="-78"/>
              </a:rPr>
              <a:t>المتعلقة بعمليات صرف المواد واستلامها وأرصدتها.</a:t>
            </a:r>
          </a:p>
          <a:p>
            <a:pPr algn="r" rtl="1">
              <a:buNone/>
            </a:pPr>
            <a:r>
              <a:rPr lang="ar-JO" sz="4100" u="sng" dirty="0" smtClean="0">
                <a:cs typeface="Akhbar MT" pitchFamily="2" charset="-78"/>
              </a:rPr>
              <a:t>9-تطبيق إجراءات الأمن والسلامة في المستودعات.</a:t>
            </a:r>
            <a:r>
              <a:rPr lang="ar-SA" sz="4100" dirty="0" smtClean="0">
                <a:solidFill>
                  <a:srgbClr val="FF0000"/>
                </a:solidFill>
                <a:cs typeface="Akhbar MT" pitchFamily="2" charset="-78"/>
              </a:rPr>
              <a:t>المحاضرة الثالثة </a:t>
            </a:r>
            <a:endParaRPr lang="ar-JO" sz="4100" dirty="0" smtClean="0">
              <a:solidFill>
                <a:srgbClr val="FF0000"/>
              </a:solidFill>
              <a:cs typeface="Akhbar MT" pitchFamily="2" charset="-78"/>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0"/>
            <a:ext cx="8229600" cy="1143000"/>
          </a:xfrm>
        </p:spPr>
        <p:txBody>
          <a:bodyPr>
            <a:normAutofit/>
          </a:bodyPr>
          <a:lstStyle/>
          <a:p>
            <a:pPr algn="r"/>
            <a:r>
              <a:rPr lang="ar-JO" sz="3200" dirty="0" smtClean="0"/>
              <a:t>الآثار السلبية المترتبة على عدم الاهتمام بالمخازن:</a:t>
            </a:r>
            <a:endParaRPr lang="en-US" sz="3200" dirty="0"/>
          </a:p>
        </p:txBody>
      </p:sp>
      <p:sp>
        <p:nvSpPr>
          <p:cNvPr id="3" name="Content Placeholder 2"/>
          <p:cNvSpPr>
            <a:spLocks noGrp="1"/>
          </p:cNvSpPr>
          <p:nvPr>
            <p:ph idx="1"/>
          </p:nvPr>
        </p:nvSpPr>
        <p:spPr>
          <a:xfrm>
            <a:off x="228600" y="914400"/>
            <a:ext cx="8915400" cy="5943600"/>
          </a:xfrm>
        </p:spPr>
        <p:txBody>
          <a:bodyPr>
            <a:normAutofit/>
          </a:bodyPr>
          <a:lstStyle/>
          <a:p>
            <a:pPr algn="r" rtl="1">
              <a:buNone/>
            </a:pPr>
            <a:r>
              <a:rPr lang="ar-JO" dirty="0" smtClean="0"/>
              <a:t>إن عدم الاهتمام بإدارة المخازن وتوفير الوسائل التي تمكنها من</a:t>
            </a:r>
            <a:r>
              <a:rPr lang="ar-SA" dirty="0" smtClean="0"/>
              <a:t> </a:t>
            </a:r>
            <a:r>
              <a:rPr lang="ar-JO" dirty="0" smtClean="0"/>
              <a:t>ممارسة مهامها بشكل مناسب يمكن أن تنتج عنه المشكلات التالية:</a:t>
            </a:r>
          </a:p>
          <a:p>
            <a:pPr algn="r" rtl="1">
              <a:buNone/>
            </a:pPr>
            <a:r>
              <a:rPr lang="ar-JO" u="sng" dirty="0" smtClean="0"/>
              <a:t>1-</a:t>
            </a:r>
            <a:r>
              <a:rPr lang="ar-JO" b="1" u="sng" dirty="0" smtClean="0"/>
              <a:t>تلف المخزون</a:t>
            </a:r>
            <a:r>
              <a:rPr lang="ar-JO" dirty="0" smtClean="0"/>
              <a:t>: مما يكلف مستشفى ما أو المؤسسة مبالغ كبيرة كان يمكن استثمارها في تنفيذ أو تأمين أصناف أخرى.</a:t>
            </a:r>
          </a:p>
          <a:p>
            <a:pPr algn="r" rtl="1">
              <a:buNone/>
            </a:pPr>
            <a:r>
              <a:rPr lang="ar-JO" u="sng" dirty="0" smtClean="0"/>
              <a:t>2-</a:t>
            </a:r>
            <a:r>
              <a:rPr lang="ar-JO" b="1" u="sng" dirty="0" smtClean="0"/>
              <a:t>توقف الإنتاج</a:t>
            </a:r>
            <a:r>
              <a:rPr lang="ar-JO" dirty="0" smtClean="0"/>
              <a:t>: كنتيجة لانتهاء المخزون أو عدم تأمين الأصناف في الوقت المناسب.</a:t>
            </a:r>
          </a:p>
          <a:p>
            <a:pPr algn="r" rtl="1">
              <a:buNone/>
            </a:pPr>
            <a:r>
              <a:rPr lang="ar-JO" u="sng" dirty="0" smtClean="0"/>
              <a:t>3-</a:t>
            </a:r>
            <a:r>
              <a:rPr lang="ar-JO" b="1" u="sng" dirty="0" smtClean="0"/>
              <a:t>زيادة المواد الراكدة</a:t>
            </a:r>
            <a:r>
              <a:rPr lang="ar-JO" dirty="0" smtClean="0"/>
              <a:t>: إن عدم وجود دراسات مستمرة لقياس مستويات المخزون وأنواع المواد المخزنة يؤدي إلى زيادة الأصناف والمواد الراكدة.</a:t>
            </a:r>
          </a:p>
          <a:p>
            <a:pPr algn="r" rtl="1">
              <a:buNone/>
            </a:pP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0"/>
            <a:ext cx="8229600" cy="838200"/>
          </a:xfrm>
        </p:spPr>
        <p:txBody>
          <a:bodyPr/>
          <a:lstStyle/>
          <a:p>
            <a:pPr algn="r"/>
            <a:r>
              <a:rPr lang="ar-JO" b="1" dirty="0" smtClean="0"/>
              <a:t>أنواع المخازن:</a:t>
            </a:r>
            <a:endParaRPr lang="en-US" b="1" dirty="0"/>
          </a:p>
        </p:txBody>
      </p:sp>
      <p:sp>
        <p:nvSpPr>
          <p:cNvPr id="3" name="Content Placeholder 2"/>
          <p:cNvSpPr>
            <a:spLocks noGrp="1"/>
          </p:cNvSpPr>
          <p:nvPr>
            <p:ph idx="1"/>
          </p:nvPr>
        </p:nvSpPr>
        <p:spPr>
          <a:xfrm>
            <a:off x="0" y="838200"/>
            <a:ext cx="8915400" cy="6019800"/>
          </a:xfrm>
        </p:spPr>
        <p:txBody>
          <a:bodyPr>
            <a:normAutofit/>
          </a:bodyPr>
          <a:lstStyle/>
          <a:p>
            <a:pPr algn="r" rtl="1">
              <a:buNone/>
            </a:pPr>
            <a:r>
              <a:rPr lang="ar-JO" b="1" dirty="0" smtClean="0"/>
              <a:t>يمكن تحديد أنواع المستودعات من عدة جوانب من أهمها:</a:t>
            </a:r>
          </a:p>
          <a:p>
            <a:pPr algn="r" rtl="1">
              <a:buNone/>
            </a:pPr>
            <a:r>
              <a:rPr lang="ar-JO" u="sng" dirty="0" smtClean="0"/>
              <a:t>1-مخازن حسب الملكية وتشمل</a:t>
            </a:r>
            <a:r>
              <a:rPr lang="ar-SA" u="sng" dirty="0" smtClean="0"/>
              <a:t>:......</a:t>
            </a:r>
            <a:endParaRPr lang="ar-JO" u="sng" dirty="0" smtClean="0"/>
          </a:p>
          <a:p>
            <a:pPr algn="r" rtl="1">
              <a:buNone/>
            </a:pPr>
            <a:r>
              <a:rPr lang="ar-JO" dirty="0" smtClean="0"/>
              <a:t>أ‌.	مخازن مملوكة لنفس مستشفى ما.</a:t>
            </a:r>
          </a:p>
          <a:p>
            <a:pPr algn="r" rtl="1">
              <a:buNone/>
            </a:pPr>
            <a:r>
              <a:rPr lang="ar-JO" dirty="0" smtClean="0"/>
              <a:t>ب‌.مخازن مستأجرة سواء من الدولة أو القطاع الخاص وتدار من قبلهما.</a:t>
            </a:r>
          </a:p>
          <a:p>
            <a:pPr algn="r" rtl="1">
              <a:buNone/>
            </a:pPr>
            <a:r>
              <a:rPr lang="ar-JO" u="sng" dirty="0" smtClean="0"/>
              <a:t>2-مخازن أو مستودعات حسب الموقع:</a:t>
            </a:r>
            <a:r>
              <a:rPr lang="ar-SA" u="sng" dirty="0" smtClean="0"/>
              <a:t>.......</a:t>
            </a:r>
            <a:endParaRPr lang="ar-JO" u="sng" dirty="0" smtClean="0"/>
          </a:p>
          <a:p>
            <a:pPr algn="r" rtl="1">
              <a:buNone/>
            </a:pPr>
            <a:r>
              <a:rPr lang="ar-JO" dirty="0" smtClean="0"/>
              <a:t>أ‌.	مخازن قريبة من السوق.</a:t>
            </a:r>
          </a:p>
          <a:p>
            <a:pPr algn="r" rtl="1">
              <a:buNone/>
            </a:pPr>
            <a:r>
              <a:rPr lang="ar-JO" dirty="0" smtClean="0"/>
              <a:t>ب‌.مخازن قريبة من المورد.</a:t>
            </a:r>
          </a:p>
          <a:p>
            <a:pPr algn="r" rtl="1">
              <a:buNone/>
            </a:pPr>
            <a:r>
              <a:rPr lang="ar-JO" dirty="0" smtClean="0"/>
              <a:t>ت‌.مخازن في مستشفى ما أو المؤسسة</a:t>
            </a:r>
            <a:r>
              <a:rPr lang="ar-SA" dirty="0" smtClean="0"/>
              <a:t> الصحية</a:t>
            </a:r>
            <a:r>
              <a:rPr lang="ar-JO" dirty="0" smtClean="0"/>
              <a:t>.</a:t>
            </a:r>
          </a:p>
          <a:p>
            <a:pPr algn="r" rtl="1"/>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52400"/>
            <a:ext cx="8915400" cy="6705600"/>
          </a:xfrm>
        </p:spPr>
        <p:txBody>
          <a:bodyPr>
            <a:normAutofit/>
          </a:bodyPr>
          <a:lstStyle/>
          <a:p>
            <a:pPr algn="r" rtl="1">
              <a:buNone/>
            </a:pPr>
            <a:r>
              <a:rPr lang="ar-JO" b="1" dirty="0" smtClean="0"/>
              <a:t>3-	مخازن حسب الاستمرار في العمل ومدة الاستخدام ومنها:</a:t>
            </a:r>
          </a:p>
          <a:p>
            <a:pPr algn="r" rtl="1">
              <a:buNone/>
            </a:pPr>
            <a:r>
              <a:rPr lang="ar-JO" dirty="0" smtClean="0"/>
              <a:t>أ‌.	مخازن دائمة تستخدم على مدار العام.</a:t>
            </a:r>
          </a:p>
          <a:p>
            <a:pPr algn="r" rtl="1">
              <a:buNone/>
            </a:pPr>
            <a:r>
              <a:rPr lang="ar-JO" sz="2800" dirty="0" smtClean="0"/>
              <a:t>ب‌.مخازن مؤقتة تستخدم لسد احتياج معين في فصل أو ظروف معينة.</a:t>
            </a:r>
            <a:endParaRPr lang="ar-SA" sz="2800" dirty="0" smtClean="0"/>
          </a:p>
          <a:p>
            <a:pPr algn="r" rtl="1">
              <a:buNone/>
            </a:pPr>
            <a:r>
              <a:rPr lang="ar-JO" b="1" dirty="0" smtClean="0"/>
              <a:t>4-	مخازن حسب نوع المواد المخزنة:</a:t>
            </a:r>
          </a:p>
          <a:p>
            <a:pPr algn="r" rtl="1">
              <a:buNone/>
            </a:pPr>
            <a:r>
              <a:rPr lang="ar-JO" dirty="0" smtClean="0"/>
              <a:t>أ‌.	</a:t>
            </a:r>
            <a:r>
              <a:rPr lang="ar-SA" dirty="0" smtClean="0"/>
              <a:t> </a:t>
            </a:r>
            <a:r>
              <a:rPr lang="ar-JO" dirty="0" smtClean="0"/>
              <a:t>مخازن العدد وقطع الغيار.</a:t>
            </a:r>
          </a:p>
          <a:p>
            <a:pPr algn="r" rtl="1">
              <a:buNone/>
            </a:pPr>
            <a:r>
              <a:rPr lang="ar-JO" dirty="0" smtClean="0"/>
              <a:t>ب‌.</a:t>
            </a:r>
            <a:r>
              <a:rPr lang="ar-SA" dirty="0" smtClean="0"/>
              <a:t> </a:t>
            </a:r>
            <a:r>
              <a:rPr lang="ar-JO" dirty="0" smtClean="0"/>
              <a:t>مخازن الوقود.</a:t>
            </a:r>
          </a:p>
          <a:p>
            <a:pPr algn="r" rtl="1">
              <a:buNone/>
            </a:pPr>
            <a:r>
              <a:rPr lang="ar-JO" dirty="0" smtClean="0"/>
              <a:t>ت‌.</a:t>
            </a:r>
            <a:r>
              <a:rPr lang="ar-SA" dirty="0" smtClean="0"/>
              <a:t> </a:t>
            </a:r>
            <a:r>
              <a:rPr lang="ar-JO" dirty="0" smtClean="0"/>
              <a:t>مخازن </a:t>
            </a:r>
            <a:r>
              <a:rPr lang="ar-JO" dirty="0" smtClean="0">
                <a:solidFill>
                  <a:srgbClr val="FF0000"/>
                </a:solidFill>
              </a:rPr>
              <a:t>السلع</a:t>
            </a:r>
            <a:r>
              <a:rPr lang="ar-JO" dirty="0" smtClean="0"/>
              <a:t> الجاهزة (تامة الصنع).</a:t>
            </a:r>
          </a:p>
          <a:p>
            <a:pPr algn="r" rtl="1">
              <a:buNone/>
            </a:pPr>
            <a:r>
              <a:rPr lang="ar-JO" dirty="0" smtClean="0"/>
              <a:t>ث‌.</a:t>
            </a:r>
            <a:r>
              <a:rPr lang="ar-SA" dirty="0" smtClean="0"/>
              <a:t> </a:t>
            </a:r>
            <a:r>
              <a:rPr lang="ar-JO" dirty="0" smtClean="0"/>
              <a:t>مخازن الم</a:t>
            </a:r>
            <a:r>
              <a:rPr lang="ar-SA" dirty="0" smtClean="0"/>
              <a:t>ستهلكات الغير طبية</a:t>
            </a:r>
            <a:r>
              <a:rPr lang="ar-JO" dirty="0" smtClean="0"/>
              <a:t>.</a:t>
            </a:r>
          </a:p>
          <a:p>
            <a:pPr algn="r" rtl="1">
              <a:buNone/>
            </a:pPr>
            <a:r>
              <a:rPr lang="ar-JO" dirty="0" smtClean="0"/>
              <a:t>ج‌.	</a:t>
            </a:r>
            <a:r>
              <a:rPr lang="ar-SA" dirty="0" smtClean="0"/>
              <a:t> </a:t>
            </a:r>
            <a:r>
              <a:rPr lang="ar-JO" dirty="0" smtClean="0"/>
              <a:t>مخازن المواد </a:t>
            </a:r>
            <a:r>
              <a:rPr lang="ar-SA" dirty="0" smtClean="0"/>
              <a:t>الصحية الرئيسية والمستهلكة</a:t>
            </a:r>
            <a:r>
              <a:rPr lang="ar-JO" dirty="0" smtClean="0"/>
              <a:t>.</a:t>
            </a:r>
          </a:p>
          <a:p>
            <a:pPr algn="r" rtl="1">
              <a:buNone/>
            </a:pPr>
            <a:r>
              <a:rPr lang="ar-JO" dirty="0" smtClean="0"/>
              <a:t>ح‌.	</a:t>
            </a:r>
            <a:r>
              <a:rPr lang="ar-SA" dirty="0" smtClean="0"/>
              <a:t> </a:t>
            </a:r>
            <a:r>
              <a:rPr lang="ar-JO" dirty="0" smtClean="0"/>
              <a:t>مخازن المواد المتفرقة أو اللوازم.</a:t>
            </a:r>
            <a:endParaRPr lang="ar-JO" dirty="0" smtClean="0">
              <a:solidFill>
                <a:srgbClr val="FF0000"/>
              </a:solidFill>
            </a:endParaRPr>
          </a:p>
          <a:p>
            <a:pPr algn="r" rtl="1">
              <a:buNone/>
            </a:pPr>
            <a:endParaRPr lang="ar-JO" dirty="0" smtClean="0"/>
          </a:p>
          <a:p>
            <a:pPr algn="r" rtl="1">
              <a:buNone/>
            </a:pP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610600" cy="6400800"/>
          </a:xfrm>
        </p:spPr>
        <p:txBody>
          <a:bodyPr/>
          <a:lstStyle/>
          <a:p>
            <a:pPr algn="r" rtl="1">
              <a:buNone/>
            </a:pPr>
            <a:r>
              <a:rPr lang="ar-JO" sz="2800" b="1" u="sng" dirty="0" smtClean="0"/>
              <a:t>5-مخازن/ مستودعات حسب وظائف أو أهداف </a:t>
            </a:r>
            <a:r>
              <a:rPr lang="ar-SA" sz="2800" b="1" u="sng" dirty="0" smtClean="0"/>
              <a:t>ال</a:t>
            </a:r>
            <a:r>
              <a:rPr lang="ar-JO" sz="2800" b="1" u="sng" dirty="0" smtClean="0"/>
              <a:t>مستشفى :</a:t>
            </a:r>
          </a:p>
          <a:p>
            <a:pPr algn="r" rtl="1">
              <a:buNone/>
            </a:pPr>
            <a:r>
              <a:rPr lang="ar-JO" dirty="0" smtClean="0"/>
              <a:t>أ‌.	المستودعات المبردة</a:t>
            </a:r>
            <a:r>
              <a:rPr lang="ar-SA" dirty="0" smtClean="0"/>
              <a:t> للادوية والمستحضرات الطبية</a:t>
            </a:r>
            <a:r>
              <a:rPr lang="ar-JO" dirty="0" smtClean="0"/>
              <a:t>.</a:t>
            </a:r>
          </a:p>
          <a:p>
            <a:pPr algn="r" rtl="1">
              <a:buNone/>
            </a:pPr>
            <a:r>
              <a:rPr lang="ar-JO" sz="2800" dirty="0" smtClean="0"/>
              <a:t>ب‌.مستودعات لتخزين</a:t>
            </a:r>
            <a:r>
              <a:rPr lang="ar-SA" sz="2800" dirty="0" smtClean="0"/>
              <a:t> بعض المواد </a:t>
            </a:r>
            <a:r>
              <a:rPr lang="ar-JO" sz="2800" dirty="0" smtClean="0"/>
              <a:t> في درجات حرارة متحكم فيها.</a:t>
            </a:r>
          </a:p>
          <a:p>
            <a:pPr algn="r" rtl="1">
              <a:buNone/>
            </a:pPr>
            <a:r>
              <a:rPr lang="ar-JO" dirty="0" smtClean="0"/>
              <a:t>ت‌.المستودعات </a:t>
            </a:r>
            <a:r>
              <a:rPr lang="ar-SA" dirty="0" smtClean="0"/>
              <a:t>للاجهزة الطبية والاثاث الطبي</a:t>
            </a:r>
            <a:r>
              <a:rPr lang="ar-JO" dirty="0" smtClean="0"/>
              <a:t>.</a:t>
            </a:r>
          </a:p>
          <a:p>
            <a:pPr algn="r" rtl="1">
              <a:buNone/>
            </a:pPr>
            <a:r>
              <a:rPr lang="ar-JO" dirty="0" smtClean="0"/>
              <a:t>ث‌.مستودعات </a:t>
            </a:r>
            <a:r>
              <a:rPr lang="ar-SA" dirty="0" smtClean="0"/>
              <a:t>للاجهزة العادية المستخدمة في المستشفى</a:t>
            </a:r>
            <a:r>
              <a:rPr lang="ar-JO" dirty="0" smtClean="0"/>
              <a:t>.</a:t>
            </a:r>
          </a:p>
          <a:p>
            <a:pPr algn="r" rtl="1"/>
            <a:r>
              <a:rPr lang="ar-JO" dirty="0" smtClean="0"/>
              <a:t>ونشير إلى أن كل نوع من الأنواع السابقة للمستودعات له خصائص ووظائف معينة، كما أن بعض أحد المستشفيات  والمؤسسات قد يكون لديها أكثر من نوع من أنواع المستودعات حسب المهام والأعمال التي تقوم به</a:t>
            </a:r>
            <a:r>
              <a:rPr lang="ar-SA" dirty="0" smtClean="0"/>
              <a:t>.</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458200" cy="6172200"/>
          </a:xfrm>
        </p:spPr>
        <p:txBody>
          <a:bodyPr>
            <a:normAutofit/>
          </a:bodyPr>
          <a:lstStyle/>
          <a:p>
            <a:pPr algn="r" rtl="1"/>
            <a:r>
              <a:rPr lang="ar-SA" b="1" u="sng" dirty="0" smtClean="0"/>
              <a:t>- </a:t>
            </a:r>
            <a:r>
              <a:rPr lang="ar-JO" b="1" u="sng" dirty="0" smtClean="0"/>
              <a:t>المستودعات المبردة:</a:t>
            </a:r>
          </a:p>
          <a:p>
            <a:pPr algn="r" rtl="1"/>
            <a:r>
              <a:rPr lang="ar-JO" dirty="0" smtClean="0"/>
              <a:t>عادة ما يستخدم هذا النوع من المخازن في </a:t>
            </a:r>
            <a:r>
              <a:rPr lang="ar-SA" dirty="0" smtClean="0"/>
              <a:t>المستشفيات </a:t>
            </a:r>
            <a:r>
              <a:rPr lang="ar-JO" dirty="0" smtClean="0"/>
              <a:t>التي تقوم على تخزين </a:t>
            </a:r>
            <a:r>
              <a:rPr lang="ar-SA" dirty="0" smtClean="0"/>
              <a:t>الادوية الحساسة للحرارة </a:t>
            </a:r>
            <a:r>
              <a:rPr lang="ar-JO" dirty="0" smtClean="0"/>
              <a:t>التي تحتاج إلى درجات تخزين منخفضةٍ للغاية، وعادة ما تكون درجة حرارة هذه المستودعات تتراوح بين (درجة الحرارة صفر وخمس درجات تحت الصفر). وهي مجهزة بثلاجات أو حافظات تعمل على سرعة تجميد المواد أو </a:t>
            </a:r>
            <a:r>
              <a:rPr lang="ar-SA" dirty="0" smtClean="0"/>
              <a:t>الادوية </a:t>
            </a:r>
            <a:r>
              <a:rPr lang="ar-JO" dirty="0" smtClean="0"/>
              <a:t>الواردة أو جعلها تصل ببطء إلى درجة التخزين المناسبة. علما بأن العديد من </a:t>
            </a:r>
            <a:r>
              <a:rPr lang="ar-SA" dirty="0" smtClean="0"/>
              <a:t>الادوية </a:t>
            </a:r>
            <a:r>
              <a:rPr lang="ar-JO" dirty="0" smtClean="0"/>
              <a:t>تحتاج إلى درجات حرارة تخزين مختلفة حسب طبيعتها ومكوناتها.</a:t>
            </a:r>
          </a:p>
          <a:p>
            <a:pPr algn="r" rtl="1"/>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normAutofit lnSpcReduction="10000"/>
          </a:bodyPr>
          <a:lstStyle/>
          <a:p>
            <a:pPr algn="r" rtl="1"/>
            <a:r>
              <a:rPr lang="ar-SA" b="1" dirty="0" smtClean="0"/>
              <a:t>تمـهيد:..................</a:t>
            </a:r>
            <a:endParaRPr lang="en-US" dirty="0"/>
          </a:p>
          <a:p>
            <a:pPr algn="r" rtl="1"/>
            <a:r>
              <a:rPr lang="ar-SA" b="1" dirty="0"/>
              <a:t>إدارة المواد الصحية هو نشاط يمارس في العديد من المنظمات الصحية سواء التي تهدف إلى تحقيق الربح أو التي لا تهدف إليه.</a:t>
            </a:r>
            <a:endParaRPr lang="en-US" b="1" dirty="0"/>
          </a:p>
          <a:p>
            <a:pPr algn="r" rtl="1"/>
            <a:r>
              <a:rPr lang="ar-SA" dirty="0"/>
              <a:t>والمنظمات صحية كما نعلم لا تقدم سلع ملموسة أو غير ملموسة وانما طبيعة عملها تقديم خدمات ورعاية طبية مباشرة لمن يحتاجها من المواطنين . وتهدف أدارة المواد الصحية  إلى  تأمين كافة الاحتياجات الخاصة والعامة  بقطاعات المنظمة الصحية من أقسام وإدارات, من المواد الطبية والغير طبية وكذلك بقية الآلات والأجهزة والمعدات الطبية والغير طبية ايضا بالاضافة الى مسؤوليتها الكاملة على جميع الخدمات والأعمال الإنشائية بالكميات والنوعيات المطلوبة التي تحتاجها منظمات الرعاية الصحية –مستشفى – مستوصف – مركز صحية – مختبرات ......الخ ، وفي الوقت المحدد وبالسعر المناسب وحسب الأنظمة واللوائح الخاصة بنظام المشتريات.</a:t>
            </a:r>
            <a:endParaRPr lang="en-US" dirty="0"/>
          </a:p>
          <a:p>
            <a:pPr algn="r" rtl="1"/>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305800" cy="6248400"/>
          </a:xfrm>
        </p:spPr>
        <p:txBody>
          <a:bodyPr>
            <a:normAutofit/>
          </a:bodyPr>
          <a:lstStyle/>
          <a:p>
            <a:pPr algn="r" rtl="1"/>
            <a:r>
              <a:rPr lang="ar-SA" b="1" u="sng" dirty="0" smtClean="0"/>
              <a:t>- </a:t>
            </a:r>
            <a:r>
              <a:rPr lang="ar-JO" b="1" u="sng" dirty="0" smtClean="0"/>
              <a:t>مستودعات التخزين في درجات حرارة متحكم فيها:</a:t>
            </a:r>
          </a:p>
          <a:p>
            <a:pPr algn="r" rtl="1"/>
            <a:r>
              <a:rPr lang="ar-JO" dirty="0" smtClean="0"/>
              <a:t>يعتبر هذا النوع من أنواع المستودعات التي يمكن التحكم في درجة حرارتها من أهم أنواع المستودعات التي يتم فيها حفظ الأدوية والمستلزمات الطبية وبعض المواد </a:t>
            </a:r>
            <a:r>
              <a:rPr lang="ar-SA" dirty="0" smtClean="0"/>
              <a:t>الطبية </a:t>
            </a:r>
            <a:r>
              <a:rPr lang="ar-JO" dirty="0" smtClean="0"/>
              <a:t>حيث تترواح درجة حرارتها بين (خمس وخمس عشرة درجة مئوية) حيث يوفر هذا النوع من المستودعات ميزة تحقيق بيئة مناسبة للحفظ من حيث التحكم في درجة الرطوبة ودرجة الحرارة؛ مما يضمن بقاء المواد المخزنة سليمة وصالحة للاستعمال إلى حين انتهاء مدة صلاحيتها.</a:t>
            </a:r>
          </a:p>
          <a:p>
            <a:pPr algn="r" rtl="1"/>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8686800" cy="6629400"/>
          </a:xfrm>
        </p:spPr>
        <p:txBody>
          <a:bodyPr/>
          <a:lstStyle/>
          <a:p>
            <a:pPr algn="r" rtl="1"/>
            <a:r>
              <a:rPr lang="ar-SA" b="1" dirty="0" smtClean="0"/>
              <a:t>- </a:t>
            </a:r>
            <a:r>
              <a:rPr lang="ar-JO" b="1" dirty="0" smtClean="0"/>
              <a:t>مستودعات </a:t>
            </a:r>
            <a:r>
              <a:rPr lang="ar-SA" b="1" dirty="0" smtClean="0"/>
              <a:t>للاجهزة العادية للمستشفى</a:t>
            </a:r>
            <a:r>
              <a:rPr lang="ar-JO" b="1" dirty="0" smtClean="0"/>
              <a:t>:</a:t>
            </a:r>
          </a:p>
          <a:p>
            <a:pPr algn="r" rtl="1"/>
            <a:r>
              <a:rPr lang="ar-JO" dirty="0" smtClean="0"/>
              <a:t>يستخدم هذا النوع من المستودعات عادة لحفظ الجهاز ، عادةً ويطلق عليها مستودعات الحفظ، إلا أن ظهور تقنيات المسح الضوئي والحفظ الإلكتروني للوثائق واستخدام العديد من البرامج الآلية جعل كثيراً من المؤسسات تستغني عن هذا النوع من المستودعات بالتوجه التام لتكنولوجيا الحفظ الضوئي</a:t>
            </a:r>
            <a:r>
              <a:rPr lang="ar-SA" dirty="0" smtClean="0"/>
              <a:t>.</a:t>
            </a:r>
            <a:endParaRPr lang="ar-JO" dirty="0" smtClean="0"/>
          </a:p>
          <a:p>
            <a:pPr algn="r" rtl="1"/>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pPr algn="r"/>
            <a:r>
              <a:rPr lang="ar-JO" sz="3600" b="1" dirty="0" smtClean="0"/>
              <a:t>أصناف وأنواع المواد المخزنة</a:t>
            </a:r>
            <a:r>
              <a:rPr lang="ar-JO" dirty="0" smtClean="0"/>
              <a:t>:</a:t>
            </a:r>
            <a:endParaRPr lang="en-US" dirty="0"/>
          </a:p>
        </p:txBody>
      </p:sp>
      <p:sp>
        <p:nvSpPr>
          <p:cNvPr id="3" name="Content Placeholder 2"/>
          <p:cNvSpPr>
            <a:spLocks noGrp="1"/>
          </p:cNvSpPr>
          <p:nvPr>
            <p:ph idx="1"/>
          </p:nvPr>
        </p:nvSpPr>
        <p:spPr>
          <a:xfrm>
            <a:off x="304800" y="990600"/>
            <a:ext cx="8610600" cy="5867400"/>
          </a:xfrm>
        </p:spPr>
        <p:txBody>
          <a:bodyPr>
            <a:normAutofit/>
          </a:bodyPr>
          <a:lstStyle/>
          <a:p>
            <a:pPr algn="r" rtl="1">
              <a:buNone/>
            </a:pPr>
            <a:r>
              <a:rPr lang="ar-JO" dirty="0" smtClean="0"/>
              <a:t>1-المواد الخام: وهي المواد التي تصبح جزءاً أو صنفاً تام </a:t>
            </a:r>
            <a:r>
              <a:rPr lang="ar-SA" dirty="0" smtClean="0"/>
              <a:t>الاجهزة الطبية </a:t>
            </a:r>
            <a:r>
              <a:rPr lang="ar-JO" dirty="0" smtClean="0"/>
              <a:t>.</a:t>
            </a:r>
          </a:p>
          <a:p>
            <a:pPr algn="r" rtl="1">
              <a:buNone/>
            </a:pPr>
            <a:r>
              <a:rPr lang="ar-JO" dirty="0" smtClean="0"/>
              <a:t>2-</a:t>
            </a:r>
            <a:r>
              <a:rPr lang="ar-SA" dirty="0" smtClean="0"/>
              <a:t>االاجهزة والمعدات الطبية الحساسة </a:t>
            </a:r>
            <a:r>
              <a:rPr lang="ar-JO" dirty="0" smtClean="0"/>
              <a:t>وقد تكون مشتراة أو مصنعة.</a:t>
            </a:r>
          </a:p>
          <a:p>
            <a:pPr algn="r" rtl="1">
              <a:buNone/>
            </a:pPr>
            <a:r>
              <a:rPr lang="ar-JO" dirty="0" smtClean="0"/>
              <a:t>3-السلع </a:t>
            </a:r>
            <a:r>
              <a:rPr lang="ar-SA" dirty="0" smtClean="0"/>
              <a:t>الطبية </a:t>
            </a:r>
            <a:r>
              <a:rPr lang="ar-JO" dirty="0" smtClean="0"/>
              <a:t>تامة الصنع ويتم الاحتفاظ بها حتى يتم </a:t>
            </a:r>
            <a:r>
              <a:rPr lang="ar-SA" dirty="0" smtClean="0"/>
              <a:t>استخدامها </a:t>
            </a:r>
          </a:p>
          <a:p>
            <a:pPr algn="r" rtl="1">
              <a:buNone/>
            </a:pPr>
            <a:r>
              <a:rPr lang="ar-SA" dirty="0" smtClean="0"/>
              <a:t>4- </a:t>
            </a:r>
            <a:r>
              <a:rPr lang="ar-JO" dirty="0" smtClean="0"/>
              <a:t>مواد التغليف، وتشمل جميع المواد التي تستخدم في تغليف وحزم </a:t>
            </a:r>
            <a:r>
              <a:rPr lang="ar-SA" dirty="0" smtClean="0"/>
              <a:t>المواد الحساسة</a:t>
            </a:r>
            <a:r>
              <a:rPr lang="ar-JO" dirty="0" smtClean="0"/>
              <a:t>.</a:t>
            </a:r>
          </a:p>
          <a:p>
            <a:pPr algn="r" rtl="1">
              <a:buNone/>
            </a:pPr>
            <a:r>
              <a:rPr lang="ar-JO" dirty="0" smtClean="0"/>
              <a:t>6-قطع الغيار</a:t>
            </a:r>
            <a:r>
              <a:rPr lang="ar-SA" dirty="0" smtClean="0"/>
              <a:t> للاجهزة الطبية والغير طبية </a:t>
            </a:r>
            <a:r>
              <a:rPr lang="ar-JO" dirty="0" smtClean="0"/>
              <a:t>.</a:t>
            </a:r>
          </a:p>
          <a:p>
            <a:pPr algn="r" rtl="1">
              <a:buNone/>
            </a:pPr>
            <a:r>
              <a:rPr lang="ar-JO" dirty="0" smtClean="0"/>
              <a:t>7-التجهيزات الخاصة بالوزن والقياس والنقل</a:t>
            </a:r>
            <a:r>
              <a:rPr lang="ar-SA" dirty="0" smtClean="0"/>
              <a:t>، اجهزة ومستلزمات طبية وغير طبية. </a:t>
            </a:r>
            <a:endParaRPr lang="ar-JO" dirty="0" smtClean="0">
              <a:solidFill>
                <a:srgbClr val="FF0000"/>
              </a:solidFill>
            </a:endParaRPr>
          </a:p>
          <a:p>
            <a:pPr algn="r" rtl="1"/>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SA" dirty="0" smtClean="0"/>
              <a:t>حالات دراسية عن انواع المواد الطبية المستخدمة في القطاع الصحي</a:t>
            </a:r>
            <a:endParaRPr lang="en-US" dirty="0"/>
          </a:p>
        </p:txBody>
      </p:sp>
      <p:sp>
        <p:nvSpPr>
          <p:cNvPr id="3" name="Content Placeholder 2"/>
          <p:cNvSpPr>
            <a:spLocks noGrp="1"/>
          </p:cNvSpPr>
          <p:nvPr>
            <p:ph idx="1"/>
          </p:nvPr>
        </p:nvSpPr>
        <p:spPr>
          <a:xfrm>
            <a:off x="0" y="1600200"/>
            <a:ext cx="8686800" cy="4525963"/>
          </a:xfrm>
        </p:spPr>
        <p:txBody>
          <a:bodyPr/>
          <a:lstStyle/>
          <a:p>
            <a:pPr algn="r" rtl="1">
              <a:buNone/>
            </a:pPr>
            <a:r>
              <a:rPr lang="ar-JO" b="1" u="sng" dirty="0" smtClean="0"/>
              <a:t>الأسس التقنية (الفنية) في تصنيف الأجهزة الطبية للمستشفيات</a:t>
            </a:r>
            <a:r>
              <a:rPr lang="ar-SA" b="1" u="sng" dirty="0" smtClean="0"/>
              <a:t>:</a:t>
            </a:r>
          </a:p>
          <a:p>
            <a:pPr algn="ctr" rtl="1">
              <a:buNone/>
            </a:pPr>
            <a:r>
              <a:rPr lang="en-US" b="1" u="sng" dirty="0" smtClean="0"/>
              <a:t>Technical Aspect for Medical Equipment</a:t>
            </a:r>
            <a:endParaRPr lang="ar-SA" b="1" u="sng" dirty="0" smtClean="0"/>
          </a:p>
          <a:p>
            <a:pPr algn="ctr" rtl="1">
              <a:buNone/>
            </a:pPr>
            <a:r>
              <a:rPr lang="en-US" b="1" u="sng" dirty="0" smtClean="0"/>
              <a:t> Classification in Hospitals</a:t>
            </a:r>
            <a:endParaRPr lang="ar-SA" b="1" u="sng" dirty="0" smtClean="0"/>
          </a:p>
          <a:p>
            <a:pPr algn="ctr" rtl="1">
              <a:buNone/>
            </a:pPr>
            <a:endParaRPr lang="ar-SA" b="1" u="sng" dirty="0" smtClean="0"/>
          </a:p>
          <a:p>
            <a:pPr algn="ctr" rtl="1">
              <a:buNone/>
            </a:pPr>
            <a:endParaRPr lang="en-US" b="1" u="sng"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610600" cy="1143000"/>
          </a:xfrm>
        </p:spPr>
        <p:txBody>
          <a:bodyPr>
            <a:normAutofit fontScale="90000"/>
          </a:bodyPr>
          <a:lstStyle/>
          <a:p>
            <a:r>
              <a:rPr lang="ar-JO" sz="3600" b="1" dirty="0" smtClean="0"/>
              <a:t>الأسس التقنية (الفنية) في تصنيف الأجهزة الطبية للمستشفيات</a:t>
            </a:r>
            <a:endParaRPr lang="en-US" dirty="0"/>
          </a:p>
        </p:txBody>
      </p:sp>
      <p:sp>
        <p:nvSpPr>
          <p:cNvPr id="3" name="Content Placeholder 2"/>
          <p:cNvSpPr>
            <a:spLocks noGrp="1"/>
          </p:cNvSpPr>
          <p:nvPr>
            <p:ph idx="1"/>
          </p:nvPr>
        </p:nvSpPr>
        <p:spPr>
          <a:xfrm>
            <a:off x="457200" y="1600200"/>
            <a:ext cx="8229600" cy="5029200"/>
          </a:xfrm>
        </p:spPr>
        <p:txBody>
          <a:bodyPr>
            <a:normAutofit lnSpcReduction="10000"/>
          </a:bodyPr>
          <a:lstStyle/>
          <a:p>
            <a:pPr algn="r" rtl="1"/>
            <a:r>
              <a:rPr lang="ar-SA" dirty="0" smtClean="0"/>
              <a:t>تعد التقنية الطبية الهندسية المسئولة عن تطور الأجهزة والتجهيزات والأساليب الفيزيائية وأشكال الطاقة التي تتطلب ان تستخدم في التطبيقات الطبية ونظرا لكون التقنية الطبية تنقسم إلى مجالات فيزيائية مختلفة .</a:t>
            </a:r>
          </a:p>
          <a:p>
            <a:pPr algn="r" rtl="1"/>
            <a:r>
              <a:rPr lang="ar-JO" dirty="0" smtClean="0"/>
              <a:t>فلا يوجد بالتالي تصور تقني موحد لإنتاج الأجهزة الطبية لذلك ووفقا للمتطلبات الطبية تقدم التقنية الهندسية التجهيزات ذات المواصفات الملائمة لهذه المتطلبات وهكذا نجد في مجال التصنيع الطبي استخدام لعناصر ومجموعات ومنتجات تكنولوجية وأدوات متعددة في مجال البصريات والالكترونيات، والطاقة الكهربائية، والتقنيات الذرية</a:t>
            </a: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r" rtl="1"/>
            <a:r>
              <a:rPr lang="ar-JO" dirty="0" smtClean="0"/>
              <a:t>إن حقيقة تقيد الاستخدام الطبي تعد أيضا من الأسس التقنية الطبية، حيث ينطبق ذلك على المجموعات المستخدمة لإجمالي التجهيزات الطبية المختلفة والتي تشمل إضافة إلى ما سبق على الأدوات الطبية والأثاث الطبي ومكوناته المتعددة والأعضاء الاصطناعية، ومن المتعارف علية وجود تصنيف للأجهزة الطبية يرتبط بشكل أساسي بالوظيفة  </a:t>
            </a:r>
            <a:r>
              <a:rPr lang="en-US" dirty="0" smtClean="0"/>
              <a:t>function </a:t>
            </a:r>
            <a:r>
              <a:rPr lang="ar-JO" dirty="0" smtClean="0"/>
              <a:t>أو التركيب العام  </a:t>
            </a:r>
            <a:r>
              <a:rPr lang="en-US" dirty="0" smtClean="0"/>
              <a:t>structure  </a:t>
            </a:r>
            <a:r>
              <a:rPr lang="ar-JO" dirty="0" smtClean="0"/>
              <a:t>لهذه الأجهزة وفقا لاستخدامها في المشافي أو في العيادات .</a:t>
            </a: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r" rtl="1">
              <a:buNone/>
            </a:pPr>
            <a:r>
              <a:rPr lang="ar-JO" dirty="0" smtClean="0"/>
              <a:t>1.	أجهزة التشخيص </a:t>
            </a:r>
            <a:r>
              <a:rPr lang="ar-SA" dirty="0" smtClean="0"/>
              <a:t> </a:t>
            </a:r>
            <a:r>
              <a:rPr lang="en-US" dirty="0" smtClean="0"/>
              <a:t>Diagnosis Equipment </a:t>
            </a:r>
            <a:r>
              <a:rPr lang="ar-SA" dirty="0" smtClean="0"/>
              <a:t> </a:t>
            </a:r>
            <a:r>
              <a:rPr lang="en-US" dirty="0" smtClean="0"/>
              <a:t> </a:t>
            </a:r>
            <a:r>
              <a:rPr lang="ar-JO" dirty="0" smtClean="0"/>
              <a:t>والتي تعد وحدات لنقل المعلومات وإظهارها </a:t>
            </a:r>
          </a:p>
          <a:p>
            <a:pPr algn="r" rtl="1">
              <a:buNone/>
            </a:pPr>
            <a:r>
              <a:rPr lang="ar-JO" dirty="0" smtClean="0"/>
              <a:t>2.	أجهزة المعالجة </a:t>
            </a:r>
            <a:r>
              <a:rPr lang="ar-SA" dirty="0" smtClean="0"/>
              <a:t> </a:t>
            </a:r>
            <a:r>
              <a:rPr lang="en-US" dirty="0" smtClean="0"/>
              <a:t>Therapy Equipment</a:t>
            </a:r>
            <a:r>
              <a:rPr lang="ar-SA" dirty="0" smtClean="0"/>
              <a:t> </a:t>
            </a:r>
            <a:r>
              <a:rPr lang="en-US" dirty="0" smtClean="0"/>
              <a:t> </a:t>
            </a:r>
            <a:r>
              <a:rPr lang="ar-JO" dirty="0" smtClean="0"/>
              <a:t>ووظيفتها نقل الطاقة أو تقديمها إلى العضو أو لجسم المريض بغرض الاستشفاء </a:t>
            </a:r>
          </a:p>
          <a:p>
            <a:pPr algn="r" rtl="1">
              <a:buNone/>
            </a:pPr>
            <a:r>
              <a:rPr lang="ar-JO" dirty="0" smtClean="0"/>
              <a:t>3.	أجهزة طبية أخرى.</a:t>
            </a:r>
          </a:p>
          <a:p>
            <a:pPr algn="r" rtl="1"/>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ar-JO" sz="3200" b="1" dirty="0" smtClean="0"/>
              <a:t>* التصنيف الوظيفي للأجهزة الطبية </a:t>
            </a:r>
            <a:r>
              <a:rPr lang="en-US" sz="3200" b="1" dirty="0" smtClean="0"/>
              <a:t>Functional Classification of Medical Equipment </a:t>
            </a:r>
            <a:endParaRPr lang="en-US" sz="3200" b="1" dirty="0"/>
          </a:p>
        </p:txBody>
      </p:sp>
      <p:sp>
        <p:nvSpPr>
          <p:cNvPr id="3" name="Content Placeholder 2"/>
          <p:cNvSpPr>
            <a:spLocks noGrp="1"/>
          </p:cNvSpPr>
          <p:nvPr>
            <p:ph idx="1"/>
          </p:nvPr>
        </p:nvSpPr>
        <p:spPr>
          <a:xfrm>
            <a:off x="304800" y="1600200"/>
            <a:ext cx="8382000" cy="5029200"/>
          </a:xfrm>
        </p:spPr>
        <p:txBody>
          <a:bodyPr/>
          <a:lstStyle/>
          <a:p>
            <a:pPr marL="514350" indent="-514350" algn="r" rtl="1">
              <a:buNone/>
            </a:pPr>
            <a:r>
              <a:rPr lang="ar-JO" b="1" dirty="0" smtClean="0"/>
              <a:t>يتم بشكل عام تصنيف الأجهزة الطبية وفقا لمبدأ فيزيائي تقني أو وفقا لوجه النظر الاختصاصية الطبية حيث توجد: </a:t>
            </a:r>
          </a:p>
          <a:p>
            <a:pPr marL="514350" indent="-514350" algn="r" rtl="1">
              <a:buFont typeface="+mj-lt"/>
              <a:buAutoNum type="arabicPeriod"/>
            </a:pPr>
            <a:r>
              <a:rPr lang="ar-JO" dirty="0" smtClean="0"/>
              <a:t>•	أجهزة ميكانيكية </a:t>
            </a:r>
            <a:r>
              <a:rPr lang="en-US" dirty="0" smtClean="0"/>
              <a:t>Mechanical Equipments Group </a:t>
            </a:r>
          </a:p>
          <a:p>
            <a:pPr marL="514350" indent="-514350" algn="r" rtl="1">
              <a:buFont typeface="+mj-lt"/>
              <a:buAutoNum type="arabicPeriod"/>
            </a:pPr>
            <a:r>
              <a:rPr lang="en-US" dirty="0" smtClean="0"/>
              <a:t>•	</a:t>
            </a:r>
            <a:r>
              <a:rPr lang="ar-JO" dirty="0" smtClean="0"/>
              <a:t>أجهزة شعاعية </a:t>
            </a:r>
            <a:r>
              <a:rPr lang="en-US" dirty="0" smtClean="0"/>
              <a:t>Radiation Equipments Group </a:t>
            </a:r>
          </a:p>
          <a:p>
            <a:pPr marL="514350" indent="-514350" algn="r" rtl="1">
              <a:buFont typeface="+mj-lt"/>
              <a:buAutoNum type="arabicPeriod"/>
            </a:pPr>
            <a:r>
              <a:rPr lang="en-US" dirty="0" smtClean="0"/>
              <a:t>•	</a:t>
            </a:r>
            <a:r>
              <a:rPr lang="ar-JO" dirty="0" smtClean="0"/>
              <a:t>أجهزة الطب الالكترونية </a:t>
            </a:r>
            <a:r>
              <a:rPr lang="en-US" dirty="0" smtClean="0"/>
              <a:t>Electronic Medical Equipments </a:t>
            </a:r>
          </a:p>
          <a:p>
            <a:pPr algn="r" rtl="1"/>
            <a:r>
              <a:rPr lang="ar-JO" dirty="0" smtClean="0"/>
              <a:t>ومن وجه النظر الوظيفية الطبية يمكن تصنيف الأجهزة الطبية إلى المجموعات التالية :</a:t>
            </a:r>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lstStyle/>
          <a:p>
            <a:pPr lvl="0" algn="r" rtl="1"/>
            <a:r>
              <a:rPr lang="ar-SA" dirty="0" smtClean="0"/>
              <a:t>أجهزة التشخيص والمراقبة </a:t>
            </a:r>
            <a:r>
              <a:rPr lang="en-US" dirty="0" smtClean="0"/>
              <a:t>    Diagnosis Equipment Group  D </a:t>
            </a:r>
          </a:p>
          <a:p>
            <a:pPr marL="514350" indent="-514350" algn="r" rtl="1">
              <a:buFont typeface="+mj-lt"/>
              <a:buAutoNum type="arabicPeriod"/>
            </a:pPr>
            <a:r>
              <a:rPr lang="ar-SA" dirty="0" smtClean="0"/>
              <a:t>أجهزة المعالجة </a:t>
            </a:r>
            <a:r>
              <a:rPr lang="en-US" dirty="0" smtClean="0"/>
              <a:t>Therapy Equipment Group T </a:t>
            </a:r>
          </a:p>
          <a:p>
            <a:pPr marL="514350" indent="-514350" algn="r" rtl="1">
              <a:buFont typeface="+mj-lt"/>
              <a:buAutoNum type="arabicPeriod"/>
            </a:pPr>
            <a:r>
              <a:rPr lang="ar-SA" dirty="0" smtClean="0"/>
              <a:t>أجهزة معالجة الصورة والتحكم بالمعالجة </a:t>
            </a:r>
            <a:r>
              <a:rPr lang="en-US" dirty="0" smtClean="0"/>
              <a:t>  I</a:t>
            </a:r>
          </a:p>
          <a:p>
            <a:pPr marL="514350" indent="-514350" algn="r" rtl="1">
              <a:buFont typeface="+mj-lt"/>
              <a:buAutoNum type="arabicPeriod"/>
            </a:pPr>
            <a:r>
              <a:rPr lang="ar-SA" dirty="0" smtClean="0"/>
              <a:t>تجهيزات المشافي والعيادات       </a:t>
            </a:r>
            <a:r>
              <a:rPr lang="en-US" dirty="0" smtClean="0"/>
              <a:t>H </a:t>
            </a:r>
          </a:p>
          <a:p>
            <a:pPr marL="514350" indent="-514350" algn="r" rtl="1">
              <a:buFont typeface="+mj-lt"/>
              <a:buAutoNum type="arabicPeriod"/>
            </a:pPr>
            <a:r>
              <a:rPr lang="ar-SA" dirty="0" smtClean="0"/>
              <a:t>أجهزة التعويض كلي أو جزئي</a:t>
            </a:r>
            <a:r>
              <a:rPr lang="en-US" dirty="0" smtClean="0"/>
              <a:t>S  </a:t>
            </a:r>
          </a:p>
          <a:p>
            <a:pPr algn="r" rtl="1"/>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0"/>
            <a:ext cx="8229600" cy="1143000"/>
          </a:xfrm>
        </p:spPr>
        <p:txBody>
          <a:bodyPr>
            <a:noAutofit/>
          </a:bodyPr>
          <a:lstStyle/>
          <a:p>
            <a:r>
              <a:rPr lang="ar-SA" sz="3200" b="1" u="dbl" dirty="0" smtClean="0">
                <a:cs typeface="Akhbar MT" pitchFamily="2" charset="-78"/>
              </a:rPr>
              <a:t/>
            </a:r>
            <a:br>
              <a:rPr lang="ar-SA" sz="3200" b="1" u="dbl" dirty="0" smtClean="0">
                <a:cs typeface="Akhbar MT" pitchFamily="2" charset="-78"/>
              </a:rPr>
            </a:br>
            <a:r>
              <a:rPr lang="ar-SA" sz="3200" b="1" u="dbl" dirty="0" smtClean="0">
                <a:cs typeface="Akhbar MT" pitchFamily="2" charset="-78"/>
              </a:rPr>
              <a:t>مجموعة  أجهزة التشخيص والمراقبة  </a:t>
            </a:r>
            <a:br>
              <a:rPr lang="ar-SA" sz="3200" b="1" u="dbl" dirty="0" smtClean="0">
                <a:cs typeface="Akhbar MT" pitchFamily="2" charset="-78"/>
              </a:rPr>
            </a:br>
            <a:r>
              <a:rPr lang="en-US" sz="3200" b="1" u="dbl" dirty="0" smtClean="0">
                <a:cs typeface="Akhbar MT" pitchFamily="2" charset="-78"/>
              </a:rPr>
              <a:t>Diagnosis Equipment :</a:t>
            </a:r>
            <a:r>
              <a:rPr lang="en-US" sz="3200" dirty="0" smtClean="0">
                <a:cs typeface="Akhbar MT" pitchFamily="2" charset="-78"/>
              </a:rPr>
              <a:t/>
            </a:r>
            <a:br>
              <a:rPr lang="en-US" sz="3200" dirty="0" smtClean="0">
                <a:cs typeface="Akhbar MT" pitchFamily="2" charset="-78"/>
              </a:rPr>
            </a:br>
            <a:endParaRPr lang="en-US" sz="3200" dirty="0">
              <a:cs typeface="Akhbar MT" pitchFamily="2" charset="-78"/>
            </a:endParaRPr>
          </a:p>
        </p:txBody>
      </p:sp>
      <p:sp>
        <p:nvSpPr>
          <p:cNvPr id="3" name="Content Placeholder 2"/>
          <p:cNvSpPr>
            <a:spLocks noGrp="1"/>
          </p:cNvSpPr>
          <p:nvPr>
            <p:ph idx="1"/>
          </p:nvPr>
        </p:nvSpPr>
        <p:spPr>
          <a:xfrm>
            <a:off x="228600" y="1295400"/>
            <a:ext cx="8686800" cy="5562600"/>
          </a:xfrm>
        </p:spPr>
        <p:txBody>
          <a:bodyPr>
            <a:normAutofit fontScale="92500" lnSpcReduction="10000"/>
          </a:bodyPr>
          <a:lstStyle/>
          <a:p>
            <a:pPr algn="r" rtl="1">
              <a:buNone/>
            </a:pPr>
            <a:r>
              <a:rPr lang="ar-JO" dirty="0" smtClean="0"/>
              <a:t>أ‌- أدوات الكشف الطبي، وتشمل في الغالب على الأدوات الميكانيكية البسيطة المساعدة على الفحص مثل سماعة المريض، أدوات الإضاءة، مرآة انعكاس، مطرقة الإثارة، جهاز قياس الضغط، أدوات الكشف ال</a:t>
            </a:r>
            <a:r>
              <a:rPr lang="ar-SA" dirty="0" smtClean="0"/>
              <a:t>ع</a:t>
            </a:r>
            <a:r>
              <a:rPr lang="ar-JO" dirty="0" smtClean="0"/>
              <a:t>يني .</a:t>
            </a:r>
          </a:p>
          <a:p>
            <a:pPr algn="r" rtl="1">
              <a:buNone/>
            </a:pPr>
            <a:r>
              <a:rPr lang="ar-JO" dirty="0" smtClean="0"/>
              <a:t>ب‌- أجهزة الرؤية وتقديم الصورة، وتشمل بصورة أساسية على التجهيزات التي تبين التركيب العام أو العضوي للأجزاء السليمة أو المريضة داخل الجسم والتغيرات التي تطرأ عليها مثل :</a:t>
            </a:r>
          </a:p>
          <a:p>
            <a:pPr algn="r" rtl="1">
              <a:buNone/>
            </a:pPr>
            <a:r>
              <a:rPr lang="ar-JO" dirty="0" smtClean="0"/>
              <a:t>•	أجهزة التنظير </a:t>
            </a:r>
            <a:r>
              <a:rPr lang="en-US" dirty="0" smtClean="0"/>
              <a:t>Endoscopy </a:t>
            </a:r>
          </a:p>
          <a:p>
            <a:pPr algn="r" rtl="1">
              <a:buNone/>
            </a:pPr>
            <a:r>
              <a:rPr lang="en-US" dirty="0" smtClean="0"/>
              <a:t>•	</a:t>
            </a:r>
            <a:r>
              <a:rPr lang="ar-JO" dirty="0" smtClean="0"/>
              <a:t>تنظير المعدة </a:t>
            </a:r>
            <a:r>
              <a:rPr lang="en-US" dirty="0" smtClean="0"/>
              <a:t>Gastroscopy </a:t>
            </a:r>
          </a:p>
          <a:p>
            <a:pPr algn="r" rtl="1">
              <a:buNone/>
            </a:pPr>
            <a:r>
              <a:rPr lang="en-US" dirty="0" smtClean="0"/>
              <a:t>•	</a:t>
            </a:r>
            <a:r>
              <a:rPr lang="ar-JO" dirty="0" smtClean="0"/>
              <a:t>تنظير جدار المعدة </a:t>
            </a:r>
            <a:r>
              <a:rPr lang="en-US" dirty="0" smtClean="0"/>
              <a:t>Laparoscopy </a:t>
            </a:r>
          </a:p>
          <a:p>
            <a:pPr algn="r" rtl="1">
              <a:buNone/>
            </a:pPr>
            <a:r>
              <a:rPr lang="en-US" dirty="0" smtClean="0"/>
              <a:t>•	</a:t>
            </a:r>
            <a:r>
              <a:rPr lang="ar-JO" dirty="0" smtClean="0"/>
              <a:t>تنظير </a:t>
            </a:r>
            <a:r>
              <a:rPr lang="ar-SA" dirty="0" smtClean="0"/>
              <a:t>القصبات الهوائية </a:t>
            </a:r>
            <a:r>
              <a:rPr lang="en-US" dirty="0" smtClean="0"/>
              <a:t>Bronchoscopy </a:t>
            </a:r>
          </a:p>
          <a:p>
            <a:pPr algn="r" rtl="1"/>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126162"/>
          </a:xfrm>
        </p:spPr>
        <p:txBody>
          <a:bodyPr>
            <a:normAutofit/>
          </a:bodyPr>
          <a:lstStyle/>
          <a:p>
            <a:pPr algn="r"/>
            <a:r>
              <a:rPr lang="ar-SA" b="1" dirty="0" smtClean="0"/>
              <a:t>أولاً</a:t>
            </a:r>
            <a:r>
              <a:rPr lang="ar-SA" b="1" dirty="0"/>
              <a:t>: تعريف إدارة المواد</a:t>
            </a:r>
            <a:r>
              <a:rPr lang="ar-SA" b="1" dirty="0" smtClean="0"/>
              <a:t>.</a:t>
            </a:r>
            <a:br>
              <a:rPr lang="ar-SA" b="1" dirty="0" smtClean="0"/>
            </a:br>
            <a:r>
              <a:rPr lang="ar-SA" sz="4000" dirty="0" smtClean="0"/>
              <a:t>هي الإدارة المتكاملة والمسئولة عن التخطيط والحصول على كل إحتياجات المنظمة الصحية من كل الأصناف المختلفة وتخزينها والتصرف فيها والرقابة عليها بشكل يتحقق معه أفضل استخدام للموارد المتاحة من تسهيلات وأفراد وأموال لخدمة العملاء ضمن الإطار المحدد في الأهداف العامة للمنظمة".</a:t>
            </a:r>
            <a:r>
              <a:rPr lang="en-US" sz="4000" dirty="0"/>
              <a:t/>
            </a:r>
            <a:br>
              <a:rPr lang="en-US" sz="4000" dirty="0"/>
            </a:br>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8915400" cy="6629400"/>
          </a:xfrm>
        </p:spPr>
        <p:txBody>
          <a:bodyPr>
            <a:normAutofit/>
          </a:bodyPr>
          <a:lstStyle/>
          <a:p>
            <a:pPr marL="514350" indent="-514350" algn="r" rtl="1">
              <a:buNone/>
            </a:pPr>
            <a:r>
              <a:rPr lang="ar-SA" dirty="0" smtClean="0"/>
              <a:t>     </a:t>
            </a:r>
            <a:r>
              <a:rPr lang="ar-JO" b="1" dirty="0" smtClean="0"/>
              <a:t>تجهيزات شعاعيه </a:t>
            </a:r>
            <a:r>
              <a:rPr lang="ar-SA" b="1" dirty="0" smtClean="0"/>
              <a:t>.</a:t>
            </a:r>
            <a:r>
              <a:rPr lang="ar-JO" b="1" dirty="0" smtClean="0"/>
              <a:t> </a:t>
            </a:r>
            <a:r>
              <a:rPr lang="en-US" b="1" dirty="0" smtClean="0"/>
              <a:t>Radiation Equipments </a:t>
            </a:r>
          </a:p>
          <a:p>
            <a:pPr marL="514350" indent="-514350" algn="r" rtl="1">
              <a:buFont typeface="+mj-lt"/>
              <a:buAutoNum type="arabicPeriod"/>
            </a:pPr>
            <a:r>
              <a:rPr lang="en-US" b="1" dirty="0" smtClean="0"/>
              <a:t>-	</a:t>
            </a:r>
            <a:r>
              <a:rPr lang="ar-JO" dirty="0" smtClean="0"/>
              <a:t>طب الأسنان </a:t>
            </a:r>
            <a:r>
              <a:rPr lang="ar-SA" dirty="0" smtClean="0"/>
              <a:t>.</a:t>
            </a:r>
            <a:endParaRPr lang="ar-JO" dirty="0" smtClean="0"/>
          </a:p>
          <a:p>
            <a:pPr marL="514350" indent="-514350" algn="r" rtl="1">
              <a:buFont typeface="+mj-lt"/>
              <a:buAutoNum type="arabicPeriod"/>
            </a:pPr>
            <a:r>
              <a:rPr lang="ar-JO" dirty="0" smtClean="0"/>
              <a:t>-	الجراحة </a:t>
            </a:r>
            <a:r>
              <a:rPr lang="ar-SA" dirty="0" smtClean="0"/>
              <a:t>.</a:t>
            </a:r>
            <a:endParaRPr lang="ar-JO" dirty="0" smtClean="0"/>
          </a:p>
          <a:p>
            <a:pPr marL="514350" indent="-514350" algn="r" rtl="1">
              <a:buFont typeface="+mj-lt"/>
              <a:buAutoNum type="arabicPeriod"/>
            </a:pPr>
            <a:r>
              <a:rPr lang="ar-JO" dirty="0" smtClean="0"/>
              <a:t>-	أجهزة تصوير الرأس</a:t>
            </a:r>
            <a:r>
              <a:rPr lang="ar-SA" dirty="0" smtClean="0"/>
              <a:t>.</a:t>
            </a:r>
            <a:endParaRPr lang="ar-JO" dirty="0" smtClean="0"/>
          </a:p>
          <a:p>
            <a:pPr marL="514350" indent="-514350" algn="r" rtl="1">
              <a:buFont typeface="+mj-lt"/>
              <a:buAutoNum type="arabicPeriod"/>
            </a:pPr>
            <a:r>
              <a:rPr lang="ar-JO" dirty="0" smtClean="0"/>
              <a:t>-	أجهزة التصوير الظليلي</a:t>
            </a:r>
            <a:r>
              <a:rPr lang="ar-SA" dirty="0" smtClean="0"/>
              <a:t>.</a:t>
            </a:r>
            <a:r>
              <a:rPr lang="ar-JO" dirty="0" smtClean="0"/>
              <a:t> </a:t>
            </a:r>
          </a:p>
          <a:p>
            <a:pPr marL="514350" indent="-514350" algn="r" rtl="1">
              <a:buFont typeface="+mj-lt"/>
              <a:buAutoNum type="arabicPeriod"/>
            </a:pPr>
            <a:r>
              <a:rPr lang="ar-JO" dirty="0" smtClean="0"/>
              <a:t>-	أجهزة الأمواج فوق الصوتية  </a:t>
            </a:r>
            <a:r>
              <a:rPr lang="en-US" dirty="0" smtClean="0"/>
              <a:t>Ultra Sound Equipment</a:t>
            </a:r>
          </a:p>
          <a:p>
            <a:pPr marL="514350" indent="-514350" algn="r" rtl="1">
              <a:buFont typeface="+mj-lt"/>
              <a:buAutoNum type="arabicPeriod"/>
            </a:pPr>
            <a:r>
              <a:rPr lang="en-US" dirty="0" smtClean="0"/>
              <a:t>-	</a:t>
            </a:r>
            <a:r>
              <a:rPr lang="ar-JO" dirty="0" smtClean="0"/>
              <a:t>للتصوير القلبي </a:t>
            </a:r>
            <a:r>
              <a:rPr lang="ar-SA" dirty="0" smtClean="0"/>
              <a:t>.</a:t>
            </a:r>
            <a:endParaRPr lang="ar-JO" dirty="0" smtClean="0"/>
          </a:p>
          <a:p>
            <a:pPr marL="514350" indent="-514350" algn="r" rtl="1">
              <a:buFont typeface="+mj-lt"/>
              <a:buAutoNum type="arabicPeriod"/>
            </a:pPr>
            <a:r>
              <a:rPr lang="ar-JO" dirty="0" smtClean="0"/>
              <a:t>-	للتصوير الدماغي</a:t>
            </a:r>
            <a:r>
              <a:rPr lang="ar-SA" dirty="0" smtClean="0"/>
              <a:t>.</a:t>
            </a:r>
            <a:r>
              <a:rPr lang="ar-JO" dirty="0" smtClean="0"/>
              <a:t> </a:t>
            </a:r>
          </a:p>
          <a:p>
            <a:pPr marL="514350" indent="-514350" algn="r" rtl="1">
              <a:buFont typeface="+mj-lt"/>
              <a:buAutoNum type="arabicPeriod"/>
            </a:pPr>
            <a:r>
              <a:rPr lang="ar-JO" dirty="0" smtClean="0"/>
              <a:t>-	للمسح الحركي أو التصوير العادي</a:t>
            </a:r>
            <a:r>
              <a:rPr lang="ar-SA" dirty="0" smtClean="0"/>
              <a:t>.</a:t>
            </a:r>
            <a:r>
              <a:rPr lang="ar-JO" dirty="0" smtClean="0"/>
              <a:t> </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lstStyle/>
          <a:p>
            <a:pPr algn="r" rtl="1">
              <a:buNone/>
            </a:pPr>
            <a:r>
              <a:rPr lang="ar-JO" b="1" dirty="0" smtClean="0"/>
              <a:t>* أجهزة الطب النووي </a:t>
            </a:r>
            <a:r>
              <a:rPr lang="en-US" b="1" dirty="0" smtClean="0"/>
              <a:t>Nuclear Medicine Equipment for Diagnosis </a:t>
            </a:r>
          </a:p>
          <a:p>
            <a:pPr marL="514350" indent="-514350" algn="r" rtl="1">
              <a:buFont typeface="+mj-lt"/>
              <a:buAutoNum type="arabicPeriod"/>
            </a:pPr>
            <a:r>
              <a:rPr lang="en-US" dirty="0" smtClean="0"/>
              <a:t>-	</a:t>
            </a:r>
            <a:r>
              <a:rPr lang="ar-JO" dirty="0" smtClean="0"/>
              <a:t>ماسح غاما </a:t>
            </a:r>
            <a:r>
              <a:rPr lang="en-US" dirty="0" smtClean="0"/>
              <a:t>Gamma Scanner </a:t>
            </a:r>
          </a:p>
          <a:p>
            <a:pPr marL="514350" indent="-514350" algn="r" rtl="1">
              <a:buFont typeface="+mj-lt"/>
              <a:buAutoNum type="arabicPeriod"/>
            </a:pPr>
            <a:r>
              <a:rPr lang="en-US" dirty="0" smtClean="0"/>
              <a:t>-	</a:t>
            </a:r>
            <a:r>
              <a:rPr lang="ar-JO" dirty="0" smtClean="0"/>
              <a:t>غاما كاميرا </a:t>
            </a:r>
            <a:r>
              <a:rPr lang="en-US" dirty="0" smtClean="0"/>
              <a:t>Gamma Camera </a:t>
            </a:r>
          </a:p>
          <a:p>
            <a:pPr marL="514350" indent="-514350" algn="r" rtl="1">
              <a:buFont typeface="+mj-lt"/>
              <a:buAutoNum type="arabicPeriod"/>
            </a:pPr>
            <a:r>
              <a:rPr lang="en-US" dirty="0" smtClean="0"/>
              <a:t>-	</a:t>
            </a:r>
            <a:r>
              <a:rPr lang="ar-JO" dirty="0" smtClean="0"/>
              <a:t>التصوير الالكتروني </a:t>
            </a:r>
            <a:r>
              <a:rPr lang="en-US" dirty="0" smtClean="0"/>
              <a:t>Computer Tomography </a:t>
            </a:r>
          </a:p>
          <a:p>
            <a:pPr marL="514350" indent="-514350" algn="r" rtl="1">
              <a:buFont typeface="+mj-lt"/>
              <a:buAutoNum type="arabicPeriod"/>
            </a:pPr>
            <a:r>
              <a:rPr lang="en-US" dirty="0" smtClean="0"/>
              <a:t>-	</a:t>
            </a:r>
            <a:r>
              <a:rPr lang="ar-JO" dirty="0" smtClean="0"/>
              <a:t>للتصوير المقطعي  . </a:t>
            </a:r>
            <a:r>
              <a:rPr lang="en-US" dirty="0" smtClean="0"/>
              <a:t>CT</a:t>
            </a:r>
          </a:p>
          <a:p>
            <a:pPr marL="514350" indent="-514350" algn="r" rtl="1">
              <a:buFont typeface="+mj-lt"/>
              <a:buAutoNum type="arabicPeriod"/>
            </a:pPr>
            <a:r>
              <a:rPr lang="en-US" dirty="0" smtClean="0"/>
              <a:t>-	</a:t>
            </a:r>
            <a:r>
              <a:rPr lang="ar-JO" dirty="0" smtClean="0"/>
              <a:t>التصوير المسحي الشعاعي .</a:t>
            </a:r>
          </a:p>
          <a:p>
            <a:pPr marL="514350" indent="-514350" algn="r" rtl="1">
              <a:buFont typeface="+mj-lt"/>
              <a:buAutoNum type="arabicPeriod"/>
            </a:pPr>
            <a:r>
              <a:rPr lang="ar-JO" dirty="0" smtClean="0"/>
              <a:t>-	للتصوير المقطعي المغناطيسي  </a:t>
            </a:r>
            <a:r>
              <a:rPr lang="en-US" dirty="0" smtClean="0"/>
              <a:t>MRI  .</a:t>
            </a:r>
          </a:p>
          <a:p>
            <a:pPr marL="514350" indent="-514350" algn="r" rtl="1">
              <a:buFont typeface="+mj-lt"/>
              <a:buAutoNum type="arabicPeriod"/>
            </a:pPr>
            <a:endParaRPr lang="en-US" b="1"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5821363"/>
          </a:xfrm>
        </p:spPr>
        <p:txBody>
          <a:bodyPr>
            <a:normAutofit/>
          </a:bodyPr>
          <a:lstStyle/>
          <a:p>
            <a:pPr algn="r" rtl="1"/>
            <a:r>
              <a:rPr lang="ar-JO" b="1" dirty="0" smtClean="0"/>
              <a:t>* أجهزة القياس الحيوي  </a:t>
            </a:r>
            <a:endParaRPr lang="ar-SA" b="1" dirty="0" smtClean="0"/>
          </a:p>
          <a:p>
            <a:pPr algn="r" rtl="1">
              <a:buNone/>
            </a:pPr>
            <a:r>
              <a:rPr lang="ar-JO" b="1" dirty="0" smtClean="0"/>
              <a:t> </a:t>
            </a:r>
            <a:r>
              <a:rPr lang="en-US" b="1" dirty="0" smtClean="0"/>
              <a:t>Biomedical Instrumentation</a:t>
            </a:r>
          </a:p>
          <a:p>
            <a:pPr algn="r" rtl="1"/>
            <a:r>
              <a:rPr lang="ar-JO" dirty="0" smtClean="0"/>
              <a:t>وتشمل على أجهزة القياس المستخدمة لإظهار المعلومات أو تخزينها والتي تمثل الوظائف الفيزيائية الحيوية والكيميائية الحيوية للإنسان وذلك من على الجسم. </a:t>
            </a:r>
          </a:p>
          <a:p>
            <a:pPr algn="r" rtl="1"/>
            <a:r>
              <a:rPr lang="ar-JO" dirty="0" smtClean="0"/>
              <a:t>* أجهزة قياس رد الفعل     </a:t>
            </a:r>
            <a:r>
              <a:rPr lang="en-US" dirty="0" smtClean="0"/>
              <a:t>Equipments for Reaction Measurement</a:t>
            </a:r>
          </a:p>
          <a:p>
            <a:pPr algn="r" rtl="1"/>
            <a:r>
              <a:rPr lang="en-US" dirty="0" smtClean="0"/>
              <a:t>-	EEG </a:t>
            </a:r>
          </a:p>
          <a:p>
            <a:pPr algn="r" rtl="1"/>
            <a:r>
              <a:rPr lang="en-US" dirty="0" smtClean="0"/>
              <a:t>-	EMG </a:t>
            </a:r>
          </a:p>
          <a:p>
            <a:pPr algn="r" rtl="1"/>
            <a:r>
              <a:rPr lang="en-US" dirty="0" smtClean="0"/>
              <a:t>-	EKG </a:t>
            </a:r>
          </a:p>
          <a:p>
            <a:pPr algn="r" rtl="1"/>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5821363"/>
          </a:xfrm>
        </p:spPr>
        <p:txBody>
          <a:bodyPr>
            <a:normAutofit fontScale="92500" lnSpcReduction="10000"/>
          </a:bodyPr>
          <a:lstStyle/>
          <a:p>
            <a:pPr algn="r" rtl="1">
              <a:buNone/>
            </a:pPr>
            <a:r>
              <a:rPr lang="ar-JO" b="1" dirty="0" smtClean="0"/>
              <a:t>* أجهزة قياس الجريان – التدفق  </a:t>
            </a:r>
            <a:r>
              <a:rPr lang="en-US" b="1" dirty="0" smtClean="0"/>
              <a:t>Equipments for Flow Measurement</a:t>
            </a:r>
          </a:p>
          <a:p>
            <a:pPr marL="514350" indent="-514350" algn="r" rtl="1">
              <a:buFont typeface="+mj-lt"/>
              <a:buAutoNum type="arabicPeriod"/>
            </a:pPr>
            <a:r>
              <a:rPr lang="en-US" dirty="0" smtClean="0"/>
              <a:t>-	</a:t>
            </a:r>
            <a:r>
              <a:rPr lang="ar-JO" dirty="0" smtClean="0"/>
              <a:t>قياس حجم التنفس بالنسبة للزمن </a:t>
            </a:r>
          </a:p>
          <a:p>
            <a:pPr marL="514350" indent="-514350" algn="r" rtl="1">
              <a:buFont typeface="+mj-lt"/>
              <a:buAutoNum type="arabicPeriod"/>
            </a:pPr>
            <a:r>
              <a:rPr lang="ar-JO" dirty="0" smtClean="0"/>
              <a:t>-	قياس حجم النبضة القلبية بالنسبة للزمن</a:t>
            </a:r>
            <a:r>
              <a:rPr lang="ar-SA" dirty="0" smtClean="0"/>
              <a:t>.</a:t>
            </a:r>
          </a:p>
          <a:p>
            <a:pPr algn="r" rtl="1">
              <a:buNone/>
            </a:pPr>
            <a:r>
              <a:rPr lang="ar-JO" b="1" dirty="0" smtClean="0"/>
              <a:t>* أجهزة قياس الحركة  </a:t>
            </a:r>
            <a:r>
              <a:rPr lang="en-US" b="1" dirty="0" smtClean="0"/>
              <a:t>Equipments for Dynamics Measurement</a:t>
            </a:r>
          </a:p>
          <a:p>
            <a:pPr marL="514350" indent="-514350" algn="r" rtl="1">
              <a:buFont typeface="+mj-lt"/>
              <a:buAutoNum type="arabicPeriod"/>
            </a:pPr>
            <a:r>
              <a:rPr lang="en-US" dirty="0" smtClean="0"/>
              <a:t>-	</a:t>
            </a:r>
            <a:r>
              <a:rPr lang="ar-JO" dirty="0" smtClean="0"/>
              <a:t>أجهزة قياس الرجفان القلبي   </a:t>
            </a:r>
            <a:r>
              <a:rPr lang="en-US" dirty="0" err="1" smtClean="0"/>
              <a:t>Ballistocardiography</a:t>
            </a:r>
            <a:endParaRPr lang="en-US" dirty="0" smtClean="0"/>
          </a:p>
          <a:p>
            <a:pPr marL="514350" indent="-514350" algn="r" rtl="1">
              <a:buFont typeface="+mj-lt"/>
              <a:buAutoNum type="arabicPeriod"/>
            </a:pPr>
            <a:r>
              <a:rPr lang="en-US" dirty="0" smtClean="0"/>
              <a:t>-	</a:t>
            </a:r>
            <a:r>
              <a:rPr lang="ar-JO" dirty="0" smtClean="0"/>
              <a:t>أجهزة تخطيط العين </a:t>
            </a:r>
            <a:r>
              <a:rPr lang="en-US" dirty="0" err="1" smtClean="0"/>
              <a:t>Nystagmography</a:t>
            </a:r>
            <a:r>
              <a:rPr lang="en-US" dirty="0" smtClean="0"/>
              <a:t> </a:t>
            </a:r>
          </a:p>
          <a:p>
            <a:pPr algn="r" rtl="1">
              <a:buNone/>
            </a:pPr>
            <a:r>
              <a:rPr lang="ar-JO" b="1" dirty="0" smtClean="0"/>
              <a:t>* أجهزة قياس الحرارة  </a:t>
            </a:r>
            <a:r>
              <a:rPr lang="en-US" b="1" dirty="0" smtClean="0"/>
              <a:t>Equipments for Thermal Measurement</a:t>
            </a:r>
          </a:p>
          <a:p>
            <a:pPr marL="514350" indent="-514350" algn="r" rtl="1">
              <a:buFont typeface="+mj-lt"/>
              <a:buAutoNum type="arabicPeriod"/>
            </a:pPr>
            <a:r>
              <a:rPr lang="en-US" dirty="0" smtClean="0"/>
              <a:t>-	</a:t>
            </a:r>
            <a:r>
              <a:rPr lang="ar-JO" dirty="0" smtClean="0"/>
              <a:t>قياس الحرارة القشرية الداخلية .</a:t>
            </a:r>
          </a:p>
          <a:p>
            <a:pPr marL="514350" indent="-514350" algn="r" rtl="1">
              <a:buFont typeface="+mj-lt"/>
              <a:buAutoNum type="arabicPeriod"/>
            </a:pPr>
            <a:r>
              <a:rPr lang="ar-JO" dirty="0" smtClean="0"/>
              <a:t>-	أجهزة قياس الحرارة </a:t>
            </a:r>
            <a:r>
              <a:rPr lang="ar-SA" dirty="0" smtClean="0"/>
              <a:t>- </a:t>
            </a:r>
            <a:r>
              <a:rPr lang="ar-JO" dirty="0" smtClean="0"/>
              <a:t>اشعاعية المبدأ</a:t>
            </a:r>
            <a:r>
              <a:rPr lang="ar-SA" dirty="0" smtClean="0"/>
              <a:t> -</a:t>
            </a:r>
            <a:endParaRPr lang="ar-JO" dirty="0" smtClean="0"/>
          </a:p>
          <a:p>
            <a:pPr algn="r" rtl="1"/>
            <a:endParaRPr lang="ar-JO" dirty="0" smtClean="0"/>
          </a:p>
          <a:p>
            <a:pPr algn="r" rtl="1"/>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5821363"/>
          </a:xfrm>
        </p:spPr>
        <p:txBody>
          <a:bodyPr/>
          <a:lstStyle/>
          <a:p>
            <a:pPr algn="r" rtl="1">
              <a:buNone/>
            </a:pPr>
            <a:r>
              <a:rPr lang="ar-JO" b="1" dirty="0" smtClean="0"/>
              <a:t>* أجهزة قياس الحجوم  </a:t>
            </a:r>
            <a:r>
              <a:rPr lang="en-US" b="1" dirty="0" smtClean="0"/>
              <a:t>Equipments for Volume Measurement</a:t>
            </a:r>
          </a:p>
          <a:p>
            <a:pPr marL="514350" indent="-514350" algn="r" rtl="1">
              <a:buFont typeface="+mj-lt"/>
              <a:buAutoNum type="arabicPeriod"/>
            </a:pPr>
            <a:r>
              <a:rPr lang="en-US" dirty="0" smtClean="0"/>
              <a:t>-	</a:t>
            </a:r>
            <a:r>
              <a:rPr lang="ar-JO" dirty="0" smtClean="0"/>
              <a:t>حجم التنفس</a:t>
            </a:r>
          </a:p>
          <a:p>
            <a:pPr marL="514350" indent="-514350" algn="r" rtl="1">
              <a:buFont typeface="+mj-lt"/>
              <a:buAutoNum type="arabicPeriod"/>
            </a:pPr>
            <a:r>
              <a:rPr lang="ar-JO" dirty="0" smtClean="0"/>
              <a:t>-	حجم الدم </a:t>
            </a:r>
          </a:p>
          <a:p>
            <a:pPr marL="514350" indent="-514350" algn="r" rtl="1">
              <a:buFont typeface="+mj-lt"/>
              <a:buAutoNum type="arabicPeriod"/>
            </a:pPr>
            <a:r>
              <a:rPr lang="ar-JO" dirty="0" smtClean="0"/>
              <a:t>-	حجم الدم للنبضة القلبية </a:t>
            </a:r>
          </a:p>
          <a:p>
            <a:pPr algn="r" rtl="1">
              <a:buNone/>
            </a:pPr>
            <a:r>
              <a:rPr lang="ar-JO" b="1" dirty="0" smtClean="0"/>
              <a:t>* أجهزة قياس السرعة  </a:t>
            </a:r>
            <a:r>
              <a:rPr lang="en-US" b="1" dirty="0" smtClean="0"/>
              <a:t>Equipments for Velocity Measurement</a:t>
            </a:r>
          </a:p>
          <a:p>
            <a:pPr marL="514350" indent="-514350" algn="r" rtl="1">
              <a:buFont typeface="+mj-lt"/>
              <a:buAutoNum type="arabicPeriod"/>
            </a:pPr>
            <a:r>
              <a:rPr lang="en-US" dirty="0" smtClean="0"/>
              <a:t>-	</a:t>
            </a:r>
            <a:r>
              <a:rPr lang="ar-JO" dirty="0" smtClean="0"/>
              <a:t>أجهزة قياس سرعة جريان الدم </a:t>
            </a:r>
          </a:p>
          <a:p>
            <a:pPr marL="514350" indent="-514350" algn="r" rtl="1">
              <a:buFont typeface="+mj-lt"/>
              <a:buAutoNum type="arabicPeriod"/>
            </a:pPr>
            <a:r>
              <a:rPr lang="ar-JO" dirty="0" smtClean="0"/>
              <a:t>-	أجهزة قياس سرعة جريان هواء التنفس</a:t>
            </a:r>
          </a:p>
          <a:p>
            <a:pPr marL="514350" indent="-514350" algn="r" rtl="1">
              <a:buFont typeface="+mj-lt"/>
              <a:buAutoNum type="arabicPeriod"/>
            </a:pPr>
            <a:r>
              <a:rPr lang="ar-JO" dirty="0" smtClean="0"/>
              <a:t>-	أجهزة قياس سرعة جريان البول </a:t>
            </a:r>
          </a:p>
          <a:p>
            <a:pPr algn="r" rtl="1"/>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096000"/>
          </a:xfrm>
        </p:spPr>
        <p:txBody>
          <a:bodyPr>
            <a:normAutofit/>
          </a:bodyPr>
          <a:lstStyle/>
          <a:p>
            <a:pPr algn="r" rtl="1"/>
            <a:r>
              <a:rPr lang="ar-JO" b="1" dirty="0" smtClean="0"/>
              <a:t>أجهزة قياس الصوت </a:t>
            </a:r>
            <a:r>
              <a:rPr lang="ar-SA" b="1" dirty="0" smtClean="0"/>
              <a:t> </a:t>
            </a:r>
            <a:r>
              <a:rPr lang="ar-JO" b="1" dirty="0" smtClean="0"/>
              <a:t>الأمواج الصوتية </a:t>
            </a:r>
            <a:endParaRPr lang="ar-SA" b="1" dirty="0" smtClean="0"/>
          </a:p>
          <a:p>
            <a:pPr algn="r" rtl="1"/>
            <a:r>
              <a:rPr lang="en-US" b="1" dirty="0" smtClean="0"/>
              <a:t>Equipments for Acoustic Measurement </a:t>
            </a:r>
            <a:r>
              <a:rPr lang="ar-SA" b="1" dirty="0" smtClean="0"/>
              <a:t> </a:t>
            </a:r>
            <a:r>
              <a:rPr lang="en-US" b="1" dirty="0" smtClean="0"/>
              <a:t> </a:t>
            </a:r>
          </a:p>
          <a:p>
            <a:pPr marL="514350" indent="-514350" algn="r" rtl="1">
              <a:buFont typeface="+mj-lt"/>
              <a:buAutoNum type="arabicPeriod"/>
            </a:pPr>
            <a:r>
              <a:rPr lang="en-US" dirty="0" smtClean="0"/>
              <a:t>-	</a:t>
            </a:r>
            <a:r>
              <a:rPr lang="ar-JO" dirty="0" smtClean="0"/>
              <a:t>أجهزة التخطيط السمعي </a:t>
            </a:r>
          </a:p>
          <a:p>
            <a:pPr marL="514350" indent="-514350" algn="r" rtl="1">
              <a:buFont typeface="+mj-lt"/>
              <a:buAutoNum type="arabicPeriod"/>
            </a:pPr>
            <a:r>
              <a:rPr lang="ar-JO" dirty="0" smtClean="0"/>
              <a:t>-	أجهزة سمع أصوات الجنين </a:t>
            </a:r>
          </a:p>
          <a:p>
            <a:pPr algn="r" rtl="1">
              <a:buNone/>
            </a:pPr>
            <a:r>
              <a:rPr lang="ar-JO" dirty="0" smtClean="0"/>
              <a:t>* </a:t>
            </a:r>
            <a:r>
              <a:rPr lang="ar-JO" b="1" dirty="0" smtClean="0"/>
              <a:t>أجهزة قياس الكميات الكيميائية في الدم وهواء التنفس</a:t>
            </a:r>
          </a:p>
          <a:p>
            <a:pPr algn="r" rtl="1"/>
            <a:r>
              <a:rPr lang="ar-JO" b="1" dirty="0" smtClean="0"/>
              <a:t> </a:t>
            </a:r>
            <a:r>
              <a:rPr lang="en-US" b="1" dirty="0" smtClean="0"/>
              <a:t>Equipments for Blood And Air Gazes Measurement </a:t>
            </a:r>
          </a:p>
          <a:p>
            <a:pPr marL="514350" indent="-514350" algn="r" rtl="1">
              <a:buFont typeface="+mj-lt"/>
              <a:buAutoNum type="arabicPeriod"/>
            </a:pPr>
            <a:r>
              <a:rPr lang="en-US" dirty="0" smtClean="0"/>
              <a:t>-	</a:t>
            </a:r>
            <a:r>
              <a:rPr lang="ar-JO" dirty="0" smtClean="0"/>
              <a:t>قياس النسبة </a:t>
            </a:r>
            <a:r>
              <a:rPr lang="en-US" dirty="0" smtClean="0"/>
              <a:t>PO2 </a:t>
            </a:r>
            <a:r>
              <a:rPr lang="ar-JO" dirty="0" smtClean="0"/>
              <a:t>في الدم </a:t>
            </a:r>
          </a:p>
          <a:p>
            <a:pPr marL="514350" indent="-514350" algn="r" rtl="1">
              <a:buFont typeface="+mj-lt"/>
              <a:buAutoNum type="arabicPeriod"/>
            </a:pPr>
            <a:r>
              <a:rPr lang="ar-JO" dirty="0" smtClean="0"/>
              <a:t>-	قياس النسبة  </a:t>
            </a:r>
            <a:r>
              <a:rPr lang="en-US" dirty="0" err="1" smtClean="0"/>
              <a:t>Oxymeter</a:t>
            </a:r>
            <a:r>
              <a:rPr lang="en-US" dirty="0" smtClean="0"/>
              <a:t> O2 </a:t>
            </a:r>
          </a:p>
          <a:p>
            <a:pPr marL="514350" indent="-514350" algn="r" rtl="1">
              <a:buFont typeface="+mj-lt"/>
              <a:buAutoNum type="arabicPeriod"/>
            </a:pPr>
            <a:r>
              <a:rPr lang="en-US" dirty="0" smtClean="0"/>
              <a:t>-	</a:t>
            </a:r>
            <a:r>
              <a:rPr lang="ar-JO" dirty="0" smtClean="0"/>
              <a:t>قياس نسبة </a:t>
            </a:r>
            <a:r>
              <a:rPr lang="en-US" dirty="0" smtClean="0"/>
              <a:t>CO2 </a:t>
            </a:r>
            <a:r>
              <a:rPr lang="ar-JO" dirty="0" smtClean="0"/>
              <a:t>في الدم </a:t>
            </a:r>
          </a:p>
          <a:p>
            <a:pPr algn="r" rtl="1"/>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533400"/>
            <a:ext cx="9144000" cy="5592763"/>
          </a:xfrm>
        </p:spPr>
        <p:txBody>
          <a:bodyPr/>
          <a:lstStyle/>
          <a:p>
            <a:pPr algn="r" rtl="1">
              <a:buNone/>
            </a:pPr>
            <a:r>
              <a:rPr lang="ar-SA" b="1" dirty="0" smtClean="0"/>
              <a:t>   </a:t>
            </a:r>
            <a:r>
              <a:rPr lang="ar-JO" b="1" dirty="0" smtClean="0"/>
              <a:t>* أجهزة قياس الكميات الكهربائية</a:t>
            </a:r>
            <a:endParaRPr lang="ar-SA" b="1" dirty="0" smtClean="0"/>
          </a:p>
          <a:p>
            <a:pPr algn="r" rtl="1">
              <a:buNone/>
            </a:pPr>
            <a:r>
              <a:rPr lang="ar-JO" b="1" dirty="0" smtClean="0"/>
              <a:t>   </a:t>
            </a:r>
            <a:r>
              <a:rPr lang="en-US" b="1" dirty="0" smtClean="0"/>
              <a:t>Equipment for Electrical Elements Measurement</a:t>
            </a:r>
          </a:p>
          <a:p>
            <a:pPr marL="514350" indent="-514350" algn="r" rtl="1">
              <a:buFont typeface="+mj-lt"/>
              <a:buAutoNum type="arabicPeriod"/>
            </a:pPr>
            <a:r>
              <a:rPr lang="en-US" dirty="0" smtClean="0"/>
              <a:t>-	</a:t>
            </a:r>
            <a:r>
              <a:rPr lang="ar-JO" dirty="0" smtClean="0"/>
              <a:t>مخطط جريان التيار الكهربائي </a:t>
            </a:r>
          </a:p>
          <a:p>
            <a:pPr marL="514350" indent="-514350" algn="r" rtl="1">
              <a:buFont typeface="+mj-lt"/>
              <a:buAutoNum type="arabicPeriod"/>
            </a:pPr>
            <a:r>
              <a:rPr lang="ar-JO" dirty="0" smtClean="0"/>
              <a:t>-	مخطط تغير الممانعة الكهربائية الحيوية </a:t>
            </a:r>
            <a:r>
              <a:rPr lang="en-US" dirty="0" err="1" smtClean="0"/>
              <a:t>Plethysmography</a:t>
            </a:r>
            <a:endParaRPr lang="en-US" dirty="0" smtClean="0"/>
          </a:p>
          <a:p>
            <a:pPr algn="r" rtl="1">
              <a:buNone/>
            </a:pPr>
            <a:r>
              <a:rPr lang="ar-SA" b="1" dirty="0" smtClean="0"/>
              <a:t>  </a:t>
            </a:r>
            <a:r>
              <a:rPr lang="ar-JO" b="1" dirty="0" smtClean="0"/>
              <a:t>* أجهزة النقل عن بعد  </a:t>
            </a:r>
            <a:r>
              <a:rPr lang="en-US" b="1" dirty="0" smtClean="0"/>
              <a:t>Telemetry</a:t>
            </a:r>
          </a:p>
          <a:p>
            <a:pPr marL="514350" indent="-514350" algn="r" rtl="1">
              <a:buFont typeface="+mj-lt"/>
              <a:buAutoNum type="arabicPeriod"/>
            </a:pPr>
            <a:r>
              <a:rPr lang="en-US" dirty="0" smtClean="0"/>
              <a:t>-	</a:t>
            </a:r>
            <a:r>
              <a:rPr lang="ar-JO" dirty="0" smtClean="0"/>
              <a:t>سلكي </a:t>
            </a:r>
          </a:p>
          <a:p>
            <a:pPr marL="514350" indent="-514350" algn="r" rtl="1">
              <a:buFont typeface="+mj-lt"/>
              <a:buAutoNum type="arabicPeriod"/>
            </a:pPr>
            <a:r>
              <a:rPr lang="ar-JO" dirty="0" smtClean="0"/>
              <a:t>-	لاسلكي</a:t>
            </a:r>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04800"/>
            <a:ext cx="8534400" cy="6553200"/>
          </a:xfrm>
        </p:spPr>
        <p:txBody>
          <a:bodyPr>
            <a:normAutofit fontScale="92500" lnSpcReduction="10000"/>
          </a:bodyPr>
          <a:lstStyle/>
          <a:p>
            <a:pPr algn="r" rtl="1"/>
            <a:r>
              <a:rPr lang="ar-JO" b="1" dirty="0" smtClean="0"/>
              <a:t>هذا ويمكن وتصنيف الأجهزة وفقا لكيفية أعطاء المعلومات إلى </a:t>
            </a:r>
          </a:p>
          <a:p>
            <a:pPr marL="514350" indent="-514350" algn="r" rtl="1">
              <a:buFont typeface="+mj-lt"/>
              <a:buAutoNum type="arabicPeriod"/>
            </a:pPr>
            <a:r>
              <a:rPr lang="ar-JO" dirty="0" smtClean="0"/>
              <a:t>-	أدوات القياس ذات </a:t>
            </a:r>
            <a:r>
              <a:rPr lang="ar-JO" u="sng" dirty="0" smtClean="0"/>
              <a:t>المؤشرات الرقمية </a:t>
            </a:r>
            <a:r>
              <a:rPr lang="ar-JO" dirty="0" smtClean="0"/>
              <a:t>تنتهي تسميتها بشكل عام بالتسمية ميتر </a:t>
            </a:r>
            <a:r>
              <a:rPr lang="en-US" dirty="0" smtClean="0"/>
              <a:t>meter .</a:t>
            </a:r>
          </a:p>
          <a:p>
            <a:pPr marL="514350" indent="-514350" algn="r" rtl="1">
              <a:buFont typeface="+mj-lt"/>
              <a:buAutoNum type="arabicPeriod"/>
            </a:pPr>
            <a:r>
              <a:rPr lang="en-US" dirty="0" smtClean="0"/>
              <a:t>-	</a:t>
            </a:r>
            <a:r>
              <a:rPr lang="ar-JO" u="sng" dirty="0" smtClean="0"/>
              <a:t>أجهزة الرؤية</a:t>
            </a:r>
            <a:r>
              <a:rPr lang="ar-JO" dirty="0" smtClean="0"/>
              <a:t> تنتهي بالتسمية (</a:t>
            </a:r>
            <a:r>
              <a:rPr lang="en-US" dirty="0" err="1" smtClean="0"/>
              <a:t>scop</a:t>
            </a:r>
            <a:r>
              <a:rPr lang="en-US" dirty="0" smtClean="0"/>
              <a:t>) </a:t>
            </a:r>
            <a:r>
              <a:rPr lang="en-US" dirty="0" err="1" smtClean="0"/>
              <a:t>scopy</a:t>
            </a:r>
            <a:r>
              <a:rPr lang="en-US" dirty="0" smtClean="0"/>
              <a:t> </a:t>
            </a:r>
          </a:p>
          <a:p>
            <a:pPr marL="514350" indent="-514350" algn="r" rtl="1">
              <a:buFont typeface="+mj-lt"/>
              <a:buAutoNum type="arabicPeriod"/>
            </a:pPr>
            <a:r>
              <a:rPr lang="en-US" dirty="0" smtClean="0"/>
              <a:t>-	</a:t>
            </a:r>
            <a:r>
              <a:rPr lang="ar-JO" dirty="0" smtClean="0"/>
              <a:t>أجهزة </a:t>
            </a:r>
            <a:r>
              <a:rPr lang="ar-JO" u="sng" dirty="0" smtClean="0"/>
              <a:t>التسجيل التخطيطي </a:t>
            </a:r>
            <a:r>
              <a:rPr lang="ar-JO" dirty="0" smtClean="0"/>
              <a:t>تنتهي بالتسمية &lt; </a:t>
            </a:r>
            <a:r>
              <a:rPr lang="en-US" dirty="0" err="1" smtClean="0"/>
              <a:t>graphy</a:t>
            </a:r>
            <a:r>
              <a:rPr lang="en-US" dirty="0" smtClean="0"/>
              <a:t> </a:t>
            </a:r>
          </a:p>
          <a:p>
            <a:pPr algn="r" rtl="1"/>
            <a:endParaRPr lang="en-US" dirty="0" smtClean="0"/>
          </a:p>
          <a:p>
            <a:pPr algn="r" rtl="1"/>
            <a:r>
              <a:rPr lang="ar-JO" b="1" dirty="0" smtClean="0"/>
              <a:t>وفي الغالب لا يتم استخدام جهاز واحد وإنما مجموعة من الأجهزة &lt;&lt;  </a:t>
            </a:r>
            <a:r>
              <a:rPr lang="en-US" b="1" u="sng" dirty="0" smtClean="0"/>
              <a:t>polygraph</a:t>
            </a:r>
            <a:r>
              <a:rPr lang="en-US" b="1" u="sng" dirty="0"/>
              <a:t>y</a:t>
            </a:r>
            <a:r>
              <a:rPr lang="en-US" b="1" dirty="0" smtClean="0"/>
              <a:t> &gt;&gt; </a:t>
            </a:r>
            <a:r>
              <a:rPr lang="ar-SA" b="1" dirty="0" smtClean="0"/>
              <a:t> </a:t>
            </a:r>
            <a:r>
              <a:rPr lang="ar-JO" b="1" dirty="0" smtClean="0"/>
              <a:t>وهذا الجمع يتبع للوظيفة المطلوبة على سبيل المثال مجموعات :</a:t>
            </a:r>
          </a:p>
          <a:p>
            <a:pPr algn="r" rtl="1">
              <a:buNone/>
            </a:pPr>
            <a:r>
              <a:rPr lang="ar-JO" dirty="0" smtClean="0"/>
              <a:t>1.	تشخيص وظائف الرئة .</a:t>
            </a:r>
          </a:p>
          <a:p>
            <a:pPr algn="r" rtl="1">
              <a:buNone/>
            </a:pPr>
            <a:r>
              <a:rPr lang="ar-JO" dirty="0" smtClean="0"/>
              <a:t>2.	مراقبة المريض </a:t>
            </a:r>
            <a:r>
              <a:rPr lang="en-US" dirty="0" smtClean="0"/>
              <a:t> ICU   .</a:t>
            </a:r>
          </a:p>
          <a:p>
            <a:pPr algn="r" rtl="1">
              <a:buNone/>
            </a:pPr>
            <a:r>
              <a:rPr lang="en-US" dirty="0" smtClean="0"/>
              <a:t>3.	</a:t>
            </a:r>
            <a:r>
              <a:rPr lang="ar-JO" dirty="0" smtClean="0"/>
              <a:t>مراقبة الجنين .</a:t>
            </a:r>
          </a:p>
          <a:p>
            <a:pPr algn="r" rtl="1">
              <a:buNone/>
            </a:pPr>
            <a:r>
              <a:rPr lang="ar-JO" dirty="0" smtClean="0"/>
              <a:t>4.	أجهزة كشف القلب والدورة الدموية .</a:t>
            </a:r>
          </a:p>
          <a:p>
            <a:pPr algn="r" rtl="1"/>
            <a:endParaRPr lang="en-U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629400"/>
          </a:xfrm>
        </p:spPr>
        <p:txBody>
          <a:bodyPr>
            <a:normAutofit fontScale="92500" lnSpcReduction="20000"/>
          </a:bodyPr>
          <a:lstStyle/>
          <a:p>
            <a:pPr algn="r" rtl="1"/>
            <a:r>
              <a:rPr lang="ar-JO" b="1" dirty="0" smtClean="0"/>
              <a:t> *أجهزة التقنية المخبرية</a:t>
            </a:r>
            <a:endParaRPr lang="ar-SA" b="1" dirty="0" smtClean="0"/>
          </a:p>
          <a:p>
            <a:pPr algn="r" rtl="1">
              <a:buNone/>
            </a:pPr>
            <a:r>
              <a:rPr lang="ar-JO" b="1" dirty="0" smtClean="0"/>
              <a:t> </a:t>
            </a:r>
            <a:r>
              <a:rPr lang="en-US" b="1" dirty="0" smtClean="0"/>
              <a:t>Technical Equipment for Laboratory </a:t>
            </a:r>
          </a:p>
          <a:p>
            <a:pPr algn="r" rtl="1"/>
            <a:r>
              <a:rPr lang="ar-JO" dirty="0" smtClean="0"/>
              <a:t>وتشتمل على أجهزة التحليل للوظائف الكيميائية والعينات الحيوية من جسم الإنسان وتتضمن أعداد كبيرة من التجهيزات الطبية للتحليل المخبري الحيوي. </a:t>
            </a:r>
          </a:p>
          <a:p>
            <a:pPr algn="r" rtl="1"/>
            <a:r>
              <a:rPr lang="ar-JO" b="1" dirty="0" smtClean="0"/>
              <a:t>*أجهزة الاختبار والفحص</a:t>
            </a:r>
            <a:endParaRPr lang="ar-SA" b="1" dirty="0" smtClean="0"/>
          </a:p>
          <a:p>
            <a:pPr algn="r" rtl="1">
              <a:buNone/>
            </a:pPr>
            <a:r>
              <a:rPr lang="en-US" b="1" dirty="0" smtClean="0"/>
              <a:t>Test Equipment </a:t>
            </a:r>
          </a:p>
          <a:p>
            <a:pPr algn="r" rtl="1">
              <a:buNone/>
            </a:pPr>
            <a:r>
              <a:rPr lang="ar-JO" dirty="0" smtClean="0"/>
              <a:t>وتشتمل على أجهزة اختبار القدرة العصبية والحسية من خلال الإثارة، ودراسة رد الفعل الكمي والنوعي لهذه الإثارة:</a:t>
            </a:r>
          </a:p>
          <a:p>
            <a:pPr marL="514350" indent="-514350" algn="r" rtl="1">
              <a:buFont typeface="+mj-lt"/>
              <a:buAutoNum type="arabicPeriod"/>
            </a:pPr>
            <a:r>
              <a:rPr lang="ar-JO" dirty="0" smtClean="0"/>
              <a:t>-	</a:t>
            </a:r>
            <a:r>
              <a:rPr lang="ar-JO" b="1" dirty="0" smtClean="0"/>
              <a:t>مقياس السمع </a:t>
            </a:r>
            <a:r>
              <a:rPr lang="en-US" b="1" dirty="0" smtClean="0"/>
              <a:t>Audiometer </a:t>
            </a:r>
          </a:p>
          <a:p>
            <a:pPr marL="514350" indent="-514350" algn="r" rtl="1">
              <a:buFont typeface="+mj-lt"/>
              <a:buAutoNum type="arabicPeriod"/>
            </a:pPr>
            <a:r>
              <a:rPr lang="en-US" b="1" dirty="0" smtClean="0"/>
              <a:t>-	</a:t>
            </a:r>
            <a:r>
              <a:rPr lang="ar-JO" b="1" dirty="0" smtClean="0"/>
              <a:t>الإثارة الضوئية   </a:t>
            </a:r>
            <a:r>
              <a:rPr lang="en-US" b="1" dirty="0" smtClean="0"/>
              <a:t>Optic Stimulator</a:t>
            </a:r>
          </a:p>
          <a:p>
            <a:pPr marL="514350" indent="-514350" algn="r" rtl="1">
              <a:buFont typeface="+mj-lt"/>
              <a:buAutoNum type="arabicPeriod"/>
            </a:pPr>
            <a:r>
              <a:rPr lang="en-US" b="1" dirty="0" smtClean="0"/>
              <a:t>-	</a:t>
            </a:r>
            <a:r>
              <a:rPr lang="ar-JO" b="1" dirty="0" smtClean="0"/>
              <a:t>مقياس حاسة الطعم والشم </a:t>
            </a:r>
          </a:p>
          <a:p>
            <a:pPr marL="514350" indent="-514350" algn="r" rtl="1">
              <a:buFont typeface="+mj-lt"/>
              <a:buAutoNum type="arabicPeriod"/>
            </a:pPr>
            <a:r>
              <a:rPr lang="ar-JO" b="1" dirty="0" smtClean="0"/>
              <a:t>-	 جهاز فحص الإثارة التياري </a:t>
            </a:r>
          </a:p>
          <a:p>
            <a:pPr marL="514350" indent="-514350" algn="r" rtl="1">
              <a:buFont typeface="+mj-lt"/>
              <a:buAutoNum type="arabicPeriod"/>
            </a:pPr>
            <a:r>
              <a:rPr lang="ar-JO" b="1" dirty="0" smtClean="0"/>
              <a:t>-	 جهاز قياس رد الفعل الزمني </a:t>
            </a:r>
          </a:p>
          <a:p>
            <a:pPr algn="r" rtl="1"/>
            <a:endParaRPr lang="en-US"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4800"/>
            <a:ext cx="8458200" cy="5821363"/>
          </a:xfrm>
        </p:spPr>
        <p:txBody>
          <a:bodyPr>
            <a:normAutofit fontScale="92500"/>
          </a:bodyPr>
          <a:lstStyle/>
          <a:p>
            <a:pPr algn="r" rtl="1"/>
            <a:r>
              <a:rPr lang="ar-JO" b="1" dirty="0" smtClean="0"/>
              <a:t>مجموعة أجهزة قياس الصور ومعالجتها والتحكم بالعلاج والتخطيط</a:t>
            </a:r>
          </a:p>
          <a:p>
            <a:pPr algn="r" rtl="1">
              <a:buNone/>
            </a:pPr>
            <a:r>
              <a:rPr lang="ar-JO" b="1" dirty="0" smtClean="0"/>
              <a:t> </a:t>
            </a:r>
            <a:r>
              <a:rPr lang="en-US" b="1" dirty="0" smtClean="0"/>
              <a:t>Image Processing and Control Units for Therapy </a:t>
            </a:r>
            <a:r>
              <a:rPr lang="ar-SA" b="1" dirty="0" smtClean="0"/>
              <a:t> </a:t>
            </a:r>
            <a:r>
              <a:rPr lang="en-US" b="1" dirty="0" smtClean="0"/>
              <a:t> </a:t>
            </a:r>
            <a:endParaRPr lang="en-US" dirty="0" smtClean="0"/>
          </a:p>
          <a:p>
            <a:pPr algn="r" rtl="1"/>
            <a:r>
              <a:rPr lang="ar-JO" dirty="0" smtClean="0"/>
              <a:t>وتشتمل هذه على الأجهزة الطبية لتخزين المعلومات من اجل تحليل وتقويم المقادير المقيسة أو المجموعات المقيسة أو التجهيزات لمراقبة المريض عن طريق المعلومات المقتبسة من</a:t>
            </a:r>
            <a:r>
              <a:rPr lang="ar-SA" dirty="0" smtClean="0"/>
              <a:t>ه</a:t>
            </a:r>
            <a:r>
              <a:rPr lang="ar-JO" dirty="0" smtClean="0"/>
              <a:t> ، وتحديد العلاج الملائم وفقا للحالة الراهنة  </a:t>
            </a:r>
            <a:r>
              <a:rPr lang="en-US" dirty="0" smtClean="0"/>
              <a:t>On Line Control </a:t>
            </a:r>
          </a:p>
          <a:p>
            <a:pPr marL="514350" indent="-514350" algn="r" rtl="1">
              <a:buFont typeface="+mj-lt"/>
              <a:buAutoNum type="arabicPeriod"/>
            </a:pPr>
            <a:r>
              <a:rPr lang="en-US" dirty="0" smtClean="0"/>
              <a:t>-	</a:t>
            </a:r>
            <a:r>
              <a:rPr lang="ar-JO" dirty="0" smtClean="0"/>
              <a:t>أجهزة الإنذار عن الحالات الحدية </a:t>
            </a:r>
          </a:p>
          <a:p>
            <a:pPr marL="514350" indent="-514350" algn="r" rtl="1">
              <a:buFont typeface="+mj-lt"/>
              <a:buAutoNum type="arabicPeriod"/>
            </a:pPr>
            <a:r>
              <a:rPr lang="ar-JO" dirty="0" smtClean="0"/>
              <a:t>-	أجهزة قياس التغيرات الزمنية للقلب </a:t>
            </a:r>
          </a:p>
          <a:p>
            <a:pPr marL="514350" indent="-514350" algn="r" rtl="1">
              <a:buFont typeface="+mj-lt"/>
              <a:buAutoNum type="arabicPeriod"/>
            </a:pPr>
            <a:r>
              <a:rPr lang="ar-JO" dirty="0" smtClean="0"/>
              <a:t>-	أجهزة تحديد القيم الوسطى </a:t>
            </a:r>
          </a:p>
          <a:p>
            <a:pPr marL="514350" indent="-514350" algn="r" rtl="1">
              <a:buFont typeface="+mj-lt"/>
              <a:buAutoNum type="arabicPeriod"/>
            </a:pPr>
            <a:r>
              <a:rPr lang="ar-JO" dirty="0" smtClean="0"/>
              <a:t>-	أجهزة معالجة خاصة للصور الطبية </a:t>
            </a:r>
          </a:p>
          <a:p>
            <a:pPr algn="r" rtl="1"/>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algn="r" rtl="1"/>
            <a:r>
              <a:rPr lang="ar-SA" sz="4400" b="1" dirty="0"/>
              <a:t>ومن ذلك يتضح أن إدارة المواد تتضمن ثلاثة أنشطة رئيسية:</a:t>
            </a:r>
            <a:endParaRPr lang="en-US" sz="4400" dirty="0"/>
          </a:p>
          <a:p>
            <a:pPr algn="r" rtl="1"/>
            <a:r>
              <a:rPr lang="ar-SA" sz="4400" dirty="0"/>
              <a:t>1- إدارة المشتريات.</a:t>
            </a:r>
            <a:endParaRPr lang="en-US" sz="4400" dirty="0"/>
          </a:p>
          <a:p>
            <a:pPr algn="r" rtl="1"/>
            <a:r>
              <a:rPr lang="ar-SA" sz="4400" dirty="0"/>
              <a:t>2- إدارة المخازن.</a:t>
            </a:r>
            <a:endParaRPr lang="en-US" sz="4400" dirty="0"/>
          </a:p>
          <a:p>
            <a:pPr algn="r" rtl="1"/>
            <a:r>
              <a:rPr lang="ar-SA" sz="4400" dirty="0"/>
              <a:t>3- مراقبة المخزون.</a:t>
            </a:r>
            <a:endParaRPr lang="en-US" sz="4400" dirty="0"/>
          </a:p>
          <a:p>
            <a:pPr algn="r" rtl="1"/>
            <a:endParaRPr lang="en-US"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4800"/>
            <a:ext cx="8763000" cy="6324600"/>
          </a:xfrm>
        </p:spPr>
        <p:txBody>
          <a:bodyPr/>
          <a:lstStyle/>
          <a:p>
            <a:pPr algn="r" rtl="1"/>
            <a:r>
              <a:rPr lang="ar-JO" dirty="0" smtClean="0"/>
              <a:t>مجموعة أجهزة المعالجة </a:t>
            </a:r>
            <a:r>
              <a:rPr lang="en-US" dirty="0" smtClean="0"/>
              <a:t>Therapy Equipment Group  T </a:t>
            </a:r>
          </a:p>
          <a:p>
            <a:pPr algn="r" rtl="1"/>
            <a:r>
              <a:rPr lang="ar-JO" b="1" dirty="0" smtClean="0"/>
              <a:t>* الأدوات الطبية :</a:t>
            </a:r>
            <a:r>
              <a:rPr lang="en-US" b="1" dirty="0" smtClean="0"/>
              <a:t>Medical Instruments: </a:t>
            </a:r>
          </a:p>
          <a:p>
            <a:pPr algn="r" rtl="1"/>
            <a:r>
              <a:rPr lang="ar-JO" dirty="0" smtClean="0"/>
              <a:t>وتشتمل على الأدوات البسيطة التي تشكل مساعدة ميكانيكية طبية مثل :</a:t>
            </a:r>
          </a:p>
          <a:p>
            <a:pPr marL="514350" indent="-514350" algn="r" rtl="1">
              <a:buFont typeface="+mj-lt"/>
              <a:buAutoNum type="arabicPeriod"/>
            </a:pPr>
            <a:r>
              <a:rPr lang="ar-JO" dirty="0" smtClean="0"/>
              <a:t>-	</a:t>
            </a:r>
            <a:r>
              <a:rPr lang="ar-JO" b="1" dirty="0" smtClean="0"/>
              <a:t>أدوات القطع والفصل </a:t>
            </a:r>
          </a:p>
          <a:p>
            <a:pPr marL="514350" indent="-514350" algn="r" rtl="1">
              <a:buFont typeface="+mj-lt"/>
              <a:buAutoNum type="arabicPeriod"/>
            </a:pPr>
            <a:r>
              <a:rPr lang="ar-JO" b="1" dirty="0" smtClean="0"/>
              <a:t>-	أدوات الفتح، التثبيت، القبض، اللقط....</a:t>
            </a:r>
          </a:p>
          <a:p>
            <a:pPr marL="514350" indent="-514350" algn="r" rtl="1">
              <a:buFont typeface="+mj-lt"/>
              <a:buAutoNum type="arabicPeriod"/>
            </a:pPr>
            <a:r>
              <a:rPr lang="ar-JO" b="1" dirty="0" smtClean="0"/>
              <a:t>-	أدوات الخياطة والوصل</a:t>
            </a:r>
          </a:p>
          <a:p>
            <a:pPr marL="514350" indent="-514350" algn="r" rtl="1">
              <a:buFont typeface="+mj-lt"/>
              <a:buAutoNum type="arabicPeriod"/>
            </a:pPr>
            <a:r>
              <a:rPr lang="ar-JO" b="1" dirty="0" smtClean="0"/>
              <a:t>-	أدوات الجراحية العظمية </a:t>
            </a:r>
          </a:p>
          <a:p>
            <a:pPr marL="514350" indent="-514350" algn="r" rtl="1">
              <a:buFont typeface="+mj-lt"/>
              <a:buAutoNum type="arabicPeriod"/>
            </a:pPr>
            <a:r>
              <a:rPr lang="ar-JO" b="1" dirty="0" smtClean="0"/>
              <a:t>-	أدوات خاصة للحنجرة، الأنف، الأذن، العين، البولية، للحوامل للمساعدة على الولادة، للتعويض </a:t>
            </a:r>
          </a:p>
          <a:p>
            <a:pPr algn="r" rtl="1"/>
            <a:endParaRPr lang="en-US"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382000" cy="6324600"/>
          </a:xfrm>
        </p:spPr>
        <p:txBody>
          <a:bodyPr>
            <a:normAutofit fontScale="92500" lnSpcReduction="20000"/>
          </a:bodyPr>
          <a:lstStyle/>
          <a:p>
            <a:pPr algn="r" rtl="1"/>
            <a:endParaRPr lang="ar-JO" dirty="0" smtClean="0"/>
          </a:p>
          <a:p>
            <a:pPr algn="r" rtl="1"/>
            <a:r>
              <a:rPr lang="ar-JO" b="1" dirty="0" smtClean="0"/>
              <a:t> *  أدوات المعالجة</a:t>
            </a:r>
            <a:r>
              <a:rPr lang="en-US" b="1" dirty="0" smtClean="0"/>
              <a:t>Therapy Instruments </a:t>
            </a:r>
          </a:p>
          <a:p>
            <a:pPr algn="r" rtl="1"/>
            <a:r>
              <a:rPr lang="ar-JO" dirty="0" smtClean="0"/>
              <a:t>وتشتمل على الأجهزة المستخدمة في </a:t>
            </a:r>
            <a:r>
              <a:rPr lang="ar-JO" u="sng" dirty="0" smtClean="0"/>
              <a:t>العلاج اعتمادا على السوائل (الأدوية ) التبخر، الغازات </a:t>
            </a:r>
            <a:r>
              <a:rPr lang="ar-JO" dirty="0" smtClean="0"/>
              <a:t>ومن هذه الأدوات :</a:t>
            </a:r>
          </a:p>
          <a:p>
            <a:pPr marL="514350" indent="-514350" algn="r" rtl="1">
              <a:buFont typeface="+mj-lt"/>
              <a:buAutoNum type="arabicPeriod"/>
            </a:pPr>
            <a:r>
              <a:rPr lang="ar-JO" dirty="0" smtClean="0"/>
              <a:t>-	أبر الحقن</a:t>
            </a:r>
          </a:p>
          <a:p>
            <a:pPr marL="514350" indent="-514350" algn="r" rtl="1">
              <a:buFont typeface="+mj-lt"/>
              <a:buAutoNum type="arabicPeriod"/>
            </a:pPr>
            <a:r>
              <a:rPr lang="ar-JO" dirty="0" smtClean="0"/>
              <a:t>-	الحقن للغسل والتنظيف </a:t>
            </a:r>
          </a:p>
          <a:p>
            <a:pPr marL="514350" indent="-514350" algn="r" rtl="1">
              <a:buFont typeface="+mj-lt"/>
              <a:buAutoNum type="arabicPeriod"/>
            </a:pPr>
            <a:r>
              <a:rPr lang="ar-JO" dirty="0" smtClean="0"/>
              <a:t>-	أجهزة الحقن الآلي للإبر </a:t>
            </a:r>
          </a:p>
          <a:p>
            <a:pPr marL="514350" indent="-514350" algn="r" rtl="1">
              <a:buFont typeface="+mj-lt"/>
              <a:buAutoNum type="arabicPeriod"/>
            </a:pPr>
            <a:r>
              <a:rPr lang="ar-JO" dirty="0" smtClean="0"/>
              <a:t>-	أجهزة نقل الدم المختلفة </a:t>
            </a:r>
          </a:p>
          <a:p>
            <a:pPr marL="514350" indent="-514350" algn="r" rtl="1">
              <a:buFont typeface="+mj-lt"/>
              <a:buAutoNum type="arabicPeriod"/>
            </a:pPr>
            <a:r>
              <a:rPr lang="ar-JO" dirty="0" smtClean="0"/>
              <a:t>-	أجهزة المعالجة بالغازات </a:t>
            </a:r>
            <a:r>
              <a:rPr lang="en-US" dirty="0" smtClean="0"/>
              <a:t> </a:t>
            </a:r>
            <a:r>
              <a:rPr lang="ar-JO" dirty="0" smtClean="0"/>
              <a:t>أبخرة</a:t>
            </a:r>
            <a:r>
              <a:rPr lang="en-US" dirty="0" smtClean="0"/>
              <a:t> </a:t>
            </a:r>
            <a:endParaRPr lang="ar-JO" dirty="0" smtClean="0"/>
          </a:p>
          <a:p>
            <a:pPr marL="514350" indent="-514350" algn="r" rtl="1">
              <a:buFont typeface="+mj-lt"/>
              <a:buAutoNum type="arabicPeriod"/>
            </a:pPr>
            <a:r>
              <a:rPr lang="ar-JO" dirty="0" smtClean="0"/>
              <a:t>-	أجهزة تبخير </a:t>
            </a:r>
          </a:p>
          <a:p>
            <a:pPr marL="514350" indent="-514350" algn="r" rtl="1">
              <a:buFont typeface="+mj-lt"/>
              <a:buAutoNum type="arabicPeriod"/>
            </a:pPr>
            <a:r>
              <a:rPr lang="ar-JO" dirty="0" smtClean="0"/>
              <a:t>-	أجهزة الايروزول </a:t>
            </a:r>
          </a:p>
          <a:p>
            <a:pPr marL="514350" indent="-514350" algn="r" rtl="1">
              <a:buFont typeface="+mj-lt"/>
              <a:buAutoNum type="arabicPeriod"/>
            </a:pPr>
            <a:r>
              <a:rPr lang="ar-JO" dirty="0" smtClean="0"/>
              <a:t>-	أجهزة ايروزول بالأمواج فوق الصوتية </a:t>
            </a:r>
          </a:p>
          <a:p>
            <a:pPr marL="514350" indent="-514350" algn="r" rtl="1">
              <a:buFont typeface="+mj-lt"/>
              <a:buAutoNum type="arabicPeriod"/>
            </a:pPr>
            <a:r>
              <a:rPr lang="ar-JO" dirty="0" smtClean="0"/>
              <a:t>-	 أجهزة تقديم الأكسجين </a:t>
            </a:r>
          </a:p>
          <a:p>
            <a:pPr algn="r" rtl="1"/>
            <a:endParaRPr lang="en-US"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normAutofit fontScale="92500"/>
          </a:bodyPr>
          <a:lstStyle/>
          <a:p>
            <a:pPr algn="r" rtl="1"/>
            <a:r>
              <a:rPr lang="ar-JO" b="1" dirty="0" smtClean="0"/>
              <a:t> * معالجة الفيزيائية </a:t>
            </a:r>
            <a:r>
              <a:rPr lang="en-US" b="1" dirty="0" smtClean="0"/>
              <a:t>Equipment for Physical Therapy </a:t>
            </a:r>
          </a:p>
          <a:p>
            <a:pPr marL="514350" indent="-514350" algn="r" rtl="1">
              <a:buFont typeface="+mj-lt"/>
              <a:buAutoNum type="arabicPeriod"/>
            </a:pPr>
            <a:r>
              <a:rPr lang="en-US" dirty="0" smtClean="0"/>
              <a:t>-	</a:t>
            </a:r>
            <a:r>
              <a:rPr lang="ar-JO" dirty="0" smtClean="0"/>
              <a:t>أجهزة المعالجة بالترددات المنخفضة </a:t>
            </a:r>
            <a:r>
              <a:rPr lang="en-US" dirty="0" smtClean="0"/>
              <a:t>Low Frequency </a:t>
            </a:r>
          </a:p>
          <a:p>
            <a:pPr marL="514350" indent="-514350" algn="r" rtl="1">
              <a:buFont typeface="+mj-lt"/>
              <a:buAutoNum type="arabicPeriod"/>
            </a:pPr>
            <a:r>
              <a:rPr lang="en-US" dirty="0" smtClean="0"/>
              <a:t>-	</a:t>
            </a:r>
            <a:r>
              <a:rPr lang="ar-JO" dirty="0" smtClean="0"/>
              <a:t>أجهزة المعالجة بتيارات الإثارة </a:t>
            </a:r>
          </a:p>
          <a:p>
            <a:pPr marL="514350" indent="-514350" algn="r" rtl="1">
              <a:buFont typeface="+mj-lt"/>
              <a:buAutoNum type="arabicPeriod"/>
            </a:pPr>
            <a:r>
              <a:rPr lang="ar-JO" dirty="0" smtClean="0"/>
              <a:t>-	أجهزة الإثارة ذات الترددات المتوسطة </a:t>
            </a:r>
          </a:p>
          <a:p>
            <a:pPr marL="514350" indent="-514350" algn="r" rtl="1">
              <a:buFont typeface="+mj-lt"/>
              <a:buAutoNum type="arabicPeriod"/>
            </a:pPr>
            <a:r>
              <a:rPr lang="ar-JO" dirty="0" smtClean="0"/>
              <a:t>-	المغاطس الهيدركهربائية </a:t>
            </a:r>
          </a:p>
          <a:p>
            <a:pPr algn="r" rtl="1"/>
            <a:endParaRPr lang="ar-JO" dirty="0" smtClean="0"/>
          </a:p>
          <a:p>
            <a:pPr algn="r" rtl="1"/>
            <a:r>
              <a:rPr lang="ar-JO" b="1" dirty="0" smtClean="0"/>
              <a:t>* أجهزة المعالجة بالترددات العالية </a:t>
            </a:r>
            <a:r>
              <a:rPr lang="en-US" b="1" dirty="0" smtClean="0"/>
              <a:t>High Frequency :</a:t>
            </a:r>
          </a:p>
          <a:p>
            <a:pPr algn="r" rtl="1"/>
            <a:r>
              <a:rPr lang="en-US" dirty="0" smtClean="0"/>
              <a:t>-	</a:t>
            </a:r>
            <a:r>
              <a:rPr lang="ar-JO" dirty="0" smtClean="0"/>
              <a:t>معالجة بالأمواج القصيرة </a:t>
            </a:r>
          </a:p>
          <a:p>
            <a:pPr algn="r" rtl="1"/>
            <a:r>
              <a:rPr lang="ar-JO" dirty="0" smtClean="0"/>
              <a:t>-	معالجة بالأمواج الديسممترية </a:t>
            </a:r>
          </a:p>
          <a:p>
            <a:pPr algn="r" rtl="1"/>
            <a:r>
              <a:rPr lang="ar-JO" dirty="0" smtClean="0"/>
              <a:t>-	معالجة بالأمواج الميكروية </a:t>
            </a:r>
          </a:p>
          <a:p>
            <a:pPr algn="r" rtl="1"/>
            <a:endParaRPr lang="en-US"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4800"/>
            <a:ext cx="8458200" cy="6553200"/>
          </a:xfrm>
        </p:spPr>
        <p:txBody>
          <a:bodyPr/>
          <a:lstStyle/>
          <a:p>
            <a:pPr algn="r" rtl="1"/>
            <a:r>
              <a:rPr lang="ar-JO" b="1" dirty="0" smtClean="0"/>
              <a:t>* أجهزة المعالجة الضوئية والحرارية </a:t>
            </a:r>
            <a:r>
              <a:rPr lang="en-US" b="1" dirty="0" smtClean="0"/>
              <a:t>Thermal and Light Therapy </a:t>
            </a:r>
          </a:p>
          <a:p>
            <a:pPr marL="514350" indent="-514350" algn="r" rtl="1">
              <a:buFont typeface="+mj-lt"/>
              <a:buAutoNum type="arabicPeriod"/>
            </a:pPr>
            <a:r>
              <a:rPr lang="en-US" dirty="0" smtClean="0"/>
              <a:t>-	</a:t>
            </a:r>
            <a:r>
              <a:rPr lang="ar-JO" dirty="0" smtClean="0"/>
              <a:t>المعالجة بالأمواج تحت الحمراء وإشعاعات الحرارية </a:t>
            </a:r>
          </a:p>
          <a:p>
            <a:pPr marL="514350" indent="-514350" algn="r" rtl="1">
              <a:buFont typeface="+mj-lt"/>
              <a:buAutoNum type="arabicPeriod"/>
            </a:pPr>
            <a:r>
              <a:rPr lang="ar-JO" dirty="0" smtClean="0"/>
              <a:t>-	 المعالجة بالأمواج فوق البنفسجية </a:t>
            </a:r>
          </a:p>
          <a:p>
            <a:pPr marL="514350" indent="-514350" algn="r" rtl="1">
              <a:buFont typeface="+mj-lt"/>
              <a:buAutoNum type="arabicPeriod"/>
            </a:pPr>
            <a:r>
              <a:rPr lang="ar-JO" dirty="0" smtClean="0"/>
              <a:t>-	 أجهزة المعالجة الهيدروليكية والميكانيكية </a:t>
            </a:r>
            <a:r>
              <a:rPr lang="en-US" dirty="0" smtClean="0"/>
              <a:t>Hydraulically and Mechanical </a:t>
            </a:r>
          </a:p>
          <a:p>
            <a:pPr marL="514350" indent="-514350" algn="r" rtl="1">
              <a:buFont typeface="+mj-lt"/>
              <a:buAutoNum type="arabicPeriod"/>
            </a:pPr>
            <a:r>
              <a:rPr lang="en-US" dirty="0" smtClean="0"/>
              <a:t>-	 </a:t>
            </a:r>
            <a:r>
              <a:rPr lang="ar-JO" dirty="0" smtClean="0"/>
              <a:t>أجهزة الضغط تحت الماء </a:t>
            </a:r>
          </a:p>
          <a:p>
            <a:pPr marL="514350" indent="-514350" algn="r" rtl="1">
              <a:buFont typeface="+mj-lt"/>
              <a:buAutoNum type="arabicPeriod"/>
            </a:pPr>
            <a:r>
              <a:rPr lang="ar-JO" dirty="0" smtClean="0"/>
              <a:t>-	 الحمامات المائية والأحواض المائية والإعصارية </a:t>
            </a:r>
          </a:p>
          <a:p>
            <a:pPr algn="r"/>
            <a:endParaRPr lang="en-US"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458200" cy="6629400"/>
          </a:xfrm>
        </p:spPr>
        <p:txBody>
          <a:bodyPr>
            <a:normAutofit/>
          </a:bodyPr>
          <a:lstStyle/>
          <a:p>
            <a:pPr algn="r" rtl="1"/>
            <a:r>
              <a:rPr lang="ar-JO" dirty="0" smtClean="0"/>
              <a:t>* أجهزة الجراحة والتخدير </a:t>
            </a:r>
            <a:r>
              <a:rPr lang="en-US" dirty="0" smtClean="0"/>
              <a:t>Surgery and Anesthesia Equipment </a:t>
            </a:r>
          </a:p>
          <a:p>
            <a:pPr algn="r" rtl="1"/>
            <a:r>
              <a:rPr lang="en-US" dirty="0" smtClean="0"/>
              <a:t>-	</a:t>
            </a:r>
            <a:r>
              <a:rPr lang="ar-JO" dirty="0" smtClean="0"/>
              <a:t>أجهزة تنفيذ العمليات الجراحية (أجهزة غرف العمليات)</a:t>
            </a:r>
          </a:p>
          <a:p>
            <a:pPr algn="r" rtl="1"/>
            <a:r>
              <a:rPr lang="ar-JO" dirty="0" smtClean="0"/>
              <a:t>-	أجهزة الربط </a:t>
            </a:r>
          </a:p>
          <a:p>
            <a:pPr algn="r" rtl="1"/>
            <a:r>
              <a:rPr lang="ar-JO" dirty="0" smtClean="0"/>
              <a:t>-	أجهزة الثقب </a:t>
            </a:r>
          </a:p>
          <a:p>
            <a:pPr algn="r" rtl="1"/>
            <a:r>
              <a:rPr lang="ar-JO" dirty="0" smtClean="0"/>
              <a:t>-	أجهزة النشر </a:t>
            </a:r>
          </a:p>
          <a:p>
            <a:pPr algn="r" rtl="1"/>
            <a:r>
              <a:rPr lang="ar-JO" dirty="0" smtClean="0"/>
              <a:t>-	أجهزة التنفس </a:t>
            </a:r>
          </a:p>
          <a:p>
            <a:pPr algn="r" rtl="1"/>
            <a:r>
              <a:rPr lang="ar-JO" dirty="0" smtClean="0"/>
              <a:t>-	أجهزة الجراحة الكهربائية </a:t>
            </a:r>
          </a:p>
          <a:p>
            <a:pPr algn="r" rtl="1"/>
            <a:r>
              <a:rPr lang="ar-JO" dirty="0" smtClean="0"/>
              <a:t>-	أجهزة الإضاءة </a:t>
            </a:r>
          </a:p>
          <a:p>
            <a:pPr algn="r" rtl="1"/>
            <a:r>
              <a:rPr lang="ar-JO" dirty="0" smtClean="0"/>
              <a:t>-	أجهزة الجراحية بالتبريد </a:t>
            </a:r>
          </a:p>
          <a:p>
            <a:pPr algn="r" rtl="1"/>
            <a:endParaRPr lang="ar-JO" dirty="0" smtClean="0"/>
          </a:p>
          <a:p>
            <a:pPr algn="r" rtl="1"/>
            <a:endParaRPr lang="en-US"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8686800" cy="5745163"/>
          </a:xfrm>
        </p:spPr>
        <p:txBody>
          <a:bodyPr/>
          <a:lstStyle/>
          <a:p>
            <a:pPr algn="r" rtl="1"/>
            <a:r>
              <a:rPr lang="ar-JO" sz="2800" b="1" dirty="0" smtClean="0"/>
              <a:t>*أجهزة المعالجة الشعاعية </a:t>
            </a:r>
            <a:r>
              <a:rPr lang="en-US" sz="2800" b="1" dirty="0" smtClean="0"/>
              <a:t>Radiation therapy equipment </a:t>
            </a:r>
          </a:p>
          <a:p>
            <a:pPr algn="r" rtl="1"/>
            <a:r>
              <a:rPr lang="ar-JO" dirty="0" smtClean="0"/>
              <a:t>وهي تشمل بخاصة التجهيزات المستخدمة </a:t>
            </a:r>
            <a:r>
              <a:rPr lang="ar-JO" u="sng" dirty="0" smtClean="0"/>
              <a:t>لمعالجة التورمات لتخريب الخلايا السرطانية بإشعاعات النووية ذات الطاقة العالية </a:t>
            </a:r>
            <a:r>
              <a:rPr lang="ar-JO" dirty="0" smtClean="0"/>
              <a:t>مثل :</a:t>
            </a:r>
          </a:p>
          <a:p>
            <a:pPr marL="514350" indent="-514350" algn="r" rtl="1">
              <a:buFont typeface="+mj-lt"/>
              <a:buAutoNum type="arabicPeriod"/>
            </a:pPr>
            <a:r>
              <a:rPr lang="ar-JO" dirty="0" smtClean="0"/>
              <a:t>-	أجهزة أشعة رونتجين </a:t>
            </a:r>
            <a:r>
              <a:rPr lang="en-US" dirty="0" smtClean="0"/>
              <a:t>X-Ray Equipment </a:t>
            </a:r>
          </a:p>
          <a:p>
            <a:pPr marL="514350" indent="-514350" algn="r" rtl="1">
              <a:buFont typeface="+mj-lt"/>
              <a:buAutoNum type="arabicPeriod"/>
            </a:pPr>
            <a:r>
              <a:rPr lang="en-US" dirty="0" smtClean="0"/>
              <a:t>-	</a:t>
            </a:r>
            <a:r>
              <a:rPr lang="ar-JO" sz="2800" dirty="0" smtClean="0"/>
              <a:t>أجهزة الاشعاعات النووية </a:t>
            </a:r>
            <a:r>
              <a:rPr lang="en-US" sz="2800" dirty="0" smtClean="0"/>
              <a:t>Nuclear Radiation Equipment </a:t>
            </a:r>
            <a:endParaRPr lang="en-US" dirty="0" smtClean="0"/>
          </a:p>
          <a:p>
            <a:pPr algn="r" rtl="1"/>
            <a:endParaRPr lang="en-US" dirty="0" smtClean="0"/>
          </a:p>
          <a:p>
            <a:pPr algn="r" rtl="1"/>
            <a:endParaRPr lang="en-US"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382000" cy="6553200"/>
          </a:xfrm>
        </p:spPr>
        <p:txBody>
          <a:bodyPr>
            <a:normAutofit fontScale="92500" lnSpcReduction="10000"/>
          </a:bodyPr>
          <a:lstStyle/>
          <a:p>
            <a:pPr algn="r" rtl="1"/>
            <a:r>
              <a:rPr lang="ar-JO" b="1" dirty="0" smtClean="0"/>
              <a:t>مجموعة أجهزة التعويض </a:t>
            </a:r>
            <a:r>
              <a:rPr lang="ar-JO" sz="3500" b="1" dirty="0" smtClean="0"/>
              <a:t>كلي أو جزئي   :</a:t>
            </a:r>
            <a:endParaRPr lang="en-US" sz="3500" dirty="0" smtClean="0"/>
          </a:p>
          <a:p>
            <a:pPr marL="514350" indent="-514350" algn="r" rtl="1">
              <a:buFont typeface="+mj-lt"/>
              <a:buAutoNum type="arabicPeriod"/>
            </a:pPr>
            <a:r>
              <a:rPr lang="en-US" sz="3000" b="1" dirty="0" smtClean="0"/>
              <a:t>* </a:t>
            </a:r>
            <a:r>
              <a:rPr lang="ar-JO" sz="3000" b="1" dirty="0" smtClean="0"/>
              <a:t>أجهزة التعويض الخارجية </a:t>
            </a:r>
            <a:r>
              <a:rPr lang="en-US" sz="3000" b="1" dirty="0" smtClean="0"/>
              <a:t>Rehabilitation equipment </a:t>
            </a:r>
          </a:p>
          <a:p>
            <a:pPr algn="r" rtl="1"/>
            <a:r>
              <a:rPr lang="ar-JO" dirty="0" smtClean="0"/>
              <a:t>وتشتمل على الأجهزة التي تستخدم خلال إجراءات العلاج أو تستخدم للأجزاء المبتورة أو ضعيفة الوظيفة .</a:t>
            </a:r>
          </a:p>
          <a:p>
            <a:pPr marL="514350" indent="-514350" algn="r" rtl="1">
              <a:buFont typeface="+mj-lt"/>
              <a:buAutoNum type="arabicPeriod"/>
            </a:pPr>
            <a:r>
              <a:rPr lang="ar-JO" dirty="0" smtClean="0"/>
              <a:t>-	المضخات الحيوية </a:t>
            </a:r>
            <a:r>
              <a:rPr lang="en-US" dirty="0" smtClean="0"/>
              <a:t>Bio-Pumps </a:t>
            </a:r>
          </a:p>
          <a:p>
            <a:pPr marL="514350" indent="-514350" algn="r" rtl="1">
              <a:buFont typeface="+mj-lt"/>
              <a:buAutoNum type="arabicPeriod"/>
            </a:pPr>
            <a:r>
              <a:rPr lang="en-US" dirty="0" smtClean="0"/>
              <a:t>-	</a:t>
            </a:r>
            <a:r>
              <a:rPr lang="ar-JO" dirty="0" smtClean="0"/>
              <a:t>أجهزة التغذية القسرية </a:t>
            </a:r>
            <a:r>
              <a:rPr lang="en-US" dirty="0" smtClean="0"/>
              <a:t>Forcing Supply Equipment </a:t>
            </a:r>
          </a:p>
          <a:p>
            <a:pPr marL="514350" indent="-514350" algn="r" rtl="1">
              <a:buFont typeface="+mj-lt"/>
              <a:buAutoNum type="arabicPeriod"/>
            </a:pPr>
            <a:r>
              <a:rPr lang="en-US" dirty="0" smtClean="0"/>
              <a:t>-	</a:t>
            </a:r>
            <a:r>
              <a:rPr lang="ar-JO" dirty="0" smtClean="0"/>
              <a:t>أجهزة حفظ الأعضاء </a:t>
            </a:r>
          </a:p>
          <a:p>
            <a:pPr marL="514350" indent="-514350" algn="r" rtl="1">
              <a:buFont typeface="+mj-lt"/>
              <a:buAutoNum type="arabicPeriod"/>
            </a:pPr>
            <a:r>
              <a:rPr lang="ar-JO" dirty="0" smtClean="0"/>
              <a:t>-	أجهزة إزالة الرجفان القلبي </a:t>
            </a:r>
            <a:r>
              <a:rPr lang="en-US" dirty="0" smtClean="0"/>
              <a:t>Defibrillator Equipment </a:t>
            </a:r>
          </a:p>
          <a:p>
            <a:pPr marL="514350" indent="-514350" algn="r" rtl="1">
              <a:buFont typeface="+mj-lt"/>
              <a:buAutoNum type="arabicPeriod"/>
            </a:pPr>
            <a:r>
              <a:rPr lang="en-US" dirty="0" smtClean="0"/>
              <a:t>-	</a:t>
            </a:r>
            <a:r>
              <a:rPr lang="ar-JO" dirty="0" smtClean="0"/>
              <a:t>أجهزة الإثارة القلبية الخارجية </a:t>
            </a:r>
            <a:r>
              <a:rPr lang="en-US" dirty="0" smtClean="0"/>
              <a:t>External Heart Stimulation Equipment </a:t>
            </a:r>
          </a:p>
          <a:p>
            <a:pPr marL="514350" indent="-514350" algn="r" rtl="1">
              <a:buFont typeface="+mj-lt"/>
              <a:buAutoNum type="arabicPeriod"/>
            </a:pPr>
            <a:r>
              <a:rPr lang="en-US" dirty="0" smtClean="0"/>
              <a:t>-	</a:t>
            </a:r>
            <a:r>
              <a:rPr lang="ar-JO" dirty="0" smtClean="0"/>
              <a:t>أجهزة تخفيف الحمل عن القلب </a:t>
            </a:r>
          </a:p>
          <a:p>
            <a:pPr marL="514350" indent="-514350" algn="r" rtl="1">
              <a:buFont typeface="+mj-lt"/>
              <a:buAutoNum type="arabicPeriod"/>
            </a:pPr>
            <a:r>
              <a:rPr lang="ar-JO" dirty="0" smtClean="0"/>
              <a:t>-	آلة القلب-الرئة </a:t>
            </a:r>
            <a:r>
              <a:rPr lang="en-US" dirty="0" smtClean="0"/>
              <a:t>Heart and Lung Machine </a:t>
            </a:r>
          </a:p>
          <a:p>
            <a:pPr marL="514350" indent="-514350" algn="r" rtl="1">
              <a:buFont typeface="+mj-lt"/>
              <a:buAutoNum type="arabicPeriod"/>
            </a:pPr>
            <a:r>
              <a:rPr lang="en-US" dirty="0" smtClean="0"/>
              <a:t>-	</a:t>
            </a:r>
            <a:r>
              <a:rPr lang="ar-JO" dirty="0" smtClean="0"/>
              <a:t>أجهزة الكلية الاصطناعية </a:t>
            </a:r>
            <a:r>
              <a:rPr lang="en-US" dirty="0" smtClean="0"/>
              <a:t>Artificial Kidney </a:t>
            </a:r>
          </a:p>
          <a:p>
            <a:pPr algn="r" rtl="1"/>
            <a:endParaRPr lang="en-US" dirty="0" smtClean="0"/>
          </a:p>
          <a:p>
            <a:pPr algn="r" rtl="1"/>
            <a:endParaRPr lang="en-US"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629400"/>
          </a:xfrm>
        </p:spPr>
        <p:txBody>
          <a:bodyPr>
            <a:normAutofit lnSpcReduction="10000"/>
          </a:bodyPr>
          <a:lstStyle/>
          <a:p>
            <a:pPr algn="r" rtl="1"/>
            <a:r>
              <a:rPr lang="ar-JO" b="1" dirty="0" smtClean="0"/>
              <a:t>* أجهزة الزرع الداخلية </a:t>
            </a:r>
            <a:r>
              <a:rPr lang="en-US" b="1" dirty="0" smtClean="0"/>
              <a:t>Implantation equipment internal substation </a:t>
            </a:r>
          </a:p>
          <a:p>
            <a:pPr algn="r" rtl="1"/>
            <a:r>
              <a:rPr lang="ar-JO" dirty="0" smtClean="0"/>
              <a:t>وتشتمل على الأجهزة المصنعة من مواد حيوية ولكن ذات تلاوم مع المواد الحيوية (متفقة حيويا) حيث تقوم بأداء وظيفي طويل الأمد تعويضا عن جزء عضوي أو نسيجي مريض مثال:</a:t>
            </a:r>
          </a:p>
          <a:p>
            <a:pPr marL="514350" indent="-514350" algn="r" rtl="1">
              <a:buFont typeface="+mj-lt"/>
              <a:buAutoNum type="arabicPeriod"/>
            </a:pPr>
            <a:r>
              <a:rPr lang="ar-JO" dirty="0" smtClean="0"/>
              <a:t>-	الأوعية والشرايين الدموية الاصطناعية </a:t>
            </a:r>
          </a:p>
          <a:p>
            <a:pPr marL="514350" indent="-514350" algn="r" rtl="1">
              <a:buFont typeface="+mj-lt"/>
              <a:buAutoNum type="arabicPeriod"/>
            </a:pPr>
            <a:r>
              <a:rPr lang="ar-JO" dirty="0" smtClean="0"/>
              <a:t>-	 نواظم الخطى القلبية </a:t>
            </a:r>
            <a:r>
              <a:rPr lang="en-US" dirty="0" smtClean="0"/>
              <a:t>Pacemaker </a:t>
            </a:r>
          </a:p>
          <a:p>
            <a:pPr marL="514350" indent="-514350" algn="r" rtl="1">
              <a:buFont typeface="+mj-lt"/>
              <a:buAutoNum type="arabicPeriod"/>
            </a:pPr>
            <a:r>
              <a:rPr lang="en-US" dirty="0" smtClean="0"/>
              <a:t>-	 </a:t>
            </a:r>
            <a:r>
              <a:rPr lang="ar-JO" dirty="0" smtClean="0"/>
              <a:t>القلب الاصطناعي </a:t>
            </a:r>
          </a:p>
          <a:p>
            <a:pPr algn="r" rtl="1"/>
            <a:r>
              <a:rPr lang="ar-JO" b="1" dirty="0" smtClean="0"/>
              <a:t>* أجهزة التعويض والمساعدة </a:t>
            </a:r>
            <a:r>
              <a:rPr lang="en-US" b="1" dirty="0" err="1" smtClean="0"/>
              <a:t>Prothesis</a:t>
            </a:r>
            <a:r>
              <a:rPr lang="en-US" b="1" dirty="0" smtClean="0"/>
              <a:t> and Support Equipment </a:t>
            </a:r>
          </a:p>
          <a:p>
            <a:pPr algn="r" rtl="1"/>
            <a:r>
              <a:rPr lang="ar-JO" dirty="0" smtClean="0"/>
              <a:t>وتشمل على العناصر المساعدة الوظيفية لبعض أجزاء الجسم وبخاصة لحالات أمراض الشيخوخة أو انخفاض مستوى الأداء الوظيفي العضوي والحسي مثل :</a:t>
            </a:r>
          </a:p>
          <a:p>
            <a:pPr algn="r" rtl="1"/>
            <a:endParaRPr lang="en-US"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5821363"/>
          </a:xfrm>
        </p:spPr>
        <p:txBody>
          <a:bodyPr>
            <a:normAutofit/>
          </a:bodyPr>
          <a:lstStyle/>
          <a:p>
            <a:pPr algn="r" rtl="1"/>
            <a:r>
              <a:rPr lang="ar-JO" dirty="0" smtClean="0"/>
              <a:t>-	التعويض الإضافي </a:t>
            </a:r>
            <a:r>
              <a:rPr lang="en-US" dirty="0" smtClean="0"/>
              <a:t>Prosthesis </a:t>
            </a:r>
          </a:p>
          <a:p>
            <a:pPr algn="r" rtl="1"/>
            <a:r>
              <a:rPr lang="en-US" dirty="0" smtClean="0"/>
              <a:t>-	</a:t>
            </a:r>
            <a:r>
              <a:rPr lang="ar-JO" dirty="0" smtClean="0"/>
              <a:t>تعويض ميكانيكي </a:t>
            </a:r>
            <a:r>
              <a:rPr lang="en-US" dirty="0" smtClean="0"/>
              <a:t>Mechanical Prosthesis </a:t>
            </a:r>
          </a:p>
          <a:p>
            <a:pPr algn="r" rtl="1"/>
            <a:r>
              <a:rPr lang="en-US" dirty="0" smtClean="0"/>
              <a:t>-	</a:t>
            </a:r>
            <a:r>
              <a:rPr lang="ar-JO" dirty="0" smtClean="0"/>
              <a:t>تعويض حيوي كهربائي </a:t>
            </a:r>
            <a:r>
              <a:rPr lang="en-US" dirty="0" smtClean="0"/>
              <a:t>Bio-Electrical Prosthesis </a:t>
            </a:r>
          </a:p>
          <a:p>
            <a:pPr algn="r" rtl="1"/>
            <a:r>
              <a:rPr lang="en-US" dirty="0" smtClean="0"/>
              <a:t>-	</a:t>
            </a:r>
            <a:r>
              <a:rPr lang="ar-JO" dirty="0" smtClean="0"/>
              <a:t>دعم وظيفي تعويضي  </a:t>
            </a:r>
            <a:r>
              <a:rPr lang="en-US" dirty="0" err="1" smtClean="0"/>
              <a:t>Orthosis</a:t>
            </a:r>
            <a:endParaRPr lang="en-US" dirty="0" smtClean="0"/>
          </a:p>
          <a:p>
            <a:pPr algn="r" rtl="1"/>
            <a:r>
              <a:rPr lang="en-US" dirty="0" smtClean="0"/>
              <a:t>-	 </a:t>
            </a:r>
            <a:r>
              <a:rPr lang="ar-JO" dirty="0" smtClean="0"/>
              <a:t>دعم العمود الفقري </a:t>
            </a:r>
          </a:p>
          <a:p>
            <a:pPr algn="r" rtl="1"/>
            <a:r>
              <a:rPr lang="ar-JO" dirty="0" smtClean="0"/>
              <a:t>-	أربطة داعمة </a:t>
            </a:r>
          </a:p>
          <a:p>
            <a:pPr algn="r" rtl="1"/>
            <a:r>
              <a:rPr lang="ar-JO" dirty="0" smtClean="0"/>
              <a:t>-	المساعدة على السير</a:t>
            </a:r>
          </a:p>
          <a:p>
            <a:pPr algn="r" rtl="1"/>
            <a:r>
              <a:rPr lang="ar-JO" dirty="0" smtClean="0"/>
              <a:t>-	عصا سير </a:t>
            </a:r>
          </a:p>
          <a:p>
            <a:pPr algn="r" rtl="1"/>
            <a:r>
              <a:rPr lang="ar-JO" dirty="0" smtClean="0"/>
              <a:t>-	كرسي المريض </a:t>
            </a:r>
          </a:p>
          <a:p>
            <a:pPr algn="r" rtl="1"/>
            <a:endParaRPr lang="en-US"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a:bodyPr>
          <a:lstStyle/>
          <a:p>
            <a:pPr algn="r" rtl="1"/>
            <a:r>
              <a:rPr lang="ar-JO" b="1" dirty="0" smtClean="0"/>
              <a:t>* المساعدة على الرؤية   </a:t>
            </a:r>
            <a:r>
              <a:rPr lang="en-US" b="1" dirty="0" err="1" smtClean="0"/>
              <a:t>Orthoptics</a:t>
            </a:r>
            <a:r>
              <a:rPr lang="en-US" b="1" dirty="0" smtClean="0"/>
              <a:t>:</a:t>
            </a:r>
          </a:p>
          <a:p>
            <a:pPr algn="r" rtl="1"/>
            <a:r>
              <a:rPr lang="en-US" dirty="0" smtClean="0"/>
              <a:t>-	</a:t>
            </a:r>
            <a:r>
              <a:rPr lang="ar-JO" dirty="0" smtClean="0"/>
              <a:t>آلة قيادة فاقدي البصر </a:t>
            </a:r>
          </a:p>
          <a:p>
            <a:pPr algn="r" rtl="1"/>
            <a:r>
              <a:rPr lang="ar-JO" dirty="0" smtClean="0"/>
              <a:t>-	نظارات </a:t>
            </a:r>
          </a:p>
          <a:p>
            <a:pPr algn="r" rtl="1"/>
            <a:r>
              <a:rPr lang="ar-JO" b="1" dirty="0" smtClean="0"/>
              <a:t>* المساعدة على السمع </a:t>
            </a:r>
            <a:r>
              <a:rPr lang="en-US" b="1" dirty="0" smtClean="0"/>
              <a:t>Hearing Aid: </a:t>
            </a:r>
          </a:p>
          <a:p>
            <a:pPr algn="r" rtl="1"/>
            <a:r>
              <a:rPr lang="en-US" dirty="0" smtClean="0"/>
              <a:t>-	</a:t>
            </a:r>
            <a:r>
              <a:rPr lang="ar-JO" dirty="0" smtClean="0"/>
              <a:t>المساعدة على الكلام </a:t>
            </a:r>
          </a:p>
          <a:p>
            <a:pPr algn="r" rtl="1"/>
            <a:r>
              <a:rPr lang="ar-JO" dirty="0" smtClean="0"/>
              <a:t>-	المساعدة السنية وتقديم الأسنان الصن</a:t>
            </a:r>
            <a:r>
              <a:rPr lang="ar-SA" dirty="0"/>
              <a:t>ا</a:t>
            </a:r>
            <a:r>
              <a:rPr lang="ar-JO" dirty="0" smtClean="0"/>
              <a:t>عية </a:t>
            </a:r>
          </a:p>
          <a:p>
            <a:pPr algn="r" rtl="1"/>
            <a:r>
              <a:rPr lang="ar-JO" dirty="0" smtClean="0"/>
              <a:t>مجموعة تجهيزات المشافي والعيادات   :</a:t>
            </a:r>
            <a:r>
              <a:rPr lang="en-US" dirty="0" smtClean="0"/>
              <a:t>H </a:t>
            </a:r>
          </a:p>
          <a:p>
            <a:pPr algn="r" rtl="1"/>
            <a:r>
              <a:rPr lang="ar-SA" dirty="0" smtClean="0">
                <a:solidFill>
                  <a:srgbClr val="FF0000"/>
                </a:solidFill>
              </a:rPr>
              <a:t>المحاضرة الرابعة </a:t>
            </a:r>
            <a:endParaRPr lang="en-US" dirty="0">
              <a:solidFill>
                <a:srgbClr val="FF000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JO" dirty="0" smtClean="0"/>
              <a:t>مفهوم أدارة المواد:</a:t>
            </a:r>
            <a:endParaRPr lang="en-US" dirty="0"/>
          </a:p>
        </p:txBody>
      </p:sp>
      <p:sp>
        <p:nvSpPr>
          <p:cNvPr id="3" name="Content Placeholder 2"/>
          <p:cNvSpPr>
            <a:spLocks noGrp="1"/>
          </p:cNvSpPr>
          <p:nvPr>
            <p:ph idx="1"/>
          </p:nvPr>
        </p:nvSpPr>
        <p:spPr/>
        <p:txBody>
          <a:bodyPr/>
          <a:lstStyle/>
          <a:p>
            <a:pPr algn="r" rtl="1"/>
            <a:r>
              <a:rPr lang="ar-JO" dirty="0" smtClean="0"/>
              <a:t>تعد وظيفة ادارة المواد  من أقدم الوظائف التي مارسها الإنسان منذ أقدم العصور، فقد مارسها سيدنا يوسف عليه السلام عندما ولاه عزيز مصر خزائن الأرض، قال تعالى " قال اجعلني على خزائن الأرض إني حفيظ عليم " وقد تنامت أهمية التخزين عبر العصور نتيجة الحاجة إلى تخزين المواد التي يتم إنتاجها سواء كانت زراعية أو صناعية لحين القيام ببيعها أو توزيعها على المستفيدين منها.</a:t>
            </a:r>
            <a:endParaRPr lang="en-US"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477000"/>
          </a:xfrm>
        </p:spPr>
        <p:txBody>
          <a:bodyPr>
            <a:normAutofit fontScale="92500" lnSpcReduction="10000"/>
          </a:bodyPr>
          <a:lstStyle/>
          <a:p>
            <a:pPr algn="r" rtl="1"/>
            <a:r>
              <a:rPr lang="ar-JO" b="1" dirty="0" smtClean="0"/>
              <a:t>* تجهيزات العمليات وغرفها وغرف المرضى والعيادات</a:t>
            </a:r>
          </a:p>
          <a:p>
            <a:pPr algn="r" rtl="1"/>
            <a:r>
              <a:rPr lang="ar-JO" b="1" dirty="0" smtClean="0"/>
              <a:t> </a:t>
            </a:r>
            <a:r>
              <a:rPr lang="en-US" b="1" dirty="0" smtClean="0"/>
              <a:t>Furniture for Operating Theater Patient Rooms and Clinic </a:t>
            </a:r>
          </a:p>
          <a:p>
            <a:pPr marL="514350" indent="-514350" algn="r" rtl="1">
              <a:buFont typeface="+mj-lt"/>
              <a:buAutoNum type="arabicPeriod"/>
            </a:pPr>
            <a:r>
              <a:rPr lang="en-US" dirty="0" smtClean="0"/>
              <a:t>-	</a:t>
            </a:r>
            <a:r>
              <a:rPr lang="ar-JO" dirty="0" smtClean="0"/>
              <a:t>فرش العيادات </a:t>
            </a:r>
          </a:p>
          <a:p>
            <a:pPr marL="514350" indent="-514350" algn="r" rtl="1">
              <a:buFont typeface="+mj-lt"/>
              <a:buAutoNum type="arabicPeriod"/>
            </a:pPr>
            <a:r>
              <a:rPr lang="ar-JO" dirty="0" smtClean="0"/>
              <a:t>-	الخزائن الطبية </a:t>
            </a:r>
          </a:p>
          <a:p>
            <a:pPr marL="514350" indent="-514350" algn="r" rtl="1">
              <a:buFont typeface="+mj-lt"/>
              <a:buAutoNum type="arabicPeriod"/>
            </a:pPr>
            <a:r>
              <a:rPr lang="ar-JO" dirty="0" smtClean="0"/>
              <a:t>-	الأسرة الطبية </a:t>
            </a:r>
          </a:p>
          <a:p>
            <a:pPr marL="514350" indent="-514350" algn="r" rtl="1">
              <a:buFont typeface="+mj-lt"/>
              <a:buAutoNum type="arabicPeriod"/>
            </a:pPr>
            <a:r>
              <a:rPr lang="ar-JO" dirty="0" smtClean="0"/>
              <a:t>-	عربات نقل المرضى </a:t>
            </a:r>
          </a:p>
          <a:p>
            <a:pPr marL="514350" indent="-514350" algn="r" rtl="1">
              <a:buFont typeface="+mj-lt"/>
              <a:buAutoNum type="arabicPeriod"/>
            </a:pPr>
            <a:r>
              <a:rPr lang="ar-JO" dirty="0" smtClean="0"/>
              <a:t>-	 تجهيزات الرفع والنقل </a:t>
            </a:r>
          </a:p>
          <a:p>
            <a:pPr marL="514350" indent="-514350" algn="r" rtl="1">
              <a:buFont typeface="+mj-lt"/>
              <a:buAutoNum type="arabicPeriod"/>
            </a:pPr>
            <a:r>
              <a:rPr lang="ar-JO" dirty="0" smtClean="0"/>
              <a:t>-	 طاولة العمليات </a:t>
            </a:r>
          </a:p>
          <a:p>
            <a:pPr marL="514350" indent="-514350" algn="r" rtl="1">
              <a:buFont typeface="+mj-lt"/>
              <a:buAutoNum type="arabicPeriod"/>
            </a:pPr>
            <a:r>
              <a:rPr lang="ar-JO" dirty="0" smtClean="0"/>
              <a:t>-	وحدة إضاءة العمليات </a:t>
            </a:r>
          </a:p>
          <a:p>
            <a:pPr marL="514350" indent="-514350" algn="r" rtl="1">
              <a:buFont typeface="+mj-lt"/>
              <a:buAutoNum type="arabicPeriod"/>
            </a:pPr>
            <a:r>
              <a:rPr lang="ar-JO" dirty="0" smtClean="0"/>
              <a:t>-	كراسي غرف العمليات </a:t>
            </a:r>
          </a:p>
          <a:p>
            <a:pPr marL="514350" indent="-514350" algn="r" rtl="1">
              <a:buFont typeface="+mj-lt"/>
              <a:buAutoNum type="arabicPeriod"/>
            </a:pPr>
            <a:r>
              <a:rPr lang="ar-JO" dirty="0" smtClean="0"/>
              <a:t>-	طاولات الحالات الخاصة </a:t>
            </a:r>
          </a:p>
          <a:p>
            <a:pPr algn="r" rtl="1"/>
            <a:endParaRPr lang="en-US"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lnSpcReduction="10000"/>
          </a:bodyPr>
          <a:lstStyle/>
          <a:p>
            <a:pPr algn="r" rtl="1"/>
            <a:r>
              <a:rPr lang="ar-JO" dirty="0" smtClean="0"/>
              <a:t>* تجهيزات طب الأسنان  </a:t>
            </a:r>
            <a:r>
              <a:rPr lang="en-US" dirty="0" smtClean="0"/>
              <a:t>Dentistry Equipments</a:t>
            </a:r>
          </a:p>
          <a:p>
            <a:pPr algn="r" rtl="1"/>
            <a:r>
              <a:rPr lang="en-US" dirty="0" smtClean="0"/>
              <a:t>-	</a:t>
            </a:r>
            <a:r>
              <a:rPr lang="ar-JO" dirty="0" smtClean="0"/>
              <a:t>الوحدات السنية </a:t>
            </a:r>
          </a:p>
          <a:p>
            <a:pPr algn="r" rtl="1"/>
            <a:r>
              <a:rPr lang="ar-JO" dirty="0" smtClean="0"/>
              <a:t>-	الكراسي السنية </a:t>
            </a:r>
          </a:p>
          <a:p>
            <a:pPr algn="r" rtl="1"/>
            <a:r>
              <a:rPr lang="ar-JO" dirty="0" smtClean="0"/>
              <a:t>-	محركات التقنية السنية </a:t>
            </a:r>
          </a:p>
          <a:p>
            <a:pPr algn="r" rtl="1"/>
            <a:r>
              <a:rPr lang="ar-JO" dirty="0" smtClean="0"/>
              <a:t>-	اّلة ثقب </a:t>
            </a:r>
          </a:p>
          <a:p>
            <a:pPr algn="r" rtl="1"/>
            <a:r>
              <a:rPr lang="ar-JO" dirty="0" smtClean="0"/>
              <a:t>-	المحركات التوربينية الدقيقة </a:t>
            </a:r>
          </a:p>
          <a:p>
            <a:pPr algn="r" rtl="1"/>
            <a:r>
              <a:rPr lang="ar-JO" dirty="0" smtClean="0"/>
              <a:t>-	محركات القطع والتنعيم </a:t>
            </a:r>
          </a:p>
          <a:p>
            <a:pPr algn="r" rtl="1"/>
            <a:r>
              <a:rPr lang="ar-JO" dirty="0" smtClean="0"/>
              <a:t>-	أدوات الصهر والصب </a:t>
            </a:r>
          </a:p>
          <a:p>
            <a:pPr algn="r" rtl="1"/>
            <a:endParaRPr lang="en-US"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algn="r" rtl="1"/>
            <a:r>
              <a:rPr lang="ar-JO" dirty="0" smtClean="0"/>
              <a:t>* أجهزة التعقيم والمعالجة الكيميائية </a:t>
            </a:r>
            <a:r>
              <a:rPr lang="en-US" dirty="0" smtClean="0"/>
              <a:t>Sterilization and Clinical Treatment Equipments </a:t>
            </a:r>
          </a:p>
          <a:p>
            <a:pPr algn="r" rtl="1"/>
            <a:r>
              <a:rPr lang="ar-JO" dirty="0" smtClean="0"/>
              <a:t>* تجهيزات طب الطوارئ والطب المتنقل (الإسعاف)  </a:t>
            </a:r>
            <a:r>
              <a:rPr lang="en-US" dirty="0" smtClean="0"/>
              <a:t>Transport and Emergency Equipments</a:t>
            </a:r>
            <a:endParaRPr lang="en-US"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Rot="1" noChangeArrowheads="1"/>
          </p:cNvSpPr>
          <p:nvPr>
            <p:ph type="ctrTitle"/>
          </p:nvPr>
        </p:nvSpPr>
        <p:spPr>
          <a:xfrm>
            <a:off x="685800" y="1412875"/>
            <a:ext cx="7772400" cy="1439863"/>
          </a:xfrm>
        </p:spPr>
        <p:txBody>
          <a:bodyPr/>
          <a:lstStyle/>
          <a:p>
            <a:pPr eaLnBrk="1" fontAlgn="auto" hangingPunct="1">
              <a:spcAft>
                <a:spcPts val="0"/>
              </a:spcAft>
              <a:defRPr/>
            </a:pPr>
            <a:r>
              <a:rPr lang="ar-SA" sz="5400" dirty="0" smtClean="0"/>
              <a:t>الفصل الثالث والرابع </a:t>
            </a:r>
            <a:endParaRPr lang="en-US" sz="5400" dirty="0" smtClean="0"/>
          </a:p>
        </p:txBody>
      </p:sp>
      <p:sp>
        <p:nvSpPr>
          <p:cNvPr id="9219" name="Rectangle 3"/>
          <p:cNvSpPr>
            <a:spLocks noGrp="1" noRot="1" noChangeArrowheads="1"/>
          </p:cNvSpPr>
          <p:nvPr>
            <p:ph type="subTitle" idx="1"/>
          </p:nvPr>
        </p:nvSpPr>
        <p:spPr>
          <a:xfrm>
            <a:off x="1371600" y="3284538"/>
            <a:ext cx="6400800" cy="1439862"/>
          </a:xfrm>
        </p:spPr>
        <p:txBody>
          <a:bodyPr/>
          <a:lstStyle/>
          <a:p>
            <a:pPr marR="0" eaLnBrk="1" hangingPunct="1"/>
            <a:r>
              <a:rPr lang="ar-LB" sz="5400" dirty="0" smtClean="0">
                <a:solidFill>
                  <a:schemeClr val="tx1"/>
                </a:solidFill>
                <a:latin typeface="+mj-lt"/>
                <a:ea typeface="+mj-ea"/>
                <a:cs typeface="+mj-cs"/>
              </a:rPr>
              <a:t>إدارة المشتريات و المخازن</a:t>
            </a:r>
            <a:endParaRPr lang="en-US" sz="5400" dirty="0" smtClean="0">
              <a:solidFill>
                <a:schemeClr val="tx1"/>
              </a:solidFill>
              <a:latin typeface="+mj-lt"/>
              <a:ea typeface="+mj-ea"/>
              <a:cs typeface="+mj-cs"/>
            </a:endParaRPr>
          </a:p>
        </p:txBody>
      </p:sp>
    </p:spTree>
  </p:cSld>
  <p:clrMapOvr>
    <a:masterClrMapping/>
  </p:clrMapOvr>
  <p:transition/>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3"/>
          <p:cNvSpPr>
            <a:spLocks noGrp="1" noRot="1" noChangeArrowheads="1"/>
          </p:cNvSpPr>
          <p:nvPr>
            <p:ph idx="1"/>
          </p:nvPr>
        </p:nvSpPr>
        <p:spPr>
          <a:xfrm>
            <a:off x="395288" y="1341438"/>
            <a:ext cx="8291512" cy="5111750"/>
          </a:xfrm>
        </p:spPr>
        <p:txBody>
          <a:bodyPr/>
          <a:lstStyle/>
          <a:p>
            <a:pPr algn="r" rtl="1" eaLnBrk="1" hangingPunct="1">
              <a:buFont typeface="Arial" charset="0"/>
              <a:buChar char="•"/>
              <a:defRPr/>
            </a:pPr>
            <a:r>
              <a:rPr lang="ar-SA" sz="3600" b="1" dirty="0" smtClean="0">
                <a:latin typeface="Arabic Typesetting" pitchFamily="66" charset="-78"/>
                <a:cs typeface="Arabic Typesetting" pitchFamily="66" charset="-78"/>
              </a:rPr>
              <a:t>كل سلعه تحتاج الى مواد خام لأجل الانتاج  ، وذلك قبل دوران الالات .</a:t>
            </a:r>
            <a:endParaRPr lang="en-US" sz="3600" b="1" dirty="0" smtClean="0">
              <a:latin typeface="Arabic Typesetting" pitchFamily="66" charset="-78"/>
              <a:cs typeface="Arabic Typesetting" pitchFamily="66" charset="-78"/>
            </a:endParaRPr>
          </a:p>
          <a:p>
            <a:pPr algn="r" rtl="1" eaLnBrk="1" hangingPunct="1">
              <a:buFont typeface="Arial" charset="0"/>
              <a:buChar char="•"/>
              <a:defRPr/>
            </a:pPr>
            <a:r>
              <a:rPr lang="ar-SA" sz="3600" b="1" dirty="0" smtClean="0">
                <a:latin typeface="Arabic Typesetting" pitchFamily="66" charset="-78"/>
                <a:cs typeface="Arabic Typesetting" pitchFamily="66" charset="-78"/>
              </a:rPr>
              <a:t>المواد الخام يجب إن تكون موجودة لمقابلة حاجات الانتاج من حيث الكمية والزمن والجودة .</a:t>
            </a:r>
          </a:p>
          <a:p>
            <a:pPr algn="r" rtl="1" eaLnBrk="1" hangingPunct="1">
              <a:buFont typeface="Arial" charset="0"/>
              <a:buChar char="•"/>
              <a:defRPr/>
            </a:pPr>
            <a:r>
              <a:rPr lang="ar-SA" sz="3600" b="1" dirty="0" smtClean="0">
                <a:latin typeface="Arabic Typesetting" pitchFamily="66" charset="-78"/>
                <a:cs typeface="Arabic Typesetting" pitchFamily="66" charset="-78"/>
              </a:rPr>
              <a:t>المواد الخام يجب إن تلائم الالات والمعدات والعمليات التي تستخدم للاغراض الصحية التي ستؤدي الى الانتاج النهائي لتقديم الخدمة الصحية.</a:t>
            </a:r>
          </a:p>
          <a:p>
            <a:pPr algn="r" rtl="1" eaLnBrk="1" hangingPunct="1">
              <a:buFont typeface="Arial" charset="0"/>
              <a:buChar char="•"/>
              <a:defRPr/>
            </a:pPr>
            <a:r>
              <a:rPr lang="ar-SA" sz="3600" b="1" dirty="0" smtClean="0">
                <a:latin typeface="Arabic Typesetting" pitchFamily="66" charset="-78"/>
                <a:cs typeface="Arabic Typesetting" pitchFamily="66" charset="-78"/>
              </a:rPr>
              <a:t>وأي اهمال او تأخير الانتاج –او ارتفاع التكاليف سيؤدي الى سوء سمعه للمنشأة الصحية.</a:t>
            </a:r>
            <a:endParaRPr lang="en-US" sz="3600" b="1" dirty="0" smtClean="0">
              <a:latin typeface="Arabic Typesetting" pitchFamily="66" charset="-78"/>
              <a:cs typeface="Arabic Typesetting" pitchFamily="66" charset="-78"/>
            </a:endParaRPr>
          </a:p>
        </p:txBody>
      </p:sp>
      <p:sp>
        <p:nvSpPr>
          <p:cNvPr id="3074" name="Rectangle 2"/>
          <p:cNvSpPr>
            <a:spLocks noGrp="1" noRot="1" noChangeArrowheads="1"/>
          </p:cNvSpPr>
          <p:nvPr>
            <p:ph type="title"/>
          </p:nvPr>
        </p:nvSpPr>
        <p:spPr/>
        <p:txBody>
          <a:bodyPr/>
          <a:lstStyle/>
          <a:p>
            <a:pPr algn="ctr" eaLnBrk="1" fontAlgn="auto" hangingPunct="1">
              <a:spcAft>
                <a:spcPts val="0"/>
              </a:spcAft>
              <a:defRPr/>
            </a:pPr>
            <a:r>
              <a:rPr lang="ar-SA" sz="4800" dirty="0" smtClean="0">
                <a:solidFill>
                  <a:schemeClr val="tx1"/>
                </a:solidFill>
              </a:rPr>
              <a:t>المقدمة</a:t>
            </a:r>
            <a:r>
              <a:rPr lang="ar-SA" dirty="0" smtClean="0">
                <a:solidFill>
                  <a:schemeClr val="tx1"/>
                </a:solidFill>
              </a:rPr>
              <a:t> </a:t>
            </a:r>
            <a:endParaRPr lang="en-US" dirty="0" smtClean="0">
              <a:solidFill>
                <a:schemeClr val="tx1"/>
              </a:solidFill>
            </a:endParaRP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Rot="1" noChangeArrowheads="1"/>
          </p:cNvSpPr>
          <p:nvPr>
            <p:ph type="title"/>
          </p:nvPr>
        </p:nvSpPr>
        <p:spPr>
          <a:xfrm>
            <a:off x="179388" y="260351"/>
            <a:ext cx="8785225" cy="1720849"/>
          </a:xfrm>
        </p:spPr>
        <p:txBody>
          <a:bodyPr>
            <a:normAutofit fontScale="90000"/>
          </a:bodyPr>
          <a:lstStyle/>
          <a:p>
            <a:pPr algn="r" eaLnBrk="1" fontAlgn="auto" hangingPunct="1">
              <a:spcAft>
                <a:spcPts val="0"/>
              </a:spcAft>
              <a:defRPr/>
            </a:pPr>
            <a:r>
              <a:rPr lang="ar-LB" sz="4000" b="1" dirty="0" smtClean="0">
                <a:solidFill>
                  <a:srgbClr val="660033"/>
                </a:solidFill>
              </a:rPr>
              <a:t>الشراء</a:t>
            </a:r>
            <a:r>
              <a:rPr lang="ar-LB" sz="4000" dirty="0" smtClean="0">
                <a:solidFill>
                  <a:srgbClr val="660033"/>
                </a:solidFill>
              </a:rPr>
              <a:t> :</a:t>
            </a:r>
            <a:r>
              <a:rPr lang="ar-LB" sz="3600" dirty="0" smtClean="0"/>
              <a:t> </a:t>
            </a:r>
            <a:r>
              <a:rPr lang="ar-SA" sz="3600" dirty="0" smtClean="0"/>
              <a:t>هو </a:t>
            </a:r>
            <a:r>
              <a:rPr lang="ar-LB" sz="4000" dirty="0" smtClean="0">
                <a:solidFill>
                  <a:schemeClr val="tx1"/>
                </a:solidFill>
                <a:latin typeface="Arabic Typesetting" pitchFamily="66" charset="-78"/>
                <a:ea typeface="+mn-ea"/>
                <a:cs typeface="Arabic Typesetting" pitchFamily="66" charset="-78"/>
              </a:rPr>
              <a:t>مجموعة الأنشطة التي تتضمن التعرف على الاحتياجات من المواد و اختيار مصادر التوريد المناسبة و التفاوض للحصول على انسب الأسعار و شروط التوريد و السداد المناسب لضمان التوريد في الوقت المناسب.</a:t>
            </a:r>
            <a:r>
              <a:rPr lang="ar-LB" sz="3200" dirty="0" smtClean="0"/>
              <a:t> </a:t>
            </a:r>
            <a:endParaRPr lang="en-US" sz="3200" dirty="0" smtClean="0"/>
          </a:p>
        </p:txBody>
      </p:sp>
      <p:sp>
        <p:nvSpPr>
          <p:cNvPr id="3" name="Rectangle 2"/>
          <p:cNvSpPr txBox="1">
            <a:spLocks noRot="1" noChangeArrowheads="1"/>
          </p:cNvSpPr>
          <p:nvPr/>
        </p:nvSpPr>
        <p:spPr>
          <a:xfrm>
            <a:off x="609600" y="1981200"/>
            <a:ext cx="8229600" cy="914400"/>
          </a:xfrm>
          <a:prstGeom prst="rect">
            <a:avLst/>
          </a:prstGeom>
        </p:spPr>
        <p:txBody>
          <a:bodyPr vert="horz" lIns="91440" tIns="45720" rIns="91440" bIns="45720" rtlCol="0" anchor="ctr">
            <a:norm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kumimoji="0" lang="ar-SA" sz="3600" b="1" i="0" u="none" strike="noStrike" kern="1200" cap="none" spc="0" normalizeH="0" baseline="0" noProof="0" dirty="0" smtClean="0">
                <a:ln>
                  <a:noFill/>
                </a:ln>
                <a:solidFill>
                  <a:schemeClr val="tx1"/>
                </a:solidFill>
                <a:effectLst/>
                <a:uLnTx/>
                <a:uFillTx/>
                <a:latin typeface="+mj-lt"/>
                <a:ea typeface="+mj-ea"/>
                <a:cs typeface="+mj-cs"/>
              </a:rPr>
              <a:t>دور الشراء في الربح:</a:t>
            </a:r>
            <a:endParaRPr kumimoji="0" lang="en-US" sz="3600" b="1" i="0" u="none" strike="noStrike" kern="1200" cap="none" spc="0" normalizeH="0" baseline="0" noProof="0" dirty="0" smtClean="0">
              <a:ln>
                <a:noFill/>
              </a:ln>
              <a:solidFill>
                <a:schemeClr val="tx1"/>
              </a:solidFill>
              <a:effectLst/>
              <a:uLnTx/>
              <a:uFillTx/>
              <a:latin typeface="+mj-lt"/>
              <a:ea typeface="+mj-ea"/>
              <a:cs typeface="+mj-cs"/>
            </a:endParaRPr>
          </a:p>
        </p:txBody>
      </p:sp>
      <p:sp>
        <p:nvSpPr>
          <p:cNvPr id="4" name="Rectangle 3"/>
          <p:cNvSpPr>
            <a:spLocks noGrp="1" noRot="1" noChangeArrowheads="1"/>
          </p:cNvSpPr>
          <p:nvPr>
            <p:ph idx="1"/>
          </p:nvPr>
        </p:nvSpPr>
        <p:spPr>
          <a:xfrm>
            <a:off x="152400" y="2971800"/>
            <a:ext cx="8839200" cy="3733800"/>
          </a:xfrm>
        </p:spPr>
        <p:txBody>
          <a:bodyPr>
            <a:normAutofit fontScale="92500" lnSpcReduction="10000"/>
          </a:bodyPr>
          <a:lstStyle/>
          <a:p>
            <a:pPr algn="r" rtl="1" eaLnBrk="1" hangingPunct="1">
              <a:lnSpc>
                <a:spcPct val="90000"/>
              </a:lnSpc>
              <a:buFont typeface="Wingdings" pitchFamily="2" charset="2"/>
              <a:buNone/>
            </a:pPr>
            <a:r>
              <a:rPr lang="ar-SA" sz="2800" dirty="0" smtClean="0"/>
              <a:t>نشاط الشراء مسئول عن انفاق 40-60% من ايرادات المنشأة الصحية.</a:t>
            </a:r>
          </a:p>
          <a:p>
            <a:pPr algn="r" rtl="1" eaLnBrk="1" hangingPunct="1">
              <a:lnSpc>
                <a:spcPct val="90000"/>
              </a:lnSpc>
              <a:buFontTx/>
              <a:buChar char="•"/>
            </a:pPr>
            <a:r>
              <a:rPr lang="ar-SA" sz="2800" dirty="0" smtClean="0"/>
              <a:t>تشير الدراسات إلى أن نسبة الانفاق مقابل الايرادات في المشروعات العامة كالتالي: </a:t>
            </a:r>
          </a:p>
          <a:p>
            <a:pPr algn="r" rtl="1" eaLnBrk="1" hangingPunct="1">
              <a:lnSpc>
                <a:spcPct val="90000"/>
              </a:lnSpc>
              <a:buFontTx/>
              <a:buNone/>
            </a:pPr>
            <a:r>
              <a:rPr lang="ar-SA" sz="2800" dirty="0" smtClean="0"/>
              <a:t>   أجور ومرتبات     27.5%</a:t>
            </a:r>
          </a:p>
          <a:p>
            <a:pPr algn="r" rtl="1" eaLnBrk="1" hangingPunct="1">
              <a:lnSpc>
                <a:spcPct val="90000"/>
              </a:lnSpc>
              <a:buFontTx/>
              <a:buNone/>
            </a:pPr>
            <a:r>
              <a:rPr lang="ar-SA" sz="2800" dirty="0" smtClean="0"/>
              <a:t>   استهلاك             4%</a:t>
            </a:r>
          </a:p>
          <a:p>
            <a:pPr algn="r" rtl="1" eaLnBrk="1" hangingPunct="1">
              <a:lnSpc>
                <a:spcPct val="90000"/>
              </a:lnSpc>
              <a:buFontTx/>
              <a:buNone/>
            </a:pPr>
            <a:r>
              <a:rPr lang="ar-SA" sz="2800" dirty="0" smtClean="0"/>
              <a:t>   ضرائب             8,9%</a:t>
            </a:r>
          </a:p>
          <a:p>
            <a:pPr algn="r" rtl="1" eaLnBrk="1" hangingPunct="1">
              <a:lnSpc>
                <a:spcPct val="90000"/>
              </a:lnSpc>
              <a:buFontTx/>
              <a:buNone/>
            </a:pPr>
            <a:r>
              <a:rPr lang="ar-SA" sz="2800" dirty="0" smtClean="0"/>
              <a:t>   دخل صافي         6.4%</a:t>
            </a:r>
          </a:p>
          <a:p>
            <a:pPr algn="r" rtl="1" eaLnBrk="1" hangingPunct="1">
              <a:lnSpc>
                <a:spcPct val="90000"/>
              </a:lnSpc>
              <a:buFontTx/>
              <a:buNone/>
            </a:pPr>
            <a:r>
              <a:rPr lang="ar-SA" sz="2800" dirty="0" smtClean="0"/>
              <a:t>   نفقة الشراء  للمنشأة        53.2%   </a:t>
            </a:r>
          </a:p>
          <a:p>
            <a:pPr algn="r" rtl="1" eaLnBrk="1" hangingPunct="1">
              <a:lnSpc>
                <a:spcPct val="90000"/>
              </a:lnSpc>
              <a:buFontTx/>
              <a:buNone/>
            </a:pPr>
            <a:r>
              <a:rPr lang="ar-SA" sz="2800" dirty="0" smtClean="0"/>
              <a:t>وبالتالي : تخفيض نفقات الشراء يؤدي إلى زيادة الربح.  (علاقة عكسية)</a:t>
            </a:r>
            <a:endParaRPr lang="en-US" sz="2800" dirty="0" smtClean="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3" name="Rectangle 3"/>
          <p:cNvSpPr>
            <a:spLocks noGrp="1" noRot="1" noChangeArrowheads="1"/>
          </p:cNvSpPr>
          <p:nvPr>
            <p:ph idx="1"/>
          </p:nvPr>
        </p:nvSpPr>
        <p:spPr>
          <a:xfrm>
            <a:off x="457200" y="609600"/>
            <a:ext cx="8382000" cy="3124200"/>
          </a:xfrm>
        </p:spPr>
        <p:txBody>
          <a:bodyPr rtlCol="0">
            <a:normAutofit lnSpcReduction="10000"/>
          </a:bodyPr>
          <a:lstStyle/>
          <a:p>
            <a:pPr marL="365760" indent="-256032" algn="r" rtl="1" eaLnBrk="1" fontAlgn="auto" hangingPunct="1">
              <a:spcAft>
                <a:spcPts val="0"/>
              </a:spcAft>
              <a:buNone/>
              <a:defRPr/>
            </a:pPr>
            <a:r>
              <a:rPr lang="ar-SA" sz="2800" dirty="0" smtClean="0"/>
              <a:t>1-تزويد القطاع الصحي بتدفق مستمر من مستلزمات الإنتاج المختلفة.</a:t>
            </a:r>
          </a:p>
          <a:p>
            <a:pPr marL="365760" indent="-256032" algn="r" rtl="1" eaLnBrk="1" fontAlgn="auto" hangingPunct="1">
              <a:spcAft>
                <a:spcPts val="0"/>
              </a:spcAft>
              <a:buNone/>
              <a:defRPr/>
            </a:pPr>
            <a:r>
              <a:rPr lang="ar-SA" sz="2800" dirty="0" smtClean="0"/>
              <a:t>2.الحفاظ على مستوى استثمار منخفض في المخزون ،وكذلك تخفيض الخسارة الناشئة عن المخزون أو عن الاستثمار في المخزون إلى أدنى حد ممكن .</a:t>
            </a:r>
          </a:p>
          <a:p>
            <a:pPr marL="365760" indent="-256032" algn="r" rtl="1" eaLnBrk="1" fontAlgn="auto" hangingPunct="1">
              <a:spcAft>
                <a:spcPts val="0"/>
              </a:spcAft>
              <a:buNone/>
              <a:defRPr/>
            </a:pPr>
            <a:r>
              <a:rPr lang="ar-SA" sz="2800" dirty="0" smtClean="0"/>
              <a:t>3.الحفاظ على بعض المعايير الملائمة للعملية الخدماتية الشاملة التي يحتاجها القطاع الصحي.</a:t>
            </a:r>
          </a:p>
          <a:p>
            <a:pPr marL="365760" indent="-256032" algn="r" rtl="1" eaLnBrk="1" fontAlgn="auto" hangingPunct="1">
              <a:spcAft>
                <a:spcPts val="0"/>
              </a:spcAft>
              <a:buNone/>
              <a:defRPr/>
            </a:pPr>
            <a:r>
              <a:rPr lang="ar-SA" sz="2800" dirty="0" smtClean="0"/>
              <a:t>4.البحث عن الموردين ذوي القدرات العالية .</a:t>
            </a:r>
          </a:p>
          <a:p>
            <a:pPr marL="365760" indent="-256032" algn="r" rtl="1" eaLnBrk="1" fontAlgn="auto" hangingPunct="1">
              <a:spcAft>
                <a:spcPts val="0"/>
              </a:spcAft>
              <a:buFont typeface="Wingdings" pitchFamily="2" charset="2"/>
              <a:buNone/>
              <a:defRPr/>
            </a:pPr>
            <a:endParaRPr lang="en-US" sz="2000" dirty="0" smtClean="0"/>
          </a:p>
        </p:txBody>
      </p:sp>
      <p:sp>
        <p:nvSpPr>
          <p:cNvPr id="6146" name="Rectangle 2"/>
          <p:cNvSpPr>
            <a:spLocks noGrp="1" noRot="1" noChangeArrowheads="1"/>
          </p:cNvSpPr>
          <p:nvPr>
            <p:ph type="title"/>
          </p:nvPr>
        </p:nvSpPr>
        <p:spPr>
          <a:xfrm>
            <a:off x="762000" y="0"/>
            <a:ext cx="8229600" cy="762000"/>
          </a:xfrm>
        </p:spPr>
        <p:txBody>
          <a:bodyPr/>
          <a:lstStyle/>
          <a:p>
            <a:pPr eaLnBrk="1" fontAlgn="auto" hangingPunct="1">
              <a:spcAft>
                <a:spcPts val="0"/>
              </a:spcAft>
              <a:defRPr/>
            </a:pPr>
            <a:r>
              <a:rPr lang="ar-SA" dirty="0" smtClean="0"/>
              <a:t>اهداف عملية الشراء </a:t>
            </a:r>
            <a:endParaRPr lang="en-US" dirty="0" smtClean="0"/>
          </a:p>
        </p:txBody>
      </p:sp>
      <p:sp>
        <p:nvSpPr>
          <p:cNvPr id="4" name="Rectangle 3"/>
          <p:cNvSpPr txBox="1">
            <a:spLocks noRot="1" noChangeArrowheads="1"/>
          </p:cNvSpPr>
          <p:nvPr/>
        </p:nvSpPr>
        <p:spPr>
          <a:xfrm>
            <a:off x="609600" y="3657600"/>
            <a:ext cx="8229600" cy="2590800"/>
          </a:xfrm>
          <a:prstGeom prst="rect">
            <a:avLst/>
          </a:prstGeom>
        </p:spPr>
        <p:txBody>
          <a:bodyPr vert="horz" lIns="91440" tIns="45720" rIns="91440" bIns="45720" rtlCol="0">
            <a:normAutofit/>
          </a:bodyPr>
          <a:lstStyle/>
          <a:p>
            <a:pPr marL="342900" marR="0" lvl="0" indent="-342900" algn="r" defTabSz="914400" rtl="1" eaLnBrk="1" fontAlgn="auto" latinLnBrk="0" hangingPunct="1">
              <a:lnSpc>
                <a:spcPct val="100000"/>
              </a:lnSpc>
              <a:spcBef>
                <a:spcPct val="20000"/>
              </a:spcBef>
              <a:spcAft>
                <a:spcPts val="0"/>
              </a:spcAft>
              <a:buClrTx/>
              <a:buSzTx/>
              <a:buFont typeface="Arial" pitchFamily="34" charset="0"/>
              <a:buNone/>
              <a:tabLst/>
              <a:defRPr/>
            </a:pPr>
            <a:r>
              <a:rPr kumimoji="0" lang="ar-SA" sz="2800" b="0" i="0" u="none" strike="noStrike" kern="1200" cap="none" spc="0" normalizeH="0" baseline="0" noProof="0" dirty="0" smtClean="0">
                <a:ln>
                  <a:noFill/>
                </a:ln>
                <a:solidFill>
                  <a:schemeClr val="tx1"/>
                </a:solidFill>
                <a:effectLst/>
                <a:uLnTx/>
                <a:uFillTx/>
                <a:latin typeface="+mn-lt"/>
                <a:ea typeface="+mn-ea"/>
                <a:cs typeface="+mn-cs"/>
              </a:rPr>
              <a:t>5- شراء الأصناف المطلوبة والخدمات المطلوبة عند أقل سعر ممكن .</a:t>
            </a:r>
          </a:p>
          <a:p>
            <a:pPr marL="342900" marR="0" lvl="0" indent="-342900" algn="r" defTabSz="914400" rtl="1" eaLnBrk="1" fontAlgn="auto" latinLnBrk="0" hangingPunct="1">
              <a:lnSpc>
                <a:spcPct val="100000"/>
              </a:lnSpc>
              <a:spcBef>
                <a:spcPct val="20000"/>
              </a:spcBef>
              <a:spcAft>
                <a:spcPts val="0"/>
              </a:spcAft>
              <a:buClrTx/>
              <a:buSzTx/>
              <a:buFont typeface="Arial" pitchFamily="34" charset="0"/>
              <a:buNone/>
              <a:tabLst/>
              <a:defRPr/>
            </a:pPr>
            <a:r>
              <a:rPr kumimoji="0" lang="ar-SA" sz="2800" b="0" i="0" u="none" strike="noStrike" kern="1200" cap="none" spc="0" normalizeH="0" baseline="0" noProof="0" dirty="0" smtClean="0">
                <a:ln>
                  <a:noFill/>
                </a:ln>
                <a:solidFill>
                  <a:schemeClr val="tx1"/>
                </a:solidFill>
                <a:effectLst/>
                <a:uLnTx/>
                <a:uFillTx/>
                <a:latin typeface="+mn-lt"/>
                <a:ea typeface="+mn-ea"/>
                <a:cs typeface="+mn-cs"/>
              </a:rPr>
              <a:t>6.العمل على تحسين المركز التنافسي للمنظمة الصحية .</a:t>
            </a:r>
          </a:p>
          <a:p>
            <a:pPr marL="342900" marR="0" lvl="0" indent="-342900" algn="r" defTabSz="914400" rtl="1" eaLnBrk="1" fontAlgn="auto" latinLnBrk="0" hangingPunct="1">
              <a:lnSpc>
                <a:spcPct val="100000"/>
              </a:lnSpc>
              <a:spcBef>
                <a:spcPct val="20000"/>
              </a:spcBef>
              <a:spcAft>
                <a:spcPts val="0"/>
              </a:spcAft>
              <a:buClrTx/>
              <a:buSzTx/>
              <a:buFont typeface="Arial" pitchFamily="34" charset="0"/>
              <a:buNone/>
              <a:tabLst/>
              <a:defRPr/>
            </a:pPr>
            <a:r>
              <a:rPr kumimoji="0" lang="ar-SA" sz="2800" b="0" i="0" u="none" strike="noStrike" kern="1200" cap="none" spc="0" normalizeH="0" baseline="0" noProof="0" dirty="0" smtClean="0">
                <a:ln>
                  <a:noFill/>
                </a:ln>
                <a:solidFill>
                  <a:schemeClr val="tx1"/>
                </a:solidFill>
                <a:effectLst/>
                <a:uLnTx/>
                <a:uFillTx/>
                <a:latin typeface="+mn-lt"/>
                <a:ea typeface="+mn-ea"/>
                <a:cs typeface="+mn-cs"/>
              </a:rPr>
              <a:t>7.إنجاز علاقات عمل منتجة مع الإدارات الأخرى في المنظمة ،وإنجاز الأهداف الشرائية عند أقل مستوى من التكلفة الإدارية</a:t>
            </a:r>
            <a:endParaRPr kumimoji="0" lang="en-US" sz="2800" b="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3"/>
          <p:cNvSpPr>
            <a:spLocks noGrp="1" noRot="1" noChangeArrowheads="1"/>
          </p:cNvSpPr>
          <p:nvPr>
            <p:ph idx="1"/>
          </p:nvPr>
        </p:nvSpPr>
        <p:spPr>
          <a:xfrm>
            <a:off x="381000" y="990600"/>
            <a:ext cx="8540750" cy="2590800"/>
          </a:xfrm>
        </p:spPr>
        <p:txBody>
          <a:bodyPr>
            <a:normAutofit/>
          </a:bodyPr>
          <a:lstStyle/>
          <a:p>
            <a:pPr algn="r" rtl="1" eaLnBrk="1" hangingPunct="1">
              <a:buNone/>
            </a:pPr>
            <a:r>
              <a:rPr lang="ar-SA" sz="2800" dirty="0" smtClean="0"/>
              <a:t>1-الاتفاق والتعاقد على الشراء في الحدود أو النظام الذي تسمح به الإدارة العليا ،ويباشر مدير المشتريات هذه السلطات عندما توكلها إليه الإدارة العليا .</a:t>
            </a:r>
          </a:p>
          <a:p>
            <a:pPr algn="r" rtl="1" eaLnBrk="1" hangingPunct="1">
              <a:buNone/>
            </a:pPr>
            <a:r>
              <a:rPr lang="ar-SA" sz="2800" dirty="0" smtClean="0"/>
              <a:t>2.تلبية طلبات وحاجات الإدارات الأخرى داخل المؤسسات الصحية .</a:t>
            </a:r>
          </a:p>
          <a:p>
            <a:pPr algn="r" rtl="1" eaLnBrk="1" hangingPunct="1">
              <a:buNone/>
            </a:pPr>
            <a:r>
              <a:rPr lang="ar-SA" sz="2800" dirty="0" smtClean="0"/>
              <a:t>3.مراجعة المواصفات الواردة في طلبيات  الشراء </a:t>
            </a:r>
            <a:r>
              <a:rPr lang="ar-SA" sz="2800" b="1" dirty="0" smtClean="0"/>
              <a:t>.</a:t>
            </a:r>
            <a:endParaRPr lang="en-US" sz="2800" b="1" dirty="0" smtClean="0"/>
          </a:p>
        </p:txBody>
      </p:sp>
      <p:sp>
        <p:nvSpPr>
          <p:cNvPr id="8194" name="Rectangle 2"/>
          <p:cNvSpPr>
            <a:spLocks noGrp="1" noRot="1" noChangeArrowheads="1"/>
          </p:cNvSpPr>
          <p:nvPr>
            <p:ph type="title"/>
          </p:nvPr>
        </p:nvSpPr>
        <p:spPr>
          <a:xfrm>
            <a:off x="457200" y="304800"/>
            <a:ext cx="8229600" cy="685800"/>
          </a:xfrm>
        </p:spPr>
        <p:txBody>
          <a:bodyPr>
            <a:normAutofit/>
          </a:bodyPr>
          <a:lstStyle/>
          <a:p>
            <a:pPr algn="r" eaLnBrk="1" fontAlgn="auto" hangingPunct="1">
              <a:spcAft>
                <a:spcPts val="0"/>
              </a:spcAft>
              <a:defRPr/>
            </a:pPr>
            <a:r>
              <a:rPr lang="ar-LB" sz="3600" dirty="0" smtClean="0">
                <a:solidFill>
                  <a:srgbClr val="660033"/>
                </a:solidFill>
              </a:rPr>
              <a:t>مسؤوليات إدارة المشتريات</a:t>
            </a:r>
            <a:endParaRPr lang="en-US" sz="3600" dirty="0" smtClean="0">
              <a:solidFill>
                <a:srgbClr val="660033"/>
              </a:solidFill>
            </a:endParaRPr>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7" name="Rectangle 3"/>
          <p:cNvSpPr>
            <a:spLocks noGrp="1" noRot="1" noChangeArrowheads="1"/>
          </p:cNvSpPr>
          <p:nvPr>
            <p:ph idx="1"/>
          </p:nvPr>
        </p:nvSpPr>
        <p:spPr>
          <a:xfrm>
            <a:off x="179388" y="1412875"/>
            <a:ext cx="8785225" cy="5445125"/>
          </a:xfrm>
        </p:spPr>
        <p:txBody>
          <a:bodyPr/>
          <a:lstStyle/>
          <a:p>
            <a:pPr marL="514350" indent="-514350" algn="r" rtl="1" eaLnBrk="1" hangingPunct="1">
              <a:buFont typeface="+mj-lt"/>
              <a:buAutoNum type="arabicPeriod" startAt="4"/>
            </a:pPr>
            <a:r>
              <a:rPr lang="ar-LB" sz="3200" dirty="0" smtClean="0"/>
              <a:t>اختيار أنسب الموردين ”من خلال عملية اختيار للموردين“</a:t>
            </a:r>
          </a:p>
          <a:p>
            <a:pPr marL="514350" indent="-514350" algn="r" rtl="1" eaLnBrk="1" hangingPunct="1">
              <a:buFont typeface="+mj-lt"/>
              <a:buAutoNum type="arabicPeriod" startAt="4"/>
            </a:pPr>
            <a:r>
              <a:rPr lang="ar-LB" sz="3200" dirty="0" smtClean="0"/>
              <a:t>الحصول على أحسن الأسعار و تتبع عمليات التسليم في المواعيد المحددة.</a:t>
            </a:r>
          </a:p>
          <a:p>
            <a:pPr marL="514350" indent="-514350" algn="r" rtl="1" eaLnBrk="1" hangingPunct="1">
              <a:buFont typeface="+mj-lt"/>
              <a:buAutoNum type="arabicPeriod" startAt="4"/>
            </a:pPr>
            <a:r>
              <a:rPr lang="ar-LB" sz="3200" dirty="0" smtClean="0"/>
              <a:t>إعداد سياسات مناسبة للشراء و تطويرها ” مثل </a:t>
            </a:r>
            <a:r>
              <a:rPr lang="en-US" sz="3200" dirty="0" smtClean="0"/>
              <a:t>UNDP</a:t>
            </a:r>
            <a:r>
              <a:rPr lang="ar-LB" sz="3200" dirty="0" smtClean="0"/>
              <a:t> ”</a:t>
            </a:r>
          </a:p>
          <a:p>
            <a:pPr marL="514350" indent="-514350" algn="r" rtl="1" eaLnBrk="1" hangingPunct="1">
              <a:buFont typeface="+mj-lt"/>
              <a:buAutoNum type="arabicPeriod" startAt="4"/>
            </a:pPr>
            <a:r>
              <a:rPr lang="ar-LB" sz="3200" dirty="0" smtClean="0"/>
              <a:t>جدولة المشتريات و تحديد مستوى المخزون ( حد إعادة الطلب-الحدود الحرجة للمخزون </a:t>
            </a:r>
            <a:r>
              <a:rPr lang="en-US" sz="3600" dirty="0" smtClean="0"/>
              <a:t>safety stock</a:t>
            </a:r>
            <a:r>
              <a:rPr lang="ar-LB" sz="3600" dirty="0" smtClean="0"/>
              <a:t> )</a:t>
            </a:r>
            <a:endParaRPr lang="en-US" sz="3600" dirty="0" smtClean="0"/>
          </a:p>
        </p:txBody>
      </p:sp>
      <p:sp>
        <p:nvSpPr>
          <p:cNvPr id="6146" name="Rectangle 2"/>
          <p:cNvSpPr>
            <a:spLocks noGrp="1" noRot="1" noChangeArrowheads="1"/>
          </p:cNvSpPr>
          <p:nvPr>
            <p:ph type="title"/>
          </p:nvPr>
        </p:nvSpPr>
        <p:spPr/>
        <p:txBody>
          <a:bodyPr/>
          <a:lstStyle/>
          <a:p>
            <a:pPr algn="r" rtl="1" eaLnBrk="1" fontAlgn="auto" hangingPunct="1">
              <a:spcAft>
                <a:spcPts val="0"/>
              </a:spcAft>
              <a:defRPr/>
            </a:pPr>
            <a:r>
              <a:rPr lang="ar-LB" sz="4800" dirty="0" smtClean="0">
                <a:solidFill>
                  <a:srgbClr val="660033"/>
                </a:solidFill>
              </a:rPr>
              <a:t>مسؤوليات إدارة المشتريات</a:t>
            </a:r>
            <a:endParaRPr lang="en-US" sz="4800" dirty="0" smtClean="0">
              <a:solidFill>
                <a:srgbClr val="660033"/>
              </a:solidFill>
            </a:endParaRPr>
          </a:p>
        </p:txBody>
      </p:sp>
    </p:spTree>
  </p:cSld>
  <p:clrMapOvr>
    <a:masterClrMapping/>
  </p:clrMapOvr>
  <p:transition>
    <p:split orient="vert" dir="in"/>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nodeType="withEffect">
                                  <p:stCondLst>
                                    <p:cond delay="0"/>
                                  </p:stCondLst>
                                  <p:childTnLst>
                                    <p:set>
                                      <p:cBhvr>
                                        <p:cTn id="6" dur="1" fill="hold">
                                          <p:stCondLst>
                                            <p:cond delay="0"/>
                                          </p:stCondLst>
                                        </p:cTn>
                                        <p:tgtEl>
                                          <p:spTgt spid="6146"/>
                                        </p:tgtEl>
                                        <p:attrNameLst>
                                          <p:attrName>style.visibility</p:attrName>
                                        </p:attrNameLst>
                                      </p:cBhvr>
                                      <p:to>
                                        <p:strVal val="visible"/>
                                      </p:to>
                                    </p:set>
                                    <p:anim calcmode="lin" valueType="num">
                                      <p:cBhvr>
                                        <p:cTn id="7" dur="1000" fill="hold"/>
                                        <p:tgtEl>
                                          <p:spTgt spid="6146"/>
                                        </p:tgtEl>
                                        <p:attrNameLst>
                                          <p:attrName>ppt_w</p:attrName>
                                        </p:attrNameLst>
                                      </p:cBhvr>
                                      <p:tavLst>
                                        <p:tav tm="0">
                                          <p:val>
                                            <p:strVal val="#ppt_w+.3"/>
                                          </p:val>
                                        </p:tav>
                                        <p:tav tm="100000">
                                          <p:val>
                                            <p:strVal val="#ppt_w"/>
                                          </p:val>
                                        </p:tav>
                                      </p:tavLst>
                                    </p:anim>
                                    <p:anim calcmode="lin" valueType="num">
                                      <p:cBhvr>
                                        <p:cTn id="8" dur="1000" fill="hold"/>
                                        <p:tgtEl>
                                          <p:spTgt spid="6146"/>
                                        </p:tgtEl>
                                        <p:attrNameLst>
                                          <p:attrName>ppt_h</p:attrName>
                                        </p:attrNameLst>
                                      </p:cBhvr>
                                      <p:tavLst>
                                        <p:tav tm="0">
                                          <p:val>
                                            <p:strVal val="#ppt_h"/>
                                          </p:val>
                                        </p:tav>
                                        <p:tav tm="100000">
                                          <p:val>
                                            <p:strVal val="#ppt_h"/>
                                          </p:val>
                                        </p:tav>
                                      </p:tavLst>
                                    </p:anim>
                                    <p:animEffect transition="in" filter="fade">
                                      <p:cBhvr>
                                        <p:cTn id="9" dur="1000"/>
                                        <p:tgtEl>
                                          <p:spTgt spid="6146"/>
                                        </p:tgtEl>
                                      </p:cBhvr>
                                    </p:animEffect>
                                  </p:childTnLst>
                                </p:cTn>
                              </p:par>
                            </p:childTnLst>
                          </p:cTn>
                        </p:par>
                      </p:childTnLst>
                    </p:cTn>
                  </p:par>
                  <p:par>
                    <p:cTn id="10" fill="hold">
                      <p:stCondLst>
                        <p:cond delay="indefinite"/>
                      </p:stCondLst>
                      <p:childTnLst>
                        <p:par>
                          <p:cTn id="11" fill="hold">
                            <p:stCondLst>
                              <p:cond delay="0"/>
                            </p:stCondLst>
                            <p:childTnLst>
                              <p:par>
                                <p:cTn id="12" presetID="50" presetClass="entr" presetSubtype="0" decel="100000" fill="hold" grpId="0" nodeType="clickEffect">
                                  <p:stCondLst>
                                    <p:cond delay="0"/>
                                  </p:stCondLst>
                                  <p:childTnLst>
                                    <p:set>
                                      <p:cBhvr>
                                        <p:cTn id="13" dur="1" fill="hold">
                                          <p:stCondLst>
                                            <p:cond delay="0"/>
                                          </p:stCondLst>
                                        </p:cTn>
                                        <p:tgtEl>
                                          <p:spTgt spid="6147">
                                            <p:txEl>
                                              <p:pRg st="0" end="0"/>
                                            </p:txEl>
                                          </p:spTgt>
                                        </p:tgtEl>
                                        <p:attrNameLst>
                                          <p:attrName>style.visibility</p:attrName>
                                        </p:attrNameLst>
                                      </p:cBhvr>
                                      <p:to>
                                        <p:strVal val="visible"/>
                                      </p:to>
                                    </p:set>
                                    <p:anim calcmode="lin" valueType="num">
                                      <p:cBhvr>
                                        <p:cTn id="14" dur="1000" fill="hold"/>
                                        <p:tgtEl>
                                          <p:spTgt spid="6147">
                                            <p:txEl>
                                              <p:pRg st="0" end="0"/>
                                            </p:txEl>
                                          </p:spTgt>
                                        </p:tgtEl>
                                        <p:attrNameLst>
                                          <p:attrName>ppt_w</p:attrName>
                                        </p:attrNameLst>
                                      </p:cBhvr>
                                      <p:tavLst>
                                        <p:tav tm="0">
                                          <p:val>
                                            <p:strVal val="#ppt_w+.3"/>
                                          </p:val>
                                        </p:tav>
                                        <p:tav tm="100000">
                                          <p:val>
                                            <p:strVal val="#ppt_w"/>
                                          </p:val>
                                        </p:tav>
                                      </p:tavLst>
                                    </p:anim>
                                    <p:anim calcmode="lin" valueType="num">
                                      <p:cBhvr>
                                        <p:cTn id="15" dur="1000" fill="hold"/>
                                        <p:tgtEl>
                                          <p:spTgt spid="6147">
                                            <p:txEl>
                                              <p:pRg st="0" end="0"/>
                                            </p:txEl>
                                          </p:spTgt>
                                        </p:tgtEl>
                                        <p:attrNameLst>
                                          <p:attrName>ppt_h</p:attrName>
                                        </p:attrNameLst>
                                      </p:cBhvr>
                                      <p:tavLst>
                                        <p:tav tm="0">
                                          <p:val>
                                            <p:strVal val="#ppt_h"/>
                                          </p:val>
                                        </p:tav>
                                        <p:tav tm="100000">
                                          <p:val>
                                            <p:strVal val="#ppt_h"/>
                                          </p:val>
                                        </p:tav>
                                      </p:tavLst>
                                    </p:anim>
                                    <p:animEffect transition="in" filter="fade">
                                      <p:cBhvr>
                                        <p:cTn id="16" dur="1000"/>
                                        <p:tgtEl>
                                          <p:spTgt spid="6147">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0" presetClass="entr" presetSubtype="0" decel="100000" fill="hold" grpId="0" nodeType="clickEffect">
                                  <p:stCondLst>
                                    <p:cond delay="0"/>
                                  </p:stCondLst>
                                  <p:childTnLst>
                                    <p:set>
                                      <p:cBhvr>
                                        <p:cTn id="20" dur="1" fill="hold">
                                          <p:stCondLst>
                                            <p:cond delay="0"/>
                                          </p:stCondLst>
                                        </p:cTn>
                                        <p:tgtEl>
                                          <p:spTgt spid="6147">
                                            <p:txEl>
                                              <p:pRg st="1" end="1"/>
                                            </p:txEl>
                                          </p:spTgt>
                                        </p:tgtEl>
                                        <p:attrNameLst>
                                          <p:attrName>style.visibility</p:attrName>
                                        </p:attrNameLst>
                                      </p:cBhvr>
                                      <p:to>
                                        <p:strVal val="visible"/>
                                      </p:to>
                                    </p:set>
                                    <p:anim calcmode="lin" valueType="num">
                                      <p:cBhvr>
                                        <p:cTn id="21" dur="1000" fill="hold"/>
                                        <p:tgtEl>
                                          <p:spTgt spid="6147">
                                            <p:txEl>
                                              <p:pRg st="1" end="1"/>
                                            </p:txEl>
                                          </p:spTgt>
                                        </p:tgtEl>
                                        <p:attrNameLst>
                                          <p:attrName>ppt_w</p:attrName>
                                        </p:attrNameLst>
                                      </p:cBhvr>
                                      <p:tavLst>
                                        <p:tav tm="0">
                                          <p:val>
                                            <p:strVal val="#ppt_w+.3"/>
                                          </p:val>
                                        </p:tav>
                                        <p:tav tm="100000">
                                          <p:val>
                                            <p:strVal val="#ppt_w"/>
                                          </p:val>
                                        </p:tav>
                                      </p:tavLst>
                                    </p:anim>
                                    <p:anim calcmode="lin" valueType="num">
                                      <p:cBhvr>
                                        <p:cTn id="22" dur="1000" fill="hold"/>
                                        <p:tgtEl>
                                          <p:spTgt spid="6147">
                                            <p:txEl>
                                              <p:pRg st="1" end="1"/>
                                            </p:txEl>
                                          </p:spTgt>
                                        </p:tgtEl>
                                        <p:attrNameLst>
                                          <p:attrName>ppt_h</p:attrName>
                                        </p:attrNameLst>
                                      </p:cBhvr>
                                      <p:tavLst>
                                        <p:tav tm="0">
                                          <p:val>
                                            <p:strVal val="#ppt_h"/>
                                          </p:val>
                                        </p:tav>
                                        <p:tav tm="100000">
                                          <p:val>
                                            <p:strVal val="#ppt_h"/>
                                          </p:val>
                                        </p:tav>
                                      </p:tavLst>
                                    </p:anim>
                                    <p:animEffect transition="in" filter="fade">
                                      <p:cBhvr>
                                        <p:cTn id="23" dur="1000"/>
                                        <p:tgtEl>
                                          <p:spTgt spid="6147">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0" presetClass="entr" presetSubtype="0" decel="100000" fill="hold" grpId="0" nodeType="clickEffect">
                                  <p:stCondLst>
                                    <p:cond delay="0"/>
                                  </p:stCondLst>
                                  <p:childTnLst>
                                    <p:set>
                                      <p:cBhvr>
                                        <p:cTn id="27" dur="1" fill="hold">
                                          <p:stCondLst>
                                            <p:cond delay="0"/>
                                          </p:stCondLst>
                                        </p:cTn>
                                        <p:tgtEl>
                                          <p:spTgt spid="6147">
                                            <p:txEl>
                                              <p:pRg st="2" end="2"/>
                                            </p:txEl>
                                          </p:spTgt>
                                        </p:tgtEl>
                                        <p:attrNameLst>
                                          <p:attrName>style.visibility</p:attrName>
                                        </p:attrNameLst>
                                      </p:cBhvr>
                                      <p:to>
                                        <p:strVal val="visible"/>
                                      </p:to>
                                    </p:set>
                                    <p:anim calcmode="lin" valueType="num">
                                      <p:cBhvr>
                                        <p:cTn id="28" dur="1000" fill="hold"/>
                                        <p:tgtEl>
                                          <p:spTgt spid="6147">
                                            <p:txEl>
                                              <p:pRg st="2" end="2"/>
                                            </p:txEl>
                                          </p:spTgt>
                                        </p:tgtEl>
                                        <p:attrNameLst>
                                          <p:attrName>ppt_w</p:attrName>
                                        </p:attrNameLst>
                                      </p:cBhvr>
                                      <p:tavLst>
                                        <p:tav tm="0">
                                          <p:val>
                                            <p:strVal val="#ppt_w+.3"/>
                                          </p:val>
                                        </p:tav>
                                        <p:tav tm="100000">
                                          <p:val>
                                            <p:strVal val="#ppt_w"/>
                                          </p:val>
                                        </p:tav>
                                      </p:tavLst>
                                    </p:anim>
                                    <p:anim calcmode="lin" valueType="num">
                                      <p:cBhvr>
                                        <p:cTn id="29" dur="1000" fill="hold"/>
                                        <p:tgtEl>
                                          <p:spTgt spid="6147">
                                            <p:txEl>
                                              <p:pRg st="2" end="2"/>
                                            </p:txEl>
                                          </p:spTgt>
                                        </p:tgtEl>
                                        <p:attrNameLst>
                                          <p:attrName>ppt_h</p:attrName>
                                        </p:attrNameLst>
                                      </p:cBhvr>
                                      <p:tavLst>
                                        <p:tav tm="0">
                                          <p:val>
                                            <p:strVal val="#ppt_h"/>
                                          </p:val>
                                        </p:tav>
                                        <p:tav tm="100000">
                                          <p:val>
                                            <p:strVal val="#ppt_h"/>
                                          </p:val>
                                        </p:tav>
                                      </p:tavLst>
                                    </p:anim>
                                    <p:animEffect transition="in" filter="fade">
                                      <p:cBhvr>
                                        <p:cTn id="30" dur="1000"/>
                                        <p:tgtEl>
                                          <p:spTgt spid="6147">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0" presetClass="entr" presetSubtype="0" decel="100000" fill="hold" grpId="0" nodeType="clickEffect">
                                  <p:stCondLst>
                                    <p:cond delay="0"/>
                                  </p:stCondLst>
                                  <p:childTnLst>
                                    <p:set>
                                      <p:cBhvr>
                                        <p:cTn id="34" dur="1" fill="hold">
                                          <p:stCondLst>
                                            <p:cond delay="0"/>
                                          </p:stCondLst>
                                        </p:cTn>
                                        <p:tgtEl>
                                          <p:spTgt spid="6147">
                                            <p:txEl>
                                              <p:pRg st="3" end="3"/>
                                            </p:txEl>
                                          </p:spTgt>
                                        </p:tgtEl>
                                        <p:attrNameLst>
                                          <p:attrName>style.visibility</p:attrName>
                                        </p:attrNameLst>
                                      </p:cBhvr>
                                      <p:to>
                                        <p:strVal val="visible"/>
                                      </p:to>
                                    </p:set>
                                    <p:anim calcmode="lin" valueType="num">
                                      <p:cBhvr>
                                        <p:cTn id="35" dur="1000" fill="hold"/>
                                        <p:tgtEl>
                                          <p:spTgt spid="6147">
                                            <p:txEl>
                                              <p:pRg st="3" end="3"/>
                                            </p:txEl>
                                          </p:spTgt>
                                        </p:tgtEl>
                                        <p:attrNameLst>
                                          <p:attrName>ppt_w</p:attrName>
                                        </p:attrNameLst>
                                      </p:cBhvr>
                                      <p:tavLst>
                                        <p:tav tm="0">
                                          <p:val>
                                            <p:strVal val="#ppt_w+.3"/>
                                          </p:val>
                                        </p:tav>
                                        <p:tav tm="100000">
                                          <p:val>
                                            <p:strVal val="#ppt_w"/>
                                          </p:val>
                                        </p:tav>
                                      </p:tavLst>
                                    </p:anim>
                                    <p:anim calcmode="lin" valueType="num">
                                      <p:cBhvr>
                                        <p:cTn id="36" dur="1000" fill="hold"/>
                                        <p:tgtEl>
                                          <p:spTgt spid="6147">
                                            <p:txEl>
                                              <p:pRg st="3" end="3"/>
                                            </p:txEl>
                                          </p:spTgt>
                                        </p:tgtEl>
                                        <p:attrNameLst>
                                          <p:attrName>ppt_h</p:attrName>
                                        </p:attrNameLst>
                                      </p:cBhvr>
                                      <p:tavLst>
                                        <p:tav tm="0">
                                          <p:val>
                                            <p:strVal val="#ppt_h"/>
                                          </p:val>
                                        </p:tav>
                                        <p:tav tm="100000">
                                          <p:val>
                                            <p:strVal val="#ppt_h"/>
                                          </p:val>
                                        </p:tav>
                                      </p:tavLst>
                                    </p:anim>
                                    <p:animEffect transition="in" filter="fade">
                                      <p:cBhvr>
                                        <p:cTn id="37" dur="1000"/>
                                        <p:tgtEl>
                                          <p:spTgt spid="614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 grpId="0" build="p"/>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smtClean="0"/>
              <a:t>أنواع الشراء</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32771998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382000" cy="6705600"/>
          </a:xfrm>
        </p:spPr>
        <p:txBody>
          <a:bodyPr>
            <a:normAutofit lnSpcReduction="10000"/>
          </a:bodyPr>
          <a:lstStyle/>
          <a:p>
            <a:pPr algn="r" rtl="1"/>
            <a:r>
              <a:rPr lang="ar-JO" b="1" dirty="0" smtClean="0"/>
              <a:t>فالتخزين</a:t>
            </a:r>
            <a:r>
              <a:rPr lang="ar-JO" dirty="0" smtClean="0"/>
              <a:t> هو الوظيفة التي يتم من خلالها حفظ المواد والسلع، منذ تصنيعها أو شرائها وحتى يتم صرفها أو طلبها من قبل الجهات التي تحتاجها لسد احتياج أو غرض محدد. </a:t>
            </a:r>
            <a:endParaRPr lang="ar-SA" dirty="0" smtClean="0"/>
          </a:p>
          <a:p>
            <a:pPr algn="r" rtl="1"/>
            <a:r>
              <a:rPr lang="ar-JO" dirty="0" smtClean="0"/>
              <a:t>مثلا يتم تخزين المواد الصحية والغير صحية في مستشفى معين  لسد احتياجات موظفيها من مواد ومستلزمات طبية وغير طبية يحتاجها المستشفى </a:t>
            </a:r>
            <a:r>
              <a:rPr lang="ar-SA" dirty="0" smtClean="0"/>
              <a:t>.</a:t>
            </a:r>
          </a:p>
          <a:p>
            <a:pPr algn="r" rtl="1"/>
            <a:r>
              <a:rPr lang="ar-JO" dirty="0" smtClean="0"/>
              <a:t>في وزارة الصحة مثلا يتم تخزين الأدوية لحين طلبها من قبل المستشفيات أو مراكز الرعاية الأولية التابعة لها لسد احتياجات المواطنين من دواء معين ... الخ. </a:t>
            </a:r>
            <a:endParaRPr lang="ar-SA" dirty="0" smtClean="0"/>
          </a:p>
          <a:p>
            <a:pPr algn="r" rtl="1"/>
            <a:r>
              <a:rPr lang="ar-SA" dirty="0" smtClean="0"/>
              <a:t>مثلا في </a:t>
            </a:r>
            <a:r>
              <a:rPr lang="ar-JO" dirty="0" smtClean="0"/>
              <a:t>المصانع يتم تخزين المواد الأولية أو المواد الخام وشبه المصنعة حتى يتم صرفها لوحدات الإنتاج للقيام بتصنيعها، وفي المرحلة الثانية يتم تخزين المواد المصنعة حتى يتم صرفها لتلبية احتياجات عملاء المصنع من تلك المواد.</a:t>
            </a:r>
            <a:endParaRPr lang="en-US"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3"/>
          <p:cNvSpPr>
            <a:spLocks noGrp="1" noRot="1" noChangeArrowheads="1"/>
          </p:cNvSpPr>
          <p:nvPr>
            <p:ph idx="1"/>
          </p:nvPr>
        </p:nvSpPr>
        <p:spPr>
          <a:xfrm>
            <a:off x="457200" y="1371600"/>
            <a:ext cx="8512175" cy="2590800"/>
          </a:xfrm>
        </p:spPr>
        <p:txBody>
          <a:bodyPr>
            <a:normAutofit lnSpcReduction="10000"/>
          </a:bodyPr>
          <a:lstStyle/>
          <a:p>
            <a:pPr marL="742950" indent="-742950" algn="r" rtl="1" eaLnBrk="1" hangingPunct="1">
              <a:buFont typeface="+mj-lt"/>
              <a:buAutoNum type="arabicPeriod"/>
            </a:pPr>
            <a:r>
              <a:rPr lang="ar-LB" sz="2800" dirty="0" smtClean="0"/>
              <a:t>هو توف</a:t>
            </a:r>
            <a:r>
              <a:rPr lang="ar-SA" sz="2800" dirty="0" smtClean="0"/>
              <a:t>ي</a:t>
            </a:r>
            <a:r>
              <a:rPr lang="ar-LB" sz="2800" dirty="0" smtClean="0"/>
              <a:t>ر المستلزمات</a:t>
            </a:r>
            <a:r>
              <a:rPr lang="ar-SA" sz="2800" dirty="0" smtClean="0"/>
              <a:t> الطبية الاساسية الحيوية للمؤسسات الصحية في </a:t>
            </a:r>
            <a:r>
              <a:rPr lang="ar-LB" sz="2800" dirty="0" smtClean="0"/>
              <a:t>وقت يسبق ذلك الوقت الذي يمثل الحاجة الفعلية إلى هذه المستلزمات .</a:t>
            </a:r>
            <a:endParaRPr lang="en-US" sz="2800" dirty="0" smtClean="0"/>
          </a:p>
          <a:p>
            <a:pPr marL="742950" indent="-742950" algn="r" rtl="1" eaLnBrk="1" hangingPunct="1">
              <a:buFont typeface="+mj-lt"/>
              <a:buAutoNum type="arabicPeriod"/>
            </a:pPr>
            <a:r>
              <a:rPr lang="ar-SA" sz="2800" dirty="0" smtClean="0"/>
              <a:t>الشراء المقدم يشير إلى شراء مستلزمات طبية اساسية بكميات تزيد عن الحاجة الحالية في وقت مبكر بكميات تزيد عن الحاجة الفعلية – مخزون استراتيجي-  أو عند وقت الاستخدام </a:t>
            </a:r>
            <a:r>
              <a:rPr lang="ar-SA" dirty="0" smtClean="0"/>
              <a:t>.</a:t>
            </a:r>
            <a:endParaRPr lang="en-US" dirty="0" smtClean="0"/>
          </a:p>
        </p:txBody>
      </p:sp>
      <p:sp>
        <p:nvSpPr>
          <p:cNvPr id="10242" name="Rectangle 2"/>
          <p:cNvSpPr>
            <a:spLocks noGrp="1" noRot="1" noChangeArrowheads="1"/>
          </p:cNvSpPr>
          <p:nvPr>
            <p:ph type="title"/>
          </p:nvPr>
        </p:nvSpPr>
        <p:spPr/>
        <p:txBody>
          <a:bodyPr>
            <a:normAutofit/>
          </a:bodyPr>
          <a:lstStyle/>
          <a:p>
            <a:pPr algn="r" rtl="1" eaLnBrk="1" fontAlgn="auto" hangingPunct="1">
              <a:spcAft>
                <a:spcPts val="0"/>
              </a:spcAft>
              <a:defRPr/>
            </a:pPr>
            <a:r>
              <a:rPr lang="ar-LB" sz="4000" b="1" dirty="0" smtClean="0"/>
              <a:t>الشراء المقدم</a:t>
            </a:r>
            <a:endParaRPr lang="en-US" sz="4000" b="1" dirty="0" smtClean="0"/>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3"/>
          <p:cNvSpPr>
            <a:spLocks noGrp="1" noRot="1" noChangeArrowheads="1"/>
          </p:cNvSpPr>
          <p:nvPr>
            <p:ph idx="1"/>
          </p:nvPr>
        </p:nvSpPr>
        <p:spPr>
          <a:xfrm>
            <a:off x="0" y="1600200"/>
            <a:ext cx="8964613" cy="4525963"/>
          </a:xfrm>
        </p:spPr>
        <p:txBody>
          <a:bodyPr>
            <a:normAutofit/>
          </a:bodyPr>
          <a:lstStyle/>
          <a:p>
            <a:pPr marL="609600" indent="-609600" algn="r" rtl="1" eaLnBrk="1" hangingPunct="1">
              <a:buFontTx/>
              <a:buAutoNum type="arabicParenR"/>
            </a:pPr>
            <a:r>
              <a:rPr lang="ar-LB" sz="2800" dirty="0" smtClean="0"/>
              <a:t>حماية</a:t>
            </a:r>
            <a:r>
              <a:rPr lang="ar-SA" sz="2800" dirty="0" smtClean="0"/>
              <a:t> المؤسسات الصحية لفترة زمنية معينة من حاجتهم لهذة المستلزمات</a:t>
            </a:r>
            <a:r>
              <a:rPr lang="ar-LB" sz="2800" dirty="0" smtClean="0"/>
              <a:t>.</a:t>
            </a:r>
          </a:p>
          <a:p>
            <a:pPr marL="609600" indent="-609600" algn="r" rtl="1" eaLnBrk="1" hangingPunct="1">
              <a:buFont typeface="Wingdings" pitchFamily="2" charset="2"/>
              <a:buNone/>
            </a:pPr>
            <a:r>
              <a:rPr lang="ar-LB" sz="2800" dirty="0" smtClean="0"/>
              <a:t>2 ) </a:t>
            </a:r>
            <a:r>
              <a:rPr lang="ar-SA" sz="2800" dirty="0" smtClean="0"/>
              <a:t>حماية المؤسسات الصحية ضد عدم توافر مثل هذه المستلزمات في السوق لفترات من الزمن. </a:t>
            </a:r>
            <a:endParaRPr lang="en-US" sz="2800" dirty="0" smtClean="0"/>
          </a:p>
        </p:txBody>
      </p:sp>
      <p:sp>
        <p:nvSpPr>
          <p:cNvPr id="11266" name="Rectangle 2"/>
          <p:cNvSpPr>
            <a:spLocks noGrp="1" noRot="1" noChangeArrowheads="1"/>
          </p:cNvSpPr>
          <p:nvPr>
            <p:ph type="title"/>
          </p:nvPr>
        </p:nvSpPr>
        <p:spPr/>
        <p:txBody>
          <a:bodyPr/>
          <a:lstStyle/>
          <a:p>
            <a:pPr eaLnBrk="1" fontAlgn="auto" hangingPunct="1">
              <a:spcAft>
                <a:spcPts val="0"/>
              </a:spcAft>
              <a:defRPr/>
            </a:pPr>
            <a:r>
              <a:rPr lang="ar-LB" sz="4800" dirty="0" smtClean="0"/>
              <a:t>أسباب الشراء المقدم</a:t>
            </a:r>
            <a:endParaRPr lang="en-US" sz="4800" dirty="0" smtClean="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3"/>
          <p:cNvSpPr>
            <a:spLocks noGrp="1" noRot="1" noChangeArrowheads="1"/>
          </p:cNvSpPr>
          <p:nvPr>
            <p:ph idx="1"/>
          </p:nvPr>
        </p:nvSpPr>
        <p:spPr>
          <a:xfrm>
            <a:off x="609600" y="1371600"/>
            <a:ext cx="8229600" cy="4525963"/>
          </a:xfrm>
        </p:spPr>
        <p:txBody>
          <a:bodyPr>
            <a:normAutofit/>
          </a:bodyPr>
          <a:lstStyle/>
          <a:p>
            <a:pPr algn="r" rtl="1" eaLnBrk="1" hangingPunct="1"/>
            <a:r>
              <a:rPr lang="ar-SA" dirty="0" smtClean="0"/>
              <a:t>تقلل من قدرة المنشأة التنافسية في سوق الخدمات الصحية </a:t>
            </a:r>
            <a:r>
              <a:rPr lang="ar-LB" dirty="0" smtClean="0"/>
              <a:t>–</a:t>
            </a:r>
            <a:r>
              <a:rPr lang="ar-SA" dirty="0" smtClean="0"/>
              <a:t>أو ظهور</a:t>
            </a:r>
            <a:r>
              <a:rPr lang="ar-LB" dirty="0" smtClean="0"/>
              <a:t>مخاطر</a:t>
            </a:r>
            <a:r>
              <a:rPr lang="ar-SA" dirty="0" smtClean="0"/>
              <a:t> اثناء عمليات الشراء الغير منظم كشراء السلع بأسعار مرتفعه احياناً ).</a:t>
            </a:r>
            <a:endParaRPr lang="ar-LB" dirty="0" smtClean="0"/>
          </a:p>
          <a:p>
            <a:pPr algn="r" rtl="1" eaLnBrk="1" hangingPunct="1"/>
            <a:r>
              <a:rPr lang="ar-SA" dirty="0" smtClean="0"/>
              <a:t>الزيادة في تكلفة الاحتفاظ بالمخزون .</a:t>
            </a:r>
            <a:endParaRPr lang="en-US" dirty="0" smtClean="0"/>
          </a:p>
        </p:txBody>
      </p:sp>
      <p:sp>
        <p:nvSpPr>
          <p:cNvPr id="12290" name="Rectangle 2"/>
          <p:cNvSpPr>
            <a:spLocks noGrp="1" noRot="1" noChangeArrowheads="1"/>
          </p:cNvSpPr>
          <p:nvPr>
            <p:ph type="title"/>
          </p:nvPr>
        </p:nvSpPr>
        <p:spPr/>
        <p:txBody>
          <a:bodyPr/>
          <a:lstStyle/>
          <a:p>
            <a:pPr eaLnBrk="1" fontAlgn="auto" hangingPunct="1">
              <a:spcAft>
                <a:spcPts val="0"/>
              </a:spcAft>
              <a:defRPr/>
            </a:pPr>
            <a:r>
              <a:rPr lang="ar-LB" sz="4800" dirty="0" smtClean="0"/>
              <a:t>مساؤى الشراء المقدم</a:t>
            </a:r>
            <a:endParaRPr lang="en-US" sz="4800" dirty="0" smtClean="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p:cNvSpPr>
            <a:spLocks noGrp="1" noRot="1" noChangeArrowheads="1"/>
          </p:cNvSpPr>
          <p:nvPr>
            <p:ph idx="1"/>
          </p:nvPr>
        </p:nvSpPr>
        <p:spPr>
          <a:xfrm>
            <a:off x="381000" y="1600200"/>
            <a:ext cx="8305800" cy="4953000"/>
          </a:xfrm>
        </p:spPr>
        <p:txBody>
          <a:bodyPr/>
          <a:lstStyle/>
          <a:p>
            <a:pPr algn="r" rtl="1" eaLnBrk="1" hangingPunct="1">
              <a:lnSpc>
                <a:spcPct val="90000"/>
              </a:lnSpc>
              <a:buFont typeface="Wingdings" pitchFamily="2" charset="2"/>
              <a:buNone/>
            </a:pPr>
            <a:r>
              <a:rPr lang="ar-LB" sz="3600" b="1" dirty="0" smtClean="0"/>
              <a:t>متطلبات تطبيق نظام الشراء في وقت الحاجة</a:t>
            </a:r>
            <a:r>
              <a:rPr lang="ar-SA" sz="3600" b="1" dirty="0" smtClean="0"/>
              <a:t>:</a:t>
            </a:r>
            <a:endParaRPr lang="ar-LB" sz="3600" b="1" dirty="0" smtClean="0"/>
          </a:p>
          <a:p>
            <a:pPr algn="r" rtl="1" eaLnBrk="1" hangingPunct="1">
              <a:lnSpc>
                <a:spcPct val="90000"/>
              </a:lnSpc>
              <a:buFont typeface="Wingdings" pitchFamily="2" charset="2"/>
              <a:buNone/>
            </a:pPr>
            <a:r>
              <a:rPr lang="ar-LB" sz="2800" b="1" u="sng" dirty="0" smtClean="0"/>
              <a:t>1)   </a:t>
            </a:r>
            <a:r>
              <a:rPr lang="ar-SA" sz="2800" b="1" u="sng" dirty="0" smtClean="0"/>
              <a:t>بالنسبة الى الموردين وتشمل </a:t>
            </a:r>
            <a:r>
              <a:rPr lang="ar-SA" sz="2800" b="1" dirty="0" smtClean="0"/>
              <a:t>:</a:t>
            </a:r>
          </a:p>
          <a:p>
            <a:pPr marL="571500" indent="-571500" algn="r" rtl="1" eaLnBrk="1" hangingPunct="1">
              <a:lnSpc>
                <a:spcPct val="90000"/>
              </a:lnSpc>
              <a:buFont typeface="+mj-lt"/>
              <a:buAutoNum type="romanUcPeriod"/>
            </a:pPr>
            <a:r>
              <a:rPr lang="ar-SA" sz="2800" b="1" dirty="0" smtClean="0"/>
              <a:t>¨	</a:t>
            </a:r>
            <a:r>
              <a:rPr lang="ar-SA" sz="2800" dirty="0" smtClean="0"/>
              <a:t>عدد قليل من الموردين .</a:t>
            </a:r>
          </a:p>
          <a:p>
            <a:pPr marL="571500" indent="-571500" algn="r" rtl="1" eaLnBrk="1" hangingPunct="1">
              <a:lnSpc>
                <a:spcPct val="90000"/>
              </a:lnSpc>
              <a:buFont typeface="+mj-lt"/>
              <a:buAutoNum type="romanUcPeriod"/>
            </a:pPr>
            <a:r>
              <a:rPr lang="ar-SA" sz="2800" dirty="0" smtClean="0"/>
              <a:t>¨	اختيار موردين أكثر قرباً وتعاملا مع القطاع الصحي.</a:t>
            </a:r>
          </a:p>
          <a:p>
            <a:pPr marL="571500" indent="-571500" algn="r" rtl="1" eaLnBrk="1" hangingPunct="1">
              <a:lnSpc>
                <a:spcPct val="90000"/>
              </a:lnSpc>
              <a:buFont typeface="+mj-lt"/>
              <a:buAutoNum type="romanUcPeriod"/>
            </a:pPr>
            <a:r>
              <a:rPr lang="ar-SA" sz="2800" dirty="0" smtClean="0"/>
              <a:t>¨	تكرار الشراء مع نفس الموردين .</a:t>
            </a:r>
          </a:p>
          <a:p>
            <a:pPr marL="571500" indent="-571500" algn="r" rtl="1" eaLnBrk="1" hangingPunct="1">
              <a:lnSpc>
                <a:spcPct val="90000"/>
              </a:lnSpc>
              <a:buFont typeface="+mj-lt"/>
              <a:buAutoNum type="romanUcPeriod"/>
            </a:pPr>
            <a:r>
              <a:rPr lang="ar-SA" sz="2800" dirty="0" smtClean="0"/>
              <a:t>¨	مساعدة الموردين على البقاء في وضع تنافس أفضل .</a:t>
            </a:r>
          </a:p>
          <a:p>
            <a:pPr marL="571500" indent="-571500" algn="r" rtl="1" eaLnBrk="1" hangingPunct="1">
              <a:lnSpc>
                <a:spcPct val="90000"/>
              </a:lnSpc>
              <a:buFont typeface="+mj-lt"/>
              <a:buAutoNum type="romanUcPeriod"/>
            </a:pPr>
            <a:r>
              <a:rPr lang="ar-SA" sz="2800" dirty="0" smtClean="0"/>
              <a:t>¨	تقديم عطاءات سعرية تنافسية .</a:t>
            </a:r>
          </a:p>
          <a:p>
            <a:pPr marL="571500" indent="-571500" algn="r" rtl="1" eaLnBrk="1" hangingPunct="1">
              <a:lnSpc>
                <a:spcPct val="90000"/>
              </a:lnSpc>
              <a:buFont typeface="+mj-lt"/>
              <a:buAutoNum type="romanUcPeriod"/>
            </a:pPr>
            <a:r>
              <a:rPr lang="ar-SA" sz="2800" dirty="0" smtClean="0"/>
              <a:t>¨	تجميع الموردين ذوي المواقع البعيدة عن المستشفى</a:t>
            </a:r>
            <a:endParaRPr lang="en-US" sz="2800" dirty="0" smtClean="0"/>
          </a:p>
        </p:txBody>
      </p:sp>
      <p:sp>
        <p:nvSpPr>
          <p:cNvPr id="14338" name="Rectangle 2"/>
          <p:cNvSpPr>
            <a:spLocks noGrp="1" noRot="1" noChangeArrowheads="1"/>
          </p:cNvSpPr>
          <p:nvPr>
            <p:ph type="title"/>
          </p:nvPr>
        </p:nvSpPr>
        <p:spPr/>
        <p:txBody>
          <a:bodyPr/>
          <a:lstStyle/>
          <a:p>
            <a:pPr eaLnBrk="1" fontAlgn="auto" hangingPunct="1">
              <a:spcAft>
                <a:spcPts val="0"/>
              </a:spcAft>
              <a:defRPr/>
            </a:pPr>
            <a:r>
              <a:rPr lang="ar-SA" dirty="0" smtClean="0"/>
              <a:t>خصائص الشراء وقت الحاجه </a:t>
            </a:r>
            <a:endParaRPr lang="en-US" dirty="0" smtClean="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3"/>
          <p:cNvSpPr>
            <a:spLocks noGrp="1" noRot="1" noChangeArrowheads="1"/>
          </p:cNvSpPr>
          <p:nvPr>
            <p:ph idx="1"/>
          </p:nvPr>
        </p:nvSpPr>
        <p:spPr>
          <a:xfrm>
            <a:off x="179388" y="908050"/>
            <a:ext cx="8785225" cy="5834063"/>
          </a:xfrm>
        </p:spPr>
        <p:txBody>
          <a:bodyPr/>
          <a:lstStyle/>
          <a:p>
            <a:pPr algn="r" rtl="1" eaLnBrk="1" hangingPunct="1">
              <a:buFont typeface="Wingdings" pitchFamily="2" charset="2"/>
              <a:buNone/>
            </a:pPr>
            <a:r>
              <a:rPr lang="ar-LB" b="1" u="sng" dirty="0" smtClean="0"/>
              <a:t>2) </a:t>
            </a:r>
            <a:r>
              <a:rPr lang="ar-SA" b="1" u="sng" dirty="0" smtClean="0"/>
              <a:t>بالنسبة الى الكميات وتشمل:</a:t>
            </a:r>
          </a:p>
          <a:p>
            <a:pPr algn="r" rtl="1" eaLnBrk="1" hangingPunct="1"/>
            <a:r>
              <a:rPr lang="ar-SA" dirty="0" smtClean="0"/>
              <a:t>التسليم المتكرر في صورة كميات صغيرة الحجم .</a:t>
            </a:r>
          </a:p>
          <a:p>
            <a:pPr algn="r" rtl="1" eaLnBrk="1" hangingPunct="1"/>
            <a:r>
              <a:rPr lang="ar-SA" dirty="0" smtClean="0"/>
              <a:t>الاتفاقات التعاقدية طويلة الأجل .</a:t>
            </a:r>
          </a:p>
          <a:p>
            <a:pPr algn="r" rtl="1" eaLnBrk="1" hangingPunct="1"/>
            <a:r>
              <a:rPr lang="ar-SA" dirty="0" smtClean="0"/>
              <a:t>التقليل أو عدم وجود عجز أو عيوب في الكميات المستلمة</a:t>
            </a:r>
            <a:r>
              <a:rPr lang="ar-SA" sz="2000" dirty="0" smtClean="0"/>
              <a:t> .</a:t>
            </a:r>
            <a:endParaRPr lang="en-US" sz="2000" dirty="0" smtClean="0"/>
          </a:p>
        </p:txBody>
      </p:sp>
      <p:sp>
        <p:nvSpPr>
          <p:cNvPr id="11266" name="Rectangle 2"/>
          <p:cNvSpPr>
            <a:spLocks noGrp="1" noRot="1" noChangeArrowheads="1"/>
          </p:cNvSpPr>
          <p:nvPr>
            <p:ph type="title"/>
          </p:nvPr>
        </p:nvSpPr>
        <p:spPr>
          <a:xfrm>
            <a:off x="1284288" y="188913"/>
            <a:ext cx="7859712" cy="417512"/>
          </a:xfrm>
        </p:spPr>
        <p:txBody>
          <a:bodyPr>
            <a:noAutofit/>
          </a:bodyPr>
          <a:lstStyle/>
          <a:p>
            <a:pPr eaLnBrk="1" fontAlgn="auto" hangingPunct="1">
              <a:spcAft>
                <a:spcPts val="0"/>
              </a:spcAft>
              <a:defRPr/>
            </a:pPr>
            <a:r>
              <a:rPr lang="ar-LB" sz="4000" b="1" dirty="0" smtClean="0"/>
              <a:t>متطلبات تطبيق نظام الشراء في وقت الحاجة</a:t>
            </a:r>
            <a:endParaRPr lang="en-US" sz="4000" b="1" dirty="0" smtClean="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3"/>
          <p:cNvSpPr>
            <a:spLocks noGrp="1" noRot="1" noChangeArrowheads="1"/>
          </p:cNvSpPr>
          <p:nvPr>
            <p:ph idx="1"/>
          </p:nvPr>
        </p:nvSpPr>
        <p:spPr>
          <a:xfrm>
            <a:off x="228600" y="838201"/>
            <a:ext cx="8686800" cy="3581400"/>
          </a:xfrm>
        </p:spPr>
        <p:txBody>
          <a:bodyPr>
            <a:normAutofit fontScale="85000" lnSpcReduction="10000"/>
          </a:bodyPr>
          <a:lstStyle/>
          <a:p>
            <a:pPr algn="r" rtl="1" eaLnBrk="1" hangingPunct="1">
              <a:buFont typeface="Wingdings" pitchFamily="2" charset="2"/>
              <a:buNone/>
            </a:pPr>
            <a:r>
              <a:rPr lang="ar-LB" sz="3600" b="1" u="sng" dirty="0" smtClean="0">
                <a:latin typeface="+mj-lt"/>
                <a:ea typeface="+mj-ea"/>
                <a:cs typeface="+mj-cs"/>
              </a:rPr>
              <a:t>  3) </a:t>
            </a:r>
            <a:r>
              <a:rPr lang="ar-SA" sz="3600" b="1" u="sng" dirty="0" smtClean="0">
                <a:latin typeface="+mj-lt"/>
                <a:ea typeface="+mj-ea"/>
                <a:cs typeface="+mj-cs"/>
              </a:rPr>
              <a:t>بالنسبة الى موضوع الجودة ويشمل : </a:t>
            </a:r>
            <a:endParaRPr lang="ar-LB" sz="3600" b="1" u="sng" dirty="0" smtClean="0">
              <a:latin typeface="+mj-lt"/>
              <a:ea typeface="+mj-ea"/>
              <a:cs typeface="+mj-cs"/>
            </a:endParaRPr>
          </a:p>
          <a:p>
            <a:pPr algn="r" rtl="1" eaLnBrk="1" hangingPunct="1"/>
            <a:r>
              <a:rPr lang="ar-SA" sz="3600" b="1" dirty="0" smtClean="0">
                <a:cs typeface="Akhbar MT" pitchFamily="2" charset="-78"/>
              </a:rPr>
              <a:t>مساعدة الموردين في الالتزام بمواصفات الجودة المطلوبة من المواد المختلفة التي تحتاجها المؤسسات الصحية .</a:t>
            </a:r>
          </a:p>
          <a:p>
            <a:pPr algn="r" rtl="1" eaLnBrk="1" hangingPunct="1"/>
            <a:r>
              <a:rPr lang="ar-SA" sz="3600" b="1" dirty="0" smtClean="0">
                <a:cs typeface="Akhbar MT" pitchFamily="2" charset="-78"/>
              </a:rPr>
              <a:t>وجود علاقة قريبة بين الشركة المشترية</a:t>
            </a:r>
            <a:r>
              <a:rPr lang="ar-LB" sz="3600" b="1" dirty="0" smtClean="0">
                <a:cs typeface="Akhbar MT" pitchFamily="2" charset="-78"/>
              </a:rPr>
              <a:t> </a:t>
            </a:r>
            <a:r>
              <a:rPr lang="ar-SA" sz="3600" b="1" dirty="0" smtClean="0">
                <a:cs typeface="Akhbar MT" pitchFamily="2" charset="-78"/>
              </a:rPr>
              <a:t> والمسؤولين عن الجودة لدى الموردين</a:t>
            </a:r>
          </a:p>
          <a:p>
            <a:pPr algn="r" rtl="1" eaLnBrk="1" hangingPunct="1"/>
            <a:r>
              <a:rPr lang="ar-SA" sz="3600" b="1" dirty="0" smtClean="0">
                <a:cs typeface="Akhbar MT" pitchFamily="2" charset="-78"/>
              </a:rPr>
              <a:t>تشجيع الموردين على استخدام </a:t>
            </a:r>
            <a:r>
              <a:rPr lang="ar-SA" sz="3600" b="1" u="sng" dirty="0" smtClean="0">
                <a:cs typeface="Akhbar MT" pitchFamily="2" charset="-78"/>
              </a:rPr>
              <a:t>خرائط ومعايير الجودة العالمية مثلا شروط شهادات المطابقة والمواصفات وغير ذلك من الشهادات الرسمية المحلية والدولية للاجهزة والمعدات</a:t>
            </a:r>
            <a:r>
              <a:rPr lang="ar-SA" sz="3600" b="1" dirty="0" smtClean="0">
                <a:cs typeface="Akhbar MT" pitchFamily="2" charset="-78"/>
              </a:rPr>
              <a:t> بدلاً من متابعة الفحص بالعينات .</a:t>
            </a:r>
            <a:endParaRPr lang="en-US" sz="3600" b="1" dirty="0" smtClean="0">
              <a:cs typeface="Akhbar MT" pitchFamily="2" charset="-78"/>
            </a:endParaRPr>
          </a:p>
        </p:txBody>
      </p:sp>
      <p:sp>
        <p:nvSpPr>
          <p:cNvPr id="16386" name="Rectangle 2"/>
          <p:cNvSpPr>
            <a:spLocks noGrp="1" noRot="1" noChangeArrowheads="1"/>
          </p:cNvSpPr>
          <p:nvPr>
            <p:ph type="title"/>
          </p:nvPr>
        </p:nvSpPr>
        <p:spPr>
          <a:xfrm>
            <a:off x="301625" y="228600"/>
            <a:ext cx="8510588" cy="568325"/>
          </a:xfrm>
        </p:spPr>
        <p:txBody>
          <a:bodyPr>
            <a:noAutofit/>
          </a:bodyPr>
          <a:lstStyle/>
          <a:p>
            <a:pPr algn="r" eaLnBrk="1" fontAlgn="auto" hangingPunct="1">
              <a:spcAft>
                <a:spcPts val="0"/>
              </a:spcAft>
              <a:defRPr/>
            </a:pPr>
            <a:r>
              <a:rPr lang="ar-LB" sz="4000" b="1" dirty="0" smtClean="0"/>
              <a:t>متطلبات تطبيق نظام الشراء في وقت الحاجة</a:t>
            </a:r>
            <a:endParaRPr lang="en-US" sz="4000" b="1" dirty="0" smtClean="0"/>
          </a:p>
        </p:txBody>
      </p:sp>
      <p:sp>
        <p:nvSpPr>
          <p:cNvPr id="4" name="Rectangle 3"/>
          <p:cNvSpPr txBox="1">
            <a:spLocks noRot="1" noChangeArrowheads="1"/>
          </p:cNvSpPr>
          <p:nvPr/>
        </p:nvSpPr>
        <p:spPr>
          <a:xfrm>
            <a:off x="152400" y="4114800"/>
            <a:ext cx="8686800" cy="2743201"/>
          </a:xfrm>
          <a:prstGeom prst="rect">
            <a:avLst/>
          </a:prstGeom>
        </p:spPr>
        <p:txBody>
          <a:bodyPr vert="horz" lIns="91440" tIns="45720" rIns="91440" bIns="45720" rtlCol="0">
            <a:normAutofit/>
          </a:bodyPr>
          <a:lstStyle/>
          <a:p>
            <a:pPr marL="342900" marR="0" lvl="0" indent="-342900" algn="r" defTabSz="914400" rtl="1" eaLnBrk="1" fontAlgn="auto" latinLnBrk="0" hangingPunct="1">
              <a:lnSpc>
                <a:spcPct val="100000"/>
              </a:lnSpc>
              <a:spcBef>
                <a:spcPct val="20000"/>
              </a:spcBef>
              <a:spcAft>
                <a:spcPts val="0"/>
              </a:spcAft>
              <a:buClrTx/>
              <a:buSzTx/>
              <a:tabLst/>
              <a:defRPr/>
            </a:pPr>
            <a:r>
              <a:rPr lang="ar-LB" sz="3100" b="1" u="sng" dirty="0" smtClean="0">
                <a:latin typeface="+mj-lt"/>
                <a:ea typeface="+mj-ea"/>
                <a:cs typeface="+mj-cs"/>
              </a:rPr>
              <a:t>4) </a:t>
            </a:r>
            <a:r>
              <a:rPr lang="ar-SA" sz="3100" b="1" u="sng" dirty="0" smtClean="0">
                <a:latin typeface="+mj-lt"/>
                <a:ea typeface="+mj-ea"/>
                <a:cs typeface="+mj-cs"/>
              </a:rPr>
              <a:t>بالنسبة الى جانب الشحن ويشمل :</a:t>
            </a:r>
          </a:p>
          <a:p>
            <a:pPr marL="342900" marR="0" lvl="0" indent="-342900" algn="r" defTabSz="914400" rtl="1" eaLnBrk="1" fontAlgn="auto" latinLnBrk="0" hangingPunct="1">
              <a:lnSpc>
                <a:spcPct val="100000"/>
              </a:lnSpc>
              <a:spcBef>
                <a:spcPct val="20000"/>
              </a:spcBef>
              <a:spcAft>
                <a:spcPts val="0"/>
              </a:spcAft>
              <a:buClrTx/>
              <a:buSzTx/>
              <a:buFont typeface="Arial" pitchFamily="34" charset="0"/>
              <a:buChar char="•"/>
              <a:tabLst/>
              <a:defRPr/>
            </a:pPr>
            <a:r>
              <a:rPr kumimoji="0" lang="ar-LB" sz="3200" b="0" i="0" u="none" strike="noStrike" kern="1200" cap="none" spc="0" normalizeH="0" baseline="0" noProof="0" dirty="0" smtClean="0">
                <a:ln>
                  <a:noFill/>
                </a:ln>
                <a:solidFill>
                  <a:schemeClr val="tx1"/>
                </a:solidFill>
                <a:effectLst/>
                <a:uLnTx/>
                <a:uFillTx/>
                <a:latin typeface="+mn-lt"/>
                <a:ea typeface="+mn-ea"/>
                <a:cs typeface="+mn-cs"/>
              </a:rPr>
              <a:t> </a:t>
            </a:r>
            <a:r>
              <a:rPr lang="ar-SA" sz="3600" b="1" dirty="0" smtClean="0">
                <a:cs typeface="Akhbar MT" pitchFamily="2" charset="-78"/>
              </a:rPr>
              <a:t>جدولة عملية الشحن للكميات إلى داخل الشركة المشترية .</a:t>
            </a:r>
          </a:p>
          <a:p>
            <a:pPr marL="342900" marR="0" lvl="0" indent="-342900" algn="r" defTabSz="914400" rtl="1" eaLnBrk="1" fontAlgn="auto" latinLnBrk="0" hangingPunct="1">
              <a:lnSpc>
                <a:spcPct val="100000"/>
              </a:lnSpc>
              <a:spcBef>
                <a:spcPct val="20000"/>
              </a:spcBef>
              <a:spcAft>
                <a:spcPts val="0"/>
              </a:spcAft>
              <a:buClrTx/>
              <a:buSzTx/>
              <a:buFont typeface="Arial" pitchFamily="34" charset="0"/>
              <a:buChar char="•"/>
              <a:tabLst/>
              <a:defRPr/>
            </a:pPr>
            <a:r>
              <a:rPr lang="ar-LB" sz="3600" b="1" dirty="0" smtClean="0">
                <a:cs typeface="Akhbar MT" pitchFamily="2" charset="-78"/>
              </a:rPr>
              <a:t> </a:t>
            </a:r>
            <a:r>
              <a:rPr lang="ar-SA" sz="3600" b="1" dirty="0" smtClean="0">
                <a:cs typeface="Akhbar MT" pitchFamily="2" charset="-78"/>
              </a:rPr>
              <a:t>خلق أساليب للسيطرة على عمليات الشحن من الموردين إلى الشركة </a:t>
            </a:r>
            <a:r>
              <a:rPr kumimoji="0" lang="ar-SA" sz="3200" b="0" i="0" u="none" strike="noStrike" kern="1200" cap="none" spc="0" normalizeH="0" baseline="0" noProof="0" dirty="0" smtClean="0">
                <a:ln>
                  <a:noFill/>
                </a:ln>
                <a:solidFill>
                  <a:schemeClr val="tx1"/>
                </a:solidFill>
                <a:effectLst/>
                <a:uLnTx/>
                <a:uFillTx/>
                <a:latin typeface="+mn-lt"/>
                <a:ea typeface="+mn-ea"/>
                <a:cs typeface="+mn-cs"/>
              </a:rPr>
              <a:t>.</a:t>
            </a:r>
            <a:endParaRPr kumimoji="0" lang="en-US" sz="3200" b="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3"/>
          <p:cNvSpPr>
            <a:spLocks noGrp="1" noRot="1" noChangeArrowheads="1"/>
          </p:cNvSpPr>
          <p:nvPr>
            <p:ph idx="1"/>
          </p:nvPr>
        </p:nvSpPr>
        <p:spPr>
          <a:xfrm>
            <a:off x="152400" y="228600"/>
            <a:ext cx="8839200" cy="2743200"/>
          </a:xfrm>
        </p:spPr>
        <p:txBody>
          <a:bodyPr>
            <a:normAutofit/>
          </a:bodyPr>
          <a:lstStyle/>
          <a:p>
            <a:pPr algn="r" rtl="1" eaLnBrk="1" hangingPunct="1"/>
            <a:r>
              <a:rPr lang="ar-SA" b="1" dirty="0" smtClean="0">
                <a:cs typeface="Akhbar MT" pitchFamily="2" charset="-78"/>
              </a:rPr>
              <a:t>تخفيض التكلفة مثل تكلفة الاحتفاظ بالمخزون وتكاليف النقل وغيرها </a:t>
            </a:r>
          </a:p>
          <a:p>
            <a:pPr algn="r" rtl="1" eaLnBrk="1" hangingPunct="1"/>
            <a:r>
              <a:rPr lang="ar-SA" b="1" dirty="0" smtClean="0">
                <a:cs typeface="Akhbar MT" pitchFamily="2" charset="-78"/>
              </a:rPr>
              <a:t>اكتشاف القطع المعيبة بسرعة حيث يتم التسليم بشكل متكرر وبكميات صغيرة .</a:t>
            </a:r>
          </a:p>
          <a:p>
            <a:pPr algn="r" rtl="1" eaLnBrk="1" hangingPunct="1"/>
            <a:r>
              <a:rPr lang="ar-SA" b="1" dirty="0" smtClean="0">
                <a:cs typeface="Akhbar MT" pitchFamily="2" charset="-78"/>
              </a:rPr>
              <a:t>استجابة الموردين بسرعة لحاجة المشتري وذلك وفقاً لمتطلباته فيما يتعلق بتحسين مستلزمات الإنتاج .</a:t>
            </a:r>
            <a:r>
              <a:rPr lang="ar-SA" b="1" dirty="0" smtClean="0">
                <a:solidFill>
                  <a:srgbClr val="FF0000"/>
                </a:solidFill>
                <a:cs typeface="Akhbar MT" pitchFamily="2" charset="-78"/>
              </a:rPr>
              <a:t>المحاضرة الخامسة </a:t>
            </a:r>
            <a:endParaRPr lang="en-US" b="1" dirty="0" smtClean="0">
              <a:solidFill>
                <a:srgbClr val="FF0000"/>
              </a:solidFill>
              <a:cs typeface="Akhbar MT" pitchFamily="2" charset="-78"/>
            </a:endParaRP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3"/>
          <p:cNvSpPr>
            <a:spLocks noGrp="1" noRot="1" noChangeArrowheads="1"/>
          </p:cNvSpPr>
          <p:nvPr>
            <p:ph idx="1"/>
          </p:nvPr>
        </p:nvSpPr>
        <p:spPr>
          <a:xfrm>
            <a:off x="179388" y="1023938"/>
            <a:ext cx="8686800" cy="5834062"/>
          </a:xfrm>
        </p:spPr>
        <p:txBody>
          <a:bodyPr/>
          <a:lstStyle/>
          <a:p>
            <a:pPr algn="r" rtl="1" eaLnBrk="1" hangingPunct="1">
              <a:lnSpc>
                <a:spcPct val="90000"/>
              </a:lnSpc>
              <a:buNone/>
            </a:pPr>
            <a:r>
              <a:rPr lang="ar-SA" dirty="0" smtClean="0"/>
              <a:t>1.	التحقق من الحاجة .</a:t>
            </a:r>
            <a:endParaRPr lang="en-US" dirty="0" smtClean="0"/>
          </a:p>
          <a:p>
            <a:pPr algn="r" rtl="1" eaLnBrk="1" hangingPunct="1">
              <a:lnSpc>
                <a:spcPct val="90000"/>
              </a:lnSpc>
              <a:buNone/>
            </a:pPr>
            <a:r>
              <a:rPr lang="ar-SA" dirty="0" smtClean="0"/>
              <a:t>2.	توصيف الحاجة وتحديدها .</a:t>
            </a:r>
            <a:endParaRPr lang="ar-LB" dirty="0" smtClean="0"/>
          </a:p>
          <a:p>
            <a:pPr algn="r" rtl="1" eaLnBrk="1" hangingPunct="1">
              <a:lnSpc>
                <a:spcPct val="90000"/>
              </a:lnSpc>
              <a:buNone/>
            </a:pPr>
            <a:r>
              <a:rPr lang="ar-SA" dirty="0" smtClean="0"/>
              <a:t>3.	اختيار مصادر التوريد المناسبة.</a:t>
            </a:r>
            <a:endParaRPr lang="ar-LB" dirty="0" smtClean="0"/>
          </a:p>
          <a:p>
            <a:pPr algn="r" rtl="1" eaLnBrk="1" hangingPunct="1">
              <a:lnSpc>
                <a:spcPct val="90000"/>
              </a:lnSpc>
              <a:buNone/>
            </a:pPr>
            <a:r>
              <a:rPr lang="ar-SA" dirty="0" smtClean="0"/>
              <a:t>4.	إصدار أمر الشراء - </a:t>
            </a:r>
            <a:r>
              <a:rPr lang="ar-LB" dirty="0" smtClean="0"/>
              <a:t>التوريد</a:t>
            </a:r>
            <a:r>
              <a:rPr lang="ar-SA" dirty="0" smtClean="0"/>
              <a:t> من المورد. </a:t>
            </a:r>
            <a:endParaRPr lang="ar-LB" dirty="0" smtClean="0"/>
          </a:p>
          <a:p>
            <a:pPr algn="r" rtl="1" eaLnBrk="1" hangingPunct="1">
              <a:lnSpc>
                <a:spcPct val="90000"/>
              </a:lnSpc>
              <a:buNone/>
            </a:pPr>
            <a:r>
              <a:rPr lang="ar-SA" dirty="0" smtClean="0"/>
              <a:t>5.	متابعة أمر الشراء </a:t>
            </a:r>
            <a:r>
              <a:rPr lang="ar-LB" dirty="0" smtClean="0"/>
              <a:t>:</a:t>
            </a:r>
            <a:r>
              <a:rPr lang="ar-SA" dirty="0" smtClean="0"/>
              <a:t> الاستلام في الوقت والمكان المناسبين .</a:t>
            </a:r>
          </a:p>
          <a:p>
            <a:pPr algn="r" rtl="1" eaLnBrk="1" hangingPunct="1">
              <a:lnSpc>
                <a:spcPct val="90000"/>
              </a:lnSpc>
              <a:buNone/>
            </a:pPr>
            <a:r>
              <a:rPr lang="ar-SA" dirty="0" smtClean="0"/>
              <a:t>6.	استلام "الطلبية" وفحصها ،وكتابة محضر الاستلام .</a:t>
            </a:r>
            <a:endParaRPr lang="ar-LB" dirty="0" smtClean="0"/>
          </a:p>
          <a:p>
            <a:pPr algn="r" rtl="1" eaLnBrk="1" hangingPunct="1">
              <a:lnSpc>
                <a:spcPct val="90000"/>
              </a:lnSpc>
              <a:buNone/>
            </a:pPr>
            <a:r>
              <a:rPr lang="ar-SA" dirty="0" smtClean="0"/>
              <a:t>7.	مراجعة الفواتير المالية الخاصة بالطلبية .</a:t>
            </a:r>
          </a:p>
          <a:p>
            <a:pPr algn="r" rtl="1" eaLnBrk="1" hangingPunct="1">
              <a:lnSpc>
                <a:spcPct val="90000"/>
              </a:lnSpc>
              <a:buNone/>
            </a:pPr>
            <a:r>
              <a:rPr lang="ar-SA" dirty="0" smtClean="0"/>
              <a:t>8.	الاحتفاظ بالسجلات والدفاتر ،وتتضمن سجل أوامر التوريد </a:t>
            </a:r>
            <a:r>
              <a:rPr lang="ar-LB" dirty="0" smtClean="0"/>
              <a:t>-</a:t>
            </a:r>
            <a:r>
              <a:rPr lang="ar-SA" dirty="0" smtClean="0"/>
              <a:t> الأصناف ،وسجل الموردين </a:t>
            </a:r>
            <a:r>
              <a:rPr lang="ar-SA" sz="3600" b="1" dirty="0" smtClean="0"/>
              <a:t>،</a:t>
            </a:r>
            <a:r>
              <a:rPr lang="ar-SA" sz="2800" dirty="0" smtClean="0"/>
              <a:t>وسجل العقود.</a:t>
            </a:r>
            <a:endParaRPr lang="en-US" sz="3600" dirty="0" smtClean="0"/>
          </a:p>
        </p:txBody>
      </p:sp>
      <p:sp>
        <p:nvSpPr>
          <p:cNvPr id="19458" name="Rectangle 2"/>
          <p:cNvSpPr>
            <a:spLocks noGrp="1" noRot="1" noChangeArrowheads="1"/>
          </p:cNvSpPr>
          <p:nvPr>
            <p:ph type="title"/>
          </p:nvPr>
        </p:nvSpPr>
        <p:spPr>
          <a:xfrm>
            <a:off x="468313" y="0"/>
            <a:ext cx="8229600" cy="1143000"/>
          </a:xfrm>
        </p:spPr>
        <p:txBody>
          <a:bodyPr>
            <a:normAutofit/>
          </a:bodyPr>
          <a:lstStyle/>
          <a:p>
            <a:pPr algn="r" eaLnBrk="1" fontAlgn="auto" hangingPunct="1">
              <a:spcAft>
                <a:spcPts val="0"/>
              </a:spcAft>
              <a:defRPr/>
            </a:pPr>
            <a:r>
              <a:rPr lang="ar-SA" b="1" dirty="0" smtClean="0"/>
              <a:t>إجراءات الشراء (مراحل الشراء) : </a:t>
            </a:r>
            <a:endParaRPr lang="en-US" b="1" dirty="0" smtClean="0"/>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3"/>
          <p:cNvSpPr>
            <a:spLocks noGrp="1" noRot="1" noChangeArrowheads="1"/>
          </p:cNvSpPr>
          <p:nvPr>
            <p:ph idx="1"/>
          </p:nvPr>
        </p:nvSpPr>
        <p:spPr>
          <a:xfrm>
            <a:off x="457200" y="838200"/>
            <a:ext cx="8686800" cy="2514599"/>
          </a:xfrm>
        </p:spPr>
        <p:txBody>
          <a:bodyPr>
            <a:normAutofit fontScale="92500"/>
          </a:bodyPr>
          <a:lstStyle/>
          <a:p>
            <a:pPr algn="r" rtl="1" eaLnBrk="1" hangingPunct="1">
              <a:buNone/>
            </a:pPr>
            <a:r>
              <a:rPr lang="ar-SA" b="1" dirty="0" smtClean="0"/>
              <a:t>1-التحقق من الحاجة:-</a:t>
            </a:r>
          </a:p>
          <a:p>
            <a:pPr algn="r" rtl="1"/>
            <a:r>
              <a:rPr lang="ar-SA" dirty="0" smtClean="0"/>
              <a:t>بمعنى التأكد أولاً من ضرورة الشراء قبل التفاوض مع الموردين ،والسبب في ذلك هو أنه يمكن في بعض الأحيان إشباع بعض الحاجات أو تلبية هذه الطلبات بواسطة نقل المواد من قسم إلى آخر أو من إدارة إلى أخرى أو الاستفادة من الفائض من المخزون .</a:t>
            </a:r>
          </a:p>
          <a:p>
            <a:pPr algn="r" rtl="1" eaLnBrk="1" hangingPunct="1">
              <a:buFont typeface="Wingdings" pitchFamily="2" charset="2"/>
              <a:buNone/>
            </a:pPr>
            <a:endParaRPr lang="ar-SA" dirty="0" smtClean="0"/>
          </a:p>
          <a:p>
            <a:pPr algn="r" rtl="1" eaLnBrk="1" hangingPunct="1"/>
            <a:endParaRPr lang="en-US" dirty="0" smtClean="0"/>
          </a:p>
        </p:txBody>
      </p:sp>
      <p:sp>
        <p:nvSpPr>
          <p:cNvPr id="20482" name="Rectangle 2"/>
          <p:cNvSpPr>
            <a:spLocks noGrp="1" noRot="1" noChangeArrowheads="1"/>
          </p:cNvSpPr>
          <p:nvPr>
            <p:ph type="title"/>
          </p:nvPr>
        </p:nvSpPr>
        <p:spPr>
          <a:xfrm>
            <a:off x="381000" y="0"/>
            <a:ext cx="8229600" cy="715962"/>
          </a:xfrm>
        </p:spPr>
        <p:txBody>
          <a:bodyPr>
            <a:normAutofit fontScale="90000"/>
          </a:bodyPr>
          <a:lstStyle/>
          <a:p>
            <a:pPr algn="r" eaLnBrk="1" fontAlgn="auto" hangingPunct="1">
              <a:spcAft>
                <a:spcPts val="0"/>
              </a:spcAft>
              <a:defRPr/>
            </a:pPr>
            <a:r>
              <a:rPr lang="ar-SA" b="1" dirty="0" smtClean="0"/>
              <a:t>إجراءات الشراء  :مراحل الشراء</a:t>
            </a:r>
            <a:endParaRPr lang="en-US" b="1" dirty="0" smtClean="0"/>
          </a:p>
        </p:txBody>
      </p:sp>
      <p:sp>
        <p:nvSpPr>
          <p:cNvPr id="4" name="Rectangle 3"/>
          <p:cNvSpPr txBox="1">
            <a:spLocks noRot="1" noChangeArrowheads="1"/>
          </p:cNvSpPr>
          <p:nvPr/>
        </p:nvSpPr>
        <p:spPr>
          <a:xfrm>
            <a:off x="685800" y="3429000"/>
            <a:ext cx="8229600" cy="2620963"/>
          </a:xfrm>
          <a:prstGeom prst="rect">
            <a:avLst/>
          </a:prstGeom>
        </p:spPr>
        <p:txBody>
          <a:bodyPr vert="horz" lIns="91440" tIns="45720" rIns="91440" bIns="45720" rtlCol="0">
            <a:normAutofit fontScale="92500" lnSpcReduction="20000"/>
          </a:bodyPr>
          <a:lstStyle/>
          <a:p>
            <a:pPr marL="342900" marR="0" lvl="0" indent="-342900" algn="r" defTabSz="914400" rtl="1" eaLnBrk="1" fontAlgn="auto" latinLnBrk="0" hangingPunct="1">
              <a:lnSpc>
                <a:spcPct val="100000"/>
              </a:lnSpc>
              <a:spcBef>
                <a:spcPct val="20000"/>
              </a:spcBef>
              <a:spcAft>
                <a:spcPts val="0"/>
              </a:spcAft>
              <a:buClrTx/>
              <a:buSzTx/>
              <a:tabLst/>
              <a:defRPr/>
            </a:pPr>
            <a:r>
              <a:rPr lang="ar-SA" sz="3200" b="1" dirty="0" smtClean="0"/>
              <a:t>2-توصيفها وتحديدها:- </a:t>
            </a:r>
          </a:p>
          <a:p>
            <a:pPr marL="342900" marR="0" lvl="0" indent="-342900" algn="r" defTabSz="914400" rtl="1" eaLnBrk="1" fontAlgn="auto" latinLnBrk="0" hangingPunct="1">
              <a:lnSpc>
                <a:spcPct val="100000"/>
              </a:lnSpc>
              <a:spcBef>
                <a:spcPct val="20000"/>
              </a:spcBef>
              <a:spcAft>
                <a:spcPts val="0"/>
              </a:spcAft>
              <a:buClrTx/>
              <a:buSzTx/>
              <a:buFont typeface="Arial" pitchFamily="34" charset="0"/>
              <a:buChar char="•"/>
              <a:tabLst/>
              <a:defRPr/>
            </a:pPr>
            <a:r>
              <a:rPr kumimoji="0" lang="ar-SA" sz="3200" b="0" i="0" u="none" strike="noStrike" kern="1200" cap="none" spc="0" normalizeH="0" baseline="0" noProof="0" dirty="0" smtClean="0">
                <a:ln>
                  <a:noFill/>
                </a:ln>
                <a:solidFill>
                  <a:schemeClr val="tx1"/>
                </a:solidFill>
                <a:effectLst/>
                <a:uLnTx/>
                <a:uFillTx/>
                <a:latin typeface="+mn-lt"/>
                <a:ea typeface="+mn-ea"/>
                <a:cs typeface="+mn-cs"/>
              </a:rPr>
              <a:t>بعد التحقق من الحاجة الحقيقية للشراء يجب التعرف على مواصفات المواد المطلوبة لأن الخطأ في ذلك يكلف المنشأة الصحية كثيراً ،وتتعقد هذه المشكلة عند اكتشاف الخطأ في المواصفات بعد إصدار أمر الشراء إلى المورد أو بعد استلام البضاعة .</a:t>
            </a:r>
          </a:p>
          <a:p>
            <a:pPr marL="342900" marR="0" lvl="0" indent="-342900" algn="r" defTabSz="914400" rtl="1" eaLnBrk="1" fontAlgn="auto" latinLnBrk="0" hangingPunct="1">
              <a:lnSpc>
                <a:spcPct val="100000"/>
              </a:lnSpc>
              <a:spcBef>
                <a:spcPct val="20000"/>
              </a:spcBef>
              <a:spcAft>
                <a:spcPts val="0"/>
              </a:spcAft>
              <a:buClrTx/>
              <a:buSzTx/>
              <a:buFont typeface="Arial" pitchFamily="34" charset="0"/>
              <a:buChar char="•"/>
              <a:tabLst/>
              <a:defRPr/>
            </a:pPr>
            <a:endParaRPr kumimoji="0" lang="ar-SA" sz="32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r" defTabSz="914400" rtl="1" eaLnBrk="1" fontAlgn="auto" latinLnBrk="0" hangingPunct="1">
              <a:lnSpc>
                <a:spcPct val="100000"/>
              </a:lnSpc>
              <a:spcBef>
                <a:spcPct val="20000"/>
              </a:spcBef>
              <a:spcAft>
                <a:spcPts val="0"/>
              </a:spcAft>
              <a:buClrTx/>
              <a:buSzTx/>
              <a:buFont typeface="Arial" pitchFamily="34" charset="0"/>
              <a:buChar char="•"/>
              <a:tabLst/>
              <a:defRPr/>
            </a:pPr>
            <a:endParaRPr kumimoji="0" lang="en-US" sz="3200" b="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3"/>
          <p:cNvSpPr>
            <a:spLocks noGrp="1" noRot="1" noChangeArrowheads="1"/>
          </p:cNvSpPr>
          <p:nvPr>
            <p:ph idx="1"/>
          </p:nvPr>
        </p:nvSpPr>
        <p:spPr>
          <a:xfrm>
            <a:off x="457200" y="990600"/>
            <a:ext cx="8534400" cy="5562600"/>
          </a:xfrm>
        </p:spPr>
        <p:txBody>
          <a:bodyPr>
            <a:normAutofit lnSpcReduction="10000"/>
          </a:bodyPr>
          <a:lstStyle/>
          <a:p>
            <a:pPr algn="r" rtl="1" eaLnBrk="1" hangingPunct="1">
              <a:lnSpc>
                <a:spcPct val="90000"/>
              </a:lnSpc>
              <a:buNone/>
            </a:pPr>
            <a:r>
              <a:rPr lang="ar-SA" b="1" u="sng" dirty="0" smtClean="0"/>
              <a:t>3-اختيار مصادر التوريد </a:t>
            </a:r>
            <a:r>
              <a:rPr lang="ar-SA" dirty="0" smtClean="0"/>
              <a:t>: </a:t>
            </a:r>
          </a:p>
          <a:p>
            <a:pPr algn="r" rtl="1">
              <a:lnSpc>
                <a:spcPct val="90000"/>
              </a:lnSpc>
            </a:pPr>
            <a:r>
              <a:rPr lang="ar-SA" dirty="0" smtClean="0"/>
              <a:t>وفق معيار أو معايير محددة كالسعر والجودة والسمعة والالتزام ……إلخ .</a:t>
            </a:r>
          </a:p>
          <a:p>
            <a:pPr algn="r" rtl="1" eaLnBrk="1" hangingPunct="1">
              <a:lnSpc>
                <a:spcPct val="90000"/>
              </a:lnSpc>
              <a:buNone/>
            </a:pPr>
            <a:r>
              <a:rPr lang="ar-SA" b="1" u="sng" dirty="0" smtClean="0"/>
              <a:t>4-اصدار أمر الشراء للمورد.</a:t>
            </a:r>
          </a:p>
          <a:p>
            <a:pPr algn="r" rtl="1" eaLnBrk="1" hangingPunct="1">
              <a:lnSpc>
                <a:spcPct val="90000"/>
              </a:lnSpc>
              <a:buNone/>
            </a:pPr>
            <a:r>
              <a:rPr lang="ar-SA" b="1" u="sng" dirty="0" smtClean="0"/>
              <a:t>5-متابعة امر الشراء :</a:t>
            </a:r>
          </a:p>
          <a:p>
            <a:pPr algn="r" rtl="1" eaLnBrk="1" hangingPunct="1">
              <a:lnSpc>
                <a:spcPct val="90000"/>
              </a:lnSpc>
            </a:pPr>
            <a:r>
              <a:rPr lang="ar-SA" dirty="0" smtClean="0"/>
              <a:t> حتى تضمن إدارة الشراء الاستلام في الوقت والمكان المناسبين .</a:t>
            </a:r>
          </a:p>
          <a:p>
            <a:pPr algn="r" rtl="1" eaLnBrk="1" hangingPunct="1">
              <a:lnSpc>
                <a:spcPct val="90000"/>
              </a:lnSpc>
              <a:buNone/>
            </a:pPr>
            <a:r>
              <a:rPr lang="ar-SA" b="1" u="sng" dirty="0" smtClean="0"/>
              <a:t>6-استلام الطلبية </a:t>
            </a:r>
            <a:r>
              <a:rPr lang="ar-SA" dirty="0" smtClean="0"/>
              <a:t>:</a:t>
            </a:r>
          </a:p>
          <a:p>
            <a:pPr algn="r" rtl="1">
              <a:lnSpc>
                <a:spcPct val="90000"/>
              </a:lnSpc>
            </a:pPr>
            <a:r>
              <a:rPr lang="ar-SA" dirty="0" smtClean="0"/>
              <a:t> من خلال فحص ،وكتابة محضر الاستلام الذي يصف البضاعة المستلمة من حيث الشكل والنوع والكمية ،وفحص هذه المواد وكتابة نتائج الفحص في محضر يثبت به اسم المورد ورقم الطلبية وغيرها من البيانات الضرورية .</a:t>
            </a:r>
            <a:r>
              <a:rPr lang="en-US" dirty="0" smtClean="0"/>
              <a:t> </a:t>
            </a:r>
            <a:endParaRPr lang="ar-SA" dirty="0" smtClean="0"/>
          </a:p>
          <a:p>
            <a:pPr algn="r" rtl="1" eaLnBrk="1" hangingPunct="1">
              <a:lnSpc>
                <a:spcPct val="90000"/>
              </a:lnSpc>
            </a:pPr>
            <a:endParaRPr lang="en-US" dirty="0" smtClean="0"/>
          </a:p>
        </p:txBody>
      </p:sp>
      <p:sp>
        <p:nvSpPr>
          <p:cNvPr id="22530" name="Rectangle 2"/>
          <p:cNvSpPr>
            <a:spLocks noGrp="1" noRot="1" noChangeArrowheads="1"/>
          </p:cNvSpPr>
          <p:nvPr>
            <p:ph type="title"/>
          </p:nvPr>
        </p:nvSpPr>
        <p:spPr>
          <a:xfrm>
            <a:off x="457200" y="274638"/>
            <a:ext cx="8229600" cy="715962"/>
          </a:xfrm>
        </p:spPr>
        <p:txBody>
          <a:bodyPr>
            <a:normAutofit/>
          </a:bodyPr>
          <a:lstStyle/>
          <a:p>
            <a:pPr eaLnBrk="1" fontAlgn="auto" hangingPunct="1">
              <a:spcAft>
                <a:spcPts val="0"/>
              </a:spcAft>
              <a:defRPr/>
            </a:pPr>
            <a:r>
              <a:rPr lang="ar-SA" sz="3600" b="1" dirty="0" smtClean="0"/>
              <a:t>إجراءات الشراء (مراحل الشراء)</a:t>
            </a:r>
            <a:endParaRPr lang="en-US" sz="3600" b="1"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304800"/>
            <a:ext cx="8382000" cy="5821363"/>
          </a:xfrm>
        </p:spPr>
        <p:txBody>
          <a:bodyPr/>
          <a:lstStyle/>
          <a:p>
            <a:pPr algn="r" rtl="1"/>
            <a:r>
              <a:rPr lang="ar-SA" dirty="0" smtClean="0"/>
              <a:t>و</a:t>
            </a:r>
            <a:r>
              <a:rPr lang="ar-JO" dirty="0" smtClean="0"/>
              <a:t>تعرف </a:t>
            </a:r>
            <a:r>
              <a:rPr lang="ar-JO" u="sng" dirty="0" smtClean="0"/>
              <a:t>وظيفة التخزين </a:t>
            </a:r>
            <a:r>
              <a:rPr lang="ar-JO" dirty="0" smtClean="0"/>
              <a:t>أيضا ً </a:t>
            </a:r>
            <a:r>
              <a:rPr lang="ar-JO" b="1" dirty="0" smtClean="0"/>
              <a:t>بأنها </a:t>
            </a:r>
            <a:r>
              <a:rPr lang="ar-SA" b="1" dirty="0" smtClean="0"/>
              <a:t>”</a:t>
            </a:r>
            <a:r>
              <a:rPr lang="ar-JO" b="1" dirty="0" smtClean="0"/>
              <a:t>تخطيط وتنظيم عمليات استلام المواد والمستلزمات والمحافظة عليها وإمداد الجهات الطالبة باحتياجاتها في الوقت المناسب</a:t>
            </a:r>
            <a:r>
              <a:rPr lang="ar-SA" b="1" dirty="0" smtClean="0"/>
              <a:t>“ </a:t>
            </a:r>
            <a:r>
              <a:rPr lang="ar-JO" dirty="0" smtClean="0"/>
              <a:t>.</a:t>
            </a:r>
            <a:endParaRPr lang="ar-SA" dirty="0" smtClean="0"/>
          </a:p>
          <a:p>
            <a:pPr algn="r" rtl="1"/>
            <a:r>
              <a:rPr lang="ar-SA" dirty="0" smtClean="0"/>
              <a:t>وتعرف </a:t>
            </a:r>
            <a:r>
              <a:rPr lang="ar-JO" u="sng" dirty="0" smtClean="0"/>
              <a:t>إدارة المخازن أو المستودعات</a:t>
            </a:r>
            <a:r>
              <a:rPr lang="ar-SA" dirty="0" smtClean="0"/>
              <a:t>” </a:t>
            </a:r>
            <a:r>
              <a:rPr lang="ar-JO" b="1" dirty="0" smtClean="0"/>
              <a:t>الإدارة المعنية بالاحتفاظ بالمخزون والمحافظة عليه، وتخطيط وتنظيم وتنفيذ ورقابة إجراءات التخزين، وصرف المخزون حسب الكميات والنوعيات المقررة</a:t>
            </a:r>
            <a:r>
              <a:rPr lang="ar-SA" b="1" dirty="0" smtClean="0"/>
              <a:t>“</a:t>
            </a:r>
            <a:r>
              <a:rPr lang="ar-JO" dirty="0" smtClean="0"/>
              <a:t> للإدارات والأقسام الطالبة والمستخدمة لمواد المخزون.</a:t>
            </a:r>
            <a:endParaRPr lang="en-US" dirty="0"/>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3"/>
          <p:cNvSpPr>
            <a:spLocks noGrp="1" noRot="1" noChangeArrowheads="1"/>
          </p:cNvSpPr>
          <p:nvPr>
            <p:ph idx="1"/>
          </p:nvPr>
        </p:nvSpPr>
        <p:spPr/>
        <p:txBody>
          <a:bodyPr/>
          <a:lstStyle/>
          <a:p>
            <a:pPr algn="r" rtl="1" eaLnBrk="1" hangingPunct="1">
              <a:buFont typeface="Wingdings" pitchFamily="2" charset="2"/>
              <a:buNone/>
            </a:pPr>
            <a:r>
              <a:rPr lang="ar-SA" b="1" dirty="0" smtClean="0"/>
              <a:t>7-مراجعة الفواتير:- </a:t>
            </a:r>
          </a:p>
          <a:p>
            <a:pPr algn="r" rtl="1" eaLnBrk="1" hangingPunct="1">
              <a:buNone/>
            </a:pPr>
            <a:r>
              <a:rPr lang="ar-SA" b="1" dirty="0" smtClean="0"/>
              <a:t>8-الاحتفاظ بالسجلات والدفاتر:-</a:t>
            </a:r>
          </a:p>
          <a:p>
            <a:pPr algn="r" rtl="1" eaLnBrk="1" hangingPunct="1">
              <a:buFont typeface="Wingdings" pitchFamily="2" charset="2"/>
              <a:buNone/>
            </a:pPr>
            <a:r>
              <a:rPr lang="ar-SA" dirty="0" smtClean="0"/>
              <a:t>  سجلات(أمر التوريد،الأصناف،الموردين،العقود،المتابعة</a:t>
            </a:r>
            <a:endParaRPr lang="en-US" dirty="0" smtClean="0"/>
          </a:p>
        </p:txBody>
      </p:sp>
      <p:sp>
        <p:nvSpPr>
          <p:cNvPr id="23554" name="Rectangle 2"/>
          <p:cNvSpPr>
            <a:spLocks noGrp="1" noRot="1" noChangeArrowheads="1"/>
          </p:cNvSpPr>
          <p:nvPr>
            <p:ph type="title"/>
          </p:nvPr>
        </p:nvSpPr>
        <p:spPr/>
        <p:txBody>
          <a:bodyPr/>
          <a:lstStyle/>
          <a:p>
            <a:pPr eaLnBrk="1" fontAlgn="auto" hangingPunct="1">
              <a:spcAft>
                <a:spcPts val="0"/>
              </a:spcAft>
              <a:defRPr/>
            </a:pPr>
            <a:r>
              <a:rPr lang="ar-SA" dirty="0" smtClean="0"/>
              <a:t>إجراءات الشراء (مراحل الشراء)</a:t>
            </a:r>
            <a:endParaRPr lang="en-US" dirty="0" smtClean="0"/>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3"/>
          <p:cNvSpPr>
            <a:spLocks noGrp="1" noRot="1" noChangeArrowheads="1"/>
          </p:cNvSpPr>
          <p:nvPr>
            <p:ph idx="1"/>
          </p:nvPr>
        </p:nvSpPr>
        <p:spPr>
          <a:xfrm>
            <a:off x="457200" y="1143000"/>
            <a:ext cx="8458200" cy="4191000"/>
          </a:xfrm>
        </p:spPr>
        <p:txBody>
          <a:bodyPr>
            <a:normAutofit/>
          </a:bodyPr>
          <a:lstStyle/>
          <a:p>
            <a:pPr algn="r" rtl="1" eaLnBrk="1" hangingPunct="1"/>
            <a:r>
              <a:rPr lang="ar-SA" sz="2800" dirty="0" smtClean="0"/>
              <a:t>تظهر مركزية الشراء عندما يتم تجميع وظيفة الشراء في مكان واحد ويسأل عنها فرد واحد ،ويصبح هذا الشخص مسؤولاً عن الأداء الناجح لعمل إدارة المشتريات .</a:t>
            </a:r>
          </a:p>
          <a:p>
            <a:pPr algn="r" rtl="1" eaLnBrk="1" hangingPunct="1">
              <a:buNone/>
            </a:pPr>
            <a:endParaRPr lang="ar-SA" sz="2800" dirty="0" smtClean="0"/>
          </a:p>
          <a:p>
            <a:pPr algn="r" rtl="1" eaLnBrk="1" hangingPunct="1"/>
            <a:r>
              <a:rPr lang="ar-SA" sz="2800" dirty="0" smtClean="0"/>
              <a:t>أما اللامركزية فتظهر عندما يترك للإدارات الأخرى الحق أن تتدخل في عملية الشراء ومثال ذلك عندما يكون لإدارات </a:t>
            </a:r>
            <a:r>
              <a:rPr lang="ar-SA" sz="2800" u="sng" dirty="0" smtClean="0"/>
              <a:t>الإنتاج والمبيعات والتمويل و</a:t>
            </a:r>
            <a:r>
              <a:rPr lang="ar-SA" sz="2800" dirty="0" smtClean="0"/>
              <a:t>غيرها أن تقترح أو تشارك في اختيار مصادر التوريد والاتصال المباشر بالموردين أو القيام بأي وظيفة من وظائف الشراء</a:t>
            </a:r>
            <a:r>
              <a:rPr lang="en-US" sz="2800" dirty="0" smtClean="0"/>
              <a:t> </a:t>
            </a:r>
          </a:p>
        </p:txBody>
      </p:sp>
      <p:sp>
        <p:nvSpPr>
          <p:cNvPr id="24578" name="Rectangle 2"/>
          <p:cNvSpPr>
            <a:spLocks noGrp="1" noRot="1" noChangeArrowheads="1"/>
          </p:cNvSpPr>
          <p:nvPr>
            <p:ph type="title"/>
          </p:nvPr>
        </p:nvSpPr>
        <p:spPr>
          <a:xfrm>
            <a:off x="457200" y="274638"/>
            <a:ext cx="8229600" cy="639762"/>
          </a:xfrm>
        </p:spPr>
        <p:txBody>
          <a:bodyPr>
            <a:normAutofit fontScale="90000"/>
          </a:bodyPr>
          <a:lstStyle/>
          <a:p>
            <a:pPr algn="r" eaLnBrk="1" fontAlgn="auto" hangingPunct="1">
              <a:spcAft>
                <a:spcPts val="0"/>
              </a:spcAft>
              <a:defRPr/>
            </a:pPr>
            <a:r>
              <a:rPr lang="ar-SA" b="1" dirty="0" smtClean="0"/>
              <a:t>المركزية واللامركزية في عمليات الشراء :</a:t>
            </a:r>
            <a:endParaRPr lang="en-US" b="1" dirty="0" smtClean="0"/>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3"/>
          <p:cNvSpPr>
            <a:spLocks noGrp="1" noRot="1" noChangeArrowheads="1"/>
          </p:cNvSpPr>
          <p:nvPr>
            <p:ph idx="1"/>
          </p:nvPr>
        </p:nvSpPr>
        <p:spPr>
          <a:xfrm>
            <a:off x="228600" y="1066800"/>
            <a:ext cx="8686800" cy="5562600"/>
          </a:xfrm>
        </p:spPr>
        <p:txBody>
          <a:bodyPr/>
          <a:lstStyle/>
          <a:p>
            <a:pPr algn="r" rtl="1" eaLnBrk="1" hangingPunct="1">
              <a:buNone/>
            </a:pPr>
            <a:r>
              <a:rPr lang="ar-SA" dirty="0" smtClean="0"/>
              <a:t>1.	</a:t>
            </a:r>
            <a:r>
              <a:rPr lang="ar-SA" sz="3600" dirty="0" smtClean="0">
                <a:cs typeface="Akhbar MT" pitchFamily="2" charset="-78"/>
              </a:rPr>
              <a:t>القضاء على الازدواجية في جهود الشراء .</a:t>
            </a:r>
          </a:p>
          <a:p>
            <a:pPr algn="r" rtl="1" eaLnBrk="1" hangingPunct="1">
              <a:buNone/>
            </a:pPr>
            <a:r>
              <a:rPr lang="ar-SA" sz="3600" dirty="0" smtClean="0">
                <a:cs typeface="Akhbar MT" pitchFamily="2" charset="-78"/>
              </a:rPr>
              <a:t>2.تخفيض تكلفة الشراء ،وتحقيق مركز تفاوضي قوي للمنشأة </a:t>
            </a:r>
          </a:p>
          <a:p>
            <a:pPr algn="r" rtl="1" eaLnBrk="1" hangingPunct="1">
              <a:buNone/>
            </a:pPr>
            <a:r>
              <a:rPr lang="ar-SA" sz="3600" dirty="0" smtClean="0">
                <a:cs typeface="Akhbar MT" pitchFamily="2" charset="-78"/>
              </a:rPr>
              <a:t>3.تسهيل الرقابة على أعمال الشراء .</a:t>
            </a:r>
          </a:p>
          <a:p>
            <a:pPr algn="r" rtl="1" eaLnBrk="1" hangingPunct="1">
              <a:buNone/>
            </a:pPr>
            <a:r>
              <a:rPr lang="ar-SA" sz="3600" dirty="0" smtClean="0">
                <a:cs typeface="Akhbar MT" pitchFamily="2" charset="-78"/>
              </a:rPr>
              <a:t>4.تنمية العلاقات مع الموردين .</a:t>
            </a:r>
          </a:p>
          <a:p>
            <a:pPr algn="r" rtl="1" eaLnBrk="1" hangingPunct="1">
              <a:buNone/>
            </a:pPr>
            <a:r>
              <a:rPr lang="ar-SA" sz="3600" dirty="0" smtClean="0">
                <a:cs typeface="Akhbar MT" pitchFamily="2" charset="-78"/>
              </a:rPr>
              <a:t>5.تطوير عمليات البحث وزيادة التخصص </a:t>
            </a:r>
            <a:r>
              <a:rPr lang="ar-SA" dirty="0" smtClean="0"/>
              <a:t>.</a:t>
            </a:r>
            <a:endParaRPr lang="en-US" dirty="0" smtClean="0"/>
          </a:p>
        </p:txBody>
      </p:sp>
      <p:sp>
        <p:nvSpPr>
          <p:cNvPr id="25602" name="Rectangle 2"/>
          <p:cNvSpPr>
            <a:spLocks noGrp="1" noRot="1" noChangeArrowheads="1"/>
          </p:cNvSpPr>
          <p:nvPr>
            <p:ph type="title"/>
          </p:nvPr>
        </p:nvSpPr>
        <p:spPr>
          <a:xfrm>
            <a:off x="457200" y="274638"/>
            <a:ext cx="8229600" cy="868362"/>
          </a:xfrm>
        </p:spPr>
        <p:txBody>
          <a:bodyPr>
            <a:normAutofit/>
          </a:bodyPr>
          <a:lstStyle/>
          <a:p>
            <a:pPr algn="r" rtl="1" eaLnBrk="1" fontAlgn="auto" hangingPunct="1">
              <a:spcAft>
                <a:spcPts val="0"/>
              </a:spcAft>
              <a:defRPr/>
            </a:pPr>
            <a:r>
              <a:rPr lang="ar-SA" sz="3600" b="1" u="sng" dirty="0" smtClean="0"/>
              <a:t>مزايا المركزية في الشراء </a:t>
            </a:r>
            <a:endParaRPr lang="en-US" sz="3600" b="1" u="sng" dirty="0" smtClean="0"/>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3"/>
          <p:cNvSpPr>
            <a:spLocks noGrp="1" noRot="1" noChangeArrowheads="1"/>
          </p:cNvSpPr>
          <p:nvPr>
            <p:ph idx="1"/>
          </p:nvPr>
        </p:nvSpPr>
        <p:spPr>
          <a:xfrm>
            <a:off x="301625" y="1143000"/>
            <a:ext cx="8540750" cy="4956175"/>
          </a:xfrm>
        </p:spPr>
        <p:txBody>
          <a:bodyPr/>
          <a:lstStyle/>
          <a:p>
            <a:pPr algn="r" rtl="1" eaLnBrk="1" hangingPunct="1">
              <a:buNone/>
            </a:pPr>
            <a:r>
              <a:rPr lang="ar-SA" dirty="0" smtClean="0"/>
              <a:t>1.	انخفاض كفاءة عملية الشراء .</a:t>
            </a:r>
            <a:r>
              <a:rPr lang="ar-LB" dirty="0" smtClean="0"/>
              <a:t>“عندما لا يكونوا فنيين“</a:t>
            </a:r>
            <a:endParaRPr lang="ar-SA" dirty="0" smtClean="0"/>
          </a:p>
          <a:p>
            <a:pPr algn="r" rtl="1" eaLnBrk="1" hangingPunct="1">
              <a:buNone/>
            </a:pPr>
            <a:r>
              <a:rPr lang="ar-SA" dirty="0" smtClean="0"/>
              <a:t>2.	خطورة توقف العمل وصعوبة التطبيق .</a:t>
            </a:r>
            <a:r>
              <a:rPr lang="ar-LB" dirty="0" smtClean="0"/>
              <a:t>“إذا لم يكن يوجد تواصل مع الإدارات الأخرى“ </a:t>
            </a:r>
            <a:endParaRPr lang="en-US" dirty="0" smtClean="0"/>
          </a:p>
        </p:txBody>
      </p:sp>
      <p:sp>
        <p:nvSpPr>
          <p:cNvPr id="19458" name="Rectangle 2"/>
          <p:cNvSpPr>
            <a:spLocks noGrp="1" noRot="1" noChangeArrowheads="1"/>
          </p:cNvSpPr>
          <p:nvPr>
            <p:ph type="title"/>
          </p:nvPr>
        </p:nvSpPr>
        <p:spPr/>
        <p:txBody>
          <a:bodyPr>
            <a:normAutofit fontScale="90000"/>
          </a:bodyPr>
          <a:lstStyle/>
          <a:p>
            <a:pPr eaLnBrk="1" fontAlgn="auto" hangingPunct="1">
              <a:spcAft>
                <a:spcPts val="0"/>
              </a:spcAft>
              <a:defRPr/>
            </a:pPr>
            <a:r>
              <a:rPr lang="ar-SA" dirty="0" smtClean="0"/>
              <a:t>عيوبها :</a:t>
            </a:r>
            <a:r>
              <a:rPr lang="ar-SA" sz="4000" dirty="0" smtClean="0"/>
              <a:t/>
            </a:r>
            <a:br>
              <a:rPr lang="ar-SA" sz="4000" dirty="0" smtClean="0"/>
            </a:br>
            <a:endParaRPr lang="en-US" sz="4000" dirty="0" smtClean="0"/>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3"/>
          <p:cNvSpPr>
            <a:spLocks noGrp="1" noRot="1" noChangeArrowheads="1"/>
          </p:cNvSpPr>
          <p:nvPr>
            <p:ph idx="1"/>
          </p:nvPr>
        </p:nvSpPr>
        <p:spPr>
          <a:xfrm>
            <a:off x="304800" y="1219200"/>
            <a:ext cx="8229600" cy="5029200"/>
          </a:xfrm>
        </p:spPr>
        <p:txBody>
          <a:bodyPr/>
          <a:lstStyle/>
          <a:p>
            <a:pPr marL="514350" indent="-514350" algn="r" rtl="1" eaLnBrk="1" hangingPunct="1">
              <a:lnSpc>
                <a:spcPct val="80000"/>
              </a:lnSpc>
              <a:buFont typeface="+mj-lt"/>
              <a:buAutoNum type="arabicPeriod"/>
            </a:pPr>
            <a:r>
              <a:rPr lang="ar-SA" dirty="0" smtClean="0"/>
              <a:t>سياسة عامة للشراء، والطلب إلى الفروع الالتزام بها.</a:t>
            </a:r>
          </a:p>
          <a:p>
            <a:pPr marL="514350" indent="-514350" algn="r" rtl="1" eaLnBrk="1" hangingPunct="1">
              <a:lnSpc>
                <a:spcPct val="80000"/>
              </a:lnSpc>
              <a:buFont typeface="+mj-lt"/>
              <a:buAutoNum type="arabicPeriod"/>
            </a:pPr>
            <a:r>
              <a:rPr lang="ar-SA" dirty="0" smtClean="0"/>
              <a:t>الإدارة المركزية للشراء وتقوم بشراء التجهيزات والمعدات الرأسمالية بناء على احتياجات الوحدات الإنتاجية والفروع وتوزيعها عليها.</a:t>
            </a:r>
          </a:p>
          <a:p>
            <a:pPr marL="514350" indent="-514350" algn="r" rtl="1" eaLnBrk="1" hangingPunct="1">
              <a:lnSpc>
                <a:spcPct val="80000"/>
              </a:lnSpc>
              <a:buFont typeface="+mj-lt"/>
              <a:buAutoNum type="arabicPeriod"/>
            </a:pPr>
            <a:r>
              <a:rPr lang="ar-SA" dirty="0" smtClean="0"/>
              <a:t>الإدارة المركزية تقوم بدراسات بحوث فنية واقتصادية فيما يتعلق بالمواد والأسواق والعوامل الاقتصادية المؤثرة، وتوزيع نتائجها على الفروع للاستفادة منها.</a:t>
            </a:r>
          </a:p>
          <a:p>
            <a:pPr marL="514350" indent="-514350" algn="r" rtl="1" eaLnBrk="1" hangingPunct="1">
              <a:lnSpc>
                <a:spcPct val="80000"/>
              </a:lnSpc>
              <a:buFont typeface="+mj-lt"/>
              <a:buAutoNum type="arabicPeriod"/>
            </a:pPr>
            <a:r>
              <a:rPr lang="ar-SA" dirty="0" smtClean="0"/>
              <a:t>السماح للفروع أن تشتري احتياجاتها من المستلزمات من السوق المحلية في حدود مبالغ معينة.</a:t>
            </a:r>
            <a:r>
              <a:rPr lang="ar-LB" dirty="0" smtClean="0"/>
              <a:t>“ميزانية لكل إدارة\ممكن شهرية أو سنوية“</a:t>
            </a:r>
            <a:endParaRPr lang="ar-SA" dirty="0" smtClean="0"/>
          </a:p>
          <a:p>
            <a:pPr algn="r" rtl="1" eaLnBrk="1" hangingPunct="1">
              <a:lnSpc>
                <a:spcPct val="80000"/>
              </a:lnSpc>
            </a:pPr>
            <a:endParaRPr lang="en-US" sz="3600" dirty="0" smtClean="0"/>
          </a:p>
        </p:txBody>
      </p:sp>
      <p:sp>
        <p:nvSpPr>
          <p:cNvPr id="27650" name="Rectangle 2"/>
          <p:cNvSpPr>
            <a:spLocks noGrp="1" noRot="1" noChangeArrowheads="1"/>
          </p:cNvSpPr>
          <p:nvPr>
            <p:ph type="title"/>
          </p:nvPr>
        </p:nvSpPr>
        <p:spPr>
          <a:xfrm>
            <a:off x="179388" y="188913"/>
            <a:ext cx="8675687" cy="877887"/>
          </a:xfrm>
        </p:spPr>
        <p:txBody>
          <a:bodyPr>
            <a:normAutofit/>
          </a:bodyPr>
          <a:lstStyle/>
          <a:p>
            <a:pPr eaLnBrk="1" fontAlgn="auto" hangingPunct="1">
              <a:spcAft>
                <a:spcPts val="0"/>
              </a:spcAft>
              <a:defRPr/>
            </a:pPr>
            <a:r>
              <a:rPr lang="ar-SA" sz="3200" u="sng" dirty="0" smtClean="0"/>
              <a:t>الجمع بين المركزية واللامركزية </a:t>
            </a:r>
            <a:r>
              <a:rPr lang="ar-LB" sz="3200" u="sng" dirty="0" smtClean="0"/>
              <a:t>في الشراء</a:t>
            </a:r>
            <a:r>
              <a:rPr lang="ar-SA" sz="3200" u="sng" dirty="0" smtClean="0"/>
              <a:t>:</a:t>
            </a:r>
            <a:endParaRPr lang="en-US" sz="3200" u="sng" dirty="0" smtClean="0"/>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3"/>
          <p:cNvSpPr>
            <a:spLocks noGrp="1" noRot="1" noChangeArrowheads="1"/>
          </p:cNvSpPr>
          <p:nvPr>
            <p:ph idx="1"/>
          </p:nvPr>
        </p:nvSpPr>
        <p:spPr>
          <a:xfrm>
            <a:off x="228600" y="1295400"/>
            <a:ext cx="8736013" cy="5562600"/>
          </a:xfrm>
        </p:spPr>
        <p:txBody>
          <a:bodyPr>
            <a:normAutofit/>
          </a:bodyPr>
          <a:lstStyle/>
          <a:p>
            <a:pPr marL="514350" indent="-514350" algn="r" rtl="1" eaLnBrk="1" hangingPunct="1">
              <a:lnSpc>
                <a:spcPct val="80000"/>
              </a:lnSpc>
              <a:buNone/>
            </a:pPr>
            <a:r>
              <a:rPr lang="ar-SA" dirty="0" smtClean="0"/>
              <a:t>5- مراقبة سجلات الشراء وعملياته التي تقوم بها الفروع من الناحية الإدارية والمالية والاقتصادية.</a:t>
            </a:r>
          </a:p>
          <a:p>
            <a:pPr marL="514350" indent="-514350" algn="r" rtl="1" eaLnBrk="1" hangingPunct="1">
              <a:lnSpc>
                <a:spcPct val="80000"/>
              </a:lnSpc>
              <a:buNone/>
            </a:pPr>
            <a:r>
              <a:rPr lang="ar-SA" dirty="0" smtClean="0"/>
              <a:t>6- الإدارة المركزية للشراء تقوم بتوجيه النصح والإرشاد الفني للفروع عند قيامها بشراء وتوفيرمستلزماتها من السوق المحلي.</a:t>
            </a:r>
          </a:p>
          <a:p>
            <a:pPr marL="514350" indent="-514350" algn="r" rtl="1" eaLnBrk="1" hangingPunct="1">
              <a:lnSpc>
                <a:spcPct val="80000"/>
              </a:lnSpc>
              <a:buNone/>
            </a:pPr>
            <a:r>
              <a:rPr lang="ar-SA" dirty="0" smtClean="0"/>
              <a:t>7- تقوم الفروع بشراء احتياجاتها من المستلزمات الطارئة واللازمة للإنتاج.</a:t>
            </a:r>
            <a:r>
              <a:rPr lang="ar-LB" dirty="0" smtClean="0"/>
              <a:t>“عندما تكون الشركة كبيرة و لها إدارات مختلفة“</a:t>
            </a:r>
            <a:endParaRPr lang="ar-SA" dirty="0" smtClean="0"/>
          </a:p>
          <a:p>
            <a:pPr marL="514350" indent="-514350" algn="r" rtl="1" eaLnBrk="1" hangingPunct="1">
              <a:lnSpc>
                <a:spcPct val="80000"/>
              </a:lnSpc>
              <a:buNone/>
            </a:pPr>
            <a:r>
              <a:rPr lang="ar-SA" dirty="0" smtClean="0"/>
              <a:t>8- إدارة الشراء المركزية مسؤولة عن اختيار رجال الشراء وتطويرهم .</a:t>
            </a:r>
            <a:r>
              <a:rPr lang="ar-SA" dirty="0" smtClean="0">
                <a:solidFill>
                  <a:srgbClr val="FF0000"/>
                </a:solidFill>
              </a:rPr>
              <a:t>المحاضرة السادسة </a:t>
            </a:r>
            <a:endParaRPr lang="en-US" dirty="0" smtClean="0">
              <a:solidFill>
                <a:srgbClr val="FF0000"/>
              </a:solidFill>
            </a:endParaRPr>
          </a:p>
        </p:txBody>
      </p:sp>
      <p:sp>
        <p:nvSpPr>
          <p:cNvPr id="28674" name="Rectangle 2"/>
          <p:cNvSpPr>
            <a:spLocks noGrp="1" noRot="1" noChangeArrowheads="1"/>
          </p:cNvSpPr>
          <p:nvPr>
            <p:ph type="title"/>
          </p:nvPr>
        </p:nvSpPr>
        <p:spPr/>
        <p:txBody>
          <a:bodyPr>
            <a:normAutofit/>
          </a:bodyPr>
          <a:lstStyle/>
          <a:p>
            <a:pPr algn="r" rtl="1" eaLnBrk="1" fontAlgn="auto" hangingPunct="1">
              <a:spcAft>
                <a:spcPts val="0"/>
              </a:spcAft>
              <a:defRPr/>
            </a:pPr>
            <a:r>
              <a:rPr lang="ar-SA" sz="3200" u="sng" dirty="0" smtClean="0"/>
              <a:t>الجمع بين المركزية واللامركزية </a:t>
            </a:r>
            <a:r>
              <a:rPr lang="ar-LB" sz="3200" u="sng" dirty="0" smtClean="0"/>
              <a:t>في الشراء</a:t>
            </a:r>
            <a:r>
              <a:rPr lang="ar-SA" sz="3200" u="sng" dirty="0" smtClean="0"/>
              <a:t>:</a:t>
            </a:r>
            <a:endParaRPr lang="en-US" sz="3200" u="sng" dirty="0" smtClean="0"/>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1027"/>
          <p:cNvSpPr>
            <a:spLocks noGrp="1" noRot="1" noChangeArrowheads="1"/>
          </p:cNvSpPr>
          <p:nvPr>
            <p:ph idx="1"/>
          </p:nvPr>
        </p:nvSpPr>
        <p:spPr/>
        <p:txBody>
          <a:bodyPr/>
          <a:lstStyle/>
          <a:p>
            <a:pPr algn="ctr" eaLnBrk="1" hangingPunct="1">
              <a:buFont typeface="Wingdings" pitchFamily="2" charset="2"/>
              <a:buNone/>
            </a:pPr>
            <a:r>
              <a:rPr lang="ar-SA" b="1" dirty="0" smtClean="0"/>
              <a:t>تنشأ الإدارة بقرار من السلطة العليا فى المنشأة</a:t>
            </a:r>
          </a:p>
          <a:p>
            <a:pPr algn="ctr" eaLnBrk="1" hangingPunct="1">
              <a:buFont typeface="Wingdings" pitchFamily="2" charset="2"/>
              <a:buNone/>
            </a:pPr>
            <a:r>
              <a:rPr lang="ar-SA" b="1" dirty="0" smtClean="0"/>
              <a:t>وقد تكون تابعة ل:</a:t>
            </a:r>
          </a:p>
          <a:p>
            <a:pPr algn="ctr" eaLnBrk="1" hangingPunct="1">
              <a:buFont typeface="Wingdings" pitchFamily="2" charset="2"/>
              <a:buNone/>
            </a:pPr>
            <a:endParaRPr lang="ar-SA" b="1" dirty="0" smtClean="0"/>
          </a:p>
          <a:p>
            <a:pPr eaLnBrk="1" hangingPunct="1"/>
            <a:endParaRPr lang="en-US" dirty="0" smtClean="0"/>
          </a:p>
        </p:txBody>
      </p:sp>
      <p:sp>
        <p:nvSpPr>
          <p:cNvPr id="29698" name="Rectangle 1026"/>
          <p:cNvSpPr>
            <a:spLocks noGrp="1" noRot="1" noChangeArrowheads="1"/>
          </p:cNvSpPr>
          <p:nvPr>
            <p:ph type="title"/>
          </p:nvPr>
        </p:nvSpPr>
        <p:spPr/>
        <p:txBody>
          <a:bodyPr/>
          <a:lstStyle/>
          <a:p>
            <a:pPr rtl="1" eaLnBrk="1" fontAlgn="auto" hangingPunct="1">
              <a:spcAft>
                <a:spcPts val="0"/>
              </a:spcAft>
              <a:defRPr/>
            </a:pPr>
            <a:r>
              <a:rPr lang="ar-SA" dirty="0" smtClean="0">
                <a:cs typeface="PT Bold Heading" pitchFamily="2" charset="-78"/>
              </a:rPr>
              <a:t>موقع إدارة الشراء فى البناء التنظيمي</a:t>
            </a:r>
            <a:endParaRPr lang="en-US" dirty="0" smtClean="0">
              <a:cs typeface="PT Bold Heading" pitchFamily="2" charset="-78"/>
            </a:endParaRPr>
          </a:p>
        </p:txBody>
      </p:sp>
      <p:sp>
        <p:nvSpPr>
          <p:cNvPr id="81924" name="Oval 1028"/>
          <p:cNvSpPr>
            <a:spLocks noChangeArrowheads="1"/>
          </p:cNvSpPr>
          <p:nvPr/>
        </p:nvSpPr>
        <p:spPr bwMode="auto">
          <a:xfrm>
            <a:off x="6516688" y="2492375"/>
            <a:ext cx="2159000" cy="1296988"/>
          </a:xfrm>
          <a:prstGeom prst="ellipse">
            <a:avLst/>
          </a:prstGeom>
          <a:solidFill>
            <a:srgbClr val="FFCCFF"/>
          </a:solidFill>
          <a:ln w="9525">
            <a:round/>
            <a:headEnd/>
            <a:tailEnd/>
          </a:ln>
          <a:scene3d>
            <a:camera prst="legacyObliqueBottomLeft"/>
            <a:lightRig rig="legacyFlat3" dir="t"/>
          </a:scene3d>
          <a:sp3d extrusionH="430200" prstMaterial="legacyMatte">
            <a:bevelT w="13500" h="13500" prst="angle"/>
            <a:bevelB w="13500" h="13500" prst="angle"/>
            <a:extrusionClr>
              <a:srgbClr val="FFCCFF"/>
            </a:extrusionClr>
          </a:sp3d>
        </p:spPr>
        <p:txBody>
          <a:bodyPr wrap="none" anchor="ctr">
            <a:flatTx/>
          </a:bodyPr>
          <a:lstStyle/>
          <a:p>
            <a:pPr algn="ctr"/>
            <a:r>
              <a:rPr lang="ar-SA"/>
              <a:t>ادارة الانتاج</a:t>
            </a:r>
            <a:endParaRPr lang="en-US"/>
          </a:p>
        </p:txBody>
      </p:sp>
      <p:sp>
        <p:nvSpPr>
          <p:cNvPr id="81925" name="Oval 1029"/>
          <p:cNvSpPr>
            <a:spLocks noChangeArrowheads="1"/>
          </p:cNvSpPr>
          <p:nvPr/>
        </p:nvSpPr>
        <p:spPr bwMode="auto">
          <a:xfrm>
            <a:off x="4140200" y="3644900"/>
            <a:ext cx="2160588" cy="1368425"/>
          </a:xfrm>
          <a:prstGeom prst="ellipse">
            <a:avLst/>
          </a:prstGeom>
          <a:solidFill>
            <a:srgbClr val="FF99FF"/>
          </a:solidFill>
          <a:ln w="9525">
            <a:round/>
            <a:headEnd/>
            <a:tailEnd/>
          </a:ln>
          <a:scene3d>
            <a:camera prst="legacyObliqueBottomLeft"/>
            <a:lightRig rig="legacyFlat3" dir="t"/>
          </a:scene3d>
          <a:sp3d extrusionH="430200" prstMaterial="legacyMatte">
            <a:bevelT w="13500" h="13500" prst="angle"/>
            <a:bevelB w="13500" h="13500" prst="angle"/>
            <a:extrusionClr>
              <a:srgbClr val="FF99FF"/>
            </a:extrusionClr>
          </a:sp3d>
        </p:spPr>
        <p:txBody>
          <a:bodyPr wrap="none" anchor="ctr">
            <a:flatTx/>
          </a:bodyPr>
          <a:lstStyle/>
          <a:p>
            <a:pPr algn="ctr"/>
            <a:r>
              <a:rPr lang="ar-SA"/>
              <a:t>الادارة المالية</a:t>
            </a:r>
            <a:endParaRPr lang="en-US"/>
          </a:p>
        </p:txBody>
      </p:sp>
      <p:sp>
        <p:nvSpPr>
          <p:cNvPr id="81926" name="Oval 1030"/>
          <p:cNvSpPr>
            <a:spLocks noChangeArrowheads="1"/>
          </p:cNvSpPr>
          <p:nvPr/>
        </p:nvSpPr>
        <p:spPr bwMode="auto">
          <a:xfrm>
            <a:off x="1187450" y="4797425"/>
            <a:ext cx="2232025" cy="1223963"/>
          </a:xfrm>
          <a:prstGeom prst="ellipse">
            <a:avLst/>
          </a:prstGeom>
          <a:solidFill>
            <a:srgbClr val="FF66FF"/>
          </a:solidFill>
          <a:ln w="9525">
            <a:round/>
            <a:headEnd/>
            <a:tailEnd/>
          </a:ln>
          <a:scene3d>
            <a:camera prst="legacyObliqueBottomLeft"/>
            <a:lightRig rig="legacyFlat3" dir="t"/>
          </a:scene3d>
          <a:sp3d extrusionH="430200" prstMaterial="legacyMatte">
            <a:bevelT w="13500" h="13500" prst="angle"/>
            <a:bevelB w="13500" h="13500" prst="angle"/>
            <a:extrusionClr>
              <a:srgbClr val="FF66FF"/>
            </a:extrusionClr>
          </a:sp3d>
        </p:spPr>
        <p:txBody>
          <a:bodyPr wrap="none" anchor="ctr">
            <a:flatTx/>
          </a:bodyPr>
          <a:lstStyle/>
          <a:p>
            <a:pPr algn="ctr"/>
            <a:r>
              <a:rPr lang="ar-SA"/>
              <a:t>ادارة مستقلة</a:t>
            </a: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8192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8192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819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24" grpId="0" animBg="1" autoUpdateAnimBg="0"/>
      <p:bldP spid="81925" grpId="0" animBg="1" autoUpdateAnimBg="0"/>
      <p:bldP spid="81926" grpId="0" animBg="1" autoUpdateAnimBg="0"/>
    </p:bld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890" name="Picture 4" descr="01"/>
          <p:cNvPicPr>
            <a:picLocks noGrp="1" noChangeAspect="1" noChangeArrowheads="1"/>
          </p:cNvPicPr>
          <p:nvPr>
            <p:ph idx="1"/>
          </p:nvPr>
        </p:nvPicPr>
        <p:blipFill>
          <a:blip r:embed="rId2" cstate="print"/>
          <a:srcRect/>
          <a:stretch>
            <a:fillRect/>
          </a:stretch>
        </p:blipFill>
        <p:spPr>
          <a:xfrm>
            <a:off x="533400" y="381000"/>
            <a:ext cx="8316420" cy="5943600"/>
          </a:xfrm>
          <a:prstGeom prst="rect">
            <a:avLst/>
          </a:prstGeom>
          <a:ln w="88900" cap="sq" cmpd="thickThin">
            <a:solidFill>
              <a:srgbClr val="000000"/>
            </a:solidFill>
            <a:prstDash val="solid"/>
            <a:miter lim="800000"/>
          </a:ln>
          <a:effectLst>
            <a:innerShdw blurRad="76200">
              <a:srgbClr val="000000"/>
            </a:innerShdw>
          </a:effectLst>
        </p:spPr>
      </p:pic>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3"/>
          <p:cNvSpPr>
            <a:spLocks noGrp="1" noRot="1" noChangeArrowheads="1"/>
          </p:cNvSpPr>
          <p:nvPr>
            <p:ph idx="1"/>
          </p:nvPr>
        </p:nvSpPr>
        <p:spPr/>
        <p:txBody>
          <a:bodyPr/>
          <a:lstStyle/>
          <a:p>
            <a:pPr algn="r" rtl="1" eaLnBrk="1" hangingPunct="1"/>
            <a:r>
              <a:rPr lang="ar-SA" dirty="0" smtClean="0"/>
              <a:t>من أهم عوامل نجاح المشروعات أن تواجه المستقبل بتخطيط مبني على أسس علمية ،ومن أهم الميادين التي يجب أن يتم فيها تخطيط علمي ميدان الشراء ،وهدف هذا التخطيط أن يتم الشراء على أساس علمي ،كما أن هدفه أيضاً الربط بين خطة الشراء والخطط الأخرى في المشروع لضمان الوصول إلى الهدف العام للمؤسسة الصحية .</a:t>
            </a:r>
            <a:endParaRPr lang="en-US" dirty="0" smtClean="0"/>
          </a:p>
        </p:txBody>
      </p:sp>
      <p:sp>
        <p:nvSpPr>
          <p:cNvPr id="31746" name="Rectangle 2"/>
          <p:cNvSpPr>
            <a:spLocks noGrp="1" noRot="1" noChangeArrowheads="1"/>
          </p:cNvSpPr>
          <p:nvPr>
            <p:ph type="title"/>
          </p:nvPr>
        </p:nvSpPr>
        <p:spPr/>
        <p:txBody>
          <a:bodyPr/>
          <a:lstStyle/>
          <a:p>
            <a:pPr eaLnBrk="1" fontAlgn="auto" hangingPunct="1">
              <a:spcAft>
                <a:spcPts val="0"/>
              </a:spcAft>
              <a:defRPr/>
            </a:pPr>
            <a:r>
              <a:rPr lang="ar-SA" u="sng" dirty="0" smtClean="0"/>
              <a:t>التخطيط للشراء :</a:t>
            </a:r>
            <a:endParaRPr lang="en-US" u="sng" dirty="0" smtClean="0"/>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3"/>
          <p:cNvSpPr>
            <a:spLocks noGrp="1" noRot="1" noChangeArrowheads="1"/>
          </p:cNvSpPr>
          <p:nvPr>
            <p:ph idx="1"/>
          </p:nvPr>
        </p:nvSpPr>
        <p:spPr/>
        <p:txBody>
          <a:bodyPr/>
          <a:lstStyle/>
          <a:p>
            <a:pPr algn="r" rtl="1" eaLnBrk="1" hangingPunct="1"/>
            <a:r>
              <a:rPr lang="ar-SA" dirty="0" smtClean="0"/>
              <a:t>من أهم صور تخطيط الشراء وضع موازنة تقديرية للمشتريات عن فترة تخطيطية مقبلة لتكون أداة تخطيط وضبط (رقابة) ،ولتحقق قدراً كبيراً من توازن الإنفاق بين شراء المواد والأجزاء والإنفاق في غير ذلك ،كما أن وجود هذه الموازنة يساعد على إيجاد معايير لتقييم أداء إدارة المشتريات ،ويساعد أيضاً على سهولة حساب الأموال اللازمة للإنفاق في الشراء خلال فترة معينة .</a:t>
            </a:r>
            <a:endParaRPr lang="en-US" dirty="0" smtClean="0"/>
          </a:p>
        </p:txBody>
      </p:sp>
      <p:sp>
        <p:nvSpPr>
          <p:cNvPr id="33794" name="Rectangle 2"/>
          <p:cNvSpPr>
            <a:spLocks noGrp="1" noRot="1" noChangeArrowheads="1"/>
          </p:cNvSpPr>
          <p:nvPr>
            <p:ph type="title"/>
          </p:nvPr>
        </p:nvSpPr>
        <p:spPr/>
        <p:txBody>
          <a:bodyPr/>
          <a:lstStyle/>
          <a:p>
            <a:pPr eaLnBrk="1" fontAlgn="auto" hangingPunct="1">
              <a:spcAft>
                <a:spcPts val="0"/>
              </a:spcAft>
              <a:defRPr/>
            </a:pPr>
            <a:r>
              <a:rPr lang="ar-SA" u="sng" dirty="0" smtClean="0"/>
              <a:t>تابع التخطيط للشراء</a:t>
            </a:r>
            <a:endParaRPr lang="en-US" u="sng"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553200"/>
          </a:xfrm>
        </p:spPr>
        <p:txBody>
          <a:bodyPr>
            <a:normAutofit/>
          </a:bodyPr>
          <a:lstStyle/>
          <a:p>
            <a:pPr algn="r" rtl="1"/>
            <a:r>
              <a:rPr lang="ar-JO" dirty="0" smtClean="0"/>
              <a:t>ويتضح من التعريف</a:t>
            </a:r>
            <a:r>
              <a:rPr lang="ar-SA" dirty="0" smtClean="0"/>
              <a:t>ين</a:t>
            </a:r>
            <a:r>
              <a:rPr lang="ar-JO" dirty="0" smtClean="0"/>
              <a:t> السابق</a:t>
            </a:r>
            <a:r>
              <a:rPr lang="ar-SA" dirty="0" smtClean="0"/>
              <a:t>ين</a:t>
            </a:r>
            <a:r>
              <a:rPr lang="ar-JO" dirty="0" smtClean="0"/>
              <a:t> أن </a:t>
            </a:r>
            <a:r>
              <a:rPr lang="ar-JO" u="sng" dirty="0" smtClean="0"/>
              <a:t>أدارة المواد تؤدي مهمتين رئيستين</a:t>
            </a:r>
            <a:r>
              <a:rPr lang="ar-JO" dirty="0" smtClean="0"/>
              <a:t> هما:</a:t>
            </a:r>
          </a:p>
          <a:p>
            <a:pPr marL="514350" indent="-514350" algn="r" rtl="1">
              <a:buFont typeface="+mj-lt"/>
              <a:buAutoNum type="arabicPeriod"/>
            </a:pPr>
            <a:r>
              <a:rPr lang="ar-JO" b="1" dirty="0" smtClean="0"/>
              <a:t>الاحتفاظ بالمواد</a:t>
            </a:r>
            <a:r>
              <a:rPr lang="ar-JO" dirty="0" smtClean="0"/>
              <a:t>: وهي عملية تخزين المواد ذاتها بحيث يتم تخزينها وترتيبها في المستودعات من حين دخولها للمستودع إلى حين صرفها للجهات الطالبة.</a:t>
            </a:r>
          </a:p>
          <a:p>
            <a:pPr marL="514350" indent="-514350" algn="r" rtl="1">
              <a:buFont typeface="+mj-lt"/>
              <a:buAutoNum type="arabicPeriod"/>
            </a:pPr>
            <a:r>
              <a:rPr lang="ar-JO" b="1" dirty="0" smtClean="0"/>
              <a:t>المحافظة على المواد</a:t>
            </a:r>
            <a:r>
              <a:rPr lang="ar-JO" dirty="0" smtClean="0"/>
              <a:t>: وهي عملية المحافظة على المواد المخزنة من التلف وضمان سلامتها وبقائها صالحة للاستخدام من حين دخولها للمستودع إلى حين صرفها للجهات الطالبة</a:t>
            </a:r>
            <a:r>
              <a:rPr lang="ar-SA" smtClean="0"/>
              <a:t>. </a:t>
            </a:r>
            <a:endParaRPr lang="ar-JO" dirty="0" smtClean="0">
              <a:solidFill>
                <a:srgbClr val="FF0000"/>
              </a:solidFill>
            </a:endParaRPr>
          </a:p>
          <a:p>
            <a:pPr algn="r" rtl="1"/>
            <a:endParaRPr lang="en-US" dirty="0"/>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3"/>
          <p:cNvSpPr>
            <a:spLocks noGrp="1" noRot="1" noChangeArrowheads="1"/>
          </p:cNvSpPr>
          <p:nvPr>
            <p:ph idx="1"/>
          </p:nvPr>
        </p:nvSpPr>
        <p:spPr>
          <a:xfrm>
            <a:off x="457200" y="990600"/>
            <a:ext cx="8229600" cy="5410200"/>
          </a:xfrm>
        </p:spPr>
        <p:txBody>
          <a:bodyPr>
            <a:normAutofit lnSpcReduction="10000"/>
          </a:bodyPr>
          <a:lstStyle/>
          <a:p>
            <a:pPr algn="r" rtl="1" eaLnBrk="1" hangingPunct="1">
              <a:lnSpc>
                <a:spcPct val="90000"/>
              </a:lnSpc>
            </a:pPr>
            <a:r>
              <a:rPr lang="ar-SA" sz="2800" dirty="0" smtClean="0"/>
              <a:t>إن من أهم واجبات القائم بالشراء اختيار مصدر التوريد الأمثل حيث أن لذلك مزايا كثيرة لأنه من الممكن الاعتماد عليه إذا أرادت المنشأة أن تزيد الكمية التي طلبتها بسبب الزيادة في الطلب على السلع التي تنتجها ،أو أن تقلل من الكمية التي طلبتها بسبب تعطل بعض آلات المنشأة أو بسبب نقص الطلب على السلع التي تنتجها المنشأة.</a:t>
            </a:r>
            <a:endParaRPr lang="ar-SA" sz="2800" b="1" dirty="0" smtClean="0"/>
          </a:p>
          <a:p>
            <a:pPr algn="r" rtl="1" eaLnBrk="1" hangingPunct="1">
              <a:lnSpc>
                <a:spcPct val="90000"/>
              </a:lnSpc>
            </a:pPr>
            <a:r>
              <a:rPr lang="ar-SA" sz="2400" b="1" dirty="0" smtClean="0"/>
              <a:t>تمر عملية اختيار المورد الأمثل بأربعة مراحل :</a:t>
            </a:r>
            <a:endParaRPr lang="ar-SA" sz="2400" dirty="0" smtClean="0"/>
          </a:p>
          <a:p>
            <a:pPr algn="r" rtl="1" eaLnBrk="1" hangingPunct="1">
              <a:lnSpc>
                <a:spcPct val="90000"/>
              </a:lnSpc>
            </a:pPr>
            <a:r>
              <a:rPr lang="ar-SA" sz="2400" dirty="0" smtClean="0"/>
              <a:t>1.	</a:t>
            </a:r>
            <a:r>
              <a:rPr lang="ar-SA" sz="2800" dirty="0" smtClean="0"/>
              <a:t>مرحلة المسح العام لكل المصادر الممكن الحصول منها على الصنف .</a:t>
            </a:r>
          </a:p>
          <a:p>
            <a:pPr algn="r" rtl="1" eaLnBrk="1" hangingPunct="1">
              <a:lnSpc>
                <a:spcPct val="90000"/>
              </a:lnSpc>
            </a:pPr>
            <a:r>
              <a:rPr lang="ar-SA" sz="2800" dirty="0" smtClean="0"/>
              <a:t>2.	مرحلة جمع بيانات عن كل من هذه المصادر وتحليلها .</a:t>
            </a:r>
          </a:p>
          <a:p>
            <a:pPr algn="r" rtl="1" eaLnBrk="1" hangingPunct="1">
              <a:lnSpc>
                <a:spcPct val="90000"/>
              </a:lnSpc>
            </a:pPr>
            <a:r>
              <a:rPr lang="ar-SA" sz="2800" dirty="0" smtClean="0"/>
              <a:t>3.	مرحلة المفاوضات مع الموردين المرتقبين واختيار المورد الأمثل .</a:t>
            </a:r>
          </a:p>
          <a:p>
            <a:pPr algn="r" rtl="1" eaLnBrk="1" hangingPunct="1">
              <a:lnSpc>
                <a:spcPct val="90000"/>
              </a:lnSpc>
            </a:pPr>
            <a:r>
              <a:rPr lang="ar-SA" sz="2800" dirty="0" smtClean="0"/>
              <a:t>4.	مرحلة التجربة والخبرة في التعامل مع المورد المختار ،ونتيجة لهذا إما الاستمرار في التعامل معه أو إعادة النظر في الأمر من جديد طبقاً للمراحل الثلاث الأولى .</a:t>
            </a:r>
            <a:r>
              <a:rPr lang="ar-SA" sz="2800" dirty="0" smtClean="0">
                <a:solidFill>
                  <a:srgbClr val="FF0000"/>
                </a:solidFill>
              </a:rPr>
              <a:t>المحاضرة السابعة </a:t>
            </a:r>
            <a:endParaRPr lang="en-US" sz="2800" dirty="0" smtClean="0">
              <a:solidFill>
                <a:srgbClr val="FF0000"/>
              </a:solidFill>
            </a:endParaRPr>
          </a:p>
        </p:txBody>
      </p:sp>
      <p:sp>
        <p:nvSpPr>
          <p:cNvPr id="58370" name="Rectangle 2"/>
          <p:cNvSpPr>
            <a:spLocks noGrp="1" noRot="1" noChangeArrowheads="1"/>
          </p:cNvSpPr>
          <p:nvPr>
            <p:ph type="title"/>
          </p:nvPr>
        </p:nvSpPr>
        <p:spPr/>
        <p:txBody>
          <a:bodyPr>
            <a:normAutofit fontScale="90000"/>
          </a:bodyPr>
          <a:lstStyle/>
          <a:p>
            <a:pPr eaLnBrk="1" fontAlgn="auto" hangingPunct="1">
              <a:spcAft>
                <a:spcPts val="0"/>
              </a:spcAft>
              <a:defRPr/>
            </a:pPr>
            <a:r>
              <a:rPr lang="ar-SA" sz="4000" u="sng" dirty="0" smtClean="0"/>
              <a:t>مصادر الشراء :</a:t>
            </a:r>
            <a:r>
              <a:rPr lang="ar-SA" sz="4000" dirty="0" smtClean="0"/>
              <a:t/>
            </a:r>
            <a:br>
              <a:rPr lang="ar-SA" sz="4000" dirty="0" smtClean="0"/>
            </a:br>
            <a:endParaRPr lang="en-US" sz="4000" dirty="0" smtClean="0"/>
          </a:p>
        </p:txBody>
      </p:sp>
    </p:spTree>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3"/>
          <p:cNvSpPr>
            <a:spLocks noGrp="1" noRot="1" noChangeArrowheads="1"/>
          </p:cNvSpPr>
          <p:nvPr>
            <p:ph idx="1"/>
          </p:nvPr>
        </p:nvSpPr>
        <p:spPr>
          <a:xfrm>
            <a:off x="0" y="981075"/>
            <a:ext cx="8839200" cy="5876925"/>
          </a:xfrm>
        </p:spPr>
        <p:txBody>
          <a:bodyPr/>
          <a:lstStyle/>
          <a:p>
            <a:pPr algn="r" rtl="1" eaLnBrk="1" hangingPunct="1"/>
            <a:r>
              <a:rPr lang="ar-SA" sz="2800" dirty="0" smtClean="0"/>
              <a:t>الكتالوجات التي يصدرها الموردون و التي يمكن الرجوع إليها باستمرار </a:t>
            </a:r>
          </a:p>
          <a:p>
            <a:pPr algn="r" rtl="1" eaLnBrk="1" hangingPunct="1"/>
            <a:r>
              <a:rPr lang="ar-SA" sz="2800" dirty="0" smtClean="0"/>
              <a:t>الصحافة المهنية ،وهي مجلات أو صحف تصدرها هيئات بغرض الربح وتتخصص في صناعة معينة أو مجموعة من الصناعات ،وتحتوي على إعلانات عن المنشآت التي تعمل في هذه الصناعة أو الصناعات .</a:t>
            </a:r>
            <a:r>
              <a:rPr lang="en-US" sz="2800" dirty="0" smtClean="0"/>
              <a:t>subscription in magazines specialized in special area-Global Market</a:t>
            </a:r>
            <a:endParaRPr lang="ar-SA" sz="2800" dirty="0" smtClean="0"/>
          </a:p>
          <a:p>
            <a:pPr algn="r" rtl="1" eaLnBrk="1" hangingPunct="1"/>
            <a:r>
              <a:rPr lang="ar-SA" sz="2800" dirty="0" smtClean="0"/>
              <a:t>المعارض المحلية والأجنبية :ومن مزاياها أنه يمكن معاينة عينات، التفاوض مع مندوبي البيع (الموردين) ومعرفة بيانات عنهم وعن شروط التعامل معهم. </a:t>
            </a:r>
          </a:p>
          <a:p>
            <a:pPr algn="r" rtl="1" eaLnBrk="1" hangingPunct="1"/>
            <a:r>
              <a:rPr lang="ar-SA" sz="2800" dirty="0" smtClean="0"/>
              <a:t>مندوبي الموردين : الحصول منهم على الكتالوجات والنشرات التي تصدرها المنشآت التي يمثلونها .</a:t>
            </a:r>
          </a:p>
          <a:p>
            <a:pPr algn="r" rtl="1" eaLnBrk="1" hangingPunct="1"/>
            <a:r>
              <a:rPr lang="ar-SA" sz="2800" dirty="0" smtClean="0"/>
              <a:t> الغرف التجارية والصناعية واتحادات التجار..إلخ.</a:t>
            </a:r>
            <a:endParaRPr lang="en-US" sz="2800" dirty="0" smtClean="0"/>
          </a:p>
        </p:txBody>
      </p:sp>
      <p:sp>
        <p:nvSpPr>
          <p:cNvPr id="28674" name="Rectangle 2"/>
          <p:cNvSpPr>
            <a:spLocks noGrp="1" noRot="1" noChangeArrowheads="1"/>
          </p:cNvSpPr>
          <p:nvPr>
            <p:ph type="title"/>
          </p:nvPr>
        </p:nvSpPr>
        <p:spPr/>
        <p:txBody>
          <a:bodyPr>
            <a:normAutofit fontScale="90000"/>
          </a:bodyPr>
          <a:lstStyle/>
          <a:p>
            <a:pPr eaLnBrk="1" fontAlgn="auto" hangingPunct="1">
              <a:spcAft>
                <a:spcPts val="0"/>
              </a:spcAft>
              <a:defRPr/>
            </a:pPr>
            <a:r>
              <a:rPr lang="ar-SA" sz="4000" u="sng" dirty="0" smtClean="0"/>
              <a:t>مصادر المعلومات عن الموردين :</a:t>
            </a:r>
            <a:r>
              <a:rPr lang="ar-SA" sz="4000" dirty="0" smtClean="0"/>
              <a:t/>
            </a:r>
            <a:br>
              <a:rPr lang="ar-SA" sz="4000" dirty="0" smtClean="0"/>
            </a:br>
            <a:endParaRPr lang="en-US" sz="4000" dirty="0" smtClean="0"/>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3"/>
          <p:cNvSpPr>
            <a:spLocks noGrp="1" noRot="1" noChangeArrowheads="1"/>
          </p:cNvSpPr>
          <p:nvPr>
            <p:ph idx="1"/>
          </p:nvPr>
        </p:nvSpPr>
        <p:spPr>
          <a:xfrm>
            <a:off x="0" y="908050"/>
            <a:ext cx="9144000" cy="5949950"/>
          </a:xfrm>
        </p:spPr>
        <p:txBody>
          <a:bodyPr/>
          <a:lstStyle/>
          <a:p>
            <a:pPr algn="r" rtl="1" eaLnBrk="1" hangingPunct="1">
              <a:lnSpc>
                <a:spcPct val="90000"/>
              </a:lnSpc>
              <a:buFont typeface="Wingdings" pitchFamily="2" charset="2"/>
              <a:buNone/>
            </a:pPr>
            <a:r>
              <a:rPr lang="ar-SA" dirty="0" smtClean="0"/>
              <a:t>الشراء من مورد واحد </a:t>
            </a:r>
            <a:r>
              <a:rPr lang="ar-LB" dirty="0" smtClean="0"/>
              <a:t>”لنفس الكمية“</a:t>
            </a:r>
          </a:p>
          <a:p>
            <a:pPr algn="r" rtl="1" eaLnBrk="1" hangingPunct="1">
              <a:lnSpc>
                <a:spcPct val="90000"/>
              </a:lnSpc>
              <a:buFont typeface="Wingdings" pitchFamily="2" charset="2"/>
              <a:buNone/>
            </a:pPr>
            <a:r>
              <a:rPr lang="ar-SA" dirty="0" smtClean="0"/>
              <a:t>هو الأفضل </a:t>
            </a:r>
            <a:r>
              <a:rPr lang="ar-SA" u="sng" dirty="0" smtClean="0"/>
              <a:t>للأسباب التالية :</a:t>
            </a:r>
            <a:r>
              <a:rPr lang="ar-LB" u="sng" dirty="0" smtClean="0"/>
              <a:t>عندما تكونوا شركاء </a:t>
            </a:r>
            <a:r>
              <a:rPr lang="en-US" u="sng" dirty="0" smtClean="0"/>
              <a:t>partners </a:t>
            </a:r>
            <a:r>
              <a:rPr lang="ar-LB" u="sng" dirty="0" smtClean="0"/>
              <a:t> أو موزع معتمد</a:t>
            </a:r>
            <a:endParaRPr lang="ar-SA" dirty="0" smtClean="0"/>
          </a:p>
          <a:p>
            <a:pPr marL="514350" indent="-514350" algn="r" rtl="1" eaLnBrk="1" hangingPunct="1">
              <a:lnSpc>
                <a:spcPct val="90000"/>
              </a:lnSpc>
              <a:buFont typeface="+mj-lt"/>
              <a:buAutoNum type="arabicPeriod"/>
            </a:pPr>
            <a:r>
              <a:rPr lang="ar-SA" sz="2800" dirty="0" smtClean="0"/>
              <a:t>الحصول على خصم الكمية .</a:t>
            </a:r>
          </a:p>
          <a:p>
            <a:pPr marL="514350" indent="-514350" algn="r" rtl="1" eaLnBrk="1" hangingPunct="1">
              <a:lnSpc>
                <a:spcPct val="90000"/>
              </a:lnSpc>
              <a:buFont typeface="+mj-lt"/>
              <a:buAutoNum type="arabicPeriod"/>
            </a:pPr>
            <a:r>
              <a:rPr lang="ar-SA" sz="2800" dirty="0" smtClean="0"/>
              <a:t>قد تكون الكمية المطلوبة قليلة بحيث لا تستحق أن تورد من عدة مصادر </a:t>
            </a:r>
            <a:r>
              <a:rPr lang="ar-LB" sz="2800" dirty="0" smtClean="0"/>
              <a:t>إذا كان لنفس الصنف</a:t>
            </a:r>
            <a:r>
              <a:rPr lang="en-US" sz="2800" smtClean="0"/>
              <a:t>.</a:t>
            </a:r>
            <a:r>
              <a:rPr lang="ar-LB" sz="2800" smtClean="0"/>
              <a:t>“</a:t>
            </a:r>
            <a:endParaRPr lang="ar-SA" sz="2800" dirty="0" smtClean="0"/>
          </a:p>
          <a:p>
            <a:pPr marL="514350" indent="-514350" algn="r" rtl="1" eaLnBrk="1" hangingPunct="1">
              <a:lnSpc>
                <a:spcPct val="90000"/>
              </a:lnSpc>
              <a:buFont typeface="+mj-lt"/>
              <a:buAutoNum type="arabicPeriod"/>
            </a:pPr>
            <a:r>
              <a:rPr lang="ar-SA" sz="2800" dirty="0" smtClean="0"/>
              <a:t>تخفيض تكاليف النقل </a:t>
            </a:r>
            <a:r>
              <a:rPr lang="ar-LB" sz="2800" dirty="0" smtClean="0"/>
              <a:t>.</a:t>
            </a:r>
          </a:p>
          <a:p>
            <a:pPr marL="514350" indent="-514350" algn="r" rtl="1" eaLnBrk="1" hangingPunct="1">
              <a:lnSpc>
                <a:spcPct val="90000"/>
              </a:lnSpc>
              <a:buFont typeface="+mj-lt"/>
              <a:buAutoNum type="arabicPeriod"/>
            </a:pPr>
            <a:r>
              <a:rPr lang="ar-SA" sz="2800" dirty="0" smtClean="0"/>
              <a:t>كسب ثقة المورد إذا اعتبرته المنشأة موردها الوحيد لهذا الصنف </a:t>
            </a:r>
          </a:p>
          <a:p>
            <a:pPr marL="514350" indent="-514350" algn="r" rtl="1" eaLnBrk="1" hangingPunct="1">
              <a:lnSpc>
                <a:spcPct val="90000"/>
              </a:lnSpc>
              <a:buFont typeface="+mj-lt"/>
              <a:buAutoNum type="arabicPeriod"/>
            </a:pPr>
            <a:r>
              <a:rPr lang="ar-SA" sz="2800" dirty="0" smtClean="0"/>
              <a:t>تبسيط الإجراءات الإدارية الخاصة بالاستلام والدفع .</a:t>
            </a:r>
          </a:p>
          <a:p>
            <a:pPr marL="514350" indent="-514350" algn="r" rtl="1" eaLnBrk="1" hangingPunct="1">
              <a:lnSpc>
                <a:spcPct val="90000"/>
              </a:lnSpc>
              <a:buFont typeface="+mj-lt"/>
              <a:buAutoNum type="arabicPeriod"/>
            </a:pPr>
            <a:r>
              <a:rPr lang="ar-SA" sz="2800" dirty="0" smtClean="0"/>
              <a:t>قد لا يكون هناك موردون آخرون بالمرة بسبب الظروف الاحتكارية التي يعمل فيها المورد الوحيد .</a:t>
            </a:r>
            <a:endParaRPr lang="en-US" sz="2800" dirty="0" smtClean="0"/>
          </a:p>
        </p:txBody>
      </p:sp>
      <p:sp>
        <p:nvSpPr>
          <p:cNvPr id="38914" name="Rectangle 2"/>
          <p:cNvSpPr>
            <a:spLocks noGrp="1" noRot="1" noChangeArrowheads="1"/>
          </p:cNvSpPr>
          <p:nvPr>
            <p:ph type="title"/>
          </p:nvPr>
        </p:nvSpPr>
        <p:spPr>
          <a:xfrm>
            <a:off x="468313" y="0"/>
            <a:ext cx="8229600" cy="1143000"/>
          </a:xfrm>
        </p:spPr>
        <p:txBody>
          <a:bodyPr/>
          <a:lstStyle/>
          <a:p>
            <a:pPr eaLnBrk="1" fontAlgn="auto" hangingPunct="1">
              <a:spcAft>
                <a:spcPts val="0"/>
              </a:spcAft>
              <a:defRPr/>
            </a:pPr>
            <a:r>
              <a:rPr lang="ar-SA" dirty="0" smtClean="0"/>
              <a:t>الشراء من مورد واحد أو من عدة موردين ؟</a:t>
            </a:r>
            <a:r>
              <a:rPr lang="en-US" dirty="0" smtClean="0"/>
              <a:t> </a:t>
            </a:r>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3"/>
          <p:cNvSpPr>
            <a:spLocks noGrp="1" noRot="1" noChangeArrowheads="1"/>
          </p:cNvSpPr>
          <p:nvPr>
            <p:ph idx="1"/>
          </p:nvPr>
        </p:nvSpPr>
        <p:spPr>
          <a:xfrm>
            <a:off x="457200" y="1371600"/>
            <a:ext cx="8305800" cy="5181600"/>
          </a:xfrm>
        </p:spPr>
        <p:txBody>
          <a:bodyPr>
            <a:normAutofit/>
          </a:bodyPr>
          <a:lstStyle/>
          <a:p>
            <a:pPr algn="r" rtl="1" eaLnBrk="1" hangingPunct="1">
              <a:buNone/>
            </a:pPr>
            <a:r>
              <a:rPr lang="ar-SA" b="1" dirty="0" smtClean="0"/>
              <a:t>1-الجودة</a:t>
            </a:r>
            <a:r>
              <a:rPr lang="ar-SA" dirty="0" smtClean="0"/>
              <a:t> التي يطلبها المشتري والمواصفات التي تعبر عن هذه الجودة ،حيث أن المشتري يضطر إلى أن يدفع سعراً أعلى بسبب الزيادة في الجودة أو بسبب اشتراطات معينة .</a:t>
            </a:r>
          </a:p>
          <a:p>
            <a:pPr algn="r" rtl="1" eaLnBrk="1" hangingPunct="1">
              <a:buNone/>
            </a:pPr>
            <a:r>
              <a:rPr lang="ar-SA" dirty="0" smtClean="0"/>
              <a:t>2.	</a:t>
            </a:r>
            <a:r>
              <a:rPr lang="ar-SA" b="1" dirty="0" smtClean="0"/>
              <a:t>الخدمة</a:t>
            </a:r>
            <a:r>
              <a:rPr lang="ar-SA" dirty="0" smtClean="0"/>
              <a:t> ومن مظاهرها التسليم في المواعيد المناسبة وتقديم الخدمات الفنية حينما تحتاج الشركة إليها .</a:t>
            </a:r>
          </a:p>
          <a:p>
            <a:pPr algn="r" rtl="1" eaLnBrk="1" hangingPunct="1">
              <a:buNone/>
            </a:pPr>
            <a:r>
              <a:rPr lang="ar-SA" dirty="0" smtClean="0"/>
              <a:t>3.	</a:t>
            </a:r>
            <a:r>
              <a:rPr lang="ar-SA" b="1" dirty="0" smtClean="0"/>
              <a:t>السعر</a:t>
            </a:r>
            <a:r>
              <a:rPr lang="ar-SA" dirty="0" smtClean="0"/>
              <a:t> الذي يدفعه المنافس ،حيث أنه يجب على وكيل الشراء أن يقارن الأسعار التي يدفعها المنافسون والتي تكون قريبة أيضاً من الأسعار التي يعرضها بقية الموردين</a:t>
            </a:r>
            <a:r>
              <a:rPr lang="ar-SA" dirty="0" smtClean="0">
                <a:solidFill>
                  <a:schemeClr val="bg1"/>
                </a:solidFill>
              </a:rPr>
              <a:t> .4</a:t>
            </a:r>
            <a:endParaRPr lang="en-US" dirty="0" smtClean="0">
              <a:solidFill>
                <a:schemeClr val="bg1"/>
              </a:solidFill>
            </a:endParaRPr>
          </a:p>
          <a:p>
            <a:pPr algn="r" rtl="1" eaLnBrk="1" hangingPunct="1">
              <a:buFont typeface="Arial" charset="0"/>
              <a:buChar char="•"/>
            </a:pPr>
            <a:endParaRPr lang="en-US" dirty="0" smtClean="0"/>
          </a:p>
        </p:txBody>
      </p:sp>
      <p:sp>
        <p:nvSpPr>
          <p:cNvPr id="40962" name="Rectangle 2"/>
          <p:cNvSpPr>
            <a:spLocks noGrp="1" noRot="1" noChangeArrowheads="1"/>
          </p:cNvSpPr>
          <p:nvPr>
            <p:ph type="title"/>
          </p:nvPr>
        </p:nvSpPr>
        <p:spPr/>
        <p:txBody>
          <a:bodyPr>
            <a:normAutofit/>
          </a:bodyPr>
          <a:lstStyle/>
          <a:p>
            <a:pPr algn="r" eaLnBrk="1" fontAlgn="auto" hangingPunct="1">
              <a:spcAft>
                <a:spcPts val="0"/>
              </a:spcAft>
              <a:defRPr/>
            </a:pPr>
            <a:r>
              <a:rPr lang="ar-LB" sz="4000" dirty="0" smtClean="0"/>
              <a:t>الأسس التي على أساسها يتم الشراء</a:t>
            </a:r>
            <a:endParaRPr lang="en-US" sz="4000" dirty="0" smtClean="0"/>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3"/>
          <p:cNvSpPr>
            <a:spLocks noGrp="1" noRot="1" noChangeArrowheads="1"/>
          </p:cNvSpPr>
          <p:nvPr>
            <p:ph idx="1"/>
          </p:nvPr>
        </p:nvSpPr>
        <p:spPr>
          <a:xfrm>
            <a:off x="457200" y="1371600"/>
            <a:ext cx="8305800" cy="5334000"/>
          </a:xfrm>
        </p:spPr>
        <p:txBody>
          <a:bodyPr/>
          <a:lstStyle/>
          <a:p>
            <a:pPr algn="r" rtl="1" eaLnBrk="1" hangingPunct="1">
              <a:lnSpc>
                <a:spcPct val="90000"/>
              </a:lnSpc>
              <a:buNone/>
            </a:pPr>
            <a:r>
              <a:rPr lang="en-US" sz="2800" dirty="0" smtClean="0"/>
              <a:t>- 4</a:t>
            </a:r>
            <a:r>
              <a:rPr lang="ar-SA" sz="2800" b="1" dirty="0" smtClean="0"/>
              <a:t>تكلفة البائع </a:t>
            </a:r>
            <a:r>
              <a:rPr lang="ar-SA" sz="2800" dirty="0" smtClean="0"/>
              <a:t>،حيث تمثل التكلفة التي يتحملها المنتج (البائع) الحد الأدنى للسعر الذي يستطيع المشتري الحصول عليه ،وتمثل السعر الذي يعرضه البائع للحصول على الربح .</a:t>
            </a:r>
          </a:p>
          <a:p>
            <a:pPr algn="r" rtl="1" eaLnBrk="1" hangingPunct="1">
              <a:lnSpc>
                <a:spcPct val="90000"/>
              </a:lnSpc>
              <a:buNone/>
            </a:pPr>
            <a:r>
              <a:rPr lang="ar-SA" sz="2800" b="1" dirty="0" smtClean="0"/>
              <a:t>5.الكميات</a:t>
            </a:r>
            <a:r>
              <a:rPr lang="ar-SA" sz="2800" dirty="0" smtClean="0"/>
              <a:t> ،حيث تحقق المشتريات الكبيرة الحجم الكثير من الوفورات ،ولكن هناك الكثير من الاعتبارات الواجب دراستها قبل الحصول على تخفيضات السعر عن الكميات الكبيرة الحجم ،مثل تكلفة الاحتفاظ بهذه الكميات فترات كبيرة ،ومخاطر الاحتفاظ بها مثل خطر التقادم والبوار في هذه الكميات المخزونة والتلف ،ونفقات المناولة والتوزيع …إلخ</a:t>
            </a:r>
            <a:endParaRPr lang="en-US" sz="2800" dirty="0" smtClean="0"/>
          </a:p>
          <a:p>
            <a:pPr algn="r" rtl="1" eaLnBrk="1" hangingPunct="1">
              <a:lnSpc>
                <a:spcPct val="90000"/>
              </a:lnSpc>
            </a:pPr>
            <a:endParaRPr lang="en-US" sz="2800" dirty="0" smtClean="0"/>
          </a:p>
          <a:p>
            <a:pPr algn="r" rtl="1" eaLnBrk="1" hangingPunct="1">
              <a:lnSpc>
                <a:spcPct val="90000"/>
              </a:lnSpc>
            </a:pPr>
            <a:endParaRPr lang="en-US" sz="2800" dirty="0" smtClean="0"/>
          </a:p>
        </p:txBody>
      </p:sp>
      <p:sp>
        <p:nvSpPr>
          <p:cNvPr id="41986" name="Rectangle 2"/>
          <p:cNvSpPr>
            <a:spLocks noGrp="1" noRot="1" noChangeArrowheads="1"/>
          </p:cNvSpPr>
          <p:nvPr>
            <p:ph type="title"/>
          </p:nvPr>
        </p:nvSpPr>
        <p:spPr/>
        <p:txBody>
          <a:bodyPr>
            <a:normAutofit/>
          </a:bodyPr>
          <a:lstStyle/>
          <a:p>
            <a:pPr algn="r" eaLnBrk="1" fontAlgn="auto" hangingPunct="1">
              <a:spcAft>
                <a:spcPts val="0"/>
              </a:spcAft>
              <a:defRPr/>
            </a:pPr>
            <a:r>
              <a:rPr lang="ar-LB" sz="3600" dirty="0" smtClean="0"/>
              <a:t>الأسس التي على أساسها يتم الشراء</a:t>
            </a:r>
            <a:endParaRPr lang="en-US" sz="3600" dirty="0" smtClean="0"/>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3"/>
          <p:cNvSpPr>
            <a:spLocks noGrp="1" noRot="1" noChangeArrowheads="1"/>
          </p:cNvSpPr>
          <p:nvPr>
            <p:ph idx="1"/>
          </p:nvPr>
        </p:nvSpPr>
        <p:spPr/>
        <p:txBody>
          <a:bodyPr/>
          <a:lstStyle/>
          <a:p>
            <a:pPr algn="r" rtl="1" eaLnBrk="1" hangingPunct="1">
              <a:buNone/>
            </a:pPr>
            <a:r>
              <a:rPr lang="ar-SA" dirty="0" smtClean="0"/>
              <a:t>1.</a:t>
            </a:r>
            <a:r>
              <a:rPr lang="ar-SA" u="sng" dirty="0" smtClean="0"/>
              <a:t>	خصم الكمية</a:t>
            </a:r>
            <a:endParaRPr lang="ar-SA" dirty="0" smtClean="0"/>
          </a:p>
          <a:p>
            <a:pPr algn="r" rtl="1" eaLnBrk="1" hangingPunct="1">
              <a:buNone/>
            </a:pPr>
            <a:r>
              <a:rPr lang="ar-SA" dirty="0" smtClean="0"/>
              <a:t>2.</a:t>
            </a:r>
            <a:r>
              <a:rPr lang="ar-SA" u="sng" dirty="0" smtClean="0"/>
              <a:t>	الخصم التجاري</a:t>
            </a:r>
            <a:endParaRPr lang="ar-LB" u="sng" dirty="0" smtClean="0"/>
          </a:p>
          <a:p>
            <a:pPr algn="r" rtl="1" eaLnBrk="1" hangingPunct="1">
              <a:buNone/>
            </a:pPr>
            <a:r>
              <a:rPr lang="ar-SA" dirty="0" smtClean="0"/>
              <a:t>3.</a:t>
            </a:r>
            <a:r>
              <a:rPr lang="ar-SA" u="sng" dirty="0" smtClean="0"/>
              <a:t>	خصم تعجيل الدفع</a:t>
            </a:r>
            <a:endParaRPr lang="en-US" dirty="0" smtClean="0"/>
          </a:p>
        </p:txBody>
      </p:sp>
      <p:sp>
        <p:nvSpPr>
          <p:cNvPr id="44034" name="Rectangle 2"/>
          <p:cNvSpPr>
            <a:spLocks noGrp="1" noRot="1" noChangeArrowheads="1"/>
          </p:cNvSpPr>
          <p:nvPr>
            <p:ph type="title"/>
          </p:nvPr>
        </p:nvSpPr>
        <p:spPr/>
        <p:txBody>
          <a:bodyPr/>
          <a:lstStyle/>
          <a:p>
            <a:pPr algn="r" eaLnBrk="1" fontAlgn="auto" hangingPunct="1">
              <a:spcAft>
                <a:spcPts val="0"/>
              </a:spcAft>
              <a:defRPr/>
            </a:pPr>
            <a:r>
              <a:rPr lang="ar-SA" u="sng" dirty="0" smtClean="0"/>
              <a:t>أنواع الخصم الذي يقدمه الموردون :</a:t>
            </a:r>
            <a:endParaRPr lang="en-US" u="sng" dirty="0" smtClean="0"/>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3"/>
          <p:cNvSpPr>
            <a:spLocks noGrp="1" noRot="1" noChangeArrowheads="1"/>
          </p:cNvSpPr>
          <p:nvPr>
            <p:ph idx="1"/>
          </p:nvPr>
        </p:nvSpPr>
        <p:spPr/>
        <p:txBody>
          <a:bodyPr/>
          <a:lstStyle/>
          <a:p>
            <a:pPr algn="r" rtl="1" eaLnBrk="1" hangingPunct="1"/>
            <a:r>
              <a:rPr lang="ar-SA" dirty="0" smtClean="0"/>
              <a:t>من أهم الأهداف لوظيفتي الشراء والتخزين توفير احتياجات المنشأة من المواد والأجزاء بالكمية المناسبة وفي الوقت المناسب ،وذلك يتطلب الشراء بالكميات وفي الأوقات التي تضمن الوفاء بهذه الاحتياجات من ناحية ،وتضمن جعل تكاليف الشراء والتخزين أقل ما يمكن من ناحية أخرى .</a:t>
            </a:r>
          </a:p>
          <a:p>
            <a:pPr algn="r" rtl="1" eaLnBrk="1" hangingPunct="1"/>
            <a:endParaRPr lang="en-US" dirty="0" smtClean="0"/>
          </a:p>
        </p:txBody>
      </p:sp>
      <p:sp>
        <p:nvSpPr>
          <p:cNvPr id="45058" name="Rectangle 2"/>
          <p:cNvSpPr>
            <a:spLocks noGrp="1" noRot="1" noChangeArrowheads="1"/>
          </p:cNvSpPr>
          <p:nvPr>
            <p:ph type="title"/>
          </p:nvPr>
        </p:nvSpPr>
        <p:spPr/>
        <p:txBody>
          <a:bodyPr/>
          <a:lstStyle/>
          <a:p>
            <a:pPr eaLnBrk="1" fontAlgn="auto" hangingPunct="1">
              <a:spcAft>
                <a:spcPts val="0"/>
              </a:spcAft>
              <a:defRPr/>
            </a:pPr>
            <a:r>
              <a:rPr lang="ar-SA" u="sng" dirty="0" smtClean="0"/>
              <a:t>الشراء بالكمية المناسبة</a:t>
            </a:r>
            <a:endParaRPr lang="en-US" u="sng" dirty="0" smtClean="0"/>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3"/>
          <p:cNvSpPr>
            <a:spLocks noGrp="1" noRot="1" noChangeArrowheads="1"/>
          </p:cNvSpPr>
          <p:nvPr>
            <p:ph idx="1"/>
          </p:nvPr>
        </p:nvSpPr>
        <p:spPr/>
        <p:txBody>
          <a:bodyPr/>
          <a:lstStyle/>
          <a:p>
            <a:pPr algn="r" rtl="1" eaLnBrk="1" hangingPunct="1">
              <a:lnSpc>
                <a:spcPct val="90000"/>
              </a:lnSpc>
            </a:pPr>
            <a:r>
              <a:rPr lang="ar-SA" dirty="0" smtClean="0"/>
              <a:t>ويعتمد الكثير من المسؤولين عند الشراء على خبرتهم في تقدير الكميات الواجب شراؤها من المواد والأجزاء ،لكونهم أقدر الناس على الإلمام بظروف الشراء ،ولديهم من الدراية ما يمكنهم من التوفيق بين الاحتياجات المقدرة وبين طريقة توفير تلك الاحتياجات ،وقد يكون هذا صحيحاً في عمليات الشراء الصغيرة حيث تقل عدد الأصناف المتعامل فيها وكذلك أحجام شرائها ،ولكن مع تعدد الأصناف وتنوعها وكثرة الكميات المطلوبة منها ،فإن الخبرة وحدها لا تصلح في تحديد الحجم الأمثل للكمية المشتراة .</a:t>
            </a:r>
            <a:endParaRPr lang="en-US" dirty="0" smtClean="0"/>
          </a:p>
          <a:p>
            <a:pPr algn="r" rtl="1" eaLnBrk="1" hangingPunct="1">
              <a:lnSpc>
                <a:spcPct val="90000"/>
              </a:lnSpc>
            </a:pPr>
            <a:endParaRPr lang="en-US" dirty="0" smtClean="0"/>
          </a:p>
          <a:p>
            <a:pPr algn="r" rtl="1" eaLnBrk="1" hangingPunct="1">
              <a:lnSpc>
                <a:spcPct val="90000"/>
              </a:lnSpc>
            </a:pPr>
            <a:endParaRPr lang="en-US" dirty="0" smtClean="0"/>
          </a:p>
        </p:txBody>
      </p:sp>
      <p:sp>
        <p:nvSpPr>
          <p:cNvPr id="46082" name="Rectangle 2"/>
          <p:cNvSpPr>
            <a:spLocks noGrp="1" noRot="1" noChangeArrowheads="1"/>
          </p:cNvSpPr>
          <p:nvPr>
            <p:ph type="title"/>
          </p:nvPr>
        </p:nvSpPr>
        <p:spPr/>
        <p:txBody>
          <a:bodyPr/>
          <a:lstStyle/>
          <a:p>
            <a:pPr eaLnBrk="1" fontAlgn="auto" hangingPunct="1">
              <a:spcAft>
                <a:spcPts val="0"/>
              </a:spcAft>
              <a:defRPr/>
            </a:pPr>
            <a:r>
              <a:rPr lang="ar-SA" u="sng" dirty="0" smtClean="0"/>
              <a:t>الشراء بالكمية المناسبة</a:t>
            </a:r>
            <a:endParaRPr lang="en-US" u="sng" dirty="0" smtClean="0"/>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3"/>
          <p:cNvSpPr>
            <a:spLocks noGrp="1" noRot="1" noChangeArrowheads="1"/>
          </p:cNvSpPr>
          <p:nvPr>
            <p:ph idx="1"/>
          </p:nvPr>
        </p:nvSpPr>
        <p:spPr>
          <a:xfrm>
            <a:off x="301625" y="1143000"/>
            <a:ext cx="8540750" cy="5486400"/>
          </a:xfrm>
        </p:spPr>
        <p:txBody>
          <a:bodyPr/>
          <a:lstStyle/>
          <a:p>
            <a:pPr algn="r" rtl="1" eaLnBrk="1" hangingPunct="1">
              <a:lnSpc>
                <a:spcPct val="90000"/>
              </a:lnSpc>
              <a:buNone/>
            </a:pPr>
            <a:r>
              <a:rPr lang="ar-SA" sz="2800" dirty="0" smtClean="0"/>
              <a:t>1-التزام سياسة الشراء بمستويات التخزين المحددة ،فليس من الحكمة شراء كميات كبيرة تجعل رصيد المخزون يزيد عن الحد الأقصى المقرر للصنف </a:t>
            </a:r>
          </a:p>
          <a:p>
            <a:pPr algn="r" rtl="1" eaLnBrk="1" hangingPunct="1">
              <a:lnSpc>
                <a:spcPct val="90000"/>
              </a:lnSpc>
              <a:buNone/>
            </a:pPr>
            <a:r>
              <a:rPr lang="ar-SA" sz="2800" dirty="0" smtClean="0"/>
              <a:t>2-لا ينبغي أن تطلب كميات جديدة طالما أن رصيد المخزون من الصنف يفوق الاحتياجات المطلوبة منه في فترة الانتظار .</a:t>
            </a:r>
          </a:p>
          <a:p>
            <a:pPr algn="r" rtl="1" eaLnBrk="1" hangingPunct="1">
              <a:lnSpc>
                <a:spcPct val="90000"/>
              </a:lnSpc>
              <a:buNone/>
            </a:pPr>
            <a:r>
              <a:rPr lang="ar-SA" sz="2800" dirty="0" smtClean="0"/>
              <a:t>وفترة الانتظار هي الفترة التي تنقضي بين طلب شراء كمية معينة من الصنف وورود هذه الكمية فعلاً. </a:t>
            </a:r>
            <a:endParaRPr lang="en-US" sz="2800" dirty="0" smtClean="0"/>
          </a:p>
          <a:p>
            <a:pPr algn="r" rtl="1" eaLnBrk="1" hangingPunct="1">
              <a:lnSpc>
                <a:spcPct val="90000"/>
              </a:lnSpc>
            </a:pPr>
            <a:endParaRPr lang="en-US" sz="2400" dirty="0" smtClean="0"/>
          </a:p>
        </p:txBody>
      </p:sp>
      <p:sp>
        <p:nvSpPr>
          <p:cNvPr id="48130" name="Rectangle 2"/>
          <p:cNvSpPr>
            <a:spLocks noGrp="1" noRot="1" noChangeArrowheads="1"/>
          </p:cNvSpPr>
          <p:nvPr>
            <p:ph type="title"/>
          </p:nvPr>
        </p:nvSpPr>
        <p:spPr>
          <a:xfrm>
            <a:off x="457200" y="274638"/>
            <a:ext cx="8229600" cy="792162"/>
          </a:xfrm>
        </p:spPr>
        <p:txBody>
          <a:bodyPr/>
          <a:lstStyle/>
          <a:p>
            <a:pPr eaLnBrk="1" fontAlgn="auto" hangingPunct="1">
              <a:spcAft>
                <a:spcPts val="0"/>
              </a:spcAft>
              <a:defRPr/>
            </a:pPr>
            <a:r>
              <a:rPr lang="ar-SA" dirty="0" smtClean="0"/>
              <a:t>سياسة الشراء الخاصة بالمنشأة</a:t>
            </a:r>
            <a:endParaRPr lang="en-US" dirty="0" smtClean="0"/>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3"/>
          <p:cNvSpPr>
            <a:spLocks noGrp="1" noRot="1" noChangeArrowheads="1"/>
          </p:cNvSpPr>
          <p:nvPr>
            <p:ph idx="1"/>
          </p:nvPr>
        </p:nvSpPr>
        <p:spPr>
          <a:xfrm>
            <a:off x="457200" y="1600200"/>
            <a:ext cx="8458200" cy="5029200"/>
          </a:xfrm>
        </p:spPr>
        <p:txBody>
          <a:bodyPr/>
          <a:lstStyle/>
          <a:p>
            <a:pPr algn="r" rtl="1" eaLnBrk="1" hangingPunct="1">
              <a:lnSpc>
                <a:spcPct val="90000"/>
              </a:lnSpc>
              <a:buNone/>
            </a:pPr>
            <a:r>
              <a:rPr lang="ar-SA" sz="2400" dirty="0" smtClean="0"/>
              <a:t>.3-الدقة والسرعة في تنفيذ طلبات الشراء والتي ترد من الأقسام الإنتاجية أو من المسؤولين عن المخازن </a:t>
            </a:r>
            <a:endParaRPr lang="en-US" sz="2400" dirty="0" smtClean="0"/>
          </a:p>
          <a:p>
            <a:pPr algn="r" rtl="1" eaLnBrk="1" hangingPunct="1">
              <a:lnSpc>
                <a:spcPct val="90000"/>
              </a:lnSpc>
              <a:buNone/>
            </a:pPr>
            <a:r>
              <a:rPr lang="ar-SA" sz="2400" dirty="0" smtClean="0"/>
              <a:t>4-مراعاة إمكانيات التخزين المتاحة عند طلب كميات جديدة من أصناف معينة حتى لا تكون عمليات الشراء جهداً زائداً على المسؤولين في التخزين</a:t>
            </a:r>
            <a:endParaRPr lang="en-US" sz="2400" dirty="0" smtClean="0"/>
          </a:p>
          <a:p>
            <a:pPr algn="r" rtl="1" eaLnBrk="1" hangingPunct="1">
              <a:lnSpc>
                <a:spcPct val="90000"/>
              </a:lnSpc>
              <a:buNone/>
            </a:pPr>
            <a:r>
              <a:rPr lang="ar-SA" sz="2400" dirty="0" smtClean="0"/>
              <a:t>5-مراعاة الإمكانيات المالية للمشروع ،حتى لا يسبب ذلك ارتباكاً مالياً للمنشأة </a:t>
            </a:r>
            <a:endParaRPr lang="en-US" sz="2400" dirty="0" smtClean="0"/>
          </a:p>
          <a:p>
            <a:pPr algn="r" rtl="1" eaLnBrk="1" hangingPunct="1">
              <a:lnSpc>
                <a:spcPct val="90000"/>
              </a:lnSpc>
              <a:buNone/>
            </a:pPr>
            <a:r>
              <a:rPr lang="ar-SA" sz="2400" dirty="0" smtClean="0"/>
              <a:t>.6-إتمام الشراء بأفضل سعر على ألا يكون ذلك على حساب الجودة أو الوقت اللازم  للتوريد.</a:t>
            </a:r>
            <a:endParaRPr lang="en-US" sz="2400" dirty="0" smtClean="0"/>
          </a:p>
          <a:p>
            <a:pPr algn="r" rtl="1" eaLnBrk="1" hangingPunct="1">
              <a:lnSpc>
                <a:spcPct val="90000"/>
              </a:lnSpc>
            </a:pPr>
            <a:endParaRPr lang="en-US" sz="2400" dirty="0" smtClean="0"/>
          </a:p>
        </p:txBody>
      </p:sp>
      <p:sp>
        <p:nvSpPr>
          <p:cNvPr id="49154" name="Rectangle 2"/>
          <p:cNvSpPr>
            <a:spLocks noGrp="1" noRot="1" noChangeArrowheads="1"/>
          </p:cNvSpPr>
          <p:nvPr>
            <p:ph type="title"/>
          </p:nvPr>
        </p:nvSpPr>
        <p:spPr>
          <a:xfrm>
            <a:off x="457200" y="533400"/>
            <a:ext cx="8229600" cy="1143000"/>
          </a:xfrm>
        </p:spPr>
        <p:txBody>
          <a:bodyPr/>
          <a:lstStyle/>
          <a:p>
            <a:pPr eaLnBrk="1" fontAlgn="auto" hangingPunct="1">
              <a:spcAft>
                <a:spcPts val="0"/>
              </a:spcAft>
              <a:defRPr/>
            </a:pPr>
            <a:r>
              <a:rPr lang="ar-SA" dirty="0" smtClean="0"/>
              <a:t>سياسة الشراء الخاصة بالمنشأة</a:t>
            </a:r>
            <a:endParaRPr lang="en-US"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lstStyle/>
          <a:p>
            <a:pPr algn="r" rtl="1"/>
            <a:r>
              <a:rPr lang="ar-JO" b="1" dirty="0" smtClean="0"/>
              <a:t>أهمية وظيفة التخزين:</a:t>
            </a:r>
          </a:p>
          <a:p>
            <a:pPr algn="r" rtl="1"/>
            <a:r>
              <a:rPr lang="ar-JO" dirty="0" smtClean="0"/>
              <a:t>تعد وظيفة التخزين من أهم الوظائف المساندة في المؤسسات </a:t>
            </a:r>
            <a:r>
              <a:rPr lang="ar-SA" dirty="0" smtClean="0"/>
              <a:t>الصحية </a:t>
            </a:r>
            <a:r>
              <a:rPr lang="ar-JO" dirty="0" smtClean="0"/>
              <a:t>والمستشفيات  ، </a:t>
            </a:r>
            <a:r>
              <a:rPr lang="ar-SA" dirty="0"/>
              <a:t>إ</a:t>
            </a:r>
            <a:r>
              <a:rPr lang="ar-JO" dirty="0" smtClean="0"/>
              <a:t>ضافة لكونها تقوم بتخطيط وتنظيم عمليات تخزين المواد والمحافظة عليها وإمداد العملاء أو الإدارات الرئيسة داخل </a:t>
            </a:r>
            <a:r>
              <a:rPr lang="ar-SA" dirty="0" smtClean="0"/>
              <a:t>ال</a:t>
            </a:r>
            <a:r>
              <a:rPr lang="ar-JO" dirty="0" smtClean="0"/>
              <a:t>مستشفى باحتياجاته</a:t>
            </a:r>
            <a:r>
              <a:rPr lang="ar-SA" dirty="0" smtClean="0"/>
              <a:t> </a:t>
            </a:r>
            <a:r>
              <a:rPr lang="ar-JO" dirty="0" smtClean="0"/>
              <a:t>في الوقت المناسب وبما يضمن استمرار عملها بكفاءة ودون انقطاع</a:t>
            </a:r>
            <a:r>
              <a:rPr lang="ar-SA" dirty="0" smtClean="0"/>
              <a:t> </a:t>
            </a:r>
            <a:r>
              <a:rPr lang="ar-JO" dirty="0" smtClean="0"/>
              <a:t> وتتخلص أهمية وظيفة التخزين فيمايلي:</a:t>
            </a:r>
            <a:endParaRPr lang="ar-SA" dirty="0" smtClean="0"/>
          </a:p>
          <a:p>
            <a:pPr algn="r" rtl="1">
              <a:buNone/>
            </a:pPr>
            <a:r>
              <a:rPr lang="ar-JO" dirty="0" smtClean="0"/>
              <a:t>1-	</a:t>
            </a:r>
            <a:r>
              <a:rPr lang="ar-JO" b="1" dirty="0" smtClean="0"/>
              <a:t>الأهمية العملية والاقتصادية.</a:t>
            </a:r>
          </a:p>
          <a:p>
            <a:pPr algn="r" rtl="1">
              <a:buNone/>
            </a:pPr>
            <a:r>
              <a:rPr lang="ar-JO" b="1" dirty="0" smtClean="0"/>
              <a:t>2-	الأهمية التخطيطية والتنظيمية.</a:t>
            </a:r>
          </a:p>
          <a:p>
            <a:pPr algn="r" rtl="1">
              <a:buNone/>
            </a:pPr>
            <a:r>
              <a:rPr lang="ar-JO" b="1" dirty="0" smtClean="0"/>
              <a:t>3-	الأهمية التنفيذية</a:t>
            </a:r>
          </a:p>
          <a:p>
            <a:pPr algn="r" rtl="1">
              <a:buNone/>
            </a:pPr>
            <a:endParaRPr lang="ar-JO" dirty="0" smtClean="0"/>
          </a:p>
          <a:p>
            <a:pPr algn="r" rtl="1"/>
            <a:endParaRPr lang="en-US" dirty="0"/>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3"/>
          <p:cNvSpPr>
            <a:spLocks noGrp="1" noRot="1" noChangeArrowheads="1"/>
          </p:cNvSpPr>
          <p:nvPr>
            <p:ph idx="1"/>
          </p:nvPr>
        </p:nvSpPr>
        <p:spPr>
          <a:xfrm>
            <a:off x="179388" y="1052513"/>
            <a:ext cx="8507412" cy="5689600"/>
          </a:xfrm>
        </p:spPr>
        <p:txBody>
          <a:bodyPr/>
          <a:lstStyle/>
          <a:p>
            <a:pPr marL="609600" indent="-609600" algn="r" rtl="1" eaLnBrk="1" hangingPunct="1"/>
            <a:r>
              <a:rPr lang="ar-SA" u="sng" dirty="0" smtClean="0"/>
              <a:t>طرق قياس الجودة :</a:t>
            </a:r>
            <a:endParaRPr lang="ar-SA" dirty="0" smtClean="0"/>
          </a:p>
          <a:p>
            <a:pPr marL="609600" indent="-609600" algn="r" rtl="1" eaLnBrk="1" hangingPunct="1">
              <a:buFont typeface="Wingdings" pitchFamily="2" charset="2"/>
              <a:buNone/>
            </a:pPr>
            <a:r>
              <a:rPr lang="ar-LB" dirty="0" smtClean="0"/>
              <a:t>1</a:t>
            </a:r>
            <a:r>
              <a:rPr lang="ar-SA" dirty="0" smtClean="0"/>
              <a:t>.	توصيف الجودة بواسطة العلامات التجارية –</a:t>
            </a:r>
            <a:r>
              <a:rPr lang="ar-LB" dirty="0" smtClean="0"/>
              <a:t>”</a:t>
            </a:r>
            <a:r>
              <a:rPr lang="en-US" dirty="0" smtClean="0"/>
              <a:t>Siemens</a:t>
            </a:r>
            <a:r>
              <a:rPr lang="ar-LB" dirty="0" smtClean="0"/>
              <a:t> –</a:t>
            </a:r>
            <a:r>
              <a:rPr lang="en-US" dirty="0" smtClean="0"/>
              <a:t>”</a:t>
            </a:r>
            <a:r>
              <a:rPr lang="en-US" dirty="0" err="1" smtClean="0"/>
              <a:t>sony</a:t>
            </a:r>
            <a:r>
              <a:rPr lang="en-US" dirty="0" smtClean="0"/>
              <a:t>-General Electric</a:t>
            </a:r>
            <a:r>
              <a:rPr lang="ar-SA" dirty="0" smtClean="0"/>
              <a:t>.</a:t>
            </a:r>
          </a:p>
          <a:p>
            <a:pPr marL="609600" indent="-609600" algn="r" rtl="1" eaLnBrk="1" hangingPunct="1">
              <a:buFont typeface="Wingdings" pitchFamily="2" charset="2"/>
              <a:buNone/>
            </a:pPr>
            <a:r>
              <a:rPr lang="ar-LB" dirty="0" smtClean="0"/>
              <a:t>2</a:t>
            </a:r>
            <a:r>
              <a:rPr lang="ar-SA" dirty="0" smtClean="0"/>
              <a:t>.	توصيف الجودة بواسطة ذكر مواصفات الصنف </a:t>
            </a:r>
            <a:endParaRPr lang="ar-LB" dirty="0" smtClean="0"/>
          </a:p>
          <a:p>
            <a:pPr marL="609600" indent="-609600" algn="r" rtl="1" eaLnBrk="1" hangingPunct="1">
              <a:buFont typeface="Wingdings" pitchFamily="2" charset="2"/>
              <a:buNone/>
            </a:pPr>
            <a:r>
              <a:rPr lang="ar-LB" dirty="0" smtClean="0"/>
              <a:t>3 </a:t>
            </a:r>
            <a:r>
              <a:rPr lang="ar-SA" dirty="0" smtClean="0"/>
              <a:t>.توصيف الصنف بذكر خصائصه الطبيعية أو الكيميائية</a:t>
            </a:r>
            <a:r>
              <a:rPr lang="ar-LB" dirty="0" smtClean="0"/>
              <a:t>:اللزوجة -اللون</a:t>
            </a:r>
            <a:r>
              <a:rPr lang="ar-SA" dirty="0" smtClean="0"/>
              <a:t>  </a:t>
            </a:r>
            <a:endParaRPr lang="ar-LB" dirty="0" smtClean="0"/>
          </a:p>
          <a:p>
            <a:pPr marL="609600" indent="-609600" algn="r" rtl="1" eaLnBrk="1" hangingPunct="1">
              <a:buFontTx/>
              <a:buAutoNum type="arabicPeriod" startAt="4"/>
            </a:pPr>
            <a:r>
              <a:rPr lang="ar-SA" dirty="0" smtClean="0"/>
              <a:t>توصيف مستوى الجودة بواسطة العينة </a:t>
            </a:r>
            <a:endParaRPr lang="ar-LB" dirty="0" smtClean="0"/>
          </a:p>
          <a:p>
            <a:pPr marL="609600" indent="-609600" algn="r" rtl="1" eaLnBrk="1" hangingPunct="1">
              <a:buFontTx/>
              <a:buAutoNum type="arabicPeriod" startAt="4"/>
            </a:pPr>
            <a:r>
              <a:rPr lang="ar-SA" dirty="0" smtClean="0"/>
              <a:t>توصيف مستوى الجودة عن طريق قياس الأداء بالنسبة للصنف : </a:t>
            </a:r>
            <a:r>
              <a:rPr lang="ar-LB" dirty="0" smtClean="0"/>
              <a:t>أداء الغرض من المنتج</a:t>
            </a:r>
            <a:endParaRPr lang="en-US" dirty="0" smtClean="0"/>
          </a:p>
        </p:txBody>
      </p:sp>
      <p:sp>
        <p:nvSpPr>
          <p:cNvPr id="54274" name="Rectangle 2"/>
          <p:cNvSpPr>
            <a:spLocks noGrp="1" noRot="1" noChangeArrowheads="1"/>
          </p:cNvSpPr>
          <p:nvPr>
            <p:ph type="title"/>
          </p:nvPr>
        </p:nvSpPr>
        <p:spPr>
          <a:xfrm>
            <a:off x="468313" y="0"/>
            <a:ext cx="8229600" cy="954088"/>
          </a:xfrm>
        </p:spPr>
        <p:txBody>
          <a:bodyPr/>
          <a:lstStyle/>
          <a:p>
            <a:pPr eaLnBrk="1" fontAlgn="auto" hangingPunct="1">
              <a:spcAft>
                <a:spcPts val="0"/>
              </a:spcAft>
              <a:defRPr/>
            </a:pPr>
            <a:r>
              <a:rPr lang="ar-JO" dirty="0" smtClean="0"/>
              <a:t> </a:t>
            </a:r>
            <a:r>
              <a:rPr lang="ar-SA" dirty="0" smtClean="0"/>
              <a:t>الشراء بالجودة المناسبة :</a:t>
            </a:r>
            <a:endParaRPr lang="en-US" dirty="0" smtClean="0"/>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3"/>
          <p:cNvSpPr>
            <a:spLocks noGrp="1" noRot="1" noChangeArrowheads="1"/>
          </p:cNvSpPr>
          <p:nvPr>
            <p:ph idx="1"/>
          </p:nvPr>
        </p:nvSpPr>
        <p:spPr>
          <a:xfrm>
            <a:off x="457200" y="1219200"/>
            <a:ext cx="8229600" cy="4906963"/>
          </a:xfrm>
        </p:spPr>
        <p:txBody>
          <a:bodyPr/>
          <a:lstStyle/>
          <a:p>
            <a:pPr marL="514350" indent="-514350" algn="r" rtl="1" eaLnBrk="1" hangingPunct="1">
              <a:buFont typeface="+mj-lt"/>
              <a:buAutoNum type="arabicPeriod"/>
            </a:pPr>
            <a:r>
              <a:rPr lang="ar-SA" dirty="0" smtClean="0"/>
              <a:t>إن الاستمرار في صناعة صنف معين بمستوى جودة معين غالباً ما يكون للصنف أسماء أو علامة تجارية ،وفي وجود هذا الاسم أو العلامة التجارية فإن القائم بالشراء يكون في أمان إذا استغنى عن توصيف الجودة بشراء صنف له اسم أو علامة تجارية محددة .</a:t>
            </a:r>
          </a:p>
          <a:p>
            <a:pPr algn="r" rtl="1" eaLnBrk="1" hangingPunct="1">
              <a:buNone/>
            </a:pPr>
            <a:r>
              <a:rPr lang="ar-SA" dirty="0" smtClean="0"/>
              <a:t>2-	توصيف الجودة بواسطة ذكر مواصفات الصنف </a:t>
            </a:r>
            <a:endParaRPr lang="ar-SA" u="sng" dirty="0" smtClean="0"/>
          </a:p>
          <a:p>
            <a:pPr algn="r" rtl="1" eaLnBrk="1" hangingPunct="1"/>
            <a:r>
              <a:rPr lang="ar-SA" b="1" u="sng" dirty="0" smtClean="0"/>
              <a:t>يرى البعض أن هذه الطريقة أفضل طرق توصيف </a:t>
            </a:r>
            <a:r>
              <a:rPr lang="ar-SA" b="1" u="sng" dirty="0" smtClean="0"/>
              <a:t>الجودة</a:t>
            </a:r>
            <a:endParaRPr lang="en-US" dirty="0" smtClean="0"/>
          </a:p>
        </p:txBody>
      </p:sp>
      <p:sp>
        <p:nvSpPr>
          <p:cNvPr id="55298" name="Rectangle 2"/>
          <p:cNvSpPr>
            <a:spLocks noGrp="1" noRot="1" noChangeArrowheads="1"/>
          </p:cNvSpPr>
          <p:nvPr>
            <p:ph type="title"/>
          </p:nvPr>
        </p:nvSpPr>
        <p:spPr/>
        <p:txBody>
          <a:bodyPr/>
          <a:lstStyle/>
          <a:p>
            <a:pPr algn="r" eaLnBrk="1" fontAlgn="auto" hangingPunct="1">
              <a:spcAft>
                <a:spcPts val="0"/>
              </a:spcAft>
              <a:defRPr/>
            </a:pPr>
            <a:r>
              <a:rPr lang="ar-SA" sz="4700" dirty="0" smtClean="0">
                <a:solidFill>
                  <a:schemeClr val="tx1"/>
                </a:solidFill>
              </a:rPr>
              <a:t>1-العلامات التجارية.</a:t>
            </a:r>
            <a:endParaRPr lang="en-US" sz="4700" dirty="0" smtClean="0">
              <a:solidFill>
                <a:schemeClr val="tx1"/>
              </a:solidFill>
            </a:endParaRPr>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3"/>
          <p:cNvSpPr>
            <a:spLocks noGrp="1" noRot="1" noChangeArrowheads="1"/>
          </p:cNvSpPr>
          <p:nvPr>
            <p:ph idx="1"/>
          </p:nvPr>
        </p:nvSpPr>
        <p:spPr>
          <a:xfrm>
            <a:off x="457200" y="1600200"/>
            <a:ext cx="8229600" cy="4800600"/>
          </a:xfrm>
        </p:spPr>
        <p:txBody>
          <a:bodyPr/>
          <a:lstStyle/>
          <a:p>
            <a:pPr algn="r" rtl="1" eaLnBrk="1" hangingPunct="1"/>
            <a:r>
              <a:rPr lang="ar-SA" dirty="0" smtClean="0"/>
              <a:t>قد يتم توصيف مستوى الجودة على أساس عينة يقدمها المشتري ،وهذه أسهل طريقة بالنسبة للمشتري الذي لا يريد أن يدخل في متاهات تحديد المواصفات ،ولكن هذا كله لن يعفي إدارة المشتريات من اختبارات الفحص للتأكد من المطابقة بين الصنف المورد والعينة المقدمة .</a:t>
            </a:r>
          </a:p>
        </p:txBody>
      </p:sp>
      <p:sp>
        <p:nvSpPr>
          <p:cNvPr id="57346" name="Rectangle 2"/>
          <p:cNvSpPr>
            <a:spLocks noGrp="1" noRot="1" noChangeArrowheads="1"/>
          </p:cNvSpPr>
          <p:nvPr>
            <p:ph type="title"/>
          </p:nvPr>
        </p:nvSpPr>
        <p:spPr/>
        <p:txBody>
          <a:bodyPr/>
          <a:lstStyle/>
          <a:p>
            <a:pPr eaLnBrk="1" fontAlgn="auto" hangingPunct="1">
              <a:spcAft>
                <a:spcPts val="0"/>
              </a:spcAft>
              <a:defRPr/>
            </a:pPr>
            <a:r>
              <a:rPr lang="ar-SA" dirty="0" smtClean="0"/>
              <a:t>توصيف مستوى الجودة بواسطة العينة :</a:t>
            </a:r>
            <a:endParaRPr lang="en-US" dirty="0" smtClean="0"/>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3"/>
          <p:cNvSpPr>
            <a:spLocks noGrp="1" noRot="1" noChangeArrowheads="1"/>
          </p:cNvSpPr>
          <p:nvPr>
            <p:ph idx="1"/>
          </p:nvPr>
        </p:nvSpPr>
        <p:spPr>
          <a:xfrm>
            <a:off x="228600" y="914400"/>
            <a:ext cx="8713787" cy="4495800"/>
          </a:xfrm>
        </p:spPr>
        <p:txBody>
          <a:bodyPr>
            <a:normAutofit/>
          </a:bodyPr>
          <a:lstStyle/>
          <a:p>
            <a:pPr marL="452437" indent="-342900" algn="r" rtl="1" eaLnBrk="1" hangingPunct="1">
              <a:lnSpc>
                <a:spcPct val="80000"/>
              </a:lnSpc>
              <a:buFont typeface="+mj-lt"/>
              <a:buAutoNum type="arabicPeriod"/>
              <a:defRPr/>
            </a:pPr>
            <a:r>
              <a:rPr lang="ar-SA" sz="2000" dirty="0" smtClean="0"/>
              <a:t>عدم </a:t>
            </a:r>
            <a:r>
              <a:rPr lang="ar-SA" sz="2800" dirty="0" smtClean="0"/>
              <a:t>وجود الصنف المطلوب </a:t>
            </a:r>
          </a:p>
          <a:p>
            <a:pPr marL="566737" indent="-457200" algn="r" rtl="1" eaLnBrk="1" hangingPunct="1">
              <a:lnSpc>
                <a:spcPct val="80000"/>
              </a:lnSpc>
              <a:buFont typeface="+mj-lt"/>
              <a:buAutoNum type="arabicPeriod"/>
              <a:defRPr/>
            </a:pPr>
            <a:r>
              <a:rPr lang="ar-SA" sz="2800" dirty="0" smtClean="0"/>
              <a:t>قد يكون موجوداً ،ولكن المورد لا يستطيع توريده إلا بعد فترة زمنية معينة ،والمشتري يريد حالاً. </a:t>
            </a:r>
          </a:p>
          <a:p>
            <a:pPr marL="566737" indent="-457200" algn="r" rtl="1" eaLnBrk="1" hangingPunct="1">
              <a:lnSpc>
                <a:spcPct val="80000"/>
              </a:lnSpc>
              <a:buFont typeface="+mj-lt"/>
              <a:buAutoNum type="arabicPeriod"/>
              <a:defRPr/>
            </a:pPr>
            <a:r>
              <a:rPr lang="ar-SA" sz="2800" dirty="0" smtClean="0"/>
              <a:t>إذا قدم أحد الموردين عرضاً عن صنف خلاف الصنف المطلوب ولكنه صالح لنفس الغرض وقد يكون فيه ميزات يفوق فيها الصنف القديم كما أن سعره أقل </a:t>
            </a:r>
          </a:p>
          <a:p>
            <a:pPr marL="566737" indent="-457200" algn="r" rtl="1" eaLnBrk="1" hangingPunct="1">
              <a:lnSpc>
                <a:spcPct val="80000"/>
              </a:lnSpc>
              <a:buFont typeface="+mj-lt"/>
              <a:buAutoNum type="arabicPeriod"/>
              <a:defRPr/>
            </a:pPr>
            <a:r>
              <a:rPr lang="ar-SA" sz="2800" dirty="0" smtClean="0"/>
              <a:t>بالنسبة لإدارة المشتريات سواء كانت تضع المواصفات أم لا ،فإن مسؤولية القائم بالشراء لا تنتهي بإصدار أوامر التوريد ،لأن الصنف المشترى يجب أن يورد بالكمية المطلوبة وفي الوقت المطلوب ،ومستوى الجودة المطلوب ،ومن مسؤولية إدارة المشتريات أن مواصفات مستوى الجودة المطلوب هي جزء من كل اتفاق شراء يتم بين المنشأة وأحد مورديها .</a:t>
            </a:r>
          </a:p>
          <a:p>
            <a:pPr marL="566737" indent="-457200" algn="r" rtl="1" eaLnBrk="1" hangingPunct="1">
              <a:lnSpc>
                <a:spcPct val="80000"/>
              </a:lnSpc>
              <a:buNone/>
              <a:defRPr/>
            </a:pPr>
            <a:endParaRPr lang="en-US" sz="2800" dirty="0" smtClean="0"/>
          </a:p>
        </p:txBody>
      </p:sp>
      <p:sp>
        <p:nvSpPr>
          <p:cNvPr id="58370" name="Rectangle 2"/>
          <p:cNvSpPr>
            <a:spLocks noGrp="1" noRot="1" noChangeArrowheads="1"/>
          </p:cNvSpPr>
          <p:nvPr>
            <p:ph type="title"/>
          </p:nvPr>
        </p:nvSpPr>
        <p:spPr>
          <a:xfrm>
            <a:off x="467544" y="0"/>
            <a:ext cx="8229600" cy="1143000"/>
          </a:xfrm>
        </p:spPr>
        <p:txBody>
          <a:bodyPr>
            <a:normAutofit/>
          </a:bodyPr>
          <a:lstStyle/>
          <a:p>
            <a:pPr algn="r" rtl="1" eaLnBrk="1" fontAlgn="auto" hangingPunct="1">
              <a:spcAft>
                <a:spcPts val="0"/>
              </a:spcAft>
              <a:defRPr/>
            </a:pPr>
            <a:r>
              <a:rPr lang="ar-SA" sz="3200" b="1" dirty="0" smtClean="0">
                <a:solidFill>
                  <a:schemeClr val="tx1"/>
                </a:solidFill>
              </a:rPr>
              <a:t>ما هي الظروف التي تؤدي إلى الانحراف عن مستوى الجودة أو تجعل الانحراف ضرورة قيمية؟</a:t>
            </a:r>
            <a:endParaRPr lang="en-US" sz="3200" b="1" dirty="0" smtClean="0">
              <a:solidFill>
                <a:schemeClr val="tx1"/>
              </a:solidFill>
            </a:endParaRPr>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3"/>
          <p:cNvSpPr>
            <a:spLocks noGrp="1" noRot="1" noChangeArrowheads="1"/>
          </p:cNvSpPr>
          <p:nvPr>
            <p:ph idx="1"/>
          </p:nvPr>
        </p:nvSpPr>
        <p:spPr>
          <a:xfrm>
            <a:off x="76200" y="981075"/>
            <a:ext cx="8991600" cy="5761038"/>
          </a:xfrm>
        </p:spPr>
        <p:txBody>
          <a:bodyPr>
            <a:normAutofit/>
          </a:bodyPr>
          <a:lstStyle/>
          <a:p>
            <a:pPr algn="r" rtl="1" eaLnBrk="1" hangingPunct="1">
              <a:lnSpc>
                <a:spcPct val="90000"/>
              </a:lnSpc>
              <a:buNone/>
            </a:pPr>
            <a:r>
              <a:rPr lang="ar-SA" dirty="0" smtClean="0"/>
              <a:t>1.	تخزين المواد الخام يضمن استمرار تقديم الخدمات دون توقف .</a:t>
            </a:r>
          </a:p>
          <a:p>
            <a:pPr algn="r" rtl="1" eaLnBrk="1" hangingPunct="1">
              <a:lnSpc>
                <a:spcPct val="90000"/>
              </a:lnSpc>
              <a:buNone/>
            </a:pPr>
            <a:r>
              <a:rPr lang="ar-SA" dirty="0" smtClean="0"/>
              <a:t>2.	وجود المخزون من المواد الخام يعطي المسؤولين عن تخطيط المخزون مرونة في وضع خطة مثلى لا تعتمد على خطة الشراء ،بمعنى أن وجود المخزون من المواد الخام يضمن استمرار سريان الخدمات دون الحاجة إلى ربط خطة الخدمات بخطة الشراء زمنياً للمواد الخام .</a:t>
            </a:r>
          </a:p>
          <a:p>
            <a:pPr algn="r" rtl="1" eaLnBrk="1" hangingPunct="1">
              <a:lnSpc>
                <a:spcPct val="90000"/>
              </a:lnSpc>
              <a:buNone/>
            </a:pPr>
            <a:r>
              <a:rPr lang="ar-SA" dirty="0" smtClean="0"/>
              <a:t>3.	إمكان الشراء بكميات كبيرة وتخزينها ،مما يكفل الحصول على خصم الكمية ، وبالتالي انخفاض تكلفة إنتاج الوحدة المنتجة.</a:t>
            </a:r>
            <a:endParaRPr lang="en-US" dirty="0" smtClean="0"/>
          </a:p>
        </p:txBody>
      </p:sp>
      <p:sp>
        <p:nvSpPr>
          <p:cNvPr id="70658" name="Rectangle 2"/>
          <p:cNvSpPr>
            <a:spLocks noGrp="1" noRot="1" noChangeArrowheads="1"/>
          </p:cNvSpPr>
          <p:nvPr>
            <p:ph type="title"/>
          </p:nvPr>
        </p:nvSpPr>
        <p:spPr>
          <a:xfrm>
            <a:off x="468313" y="0"/>
            <a:ext cx="8229600" cy="1143000"/>
          </a:xfrm>
        </p:spPr>
        <p:txBody>
          <a:bodyPr/>
          <a:lstStyle/>
          <a:p>
            <a:pPr eaLnBrk="1" fontAlgn="auto" hangingPunct="1">
              <a:spcAft>
                <a:spcPts val="0"/>
              </a:spcAft>
              <a:defRPr/>
            </a:pPr>
            <a:r>
              <a:rPr lang="ar-LB" dirty="0" smtClean="0"/>
              <a:t>فوائد </a:t>
            </a:r>
            <a:r>
              <a:rPr lang="ar-SA" dirty="0" smtClean="0"/>
              <a:t>التخزين السليم</a:t>
            </a:r>
            <a:endParaRPr lang="en-US" dirty="0" smtClean="0"/>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3"/>
          <p:cNvSpPr>
            <a:spLocks noGrp="1" noRot="1" noChangeArrowheads="1"/>
          </p:cNvSpPr>
          <p:nvPr>
            <p:ph idx="1"/>
          </p:nvPr>
        </p:nvSpPr>
        <p:spPr>
          <a:xfrm>
            <a:off x="179388" y="990601"/>
            <a:ext cx="8785225" cy="5678488"/>
          </a:xfrm>
        </p:spPr>
        <p:txBody>
          <a:bodyPr>
            <a:normAutofit/>
          </a:bodyPr>
          <a:lstStyle/>
          <a:p>
            <a:pPr algn="r" rtl="1" eaLnBrk="1" hangingPunct="1">
              <a:buFont typeface="Wingdings" pitchFamily="2" charset="2"/>
              <a:buNone/>
            </a:pPr>
            <a:r>
              <a:rPr lang="ar-LB" sz="2800" dirty="0" smtClean="0"/>
              <a:t>1- </a:t>
            </a:r>
            <a:r>
              <a:rPr lang="ar-SA" sz="3600" dirty="0" smtClean="0"/>
              <a:t>العجز أو الفقد أو السرقة.</a:t>
            </a:r>
            <a:r>
              <a:rPr lang="ar-LB" sz="3600" dirty="0" smtClean="0"/>
              <a:t>   </a:t>
            </a:r>
            <a:endParaRPr lang="ar-LB" sz="1100" dirty="0" smtClean="0"/>
          </a:p>
          <a:p>
            <a:pPr algn="r" rtl="1" eaLnBrk="1" hangingPunct="1">
              <a:buFont typeface="Wingdings" pitchFamily="2" charset="2"/>
              <a:buNone/>
            </a:pPr>
            <a:r>
              <a:rPr lang="ar-LB" sz="3600" dirty="0" smtClean="0"/>
              <a:t>2-</a:t>
            </a:r>
            <a:r>
              <a:rPr lang="ar-SA" sz="3600" dirty="0" smtClean="0"/>
              <a:t>الخسائر </a:t>
            </a:r>
            <a:r>
              <a:rPr lang="ar-LB" sz="3600" dirty="0" smtClean="0"/>
              <a:t>م</a:t>
            </a:r>
            <a:r>
              <a:rPr lang="ar-SA" sz="3600" dirty="0" smtClean="0"/>
              <a:t>ن التلف الناشئ عن سوء التخزين .</a:t>
            </a:r>
            <a:endParaRPr lang="ar-LB" sz="3600" dirty="0" smtClean="0"/>
          </a:p>
          <a:p>
            <a:pPr algn="r" rtl="1" eaLnBrk="1" hangingPunct="1">
              <a:buFont typeface="Wingdings" pitchFamily="2" charset="2"/>
              <a:buNone/>
            </a:pPr>
            <a:endParaRPr lang="ar-SA" sz="1100" dirty="0" smtClean="0"/>
          </a:p>
          <a:p>
            <a:pPr algn="r" rtl="1" eaLnBrk="1" hangingPunct="1">
              <a:buFont typeface="Wingdings" pitchFamily="2" charset="2"/>
              <a:buNone/>
            </a:pPr>
            <a:r>
              <a:rPr lang="ar-LB" sz="3600" dirty="0" smtClean="0"/>
              <a:t>3-</a:t>
            </a:r>
            <a:r>
              <a:rPr lang="ar-SA" sz="3600" dirty="0" smtClean="0"/>
              <a:t>تعطيل جزء من رأس المال المستثمر في المخزون.</a:t>
            </a:r>
            <a:endParaRPr lang="ar-LB" sz="3600" dirty="0" smtClean="0"/>
          </a:p>
          <a:p>
            <a:pPr algn="r" rtl="1" eaLnBrk="1" hangingPunct="1">
              <a:buFont typeface="Wingdings" pitchFamily="2" charset="2"/>
              <a:buNone/>
            </a:pPr>
            <a:endParaRPr lang="ar-SA" sz="1100" dirty="0" smtClean="0"/>
          </a:p>
          <a:p>
            <a:pPr algn="r" rtl="1" eaLnBrk="1" hangingPunct="1">
              <a:buFont typeface="Wingdings" pitchFamily="2" charset="2"/>
              <a:buNone/>
            </a:pPr>
            <a:r>
              <a:rPr lang="ar-LB" sz="3600" dirty="0" smtClean="0"/>
              <a:t>4- </a:t>
            </a:r>
            <a:r>
              <a:rPr lang="ar-SA" sz="3600" dirty="0" smtClean="0"/>
              <a:t>الخسائر الناتجة عن تقادم بعض الأصناف ،أو عدم صلاحيتها للإستعمال </a:t>
            </a:r>
            <a:r>
              <a:rPr lang="ar-LB" sz="3600" dirty="0" smtClean="0"/>
              <a:t>.</a:t>
            </a:r>
            <a:endParaRPr lang="ar-SA" sz="3600" dirty="0" smtClean="0"/>
          </a:p>
          <a:p>
            <a:pPr algn="r" rtl="1" eaLnBrk="1" hangingPunct="1">
              <a:buFont typeface="Wingdings" pitchFamily="2" charset="2"/>
              <a:buNone/>
            </a:pPr>
            <a:r>
              <a:rPr lang="ar-SA" sz="3600" dirty="0" smtClean="0"/>
              <a:t>5-</a:t>
            </a:r>
            <a:r>
              <a:rPr lang="ar-LB" sz="3600" dirty="0" smtClean="0"/>
              <a:t>معدل سحب الأصناف لذلك يجب أن تكون اتصال بين المشتريات و المخازن</a:t>
            </a:r>
            <a:r>
              <a:rPr lang="ar-SA" sz="3600" dirty="0" smtClean="0"/>
              <a:t>.</a:t>
            </a:r>
            <a:endParaRPr lang="en-US" sz="3600" dirty="0" smtClean="0"/>
          </a:p>
        </p:txBody>
      </p:sp>
      <p:sp>
        <p:nvSpPr>
          <p:cNvPr id="71682" name="Rectangle 2"/>
          <p:cNvSpPr>
            <a:spLocks noGrp="1" noRot="1" noChangeArrowheads="1"/>
          </p:cNvSpPr>
          <p:nvPr>
            <p:ph type="title"/>
          </p:nvPr>
        </p:nvSpPr>
        <p:spPr>
          <a:xfrm>
            <a:off x="468313" y="0"/>
            <a:ext cx="8229600" cy="1143000"/>
          </a:xfrm>
        </p:spPr>
        <p:txBody>
          <a:bodyPr/>
          <a:lstStyle/>
          <a:p>
            <a:pPr eaLnBrk="1" fontAlgn="auto" hangingPunct="1">
              <a:spcAft>
                <a:spcPts val="0"/>
              </a:spcAft>
              <a:defRPr/>
            </a:pPr>
            <a:r>
              <a:rPr lang="ar-LB" dirty="0" smtClean="0"/>
              <a:t>مساؤى الإدارة </a:t>
            </a:r>
            <a:r>
              <a:rPr lang="ar-SA" dirty="0" smtClean="0"/>
              <a:t>السيئة لادارة مواد  ال</a:t>
            </a:r>
            <a:r>
              <a:rPr lang="ar-LB" dirty="0" smtClean="0"/>
              <a:t>مخازن</a:t>
            </a:r>
            <a:endParaRPr lang="en-US" dirty="0" smtClean="0"/>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3"/>
          <p:cNvSpPr>
            <a:spLocks noGrp="1" noRot="1" noChangeArrowheads="1"/>
          </p:cNvSpPr>
          <p:nvPr>
            <p:ph idx="1"/>
          </p:nvPr>
        </p:nvSpPr>
        <p:spPr>
          <a:xfrm>
            <a:off x="457200" y="1600200"/>
            <a:ext cx="8229600" cy="5029200"/>
          </a:xfrm>
        </p:spPr>
        <p:txBody>
          <a:bodyPr>
            <a:normAutofit lnSpcReduction="10000"/>
          </a:bodyPr>
          <a:lstStyle/>
          <a:p>
            <a:pPr algn="r" rtl="1" eaLnBrk="1" hangingPunct="1">
              <a:lnSpc>
                <a:spcPct val="90000"/>
              </a:lnSpc>
              <a:buNone/>
            </a:pPr>
            <a:r>
              <a:rPr lang="ar-SA" sz="2400" dirty="0" smtClean="0"/>
              <a:t>1.	</a:t>
            </a:r>
            <a:r>
              <a:rPr lang="ar-SA" sz="2800" dirty="0" smtClean="0"/>
              <a:t>استلام الأصناف المشتراة ومراجعتها ،ثم تخزينها بالطريقة المناسبة لحين الطلب .</a:t>
            </a:r>
          </a:p>
          <a:p>
            <a:pPr algn="r" rtl="1" eaLnBrk="1" hangingPunct="1">
              <a:lnSpc>
                <a:spcPct val="90000"/>
              </a:lnSpc>
              <a:buNone/>
            </a:pPr>
            <a:r>
              <a:rPr lang="ar-SA" sz="2800" dirty="0" smtClean="0"/>
              <a:t>2.	المحافظة على الأصناف المخزونة وصيانتها ،والقيام بالجرد بين فترة وأخرى ومراجعة أرصدة الأصناف .</a:t>
            </a:r>
          </a:p>
          <a:p>
            <a:pPr algn="r" rtl="1" eaLnBrk="1" hangingPunct="1">
              <a:lnSpc>
                <a:spcPct val="90000"/>
              </a:lnSpc>
              <a:buNone/>
            </a:pPr>
            <a:r>
              <a:rPr lang="ar-SA" sz="2800" dirty="0" smtClean="0"/>
              <a:t>3.	عدم السماح لأي شخص غير العاملين في المخازن بالدخول إلى المخزن ،والإشراف على العاملين في المخزن وتوجيههم .</a:t>
            </a:r>
          </a:p>
          <a:p>
            <a:pPr algn="r" rtl="1" eaLnBrk="1" hangingPunct="1">
              <a:lnSpc>
                <a:spcPct val="90000"/>
              </a:lnSpc>
              <a:buNone/>
            </a:pPr>
            <a:r>
              <a:rPr lang="ar-SA" sz="2800" dirty="0" smtClean="0"/>
              <a:t>4.	صرف الأصناف المخزونة بناءً على النظام المتبع وبمستند موقع من شخص مسؤول .</a:t>
            </a:r>
          </a:p>
          <a:p>
            <a:pPr algn="r" rtl="1" eaLnBrk="1" hangingPunct="1">
              <a:lnSpc>
                <a:spcPct val="90000"/>
              </a:lnSpc>
              <a:buNone/>
            </a:pPr>
            <a:r>
              <a:rPr lang="ar-SA" sz="2800" dirty="0" smtClean="0"/>
              <a:t>5.	الاحتفاظ بالسجلات المخزنية المطلوبة ،ووضع نظام مخزني يكفل سرعة الصرف .</a:t>
            </a:r>
          </a:p>
          <a:p>
            <a:pPr algn="r" rtl="1" eaLnBrk="1" hangingPunct="1">
              <a:lnSpc>
                <a:spcPct val="90000"/>
              </a:lnSpc>
              <a:buNone/>
            </a:pPr>
            <a:r>
              <a:rPr lang="ar-SA" sz="2800" dirty="0" smtClean="0"/>
              <a:t>6.	استلام المرتجعات من الأصناف التي صرفت للاستعمال ولكنها لم تستعمل .</a:t>
            </a:r>
            <a:endParaRPr lang="en-US" sz="2800" dirty="0" smtClean="0"/>
          </a:p>
        </p:txBody>
      </p:sp>
      <p:sp>
        <p:nvSpPr>
          <p:cNvPr id="74754" name="Rectangle 2"/>
          <p:cNvSpPr>
            <a:spLocks noGrp="1" noRot="1" noChangeArrowheads="1"/>
          </p:cNvSpPr>
          <p:nvPr>
            <p:ph type="title"/>
          </p:nvPr>
        </p:nvSpPr>
        <p:spPr/>
        <p:txBody>
          <a:bodyPr/>
          <a:lstStyle/>
          <a:p>
            <a:pPr eaLnBrk="1" fontAlgn="auto" hangingPunct="1">
              <a:spcAft>
                <a:spcPts val="0"/>
              </a:spcAft>
              <a:defRPr/>
            </a:pPr>
            <a:r>
              <a:rPr lang="ar-SA" u="sng" dirty="0" smtClean="0"/>
              <a:t>واجبات أمين المخازن :</a:t>
            </a:r>
            <a:endParaRPr lang="en-US" u="sng" dirty="0" smtClean="0"/>
          </a:p>
        </p:txBody>
      </p:sp>
    </p:spTree>
  </p:cSld>
  <p:clrMapOvr>
    <a:masterClrMapping/>
  </p:clrMapOvr>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3"/>
          <p:cNvSpPr>
            <a:spLocks noGrp="1" noRot="1" noChangeArrowheads="1"/>
          </p:cNvSpPr>
          <p:nvPr>
            <p:ph idx="1"/>
          </p:nvPr>
        </p:nvSpPr>
        <p:spPr>
          <a:xfrm>
            <a:off x="381000" y="990600"/>
            <a:ext cx="8305800" cy="5562600"/>
          </a:xfrm>
        </p:spPr>
        <p:txBody>
          <a:bodyPr>
            <a:normAutofit/>
          </a:bodyPr>
          <a:lstStyle/>
          <a:p>
            <a:pPr algn="r" rtl="1" eaLnBrk="1" hangingPunct="1">
              <a:lnSpc>
                <a:spcPct val="90000"/>
              </a:lnSpc>
              <a:buNone/>
            </a:pPr>
            <a:r>
              <a:rPr lang="ar-SA" dirty="0" smtClean="0"/>
              <a:t>1.	الإشراف على العاملين في المخازن ،والإشراف على مد المخازن الفرعية بما يلزمها .</a:t>
            </a:r>
          </a:p>
          <a:p>
            <a:pPr algn="r" rtl="1" eaLnBrk="1" hangingPunct="1">
              <a:lnSpc>
                <a:spcPct val="90000"/>
              </a:lnSpc>
              <a:buNone/>
            </a:pPr>
            <a:r>
              <a:rPr lang="ar-SA" dirty="0" smtClean="0"/>
              <a:t>2.	توزيع معدات المناولة والنقل الداخلية على المخازن بما يكفل الاستعمال الأمثل لها .</a:t>
            </a:r>
          </a:p>
          <a:p>
            <a:pPr algn="r" rtl="1" eaLnBrk="1" hangingPunct="1">
              <a:lnSpc>
                <a:spcPct val="90000"/>
              </a:lnSpc>
              <a:buNone/>
            </a:pPr>
            <a:r>
              <a:rPr lang="ar-SA" dirty="0" smtClean="0"/>
              <a:t>3.	يضع نظاماً محكماً للرقابة ،وملاحظة أرصدة الأصناف .</a:t>
            </a:r>
          </a:p>
          <a:p>
            <a:pPr algn="r" rtl="1" eaLnBrk="1" hangingPunct="1">
              <a:lnSpc>
                <a:spcPct val="90000"/>
              </a:lnSpc>
              <a:buNone/>
            </a:pPr>
            <a:r>
              <a:rPr lang="ar-SA" dirty="0" smtClean="0"/>
              <a:t>4.	الإشراف على حفظ الأصناف في المخازن ،والإشراف على الجرد الدوري والسنوي للمخازن .</a:t>
            </a:r>
          </a:p>
          <a:p>
            <a:pPr algn="r" rtl="1" eaLnBrk="1" hangingPunct="1">
              <a:lnSpc>
                <a:spcPct val="90000"/>
              </a:lnSpc>
              <a:buNone/>
            </a:pPr>
            <a:r>
              <a:rPr lang="ar-SA" dirty="0" smtClean="0"/>
              <a:t>5.	المسؤولية عن تنفيذ جميع اللوائح التنظيمية الخاصة بالمخازن ،وتنفيذ تعليمات الإدارة في هذا الشأن . </a:t>
            </a:r>
            <a:endParaRPr lang="en-US" dirty="0" smtClean="0"/>
          </a:p>
        </p:txBody>
      </p:sp>
      <p:sp>
        <p:nvSpPr>
          <p:cNvPr id="75778" name="Rectangle 2"/>
          <p:cNvSpPr>
            <a:spLocks noGrp="1" noRot="1" noChangeArrowheads="1"/>
          </p:cNvSpPr>
          <p:nvPr>
            <p:ph type="title"/>
          </p:nvPr>
        </p:nvSpPr>
        <p:spPr>
          <a:xfrm>
            <a:off x="457200" y="0"/>
            <a:ext cx="8229600" cy="1143000"/>
          </a:xfrm>
        </p:spPr>
        <p:txBody>
          <a:bodyPr/>
          <a:lstStyle/>
          <a:p>
            <a:pPr algn="r" eaLnBrk="1" fontAlgn="auto" hangingPunct="1">
              <a:spcAft>
                <a:spcPts val="0"/>
              </a:spcAft>
              <a:defRPr/>
            </a:pPr>
            <a:r>
              <a:rPr lang="ar-SA" u="sng" dirty="0" smtClean="0"/>
              <a:t>اختصاصات مدير المخازن :</a:t>
            </a:r>
            <a:endParaRPr lang="en-US" u="sng" dirty="0" smtClean="0"/>
          </a:p>
        </p:txBody>
      </p:sp>
    </p:spTree>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normAutofit/>
          </a:bodyPr>
          <a:lstStyle/>
          <a:p>
            <a:pPr algn="ctr" rtl="1"/>
            <a:r>
              <a:rPr lang="ar-SA" sz="11800" dirty="0" smtClean="0"/>
              <a:t>امنياتي للجميع التوفيق ،،،</a:t>
            </a:r>
            <a:endParaRPr lang="en-US" sz="118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654</TotalTime>
  <Words>4084</Words>
  <Application>Microsoft Office PowerPoint</Application>
  <PresentationFormat>On-screen Show (4:3)</PresentationFormat>
  <Paragraphs>532</Paragraphs>
  <Slides>98</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98</vt:i4>
      </vt:variant>
    </vt:vector>
  </HeadingPairs>
  <TitlesOfParts>
    <vt:vector size="106" baseType="lpstr">
      <vt:lpstr>Akhbar MT</vt:lpstr>
      <vt:lpstr>Arabic Typesetting</vt:lpstr>
      <vt:lpstr>Arial</vt:lpstr>
      <vt:lpstr>Calibri</vt:lpstr>
      <vt:lpstr>PT Bold Heading</vt:lpstr>
      <vt:lpstr>Times New Roman</vt:lpstr>
      <vt:lpstr>Wingdings</vt:lpstr>
      <vt:lpstr>Office Theme</vt:lpstr>
      <vt:lpstr>تقنية وادارة المواد الطبية </vt:lpstr>
      <vt:lpstr>PowerPoint Presentation</vt:lpstr>
      <vt:lpstr>أولاً: تعريف إدارة المواد. هي الإدارة المتكاملة والمسئولة عن التخطيط والحصول على كل إحتياجات المنظمة الصحية من كل الأصناف المختلفة وتخزينها والتصرف فيها والرقابة عليها بشكل يتحقق معه أفضل استخدام للموارد المتاحة من تسهيلات وأفراد وأموال لخدمة العملاء ضمن الإطار المحدد في الأهداف العامة للمنظمة". </vt:lpstr>
      <vt:lpstr>PowerPoint Presentation</vt:lpstr>
      <vt:lpstr>مفهوم أدارة المواد:</vt:lpstr>
      <vt:lpstr>PowerPoint Presentation</vt:lpstr>
      <vt:lpstr>PowerPoint Presentation</vt:lpstr>
      <vt:lpstr>PowerPoint Presentation</vt:lpstr>
      <vt:lpstr>PowerPoint Presentation</vt:lpstr>
      <vt:lpstr>الأهمية العملية والاقتصادية:</vt:lpstr>
      <vt:lpstr>الأهمية التخطيطية والتنظيمية:</vt:lpstr>
      <vt:lpstr>الأهمية التنفيذية:</vt:lpstr>
      <vt:lpstr>الأهداف الرئيسة لوظيفة التخزين:</vt:lpstr>
      <vt:lpstr>الشروط اللازمة لتحقيق أهداف أدارة المواد:</vt:lpstr>
      <vt:lpstr>الآثار السلبية المترتبة على عدم الاهتمام بالمخازن:</vt:lpstr>
      <vt:lpstr>أنواع المخازن:</vt:lpstr>
      <vt:lpstr>PowerPoint Presentation</vt:lpstr>
      <vt:lpstr>PowerPoint Presentation</vt:lpstr>
      <vt:lpstr>PowerPoint Presentation</vt:lpstr>
      <vt:lpstr>PowerPoint Presentation</vt:lpstr>
      <vt:lpstr>PowerPoint Presentation</vt:lpstr>
      <vt:lpstr>أصناف وأنواع المواد المخزنة:</vt:lpstr>
      <vt:lpstr>حالات دراسية عن انواع المواد الطبية المستخدمة في القطاع الصحي</vt:lpstr>
      <vt:lpstr>الأسس التقنية (الفنية) في تصنيف الأجهزة الطبية للمستشفيات</vt:lpstr>
      <vt:lpstr>PowerPoint Presentation</vt:lpstr>
      <vt:lpstr>PowerPoint Presentation</vt:lpstr>
      <vt:lpstr>* التصنيف الوظيفي للأجهزة الطبية Functional Classification of Medical Equipment </vt:lpstr>
      <vt:lpstr>PowerPoint Presentation</vt:lpstr>
      <vt:lpstr> مجموعة  أجهزة التشخيص والمراقبة   Diagnosis Equipment :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الفصل الثالث والرابع </vt:lpstr>
      <vt:lpstr>المقدمة </vt:lpstr>
      <vt:lpstr>الشراء : هو مجموعة الأنشطة التي تتضمن التعرف على الاحتياجات من المواد و اختيار مصادر التوريد المناسبة و التفاوض للحصول على انسب الأسعار و شروط التوريد و السداد المناسب لضمان التوريد في الوقت المناسب. </vt:lpstr>
      <vt:lpstr>اهداف عملية الشراء </vt:lpstr>
      <vt:lpstr>مسؤوليات إدارة المشتريات</vt:lpstr>
      <vt:lpstr>مسؤوليات إدارة المشتريات</vt:lpstr>
      <vt:lpstr>أنواع الشراء</vt:lpstr>
      <vt:lpstr>الشراء المقدم</vt:lpstr>
      <vt:lpstr>أسباب الشراء المقدم</vt:lpstr>
      <vt:lpstr>مساؤى الشراء المقدم</vt:lpstr>
      <vt:lpstr>خصائص الشراء وقت الحاجه </vt:lpstr>
      <vt:lpstr>متطلبات تطبيق نظام الشراء في وقت الحاجة</vt:lpstr>
      <vt:lpstr>متطلبات تطبيق نظام الشراء في وقت الحاجة</vt:lpstr>
      <vt:lpstr>PowerPoint Presentation</vt:lpstr>
      <vt:lpstr>إجراءات الشراء (مراحل الشراء) : </vt:lpstr>
      <vt:lpstr>إجراءات الشراء  :مراحل الشراء</vt:lpstr>
      <vt:lpstr>إجراءات الشراء (مراحل الشراء)</vt:lpstr>
      <vt:lpstr>إجراءات الشراء (مراحل الشراء)</vt:lpstr>
      <vt:lpstr>المركزية واللامركزية في عمليات الشراء :</vt:lpstr>
      <vt:lpstr>مزايا المركزية في الشراء </vt:lpstr>
      <vt:lpstr>عيوبها : </vt:lpstr>
      <vt:lpstr>الجمع بين المركزية واللامركزية في الشراء:</vt:lpstr>
      <vt:lpstr>الجمع بين المركزية واللامركزية في الشراء:</vt:lpstr>
      <vt:lpstr>موقع إدارة الشراء فى البناء التنظيمي</vt:lpstr>
      <vt:lpstr>PowerPoint Presentation</vt:lpstr>
      <vt:lpstr>التخطيط للشراء :</vt:lpstr>
      <vt:lpstr>تابع التخطيط للشراء</vt:lpstr>
      <vt:lpstr>مصادر الشراء : </vt:lpstr>
      <vt:lpstr>مصادر المعلومات عن الموردين : </vt:lpstr>
      <vt:lpstr>الشراء من مورد واحد أو من عدة موردين ؟ </vt:lpstr>
      <vt:lpstr>الأسس التي على أساسها يتم الشراء</vt:lpstr>
      <vt:lpstr>الأسس التي على أساسها يتم الشراء</vt:lpstr>
      <vt:lpstr>أنواع الخصم الذي يقدمه الموردون :</vt:lpstr>
      <vt:lpstr>الشراء بالكمية المناسبة</vt:lpstr>
      <vt:lpstr>الشراء بالكمية المناسبة</vt:lpstr>
      <vt:lpstr>سياسة الشراء الخاصة بالمنشأة</vt:lpstr>
      <vt:lpstr>سياسة الشراء الخاصة بالمنشأة</vt:lpstr>
      <vt:lpstr> الشراء بالجودة المناسبة :</vt:lpstr>
      <vt:lpstr>1-العلامات التجارية.</vt:lpstr>
      <vt:lpstr>توصيف مستوى الجودة بواسطة العينة :</vt:lpstr>
      <vt:lpstr>ما هي الظروف التي تؤدي إلى الانحراف عن مستوى الجودة أو تجعل الانحراف ضرورة قيمية؟</vt:lpstr>
      <vt:lpstr>فوائد التخزين السليم</vt:lpstr>
      <vt:lpstr>مساؤى الإدارة السيئة لادارة مواد  المخازن</vt:lpstr>
      <vt:lpstr>واجبات أمين المخازن :</vt:lpstr>
      <vt:lpstr>اختصاصات مدير المخازن :</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Owner</dc:creator>
  <cp:lastModifiedBy>adi syouf</cp:lastModifiedBy>
  <cp:revision>64</cp:revision>
  <dcterms:created xsi:type="dcterms:W3CDTF">2014-09-17T11:47:48Z</dcterms:created>
  <dcterms:modified xsi:type="dcterms:W3CDTF">2018-10-24T11:22:38Z</dcterms:modified>
</cp:coreProperties>
</file>