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85" r:id="rId2"/>
    <p:sldId id="256" r:id="rId3"/>
    <p:sldId id="284" r:id="rId4"/>
    <p:sldId id="286" r:id="rId5"/>
    <p:sldId id="258" r:id="rId6"/>
    <p:sldId id="259" r:id="rId7"/>
    <p:sldId id="272" r:id="rId8"/>
    <p:sldId id="296" r:id="rId9"/>
    <p:sldId id="260" r:id="rId10"/>
    <p:sldId id="261" r:id="rId11"/>
    <p:sldId id="289" r:id="rId12"/>
    <p:sldId id="290" r:id="rId13"/>
    <p:sldId id="291" r:id="rId14"/>
    <p:sldId id="292" r:id="rId15"/>
    <p:sldId id="295" r:id="rId16"/>
    <p:sldId id="263" r:id="rId17"/>
    <p:sldId id="288" r:id="rId18"/>
    <p:sldId id="264" r:id="rId19"/>
    <p:sldId id="297" r:id="rId20"/>
    <p:sldId id="298" r:id="rId21"/>
    <p:sldId id="265" r:id="rId22"/>
    <p:sldId id="267" r:id="rId23"/>
    <p:sldId id="266" r:id="rId24"/>
    <p:sldId id="287" r:id="rId25"/>
    <p:sldId id="268" r:id="rId26"/>
    <p:sldId id="271" r:id="rId27"/>
    <p:sldId id="269" r:id="rId28"/>
    <p:sldId id="270" r:id="rId29"/>
    <p:sldId id="294" r:id="rId3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7" autoAdjust="0"/>
    <p:restoredTop sz="94884" autoAdjust="0"/>
  </p:normalViewPr>
  <p:slideViewPr>
    <p:cSldViewPr>
      <p:cViewPr varScale="1">
        <p:scale>
          <a:sx n="99" d="100"/>
          <a:sy n="99" d="100"/>
        </p:scale>
        <p:origin x="1752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F9F3F9-41E0-4EDB-A4A2-63720E10018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8C8D6B77-7A58-43B0-B966-68799DB624D6}">
      <dgm:prSet phldrT="[نص]" custT="1"/>
      <dgm:spPr>
        <a:solidFill>
          <a:schemeClr val="accent2">
            <a:lumMod val="75000"/>
          </a:schemeClr>
        </a:solidFill>
      </dgm:spPr>
      <dgm:t>
        <a:bodyPr/>
        <a:lstStyle/>
        <a:p>
          <a:pPr rtl="1"/>
          <a:r>
            <a:rPr lang="ar-SA" sz="5400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عشرة</a:t>
          </a:r>
          <a:endParaRPr lang="ar-SA" sz="5400" b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AC68AC63-3ABA-4EFB-A7BC-1600CE4874EE}" type="parTrans" cxnId="{811F4A2B-9F6C-45F1-ADF3-B92550D74ED0}">
      <dgm:prSet/>
      <dgm:spPr/>
      <dgm:t>
        <a:bodyPr/>
        <a:lstStyle/>
        <a:p>
          <a:pPr rtl="1"/>
          <a:endParaRPr lang="ar-SA"/>
        </a:p>
      </dgm:t>
    </dgm:pt>
    <dgm:pt modelId="{5E437837-39CC-481C-8F90-A529D5F972D4}" type="sibTrans" cxnId="{811F4A2B-9F6C-45F1-ADF3-B92550D74ED0}">
      <dgm:prSet custT="1"/>
      <dgm:spPr/>
      <dgm:t>
        <a:bodyPr/>
        <a:lstStyle/>
        <a:p>
          <a:pPr rtl="1"/>
          <a:endParaRPr lang="ar-SA" sz="5400"/>
        </a:p>
      </dgm:t>
    </dgm:pt>
    <dgm:pt modelId="{52FB652D-4723-4011-A3BA-12C70E11B13B}">
      <dgm:prSet phldrT="[نص]" custT="1"/>
      <dgm:spPr>
        <a:solidFill>
          <a:schemeClr val="accent2">
            <a:lumMod val="75000"/>
          </a:schemeClr>
        </a:solidFill>
      </dgm:spPr>
      <dgm:t>
        <a:bodyPr/>
        <a:lstStyle/>
        <a:p>
          <a:pPr rtl="1"/>
          <a:r>
            <a:rPr lang="ar-SA" sz="5400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ثلاثة إلى تسعة</a:t>
          </a:r>
          <a:endParaRPr lang="ar-SA" sz="5400" b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B276049B-BE70-4247-873A-F8D1C056600F}" type="parTrans" cxnId="{EA3448D0-D238-44D7-8440-7B586BD25B96}">
      <dgm:prSet/>
      <dgm:spPr/>
      <dgm:t>
        <a:bodyPr/>
        <a:lstStyle/>
        <a:p>
          <a:pPr rtl="1"/>
          <a:endParaRPr lang="ar-SA"/>
        </a:p>
      </dgm:t>
    </dgm:pt>
    <dgm:pt modelId="{B535AF04-CB2E-4CE4-A59F-20BACEB76F4D}" type="sibTrans" cxnId="{EA3448D0-D238-44D7-8440-7B586BD25B96}">
      <dgm:prSet custT="1"/>
      <dgm:spPr/>
      <dgm:t>
        <a:bodyPr/>
        <a:lstStyle/>
        <a:p>
          <a:pPr rtl="1"/>
          <a:endParaRPr lang="ar-SA" sz="5400"/>
        </a:p>
      </dgm:t>
    </dgm:pt>
    <dgm:pt modelId="{6C9D04C6-D583-46DE-BB5F-7A485D31FE8F}">
      <dgm:prSet phldrT="[نص]" custT="1"/>
      <dgm:spPr>
        <a:solidFill>
          <a:schemeClr val="accent2">
            <a:lumMod val="75000"/>
          </a:schemeClr>
        </a:solidFill>
      </dgm:spPr>
      <dgm:t>
        <a:bodyPr/>
        <a:lstStyle/>
        <a:p>
          <a:pPr rtl="1"/>
          <a:r>
            <a:rPr lang="ar-SA" sz="5400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واحد و اثنان </a:t>
          </a:r>
          <a:endParaRPr lang="ar-SA" sz="5400" b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BDFD8EA0-1C64-4D53-9E5B-14D107ED5C3F}" type="parTrans" cxnId="{8EC49EAC-2C3B-4FC3-A02B-216B309E67F1}">
      <dgm:prSet/>
      <dgm:spPr/>
      <dgm:t>
        <a:bodyPr/>
        <a:lstStyle/>
        <a:p>
          <a:pPr rtl="1"/>
          <a:endParaRPr lang="ar-SA"/>
        </a:p>
      </dgm:t>
    </dgm:pt>
    <dgm:pt modelId="{7C1C173C-94EE-491C-AE29-EBBAABABB225}" type="sibTrans" cxnId="{8EC49EAC-2C3B-4FC3-A02B-216B309E67F1}">
      <dgm:prSet/>
      <dgm:spPr/>
      <dgm:t>
        <a:bodyPr/>
        <a:lstStyle/>
        <a:p>
          <a:pPr rtl="1"/>
          <a:endParaRPr lang="ar-SA"/>
        </a:p>
      </dgm:t>
    </dgm:pt>
    <dgm:pt modelId="{CD9951E3-513C-4716-B6A4-FBC2DE3691D2}" type="pres">
      <dgm:prSet presAssocID="{4BF9F3F9-41E0-4EDB-A4A2-63720E10018E}" presName="Name0" presStyleCnt="0">
        <dgm:presLayoutVars>
          <dgm:dir/>
          <dgm:resizeHandles val="exact"/>
        </dgm:presLayoutVars>
      </dgm:prSet>
      <dgm:spPr/>
    </dgm:pt>
    <dgm:pt modelId="{D273D230-18E0-49AE-AAD9-D6285FFA8EFC}" type="pres">
      <dgm:prSet presAssocID="{8C8D6B77-7A58-43B0-B966-68799DB624D6}" presName="node" presStyleLbl="node1" presStyleIdx="0" presStyleCnt="3" custScaleX="130210" custScaleY="118761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7ECD3727-709F-4A9D-A9D6-49E82D8B29CF}" type="pres">
      <dgm:prSet presAssocID="{5E437837-39CC-481C-8F90-A529D5F972D4}" presName="sibTrans" presStyleLbl="sibTrans2D1" presStyleIdx="0" presStyleCnt="2" custFlipHor="1" custScaleX="142590" custScaleY="116643" custLinFactNeighborX="-5608" custLinFactNeighborY="-16776"/>
      <dgm:spPr/>
      <dgm:t>
        <a:bodyPr/>
        <a:lstStyle/>
        <a:p>
          <a:pPr rtl="1"/>
          <a:endParaRPr lang="ar-SA"/>
        </a:p>
      </dgm:t>
    </dgm:pt>
    <dgm:pt modelId="{40DABA36-FC74-4BB8-93D0-43320306F9FA}" type="pres">
      <dgm:prSet presAssocID="{5E437837-39CC-481C-8F90-A529D5F972D4}" presName="connectorText" presStyleLbl="sibTrans2D1" presStyleIdx="0" presStyleCnt="2"/>
      <dgm:spPr/>
      <dgm:t>
        <a:bodyPr/>
        <a:lstStyle/>
        <a:p>
          <a:pPr rtl="1"/>
          <a:endParaRPr lang="ar-SA"/>
        </a:p>
      </dgm:t>
    </dgm:pt>
    <dgm:pt modelId="{FABD4A95-C6EC-4122-AFBA-07E9038A93CD}" type="pres">
      <dgm:prSet presAssocID="{52FB652D-4723-4011-A3BA-12C70E11B13B}" presName="node" presStyleLbl="node1" presStyleIdx="1" presStyleCnt="3" custScaleX="131476" custScaleY="120895" custLinFactNeighborX="-223" custLinFactNeighborY="-61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521A6AA-E497-4355-A465-2D8DC869B04E}" type="pres">
      <dgm:prSet presAssocID="{B535AF04-CB2E-4CE4-A59F-20BACEB76F4D}" presName="sibTrans" presStyleLbl="sibTrans2D1" presStyleIdx="1" presStyleCnt="2" custFlipHor="1" custScaleX="99793" custScaleY="153024" custLinFactNeighborX="-10942" custLinFactNeighborY="19385"/>
      <dgm:spPr/>
      <dgm:t>
        <a:bodyPr/>
        <a:lstStyle/>
        <a:p>
          <a:pPr rtl="1"/>
          <a:endParaRPr lang="ar-SA"/>
        </a:p>
      </dgm:t>
    </dgm:pt>
    <dgm:pt modelId="{0F8F5222-6FAC-4621-8BE0-538378B484DF}" type="pres">
      <dgm:prSet presAssocID="{B535AF04-CB2E-4CE4-A59F-20BACEB76F4D}" presName="connectorText" presStyleLbl="sibTrans2D1" presStyleIdx="1" presStyleCnt="2"/>
      <dgm:spPr/>
      <dgm:t>
        <a:bodyPr/>
        <a:lstStyle/>
        <a:p>
          <a:pPr rtl="1"/>
          <a:endParaRPr lang="ar-SA"/>
        </a:p>
      </dgm:t>
    </dgm:pt>
    <dgm:pt modelId="{753E4C10-9C3A-4E7A-BE3A-A116A0146351}" type="pres">
      <dgm:prSet presAssocID="{6C9D04C6-D583-46DE-BB5F-7A485D31FE8F}" presName="node" presStyleLbl="node1" presStyleIdx="2" presStyleCnt="3" custScaleX="120589" custScaleY="111381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B4FAD180-A44E-4D79-8564-A80C5A239EB4}" type="presOf" srcId="{8C8D6B77-7A58-43B0-B966-68799DB624D6}" destId="{D273D230-18E0-49AE-AAD9-D6285FFA8EFC}" srcOrd="0" destOrd="0" presId="urn:microsoft.com/office/officeart/2005/8/layout/process1"/>
    <dgm:cxn modelId="{D7820B6A-66BB-4C49-B486-4E107087A958}" type="presOf" srcId="{6C9D04C6-D583-46DE-BB5F-7A485D31FE8F}" destId="{753E4C10-9C3A-4E7A-BE3A-A116A0146351}" srcOrd="0" destOrd="0" presId="urn:microsoft.com/office/officeart/2005/8/layout/process1"/>
    <dgm:cxn modelId="{FA1DDA33-F746-4C14-A506-AEBB1FC827E1}" type="presOf" srcId="{B535AF04-CB2E-4CE4-A59F-20BACEB76F4D}" destId="{0F8F5222-6FAC-4621-8BE0-538378B484DF}" srcOrd="1" destOrd="0" presId="urn:microsoft.com/office/officeart/2005/8/layout/process1"/>
    <dgm:cxn modelId="{B811468A-14B5-48E0-AF8D-812A95FF6A9E}" type="presOf" srcId="{B535AF04-CB2E-4CE4-A59F-20BACEB76F4D}" destId="{9521A6AA-E497-4355-A465-2D8DC869B04E}" srcOrd="0" destOrd="0" presId="urn:microsoft.com/office/officeart/2005/8/layout/process1"/>
    <dgm:cxn modelId="{03844E36-C694-42A2-BE56-0C8907911B88}" type="presOf" srcId="{5E437837-39CC-481C-8F90-A529D5F972D4}" destId="{7ECD3727-709F-4A9D-A9D6-49E82D8B29CF}" srcOrd="0" destOrd="0" presId="urn:microsoft.com/office/officeart/2005/8/layout/process1"/>
    <dgm:cxn modelId="{811F4A2B-9F6C-45F1-ADF3-B92550D74ED0}" srcId="{4BF9F3F9-41E0-4EDB-A4A2-63720E10018E}" destId="{8C8D6B77-7A58-43B0-B966-68799DB624D6}" srcOrd="0" destOrd="0" parTransId="{AC68AC63-3ABA-4EFB-A7BC-1600CE4874EE}" sibTransId="{5E437837-39CC-481C-8F90-A529D5F972D4}"/>
    <dgm:cxn modelId="{8EC49EAC-2C3B-4FC3-A02B-216B309E67F1}" srcId="{4BF9F3F9-41E0-4EDB-A4A2-63720E10018E}" destId="{6C9D04C6-D583-46DE-BB5F-7A485D31FE8F}" srcOrd="2" destOrd="0" parTransId="{BDFD8EA0-1C64-4D53-9E5B-14D107ED5C3F}" sibTransId="{7C1C173C-94EE-491C-AE29-EBBAABABB225}"/>
    <dgm:cxn modelId="{4C5F4915-6813-474A-B328-D2D514AF43EB}" type="presOf" srcId="{4BF9F3F9-41E0-4EDB-A4A2-63720E10018E}" destId="{CD9951E3-513C-4716-B6A4-FBC2DE3691D2}" srcOrd="0" destOrd="0" presId="urn:microsoft.com/office/officeart/2005/8/layout/process1"/>
    <dgm:cxn modelId="{EA3448D0-D238-44D7-8440-7B586BD25B96}" srcId="{4BF9F3F9-41E0-4EDB-A4A2-63720E10018E}" destId="{52FB652D-4723-4011-A3BA-12C70E11B13B}" srcOrd="1" destOrd="0" parTransId="{B276049B-BE70-4247-873A-F8D1C056600F}" sibTransId="{B535AF04-CB2E-4CE4-A59F-20BACEB76F4D}"/>
    <dgm:cxn modelId="{7BDAC9CD-079A-4D4C-B521-8B55F7907406}" type="presOf" srcId="{52FB652D-4723-4011-A3BA-12C70E11B13B}" destId="{FABD4A95-C6EC-4122-AFBA-07E9038A93CD}" srcOrd="0" destOrd="0" presId="urn:microsoft.com/office/officeart/2005/8/layout/process1"/>
    <dgm:cxn modelId="{226AB2F6-CA7B-495C-A52E-137F4F99904E}" type="presOf" srcId="{5E437837-39CC-481C-8F90-A529D5F972D4}" destId="{40DABA36-FC74-4BB8-93D0-43320306F9FA}" srcOrd="1" destOrd="0" presId="urn:microsoft.com/office/officeart/2005/8/layout/process1"/>
    <dgm:cxn modelId="{A4610C12-B68D-4FF8-927C-05E8BAEA5081}" type="presParOf" srcId="{CD9951E3-513C-4716-B6A4-FBC2DE3691D2}" destId="{D273D230-18E0-49AE-AAD9-D6285FFA8EFC}" srcOrd="0" destOrd="0" presId="urn:microsoft.com/office/officeart/2005/8/layout/process1"/>
    <dgm:cxn modelId="{3ECAE024-24CA-4F1C-A564-8D62C2EED91C}" type="presParOf" srcId="{CD9951E3-513C-4716-B6A4-FBC2DE3691D2}" destId="{7ECD3727-709F-4A9D-A9D6-49E82D8B29CF}" srcOrd="1" destOrd="0" presId="urn:microsoft.com/office/officeart/2005/8/layout/process1"/>
    <dgm:cxn modelId="{B4299AB9-6B6F-49A1-85AF-2294AAAC5FB8}" type="presParOf" srcId="{7ECD3727-709F-4A9D-A9D6-49E82D8B29CF}" destId="{40DABA36-FC74-4BB8-93D0-43320306F9FA}" srcOrd="0" destOrd="0" presId="urn:microsoft.com/office/officeart/2005/8/layout/process1"/>
    <dgm:cxn modelId="{DFCAE463-8409-48D3-A5A2-A077AEC49152}" type="presParOf" srcId="{CD9951E3-513C-4716-B6A4-FBC2DE3691D2}" destId="{FABD4A95-C6EC-4122-AFBA-07E9038A93CD}" srcOrd="2" destOrd="0" presId="urn:microsoft.com/office/officeart/2005/8/layout/process1"/>
    <dgm:cxn modelId="{6E1A4D2C-4B17-464A-BE40-A0CA29A43CB1}" type="presParOf" srcId="{CD9951E3-513C-4716-B6A4-FBC2DE3691D2}" destId="{9521A6AA-E497-4355-A465-2D8DC869B04E}" srcOrd="3" destOrd="0" presId="urn:microsoft.com/office/officeart/2005/8/layout/process1"/>
    <dgm:cxn modelId="{8872749D-12EF-412E-A33A-99C55761DBCE}" type="presParOf" srcId="{9521A6AA-E497-4355-A465-2D8DC869B04E}" destId="{0F8F5222-6FAC-4621-8BE0-538378B484DF}" srcOrd="0" destOrd="0" presId="urn:microsoft.com/office/officeart/2005/8/layout/process1"/>
    <dgm:cxn modelId="{64A26F99-A0F7-4361-9BF4-C60E8AF9E745}" type="presParOf" srcId="{CD9951E3-513C-4716-B6A4-FBC2DE3691D2}" destId="{753E4C10-9C3A-4E7A-BE3A-A116A0146351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6F9297-3102-44A3-AA47-333B7A3FD7EC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64832522-91B5-41D4-9D4F-969158C8FCC4}">
      <dgm:prSet phldrT="[نص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rtl="1"/>
          <a:r>
            <a:rPr lang="ar-SA" sz="48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مفردة</a:t>
          </a:r>
          <a:endParaRPr lang="ar-SA" sz="4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C4F593C-0623-47C1-A6BF-3319C0661542}" type="parTrans" cxnId="{37C11B17-B5A6-498C-AAD5-3536CB8E33C9}">
      <dgm:prSet/>
      <dgm:spPr/>
      <dgm:t>
        <a:bodyPr/>
        <a:lstStyle/>
        <a:p>
          <a:pPr rtl="1"/>
          <a:endParaRPr lang="ar-SA"/>
        </a:p>
      </dgm:t>
    </dgm:pt>
    <dgm:pt modelId="{698CEEDB-EADF-42BB-88E8-725944F7850B}" type="sibTrans" cxnId="{37C11B17-B5A6-498C-AAD5-3536CB8E33C9}">
      <dgm:prSet/>
      <dgm:spPr/>
      <dgm:t>
        <a:bodyPr/>
        <a:lstStyle/>
        <a:p>
          <a:pPr rtl="1"/>
          <a:endParaRPr lang="ar-SA"/>
        </a:p>
      </dgm:t>
    </dgm:pt>
    <dgm:pt modelId="{5E30E5A5-CF32-4F0C-B77A-BBADF2DAFA4B}">
      <dgm:prSet phldrT="[نص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pPr rtl="1"/>
          <a:r>
            <a:rPr lang="ar-SA" sz="2800" b="1" dirty="0" smtClean="0"/>
            <a:t>تخالف المعدود في التذكير والتأنيث </a:t>
          </a:r>
          <a:endParaRPr lang="ar-SA" sz="2800" b="1" dirty="0"/>
        </a:p>
      </dgm:t>
    </dgm:pt>
    <dgm:pt modelId="{7D27943A-6265-4122-B9FC-195CD1B67599}" type="parTrans" cxnId="{34B59057-2A27-434F-83DF-B8BF6E51CBD9}">
      <dgm:prSet/>
      <dgm:spPr/>
      <dgm:t>
        <a:bodyPr/>
        <a:lstStyle/>
        <a:p>
          <a:pPr rtl="1"/>
          <a:endParaRPr lang="ar-SA"/>
        </a:p>
      </dgm:t>
    </dgm:pt>
    <dgm:pt modelId="{CA3D9AFA-CDF4-4AF7-B40E-352D5D57C86D}" type="sibTrans" cxnId="{34B59057-2A27-434F-83DF-B8BF6E51CBD9}">
      <dgm:prSet/>
      <dgm:spPr/>
      <dgm:t>
        <a:bodyPr/>
        <a:lstStyle/>
        <a:p>
          <a:pPr rtl="1"/>
          <a:endParaRPr lang="ar-SA"/>
        </a:p>
      </dgm:t>
    </dgm:pt>
    <dgm:pt modelId="{9EE37E79-6DE6-4A73-A46E-A6AFA85DB1F1}">
      <dgm:prSet phldrT="[نص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pPr rtl="1"/>
          <a:r>
            <a:rPr lang="ar-SA" sz="2800" b="1" dirty="0" smtClean="0"/>
            <a:t>اشتريتُ </a:t>
          </a:r>
          <a:r>
            <a:rPr lang="ar-SA" sz="2800" b="1" dirty="0" smtClean="0">
              <a:solidFill>
                <a:srgbClr val="FF0000"/>
              </a:solidFill>
            </a:rPr>
            <a:t>عشرة كتب ٍ </a:t>
          </a:r>
          <a:endParaRPr lang="ar-SA" sz="2800" b="1" dirty="0">
            <a:solidFill>
              <a:srgbClr val="FF0000"/>
            </a:solidFill>
          </a:endParaRPr>
        </a:p>
      </dgm:t>
    </dgm:pt>
    <dgm:pt modelId="{B05660B4-FE98-4AF1-9217-CF34F23A896F}" type="parTrans" cxnId="{172B90BF-74B6-492D-94D2-0560865D576C}">
      <dgm:prSet/>
      <dgm:spPr/>
      <dgm:t>
        <a:bodyPr/>
        <a:lstStyle/>
        <a:p>
          <a:pPr rtl="1"/>
          <a:endParaRPr lang="ar-SA"/>
        </a:p>
      </dgm:t>
    </dgm:pt>
    <dgm:pt modelId="{310DD96F-A29B-4C89-8505-BBB5F6470EA3}" type="sibTrans" cxnId="{172B90BF-74B6-492D-94D2-0560865D576C}">
      <dgm:prSet/>
      <dgm:spPr/>
      <dgm:t>
        <a:bodyPr/>
        <a:lstStyle/>
        <a:p>
          <a:pPr rtl="1"/>
          <a:endParaRPr lang="ar-SA"/>
        </a:p>
      </dgm:t>
    </dgm:pt>
    <dgm:pt modelId="{559598F0-328A-430C-9B69-CFF5AF7CD12F}">
      <dgm:prSet phldrT="[نص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rtl="1"/>
          <a:r>
            <a:rPr lang="ar-SA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مركبة</a:t>
          </a:r>
          <a:r>
            <a:rPr lang="ar-SA" sz="5400" b="1" dirty="0" smtClean="0"/>
            <a:t> </a:t>
          </a:r>
          <a:endParaRPr lang="ar-SA" sz="5400" b="1" dirty="0"/>
        </a:p>
      </dgm:t>
    </dgm:pt>
    <dgm:pt modelId="{015C34DE-05E6-4971-AB94-A3F4CA95A630}" type="parTrans" cxnId="{9A95947C-18CC-4774-9E42-68AD29957BB1}">
      <dgm:prSet/>
      <dgm:spPr/>
      <dgm:t>
        <a:bodyPr/>
        <a:lstStyle/>
        <a:p>
          <a:pPr rtl="1"/>
          <a:endParaRPr lang="ar-SA"/>
        </a:p>
      </dgm:t>
    </dgm:pt>
    <dgm:pt modelId="{EF9601CF-AFE8-4531-AC51-8A9D42D3CB60}" type="sibTrans" cxnId="{9A95947C-18CC-4774-9E42-68AD29957BB1}">
      <dgm:prSet/>
      <dgm:spPr/>
      <dgm:t>
        <a:bodyPr/>
        <a:lstStyle/>
        <a:p>
          <a:pPr rtl="1"/>
          <a:endParaRPr lang="ar-SA"/>
        </a:p>
      </dgm:t>
    </dgm:pt>
    <dgm:pt modelId="{770445BB-FB79-4972-871D-AE2FE0A34B84}">
      <dgm:prSet phldrT="[نص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pPr rtl="1"/>
          <a:r>
            <a:rPr lang="ar-SA" sz="2800" b="1" dirty="0" smtClean="0"/>
            <a:t>توافق المعدود في التذكير والتأنيث </a:t>
          </a:r>
          <a:endParaRPr lang="ar-SA" sz="2800" b="1" dirty="0"/>
        </a:p>
      </dgm:t>
    </dgm:pt>
    <dgm:pt modelId="{AF25B2C6-3BEA-4699-8FF4-F5DA70993228}" type="parTrans" cxnId="{E6583C7F-B6DA-487C-B7DF-A9ED776E3920}">
      <dgm:prSet/>
      <dgm:spPr/>
      <dgm:t>
        <a:bodyPr/>
        <a:lstStyle/>
        <a:p>
          <a:pPr rtl="1"/>
          <a:endParaRPr lang="ar-SA"/>
        </a:p>
      </dgm:t>
    </dgm:pt>
    <dgm:pt modelId="{9AFDE745-D0FC-43B8-BE38-9CC0EF3FDBBD}" type="sibTrans" cxnId="{E6583C7F-B6DA-487C-B7DF-A9ED776E3920}">
      <dgm:prSet/>
      <dgm:spPr/>
      <dgm:t>
        <a:bodyPr/>
        <a:lstStyle/>
        <a:p>
          <a:pPr rtl="1"/>
          <a:endParaRPr lang="ar-SA"/>
        </a:p>
      </dgm:t>
    </dgm:pt>
    <dgm:pt modelId="{AB5ED8E6-7676-45EB-A283-3F5ADEFCB533}">
      <dgm:prSet phldrT="[نص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pPr rtl="1"/>
          <a:r>
            <a:rPr lang="ar-SA" sz="2800" b="1" dirty="0" smtClean="0"/>
            <a:t>اشتريتُ </a:t>
          </a:r>
          <a:r>
            <a:rPr lang="ar-SA" sz="2800" b="1" dirty="0" smtClean="0">
              <a:solidFill>
                <a:srgbClr val="FF0000"/>
              </a:solidFill>
            </a:rPr>
            <a:t>خمسة عشر كتاباً </a:t>
          </a:r>
          <a:endParaRPr lang="ar-SA" sz="2800" b="1" dirty="0">
            <a:solidFill>
              <a:srgbClr val="FF0000"/>
            </a:solidFill>
          </a:endParaRPr>
        </a:p>
      </dgm:t>
    </dgm:pt>
    <dgm:pt modelId="{C84AFC0D-6FDF-4FF6-A796-54DD97B03FBF}" type="parTrans" cxnId="{C7414EC8-CDFA-4ED9-96A0-9B9D3950AF48}">
      <dgm:prSet/>
      <dgm:spPr/>
      <dgm:t>
        <a:bodyPr/>
        <a:lstStyle/>
        <a:p>
          <a:pPr rtl="1"/>
          <a:endParaRPr lang="ar-SA"/>
        </a:p>
      </dgm:t>
    </dgm:pt>
    <dgm:pt modelId="{E198CEC6-68B9-4D84-801F-DCAF483A0011}" type="sibTrans" cxnId="{C7414EC8-CDFA-4ED9-96A0-9B9D3950AF48}">
      <dgm:prSet/>
      <dgm:spPr/>
      <dgm:t>
        <a:bodyPr/>
        <a:lstStyle/>
        <a:p>
          <a:pPr rtl="1"/>
          <a:endParaRPr lang="ar-SA"/>
        </a:p>
      </dgm:t>
    </dgm:pt>
    <dgm:pt modelId="{B0D3E2E7-A5FF-4C3A-AF09-9167F7133A2C}" type="pres">
      <dgm:prSet presAssocID="{D66F9297-3102-44A3-AA47-333B7A3FD7EC}" presName="Name0" presStyleCnt="0">
        <dgm:presLayoutVars>
          <dgm:chPref val="3"/>
          <dgm:dir val="rev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D047A72B-400F-413A-B99B-FF991F896760}" type="pres">
      <dgm:prSet presAssocID="{64832522-91B5-41D4-9D4F-969158C8FCC4}" presName="horFlow" presStyleCnt="0"/>
      <dgm:spPr/>
    </dgm:pt>
    <dgm:pt modelId="{9F96A0ED-071D-41CF-BFFB-1B6EC0F6DBBA}" type="pres">
      <dgm:prSet presAssocID="{64832522-91B5-41D4-9D4F-969158C8FCC4}" presName="bigChev" presStyleLbl="node1" presStyleIdx="0" presStyleCnt="2" custLinFactNeighborX="9425" custLinFactNeighborY="-42715"/>
      <dgm:spPr/>
      <dgm:t>
        <a:bodyPr/>
        <a:lstStyle/>
        <a:p>
          <a:pPr rtl="1"/>
          <a:endParaRPr lang="ar-SA"/>
        </a:p>
      </dgm:t>
    </dgm:pt>
    <dgm:pt modelId="{BB879CF6-01C3-4ECD-B5CE-07C1325A31A3}" type="pres">
      <dgm:prSet presAssocID="{7D27943A-6265-4122-B9FC-195CD1B67599}" presName="parTrans" presStyleCnt="0"/>
      <dgm:spPr/>
    </dgm:pt>
    <dgm:pt modelId="{34F462CA-DD43-463C-96F7-5EF09E36A157}" type="pres">
      <dgm:prSet presAssocID="{5E30E5A5-CF32-4F0C-B77A-BBADF2DAFA4B}" presName="node" presStyleLbl="alignAccFollowNode1" presStyleIdx="0" presStyleCnt="4" custScaleX="140925" custScaleY="127944" custLinFactNeighborX="352" custLinFactNeighborY="-4992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8B10F90-2FF4-4AEA-AFFA-3B303D2649FE}" type="pres">
      <dgm:prSet presAssocID="{CA3D9AFA-CDF4-4AF7-B40E-352D5D57C86D}" presName="sibTrans" presStyleCnt="0"/>
      <dgm:spPr/>
    </dgm:pt>
    <dgm:pt modelId="{75E91C13-CFC9-4741-B464-5AC0103D480A}" type="pres">
      <dgm:prSet presAssocID="{9EE37E79-6DE6-4A73-A46E-A6AFA85DB1F1}" presName="node" presStyleLbl="alignAccFollowNode1" presStyleIdx="1" presStyleCnt="4" custScaleX="140925" custScaleY="127944" custLinFactNeighborX="-557" custLinFactNeighborY="-4992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84F9A5A-998B-47A1-88A5-D4625B4FAD1E}" type="pres">
      <dgm:prSet presAssocID="{64832522-91B5-41D4-9D4F-969158C8FCC4}" presName="vSp" presStyleCnt="0"/>
      <dgm:spPr/>
    </dgm:pt>
    <dgm:pt modelId="{D30F78BD-BC1A-4C3A-8A0D-4BD70D83FF94}" type="pres">
      <dgm:prSet presAssocID="{559598F0-328A-430C-9B69-CFF5AF7CD12F}" presName="horFlow" presStyleCnt="0"/>
      <dgm:spPr/>
    </dgm:pt>
    <dgm:pt modelId="{44E8F67C-2FDD-4028-A3D7-134E33D7CCDD}" type="pres">
      <dgm:prSet presAssocID="{559598F0-328A-430C-9B69-CFF5AF7CD12F}" presName="bigChev" presStyleLbl="node1" presStyleIdx="1" presStyleCnt="2"/>
      <dgm:spPr/>
      <dgm:t>
        <a:bodyPr/>
        <a:lstStyle/>
        <a:p>
          <a:pPr rtl="1"/>
          <a:endParaRPr lang="ar-SA"/>
        </a:p>
      </dgm:t>
    </dgm:pt>
    <dgm:pt modelId="{9D063B96-12CE-42F7-9F2F-763C1D6CFF2F}" type="pres">
      <dgm:prSet presAssocID="{AF25B2C6-3BEA-4699-8FF4-F5DA70993228}" presName="parTrans" presStyleCnt="0"/>
      <dgm:spPr/>
    </dgm:pt>
    <dgm:pt modelId="{7B8FBC3C-EC6C-4C7A-A6F8-CC830623759C}" type="pres">
      <dgm:prSet presAssocID="{770445BB-FB79-4972-871D-AE2FE0A34B84}" presName="node" presStyleLbl="alignAccFollowNode1" presStyleIdx="2" presStyleCnt="4" custScaleX="140925" custScaleY="12794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E3C1FE3-4D41-4A46-AAD7-7AE8580A1265}" type="pres">
      <dgm:prSet presAssocID="{9AFDE745-D0FC-43B8-BE38-9CC0EF3FDBBD}" presName="sibTrans" presStyleCnt="0"/>
      <dgm:spPr/>
    </dgm:pt>
    <dgm:pt modelId="{2A28C8A6-A9E1-42A1-A484-C6187D4EECED}" type="pres">
      <dgm:prSet presAssocID="{AB5ED8E6-7676-45EB-A283-3F5ADEFCB533}" presName="node" presStyleLbl="alignAccFollowNode1" presStyleIdx="3" presStyleCnt="4" custScaleX="140925" custScaleY="12794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37C11B17-B5A6-498C-AAD5-3536CB8E33C9}" srcId="{D66F9297-3102-44A3-AA47-333B7A3FD7EC}" destId="{64832522-91B5-41D4-9D4F-969158C8FCC4}" srcOrd="0" destOrd="0" parTransId="{9C4F593C-0623-47C1-A6BF-3319C0661542}" sibTransId="{698CEEDB-EADF-42BB-88E8-725944F7850B}"/>
    <dgm:cxn modelId="{C7414EC8-CDFA-4ED9-96A0-9B9D3950AF48}" srcId="{559598F0-328A-430C-9B69-CFF5AF7CD12F}" destId="{AB5ED8E6-7676-45EB-A283-3F5ADEFCB533}" srcOrd="1" destOrd="0" parTransId="{C84AFC0D-6FDF-4FF6-A796-54DD97B03FBF}" sibTransId="{E198CEC6-68B9-4D84-801F-DCAF483A0011}"/>
    <dgm:cxn modelId="{95406AF8-32BB-43B2-91D8-FCFE056F163B}" type="presOf" srcId="{9EE37E79-6DE6-4A73-A46E-A6AFA85DB1F1}" destId="{75E91C13-CFC9-4741-B464-5AC0103D480A}" srcOrd="0" destOrd="0" presId="urn:microsoft.com/office/officeart/2005/8/layout/lProcess3"/>
    <dgm:cxn modelId="{9A95947C-18CC-4774-9E42-68AD29957BB1}" srcId="{D66F9297-3102-44A3-AA47-333B7A3FD7EC}" destId="{559598F0-328A-430C-9B69-CFF5AF7CD12F}" srcOrd="1" destOrd="0" parTransId="{015C34DE-05E6-4971-AB94-A3F4CA95A630}" sibTransId="{EF9601CF-AFE8-4531-AC51-8A9D42D3CB60}"/>
    <dgm:cxn modelId="{9C136D6F-11AE-4E68-97A4-0EEDF5CA6708}" type="presOf" srcId="{5E30E5A5-CF32-4F0C-B77A-BBADF2DAFA4B}" destId="{34F462CA-DD43-463C-96F7-5EF09E36A157}" srcOrd="0" destOrd="0" presId="urn:microsoft.com/office/officeart/2005/8/layout/lProcess3"/>
    <dgm:cxn modelId="{ACBB21E9-116D-485C-967D-0EF6F09FE6FE}" type="presOf" srcId="{AB5ED8E6-7676-45EB-A283-3F5ADEFCB533}" destId="{2A28C8A6-A9E1-42A1-A484-C6187D4EECED}" srcOrd="0" destOrd="0" presId="urn:microsoft.com/office/officeart/2005/8/layout/lProcess3"/>
    <dgm:cxn modelId="{172B90BF-74B6-492D-94D2-0560865D576C}" srcId="{64832522-91B5-41D4-9D4F-969158C8FCC4}" destId="{9EE37E79-6DE6-4A73-A46E-A6AFA85DB1F1}" srcOrd="1" destOrd="0" parTransId="{B05660B4-FE98-4AF1-9217-CF34F23A896F}" sibTransId="{310DD96F-A29B-4C89-8505-BBB5F6470EA3}"/>
    <dgm:cxn modelId="{34B59057-2A27-434F-83DF-B8BF6E51CBD9}" srcId="{64832522-91B5-41D4-9D4F-969158C8FCC4}" destId="{5E30E5A5-CF32-4F0C-B77A-BBADF2DAFA4B}" srcOrd="0" destOrd="0" parTransId="{7D27943A-6265-4122-B9FC-195CD1B67599}" sibTransId="{CA3D9AFA-CDF4-4AF7-B40E-352D5D57C86D}"/>
    <dgm:cxn modelId="{10A8D64D-5D9C-409F-9E14-4758DC58B37B}" type="presOf" srcId="{770445BB-FB79-4972-871D-AE2FE0A34B84}" destId="{7B8FBC3C-EC6C-4C7A-A6F8-CC830623759C}" srcOrd="0" destOrd="0" presId="urn:microsoft.com/office/officeart/2005/8/layout/lProcess3"/>
    <dgm:cxn modelId="{290A5F73-0C79-435A-B360-4DF1489CA0CA}" type="presOf" srcId="{D66F9297-3102-44A3-AA47-333B7A3FD7EC}" destId="{B0D3E2E7-A5FF-4C3A-AF09-9167F7133A2C}" srcOrd="0" destOrd="0" presId="urn:microsoft.com/office/officeart/2005/8/layout/lProcess3"/>
    <dgm:cxn modelId="{E6583C7F-B6DA-487C-B7DF-A9ED776E3920}" srcId="{559598F0-328A-430C-9B69-CFF5AF7CD12F}" destId="{770445BB-FB79-4972-871D-AE2FE0A34B84}" srcOrd="0" destOrd="0" parTransId="{AF25B2C6-3BEA-4699-8FF4-F5DA70993228}" sibTransId="{9AFDE745-D0FC-43B8-BE38-9CC0EF3FDBBD}"/>
    <dgm:cxn modelId="{E82F9896-5918-44BB-BBC4-B3592FE43509}" type="presOf" srcId="{64832522-91B5-41D4-9D4F-969158C8FCC4}" destId="{9F96A0ED-071D-41CF-BFFB-1B6EC0F6DBBA}" srcOrd="0" destOrd="0" presId="urn:microsoft.com/office/officeart/2005/8/layout/lProcess3"/>
    <dgm:cxn modelId="{EE079EA8-4039-405D-A5CA-A9C79797F504}" type="presOf" srcId="{559598F0-328A-430C-9B69-CFF5AF7CD12F}" destId="{44E8F67C-2FDD-4028-A3D7-134E33D7CCDD}" srcOrd="0" destOrd="0" presId="urn:microsoft.com/office/officeart/2005/8/layout/lProcess3"/>
    <dgm:cxn modelId="{B0571768-F45E-4BD8-BA68-3CE1E2AEDD51}" type="presParOf" srcId="{B0D3E2E7-A5FF-4C3A-AF09-9167F7133A2C}" destId="{D047A72B-400F-413A-B99B-FF991F896760}" srcOrd="0" destOrd="0" presId="urn:microsoft.com/office/officeart/2005/8/layout/lProcess3"/>
    <dgm:cxn modelId="{3C51BDC0-A68E-4630-BFC7-E578CE1FD918}" type="presParOf" srcId="{D047A72B-400F-413A-B99B-FF991F896760}" destId="{9F96A0ED-071D-41CF-BFFB-1B6EC0F6DBBA}" srcOrd="0" destOrd="0" presId="urn:microsoft.com/office/officeart/2005/8/layout/lProcess3"/>
    <dgm:cxn modelId="{20F2DA48-CE36-4147-8F4B-62F57B04A26A}" type="presParOf" srcId="{D047A72B-400F-413A-B99B-FF991F896760}" destId="{BB879CF6-01C3-4ECD-B5CE-07C1325A31A3}" srcOrd="1" destOrd="0" presId="urn:microsoft.com/office/officeart/2005/8/layout/lProcess3"/>
    <dgm:cxn modelId="{6119DCD0-F2D3-4C29-95B8-FEDFE051959D}" type="presParOf" srcId="{D047A72B-400F-413A-B99B-FF991F896760}" destId="{34F462CA-DD43-463C-96F7-5EF09E36A157}" srcOrd="2" destOrd="0" presId="urn:microsoft.com/office/officeart/2005/8/layout/lProcess3"/>
    <dgm:cxn modelId="{36C6FA55-AF47-45F9-944D-531301FFFEF0}" type="presParOf" srcId="{D047A72B-400F-413A-B99B-FF991F896760}" destId="{48B10F90-2FF4-4AEA-AFFA-3B303D2649FE}" srcOrd="3" destOrd="0" presId="urn:microsoft.com/office/officeart/2005/8/layout/lProcess3"/>
    <dgm:cxn modelId="{525EFDDA-9165-4984-9467-A283FF678354}" type="presParOf" srcId="{D047A72B-400F-413A-B99B-FF991F896760}" destId="{75E91C13-CFC9-4741-B464-5AC0103D480A}" srcOrd="4" destOrd="0" presId="urn:microsoft.com/office/officeart/2005/8/layout/lProcess3"/>
    <dgm:cxn modelId="{77BFC6DA-4EDB-42E3-8B91-48CE325E2850}" type="presParOf" srcId="{B0D3E2E7-A5FF-4C3A-AF09-9167F7133A2C}" destId="{984F9A5A-998B-47A1-88A5-D4625B4FAD1E}" srcOrd="1" destOrd="0" presId="urn:microsoft.com/office/officeart/2005/8/layout/lProcess3"/>
    <dgm:cxn modelId="{794F2860-168D-41B5-BB65-A682D4162EFB}" type="presParOf" srcId="{B0D3E2E7-A5FF-4C3A-AF09-9167F7133A2C}" destId="{D30F78BD-BC1A-4C3A-8A0D-4BD70D83FF94}" srcOrd="2" destOrd="0" presId="urn:microsoft.com/office/officeart/2005/8/layout/lProcess3"/>
    <dgm:cxn modelId="{45CCA99B-DC23-4512-9EB8-2E979505E673}" type="presParOf" srcId="{D30F78BD-BC1A-4C3A-8A0D-4BD70D83FF94}" destId="{44E8F67C-2FDD-4028-A3D7-134E33D7CCDD}" srcOrd="0" destOrd="0" presId="urn:microsoft.com/office/officeart/2005/8/layout/lProcess3"/>
    <dgm:cxn modelId="{1B997215-5ACF-43F2-A9B9-5CD8BC1628E1}" type="presParOf" srcId="{D30F78BD-BC1A-4C3A-8A0D-4BD70D83FF94}" destId="{9D063B96-12CE-42F7-9F2F-763C1D6CFF2F}" srcOrd="1" destOrd="0" presId="urn:microsoft.com/office/officeart/2005/8/layout/lProcess3"/>
    <dgm:cxn modelId="{67F5A8CA-2F2E-438F-9F77-AB602CB79305}" type="presParOf" srcId="{D30F78BD-BC1A-4C3A-8A0D-4BD70D83FF94}" destId="{7B8FBC3C-EC6C-4C7A-A6F8-CC830623759C}" srcOrd="2" destOrd="0" presId="urn:microsoft.com/office/officeart/2005/8/layout/lProcess3"/>
    <dgm:cxn modelId="{716684BD-6BC0-454A-9D3C-610FA3D12A87}" type="presParOf" srcId="{D30F78BD-BC1A-4C3A-8A0D-4BD70D83FF94}" destId="{CE3C1FE3-4D41-4A46-AAD7-7AE8580A1265}" srcOrd="3" destOrd="0" presId="urn:microsoft.com/office/officeart/2005/8/layout/lProcess3"/>
    <dgm:cxn modelId="{797036E1-A604-4959-8EC0-2714C39BA2C3}" type="presParOf" srcId="{D30F78BD-BC1A-4C3A-8A0D-4BD70D83FF94}" destId="{2A28C8A6-A9E1-42A1-A484-C6187D4EECED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66F9297-3102-44A3-AA47-333B7A3FD7EC}" type="doc">
      <dgm:prSet loTypeId="urn:microsoft.com/office/officeart/2005/8/layout/lProcess3" loCatId="process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pPr rtl="1"/>
          <a:endParaRPr lang="ar-SA"/>
        </a:p>
      </dgm:t>
    </dgm:pt>
    <dgm:pt modelId="{64832522-91B5-41D4-9D4F-969158C8FCC4}">
      <dgm:prSet phldrT="[نص]" custT="1"/>
      <dgm:spPr/>
      <dgm:t>
        <a:bodyPr/>
        <a:lstStyle/>
        <a:p>
          <a:pPr rtl="1"/>
          <a:r>
            <a:rPr lang="ar-SA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مع</a:t>
          </a:r>
          <a:r>
            <a:rPr lang="ar-SA" sz="4800" b="1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المفرد </a:t>
          </a:r>
          <a:endParaRPr lang="ar-SA" sz="4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C4F593C-0623-47C1-A6BF-3319C0661542}" type="parTrans" cxnId="{37C11B17-B5A6-498C-AAD5-3536CB8E33C9}">
      <dgm:prSet/>
      <dgm:spPr/>
      <dgm:t>
        <a:bodyPr/>
        <a:lstStyle/>
        <a:p>
          <a:pPr rtl="1"/>
          <a:endParaRPr lang="ar-SA"/>
        </a:p>
      </dgm:t>
    </dgm:pt>
    <dgm:pt modelId="{698CEEDB-EADF-42BB-88E8-725944F7850B}" type="sibTrans" cxnId="{37C11B17-B5A6-498C-AAD5-3536CB8E33C9}">
      <dgm:prSet/>
      <dgm:spPr/>
      <dgm:t>
        <a:bodyPr/>
        <a:lstStyle/>
        <a:p>
          <a:pPr rtl="1"/>
          <a:endParaRPr lang="ar-SA"/>
        </a:p>
      </dgm:t>
    </dgm:pt>
    <dgm:pt modelId="{5E30E5A5-CF32-4F0C-B77A-BBADF2DAFA4B}">
      <dgm:prSet phldrT="[نص]" custT="1"/>
      <dgm:spPr/>
      <dgm:t>
        <a:bodyPr/>
        <a:lstStyle/>
        <a:p>
          <a:pPr rtl="1"/>
          <a:r>
            <a:rPr lang="ar-SA" sz="2800" b="1" dirty="0" smtClean="0">
              <a:solidFill>
                <a:schemeClr val="accent3"/>
              </a:solidFill>
            </a:rPr>
            <a:t>تخالف المعدود في التذكير والتأنيث </a:t>
          </a:r>
          <a:endParaRPr lang="ar-SA" sz="2800" b="1" dirty="0">
            <a:solidFill>
              <a:schemeClr val="accent3"/>
            </a:solidFill>
          </a:endParaRPr>
        </a:p>
      </dgm:t>
    </dgm:pt>
    <dgm:pt modelId="{7D27943A-6265-4122-B9FC-195CD1B67599}" type="parTrans" cxnId="{34B59057-2A27-434F-83DF-B8BF6E51CBD9}">
      <dgm:prSet/>
      <dgm:spPr/>
      <dgm:t>
        <a:bodyPr/>
        <a:lstStyle/>
        <a:p>
          <a:pPr rtl="1"/>
          <a:endParaRPr lang="ar-SA"/>
        </a:p>
      </dgm:t>
    </dgm:pt>
    <dgm:pt modelId="{CA3D9AFA-CDF4-4AF7-B40E-352D5D57C86D}" type="sibTrans" cxnId="{34B59057-2A27-434F-83DF-B8BF6E51CBD9}">
      <dgm:prSet/>
      <dgm:spPr/>
      <dgm:t>
        <a:bodyPr/>
        <a:lstStyle/>
        <a:p>
          <a:pPr rtl="1"/>
          <a:endParaRPr lang="ar-SA"/>
        </a:p>
      </dgm:t>
    </dgm:pt>
    <dgm:pt modelId="{9EE37E79-6DE6-4A73-A46E-A6AFA85DB1F1}">
      <dgm:prSet phldrT="[نص]" custT="1"/>
      <dgm:spPr/>
      <dgm:t>
        <a:bodyPr/>
        <a:lstStyle/>
        <a:p>
          <a:pPr rtl="1"/>
          <a:r>
            <a:rPr lang="ar-SA" sz="2800" b="1" smtClean="0"/>
            <a:t>اشتريتُ بضعة كتب ٍ </a:t>
          </a:r>
          <a:endParaRPr lang="ar-SA" sz="2800" b="1" dirty="0"/>
        </a:p>
      </dgm:t>
    </dgm:pt>
    <dgm:pt modelId="{B05660B4-FE98-4AF1-9217-CF34F23A896F}" type="parTrans" cxnId="{172B90BF-74B6-492D-94D2-0560865D576C}">
      <dgm:prSet/>
      <dgm:spPr/>
      <dgm:t>
        <a:bodyPr/>
        <a:lstStyle/>
        <a:p>
          <a:pPr rtl="1"/>
          <a:endParaRPr lang="ar-SA"/>
        </a:p>
      </dgm:t>
    </dgm:pt>
    <dgm:pt modelId="{310DD96F-A29B-4C89-8505-BBB5F6470EA3}" type="sibTrans" cxnId="{172B90BF-74B6-492D-94D2-0560865D576C}">
      <dgm:prSet/>
      <dgm:spPr/>
      <dgm:t>
        <a:bodyPr/>
        <a:lstStyle/>
        <a:p>
          <a:pPr rtl="1"/>
          <a:endParaRPr lang="ar-SA"/>
        </a:p>
      </dgm:t>
    </dgm:pt>
    <dgm:pt modelId="{559598F0-328A-430C-9B69-CFF5AF7CD12F}">
      <dgm:prSet phldrT="[نص]" custT="1"/>
      <dgm:spPr/>
      <dgm:t>
        <a:bodyPr/>
        <a:lstStyle/>
        <a:p>
          <a:pPr rtl="1"/>
          <a:r>
            <a:rPr lang="ar-SA" sz="5400" b="1" dirty="0" smtClean="0"/>
            <a:t>مع المركب  </a:t>
          </a:r>
          <a:endParaRPr lang="ar-SA" sz="5400" b="1" dirty="0"/>
        </a:p>
      </dgm:t>
    </dgm:pt>
    <dgm:pt modelId="{015C34DE-05E6-4971-AB94-A3F4CA95A630}" type="parTrans" cxnId="{9A95947C-18CC-4774-9E42-68AD29957BB1}">
      <dgm:prSet/>
      <dgm:spPr/>
      <dgm:t>
        <a:bodyPr/>
        <a:lstStyle/>
        <a:p>
          <a:pPr rtl="1"/>
          <a:endParaRPr lang="ar-SA"/>
        </a:p>
      </dgm:t>
    </dgm:pt>
    <dgm:pt modelId="{EF9601CF-AFE8-4531-AC51-8A9D42D3CB60}" type="sibTrans" cxnId="{9A95947C-18CC-4774-9E42-68AD29957BB1}">
      <dgm:prSet/>
      <dgm:spPr/>
      <dgm:t>
        <a:bodyPr/>
        <a:lstStyle/>
        <a:p>
          <a:pPr rtl="1"/>
          <a:endParaRPr lang="ar-SA"/>
        </a:p>
      </dgm:t>
    </dgm:pt>
    <dgm:pt modelId="{AB5ED8E6-7676-45EB-A283-3F5ADEFCB533}">
      <dgm:prSet phldrT="[نص]" custT="1"/>
      <dgm:spPr/>
      <dgm:t>
        <a:bodyPr/>
        <a:lstStyle/>
        <a:p>
          <a:pPr rtl="1"/>
          <a:r>
            <a:rPr lang="ar-SA" sz="2800" b="1" dirty="0" smtClean="0"/>
            <a:t>اشتريتُ بضعة عشر كتاباً </a:t>
          </a:r>
          <a:endParaRPr lang="ar-SA" sz="2800" b="1" dirty="0"/>
        </a:p>
      </dgm:t>
    </dgm:pt>
    <dgm:pt modelId="{C84AFC0D-6FDF-4FF6-A796-54DD97B03FBF}" type="parTrans" cxnId="{C7414EC8-CDFA-4ED9-96A0-9B9D3950AF48}">
      <dgm:prSet/>
      <dgm:spPr/>
      <dgm:t>
        <a:bodyPr/>
        <a:lstStyle/>
        <a:p>
          <a:pPr rtl="1"/>
          <a:endParaRPr lang="ar-SA"/>
        </a:p>
      </dgm:t>
    </dgm:pt>
    <dgm:pt modelId="{E198CEC6-68B9-4D84-801F-DCAF483A0011}" type="sibTrans" cxnId="{C7414EC8-CDFA-4ED9-96A0-9B9D3950AF48}">
      <dgm:prSet/>
      <dgm:spPr/>
      <dgm:t>
        <a:bodyPr/>
        <a:lstStyle/>
        <a:p>
          <a:pPr rtl="1"/>
          <a:endParaRPr lang="ar-SA"/>
        </a:p>
      </dgm:t>
    </dgm:pt>
    <dgm:pt modelId="{B0D3E2E7-A5FF-4C3A-AF09-9167F7133A2C}" type="pres">
      <dgm:prSet presAssocID="{D66F9297-3102-44A3-AA47-333B7A3FD7EC}" presName="Name0" presStyleCnt="0">
        <dgm:presLayoutVars>
          <dgm:chPref val="3"/>
          <dgm:dir val="rev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D047A72B-400F-413A-B99B-FF991F896760}" type="pres">
      <dgm:prSet presAssocID="{64832522-91B5-41D4-9D4F-969158C8FCC4}" presName="horFlow" presStyleCnt="0"/>
      <dgm:spPr/>
      <dgm:t>
        <a:bodyPr/>
        <a:lstStyle/>
        <a:p>
          <a:pPr rtl="1"/>
          <a:endParaRPr lang="ar-SA"/>
        </a:p>
      </dgm:t>
    </dgm:pt>
    <dgm:pt modelId="{9F96A0ED-071D-41CF-BFFB-1B6EC0F6DBBA}" type="pres">
      <dgm:prSet presAssocID="{64832522-91B5-41D4-9D4F-969158C8FCC4}" presName="bigChev" presStyleLbl="node1" presStyleIdx="0" presStyleCnt="2" custScaleY="138918" custLinFactNeighborX="9425" custLinFactNeighborY="-42715"/>
      <dgm:spPr/>
      <dgm:t>
        <a:bodyPr/>
        <a:lstStyle/>
        <a:p>
          <a:pPr rtl="1"/>
          <a:endParaRPr lang="ar-SA"/>
        </a:p>
      </dgm:t>
    </dgm:pt>
    <dgm:pt modelId="{BB879CF6-01C3-4ECD-B5CE-07C1325A31A3}" type="pres">
      <dgm:prSet presAssocID="{7D27943A-6265-4122-B9FC-195CD1B67599}" presName="parTrans" presStyleCnt="0"/>
      <dgm:spPr/>
      <dgm:t>
        <a:bodyPr/>
        <a:lstStyle/>
        <a:p>
          <a:pPr rtl="1"/>
          <a:endParaRPr lang="ar-SA"/>
        </a:p>
      </dgm:t>
    </dgm:pt>
    <dgm:pt modelId="{34F462CA-DD43-463C-96F7-5EF09E36A157}" type="pres">
      <dgm:prSet presAssocID="{5E30E5A5-CF32-4F0C-B77A-BBADF2DAFA4B}" presName="node" presStyleLbl="alignAccFollowNode1" presStyleIdx="0" presStyleCnt="3" custScaleX="140925" custScaleY="204313" custLinFactNeighborX="-57445" custLinFactNeighborY="79668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8B10F90-2FF4-4AEA-AFFA-3B303D2649FE}" type="pres">
      <dgm:prSet presAssocID="{CA3D9AFA-CDF4-4AF7-B40E-352D5D57C86D}" presName="sibTrans" presStyleCnt="0"/>
      <dgm:spPr/>
      <dgm:t>
        <a:bodyPr/>
        <a:lstStyle/>
        <a:p>
          <a:pPr rtl="1"/>
          <a:endParaRPr lang="ar-SA"/>
        </a:p>
      </dgm:t>
    </dgm:pt>
    <dgm:pt modelId="{75E91C13-CFC9-4741-B464-5AC0103D480A}" type="pres">
      <dgm:prSet presAssocID="{9EE37E79-6DE6-4A73-A46E-A6AFA85DB1F1}" presName="node" presStyleLbl="alignAccFollowNode1" presStyleIdx="1" presStyleCnt="3" custScaleX="140925" custScaleY="127944" custLinFactNeighborX="-557" custLinFactNeighborY="-4992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84F9A5A-998B-47A1-88A5-D4625B4FAD1E}" type="pres">
      <dgm:prSet presAssocID="{64832522-91B5-41D4-9D4F-969158C8FCC4}" presName="vSp" presStyleCnt="0"/>
      <dgm:spPr/>
      <dgm:t>
        <a:bodyPr/>
        <a:lstStyle/>
        <a:p>
          <a:pPr rtl="1"/>
          <a:endParaRPr lang="ar-SA"/>
        </a:p>
      </dgm:t>
    </dgm:pt>
    <dgm:pt modelId="{D30F78BD-BC1A-4C3A-8A0D-4BD70D83FF94}" type="pres">
      <dgm:prSet presAssocID="{559598F0-328A-430C-9B69-CFF5AF7CD12F}" presName="horFlow" presStyleCnt="0"/>
      <dgm:spPr/>
      <dgm:t>
        <a:bodyPr/>
        <a:lstStyle/>
        <a:p>
          <a:pPr rtl="1"/>
          <a:endParaRPr lang="ar-SA"/>
        </a:p>
      </dgm:t>
    </dgm:pt>
    <dgm:pt modelId="{44E8F67C-2FDD-4028-A3D7-134E33D7CCDD}" type="pres">
      <dgm:prSet presAssocID="{559598F0-328A-430C-9B69-CFF5AF7CD12F}" presName="bigChev" presStyleLbl="node1" presStyleIdx="1" presStyleCnt="2" custScaleX="111320" custScaleY="144613" custLinFactNeighborX="10351" custLinFactNeighborY="-387"/>
      <dgm:spPr/>
      <dgm:t>
        <a:bodyPr/>
        <a:lstStyle/>
        <a:p>
          <a:pPr rtl="1"/>
          <a:endParaRPr lang="ar-SA"/>
        </a:p>
      </dgm:t>
    </dgm:pt>
    <dgm:pt modelId="{67F3C246-EFEB-4E42-9BC5-07905B8273F3}" type="pres">
      <dgm:prSet presAssocID="{C84AFC0D-6FDF-4FF6-A796-54DD97B03FBF}" presName="parTrans" presStyleCnt="0"/>
      <dgm:spPr/>
    </dgm:pt>
    <dgm:pt modelId="{2A28C8A6-A9E1-42A1-A484-C6187D4EECED}" type="pres">
      <dgm:prSet presAssocID="{AB5ED8E6-7676-45EB-A283-3F5ADEFCB533}" presName="node" presStyleLbl="alignAccFollowNode1" presStyleIdx="2" presStyleCnt="3" custScaleX="140925" custScaleY="127944" custLinFactX="-97654" custLinFactNeighborX="-100000" custLinFactNeighborY="11199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37C11B17-B5A6-498C-AAD5-3536CB8E33C9}" srcId="{D66F9297-3102-44A3-AA47-333B7A3FD7EC}" destId="{64832522-91B5-41D4-9D4F-969158C8FCC4}" srcOrd="0" destOrd="0" parTransId="{9C4F593C-0623-47C1-A6BF-3319C0661542}" sibTransId="{698CEEDB-EADF-42BB-88E8-725944F7850B}"/>
    <dgm:cxn modelId="{C7414EC8-CDFA-4ED9-96A0-9B9D3950AF48}" srcId="{559598F0-328A-430C-9B69-CFF5AF7CD12F}" destId="{AB5ED8E6-7676-45EB-A283-3F5ADEFCB533}" srcOrd="0" destOrd="0" parTransId="{C84AFC0D-6FDF-4FF6-A796-54DD97B03FBF}" sibTransId="{E198CEC6-68B9-4D84-801F-DCAF483A0011}"/>
    <dgm:cxn modelId="{ED929312-7234-479A-A077-9C1319068D46}" type="presOf" srcId="{AB5ED8E6-7676-45EB-A283-3F5ADEFCB533}" destId="{2A28C8A6-A9E1-42A1-A484-C6187D4EECED}" srcOrd="0" destOrd="0" presId="urn:microsoft.com/office/officeart/2005/8/layout/lProcess3"/>
    <dgm:cxn modelId="{F62EB2D5-DA72-4799-B829-6287CF4B3033}" type="presOf" srcId="{9EE37E79-6DE6-4A73-A46E-A6AFA85DB1F1}" destId="{75E91C13-CFC9-4741-B464-5AC0103D480A}" srcOrd="0" destOrd="0" presId="urn:microsoft.com/office/officeart/2005/8/layout/lProcess3"/>
    <dgm:cxn modelId="{9A95947C-18CC-4774-9E42-68AD29957BB1}" srcId="{D66F9297-3102-44A3-AA47-333B7A3FD7EC}" destId="{559598F0-328A-430C-9B69-CFF5AF7CD12F}" srcOrd="1" destOrd="0" parTransId="{015C34DE-05E6-4971-AB94-A3F4CA95A630}" sibTransId="{EF9601CF-AFE8-4531-AC51-8A9D42D3CB60}"/>
    <dgm:cxn modelId="{172B90BF-74B6-492D-94D2-0560865D576C}" srcId="{64832522-91B5-41D4-9D4F-969158C8FCC4}" destId="{9EE37E79-6DE6-4A73-A46E-A6AFA85DB1F1}" srcOrd="1" destOrd="0" parTransId="{B05660B4-FE98-4AF1-9217-CF34F23A896F}" sibTransId="{310DD96F-A29B-4C89-8505-BBB5F6470EA3}"/>
    <dgm:cxn modelId="{34B59057-2A27-434F-83DF-B8BF6E51CBD9}" srcId="{64832522-91B5-41D4-9D4F-969158C8FCC4}" destId="{5E30E5A5-CF32-4F0C-B77A-BBADF2DAFA4B}" srcOrd="0" destOrd="0" parTransId="{7D27943A-6265-4122-B9FC-195CD1B67599}" sibTransId="{CA3D9AFA-CDF4-4AF7-B40E-352D5D57C86D}"/>
    <dgm:cxn modelId="{7132042D-29C7-4330-A30A-A4E52E6D11D0}" type="presOf" srcId="{559598F0-328A-430C-9B69-CFF5AF7CD12F}" destId="{44E8F67C-2FDD-4028-A3D7-134E33D7CCDD}" srcOrd="0" destOrd="0" presId="urn:microsoft.com/office/officeart/2005/8/layout/lProcess3"/>
    <dgm:cxn modelId="{F4BB1A26-F94E-45DC-8523-6968DDE71959}" type="presOf" srcId="{5E30E5A5-CF32-4F0C-B77A-BBADF2DAFA4B}" destId="{34F462CA-DD43-463C-96F7-5EF09E36A157}" srcOrd="0" destOrd="0" presId="urn:microsoft.com/office/officeart/2005/8/layout/lProcess3"/>
    <dgm:cxn modelId="{D9347C30-8F74-4574-9966-C4DE08287852}" type="presOf" srcId="{D66F9297-3102-44A3-AA47-333B7A3FD7EC}" destId="{B0D3E2E7-A5FF-4C3A-AF09-9167F7133A2C}" srcOrd="0" destOrd="0" presId="urn:microsoft.com/office/officeart/2005/8/layout/lProcess3"/>
    <dgm:cxn modelId="{9DCF017E-7FA7-4273-902B-F79251CD3969}" type="presOf" srcId="{64832522-91B5-41D4-9D4F-969158C8FCC4}" destId="{9F96A0ED-071D-41CF-BFFB-1B6EC0F6DBBA}" srcOrd="0" destOrd="0" presId="urn:microsoft.com/office/officeart/2005/8/layout/lProcess3"/>
    <dgm:cxn modelId="{BADED5E8-D967-4FB0-9DCE-B98392829B3A}" type="presParOf" srcId="{B0D3E2E7-A5FF-4C3A-AF09-9167F7133A2C}" destId="{D047A72B-400F-413A-B99B-FF991F896760}" srcOrd="0" destOrd="0" presId="urn:microsoft.com/office/officeart/2005/8/layout/lProcess3"/>
    <dgm:cxn modelId="{9F128107-FBD1-47DA-9ADC-1D817C3B3730}" type="presParOf" srcId="{D047A72B-400F-413A-B99B-FF991F896760}" destId="{9F96A0ED-071D-41CF-BFFB-1B6EC0F6DBBA}" srcOrd="0" destOrd="0" presId="urn:microsoft.com/office/officeart/2005/8/layout/lProcess3"/>
    <dgm:cxn modelId="{FB84757E-0857-4B72-975D-BC564564B664}" type="presParOf" srcId="{D047A72B-400F-413A-B99B-FF991F896760}" destId="{BB879CF6-01C3-4ECD-B5CE-07C1325A31A3}" srcOrd="1" destOrd="0" presId="urn:microsoft.com/office/officeart/2005/8/layout/lProcess3"/>
    <dgm:cxn modelId="{099BB63C-361A-4228-8D7E-C857DC64AC90}" type="presParOf" srcId="{D047A72B-400F-413A-B99B-FF991F896760}" destId="{34F462CA-DD43-463C-96F7-5EF09E36A157}" srcOrd="2" destOrd="0" presId="urn:microsoft.com/office/officeart/2005/8/layout/lProcess3"/>
    <dgm:cxn modelId="{29624C59-8E98-4D35-8190-7923B3CBD370}" type="presParOf" srcId="{D047A72B-400F-413A-B99B-FF991F896760}" destId="{48B10F90-2FF4-4AEA-AFFA-3B303D2649FE}" srcOrd="3" destOrd="0" presId="urn:microsoft.com/office/officeart/2005/8/layout/lProcess3"/>
    <dgm:cxn modelId="{C906D49C-138E-4F27-9073-1A04CA254A41}" type="presParOf" srcId="{D047A72B-400F-413A-B99B-FF991F896760}" destId="{75E91C13-CFC9-4741-B464-5AC0103D480A}" srcOrd="4" destOrd="0" presId="urn:microsoft.com/office/officeart/2005/8/layout/lProcess3"/>
    <dgm:cxn modelId="{679A11E1-2F0B-46C1-9EB2-035A54A74017}" type="presParOf" srcId="{B0D3E2E7-A5FF-4C3A-AF09-9167F7133A2C}" destId="{984F9A5A-998B-47A1-88A5-D4625B4FAD1E}" srcOrd="1" destOrd="0" presId="urn:microsoft.com/office/officeart/2005/8/layout/lProcess3"/>
    <dgm:cxn modelId="{04EA7304-0F2A-480F-A1C3-8C53C93112ED}" type="presParOf" srcId="{B0D3E2E7-A5FF-4C3A-AF09-9167F7133A2C}" destId="{D30F78BD-BC1A-4C3A-8A0D-4BD70D83FF94}" srcOrd="2" destOrd="0" presId="urn:microsoft.com/office/officeart/2005/8/layout/lProcess3"/>
    <dgm:cxn modelId="{CCDC07ED-095E-472C-9941-E36B6B66DDF8}" type="presParOf" srcId="{D30F78BD-BC1A-4C3A-8A0D-4BD70D83FF94}" destId="{44E8F67C-2FDD-4028-A3D7-134E33D7CCDD}" srcOrd="0" destOrd="0" presId="urn:microsoft.com/office/officeart/2005/8/layout/lProcess3"/>
    <dgm:cxn modelId="{E3B57FD2-6324-4171-9F90-A3A8E9260E0D}" type="presParOf" srcId="{D30F78BD-BC1A-4C3A-8A0D-4BD70D83FF94}" destId="{67F3C246-EFEB-4E42-9BC5-07905B8273F3}" srcOrd="1" destOrd="0" presId="urn:microsoft.com/office/officeart/2005/8/layout/lProcess3"/>
    <dgm:cxn modelId="{B8CCBCDB-2A22-470D-96BD-B03DB7CBDD8F}" type="presParOf" srcId="{D30F78BD-BC1A-4C3A-8A0D-4BD70D83FF94}" destId="{2A28C8A6-A9E1-42A1-A484-C6187D4EECED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EBDAADC-AE10-4D90-88EA-A3A2DAC2C68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C5FA964D-ED2D-4C4D-8927-A06492C51ECC}">
      <dgm:prSet phldrT="[نص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pPr rtl="1"/>
          <a:r>
            <a:rPr lang="ar-SA" sz="5400" b="1" dirty="0" smtClean="0"/>
            <a:t>أحكام المعدود </a:t>
          </a:r>
          <a:endParaRPr lang="ar-SA" sz="5400" b="1" dirty="0"/>
        </a:p>
      </dgm:t>
    </dgm:pt>
    <dgm:pt modelId="{9350686B-D265-4EB9-ACB3-1B4DE307C76C}" type="parTrans" cxnId="{E7D13B8F-F389-4E2C-B772-9B4E2BBE26F9}">
      <dgm:prSet/>
      <dgm:spPr/>
      <dgm:t>
        <a:bodyPr/>
        <a:lstStyle/>
        <a:p>
          <a:pPr rtl="1"/>
          <a:endParaRPr lang="ar-SA"/>
        </a:p>
      </dgm:t>
    </dgm:pt>
    <dgm:pt modelId="{A12862F5-6EE6-46EF-9B2F-382C7DDE7B5D}" type="sibTrans" cxnId="{E7D13B8F-F389-4E2C-B772-9B4E2BBE26F9}">
      <dgm:prSet/>
      <dgm:spPr/>
      <dgm:t>
        <a:bodyPr/>
        <a:lstStyle/>
        <a:p>
          <a:pPr rtl="1"/>
          <a:endParaRPr lang="ar-SA"/>
        </a:p>
      </dgm:t>
    </dgm:pt>
    <dgm:pt modelId="{05645049-9F6E-42CC-946A-0BCBFCB1D9F9}">
      <dgm:prSet phldrT="[نص]"/>
      <dgm:spPr>
        <a:solidFill>
          <a:schemeClr val="bg2">
            <a:lumMod val="50000"/>
          </a:schemeClr>
        </a:solidFill>
      </dgm:spPr>
      <dgm:t>
        <a:bodyPr/>
        <a:lstStyle/>
        <a:p>
          <a:pPr rtl="1"/>
          <a:r>
            <a:rPr lang="ar-SA" b="1" dirty="0" smtClean="0"/>
            <a:t>100- 1000</a:t>
          </a:r>
        </a:p>
        <a:p>
          <a:pPr rtl="1"/>
          <a:r>
            <a:rPr lang="ar-SA" b="1" dirty="0" smtClean="0"/>
            <a:t>مفرد مجرور</a:t>
          </a:r>
          <a:endParaRPr lang="ar-SA" b="1" dirty="0"/>
        </a:p>
      </dgm:t>
    </dgm:pt>
    <dgm:pt modelId="{7D06C073-104B-49D7-9FF5-6EDE091D6A27}" type="parTrans" cxnId="{81EF0828-231D-4705-8EA0-46513DF7A293}">
      <dgm:prSet/>
      <dgm:spPr/>
      <dgm:t>
        <a:bodyPr/>
        <a:lstStyle/>
        <a:p>
          <a:pPr rtl="1"/>
          <a:endParaRPr lang="ar-SA" b="1"/>
        </a:p>
      </dgm:t>
    </dgm:pt>
    <dgm:pt modelId="{A9C29874-A7A5-42F2-93F2-6E7B1CDBFF7F}" type="sibTrans" cxnId="{81EF0828-231D-4705-8EA0-46513DF7A293}">
      <dgm:prSet/>
      <dgm:spPr/>
      <dgm:t>
        <a:bodyPr/>
        <a:lstStyle/>
        <a:p>
          <a:pPr rtl="1"/>
          <a:endParaRPr lang="ar-SA"/>
        </a:p>
      </dgm:t>
    </dgm:pt>
    <dgm:pt modelId="{8855FABE-905A-48BA-8D46-552DEF8A610D}">
      <dgm:prSet phldrT="[نص]"/>
      <dgm:spPr>
        <a:solidFill>
          <a:schemeClr val="bg2">
            <a:lumMod val="50000"/>
          </a:schemeClr>
        </a:solidFill>
      </dgm:spPr>
      <dgm:t>
        <a:bodyPr/>
        <a:lstStyle/>
        <a:p>
          <a:pPr rtl="1"/>
          <a:r>
            <a:rPr lang="ar-SA" b="1" dirty="0" smtClean="0"/>
            <a:t>11- 99</a:t>
          </a:r>
        </a:p>
        <a:p>
          <a:pPr rtl="1"/>
          <a:r>
            <a:rPr lang="ar-SA" b="1" dirty="0" smtClean="0"/>
            <a:t>مفرد منصوب</a:t>
          </a:r>
          <a:endParaRPr lang="ar-SA" b="1" dirty="0"/>
        </a:p>
      </dgm:t>
    </dgm:pt>
    <dgm:pt modelId="{87E0D863-3A07-420C-9985-1B361882D86F}" type="parTrans" cxnId="{FD76F3FF-D384-422A-B828-C8771C3501D6}">
      <dgm:prSet/>
      <dgm:spPr/>
      <dgm:t>
        <a:bodyPr/>
        <a:lstStyle/>
        <a:p>
          <a:pPr rtl="1"/>
          <a:endParaRPr lang="ar-SA" b="1"/>
        </a:p>
      </dgm:t>
    </dgm:pt>
    <dgm:pt modelId="{28C0C6C9-9E87-42AE-92D7-2C86E49D5844}" type="sibTrans" cxnId="{FD76F3FF-D384-422A-B828-C8771C3501D6}">
      <dgm:prSet/>
      <dgm:spPr/>
      <dgm:t>
        <a:bodyPr/>
        <a:lstStyle/>
        <a:p>
          <a:pPr rtl="1"/>
          <a:endParaRPr lang="ar-SA"/>
        </a:p>
      </dgm:t>
    </dgm:pt>
    <dgm:pt modelId="{4022B361-2C99-4BFF-A7A2-7D8AF962EEEE}">
      <dgm:prSet phldrT="[نص]"/>
      <dgm:spPr>
        <a:solidFill>
          <a:schemeClr val="bg2">
            <a:lumMod val="50000"/>
          </a:schemeClr>
        </a:solidFill>
      </dgm:spPr>
      <dgm:t>
        <a:bodyPr/>
        <a:lstStyle/>
        <a:p>
          <a:pPr rtl="1"/>
          <a:r>
            <a:rPr lang="ar-SA" b="1" dirty="0" smtClean="0"/>
            <a:t>3- 10</a:t>
          </a:r>
        </a:p>
        <a:p>
          <a:pPr rtl="1"/>
          <a:r>
            <a:rPr lang="ar-SA" b="1" dirty="0" smtClean="0"/>
            <a:t>جمع مجرور</a:t>
          </a:r>
          <a:endParaRPr lang="ar-SA" b="1" dirty="0"/>
        </a:p>
      </dgm:t>
    </dgm:pt>
    <dgm:pt modelId="{4F7A2D1F-48E6-47E8-97D0-360BAA40427A}" type="parTrans" cxnId="{62D69423-0F9E-4C27-B7C4-A199BD4CC851}">
      <dgm:prSet/>
      <dgm:spPr/>
      <dgm:t>
        <a:bodyPr/>
        <a:lstStyle/>
        <a:p>
          <a:pPr rtl="1"/>
          <a:endParaRPr lang="ar-SA" b="1"/>
        </a:p>
      </dgm:t>
    </dgm:pt>
    <dgm:pt modelId="{7F3E2B93-25C5-481F-8E54-B3CFAB04BCA7}" type="sibTrans" cxnId="{62D69423-0F9E-4C27-B7C4-A199BD4CC851}">
      <dgm:prSet/>
      <dgm:spPr/>
      <dgm:t>
        <a:bodyPr/>
        <a:lstStyle/>
        <a:p>
          <a:pPr rtl="1"/>
          <a:endParaRPr lang="ar-SA"/>
        </a:p>
      </dgm:t>
    </dgm:pt>
    <dgm:pt modelId="{A4ADE2E7-1DE6-4F1A-88C6-228434FE7EA6}" type="pres">
      <dgm:prSet presAssocID="{8EBDAADC-AE10-4D90-88EA-A3A2DAC2C68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5A4CCD3C-A852-479F-B040-C24DB5E64855}" type="pres">
      <dgm:prSet presAssocID="{C5FA964D-ED2D-4C4D-8927-A06492C51ECC}" presName="hierRoot1" presStyleCnt="0">
        <dgm:presLayoutVars>
          <dgm:hierBranch val="init"/>
        </dgm:presLayoutVars>
      </dgm:prSet>
      <dgm:spPr/>
    </dgm:pt>
    <dgm:pt modelId="{CE00CF39-7493-437D-9013-AEEB9D40C84D}" type="pres">
      <dgm:prSet presAssocID="{C5FA964D-ED2D-4C4D-8927-A06492C51ECC}" presName="rootComposite1" presStyleCnt="0"/>
      <dgm:spPr/>
    </dgm:pt>
    <dgm:pt modelId="{8BE37299-C585-49F7-8761-AD1FC4C1A20A}" type="pres">
      <dgm:prSet presAssocID="{C5FA964D-ED2D-4C4D-8927-A06492C51ECC}" presName="rootText1" presStyleLbl="node0" presStyleIdx="0" presStyleCnt="1" custScaleX="175926" custLinFactNeighborX="-4226" custLinFactNeighborY="-6177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8827942B-98E8-4181-B048-023D92CAB6D5}" type="pres">
      <dgm:prSet presAssocID="{C5FA964D-ED2D-4C4D-8927-A06492C51ECC}" presName="rootConnector1" presStyleLbl="node1" presStyleIdx="0" presStyleCnt="0"/>
      <dgm:spPr/>
      <dgm:t>
        <a:bodyPr/>
        <a:lstStyle/>
        <a:p>
          <a:pPr rtl="1"/>
          <a:endParaRPr lang="ar-SA"/>
        </a:p>
      </dgm:t>
    </dgm:pt>
    <dgm:pt modelId="{50FB7568-B304-4CFD-B0D7-1BC1E1370731}" type="pres">
      <dgm:prSet presAssocID="{C5FA964D-ED2D-4C4D-8927-A06492C51ECC}" presName="hierChild2" presStyleCnt="0"/>
      <dgm:spPr/>
    </dgm:pt>
    <dgm:pt modelId="{EE91A0D0-99E1-42BD-8DDD-2F779136FE6F}" type="pres">
      <dgm:prSet presAssocID="{7D06C073-104B-49D7-9FF5-6EDE091D6A27}" presName="Name37" presStyleLbl="parChTrans1D2" presStyleIdx="0" presStyleCnt="3"/>
      <dgm:spPr/>
      <dgm:t>
        <a:bodyPr/>
        <a:lstStyle/>
        <a:p>
          <a:pPr rtl="1"/>
          <a:endParaRPr lang="ar-SA"/>
        </a:p>
      </dgm:t>
    </dgm:pt>
    <dgm:pt modelId="{EF2413DF-7854-4569-992F-F86D973731C4}" type="pres">
      <dgm:prSet presAssocID="{05645049-9F6E-42CC-946A-0BCBFCB1D9F9}" presName="hierRoot2" presStyleCnt="0">
        <dgm:presLayoutVars>
          <dgm:hierBranch val="init"/>
        </dgm:presLayoutVars>
      </dgm:prSet>
      <dgm:spPr/>
    </dgm:pt>
    <dgm:pt modelId="{468AE961-9EE5-4543-BFD5-33BCA21E4BF7}" type="pres">
      <dgm:prSet presAssocID="{05645049-9F6E-42CC-946A-0BCBFCB1D9F9}" presName="rootComposite" presStyleCnt="0"/>
      <dgm:spPr/>
    </dgm:pt>
    <dgm:pt modelId="{7C0599D1-C6FE-46F9-B651-B4654B2A95E6}" type="pres">
      <dgm:prSet presAssocID="{05645049-9F6E-42CC-946A-0BCBFCB1D9F9}" presName="rootText" presStyleLbl="node2" presStyleIdx="0" presStyleCnt="3" custScaleY="13629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C11A66F8-3B98-45C3-8DC4-7FA17C25785D}" type="pres">
      <dgm:prSet presAssocID="{05645049-9F6E-42CC-946A-0BCBFCB1D9F9}" presName="rootConnector" presStyleLbl="node2" presStyleIdx="0" presStyleCnt="3"/>
      <dgm:spPr/>
      <dgm:t>
        <a:bodyPr/>
        <a:lstStyle/>
        <a:p>
          <a:pPr rtl="1"/>
          <a:endParaRPr lang="ar-SA"/>
        </a:p>
      </dgm:t>
    </dgm:pt>
    <dgm:pt modelId="{F34EEE85-334A-4C0F-A53B-625C1A7991C9}" type="pres">
      <dgm:prSet presAssocID="{05645049-9F6E-42CC-946A-0BCBFCB1D9F9}" presName="hierChild4" presStyleCnt="0"/>
      <dgm:spPr/>
    </dgm:pt>
    <dgm:pt modelId="{7D8DF268-9D16-48DE-A757-C0C06113B4C6}" type="pres">
      <dgm:prSet presAssocID="{05645049-9F6E-42CC-946A-0BCBFCB1D9F9}" presName="hierChild5" presStyleCnt="0"/>
      <dgm:spPr/>
    </dgm:pt>
    <dgm:pt modelId="{0EA7BA4E-99FA-4A36-9C4F-1336CFFD379F}" type="pres">
      <dgm:prSet presAssocID="{87E0D863-3A07-420C-9985-1B361882D86F}" presName="Name37" presStyleLbl="parChTrans1D2" presStyleIdx="1" presStyleCnt="3"/>
      <dgm:spPr/>
      <dgm:t>
        <a:bodyPr/>
        <a:lstStyle/>
        <a:p>
          <a:pPr rtl="1"/>
          <a:endParaRPr lang="ar-SA"/>
        </a:p>
      </dgm:t>
    </dgm:pt>
    <dgm:pt modelId="{8C897806-73A3-4BA9-A739-544DD65724A7}" type="pres">
      <dgm:prSet presAssocID="{8855FABE-905A-48BA-8D46-552DEF8A610D}" presName="hierRoot2" presStyleCnt="0">
        <dgm:presLayoutVars>
          <dgm:hierBranch val="init"/>
        </dgm:presLayoutVars>
      </dgm:prSet>
      <dgm:spPr/>
    </dgm:pt>
    <dgm:pt modelId="{A57BAE64-B10F-4948-AAAC-4AB7F25B78DB}" type="pres">
      <dgm:prSet presAssocID="{8855FABE-905A-48BA-8D46-552DEF8A610D}" presName="rootComposite" presStyleCnt="0"/>
      <dgm:spPr/>
    </dgm:pt>
    <dgm:pt modelId="{D0BA2AB9-427D-44D1-95EC-A66CCF787AD4}" type="pres">
      <dgm:prSet presAssocID="{8855FABE-905A-48BA-8D46-552DEF8A610D}" presName="rootText" presStyleLbl="node2" presStyleIdx="1" presStyleCnt="3" custScaleY="13316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F1FDB4C7-95C7-435E-BDED-F96FAF5F82EA}" type="pres">
      <dgm:prSet presAssocID="{8855FABE-905A-48BA-8D46-552DEF8A610D}" presName="rootConnector" presStyleLbl="node2" presStyleIdx="1" presStyleCnt="3"/>
      <dgm:spPr/>
      <dgm:t>
        <a:bodyPr/>
        <a:lstStyle/>
        <a:p>
          <a:pPr rtl="1"/>
          <a:endParaRPr lang="ar-SA"/>
        </a:p>
      </dgm:t>
    </dgm:pt>
    <dgm:pt modelId="{3CE08DCE-22BC-4ACE-AB01-D2DE993A0618}" type="pres">
      <dgm:prSet presAssocID="{8855FABE-905A-48BA-8D46-552DEF8A610D}" presName="hierChild4" presStyleCnt="0"/>
      <dgm:spPr/>
    </dgm:pt>
    <dgm:pt modelId="{A0163403-00D2-43CE-AFEF-4436E90E4995}" type="pres">
      <dgm:prSet presAssocID="{8855FABE-905A-48BA-8D46-552DEF8A610D}" presName="hierChild5" presStyleCnt="0"/>
      <dgm:spPr/>
    </dgm:pt>
    <dgm:pt modelId="{0B1326EA-D33A-4326-A5F9-96B3C3F7AF55}" type="pres">
      <dgm:prSet presAssocID="{4F7A2D1F-48E6-47E8-97D0-360BAA40427A}" presName="Name37" presStyleLbl="parChTrans1D2" presStyleIdx="2" presStyleCnt="3"/>
      <dgm:spPr/>
      <dgm:t>
        <a:bodyPr/>
        <a:lstStyle/>
        <a:p>
          <a:pPr rtl="1"/>
          <a:endParaRPr lang="ar-SA"/>
        </a:p>
      </dgm:t>
    </dgm:pt>
    <dgm:pt modelId="{68151ACF-4729-40A1-8F87-192E8AD5D04F}" type="pres">
      <dgm:prSet presAssocID="{4022B361-2C99-4BFF-A7A2-7D8AF962EEEE}" presName="hierRoot2" presStyleCnt="0">
        <dgm:presLayoutVars>
          <dgm:hierBranch val="init"/>
        </dgm:presLayoutVars>
      </dgm:prSet>
      <dgm:spPr/>
    </dgm:pt>
    <dgm:pt modelId="{31753DF8-A305-47DB-9D6B-DDFB6B1D6F53}" type="pres">
      <dgm:prSet presAssocID="{4022B361-2C99-4BFF-A7A2-7D8AF962EEEE}" presName="rootComposite" presStyleCnt="0"/>
      <dgm:spPr/>
    </dgm:pt>
    <dgm:pt modelId="{D04EE9F6-D497-486F-97FE-614F3DA9F598}" type="pres">
      <dgm:prSet presAssocID="{4022B361-2C99-4BFF-A7A2-7D8AF962EEEE}" presName="rootText" presStyleLbl="node2" presStyleIdx="2" presStyleCnt="3" custScaleY="136290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CE533574-2CE0-424E-9DAF-38641D70C46D}" type="pres">
      <dgm:prSet presAssocID="{4022B361-2C99-4BFF-A7A2-7D8AF962EEEE}" presName="rootConnector" presStyleLbl="node2" presStyleIdx="2" presStyleCnt="3"/>
      <dgm:spPr/>
      <dgm:t>
        <a:bodyPr/>
        <a:lstStyle/>
        <a:p>
          <a:pPr rtl="1"/>
          <a:endParaRPr lang="ar-SA"/>
        </a:p>
      </dgm:t>
    </dgm:pt>
    <dgm:pt modelId="{77FABC5C-DFF2-422B-9778-D35C81CDD4D8}" type="pres">
      <dgm:prSet presAssocID="{4022B361-2C99-4BFF-A7A2-7D8AF962EEEE}" presName="hierChild4" presStyleCnt="0"/>
      <dgm:spPr/>
    </dgm:pt>
    <dgm:pt modelId="{FEF128FA-0119-4EBD-899B-4B1FA7EEB2FC}" type="pres">
      <dgm:prSet presAssocID="{4022B361-2C99-4BFF-A7A2-7D8AF962EEEE}" presName="hierChild5" presStyleCnt="0"/>
      <dgm:spPr/>
    </dgm:pt>
    <dgm:pt modelId="{D26826EC-5C13-4180-997E-C5FBE35288C6}" type="pres">
      <dgm:prSet presAssocID="{C5FA964D-ED2D-4C4D-8927-A06492C51ECC}" presName="hierChild3" presStyleCnt="0"/>
      <dgm:spPr/>
    </dgm:pt>
  </dgm:ptLst>
  <dgm:cxnLst>
    <dgm:cxn modelId="{E7D13B8F-F389-4E2C-B772-9B4E2BBE26F9}" srcId="{8EBDAADC-AE10-4D90-88EA-A3A2DAC2C682}" destId="{C5FA964D-ED2D-4C4D-8927-A06492C51ECC}" srcOrd="0" destOrd="0" parTransId="{9350686B-D265-4EB9-ACB3-1B4DE307C76C}" sibTransId="{A12862F5-6EE6-46EF-9B2F-382C7DDE7B5D}"/>
    <dgm:cxn modelId="{4D90697C-BC1F-4522-A088-4A5CD30A474B}" type="presOf" srcId="{8855FABE-905A-48BA-8D46-552DEF8A610D}" destId="{F1FDB4C7-95C7-435E-BDED-F96FAF5F82EA}" srcOrd="1" destOrd="0" presId="urn:microsoft.com/office/officeart/2005/8/layout/orgChart1"/>
    <dgm:cxn modelId="{C9C5120A-E6D3-456B-B659-EAB6CB26742D}" type="presOf" srcId="{05645049-9F6E-42CC-946A-0BCBFCB1D9F9}" destId="{C11A66F8-3B98-45C3-8DC4-7FA17C25785D}" srcOrd="1" destOrd="0" presId="urn:microsoft.com/office/officeart/2005/8/layout/orgChart1"/>
    <dgm:cxn modelId="{1940E851-D6E7-4389-AC7B-164DAD4BE02E}" type="presOf" srcId="{7D06C073-104B-49D7-9FF5-6EDE091D6A27}" destId="{EE91A0D0-99E1-42BD-8DDD-2F779136FE6F}" srcOrd="0" destOrd="0" presId="urn:microsoft.com/office/officeart/2005/8/layout/orgChart1"/>
    <dgm:cxn modelId="{FD76F3FF-D384-422A-B828-C8771C3501D6}" srcId="{C5FA964D-ED2D-4C4D-8927-A06492C51ECC}" destId="{8855FABE-905A-48BA-8D46-552DEF8A610D}" srcOrd="1" destOrd="0" parTransId="{87E0D863-3A07-420C-9985-1B361882D86F}" sibTransId="{28C0C6C9-9E87-42AE-92D7-2C86E49D5844}"/>
    <dgm:cxn modelId="{A1968CB0-A8DD-4E4D-AF41-814344A765E1}" type="presOf" srcId="{8EBDAADC-AE10-4D90-88EA-A3A2DAC2C682}" destId="{A4ADE2E7-1DE6-4F1A-88C6-228434FE7EA6}" srcOrd="0" destOrd="0" presId="urn:microsoft.com/office/officeart/2005/8/layout/orgChart1"/>
    <dgm:cxn modelId="{62D69423-0F9E-4C27-B7C4-A199BD4CC851}" srcId="{C5FA964D-ED2D-4C4D-8927-A06492C51ECC}" destId="{4022B361-2C99-4BFF-A7A2-7D8AF962EEEE}" srcOrd="2" destOrd="0" parTransId="{4F7A2D1F-48E6-47E8-97D0-360BAA40427A}" sibTransId="{7F3E2B93-25C5-481F-8E54-B3CFAB04BCA7}"/>
    <dgm:cxn modelId="{546102BB-94F1-4BBF-9940-8E3729307712}" type="presOf" srcId="{4F7A2D1F-48E6-47E8-97D0-360BAA40427A}" destId="{0B1326EA-D33A-4326-A5F9-96B3C3F7AF55}" srcOrd="0" destOrd="0" presId="urn:microsoft.com/office/officeart/2005/8/layout/orgChart1"/>
    <dgm:cxn modelId="{1C37294B-ABDE-4FFA-A875-8DE7BFDE322B}" type="presOf" srcId="{4022B361-2C99-4BFF-A7A2-7D8AF962EEEE}" destId="{CE533574-2CE0-424E-9DAF-38641D70C46D}" srcOrd="1" destOrd="0" presId="urn:microsoft.com/office/officeart/2005/8/layout/orgChart1"/>
    <dgm:cxn modelId="{81EF0828-231D-4705-8EA0-46513DF7A293}" srcId="{C5FA964D-ED2D-4C4D-8927-A06492C51ECC}" destId="{05645049-9F6E-42CC-946A-0BCBFCB1D9F9}" srcOrd="0" destOrd="0" parTransId="{7D06C073-104B-49D7-9FF5-6EDE091D6A27}" sibTransId="{A9C29874-A7A5-42F2-93F2-6E7B1CDBFF7F}"/>
    <dgm:cxn modelId="{CEA2D783-832A-439B-BBF2-28E0A9E4E488}" type="presOf" srcId="{8855FABE-905A-48BA-8D46-552DEF8A610D}" destId="{D0BA2AB9-427D-44D1-95EC-A66CCF787AD4}" srcOrd="0" destOrd="0" presId="urn:microsoft.com/office/officeart/2005/8/layout/orgChart1"/>
    <dgm:cxn modelId="{13FA267C-3871-4222-9404-15E8E69B7BD1}" type="presOf" srcId="{87E0D863-3A07-420C-9985-1B361882D86F}" destId="{0EA7BA4E-99FA-4A36-9C4F-1336CFFD379F}" srcOrd="0" destOrd="0" presId="urn:microsoft.com/office/officeart/2005/8/layout/orgChart1"/>
    <dgm:cxn modelId="{E95C10E9-2260-45E8-8870-F82EE8B44650}" type="presOf" srcId="{C5FA964D-ED2D-4C4D-8927-A06492C51ECC}" destId="{8BE37299-C585-49F7-8761-AD1FC4C1A20A}" srcOrd="0" destOrd="0" presId="urn:microsoft.com/office/officeart/2005/8/layout/orgChart1"/>
    <dgm:cxn modelId="{C11A4E81-5898-4826-9C80-9592A708B39F}" type="presOf" srcId="{05645049-9F6E-42CC-946A-0BCBFCB1D9F9}" destId="{7C0599D1-C6FE-46F9-B651-B4654B2A95E6}" srcOrd="0" destOrd="0" presId="urn:microsoft.com/office/officeart/2005/8/layout/orgChart1"/>
    <dgm:cxn modelId="{C812A5DC-70F4-44F4-B91C-F7DF0D6D1AA3}" type="presOf" srcId="{4022B361-2C99-4BFF-A7A2-7D8AF962EEEE}" destId="{D04EE9F6-D497-486F-97FE-614F3DA9F598}" srcOrd="0" destOrd="0" presId="urn:microsoft.com/office/officeart/2005/8/layout/orgChart1"/>
    <dgm:cxn modelId="{E1066A5E-8379-4CA7-9D84-AC8FC38811F8}" type="presOf" srcId="{C5FA964D-ED2D-4C4D-8927-A06492C51ECC}" destId="{8827942B-98E8-4181-B048-023D92CAB6D5}" srcOrd="1" destOrd="0" presId="urn:microsoft.com/office/officeart/2005/8/layout/orgChart1"/>
    <dgm:cxn modelId="{C8834298-5EBD-4505-BF79-401784FE55AB}" type="presParOf" srcId="{A4ADE2E7-1DE6-4F1A-88C6-228434FE7EA6}" destId="{5A4CCD3C-A852-479F-B040-C24DB5E64855}" srcOrd="0" destOrd="0" presId="urn:microsoft.com/office/officeart/2005/8/layout/orgChart1"/>
    <dgm:cxn modelId="{F846B817-636D-4E8C-AB0B-E2EFACEC7BC7}" type="presParOf" srcId="{5A4CCD3C-A852-479F-B040-C24DB5E64855}" destId="{CE00CF39-7493-437D-9013-AEEB9D40C84D}" srcOrd="0" destOrd="0" presId="urn:microsoft.com/office/officeart/2005/8/layout/orgChart1"/>
    <dgm:cxn modelId="{4294281E-93A2-4712-9F30-9E384CE34EC9}" type="presParOf" srcId="{CE00CF39-7493-437D-9013-AEEB9D40C84D}" destId="{8BE37299-C585-49F7-8761-AD1FC4C1A20A}" srcOrd="0" destOrd="0" presId="urn:microsoft.com/office/officeart/2005/8/layout/orgChart1"/>
    <dgm:cxn modelId="{F07CA297-25D7-4408-97A2-EB893F7417AE}" type="presParOf" srcId="{CE00CF39-7493-437D-9013-AEEB9D40C84D}" destId="{8827942B-98E8-4181-B048-023D92CAB6D5}" srcOrd="1" destOrd="0" presId="urn:microsoft.com/office/officeart/2005/8/layout/orgChart1"/>
    <dgm:cxn modelId="{606A2D22-CA16-4878-80E2-522EC74B55FB}" type="presParOf" srcId="{5A4CCD3C-A852-479F-B040-C24DB5E64855}" destId="{50FB7568-B304-4CFD-B0D7-1BC1E1370731}" srcOrd="1" destOrd="0" presId="urn:microsoft.com/office/officeart/2005/8/layout/orgChart1"/>
    <dgm:cxn modelId="{B81FD351-BBB8-4506-8655-796AA3CA9D60}" type="presParOf" srcId="{50FB7568-B304-4CFD-B0D7-1BC1E1370731}" destId="{EE91A0D0-99E1-42BD-8DDD-2F779136FE6F}" srcOrd="0" destOrd="0" presId="urn:microsoft.com/office/officeart/2005/8/layout/orgChart1"/>
    <dgm:cxn modelId="{38608AB5-9486-4DCF-B6A6-FBA648388C63}" type="presParOf" srcId="{50FB7568-B304-4CFD-B0D7-1BC1E1370731}" destId="{EF2413DF-7854-4569-992F-F86D973731C4}" srcOrd="1" destOrd="0" presId="urn:microsoft.com/office/officeart/2005/8/layout/orgChart1"/>
    <dgm:cxn modelId="{2855681F-509F-491A-8ECE-F9AAEC3274FF}" type="presParOf" srcId="{EF2413DF-7854-4569-992F-F86D973731C4}" destId="{468AE961-9EE5-4543-BFD5-33BCA21E4BF7}" srcOrd="0" destOrd="0" presId="urn:microsoft.com/office/officeart/2005/8/layout/orgChart1"/>
    <dgm:cxn modelId="{0D9C633C-6D07-42E2-9848-646F724BFF62}" type="presParOf" srcId="{468AE961-9EE5-4543-BFD5-33BCA21E4BF7}" destId="{7C0599D1-C6FE-46F9-B651-B4654B2A95E6}" srcOrd="0" destOrd="0" presId="urn:microsoft.com/office/officeart/2005/8/layout/orgChart1"/>
    <dgm:cxn modelId="{ECED66E9-D8D1-493E-BDF6-FD407CDA9D20}" type="presParOf" srcId="{468AE961-9EE5-4543-BFD5-33BCA21E4BF7}" destId="{C11A66F8-3B98-45C3-8DC4-7FA17C25785D}" srcOrd="1" destOrd="0" presId="urn:microsoft.com/office/officeart/2005/8/layout/orgChart1"/>
    <dgm:cxn modelId="{086F4AB7-561F-4A82-9D03-3441EA702929}" type="presParOf" srcId="{EF2413DF-7854-4569-992F-F86D973731C4}" destId="{F34EEE85-334A-4C0F-A53B-625C1A7991C9}" srcOrd="1" destOrd="0" presId="urn:microsoft.com/office/officeart/2005/8/layout/orgChart1"/>
    <dgm:cxn modelId="{6A361FC9-AF64-4CB1-A1F3-BD9B8BC1B255}" type="presParOf" srcId="{EF2413DF-7854-4569-992F-F86D973731C4}" destId="{7D8DF268-9D16-48DE-A757-C0C06113B4C6}" srcOrd="2" destOrd="0" presId="urn:microsoft.com/office/officeart/2005/8/layout/orgChart1"/>
    <dgm:cxn modelId="{C410E42B-CE78-4176-B275-AF3F15941C6D}" type="presParOf" srcId="{50FB7568-B304-4CFD-B0D7-1BC1E1370731}" destId="{0EA7BA4E-99FA-4A36-9C4F-1336CFFD379F}" srcOrd="2" destOrd="0" presId="urn:microsoft.com/office/officeart/2005/8/layout/orgChart1"/>
    <dgm:cxn modelId="{FEA1B075-3BFC-449E-A9FE-F1260BF33680}" type="presParOf" srcId="{50FB7568-B304-4CFD-B0D7-1BC1E1370731}" destId="{8C897806-73A3-4BA9-A739-544DD65724A7}" srcOrd="3" destOrd="0" presId="urn:microsoft.com/office/officeart/2005/8/layout/orgChart1"/>
    <dgm:cxn modelId="{CBF0A12B-F583-45E3-9924-7AC0E6869879}" type="presParOf" srcId="{8C897806-73A3-4BA9-A739-544DD65724A7}" destId="{A57BAE64-B10F-4948-AAAC-4AB7F25B78DB}" srcOrd="0" destOrd="0" presId="urn:microsoft.com/office/officeart/2005/8/layout/orgChart1"/>
    <dgm:cxn modelId="{4A570C6E-B667-4D8D-8D03-7FDFFF4BB6E7}" type="presParOf" srcId="{A57BAE64-B10F-4948-AAAC-4AB7F25B78DB}" destId="{D0BA2AB9-427D-44D1-95EC-A66CCF787AD4}" srcOrd="0" destOrd="0" presId="urn:microsoft.com/office/officeart/2005/8/layout/orgChart1"/>
    <dgm:cxn modelId="{35D549E9-D347-4999-95E0-CABC43F82B06}" type="presParOf" srcId="{A57BAE64-B10F-4948-AAAC-4AB7F25B78DB}" destId="{F1FDB4C7-95C7-435E-BDED-F96FAF5F82EA}" srcOrd="1" destOrd="0" presId="urn:microsoft.com/office/officeart/2005/8/layout/orgChart1"/>
    <dgm:cxn modelId="{3E513BFC-4484-4753-ABC4-C6E954D3124E}" type="presParOf" srcId="{8C897806-73A3-4BA9-A739-544DD65724A7}" destId="{3CE08DCE-22BC-4ACE-AB01-D2DE993A0618}" srcOrd="1" destOrd="0" presId="urn:microsoft.com/office/officeart/2005/8/layout/orgChart1"/>
    <dgm:cxn modelId="{04D36389-91AA-472C-96E7-4E436ED27235}" type="presParOf" srcId="{8C897806-73A3-4BA9-A739-544DD65724A7}" destId="{A0163403-00D2-43CE-AFEF-4436E90E4995}" srcOrd="2" destOrd="0" presId="urn:microsoft.com/office/officeart/2005/8/layout/orgChart1"/>
    <dgm:cxn modelId="{086C9420-5F4A-4E83-9C67-18F796CC63AE}" type="presParOf" srcId="{50FB7568-B304-4CFD-B0D7-1BC1E1370731}" destId="{0B1326EA-D33A-4326-A5F9-96B3C3F7AF55}" srcOrd="4" destOrd="0" presId="urn:microsoft.com/office/officeart/2005/8/layout/orgChart1"/>
    <dgm:cxn modelId="{45DD507E-F15A-4628-B033-76DA90368D5D}" type="presParOf" srcId="{50FB7568-B304-4CFD-B0D7-1BC1E1370731}" destId="{68151ACF-4729-40A1-8F87-192E8AD5D04F}" srcOrd="5" destOrd="0" presId="urn:microsoft.com/office/officeart/2005/8/layout/orgChart1"/>
    <dgm:cxn modelId="{0E9BF1DA-9077-430B-B6C0-35D8F09D9943}" type="presParOf" srcId="{68151ACF-4729-40A1-8F87-192E8AD5D04F}" destId="{31753DF8-A305-47DB-9D6B-DDFB6B1D6F53}" srcOrd="0" destOrd="0" presId="urn:microsoft.com/office/officeart/2005/8/layout/orgChart1"/>
    <dgm:cxn modelId="{0759D18D-9AF6-4083-A3D4-CDAA5C8CCB94}" type="presParOf" srcId="{31753DF8-A305-47DB-9D6B-DDFB6B1D6F53}" destId="{D04EE9F6-D497-486F-97FE-614F3DA9F598}" srcOrd="0" destOrd="0" presId="urn:microsoft.com/office/officeart/2005/8/layout/orgChart1"/>
    <dgm:cxn modelId="{AF7499D2-D8AE-417D-AE7C-696A72869074}" type="presParOf" srcId="{31753DF8-A305-47DB-9D6B-DDFB6B1D6F53}" destId="{CE533574-2CE0-424E-9DAF-38641D70C46D}" srcOrd="1" destOrd="0" presId="urn:microsoft.com/office/officeart/2005/8/layout/orgChart1"/>
    <dgm:cxn modelId="{281DE00F-F927-44F7-BF9D-1F1631E6A6D9}" type="presParOf" srcId="{68151ACF-4729-40A1-8F87-192E8AD5D04F}" destId="{77FABC5C-DFF2-422B-9778-D35C81CDD4D8}" srcOrd="1" destOrd="0" presId="urn:microsoft.com/office/officeart/2005/8/layout/orgChart1"/>
    <dgm:cxn modelId="{5BCEFAE3-CCED-4B5C-AF7F-217E703B2231}" type="presParOf" srcId="{68151ACF-4729-40A1-8F87-192E8AD5D04F}" destId="{FEF128FA-0119-4EBD-899B-4B1FA7EEB2FC}" srcOrd="2" destOrd="0" presId="urn:microsoft.com/office/officeart/2005/8/layout/orgChart1"/>
    <dgm:cxn modelId="{BAF84466-3E79-4CF6-8B78-ED8874C22A34}" type="presParOf" srcId="{5A4CCD3C-A852-479F-B040-C24DB5E64855}" destId="{D26826EC-5C13-4180-997E-C5FBE35288C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73D230-18E0-49AE-AAD9-D6285FFA8EFC}">
      <dsp:nvSpPr>
        <dsp:cNvPr id="0" name=""/>
        <dsp:cNvSpPr/>
      </dsp:nvSpPr>
      <dsp:spPr>
        <a:xfrm>
          <a:off x="3847" y="442442"/>
          <a:ext cx="2089859" cy="3180429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عشرة</a:t>
          </a:r>
          <a:endParaRPr lang="ar-SA" sz="5400" b="1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65057" y="503652"/>
        <a:ext cx="1967439" cy="3058009"/>
      </dsp:txXfrm>
    </dsp:sp>
    <dsp:sp modelId="{7ECD3727-709F-4A9D-A9D6-49E82D8B29CF}">
      <dsp:nvSpPr>
        <dsp:cNvPr id="0" name=""/>
        <dsp:cNvSpPr/>
      </dsp:nvSpPr>
      <dsp:spPr>
        <a:xfrm rot="20592" flipH="1">
          <a:off x="2162507" y="1725505"/>
          <a:ext cx="484098" cy="4642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400" kern="1200"/>
        </a:p>
      </dsp:txBody>
      <dsp:txXfrm>
        <a:off x="2301791" y="1818779"/>
        <a:ext cx="344813" cy="278569"/>
      </dsp:txXfrm>
    </dsp:sp>
    <dsp:sp modelId="{FABD4A95-C6EC-4122-AFBA-07E9038A93CD}">
      <dsp:nvSpPr>
        <dsp:cNvPr id="0" name=""/>
        <dsp:cNvSpPr/>
      </dsp:nvSpPr>
      <dsp:spPr>
        <a:xfrm>
          <a:off x="2734268" y="397452"/>
          <a:ext cx="2110178" cy="3237578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ثلاثة إلى تسعة</a:t>
          </a:r>
          <a:endParaRPr lang="ar-SA" sz="5400" b="1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2796073" y="459257"/>
        <a:ext cx="1986568" cy="3113968"/>
      </dsp:txXfrm>
    </dsp:sp>
    <dsp:sp modelId="{9521A6AA-E497-4355-A465-2D8DC869B04E}">
      <dsp:nvSpPr>
        <dsp:cNvPr id="0" name=""/>
        <dsp:cNvSpPr/>
      </dsp:nvSpPr>
      <dsp:spPr>
        <a:xfrm rot="21578834" flipH="1">
          <a:off x="4968339" y="1797390"/>
          <a:ext cx="340319" cy="6090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5400" kern="1200"/>
        </a:p>
      </dsp:txBody>
      <dsp:txXfrm>
        <a:off x="5070434" y="1918895"/>
        <a:ext cx="238223" cy="365455"/>
      </dsp:txXfrm>
    </dsp:sp>
    <dsp:sp modelId="{753E4C10-9C3A-4E7A-BE3A-A116A0146351}">
      <dsp:nvSpPr>
        <dsp:cNvPr id="0" name=""/>
        <dsp:cNvSpPr/>
      </dsp:nvSpPr>
      <dsp:spPr>
        <a:xfrm>
          <a:off x="5487877" y="541261"/>
          <a:ext cx="1935443" cy="2982792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واحد و اثنان </a:t>
          </a:r>
          <a:endParaRPr lang="ar-SA" sz="5400" b="1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5544564" y="597948"/>
        <a:ext cx="1822069" cy="28694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96A0ED-071D-41CF-BFFB-1B6EC0F6DBBA}">
      <dsp:nvSpPr>
        <dsp:cNvPr id="0" name=""/>
        <dsp:cNvSpPr/>
      </dsp:nvSpPr>
      <dsp:spPr>
        <a:xfrm rot="10800000">
          <a:off x="5074384" y="918823"/>
          <a:ext cx="2423695" cy="969478"/>
        </a:xfrm>
        <a:prstGeom prst="chevron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0480" rIns="60960" bIns="3048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8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مفردة</a:t>
          </a:r>
          <a:endParaRPr lang="ar-SA" sz="4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0800000">
        <a:off x="5559123" y="918823"/>
        <a:ext cx="1454217" cy="969478"/>
      </dsp:txXfrm>
    </dsp:sp>
    <dsp:sp modelId="{34F462CA-DD43-463C-96F7-5EF09E36A157}">
      <dsp:nvSpPr>
        <dsp:cNvPr id="0" name=""/>
        <dsp:cNvSpPr/>
      </dsp:nvSpPr>
      <dsp:spPr>
        <a:xfrm rot="10800000">
          <a:off x="2554906" y="901151"/>
          <a:ext cx="2834942" cy="1029523"/>
        </a:xfrm>
        <a:prstGeom prst="chevron">
          <a:avLst/>
        </a:prstGeom>
        <a:solidFill>
          <a:schemeClr val="accent3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780" rIns="3556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/>
            <a:t>تخالف المعدود في التذكير والتأنيث </a:t>
          </a:r>
          <a:endParaRPr lang="ar-SA" sz="2800" b="1" kern="1200" dirty="0"/>
        </a:p>
      </dsp:txBody>
      <dsp:txXfrm rot="10800000">
        <a:off x="3069667" y="901151"/>
        <a:ext cx="1805419" cy="1029523"/>
      </dsp:txXfrm>
    </dsp:sp>
    <dsp:sp modelId="{75E91C13-CFC9-4741-B464-5AC0103D480A}">
      <dsp:nvSpPr>
        <dsp:cNvPr id="0" name=""/>
        <dsp:cNvSpPr/>
      </dsp:nvSpPr>
      <dsp:spPr>
        <a:xfrm rot="10800000">
          <a:off x="0" y="901151"/>
          <a:ext cx="2834942" cy="1029523"/>
        </a:xfrm>
        <a:prstGeom prst="chevron">
          <a:avLst/>
        </a:prstGeom>
        <a:solidFill>
          <a:schemeClr val="accent3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780" rIns="3556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/>
            <a:t>اشتريتُ </a:t>
          </a:r>
          <a:r>
            <a:rPr lang="ar-SA" sz="2800" b="1" kern="1200" dirty="0" smtClean="0">
              <a:solidFill>
                <a:srgbClr val="FF0000"/>
              </a:solidFill>
            </a:rPr>
            <a:t>عشرة كتب ٍ </a:t>
          </a:r>
          <a:endParaRPr lang="ar-SA" sz="2800" b="1" kern="1200" dirty="0">
            <a:solidFill>
              <a:srgbClr val="FF0000"/>
            </a:solidFill>
          </a:endParaRPr>
        </a:p>
      </dsp:txBody>
      <dsp:txXfrm rot="10800000">
        <a:off x="514761" y="901151"/>
        <a:ext cx="1805419" cy="1029523"/>
      </dsp:txXfrm>
    </dsp:sp>
    <dsp:sp modelId="{44E8F67C-2FDD-4028-A3D7-134E33D7CCDD}">
      <dsp:nvSpPr>
        <dsp:cNvPr id="0" name=""/>
        <dsp:cNvSpPr/>
      </dsp:nvSpPr>
      <dsp:spPr>
        <a:xfrm rot="10800000">
          <a:off x="5073777" y="2498185"/>
          <a:ext cx="2423695" cy="969478"/>
        </a:xfrm>
        <a:prstGeom prst="chevron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4290" rIns="68580" bIns="3429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مركبة</a:t>
          </a:r>
          <a:r>
            <a:rPr lang="ar-SA" sz="5400" b="1" kern="1200" dirty="0" smtClean="0"/>
            <a:t> </a:t>
          </a:r>
          <a:endParaRPr lang="ar-SA" sz="5400" b="1" kern="1200" dirty="0"/>
        </a:p>
      </dsp:txBody>
      <dsp:txXfrm rot="10800000">
        <a:off x="5558516" y="2498185"/>
        <a:ext cx="1454217" cy="969478"/>
      </dsp:txXfrm>
    </dsp:sp>
    <dsp:sp modelId="{7B8FBC3C-EC6C-4C7A-A6F8-CC830623759C}">
      <dsp:nvSpPr>
        <dsp:cNvPr id="0" name=""/>
        <dsp:cNvSpPr/>
      </dsp:nvSpPr>
      <dsp:spPr>
        <a:xfrm rot="10800000">
          <a:off x="2553915" y="2468163"/>
          <a:ext cx="2834942" cy="1029523"/>
        </a:xfrm>
        <a:prstGeom prst="chevron">
          <a:avLst/>
        </a:prstGeom>
        <a:solidFill>
          <a:schemeClr val="accent3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780" rIns="3556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/>
            <a:t>توافق المعدود في التذكير والتأنيث </a:t>
          </a:r>
          <a:endParaRPr lang="ar-SA" sz="2800" b="1" kern="1200" dirty="0"/>
        </a:p>
      </dsp:txBody>
      <dsp:txXfrm rot="10800000">
        <a:off x="3068676" y="2468163"/>
        <a:ext cx="1805419" cy="1029523"/>
      </dsp:txXfrm>
    </dsp:sp>
    <dsp:sp modelId="{2A28C8A6-A9E1-42A1-A484-C6187D4EECED}">
      <dsp:nvSpPr>
        <dsp:cNvPr id="0" name=""/>
        <dsp:cNvSpPr/>
      </dsp:nvSpPr>
      <dsp:spPr>
        <a:xfrm rot="10800000">
          <a:off x="606" y="2468163"/>
          <a:ext cx="2834942" cy="1029523"/>
        </a:xfrm>
        <a:prstGeom prst="chevron">
          <a:avLst/>
        </a:prstGeom>
        <a:solidFill>
          <a:schemeClr val="accent3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780" rIns="3556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/>
            <a:t>اشتريتُ </a:t>
          </a:r>
          <a:r>
            <a:rPr lang="ar-SA" sz="2800" b="1" kern="1200" dirty="0" smtClean="0">
              <a:solidFill>
                <a:srgbClr val="FF0000"/>
              </a:solidFill>
            </a:rPr>
            <a:t>خمسة عشر كتاباً </a:t>
          </a:r>
          <a:endParaRPr lang="ar-SA" sz="2800" b="1" kern="1200" dirty="0">
            <a:solidFill>
              <a:srgbClr val="FF0000"/>
            </a:solidFill>
          </a:endParaRPr>
        </a:p>
      </dsp:txBody>
      <dsp:txXfrm rot="10800000">
        <a:off x="515367" y="2468163"/>
        <a:ext cx="1805419" cy="10295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96A0ED-071D-41CF-BFFB-1B6EC0F6DBBA}">
      <dsp:nvSpPr>
        <dsp:cNvPr id="0" name=""/>
        <dsp:cNvSpPr/>
      </dsp:nvSpPr>
      <dsp:spPr>
        <a:xfrm rot="10800000">
          <a:off x="5193477" y="8282"/>
          <a:ext cx="2480578" cy="1378388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2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30480" rIns="60960" bIns="3048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مع</a:t>
          </a:r>
          <a:r>
            <a:rPr lang="ar-SA" sz="4800" b="1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المفرد </a:t>
          </a:r>
          <a:endParaRPr lang="ar-SA" sz="4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0800000">
        <a:off x="5882671" y="8282"/>
        <a:ext cx="1102190" cy="1378388"/>
      </dsp:txXfrm>
    </dsp:sp>
    <dsp:sp modelId="{34F462CA-DD43-463C-96F7-5EF09E36A157}">
      <dsp:nvSpPr>
        <dsp:cNvPr id="0" name=""/>
        <dsp:cNvSpPr/>
      </dsp:nvSpPr>
      <dsp:spPr>
        <a:xfrm rot="10800000">
          <a:off x="2448273" y="936103"/>
          <a:ext cx="2901477" cy="1682624"/>
        </a:xfrm>
        <a:prstGeom prst="chevron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7780" rIns="3556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>
              <a:solidFill>
                <a:schemeClr val="accent3"/>
              </a:solidFill>
            </a:rPr>
            <a:t>تخالف المعدود في التذكير والتأنيث </a:t>
          </a:r>
          <a:endParaRPr lang="ar-SA" sz="2800" b="1" kern="1200" dirty="0">
            <a:solidFill>
              <a:schemeClr val="accent3"/>
            </a:solidFill>
          </a:endParaRPr>
        </a:p>
      </dsp:txBody>
      <dsp:txXfrm rot="10800000">
        <a:off x="3289585" y="936103"/>
        <a:ext cx="1218853" cy="1682624"/>
      </dsp:txXfrm>
    </dsp:sp>
    <dsp:sp modelId="{75E91C13-CFC9-4741-B464-5AC0103D480A}">
      <dsp:nvSpPr>
        <dsp:cNvPr id="0" name=""/>
        <dsp:cNvSpPr/>
      </dsp:nvSpPr>
      <dsp:spPr>
        <a:xfrm rot="10800000">
          <a:off x="0" y="183273"/>
          <a:ext cx="2901477" cy="1053685"/>
        </a:xfrm>
        <a:prstGeom prst="chevron">
          <a:avLst/>
        </a:prstGeom>
        <a:solidFill>
          <a:schemeClr val="accent2">
            <a:tint val="40000"/>
            <a:alpha val="90000"/>
            <a:hueOff val="9862341"/>
            <a:satOff val="-29363"/>
            <a:lumOff val="-1939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9862341"/>
              <a:satOff val="-29363"/>
              <a:lumOff val="-1939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7780" rIns="3556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smtClean="0"/>
            <a:t>اشتريتُ بضعة كتب ٍ </a:t>
          </a:r>
          <a:endParaRPr lang="ar-SA" sz="2800" b="1" kern="1200" dirty="0"/>
        </a:p>
      </dsp:txBody>
      <dsp:txXfrm rot="10800000">
        <a:off x="526842" y="183273"/>
        <a:ext cx="1847792" cy="1053685"/>
      </dsp:txXfrm>
    </dsp:sp>
    <dsp:sp modelId="{44E8F67C-2FDD-4028-A3D7-134E33D7CCDD}">
      <dsp:nvSpPr>
        <dsp:cNvPr id="0" name=""/>
        <dsp:cNvSpPr/>
      </dsp:nvSpPr>
      <dsp:spPr>
        <a:xfrm rot="10800000">
          <a:off x="4912675" y="2097692"/>
          <a:ext cx="2761380" cy="1434895"/>
        </a:xfrm>
        <a:prstGeom prst="chevron">
          <a:avLst/>
        </a:prstGeom>
        <a:gradFill rotWithShape="0">
          <a:gsLst>
            <a:gs pos="0">
              <a:schemeClr val="accent2">
                <a:hueOff val="19008843"/>
                <a:satOff val="-36686"/>
                <a:lumOff val="-4710"/>
                <a:alphaOff val="0"/>
                <a:tint val="92000"/>
                <a:satMod val="170000"/>
              </a:schemeClr>
            </a:gs>
            <a:gs pos="15000">
              <a:schemeClr val="accent2">
                <a:hueOff val="19008843"/>
                <a:satOff val="-36686"/>
                <a:lumOff val="-4710"/>
                <a:alphaOff val="0"/>
                <a:tint val="92000"/>
                <a:shade val="99000"/>
                <a:satMod val="170000"/>
              </a:schemeClr>
            </a:gs>
            <a:gs pos="62000">
              <a:schemeClr val="accent2">
                <a:hueOff val="19008843"/>
                <a:satOff val="-36686"/>
                <a:lumOff val="-4710"/>
                <a:alphaOff val="0"/>
                <a:tint val="96000"/>
                <a:shade val="80000"/>
                <a:satMod val="170000"/>
              </a:schemeClr>
            </a:gs>
            <a:gs pos="97000">
              <a:schemeClr val="accent2">
                <a:hueOff val="19008843"/>
                <a:satOff val="-36686"/>
                <a:lumOff val="-471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2">
                <a:hueOff val="19008843"/>
                <a:satOff val="-36686"/>
                <a:lumOff val="-471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34290" rIns="68580" bIns="3429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b="1" kern="1200" dirty="0" smtClean="0"/>
            <a:t>مع المركب  </a:t>
          </a:r>
          <a:endParaRPr lang="ar-SA" sz="5400" b="1" kern="1200" dirty="0"/>
        </a:p>
      </dsp:txBody>
      <dsp:txXfrm rot="10800000">
        <a:off x="5630122" y="2097692"/>
        <a:ext cx="1326485" cy="1434895"/>
      </dsp:txXfrm>
    </dsp:sp>
    <dsp:sp modelId="{2A28C8A6-A9E1-42A1-A484-C6187D4EECED}">
      <dsp:nvSpPr>
        <dsp:cNvPr id="0" name=""/>
        <dsp:cNvSpPr/>
      </dsp:nvSpPr>
      <dsp:spPr>
        <a:xfrm rot="10800000">
          <a:off x="0" y="2384367"/>
          <a:ext cx="2901477" cy="1053685"/>
        </a:xfrm>
        <a:prstGeom prst="chevron">
          <a:avLst/>
        </a:prstGeom>
        <a:solidFill>
          <a:schemeClr val="accent2">
            <a:tint val="40000"/>
            <a:alpha val="90000"/>
            <a:hueOff val="19724681"/>
            <a:satOff val="-58726"/>
            <a:lumOff val="-3877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19724681"/>
              <a:satOff val="-58726"/>
              <a:lumOff val="-3877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7780" rIns="3556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800" b="1" kern="1200" dirty="0" smtClean="0"/>
            <a:t>اشتريتُ بضعة عشر كتاباً </a:t>
          </a:r>
          <a:endParaRPr lang="ar-SA" sz="2800" b="1" kern="1200" dirty="0"/>
        </a:p>
      </dsp:txBody>
      <dsp:txXfrm rot="10800000">
        <a:off x="526842" y="2384367"/>
        <a:ext cx="1847792" cy="105368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1326EA-D33A-4326-A5F9-96B3C3F7AF55}">
      <dsp:nvSpPr>
        <dsp:cNvPr id="0" name=""/>
        <dsp:cNvSpPr/>
      </dsp:nvSpPr>
      <dsp:spPr>
        <a:xfrm>
          <a:off x="3656400" y="1294207"/>
          <a:ext cx="2745112" cy="11373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7211"/>
              </a:lnTo>
              <a:lnTo>
                <a:pt x="2745112" y="907211"/>
              </a:lnTo>
              <a:lnTo>
                <a:pt x="2745112" y="11373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A7BA4E-99FA-4A36-9C4F-1336CFFD379F}">
      <dsp:nvSpPr>
        <dsp:cNvPr id="0" name=""/>
        <dsp:cNvSpPr/>
      </dsp:nvSpPr>
      <dsp:spPr>
        <a:xfrm>
          <a:off x="3656400" y="1294207"/>
          <a:ext cx="92639" cy="11373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7211"/>
              </a:lnTo>
              <a:lnTo>
                <a:pt x="92639" y="907211"/>
              </a:lnTo>
              <a:lnTo>
                <a:pt x="92639" y="11373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91A0D0-99E1-42BD-8DDD-2F779136FE6F}">
      <dsp:nvSpPr>
        <dsp:cNvPr id="0" name=""/>
        <dsp:cNvSpPr/>
      </dsp:nvSpPr>
      <dsp:spPr>
        <a:xfrm>
          <a:off x="1096566" y="1294207"/>
          <a:ext cx="2559833" cy="1137384"/>
        </a:xfrm>
        <a:custGeom>
          <a:avLst/>
          <a:gdLst/>
          <a:ahLst/>
          <a:cxnLst/>
          <a:rect l="0" t="0" r="0" b="0"/>
          <a:pathLst>
            <a:path>
              <a:moveTo>
                <a:pt x="2559833" y="0"/>
              </a:moveTo>
              <a:lnTo>
                <a:pt x="2559833" y="907211"/>
              </a:lnTo>
              <a:lnTo>
                <a:pt x="0" y="907211"/>
              </a:lnTo>
              <a:lnTo>
                <a:pt x="0" y="11373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E37299-C585-49F7-8761-AD1FC4C1A20A}">
      <dsp:nvSpPr>
        <dsp:cNvPr id="0" name=""/>
        <dsp:cNvSpPr/>
      </dsp:nvSpPr>
      <dsp:spPr>
        <a:xfrm>
          <a:off x="1728140" y="198144"/>
          <a:ext cx="3856520" cy="1096063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b="1" kern="1200" dirty="0" smtClean="0"/>
            <a:t>أحكام المعدود </a:t>
          </a:r>
          <a:endParaRPr lang="ar-SA" sz="5400" b="1" kern="1200" dirty="0"/>
        </a:p>
      </dsp:txBody>
      <dsp:txXfrm>
        <a:off x="1728140" y="198144"/>
        <a:ext cx="3856520" cy="1096063"/>
      </dsp:txXfrm>
    </dsp:sp>
    <dsp:sp modelId="{7C0599D1-C6FE-46F9-B651-B4654B2A95E6}">
      <dsp:nvSpPr>
        <dsp:cNvPr id="0" name=""/>
        <dsp:cNvSpPr/>
      </dsp:nvSpPr>
      <dsp:spPr>
        <a:xfrm>
          <a:off x="503" y="2431592"/>
          <a:ext cx="2192126" cy="1493824"/>
        </a:xfrm>
        <a:prstGeom prst="rect">
          <a:avLst/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900" b="1" kern="1200" dirty="0" smtClean="0"/>
            <a:t>100- 1000</a:t>
          </a:r>
        </a:p>
        <a:p>
          <a:pPr lvl="0" algn="ctr" defTabSz="1733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900" b="1" kern="1200" dirty="0" smtClean="0"/>
            <a:t>مفرد مجرور</a:t>
          </a:r>
          <a:endParaRPr lang="ar-SA" sz="3900" b="1" kern="1200" dirty="0"/>
        </a:p>
      </dsp:txBody>
      <dsp:txXfrm>
        <a:off x="503" y="2431592"/>
        <a:ext cx="2192126" cy="1493824"/>
      </dsp:txXfrm>
    </dsp:sp>
    <dsp:sp modelId="{D0BA2AB9-427D-44D1-95EC-A66CCF787AD4}">
      <dsp:nvSpPr>
        <dsp:cNvPr id="0" name=""/>
        <dsp:cNvSpPr/>
      </dsp:nvSpPr>
      <dsp:spPr>
        <a:xfrm>
          <a:off x="2652976" y="2431592"/>
          <a:ext cx="2192126" cy="1459539"/>
        </a:xfrm>
        <a:prstGeom prst="rect">
          <a:avLst/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900" b="1" kern="1200" dirty="0" smtClean="0"/>
            <a:t>11- 99</a:t>
          </a:r>
        </a:p>
        <a:p>
          <a:pPr lvl="0" algn="ctr" defTabSz="1733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900" b="1" kern="1200" dirty="0" smtClean="0"/>
            <a:t>مفرد منصوب</a:t>
          </a:r>
          <a:endParaRPr lang="ar-SA" sz="3900" b="1" kern="1200" dirty="0"/>
        </a:p>
      </dsp:txBody>
      <dsp:txXfrm>
        <a:off x="2652976" y="2431592"/>
        <a:ext cx="2192126" cy="1459539"/>
      </dsp:txXfrm>
    </dsp:sp>
    <dsp:sp modelId="{D04EE9F6-D497-486F-97FE-614F3DA9F598}">
      <dsp:nvSpPr>
        <dsp:cNvPr id="0" name=""/>
        <dsp:cNvSpPr/>
      </dsp:nvSpPr>
      <dsp:spPr>
        <a:xfrm>
          <a:off x="5305449" y="2431592"/>
          <a:ext cx="2192126" cy="1493824"/>
        </a:xfrm>
        <a:prstGeom prst="rect">
          <a:avLst/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900" b="1" kern="1200" dirty="0" smtClean="0"/>
            <a:t>3- 10</a:t>
          </a:r>
        </a:p>
        <a:p>
          <a:pPr lvl="0" algn="ctr" defTabSz="17335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900" b="1" kern="1200" dirty="0" smtClean="0"/>
            <a:t>جمع مجرور</a:t>
          </a:r>
          <a:endParaRPr lang="ar-SA" sz="3900" b="1" kern="1200" dirty="0"/>
        </a:p>
      </dsp:txBody>
      <dsp:txXfrm>
        <a:off x="5305449" y="2431592"/>
        <a:ext cx="2192126" cy="14938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991F91-7C59-4082-A733-F7B8369B1189}" type="datetimeFigureOut">
              <a:rPr lang="ar-SA" smtClean="0"/>
              <a:pPr/>
              <a:t>3 شعبان، 1437</a:t>
            </a:fld>
            <a:endParaRPr lang="ar-SA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6744B-F8EC-4A86-A302-5118B73CC45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991F91-7C59-4082-A733-F7B8369B1189}" type="datetimeFigureOut">
              <a:rPr lang="ar-SA" smtClean="0"/>
              <a:pPr/>
              <a:t>3 شعبان، 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6744B-F8EC-4A86-A302-5118B73CC45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991F91-7C59-4082-A733-F7B8369B1189}" type="datetimeFigureOut">
              <a:rPr lang="ar-SA" smtClean="0"/>
              <a:pPr/>
              <a:t>3 شعبان، 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6744B-F8EC-4A86-A302-5118B73CC45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991F91-7C59-4082-A733-F7B8369B1189}" type="datetimeFigureOut">
              <a:rPr lang="ar-SA" smtClean="0"/>
              <a:pPr/>
              <a:t>3 شعبان، 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6744B-F8EC-4A86-A302-5118B73CC45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991F91-7C59-4082-A733-F7B8369B1189}" type="datetimeFigureOut">
              <a:rPr lang="ar-SA" smtClean="0"/>
              <a:pPr/>
              <a:t>3 شعبان، 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6744B-F8EC-4A86-A302-5118B73CC45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991F91-7C59-4082-A733-F7B8369B1189}" type="datetimeFigureOut">
              <a:rPr lang="ar-SA" smtClean="0"/>
              <a:pPr/>
              <a:t>3 شعبان، 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6744B-F8EC-4A86-A302-5118B73CC45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991F91-7C59-4082-A733-F7B8369B1189}" type="datetimeFigureOut">
              <a:rPr lang="ar-SA" smtClean="0"/>
              <a:pPr/>
              <a:t>3 شعبان، 1437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6744B-F8EC-4A86-A302-5118B73CC45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991F91-7C59-4082-A733-F7B8369B1189}" type="datetimeFigureOut">
              <a:rPr lang="ar-SA" smtClean="0"/>
              <a:pPr/>
              <a:t>3 شعبان، 1437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6744B-F8EC-4A86-A302-5118B73CC45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991F91-7C59-4082-A733-F7B8369B1189}" type="datetimeFigureOut">
              <a:rPr lang="ar-SA" smtClean="0"/>
              <a:pPr/>
              <a:t>3 شعبان، 1437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6744B-F8EC-4A86-A302-5118B73CC45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991F91-7C59-4082-A733-F7B8369B1189}" type="datetimeFigureOut">
              <a:rPr lang="ar-SA" smtClean="0"/>
              <a:pPr/>
              <a:t>3 شعبان، 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6744B-F8EC-4A86-A302-5118B73CC45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991F91-7C59-4082-A733-F7B8369B1189}" type="datetimeFigureOut">
              <a:rPr lang="ar-SA" smtClean="0"/>
              <a:pPr/>
              <a:t>3 شعبان، 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6744B-F8EC-4A86-A302-5118B73CC45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5991F91-7C59-4082-A733-F7B8369B1189}" type="datetimeFigureOut">
              <a:rPr lang="ar-SA" smtClean="0"/>
              <a:pPr/>
              <a:t>3 شعبان، 1437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SA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B76744B-F8EC-4A86-A302-5118B73CC45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gi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gi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فرعي 2"/>
          <p:cNvSpPr>
            <a:spLocks noGrp="1"/>
          </p:cNvSpPr>
          <p:nvPr>
            <p:ph type="subTitle" idx="1"/>
          </p:nvPr>
        </p:nvSpPr>
        <p:spPr>
          <a:xfrm>
            <a:off x="6228184" y="747319"/>
            <a:ext cx="2699792" cy="3426665"/>
          </a:xfrm>
        </p:spPr>
        <p:txBody>
          <a:bodyPr>
            <a:noAutofit/>
          </a:bodyPr>
          <a:lstStyle/>
          <a:p>
            <a:pPr algn="ctr" rtl="0"/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المملكة العربية السعودية</a:t>
            </a:r>
          </a:p>
          <a:p>
            <a:pPr algn="ctr" rtl="0"/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وزارة التعليم العالي</a:t>
            </a:r>
          </a:p>
          <a:p>
            <a:pPr algn="ctr" rtl="0"/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جامعة طيبة</a:t>
            </a:r>
          </a:p>
          <a:p>
            <a:pPr algn="ctr" rtl="0"/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عمادة الخدمات التعليمية</a:t>
            </a:r>
          </a:p>
          <a:p>
            <a:pPr algn="ctr" rtl="0"/>
            <a:r>
              <a:rPr lang="ar-S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السنة التحضيرية</a:t>
            </a:r>
          </a:p>
        </p:txBody>
      </p:sp>
      <p:sp>
        <p:nvSpPr>
          <p:cNvPr id="6" name="عنوان فرعي 2"/>
          <p:cNvSpPr txBox="1">
            <a:spLocks/>
          </p:cNvSpPr>
          <p:nvPr/>
        </p:nvSpPr>
        <p:spPr>
          <a:xfrm>
            <a:off x="2267744" y="3200406"/>
            <a:ext cx="4968552" cy="2058513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ar-SA" sz="8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anose="02020603050405020304" pitchFamily="18" charset="0"/>
              </a:rPr>
              <a:t>العدد والمعدود</a:t>
            </a:r>
            <a:endParaRPr lang="ar-SA" sz="8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صورة 8" descr="شعار الجامعة"/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427" b="95016" l="5597" r="9216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548680"/>
            <a:ext cx="1296144" cy="15418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519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94122"/>
          </a:xfrm>
        </p:spPr>
        <p:txBody>
          <a:bodyPr>
            <a:noAutofit/>
          </a:bodyPr>
          <a:lstStyle/>
          <a:p>
            <a:pPr algn="r"/>
            <a:r>
              <a:rPr lang="ar-SA" sz="4800" b="1" u="sng" dirty="0" smtClean="0">
                <a:solidFill>
                  <a:srgbClr val="FF0000"/>
                </a:solidFill>
              </a:rPr>
              <a:t>ب - أحكام الأعداد ( ثلاثة – تسعة ):</a:t>
            </a:r>
            <a:endParaRPr lang="ar-SA" sz="4800" b="1" u="sng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15616" y="1268760"/>
            <a:ext cx="7818072" cy="497964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ar-SA" sz="3600" b="1" dirty="0" smtClean="0">
                <a:solidFill>
                  <a:srgbClr val="FF0000"/>
                </a:solidFill>
              </a:rPr>
              <a:t>حكم العدد مع </a:t>
            </a:r>
            <a:r>
              <a:rPr lang="ar-SA" sz="3600" b="1" dirty="0" err="1" smtClean="0">
                <a:solidFill>
                  <a:srgbClr val="FF0000"/>
                </a:solidFill>
              </a:rPr>
              <a:t>المعدود </a:t>
            </a:r>
            <a:r>
              <a:rPr lang="ar-SA" sz="3600" b="1" dirty="0" smtClean="0">
                <a:solidFill>
                  <a:srgbClr val="FF0000"/>
                </a:solidFill>
              </a:rPr>
              <a:t>: </a:t>
            </a:r>
            <a:r>
              <a:rPr lang="ar-SA" sz="3600" b="1" dirty="0" smtClean="0">
                <a:solidFill>
                  <a:srgbClr val="0070C0"/>
                </a:solidFill>
              </a:rPr>
              <a:t>يُخالف </a:t>
            </a:r>
            <a:r>
              <a:rPr lang="ar-SA" sz="3600" b="1" dirty="0">
                <a:solidFill>
                  <a:srgbClr val="0070C0"/>
                </a:solidFill>
              </a:rPr>
              <a:t>المعدود </a:t>
            </a:r>
            <a:r>
              <a:rPr lang="ar-SA" sz="3600" b="1" dirty="0"/>
              <a:t>، فيؤنَّث مع المذكَّر، ويُذكَّر مع </a:t>
            </a:r>
            <a:r>
              <a:rPr lang="ar-SA" sz="3600" b="1" dirty="0" smtClean="0"/>
              <a:t>المؤنَّث مثل: - وصل </a:t>
            </a:r>
            <a:r>
              <a:rPr lang="ar-SA" sz="3600" b="1" dirty="0"/>
              <a:t>ثلاثةُ </a:t>
            </a:r>
            <a:r>
              <a:rPr lang="ar-SA" sz="3600" b="1" dirty="0" err="1" smtClean="0"/>
              <a:t>علماءِ .</a:t>
            </a:r>
            <a:r>
              <a:rPr lang="ar-SA" sz="3600" b="1" dirty="0" smtClean="0"/>
              <a:t>(</a:t>
            </a:r>
            <a:r>
              <a:rPr lang="ar-SA" sz="3600" b="1" dirty="0" smtClean="0">
                <a:solidFill>
                  <a:schemeClr val="accent3"/>
                </a:solidFill>
              </a:rPr>
              <a:t>ثلاثة فاعل علماء مضاف إليه </a:t>
            </a:r>
            <a:r>
              <a:rPr lang="ar-SA" sz="3600" b="1" dirty="0" err="1" smtClean="0">
                <a:solidFill>
                  <a:schemeClr val="accent3"/>
                </a:solidFill>
              </a:rPr>
              <a:t>مجرور )</a:t>
            </a:r>
            <a:endParaRPr lang="en-US" sz="3600" b="1" dirty="0">
              <a:solidFill>
                <a:schemeClr val="accent3"/>
              </a:solidFill>
            </a:endParaRPr>
          </a:p>
          <a:p>
            <a:pPr marL="82296" indent="0">
              <a:buNone/>
            </a:pPr>
            <a:r>
              <a:rPr lang="ar-SA" sz="3600" b="1" dirty="0" smtClean="0"/>
              <a:t>   ـ </a:t>
            </a:r>
            <a:r>
              <a:rPr lang="ar-SA" sz="3600" b="1" dirty="0"/>
              <a:t>أَبدتْ ثلاثُ فتياتٍ رغبتَهنَّ في الالتحاقِ </a:t>
            </a:r>
            <a:r>
              <a:rPr lang="ar-SA" sz="3600" b="1" dirty="0" smtClean="0"/>
              <a:t>بالجامعة </a:t>
            </a:r>
            <a:endParaRPr lang="ar-SA" sz="3600" b="1" dirty="0"/>
          </a:p>
          <a:p>
            <a:pPr>
              <a:buFont typeface="Wingdings" pitchFamily="2" charset="2"/>
              <a:buChar char="v"/>
            </a:pPr>
            <a:r>
              <a:rPr lang="ar-SA" sz="3600" b="1" dirty="0" smtClean="0">
                <a:solidFill>
                  <a:srgbClr val="FF0000"/>
                </a:solidFill>
              </a:rPr>
              <a:t>يُعرب العدد </a:t>
            </a:r>
            <a:r>
              <a:rPr lang="ar-SA" sz="3600" b="1" dirty="0" smtClean="0"/>
              <a:t>حسب موقعه في الجملة وهو مضاف , والمعدود مضاف إليه </a:t>
            </a:r>
            <a:r>
              <a:rPr lang="ar-SA" sz="3600" b="1" dirty="0" err="1" smtClean="0"/>
              <a:t>مجرور .</a:t>
            </a:r>
            <a:r>
              <a:rPr lang="ar-SA" sz="3600" b="1" dirty="0" smtClean="0"/>
              <a:t> </a:t>
            </a:r>
            <a:r>
              <a:rPr lang="ar-SA" sz="3600" b="1" dirty="0" smtClean="0">
                <a:solidFill>
                  <a:srgbClr val="00B050"/>
                </a:solidFill>
              </a:rPr>
              <a:t>( يعرب بعلامات </a:t>
            </a:r>
            <a:r>
              <a:rPr lang="ar-SA" sz="3600" b="1" dirty="0" err="1" smtClean="0">
                <a:solidFill>
                  <a:srgbClr val="00B050"/>
                </a:solidFill>
              </a:rPr>
              <a:t>أصلية )</a:t>
            </a:r>
            <a:endParaRPr lang="ar-SA" sz="3600" b="1" dirty="0" smtClean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ar-SA" sz="3600" b="1" dirty="0" err="1" smtClean="0">
                <a:solidFill>
                  <a:srgbClr val="FF0000"/>
                </a:solidFill>
              </a:rPr>
              <a:t>التمييز </a:t>
            </a:r>
            <a:r>
              <a:rPr lang="ar-SA" sz="3600" b="1" dirty="0" smtClean="0">
                <a:solidFill>
                  <a:srgbClr val="FF0000"/>
                </a:solidFill>
              </a:rPr>
              <a:t>: </a:t>
            </a:r>
            <a:r>
              <a:rPr lang="ar-SA" sz="3600" b="1" dirty="0" smtClean="0"/>
              <a:t>لابد أن يكون المعدود </a:t>
            </a:r>
            <a:r>
              <a:rPr lang="ar-SA" sz="3600" b="1" dirty="0" smtClean="0">
                <a:solidFill>
                  <a:schemeClr val="accent3"/>
                </a:solidFill>
              </a:rPr>
              <a:t>جمع مجرور </a:t>
            </a:r>
            <a:r>
              <a:rPr lang="ar-SA" sz="3600" b="1" dirty="0" smtClean="0"/>
              <a:t>فلا يصح أن يكون مفرداً أو مثنى .</a:t>
            </a:r>
            <a:endParaRPr lang="ar-SA" sz="3600" b="1" dirty="0"/>
          </a:p>
        </p:txBody>
      </p:sp>
    </p:spTree>
    <p:extLst>
      <p:ext uri="{BB962C8B-B14F-4D97-AF65-F5344CB8AC3E}">
        <p14:creationId xmlns:p14="http://schemas.microsoft.com/office/powerpoint/2010/main" val="355253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94122"/>
          </a:xfrm>
        </p:spPr>
        <p:txBody>
          <a:bodyPr>
            <a:noAutofit/>
          </a:bodyPr>
          <a:lstStyle/>
          <a:p>
            <a:pPr algn="r"/>
            <a:r>
              <a:rPr lang="ar-SA" sz="4800" b="1" u="sng" dirty="0" smtClean="0">
                <a:solidFill>
                  <a:srgbClr val="FF0000"/>
                </a:solidFill>
              </a:rPr>
              <a:t>ب - أحكام الأعداد ( ثلاثة – تسعة ):</a:t>
            </a:r>
            <a:endParaRPr lang="ar-SA" sz="4800" b="1" u="sng" dirty="0">
              <a:solidFill>
                <a:srgbClr val="FF0000"/>
              </a:solidFill>
            </a:endParaRPr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1435608" y="274638"/>
            <a:ext cx="7498080" cy="994122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800" b="1" i="0" u="sng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ب - أحكام الأعداد ( ثلاثة – تسعة ):</a:t>
            </a:r>
            <a:endParaRPr kumimoji="0" lang="ar-SA" sz="4800" b="1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1187624" y="1196752"/>
            <a:ext cx="76683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ملحوظة : </a:t>
            </a:r>
            <a:r>
              <a:rPr lang="ar-S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العدد ( ثمانية ) قد يُشكل في كتابته بالحروف بعض الشيء ، ولذلك أحببت أن أُنبِّه فأقول : 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1259632" y="2492896"/>
            <a:ext cx="7668344" cy="7200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ctr"/>
            <a:r>
              <a:rPr lang="ar-SA" sz="3200" b="1" dirty="0"/>
              <a:t>للعدد ثمانية في كتابته أربع صور: </a:t>
            </a: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7596336" y="3356992"/>
            <a:ext cx="1331640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5400" dirty="0" smtClean="0"/>
              <a:t>1</a:t>
            </a:r>
            <a:endParaRPr lang="ar-SA" sz="5400" dirty="0"/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1259632" y="3356992"/>
            <a:ext cx="6120680" cy="324036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just"/>
            <a:r>
              <a:rPr lang="ar-SA" sz="3600" b="1" dirty="0">
                <a:solidFill>
                  <a:srgbClr val="FF0000"/>
                </a:solidFill>
              </a:rPr>
              <a:t>ثمانية</a:t>
            </a:r>
            <a:r>
              <a:rPr lang="ar-SA" sz="3600" b="1" dirty="0"/>
              <a:t> مع المذكر في حالات الإعراب الثلاث:</a:t>
            </a:r>
          </a:p>
          <a:p>
            <a:pPr lvl="0" algn="just"/>
            <a:r>
              <a:rPr lang="ar-SA" sz="3600" b="1" dirty="0"/>
              <a:t>حضرَ المؤتمرَ </a:t>
            </a:r>
            <a:r>
              <a:rPr lang="ar-SA" sz="3600" b="1" dirty="0">
                <a:solidFill>
                  <a:schemeClr val="tx1"/>
                </a:solidFill>
              </a:rPr>
              <a:t>ثمانيةُ </a:t>
            </a:r>
            <a:r>
              <a:rPr lang="ar-SA" sz="3600" b="1" dirty="0"/>
              <a:t>أدباءَ / ورأيتُ ثمانيةَ أدباءَ / وسلَّمتُ على ثمانيةِ أُدباءَ </a:t>
            </a:r>
            <a:r>
              <a:rPr lang="ar-SA" sz="3600" b="1" dirty="0" smtClean="0"/>
              <a:t>.</a:t>
            </a:r>
            <a:endParaRPr lang="ar-SA" sz="3600" b="1" dirty="0"/>
          </a:p>
        </p:txBody>
      </p:sp>
    </p:spTree>
    <p:extLst>
      <p:ext uri="{BB962C8B-B14F-4D97-AF65-F5344CB8AC3E}">
        <p14:creationId xmlns:p14="http://schemas.microsoft.com/office/powerpoint/2010/main" val="355253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ستطيل 9"/>
          <p:cNvSpPr/>
          <p:nvPr/>
        </p:nvSpPr>
        <p:spPr>
          <a:xfrm>
            <a:off x="1259632" y="260648"/>
            <a:ext cx="7668344" cy="7200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ctr"/>
            <a:r>
              <a:rPr lang="ar-SA" sz="3200" b="1" dirty="0"/>
              <a:t>للعدد ثمانية في كتابته أربع صور: </a:t>
            </a: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7596336" y="1268760"/>
            <a:ext cx="1331640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5400" dirty="0" smtClean="0"/>
              <a:t>2</a:t>
            </a:r>
            <a:endParaRPr lang="ar-SA" sz="5400" dirty="0"/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1259632" y="2276872"/>
            <a:ext cx="6120680" cy="324036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ctr"/>
            <a:r>
              <a:rPr lang="ar-SA" sz="4400" b="1" dirty="0">
                <a:solidFill>
                  <a:srgbClr val="FF0000"/>
                </a:solidFill>
              </a:rPr>
              <a:t>ثمانٍ</a:t>
            </a:r>
            <a:r>
              <a:rPr lang="ar-SA" sz="4400" b="1" dirty="0"/>
              <a:t> مع المعدود المؤنث في حالة الرفع :  </a:t>
            </a:r>
            <a:endParaRPr lang="ar-SA" sz="4400" b="1" dirty="0" smtClean="0"/>
          </a:p>
          <a:p>
            <a:pPr lvl="0" algn="ctr"/>
            <a:r>
              <a:rPr lang="ar-SA" sz="4400" b="1" dirty="0" smtClean="0"/>
              <a:t>غابَ ثمانِ من الطالبات </a:t>
            </a:r>
            <a:r>
              <a:rPr lang="ar-SA" sz="4400" b="1" dirty="0"/>
              <a:t>، وحضرَ ثمانٍ وعشرون طالبة </a:t>
            </a:r>
            <a:r>
              <a:rPr lang="ar-SA" sz="28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5253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ستطيل 9"/>
          <p:cNvSpPr/>
          <p:nvPr/>
        </p:nvSpPr>
        <p:spPr>
          <a:xfrm>
            <a:off x="1259632" y="260648"/>
            <a:ext cx="7668344" cy="7200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ctr"/>
            <a:r>
              <a:rPr lang="ar-SA" sz="3200" b="1" dirty="0"/>
              <a:t>للعدد ثمانية في كتابته أربع صور: </a:t>
            </a: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7596336" y="1268760"/>
            <a:ext cx="1331640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5400" dirty="0" smtClean="0"/>
              <a:t>3</a:t>
            </a:r>
            <a:endParaRPr lang="ar-SA" sz="5400" dirty="0"/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1259632" y="1412776"/>
            <a:ext cx="6120680" cy="49685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3200" b="1" dirty="0"/>
              <a:t> </a:t>
            </a:r>
            <a:r>
              <a:rPr lang="ar-SA" sz="3200" b="1" dirty="0">
                <a:solidFill>
                  <a:srgbClr val="FF0000"/>
                </a:solidFill>
              </a:rPr>
              <a:t>ثماني</a:t>
            </a:r>
            <a:r>
              <a:rPr lang="ar-SA" sz="3200" b="1" dirty="0"/>
              <a:t> مع المعدود المؤنث عند الإضافة أو التعريف بأل في حالات الإعراب الثلاث: </a:t>
            </a:r>
            <a:endParaRPr lang="ar-SA" sz="3200" b="1" dirty="0" smtClean="0"/>
          </a:p>
          <a:p>
            <a:r>
              <a:rPr lang="ar-SA" sz="3200" b="1" dirty="0" smtClean="0"/>
              <a:t>حضرَ </a:t>
            </a:r>
            <a:r>
              <a:rPr lang="ar-SA" sz="3200" b="1" dirty="0"/>
              <a:t>ثماني معلمات ، غابتْ  المعلماتُ الثماني  / مررتُ بثماني مكتباتٍ ، ومررتُ بالمكتباتِ الثماني </a:t>
            </a:r>
            <a:r>
              <a:rPr lang="ar-SA" sz="3200" b="1" dirty="0" smtClean="0"/>
              <a:t>.</a:t>
            </a:r>
          </a:p>
          <a:p>
            <a:endParaRPr lang="ar-SA" sz="3200" b="1" dirty="0" smtClean="0"/>
          </a:p>
          <a:p>
            <a:r>
              <a:rPr lang="ar-SA" sz="3200" b="1" dirty="0" smtClean="0"/>
              <a:t>وفي </a:t>
            </a:r>
            <a:r>
              <a:rPr lang="ar-SA" sz="3200" b="1" dirty="0"/>
              <a:t>حالة النصب تثبت الفتحة على الياء ، فنقول : أَمضينا ثمانيَ ساعاتٍ في البحرِ .</a:t>
            </a:r>
          </a:p>
          <a:p>
            <a:pPr lvl="0"/>
            <a:endParaRPr lang="ar-SA" sz="3200" b="1" dirty="0"/>
          </a:p>
        </p:txBody>
      </p:sp>
    </p:spTree>
    <p:extLst>
      <p:ext uri="{BB962C8B-B14F-4D97-AF65-F5344CB8AC3E}">
        <p14:creationId xmlns:p14="http://schemas.microsoft.com/office/powerpoint/2010/main" val="355253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259632" y="260648"/>
            <a:ext cx="7668344" cy="7200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ctr"/>
            <a:r>
              <a:rPr lang="ar-SA" sz="3200" b="1" dirty="0"/>
              <a:t>للعدد ثمانية في كتابته أربع صور: </a:t>
            </a: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7596336" y="1268760"/>
            <a:ext cx="1331640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5400" dirty="0" smtClean="0"/>
              <a:t>4</a:t>
            </a:r>
            <a:endParaRPr lang="ar-SA" sz="5400" dirty="0"/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1259632" y="2276872"/>
            <a:ext cx="6120680" cy="324036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lvl="0"/>
            <a:r>
              <a:rPr lang="ar-SA" sz="4800" b="1" dirty="0" err="1">
                <a:solidFill>
                  <a:srgbClr val="FF0000"/>
                </a:solidFill>
              </a:rPr>
              <a:t>ثمانياً</a:t>
            </a:r>
            <a:r>
              <a:rPr lang="ar-SA" sz="4800" b="1" dirty="0">
                <a:solidFill>
                  <a:srgbClr val="FF0000"/>
                </a:solidFill>
              </a:rPr>
              <a:t> </a:t>
            </a:r>
            <a:r>
              <a:rPr lang="ar-SA" sz="4800" b="1" dirty="0"/>
              <a:t>في حالة النصب عند عدم إضافتها أو تعريفها , مثل : استغرقت الرحلةُ </a:t>
            </a:r>
            <a:r>
              <a:rPr lang="ar-SA" sz="4800" b="1" dirty="0" err="1"/>
              <a:t>ثمانياً</a:t>
            </a:r>
            <a:r>
              <a:rPr lang="ar-SA" sz="4800" b="1" dirty="0"/>
              <a:t> وعشرين ساعة .</a:t>
            </a:r>
          </a:p>
        </p:txBody>
      </p:sp>
    </p:spTree>
    <p:extLst>
      <p:ext uri="{BB962C8B-B14F-4D97-AF65-F5344CB8AC3E}">
        <p14:creationId xmlns:p14="http://schemas.microsoft.com/office/powerpoint/2010/main" val="355253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899592" y="188640"/>
            <a:ext cx="7596336" cy="6058748"/>
            <a:chOff x="1309" y="1202"/>
            <a:chExt cx="14338" cy="9317"/>
          </a:xfrm>
        </p:grpSpPr>
        <p:grpSp>
          <p:nvGrpSpPr>
            <p:cNvPr id="1027" name="Group 3"/>
            <p:cNvGrpSpPr>
              <a:grpSpLocks/>
            </p:cNvGrpSpPr>
            <p:nvPr/>
          </p:nvGrpSpPr>
          <p:grpSpPr bwMode="auto">
            <a:xfrm>
              <a:off x="1309" y="5360"/>
              <a:ext cx="7797" cy="4418"/>
              <a:chOff x="1309" y="5360"/>
              <a:chExt cx="7797" cy="4418"/>
            </a:xfrm>
          </p:grpSpPr>
          <p:sp>
            <p:nvSpPr>
              <p:cNvPr id="1028" name="مستطيل ذو زوايا قطرية مستديرة 15"/>
              <p:cNvSpPr>
                <a:spLocks/>
              </p:cNvSpPr>
              <p:nvPr/>
            </p:nvSpPr>
            <p:spPr bwMode="auto">
              <a:xfrm>
                <a:off x="2876" y="7230"/>
                <a:ext cx="1358" cy="1012"/>
              </a:xfrm>
              <a:custGeom>
                <a:avLst/>
                <a:gdLst>
                  <a:gd name="T0" fmla="*/ 107105 w 862330"/>
                  <a:gd name="T1" fmla="*/ 0 h 642620"/>
                  <a:gd name="T2" fmla="*/ 862330 w 862330"/>
                  <a:gd name="T3" fmla="*/ 0 h 642620"/>
                  <a:gd name="T4" fmla="*/ 862330 w 862330"/>
                  <a:gd name="T5" fmla="*/ 0 h 642620"/>
                  <a:gd name="T6" fmla="*/ 862330 w 862330"/>
                  <a:gd name="T7" fmla="*/ 535515 h 642620"/>
                  <a:gd name="T8" fmla="*/ 755225 w 862330"/>
                  <a:gd name="T9" fmla="*/ 642620 h 642620"/>
                  <a:gd name="T10" fmla="*/ 0 w 862330"/>
                  <a:gd name="T11" fmla="*/ 642620 h 642620"/>
                  <a:gd name="T12" fmla="*/ 0 w 862330"/>
                  <a:gd name="T13" fmla="*/ 642620 h 642620"/>
                  <a:gd name="T14" fmla="*/ 0 w 862330"/>
                  <a:gd name="T15" fmla="*/ 107105 h 642620"/>
                  <a:gd name="T16" fmla="*/ 107105 w 862330"/>
                  <a:gd name="T17" fmla="*/ 0 h 64262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62330"/>
                  <a:gd name="T28" fmla="*/ 0 h 642620"/>
                  <a:gd name="T29" fmla="*/ 862330 w 862330"/>
                  <a:gd name="T30" fmla="*/ 642620 h 64262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62330" h="642620">
                    <a:moveTo>
                      <a:pt x="107105" y="0"/>
                    </a:moveTo>
                    <a:lnTo>
                      <a:pt x="862330" y="0"/>
                    </a:lnTo>
                    <a:lnTo>
                      <a:pt x="862330" y="535515"/>
                    </a:lnTo>
                    <a:cubicBezTo>
                      <a:pt x="862330" y="594667"/>
                      <a:pt x="814377" y="642620"/>
                      <a:pt x="755225" y="642620"/>
                    </a:cubicBezTo>
                    <a:lnTo>
                      <a:pt x="0" y="642620"/>
                    </a:lnTo>
                    <a:lnTo>
                      <a:pt x="0" y="107105"/>
                    </a:lnTo>
                    <a:cubicBezTo>
                      <a:pt x="0" y="47953"/>
                      <a:pt x="47953" y="0"/>
                      <a:pt x="10710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5400">
                <a:solidFill>
                  <a:srgbClr val="F7964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SA" sz="1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الرفع</a:t>
                </a:r>
                <a:endParaRPr kumimoji="0" lang="ar-SA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9" name="مستطيل ذو زوايا قطرية مستديرة 16"/>
              <p:cNvSpPr>
                <a:spLocks/>
              </p:cNvSpPr>
              <p:nvPr/>
            </p:nvSpPr>
            <p:spPr bwMode="auto">
              <a:xfrm>
                <a:off x="1309" y="7230"/>
                <a:ext cx="1358" cy="1012"/>
              </a:xfrm>
              <a:custGeom>
                <a:avLst/>
                <a:gdLst>
                  <a:gd name="T0" fmla="*/ 107105 w 862330"/>
                  <a:gd name="T1" fmla="*/ 0 h 642620"/>
                  <a:gd name="T2" fmla="*/ 862330 w 862330"/>
                  <a:gd name="T3" fmla="*/ 0 h 642620"/>
                  <a:gd name="T4" fmla="*/ 862330 w 862330"/>
                  <a:gd name="T5" fmla="*/ 0 h 642620"/>
                  <a:gd name="T6" fmla="*/ 862330 w 862330"/>
                  <a:gd name="T7" fmla="*/ 535515 h 642620"/>
                  <a:gd name="T8" fmla="*/ 755225 w 862330"/>
                  <a:gd name="T9" fmla="*/ 642620 h 642620"/>
                  <a:gd name="T10" fmla="*/ 0 w 862330"/>
                  <a:gd name="T11" fmla="*/ 642620 h 642620"/>
                  <a:gd name="T12" fmla="*/ 0 w 862330"/>
                  <a:gd name="T13" fmla="*/ 642620 h 642620"/>
                  <a:gd name="T14" fmla="*/ 0 w 862330"/>
                  <a:gd name="T15" fmla="*/ 107105 h 642620"/>
                  <a:gd name="T16" fmla="*/ 107105 w 862330"/>
                  <a:gd name="T17" fmla="*/ 0 h 64262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62330"/>
                  <a:gd name="T28" fmla="*/ 0 h 642620"/>
                  <a:gd name="T29" fmla="*/ 862330 w 862330"/>
                  <a:gd name="T30" fmla="*/ 642620 h 64262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62330" h="642620">
                    <a:moveTo>
                      <a:pt x="107105" y="0"/>
                    </a:moveTo>
                    <a:lnTo>
                      <a:pt x="862330" y="0"/>
                    </a:lnTo>
                    <a:lnTo>
                      <a:pt x="862330" y="535515"/>
                    </a:lnTo>
                    <a:cubicBezTo>
                      <a:pt x="862330" y="594667"/>
                      <a:pt x="814377" y="642620"/>
                      <a:pt x="755225" y="642620"/>
                    </a:cubicBezTo>
                    <a:lnTo>
                      <a:pt x="0" y="642620"/>
                    </a:lnTo>
                    <a:lnTo>
                      <a:pt x="0" y="107105"/>
                    </a:lnTo>
                    <a:cubicBezTo>
                      <a:pt x="0" y="47953"/>
                      <a:pt x="47953" y="0"/>
                      <a:pt x="10710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5400">
                <a:solidFill>
                  <a:srgbClr val="F7964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SA" sz="1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النصب</a:t>
                </a:r>
                <a:endParaRPr kumimoji="0" lang="ar-SA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0" name="مستطيل مستدير الزوايا 17"/>
              <p:cNvSpPr>
                <a:spLocks noChangeArrowheads="1"/>
              </p:cNvSpPr>
              <p:nvPr/>
            </p:nvSpPr>
            <p:spPr bwMode="auto">
              <a:xfrm>
                <a:off x="1313" y="8940"/>
                <a:ext cx="1358" cy="838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A3C4FF"/>
                  </a:gs>
                  <a:gs pos="35001">
                    <a:srgbClr val="BFD5FF"/>
                  </a:gs>
                  <a:gs pos="100000">
                    <a:srgbClr val="E5EEFF"/>
                  </a:gs>
                </a:gsLst>
                <a:lin ang="16200000" scaled="1"/>
              </a:gradFill>
              <a:ln w="9525">
                <a:solidFill>
                  <a:srgbClr val="4579B8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SA" sz="1900" b="1" i="0" u="none" strike="noStrike" cap="none" normalizeH="0" baseline="0" smtClean="0">
                    <a:ln>
                      <a:noFill/>
                    </a:ln>
                    <a:solidFill>
                      <a:srgbClr val="3333CC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ثمانياً</a:t>
                </a:r>
                <a:endParaRPr kumimoji="0" lang="ar-SA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1" name="مستطيل مستدير الزوايا 20"/>
              <p:cNvSpPr>
                <a:spLocks noChangeArrowheads="1"/>
              </p:cNvSpPr>
              <p:nvPr/>
            </p:nvSpPr>
            <p:spPr bwMode="auto">
              <a:xfrm>
                <a:off x="2880" y="8956"/>
                <a:ext cx="1358" cy="822"/>
              </a:xfrm>
              <a:prstGeom prst="roundRect">
                <a:avLst>
                  <a:gd name="adj" fmla="val 16667"/>
                </a:avLst>
              </a:prstGeom>
              <a:gradFill rotWithShape="1">
                <a:gsLst>
                  <a:gs pos="0">
                    <a:srgbClr val="A3C4FF"/>
                  </a:gs>
                  <a:gs pos="35001">
                    <a:srgbClr val="BFD5FF"/>
                  </a:gs>
                  <a:gs pos="100000">
                    <a:srgbClr val="E5EEFF"/>
                  </a:gs>
                </a:gsLst>
                <a:lin ang="16200000" scaled="1"/>
              </a:gradFill>
              <a:ln w="9525">
                <a:solidFill>
                  <a:srgbClr val="4579B8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SA" sz="1900" b="1" i="0" u="none" strike="noStrike" cap="none" normalizeH="0" baseline="0" smtClean="0">
                    <a:ln>
                      <a:noFill/>
                    </a:ln>
                    <a:solidFill>
                      <a:srgbClr val="3333CC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ثمان ٍ</a:t>
                </a:r>
                <a:endParaRPr kumimoji="0" lang="ar-SA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2" name="سهم للأسفل 28"/>
              <p:cNvSpPr>
                <a:spLocks noChangeArrowheads="1"/>
              </p:cNvSpPr>
              <p:nvPr/>
            </p:nvSpPr>
            <p:spPr bwMode="auto">
              <a:xfrm>
                <a:off x="3340" y="8388"/>
                <a:ext cx="459" cy="411"/>
              </a:xfrm>
              <a:prstGeom prst="downArrow">
                <a:avLst>
                  <a:gd name="adj1" fmla="val 50000"/>
                  <a:gd name="adj2" fmla="val 50000"/>
                </a:avLst>
              </a:prstGeom>
              <a:gradFill rotWithShape="1">
                <a:gsLst>
                  <a:gs pos="0">
                    <a:srgbClr val="BCBCBC"/>
                  </a:gs>
                  <a:gs pos="35001">
                    <a:srgbClr val="D0D0D0"/>
                  </a:gs>
                  <a:gs pos="100000">
                    <a:srgbClr val="EDEDED"/>
                  </a:gs>
                </a:gsLst>
                <a:lin ang="162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  <p:sp>
            <p:nvSpPr>
              <p:cNvPr id="1033" name="سهم للأسفل 29"/>
              <p:cNvSpPr>
                <a:spLocks noChangeArrowheads="1"/>
              </p:cNvSpPr>
              <p:nvPr/>
            </p:nvSpPr>
            <p:spPr bwMode="auto">
              <a:xfrm>
                <a:off x="1768" y="8389"/>
                <a:ext cx="458" cy="411"/>
              </a:xfrm>
              <a:prstGeom prst="downArrow">
                <a:avLst>
                  <a:gd name="adj1" fmla="val 50000"/>
                  <a:gd name="adj2" fmla="val 50000"/>
                </a:avLst>
              </a:prstGeom>
              <a:gradFill rotWithShape="1">
                <a:gsLst>
                  <a:gs pos="0">
                    <a:srgbClr val="BCBCBC"/>
                  </a:gs>
                  <a:gs pos="35001">
                    <a:srgbClr val="D0D0D0"/>
                  </a:gs>
                  <a:gs pos="100000">
                    <a:srgbClr val="EDEDED"/>
                  </a:gs>
                </a:gsLst>
                <a:lin ang="162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  <p:grpSp>
            <p:nvGrpSpPr>
              <p:cNvPr id="1034" name="Group 10"/>
              <p:cNvGrpSpPr>
                <a:grpSpLocks/>
              </p:cNvGrpSpPr>
              <p:nvPr/>
            </p:nvGrpSpPr>
            <p:grpSpPr bwMode="auto">
              <a:xfrm>
                <a:off x="1451" y="5360"/>
                <a:ext cx="7655" cy="2122"/>
                <a:chOff x="1451" y="5360"/>
                <a:chExt cx="7655" cy="2122"/>
              </a:xfrm>
            </p:grpSpPr>
            <p:sp>
              <p:nvSpPr>
                <p:cNvPr id="1035" name="علبة 8"/>
                <p:cNvSpPr>
                  <a:spLocks noChangeArrowheads="1"/>
                </p:cNvSpPr>
                <p:nvPr/>
              </p:nvSpPr>
              <p:spPr bwMode="auto">
                <a:xfrm>
                  <a:off x="6197" y="5360"/>
                  <a:ext cx="2909" cy="1012"/>
                </a:xfrm>
                <a:prstGeom prst="can">
                  <a:avLst>
                    <a:gd name="adj" fmla="val 25000"/>
                  </a:avLst>
                </a:prstGeom>
                <a:gradFill rotWithShape="1">
                  <a:gsLst>
                    <a:gs pos="0">
                      <a:srgbClr val="FFBE86"/>
                    </a:gs>
                    <a:gs pos="35001">
                      <a:srgbClr val="FFD0AA"/>
                    </a:gs>
                    <a:gs pos="100000">
                      <a:srgbClr val="FFEBDB"/>
                    </a:gs>
                  </a:gsLst>
                  <a:lin ang="16200000" scaled="1"/>
                </a:gradFill>
                <a:ln w="9525">
                  <a:solidFill>
                    <a:srgbClr val="F68C36"/>
                  </a:solidFill>
                  <a:round/>
                  <a:headEnd/>
                  <a:tailEnd/>
                </a:ln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SA" sz="13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مضاف أو مقترن بأل التعريف</a:t>
                  </a:r>
                  <a:endParaRPr kumimoji="0" lang="ar-SA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36" name="علبة 9"/>
                <p:cNvSpPr>
                  <a:spLocks noChangeArrowheads="1"/>
                </p:cNvSpPr>
                <p:nvPr/>
              </p:nvSpPr>
              <p:spPr bwMode="auto">
                <a:xfrm>
                  <a:off x="1451" y="5360"/>
                  <a:ext cx="2909" cy="1012"/>
                </a:xfrm>
                <a:prstGeom prst="can">
                  <a:avLst>
                    <a:gd name="adj" fmla="val 25000"/>
                  </a:avLst>
                </a:prstGeom>
                <a:gradFill rotWithShape="1">
                  <a:gsLst>
                    <a:gs pos="0">
                      <a:srgbClr val="FFBE86"/>
                    </a:gs>
                    <a:gs pos="35001">
                      <a:srgbClr val="FFD0AA"/>
                    </a:gs>
                    <a:gs pos="100000">
                      <a:srgbClr val="FFEBDB"/>
                    </a:gs>
                  </a:gsLst>
                  <a:lin ang="16200000" scaled="1"/>
                </a:gradFill>
                <a:ln w="9525">
                  <a:solidFill>
                    <a:srgbClr val="F68C36"/>
                  </a:solidFill>
                  <a:round/>
                  <a:headEnd/>
                  <a:tailEnd/>
                </a:ln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SA" sz="13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غير مضاف ولا  مقترن بأل</a:t>
                  </a:r>
                  <a:endParaRPr kumimoji="0" lang="ar-SA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37" name="مستطيل مستدير الزوايا 19"/>
                <p:cNvSpPr>
                  <a:spLocks noChangeArrowheads="1"/>
                </p:cNvSpPr>
                <p:nvPr/>
              </p:nvSpPr>
              <p:spPr bwMode="auto">
                <a:xfrm>
                  <a:off x="6331" y="6850"/>
                  <a:ext cx="2673" cy="632"/>
                </a:xfrm>
                <a:prstGeom prst="roundRect">
                  <a:avLst>
                    <a:gd name="adj" fmla="val 16667"/>
                  </a:avLst>
                </a:prstGeom>
                <a:gradFill rotWithShape="1">
                  <a:gsLst>
                    <a:gs pos="0">
                      <a:srgbClr val="A3C4FF"/>
                    </a:gs>
                    <a:gs pos="35001">
                      <a:srgbClr val="BFD5FF"/>
                    </a:gs>
                    <a:gs pos="100000">
                      <a:srgbClr val="E5EEFF"/>
                    </a:gs>
                  </a:gsLst>
                  <a:lin ang="16200000" scaled="1"/>
                </a:gradFill>
                <a:ln w="9525">
                  <a:solidFill>
                    <a:srgbClr val="4579B8"/>
                  </a:solidFill>
                  <a:round/>
                  <a:headEnd/>
                  <a:tailEnd/>
                </a:ln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SA" sz="1900" b="1" i="0" u="none" strike="noStrike" cap="none" normalizeH="0" baseline="0" smtClean="0">
                      <a:ln>
                        <a:noFill/>
                      </a:ln>
                      <a:solidFill>
                        <a:srgbClr val="3333CC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ثماني</a:t>
                  </a:r>
                  <a:endParaRPr kumimoji="0" lang="ar-SA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38" name="سهم للأسفل 27"/>
                <p:cNvSpPr>
                  <a:spLocks noChangeArrowheads="1"/>
                </p:cNvSpPr>
                <p:nvPr/>
              </p:nvSpPr>
              <p:spPr bwMode="auto">
                <a:xfrm>
                  <a:off x="7394" y="6426"/>
                  <a:ext cx="458" cy="411"/>
                </a:xfrm>
                <a:prstGeom prst="downArrow">
                  <a:avLst>
                    <a:gd name="adj1" fmla="val 50000"/>
                    <a:gd name="adj2" fmla="val 50000"/>
                  </a:avLst>
                </a:prstGeom>
                <a:gradFill rotWithShape="1">
                  <a:gsLst>
                    <a:gs pos="0">
                      <a:srgbClr val="BCBCBC"/>
                    </a:gs>
                    <a:gs pos="35001">
                      <a:srgbClr val="D0D0D0"/>
                    </a:gs>
                    <a:gs pos="100000">
                      <a:srgbClr val="EDEDED"/>
                    </a:gs>
                  </a:gsLst>
                  <a:lin ang="16200000" scaled="1"/>
                </a:gra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ar-SA"/>
                </a:p>
              </p:txBody>
            </p:sp>
            <p:cxnSp>
              <p:nvCxnSpPr>
                <p:cNvPr id="1039" name="رابط كسهم مستقيم 40"/>
                <p:cNvCxnSpPr>
                  <a:cxnSpLocks noChangeShapeType="1"/>
                </p:cNvCxnSpPr>
                <p:nvPr/>
              </p:nvCxnSpPr>
              <p:spPr bwMode="auto">
                <a:xfrm>
                  <a:off x="3593" y="6837"/>
                  <a:ext cx="0" cy="348"/>
                </a:xfrm>
                <a:prstGeom prst="straightConnector1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 type="arrow" w="med" len="med"/>
                </a:ln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p:spPr>
            </p:cxnSp>
            <p:cxnSp>
              <p:nvCxnSpPr>
                <p:cNvPr id="1040" name="رابط كسهم مستقيم 41"/>
                <p:cNvCxnSpPr>
                  <a:cxnSpLocks noChangeShapeType="1"/>
                </p:cNvCxnSpPr>
                <p:nvPr/>
              </p:nvCxnSpPr>
              <p:spPr bwMode="auto">
                <a:xfrm>
                  <a:off x="2027" y="6837"/>
                  <a:ext cx="0" cy="347"/>
                </a:xfrm>
                <a:prstGeom prst="straightConnector1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 type="arrow" w="med" len="med"/>
                </a:ln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p:spPr>
            </p:cxnSp>
            <p:sp>
              <p:nvSpPr>
                <p:cNvPr id="1041" name="رابط مستقيم 42"/>
                <p:cNvSpPr>
                  <a:spLocks noChangeShapeType="1"/>
                </p:cNvSpPr>
                <p:nvPr/>
              </p:nvSpPr>
              <p:spPr bwMode="auto">
                <a:xfrm flipH="1" flipV="1">
                  <a:off x="2025" y="6835"/>
                  <a:ext cx="1567" cy="1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ar-SA"/>
                </a:p>
              </p:txBody>
            </p:sp>
            <p:sp>
              <p:nvSpPr>
                <p:cNvPr id="1042" name="رابط مستقيم 43"/>
                <p:cNvSpPr>
                  <a:spLocks noChangeShapeType="1"/>
                </p:cNvSpPr>
                <p:nvPr/>
              </p:nvSpPr>
              <p:spPr bwMode="auto">
                <a:xfrm>
                  <a:off x="2880" y="6440"/>
                  <a:ext cx="0" cy="412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ar-SA"/>
                </a:p>
              </p:txBody>
            </p:sp>
          </p:grpSp>
        </p:grpSp>
        <p:grpSp>
          <p:nvGrpSpPr>
            <p:cNvPr id="1043" name="Group 19"/>
            <p:cNvGrpSpPr>
              <a:grpSpLocks/>
            </p:cNvGrpSpPr>
            <p:nvPr/>
          </p:nvGrpSpPr>
          <p:grpSpPr bwMode="auto">
            <a:xfrm>
              <a:off x="2881" y="1202"/>
              <a:ext cx="12766" cy="8719"/>
              <a:chOff x="2881" y="1202"/>
              <a:chExt cx="12766" cy="8719"/>
            </a:xfrm>
          </p:grpSpPr>
          <p:grpSp>
            <p:nvGrpSpPr>
              <p:cNvPr id="1044" name="Group 20"/>
              <p:cNvGrpSpPr>
                <a:grpSpLocks/>
              </p:cNvGrpSpPr>
              <p:nvPr/>
            </p:nvGrpSpPr>
            <p:grpSpPr bwMode="auto">
              <a:xfrm>
                <a:off x="3377" y="1202"/>
                <a:ext cx="12270" cy="8719"/>
                <a:chOff x="3377" y="1202"/>
                <a:chExt cx="12270" cy="8719"/>
              </a:xfrm>
            </p:grpSpPr>
            <p:sp>
              <p:nvSpPr>
                <p:cNvPr id="1045" name="علبة 4"/>
                <p:cNvSpPr>
                  <a:spLocks noChangeArrowheads="1"/>
                </p:cNvSpPr>
                <p:nvPr/>
              </p:nvSpPr>
              <p:spPr bwMode="auto">
                <a:xfrm>
                  <a:off x="14431" y="6380"/>
                  <a:ext cx="1216" cy="2009"/>
                </a:xfrm>
                <a:prstGeom prst="can">
                  <a:avLst>
                    <a:gd name="adj" fmla="val 24996"/>
                  </a:avLst>
                </a:prstGeom>
                <a:gradFill rotWithShape="1">
                  <a:gsLst>
                    <a:gs pos="0">
                      <a:srgbClr val="FFBE86"/>
                    </a:gs>
                    <a:gs pos="35001">
                      <a:srgbClr val="FFD0AA"/>
                    </a:gs>
                    <a:gs pos="100000">
                      <a:srgbClr val="FFEBDB"/>
                    </a:gs>
                  </a:gsLst>
                  <a:lin ang="16200000" scaled="1"/>
                </a:gradFill>
                <a:ln w="9525">
                  <a:solidFill>
                    <a:srgbClr val="F68C36"/>
                  </a:solidFill>
                  <a:round/>
                  <a:headEnd/>
                  <a:tailEnd/>
                </a:ln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SA" sz="19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الرفع</a:t>
                  </a:r>
                  <a:endParaRPr kumimoji="0" lang="ar-SA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46" name="علبة 5"/>
                <p:cNvSpPr>
                  <a:spLocks noChangeArrowheads="1"/>
                </p:cNvSpPr>
                <p:nvPr/>
              </p:nvSpPr>
              <p:spPr bwMode="auto">
                <a:xfrm>
                  <a:off x="12726" y="6406"/>
                  <a:ext cx="1284" cy="2009"/>
                </a:xfrm>
                <a:prstGeom prst="can">
                  <a:avLst>
                    <a:gd name="adj" fmla="val 24996"/>
                  </a:avLst>
                </a:prstGeom>
                <a:gradFill rotWithShape="1">
                  <a:gsLst>
                    <a:gs pos="0">
                      <a:srgbClr val="FFBE86"/>
                    </a:gs>
                    <a:gs pos="35001">
                      <a:srgbClr val="FFD0AA"/>
                    </a:gs>
                    <a:gs pos="100000">
                      <a:srgbClr val="FFEBDB"/>
                    </a:gs>
                  </a:gsLst>
                  <a:lin ang="16200000" scaled="1"/>
                </a:gradFill>
                <a:ln w="9525">
                  <a:solidFill>
                    <a:srgbClr val="F68C36"/>
                  </a:solidFill>
                  <a:round/>
                  <a:headEnd/>
                  <a:tailEnd/>
                </a:ln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SA" sz="1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النصب</a:t>
                  </a:r>
                  <a:endParaRPr kumimoji="0" lang="ar-SA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47" name="علبة 6"/>
                <p:cNvSpPr>
                  <a:spLocks noChangeArrowheads="1"/>
                </p:cNvSpPr>
                <p:nvPr/>
              </p:nvSpPr>
              <p:spPr bwMode="auto">
                <a:xfrm>
                  <a:off x="11123" y="6380"/>
                  <a:ext cx="1216" cy="2009"/>
                </a:xfrm>
                <a:prstGeom prst="can">
                  <a:avLst>
                    <a:gd name="adj" fmla="val 24996"/>
                  </a:avLst>
                </a:prstGeom>
                <a:gradFill rotWithShape="1">
                  <a:gsLst>
                    <a:gs pos="0">
                      <a:srgbClr val="FFBE86"/>
                    </a:gs>
                    <a:gs pos="35001">
                      <a:srgbClr val="FFD0AA"/>
                    </a:gs>
                    <a:gs pos="100000">
                      <a:srgbClr val="FFEBDB"/>
                    </a:gs>
                  </a:gsLst>
                  <a:lin ang="16200000" scaled="1"/>
                </a:gradFill>
                <a:ln w="9525">
                  <a:solidFill>
                    <a:srgbClr val="F68C36"/>
                  </a:solidFill>
                  <a:round/>
                  <a:headEnd/>
                  <a:tailEnd/>
                </a:ln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SA" sz="1900" b="1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الجر</a:t>
                  </a:r>
                  <a:endParaRPr kumimoji="0" lang="ar-SA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48" name="دبوس زينة 7"/>
                <p:cNvSpPr>
                  <a:spLocks noChangeArrowheads="1"/>
                </p:cNvSpPr>
                <p:nvPr/>
              </p:nvSpPr>
              <p:spPr bwMode="auto">
                <a:xfrm>
                  <a:off x="11409" y="9114"/>
                  <a:ext cx="3939" cy="807"/>
                </a:xfrm>
                <a:prstGeom prst="plaque">
                  <a:avLst>
                    <a:gd name="adj" fmla="val 16667"/>
                  </a:avLst>
                </a:prstGeom>
                <a:gradFill rotWithShape="1">
                  <a:gsLst>
                    <a:gs pos="0">
                      <a:srgbClr val="FFA2A1"/>
                    </a:gs>
                    <a:gs pos="35001">
                      <a:srgbClr val="FFBEBD"/>
                    </a:gs>
                    <a:gs pos="100000">
                      <a:srgbClr val="FFE5E5"/>
                    </a:gs>
                  </a:gsLst>
                  <a:lin ang="16200000" scaled="1"/>
                </a:gradFill>
                <a:ln w="9525">
                  <a:solidFill>
                    <a:srgbClr val="BC4542"/>
                  </a:solidFill>
                  <a:miter lim="800000"/>
                  <a:headEnd/>
                  <a:tailEnd/>
                </a:ln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SA" sz="1900" b="1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حركات ظاهرة</a:t>
                  </a:r>
                  <a:endParaRPr kumimoji="0" lang="ar-SA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49" name="مستطيل مستدير الزوايا 18"/>
                <p:cNvSpPr>
                  <a:spLocks noChangeArrowheads="1"/>
                </p:cNvSpPr>
                <p:nvPr/>
              </p:nvSpPr>
              <p:spPr bwMode="auto">
                <a:xfrm>
                  <a:off x="11962" y="4927"/>
                  <a:ext cx="2673" cy="632"/>
                </a:xfrm>
                <a:prstGeom prst="roundRect">
                  <a:avLst>
                    <a:gd name="adj" fmla="val 16667"/>
                  </a:avLst>
                </a:prstGeom>
                <a:gradFill rotWithShape="1">
                  <a:gsLst>
                    <a:gs pos="0">
                      <a:srgbClr val="A3C4FF"/>
                    </a:gs>
                    <a:gs pos="35001">
                      <a:srgbClr val="BFD5FF"/>
                    </a:gs>
                    <a:gs pos="100000">
                      <a:srgbClr val="E5EEFF"/>
                    </a:gs>
                  </a:gsLst>
                  <a:lin ang="16200000" scaled="1"/>
                </a:gradFill>
                <a:ln w="9525">
                  <a:solidFill>
                    <a:srgbClr val="4579B8"/>
                  </a:solidFill>
                  <a:round/>
                  <a:headEnd/>
                  <a:tailEnd/>
                </a:ln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endParaRPr kumimoji="0" lang="ar-SA" sz="1900" b="1" i="0" u="none" strike="noStrike" cap="none" normalizeH="0" baseline="0" dirty="0" smtClean="0">
                    <a:ln>
                      <a:noFill/>
                    </a:ln>
                    <a:solidFill>
                      <a:srgbClr val="3333CC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endParaRP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SA" sz="1900" b="1" i="0" u="none" strike="noStrike" cap="none" normalizeH="0" baseline="0" dirty="0" smtClean="0">
                      <a:ln>
                        <a:noFill/>
                      </a:ln>
                      <a:solidFill>
                        <a:srgbClr val="3333CC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ثمانية</a:t>
                  </a:r>
                  <a:endParaRPr kumimoji="0" lang="en-US" sz="1900" b="1" i="0" u="none" strike="noStrike" cap="none" normalizeH="0" baseline="0" dirty="0" smtClean="0">
                    <a:ln>
                      <a:noFill/>
                    </a:ln>
                    <a:solidFill>
                      <a:srgbClr val="3333CC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endParaRP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ar-SA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grpSp>
              <p:nvGrpSpPr>
                <p:cNvPr id="1050" name="Group 26"/>
                <p:cNvGrpSpPr>
                  <a:grpSpLocks/>
                </p:cNvGrpSpPr>
                <p:nvPr/>
              </p:nvGrpSpPr>
              <p:grpSpPr bwMode="auto">
                <a:xfrm>
                  <a:off x="3377" y="1202"/>
                  <a:ext cx="11863" cy="3131"/>
                  <a:chOff x="3377" y="1202"/>
                  <a:chExt cx="11863" cy="3131"/>
                </a:xfrm>
              </p:grpSpPr>
              <p:sp>
                <p:nvSpPr>
                  <p:cNvPr id="1051" name="مخطط انسيابي: معالجة معرّفة مسبقاً 1"/>
                  <p:cNvSpPr>
                    <a:spLocks noChangeArrowheads="1"/>
                  </p:cNvSpPr>
                  <p:nvPr/>
                </p:nvSpPr>
                <p:spPr bwMode="auto">
                  <a:xfrm>
                    <a:off x="5795" y="1202"/>
                    <a:ext cx="6218" cy="1012"/>
                  </a:xfrm>
                  <a:prstGeom prst="flowChartPredefinedProcess">
                    <a:avLst/>
                  </a:prstGeom>
                  <a:gradFill rotWithShape="1">
                    <a:gsLst>
                      <a:gs pos="0">
                        <a:srgbClr val="C9B5E8"/>
                      </a:gs>
                      <a:gs pos="35001">
                        <a:srgbClr val="D9CBEE"/>
                      </a:gs>
                      <a:gs pos="100000">
                        <a:srgbClr val="F0EAF9"/>
                      </a:gs>
                    </a:gsLst>
                    <a:lin ang="16200000" scaled="1"/>
                  </a:gradFill>
                  <a:ln w="9525">
                    <a:solidFill>
                      <a:srgbClr val="795D9B"/>
                    </a:solidFill>
                    <a:miter lim="800000"/>
                    <a:headEnd/>
                    <a:tailEnd/>
                  </a:ln>
                  <a:effectLst>
                    <a:outerShdw dist="20000" dir="5400000" rotWithShape="0">
                      <a:srgbClr val="000000">
                        <a:alpha val="37999"/>
                      </a:srgbClr>
                    </a:outerShdw>
                  </a:effectLst>
                </p:spPr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1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ar-SA" sz="2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Arial" pitchFamily="34" charset="0"/>
                        <a:cs typeface="Arial" pitchFamily="34" charset="0"/>
                      </a:rPr>
                      <a:t>الـــعــــدد 8</a:t>
                    </a:r>
                    <a:endParaRPr kumimoji="0" lang="ar-SA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052" name="مكعب 2"/>
                  <p:cNvSpPr>
                    <a:spLocks noChangeArrowheads="1"/>
                  </p:cNvSpPr>
                  <p:nvPr/>
                </p:nvSpPr>
                <p:spPr bwMode="auto">
                  <a:xfrm>
                    <a:off x="11301" y="3319"/>
                    <a:ext cx="3939" cy="1012"/>
                  </a:xfrm>
                  <a:prstGeom prst="cube">
                    <a:avLst>
                      <a:gd name="adj" fmla="val 25000"/>
                    </a:avLst>
                  </a:prstGeom>
                  <a:solidFill>
                    <a:srgbClr val="9BBB59"/>
                  </a:solidFill>
                  <a:ln w="25400">
                    <a:solidFill>
                      <a:srgbClr val="4E6128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1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ar-SA" sz="19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" pitchFamily="34" charset="0"/>
                        <a:cs typeface="Arial" pitchFamily="34" charset="0"/>
                      </a:rPr>
                      <a:t>المعدود مذكر</a:t>
                    </a:r>
                    <a:endParaRPr kumimoji="0" lang="ar-SA" sz="1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053" name="مكعب 3"/>
                  <p:cNvSpPr>
                    <a:spLocks noChangeArrowheads="1"/>
                  </p:cNvSpPr>
                  <p:nvPr/>
                </p:nvSpPr>
                <p:spPr bwMode="auto">
                  <a:xfrm>
                    <a:off x="3377" y="3321"/>
                    <a:ext cx="3939" cy="1012"/>
                  </a:xfrm>
                  <a:prstGeom prst="cube">
                    <a:avLst>
                      <a:gd name="adj" fmla="val 25000"/>
                    </a:avLst>
                  </a:prstGeom>
                  <a:solidFill>
                    <a:srgbClr val="9BBB59"/>
                  </a:solidFill>
                  <a:ln w="25400">
                    <a:solidFill>
                      <a:srgbClr val="4E6128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1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ar-SA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" pitchFamily="34" charset="0"/>
                        <a:cs typeface="Arial" pitchFamily="34" charset="0"/>
                      </a:rPr>
                      <a:t>ا</a:t>
                    </a:r>
                  </a:p>
                  <a:p>
                    <a:pPr marL="0" marR="0" lvl="0" indent="0" algn="ctr" defTabSz="914400" rtl="1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lang="ar-SA" sz="1900" b="1" dirty="0" err="1" smtClean="0">
                        <a:solidFill>
                          <a:srgbClr val="000000"/>
                        </a:solidFill>
                        <a:latin typeface="Arial" pitchFamily="34" charset="0"/>
                        <a:ea typeface="Arial" pitchFamily="34" charset="0"/>
                        <a:cs typeface="Arial" pitchFamily="34" charset="0"/>
                      </a:rPr>
                      <a:t>1</a:t>
                    </a:r>
                    <a:r>
                      <a:rPr kumimoji="0" lang="ar-SA" sz="1900" b="1" i="0" u="none" strike="noStrike" cap="none" normalizeH="0" baseline="0" dirty="0" err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" pitchFamily="34" charset="0"/>
                        <a:cs typeface="Arial" pitchFamily="34" charset="0"/>
                      </a:rPr>
                      <a:t>لمعدود</a:t>
                    </a:r>
                    <a:r>
                      <a:rPr kumimoji="0" lang="ar-SA" sz="1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Arial" pitchFamily="34" charset="0"/>
                        <a:cs typeface="Arial" pitchFamily="34" charset="0"/>
                      </a:rPr>
                      <a:t> مؤنث</a:t>
                    </a:r>
                    <a:endParaRPr kumimoji="0" lang="en-US" sz="19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endParaRPr>
                  </a:p>
                  <a:p>
                    <a:pPr marL="0" marR="0" lvl="0" indent="0" algn="ctr" defTabSz="914400" rtl="1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ar-SA" sz="1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054" name="رابط مستقيم 21"/>
                  <p:cNvSpPr>
                    <a:spLocks noChangeShapeType="1"/>
                  </p:cNvSpPr>
                  <p:nvPr/>
                </p:nvSpPr>
                <p:spPr bwMode="auto">
                  <a:xfrm>
                    <a:off x="8833" y="2214"/>
                    <a:ext cx="0" cy="57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>
                    <a:outerShdw dist="20000" dir="5400000" rotWithShape="0">
                      <a:srgbClr val="000000">
                        <a:alpha val="37999"/>
                      </a:srgbClr>
                    </a:outerShdw>
                  </a:effec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ar-SA"/>
                  </a:p>
                </p:txBody>
              </p:sp>
              <p:sp>
                <p:nvSpPr>
                  <p:cNvPr id="1055" name="رابط مستقيم 2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937" y="2801"/>
                    <a:ext cx="8450" cy="0"/>
                  </a:xfrm>
                  <a:prstGeom prst="line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  <a:effectLst>
                    <a:outerShdw dist="20000" dir="5400000" rotWithShape="0">
                      <a:srgbClr val="000000">
                        <a:alpha val="37999"/>
                      </a:srgbClr>
                    </a:outerShdw>
                  </a:effec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ar-SA"/>
                  </a:p>
                </p:txBody>
              </p:sp>
              <p:cxnSp>
                <p:nvCxnSpPr>
                  <p:cNvPr id="1056" name="رابط كسهم مستقيم 23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3387" y="2801"/>
                    <a:ext cx="0" cy="522"/>
                  </a:xfrm>
                  <a:prstGeom prst="straightConnector1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 type="arrow" w="med" len="med"/>
                  </a:ln>
                  <a:effectLst>
                    <a:outerShdw dist="20000" dir="5400000" rotWithShape="0">
                      <a:srgbClr val="000000">
                        <a:alpha val="37999"/>
                      </a:srgbClr>
                    </a:outerShdw>
                  </a:effectLst>
                </p:spPr>
              </p:cxnSp>
              <p:cxnSp>
                <p:nvCxnSpPr>
                  <p:cNvPr id="1057" name="رابط كسهم مستقيم 24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940" y="2787"/>
                    <a:ext cx="0" cy="522"/>
                  </a:xfrm>
                  <a:prstGeom prst="straightConnector1">
                    <a:avLst/>
                  </a:pr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 type="arrow" w="med" len="med"/>
                  </a:ln>
                  <a:effectLst>
                    <a:outerShdw dist="20000" dir="5400000" rotWithShape="0">
                      <a:srgbClr val="000000">
                        <a:alpha val="37999"/>
                      </a:srgbClr>
                    </a:outerShdw>
                  </a:effectLst>
                </p:spPr>
              </p:cxnSp>
            </p:grpSp>
            <p:sp>
              <p:nvSpPr>
                <p:cNvPr id="1058" name="سهم للأسفل 25"/>
                <p:cNvSpPr>
                  <a:spLocks noChangeArrowheads="1"/>
                </p:cNvSpPr>
                <p:nvPr/>
              </p:nvSpPr>
              <p:spPr bwMode="auto">
                <a:xfrm>
                  <a:off x="13146" y="4446"/>
                  <a:ext cx="458" cy="411"/>
                </a:xfrm>
                <a:prstGeom prst="downArrow">
                  <a:avLst>
                    <a:gd name="adj1" fmla="val 50000"/>
                    <a:gd name="adj2" fmla="val 50000"/>
                  </a:avLst>
                </a:prstGeom>
                <a:gradFill rotWithShape="1">
                  <a:gsLst>
                    <a:gs pos="0">
                      <a:srgbClr val="BCBCBC"/>
                    </a:gs>
                    <a:gs pos="35001">
                      <a:srgbClr val="D0D0D0"/>
                    </a:gs>
                    <a:gs pos="100000">
                      <a:srgbClr val="EDEDED"/>
                    </a:gs>
                  </a:gsLst>
                  <a:lin ang="16200000" scaled="1"/>
                </a:gra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ar-SA"/>
                </a:p>
              </p:txBody>
            </p:sp>
            <p:cxnSp>
              <p:nvCxnSpPr>
                <p:cNvPr id="1059" name="رابط كسهم مستقيم 26"/>
                <p:cNvCxnSpPr>
                  <a:cxnSpLocks noChangeShapeType="1"/>
                </p:cNvCxnSpPr>
                <p:nvPr/>
              </p:nvCxnSpPr>
              <p:spPr bwMode="auto">
                <a:xfrm>
                  <a:off x="13387" y="5569"/>
                  <a:ext cx="0" cy="871"/>
                </a:xfrm>
                <a:prstGeom prst="straightConnector1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 type="arrow" w="med" len="med"/>
                </a:ln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p:spPr>
            </p:cxnSp>
            <p:cxnSp>
              <p:nvCxnSpPr>
                <p:cNvPr id="1060" name="رابط كسهم مستقيم 30"/>
                <p:cNvCxnSpPr>
                  <a:cxnSpLocks noChangeShapeType="1"/>
                </p:cNvCxnSpPr>
                <p:nvPr/>
              </p:nvCxnSpPr>
              <p:spPr bwMode="auto">
                <a:xfrm>
                  <a:off x="15114" y="5920"/>
                  <a:ext cx="0" cy="522"/>
                </a:xfrm>
                <a:prstGeom prst="straightConnector1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 type="arrow" w="med" len="med"/>
                </a:ln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p:spPr>
            </p:cxnSp>
            <p:cxnSp>
              <p:nvCxnSpPr>
                <p:cNvPr id="1061" name="رابط كسهم مستقيم 31"/>
                <p:cNvCxnSpPr>
                  <a:cxnSpLocks noChangeShapeType="1"/>
                </p:cNvCxnSpPr>
                <p:nvPr/>
              </p:nvCxnSpPr>
              <p:spPr bwMode="auto">
                <a:xfrm>
                  <a:off x="11696" y="5921"/>
                  <a:ext cx="0" cy="522"/>
                </a:xfrm>
                <a:prstGeom prst="straightConnector1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 type="arrow" w="med" len="med"/>
                </a:ln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p:spPr>
            </p:cxnSp>
            <p:sp>
              <p:nvSpPr>
                <p:cNvPr id="1062" name="رابط مستقيم 32"/>
                <p:cNvSpPr>
                  <a:spLocks noChangeShapeType="1"/>
                </p:cNvSpPr>
                <p:nvPr/>
              </p:nvSpPr>
              <p:spPr bwMode="auto">
                <a:xfrm flipH="1">
                  <a:off x="11694" y="5902"/>
                  <a:ext cx="3414" cy="0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ar-SA"/>
                </a:p>
              </p:txBody>
            </p:sp>
            <p:sp>
              <p:nvSpPr>
                <p:cNvPr id="1063" name="قوس كبير أيمن 33"/>
                <p:cNvSpPr>
                  <a:spLocks/>
                </p:cNvSpPr>
                <p:nvPr/>
              </p:nvSpPr>
              <p:spPr bwMode="auto">
                <a:xfrm rot="5400000">
                  <a:off x="13043" y="7046"/>
                  <a:ext cx="617" cy="3505"/>
                </a:xfrm>
                <a:prstGeom prst="rightBrace">
                  <a:avLst>
                    <a:gd name="adj1" fmla="val 8337"/>
                    <a:gd name="adj2" fmla="val 50000"/>
                  </a:avLst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ar-SA"/>
                </a:p>
              </p:txBody>
            </p:sp>
          </p:grpSp>
          <p:sp>
            <p:nvSpPr>
              <p:cNvPr id="1064" name="قوس كبير أيمن 44"/>
              <p:cNvSpPr>
                <a:spLocks/>
              </p:cNvSpPr>
              <p:nvPr/>
            </p:nvSpPr>
            <p:spPr bwMode="auto">
              <a:xfrm rot="-5400000">
                <a:off x="4873" y="2359"/>
                <a:ext cx="1014" cy="4997"/>
              </a:xfrm>
              <a:prstGeom prst="rightBrace">
                <a:avLst>
                  <a:gd name="adj1" fmla="val 8327"/>
                  <a:gd name="adj2" fmla="val 50000"/>
                </a:avLst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</p:grpSp>
        <p:grpSp>
          <p:nvGrpSpPr>
            <p:cNvPr id="1065" name="Group 41"/>
            <p:cNvGrpSpPr>
              <a:grpSpLocks/>
            </p:cNvGrpSpPr>
            <p:nvPr/>
          </p:nvGrpSpPr>
          <p:grpSpPr bwMode="auto">
            <a:xfrm>
              <a:off x="5410" y="7500"/>
              <a:ext cx="4613" cy="3019"/>
              <a:chOff x="5410" y="7500"/>
              <a:chExt cx="4613" cy="3019"/>
            </a:xfrm>
          </p:grpSpPr>
          <p:sp>
            <p:nvSpPr>
              <p:cNvPr id="1066" name="مستطيل ذو زوايا قطرية مستديرة 10"/>
              <p:cNvSpPr>
                <a:spLocks/>
              </p:cNvSpPr>
              <p:nvPr/>
            </p:nvSpPr>
            <p:spPr bwMode="auto">
              <a:xfrm>
                <a:off x="8665" y="8055"/>
                <a:ext cx="1358" cy="1012"/>
              </a:xfrm>
              <a:custGeom>
                <a:avLst/>
                <a:gdLst>
                  <a:gd name="T0" fmla="*/ 107105 w 862330"/>
                  <a:gd name="T1" fmla="*/ 0 h 642620"/>
                  <a:gd name="T2" fmla="*/ 862330 w 862330"/>
                  <a:gd name="T3" fmla="*/ 0 h 642620"/>
                  <a:gd name="T4" fmla="*/ 862330 w 862330"/>
                  <a:gd name="T5" fmla="*/ 0 h 642620"/>
                  <a:gd name="T6" fmla="*/ 862330 w 862330"/>
                  <a:gd name="T7" fmla="*/ 535515 h 642620"/>
                  <a:gd name="T8" fmla="*/ 755225 w 862330"/>
                  <a:gd name="T9" fmla="*/ 642620 h 642620"/>
                  <a:gd name="T10" fmla="*/ 0 w 862330"/>
                  <a:gd name="T11" fmla="*/ 642620 h 642620"/>
                  <a:gd name="T12" fmla="*/ 0 w 862330"/>
                  <a:gd name="T13" fmla="*/ 642620 h 642620"/>
                  <a:gd name="T14" fmla="*/ 0 w 862330"/>
                  <a:gd name="T15" fmla="*/ 107105 h 642620"/>
                  <a:gd name="T16" fmla="*/ 107105 w 862330"/>
                  <a:gd name="T17" fmla="*/ 0 h 64262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62330"/>
                  <a:gd name="T28" fmla="*/ 0 h 642620"/>
                  <a:gd name="T29" fmla="*/ 862330 w 862330"/>
                  <a:gd name="T30" fmla="*/ 642620 h 64262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62330" h="642620">
                    <a:moveTo>
                      <a:pt x="107105" y="0"/>
                    </a:moveTo>
                    <a:lnTo>
                      <a:pt x="862330" y="0"/>
                    </a:lnTo>
                    <a:lnTo>
                      <a:pt x="862330" y="535515"/>
                    </a:lnTo>
                    <a:cubicBezTo>
                      <a:pt x="862330" y="594667"/>
                      <a:pt x="814377" y="642620"/>
                      <a:pt x="755225" y="642620"/>
                    </a:cubicBezTo>
                    <a:lnTo>
                      <a:pt x="0" y="642620"/>
                    </a:lnTo>
                    <a:lnTo>
                      <a:pt x="0" y="107105"/>
                    </a:lnTo>
                    <a:cubicBezTo>
                      <a:pt x="0" y="47953"/>
                      <a:pt x="47953" y="0"/>
                      <a:pt x="10710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5400">
                <a:solidFill>
                  <a:srgbClr val="F7964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SA" sz="1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الرفع</a:t>
                </a:r>
                <a:endParaRPr kumimoji="0" lang="ar-SA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7" name="مستطيل ذو زوايا قطرية مستديرة 11"/>
              <p:cNvSpPr>
                <a:spLocks/>
              </p:cNvSpPr>
              <p:nvPr/>
            </p:nvSpPr>
            <p:spPr bwMode="auto">
              <a:xfrm>
                <a:off x="7051" y="8055"/>
                <a:ext cx="1358" cy="1012"/>
              </a:xfrm>
              <a:custGeom>
                <a:avLst/>
                <a:gdLst>
                  <a:gd name="T0" fmla="*/ 107105 w 862330"/>
                  <a:gd name="T1" fmla="*/ 0 h 642620"/>
                  <a:gd name="T2" fmla="*/ 862330 w 862330"/>
                  <a:gd name="T3" fmla="*/ 0 h 642620"/>
                  <a:gd name="T4" fmla="*/ 862330 w 862330"/>
                  <a:gd name="T5" fmla="*/ 0 h 642620"/>
                  <a:gd name="T6" fmla="*/ 862330 w 862330"/>
                  <a:gd name="T7" fmla="*/ 535515 h 642620"/>
                  <a:gd name="T8" fmla="*/ 755225 w 862330"/>
                  <a:gd name="T9" fmla="*/ 642620 h 642620"/>
                  <a:gd name="T10" fmla="*/ 0 w 862330"/>
                  <a:gd name="T11" fmla="*/ 642620 h 642620"/>
                  <a:gd name="T12" fmla="*/ 0 w 862330"/>
                  <a:gd name="T13" fmla="*/ 642620 h 642620"/>
                  <a:gd name="T14" fmla="*/ 0 w 862330"/>
                  <a:gd name="T15" fmla="*/ 107105 h 642620"/>
                  <a:gd name="T16" fmla="*/ 107105 w 862330"/>
                  <a:gd name="T17" fmla="*/ 0 h 64262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62330"/>
                  <a:gd name="T28" fmla="*/ 0 h 642620"/>
                  <a:gd name="T29" fmla="*/ 862330 w 862330"/>
                  <a:gd name="T30" fmla="*/ 642620 h 64262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62330" h="642620">
                    <a:moveTo>
                      <a:pt x="107105" y="0"/>
                    </a:moveTo>
                    <a:lnTo>
                      <a:pt x="862330" y="0"/>
                    </a:lnTo>
                    <a:lnTo>
                      <a:pt x="862330" y="535515"/>
                    </a:lnTo>
                    <a:cubicBezTo>
                      <a:pt x="862330" y="594667"/>
                      <a:pt x="814377" y="642620"/>
                      <a:pt x="755225" y="642620"/>
                    </a:cubicBezTo>
                    <a:lnTo>
                      <a:pt x="0" y="642620"/>
                    </a:lnTo>
                    <a:lnTo>
                      <a:pt x="0" y="107105"/>
                    </a:lnTo>
                    <a:cubicBezTo>
                      <a:pt x="0" y="47953"/>
                      <a:pt x="47953" y="0"/>
                      <a:pt x="10710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5400">
                <a:solidFill>
                  <a:srgbClr val="F7964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SA" sz="1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الجر</a:t>
                </a:r>
                <a:endParaRPr kumimoji="0" lang="ar-SA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8" name="مستطيل ذو زوايا قطرية مستديرة 12"/>
              <p:cNvSpPr>
                <a:spLocks/>
              </p:cNvSpPr>
              <p:nvPr/>
            </p:nvSpPr>
            <p:spPr bwMode="auto">
              <a:xfrm>
                <a:off x="5484" y="8055"/>
                <a:ext cx="1358" cy="1012"/>
              </a:xfrm>
              <a:custGeom>
                <a:avLst/>
                <a:gdLst>
                  <a:gd name="T0" fmla="*/ 107105 w 862330"/>
                  <a:gd name="T1" fmla="*/ 0 h 642620"/>
                  <a:gd name="T2" fmla="*/ 862330 w 862330"/>
                  <a:gd name="T3" fmla="*/ 0 h 642620"/>
                  <a:gd name="T4" fmla="*/ 862330 w 862330"/>
                  <a:gd name="T5" fmla="*/ 0 h 642620"/>
                  <a:gd name="T6" fmla="*/ 862330 w 862330"/>
                  <a:gd name="T7" fmla="*/ 535515 h 642620"/>
                  <a:gd name="T8" fmla="*/ 755225 w 862330"/>
                  <a:gd name="T9" fmla="*/ 642620 h 642620"/>
                  <a:gd name="T10" fmla="*/ 0 w 862330"/>
                  <a:gd name="T11" fmla="*/ 642620 h 642620"/>
                  <a:gd name="T12" fmla="*/ 0 w 862330"/>
                  <a:gd name="T13" fmla="*/ 642620 h 642620"/>
                  <a:gd name="T14" fmla="*/ 0 w 862330"/>
                  <a:gd name="T15" fmla="*/ 107105 h 642620"/>
                  <a:gd name="T16" fmla="*/ 107105 w 862330"/>
                  <a:gd name="T17" fmla="*/ 0 h 64262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862330"/>
                  <a:gd name="T28" fmla="*/ 0 h 642620"/>
                  <a:gd name="T29" fmla="*/ 862330 w 862330"/>
                  <a:gd name="T30" fmla="*/ 642620 h 642620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862330" h="642620">
                    <a:moveTo>
                      <a:pt x="107105" y="0"/>
                    </a:moveTo>
                    <a:lnTo>
                      <a:pt x="862330" y="0"/>
                    </a:lnTo>
                    <a:lnTo>
                      <a:pt x="862330" y="535515"/>
                    </a:lnTo>
                    <a:cubicBezTo>
                      <a:pt x="862330" y="594667"/>
                      <a:pt x="814377" y="642620"/>
                      <a:pt x="755225" y="642620"/>
                    </a:cubicBezTo>
                    <a:lnTo>
                      <a:pt x="0" y="642620"/>
                    </a:lnTo>
                    <a:lnTo>
                      <a:pt x="0" y="107105"/>
                    </a:lnTo>
                    <a:cubicBezTo>
                      <a:pt x="0" y="47953"/>
                      <a:pt x="47953" y="0"/>
                      <a:pt x="10710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5400">
                <a:solidFill>
                  <a:srgbClr val="F79646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SA" sz="19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النصب</a:t>
                </a:r>
                <a:endParaRPr kumimoji="0" lang="ar-SA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9" name="دبوس زينة 13"/>
              <p:cNvSpPr>
                <a:spLocks noChangeArrowheads="1"/>
              </p:cNvSpPr>
              <p:nvPr/>
            </p:nvSpPr>
            <p:spPr bwMode="auto">
              <a:xfrm>
                <a:off x="5410" y="9761"/>
                <a:ext cx="1471" cy="743"/>
              </a:xfrm>
              <a:prstGeom prst="plaque">
                <a:avLst>
                  <a:gd name="adj" fmla="val 16667"/>
                </a:avLst>
              </a:prstGeom>
              <a:gradFill rotWithShape="1">
                <a:gsLst>
                  <a:gs pos="0">
                    <a:srgbClr val="FFA2A1"/>
                  </a:gs>
                  <a:gs pos="35001">
                    <a:srgbClr val="FFBEBD"/>
                  </a:gs>
                  <a:gs pos="100000">
                    <a:srgbClr val="FFE5E5"/>
                  </a:gs>
                </a:gsLst>
                <a:lin ang="16200000" scaled="1"/>
              </a:gradFill>
              <a:ln w="9525">
                <a:solidFill>
                  <a:srgbClr val="BC4542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SA" sz="12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حركة ظاهرة</a:t>
                </a:r>
                <a:endParaRPr kumimoji="0" lang="ar-SA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70" name="دبوس زينة 14"/>
              <p:cNvSpPr>
                <a:spLocks noChangeArrowheads="1"/>
              </p:cNvSpPr>
              <p:nvPr/>
            </p:nvSpPr>
            <p:spPr bwMode="auto">
              <a:xfrm>
                <a:off x="7561" y="9728"/>
                <a:ext cx="1677" cy="791"/>
              </a:xfrm>
              <a:prstGeom prst="plaque">
                <a:avLst>
                  <a:gd name="adj" fmla="val 16667"/>
                </a:avLst>
              </a:prstGeom>
              <a:gradFill rotWithShape="1">
                <a:gsLst>
                  <a:gs pos="0">
                    <a:srgbClr val="FFA2A1"/>
                  </a:gs>
                  <a:gs pos="35001">
                    <a:srgbClr val="FFBEBD"/>
                  </a:gs>
                  <a:gs pos="100000">
                    <a:srgbClr val="FFE5E5"/>
                  </a:gs>
                </a:gsLst>
                <a:lin ang="16200000" scaled="1"/>
              </a:gradFill>
              <a:ln w="9525">
                <a:solidFill>
                  <a:srgbClr val="BC4542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SA" sz="1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حركات مقدرة</a:t>
                </a:r>
              </a:p>
            </p:txBody>
          </p:sp>
          <p:sp>
            <p:nvSpPr>
              <p:cNvPr id="1071" name="قوس كبير أيمن 34"/>
              <p:cNvSpPr>
                <a:spLocks/>
              </p:cNvSpPr>
              <p:nvPr/>
            </p:nvSpPr>
            <p:spPr bwMode="auto">
              <a:xfrm rot="5400000">
                <a:off x="8199" y="8578"/>
                <a:ext cx="617" cy="1665"/>
              </a:xfrm>
              <a:prstGeom prst="rightBrace">
                <a:avLst>
                  <a:gd name="adj1" fmla="val 8333"/>
                  <a:gd name="adj2" fmla="val 50000"/>
                </a:avLst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  <p:cxnSp>
            <p:nvCxnSpPr>
              <p:cNvPr id="1072" name="رابط كسهم مستقيم 35"/>
              <p:cNvCxnSpPr>
                <a:cxnSpLocks noChangeShapeType="1"/>
              </p:cNvCxnSpPr>
              <p:nvPr/>
            </p:nvCxnSpPr>
            <p:spPr bwMode="auto">
              <a:xfrm>
                <a:off x="7643" y="7500"/>
                <a:ext cx="0" cy="553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arrow" w="med" len="med"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</p:cxnSp>
          <p:cxnSp>
            <p:nvCxnSpPr>
              <p:cNvPr id="1073" name="رابط كسهم مستقيم 36"/>
              <p:cNvCxnSpPr>
                <a:cxnSpLocks noChangeShapeType="1"/>
              </p:cNvCxnSpPr>
              <p:nvPr/>
            </p:nvCxnSpPr>
            <p:spPr bwMode="auto">
              <a:xfrm>
                <a:off x="9351" y="7706"/>
                <a:ext cx="0" cy="348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arrow" w="med" len="med"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</p:cxnSp>
          <p:cxnSp>
            <p:nvCxnSpPr>
              <p:cNvPr id="1074" name="رابط كسهم مستقيم 37"/>
              <p:cNvCxnSpPr>
                <a:cxnSpLocks noChangeShapeType="1"/>
              </p:cNvCxnSpPr>
              <p:nvPr/>
            </p:nvCxnSpPr>
            <p:spPr bwMode="auto">
              <a:xfrm>
                <a:off x="5934" y="7706"/>
                <a:ext cx="0" cy="347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arrow" w="med" len="med"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</p:cxnSp>
          <p:sp>
            <p:nvSpPr>
              <p:cNvPr id="1075" name="رابط مستقيم 38"/>
              <p:cNvSpPr>
                <a:spLocks noChangeShapeType="1"/>
              </p:cNvSpPr>
              <p:nvPr/>
            </p:nvSpPr>
            <p:spPr bwMode="auto">
              <a:xfrm flipH="1">
                <a:off x="5934" y="7722"/>
                <a:ext cx="3429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  <p:cxnSp>
            <p:nvCxnSpPr>
              <p:cNvPr id="1076" name="رابط كسهم مستقيم 45"/>
              <p:cNvCxnSpPr>
                <a:cxnSpLocks noChangeShapeType="1"/>
              </p:cNvCxnSpPr>
              <p:nvPr/>
            </p:nvCxnSpPr>
            <p:spPr bwMode="auto">
              <a:xfrm>
                <a:off x="6155" y="9162"/>
                <a:ext cx="0" cy="490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arrow" w="med" len="med"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</p:cxnSp>
        </p:grpSp>
      </p:grpSp>
    </p:spTree>
    <p:extLst>
      <p:ext uri="{BB962C8B-B14F-4D97-AF65-F5344CB8AC3E}">
        <p14:creationId xmlns:p14="http://schemas.microsoft.com/office/powerpoint/2010/main" val="355253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SA" sz="6000" b="1" u="sng" dirty="0" smtClean="0">
                <a:solidFill>
                  <a:schemeClr val="accent3">
                    <a:lumMod val="75000"/>
                  </a:schemeClr>
                </a:solidFill>
              </a:rPr>
              <a:t>ج- أحكام العدد ( عشرة ) :</a:t>
            </a:r>
            <a:endParaRPr lang="ar-SA" sz="6000" b="1" u="sng" dirty="0">
              <a:solidFill>
                <a:schemeClr val="accent3">
                  <a:lumMod val="75000"/>
                </a:schemeClr>
              </a:solidFill>
            </a:endParaRP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8339544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501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SA" sz="6000" b="1" u="sng" dirty="0" err="1" smtClean="0">
                <a:solidFill>
                  <a:schemeClr val="accent3">
                    <a:lumMod val="75000"/>
                  </a:schemeClr>
                </a:solidFill>
              </a:rPr>
              <a:t>هــ - </a:t>
            </a:r>
            <a:r>
              <a:rPr lang="ar-SA" sz="6000" b="1" u="sng" dirty="0" smtClean="0">
                <a:solidFill>
                  <a:schemeClr val="accent3">
                    <a:lumMod val="75000"/>
                  </a:schemeClr>
                </a:solidFill>
              </a:rPr>
              <a:t>( </a:t>
            </a:r>
            <a:r>
              <a:rPr lang="ar-SA" sz="6000" b="1" u="sng" dirty="0" err="1" smtClean="0">
                <a:solidFill>
                  <a:schemeClr val="accent3">
                    <a:lumMod val="75000"/>
                  </a:schemeClr>
                </a:solidFill>
              </a:rPr>
              <a:t>بضعة ) </a:t>
            </a:r>
            <a:r>
              <a:rPr lang="ar-SA" sz="4900" b="1" u="sng" dirty="0" err="1" smtClean="0">
                <a:solidFill>
                  <a:schemeClr val="accent3">
                    <a:lumMod val="75000"/>
                  </a:schemeClr>
                </a:solidFill>
              </a:rPr>
              <a:t>:</a:t>
            </a:r>
            <a:r>
              <a:rPr lang="ar-SA" sz="4900" b="1" u="sng" dirty="0" smtClean="0">
                <a:solidFill>
                  <a:srgbClr val="7030A0"/>
                </a:solidFill>
              </a:rPr>
              <a:t>( تدل على عدد </a:t>
            </a:r>
            <a:r>
              <a:rPr lang="ar-SA" sz="4900" b="1" u="sng" dirty="0" err="1" smtClean="0">
                <a:solidFill>
                  <a:srgbClr val="7030A0"/>
                </a:solidFill>
              </a:rPr>
              <a:t>لايقل</a:t>
            </a:r>
            <a:r>
              <a:rPr lang="ar-SA" sz="4900" b="1" u="sng" dirty="0" smtClean="0">
                <a:solidFill>
                  <a:srgbClr val="7030A0"/>
                </a:solidFill>
              </a:rPr>
              <a:t> عن ثلاثة </a:t>
            </a:r>
            <a:r>
              <a:rPr lang="ar-SA" sz="4900" b="1" u="sng" dirty="0" err="1" smtClean="0">
                <a:solidFill>
                  <a:srgbClr val="7030A0"/>
                </a:solidFill>
              </a:rPr>
              <a:t>ولايزيد</a:t>
            </a:r>
            <a:r>
              <a:rPr lang="ar-SA" sz="4900" b="1" u="sng" dirty="0" smtClean="0">
                <a:solidFill>
                  <a:srgbClr val="7030A0"/>
                </a:solidFill>
              </a:rPr>
              <a:t> عن </a:t>
            </a:r>
            <a:r>
              <a:rPr lang="ar-SA" sz="4900" b="1" u="sng" dirty="0" err="1" smtClean="0">
                <a:solidFill>
                  <a:srgbClr val="7030A0"/>
                </a:solidFill>
              </a:rPr>
              <a:t>تسعة )</a:t>
            </a:r>
            <a:endParaRPr lang="ar-SA" sz="4900" b="1" u="sng" dirty="0">
              <a:solidFill>
                <a:srgbClr val="7030A0"/>
              </a:solidFill>
            </a:endParaRP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8339544"/>
              </p:ext>
            </p:extLst>
          </p:nvPr>
        </p:nvGraphicFramePr>
        <p:xfrm>
          <a:off x="971600" y="1556792"/>
          <a:ext cx="7674056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مربع نص 5"/>
          <p:cNvSpPr txBox="1"/>
          <p:nvPr/>
        </p:nvSpPr>
        <p:spPr>
          <a:xfrm>
            <a:off x="-108520" y="5445224"/>
            <a:ext cx="904220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/>
              <a:t>قال </a:t>
            </a:r>
            <a:r>
              <a:rPr lang="ar-SA" sz="3600" b="1" dirty="0" err="1" smtClean="0"/>
              <a:t>تعالى :  </a:t>
            </a:r>
            <a:r>
              <a:rPr lang="ar-SA" sz="3600" b="1" dirty="0" smtClean="0"/>
              <a:t>( فلبث في السجن بضع </a:t>
            </a:r>
            <a:r>
              <a:rPr lang="ar-SA" sz="3600" b="1" dirty="0" err="1" smtClean="0"/>
              <a:t>سنين )</a:t>
            </a:r>
            <a:r>
              <a:rPr lang="ar-SA" sz="3600" b="1" dirty="0" smtClean="0"/>
              <a:t> </a:t>
            </a:r>
          </a:p>
          <a:p>
            <a:r>
              <a:rPr lang="ar-SA" sz="3600" b="1" dirty="0" smtClean="0"/>
              <a:t>وفي الحديث </a:t>
            </a:r>
            <a:r>
              <a:rPr lang="ar-SA" sz="3600" b="1" dirty="0" err="1" smtClean="0"/>
              <a:t>الشريف </a:t>
            </a:r>
            <a:r>
              <a:rPr lang="ar-SA" sz="3600" b="1" dirty="0" err="1" smtClean="0">
                <a:sym typeface="Wingdings" pitchFamily="2" charset="2"/>
              </a:rPr>
              <a:t> :  </a:t>
            </a:r>
            <a:r>
              <a:rPr lang="ar-SA" sz="3600" b="1" dirty="0" smtClean="0">
                <a:sym typeface="Wingdings" pitchFamily="2" charset="2"/>
              </a:rPr>
              <a:t>( الإيمان بضع وستون </a:t>
            </a:r>
            <a:r>
              <a:rPr lang="ar-SA" sz="3600" b="1" dirty="0" err="1" smtClean="0">
                <a:sym typeface="Wingdings" pitchFamily="2" charset="2"/>
              </a:rPr>
              <a:t>شعبة )</a:t>
            </a:r>
            <a:r>
              <a:rPr lang="ar-SA" sz="3600" b="1" dirty="0" smtClean="0">
                <a:sym typeface="Wingdings" pitchFamily="2" charset="2"/>
              </a:rPr>
              <a:t> </a:t>
            </a:r>
            <a:endParaRPr lang="ar-SA" sz="3600" b="1" dirty="0"/>
          </a:p>
        </p:txBody>
      </p:sp>
    </p:spTree>
    <p:extLst>
      <p:ext uri="{BB962C8B-B14F-4D97-AF65-F5344CB8AC3E}">
        <p14:creationId xmlns:p14="http://schemas.microsoft.com/office/powerpoint/2010/main" val="7501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11560" y="44624"/>
            <a:ext cx="8568952" cy="1143000"/>
          </a:xfrm>
        </p:spPr>
        <p:txBody>
          <a:bodyPr>
            <a:noAutofit/>
          </a:bodyPr>
          <a:lstStyle/>
          <a:p>
            <a:pPr algn="ctr"/>
            <a:r>
              <a:rPr lang="ar-SA" sz="3600" b="1" u="sng" dirty="0" smtClean="0">
                <a:solidFill>
                  <a:schemeClr val="accent6">
                    <a:lumMod val="50000"/>
                  </a:schemeClr>
                </a:solidFill>
              </a:rPr>
              <a:t>ب – أحكام الأعداد المركبة ( أحدَ عشرَ – تسعةَ عشرَ )</a:t>
            </a:r>
            <a:endParaRPr lang="ar-SA" sz="3600" b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مستطيل ذو زوايا قطرية مستديرة 3"/>
          <p:cNvSpPr/>
          <p:nvPr/>
        </p:nvSpPr>
        <p:spPr>
          <a:xfrm>
            <a:off x="2123728" y="1127412"/>
            <a:ext cx="5256584" cy="576064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rgbClr val="0000FF"/>
                </a:solidFill>
              </a:rPr>
              <a:t>العددان 11 - 12</a:t>
            </a:r>
            <a:endParaRPr lang="ar-SA" sz="4000" b="1" dirty="0">
              <a:solidFill>
                <a:srgbClr val="0000FF"/>
              </a:solidFill>
            </a:endParaRPr>
          </a:p>
        </p:txBody>
      </p:sp>
      <p:sp>
        <p:nvSpPr>
          <p:cNvPr id="6" name="مستطيل ذو زوايا قطرية مستديرة 5"/>
          <p:cNvSpPr/>
          <p:nvPr/>
        </p:nvSpPr>
        <p:spPr>
          <a:xfrm>
            <a:off x="1115616" y="1988840"/>
            <a:ext cx="7776864" cy="1872208"/>
          </a:xfrm>
          <a:prstGeom prst="round2Diag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lvl="0"/>
            <a:r>
              <a:rPr lang="ar-SA" sz="3800" b="1" dirty="0"/>
              <a:t>يوافقان المعدود تذكيراً وتأنيثاً في </a:t>
            </a:r>
            <a:r>
              <a:rPr lang="ar-SA" sz="4800" b="1" u="sng" dirty="0">
                <a:solidFill>
                  <a:srgbClr val="FF0000"/>
                </a:solidFill>
              </a:rPr>
              <a:t>كلا الجزأين </a:t>
            </a:r>
            <a:endParaRPr lang="ar-SA" sz="4800" b="1" u="sng" dirty="0" smtClean="0">
              <a:solidFill>
                <a:srgbClr val="FF0000"/>
              </a:solidFill>
            </a:endParaRPr>
          </a:p>
          <a:p>
            <a:r>
              <a:rPr lang="ar-SA" sz="3600" b="1" dirty="0"/>
              <a:t>كتبتُ </a:t>
            </a:r>
            <a:r>
              <a:rPr lang="ar-SA" sz="3600" b="1" dirty="0">
                <a:solidFill>
                  <a:srgbClr val="0070C0"/>
                </a:solidFill>
              </a:rPr>
              <a:t>إحدى عشرةَ قصيدةً </a:t>
            </a:r>
            <a:r>
              <a:rPr lang="ar-SA" sz="3600" b="1" dirty="0"/>
              <a:t>/ زرتُ </a:t>
            </a:r>
            <a:r>
              <a:rPr lang="ar-SA" sz="3600" b="1" dirty="0">
                <a:solidFill>
                  <a:srgbClr val="0070C0"/>
                </a:solidFill>
              </a:rPr>
              <a:t>اثنتي عشرةَ بلدةً </a:t>
            </a:r>
          </a:p>
        </p:txBody>
      </p:sp>
      <p:sp>
        <p:nvSpPr>
          <p:cNvPr id="7" name="مستطيل ذو زوايا قطرية مستديرة 6"/>
          <p:cNvSpPr/>
          <p:nvPr/>
        </p:nvSpPr>
        <p:spPr>
          <a:xfrm>
            <a:off x="1115616" y="4293096"/>
            <a:ext cx="7776864" cy="1872208"/>
          </a:xfrm>
          <a:prstGeom prst="round2Diag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just"/>
            <a:r>
              <a:rPr lang="ar-SA" sz="4000" b="1" dirty="0">
                <a:solidFill>
                  <a:srgbClr val="FF0000"/>
                </a:solidFill>
              </a:rPr>
              <a:t>اثنا عشر </a:t>
            </a:r>
            <a:r>
              <a:rPr lang="ar-SA" sz="4000" b="1" dirty="0"/>
              <a:t>الجزء الأول يُعرب إعراب المثنى لأنه </a:t>
            </a:r>
            <a:r>
              <a:rPr lang="ar-SA" sz="4000" b="1" dirty="0" smtClean="0"/>
              <a:t>ملحق </a:t>
            </a:r>
            <a:r>
              <a:rPr lang="ar-SA" sz="4000" b="1" dirty="0"/>
              <a:t>به, </a:t>
            </a:r>
            <a:r>
              <a:rPr lang="ar-SA" sz="4000" b="1" dirty="0" smtClean="0">
                <a:solidFill>
                  <a:srgbClr val="C00000"/>
                </a:solidFill>
              </a:rPr>
              <a:t>والمعدود </a:t>
            </a:r>
            <a:r>
              <a:rPr lang="ar-SA" sz="4000" b="1" dirty="0">
                <a:solidFill>
                  <a:srgbClr val="C00000"/>
                </a:solidFill>
              </a:rPr>
              <a:t>مفرد تمييز منصوب.</a:t>
            </a:r>
          </a:p>
        </p:txBody>
      </p:sp>
    </p:spTree>
    <p:extLst>
      <p:ext uri="{BB962C8B-B14F-4D97-AF65-F5344CB8AC3E}">
        <p14:creationId xmlns:p14="http://schemas.microsoft.com/office/powerpoint/2010/main" val="118427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68952" cy="1143000"/>
          </a:xfrm>
        </p:spPr>
        <p:txBody>
          <a:bodyPr>
            <a:noAutofit/>
          </a:bodyPr>
          <a:lstStyle/>
          <a:p>
            <a:pPr algn="ctr"/>
            <a:r>
              <a:rPr lang="ar-SA" sz="3600" b="1" u="sng" dirty="0" err="1" smtClean="0">
                <a:solidFill>
                  <a:schemeClr val="accent6">
                    <a:lumMod val="50000"/>
                  </a:schemeClr>
                </a:solidFill>
              </a:rPr>
              <a:t>ب </a:t>
            </a:r>
            <a:r>
              <a:rPr lang="ar-SA" sz="3600" b="1" u="sng" dirty="0" smtClean="0">
                <a:solidFill>
                  <a:schemeClr val="accent6">
                    <a:lumMod val="50000"/>
                  </a:schemeClr>
                </a:solidFill>
              </a:rPr>
              <a:t>– أحكام الأعداد </a:t>
            </a:r>
            <a:r>
              <a:rPr lang="ar-SA" sz="3600" b="1" u="sng" dirty="0" err="1" smtClean="0">
                <a:solidFill>
                  <a:schemeClr val="accent6">
                    <a:lumMod val="50000"/>
                  </a:schemeClr>
                </a:solidFill>
              </a:rPr>
              <a:t>المركبة </a:t>
            </a:r>
            <a:r>
              <a:rPr lang="ar-SA" sz="3600" b="1" u="sng" dirty="0" smtClean="0">
                <a:solidFill>
                  <a:schemeClr val="accent6">
                    <a:lumMod val="50000"/>
                  </a:schemeClr>
                </a:solidFill>
              </a:rPr>
              <a:t>( أحدَ </a:t>
            </a:r>
            <a:r>
              <a:rPr lang="ar-SA" sz="3600" b="1" u="sng" dirty="0" err="1" smtClean="0">
                <a:solidFill>
                  <a:schemeClr val="accent6">
                    <a:lumMod val="50000"/>
                  </a:schemeClr>
                </a:solidFill>
              </a:rPr>
              <a:t>عشرَ </a:t>
            </a:r>
            <a:r>
              <a:rPr lang="ar-SA" sz="3600" b="1" u="sng" dirty="0" smtClean="0">
                <a:solidFill>
                  <a:schemeClr val="accent6">
                    <a:lumMod val="50000"/>
                  </a:schemeClr>
                </a:solidFill>
              </a:rPr>
              <a:t>– تسعةَ </a:t>
            </a:r>
            <a:r>
              <a:rPr lang="ar-SA" sz="3600" b="1" u="sng" dirty="0" err="1" smtClean="0">
                <a:solidFill>
                  <a:schemeClr val="accent6">
                    <a:lumMod val="50000"/>
                  </a:schemeClr>
                </a:solidFill>
              </a:rPr>
              <a:t>عشرَ )</a:t>
            </a:r>
            <a:endParaRPr lang="ar-SA" sz="3600" b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مستطيل ذو زوايا قطرية مستديرة 4"/>
          <p:cNvSpPr/>
          <p:nvPr/>
        </p:nvSpPr>
        <p:spPr>
          <a:xfrm>
            <a:off x="2123728" y="1127412"/>
            <a:ext cx="5256584" cy="576064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solidFill>
                  <a:srgbClr val="0000FF"/>
                </a:solidFill>
              </a:rPr>
              <a:t>الأعداد من 13-19</a:t>
            </a:r>
            <a:endParaRPr lang="ar-SA" sz="4000" b="1" dirty="0">
              <a:solidFill>
                <a:srgbClr val="0000FF"/>
              </a:solidFill>
            </a:endParaRPr>
          </a:p>
        </p:txBody>
      </p:sp>
      <p:sp>
        <p:nvSpPr>
          <p:cNvPr id="6" name="مستطيل ذو زوايا قطرية مستديرة 5"/>
          <p:cNvSpPr/>
          <p:nvPr/>
        </p:nvSpPr>
        <p:spPr>
          <a:xfrm>
            <a:off x="1115616" y="2060848"/>
            <a:ext cx="7776864" cy="1872208"/>
          </a:xfrm>
          <a:prstGeom prst="round2Diag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lvl="0"/>
            <a:r>
              <a:rPr lang="ar-SA" sz="3600" b="1" dirty="0"/>
              <a:t>تخالف المعدود في جزئها الأول وتوافقه في </a:t>
            </a:r>
            <a:r>
              <a:rPr lang="ar-SA" sz="3600" b="1" dirty="0" smtClean="0"/>
              <a:t>الثاني.</a:t>
            </a:r>
          </a:p>
          <a:p>
            <a:r>
              <a:rPr lang="ar-SA" sz="3600" b="1" dirty="0"/>
              <a:t>قرأتُ </a:t>
            </a:r>
            <a:r>
              <a:rPr lang="ar-SA" sz="3600" b="1" dirty="0">
                <a:solidFill>
                  <a:srgbClr val="FF0000"/>
                </a:solidFill>
              </a:rPr>
              <a:t>ثلاثةَ عشرَ كتاباً </a:t>
            </a:r>
            <a:endParaRPr lang="ar-SA" sz="3600" b="1" dirty="0" smtClean="0">
              <a:solidFill>
                <a:srgbClr val="FF0000"/>
              </a:solidFill>
            </a:endParaRPr>
          </a:p>
          <a:p>
            <a:r>
              <a:rPr lang="ar-SA" sz="3600" b="1" dirty="0" smtClean="0"/>
              <a:t>في </a:t>
            </a:r>
            <a:r>
              <a:rPr lang="ar-SA" sz="3600" b="1" dirty="0"/>
              <a:t>مزرعتي </a:t>
            </a:r>
            <a:r>
              <a:rPr lang="ar-SA" sz="3600" b="1" dirty="0">
                <a:solidFill>
                  <a:srgbClr val="FF0000"/>
                </a:solidFill>
              </a:rPr>
              <a:t>سبعَ عشرةَ </a:t>
            </a:r>
            <a:r>
              <a:rPr lang="ar-SA" sz="3600" b="1" dirty="0" err="1" smtClean="0">
                <a:solidFill>
                  <a:srgbClr val="FF0000"/>
                </a:solidFill>
              </a:rPr>
              <a:t>نخلة  .</a:t>
            </a:r>
            <a:endParaRPr lang="ar-SA" sz="3600" b="1" dirty="0"/>
          </a:p>
        </p:txBody>
      </p:sp>
      <p:sp>
        <p:nvSpPr>
          <p:cNvPr id="7" name="مستطيل ذو زوايا قطرية مستديرة 6"/>
          <p:cNvSpPr/>
          <p:nvPr/>
        </p:nvSpPr>
        <p:spPr>
          <a:xfrm>
            <a:off x="1115616" y="4293096"/>
            <a:ext cx="7776864" cy="1872208"/>
          </a:xfrm>
          <a:prstGeom prst="round2Diag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lvl="0"/>
            <a:r>
              <a:rPr lang="ar-SA" sz="4000" b="1" dirty="0">
                <a:solidFill>
                  <a:srgbClr val="FF0000"/>
                </a:solidFill>
              </a:rPr>
              <a:t>الأعداد المركبة ( أحدَ عشرَ- تسعةَ عشرَ ) </a:t>
            </a:r>
            <a:r>
              <a:rPr lang="ar-SA" sz="4000" b="1" dirty="0"/>
              <a:t>تعرب حسب موقعها في الجملة مبني على فتح الجزأين, والمعدود مفرد تمييز منصوب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شكل بيضاوي 3"/>
          <p:cNvSpPr/>
          <p:nvPr/>
        </p:nvSpPr>
        <p:spPr>
          <a:xfrm>
            <a:off x="1691680" y="332656"/>
            <a:ext cx="5832648" cy="1368152"/>
          </a:xfrm>
          <a:prstGeom prst="ellipse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>
                <a:solidFill>
                  <a:schemeClr val="bg2">
                    <a:lumMod val="10000"/>
                  </a:schemeClr>
                </a:solidFill>
                <a:ea typeface="+mj-ea"/>
                <a:cs typeface="Times New Roman"/>
              </a:rPr>
              <a:t>العدد والمعدود </a:t>
            </a:r>
            <a:endParaRPr lang="ar-SA" b="1" dirty="0">
              <a:solidFill>
                <a:schemeClr val="bg2">
                  <a:lumMod val="10000"/>
                </a:schemeClr>
              </a:solidFill>
            </a:endParaRPr>
          </a:p>
        </p:txBody>
      </p:sp>
      <p:sp useBgFill="1"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115616" y="1988840"/>
            <a:ext cx="7704856" cy="4680520"/>
          </a:xfrm>
        </p:spPr>
        <p:txBody>
          <a:bodyPr>
            <a:noAutofit/>
          </a:bodyPr>
          <a:lstStyle/>
          <a:p>
            <a:pPr algn="just"/>
            <a:r>
              <a:rPr lang="ar-SA" sz="4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يجد بعض المتعلمين شيئًا من الصعوبة في تذكير وتأنيث العدد مع المعدود ، ولكن هذه الصعوبة سرعان ما تزول عندما نتعرَّف على بعض هذه الأحكام اليسيرة التي تضبط لنا ما يرد على لساننا أو في كتاباتنا من هذه الأعداد </a:t>
            </a:r>
            <a:r>
              <a:rPr lang="ar-SA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ar-SA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06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339752" y="332657"/>
            <a:ext cx="6015047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000" b="1" dirty="0" smtClean="0"/>
              <a:t>كتبتُ </a:t>
            </a:r>
            <a:r>
              <a:rPr lang="ar-SA" sz="2000" b="1" dirty="0" smtClean="0">
                <a:solidFill>
                  <a:srgbClr val="0070C0"/>
                </a:solidFill>
              </a:rPr>
              <a:t>إحدى عشرةَ قصيدةً   </a:t>
            </a:r>
          </a:p>
          <a:p>
            <a:r>
              <a:rPr lang="ar-SA" sz="2000" b="1" dirty="0" smtClean="0"/>
              <a:t> إحدى عشرة :  عدد مركب مبني على فتح الجزأين في محل نصب مفعول به</a:t>
            </a:r>
          </a:p>
          <a:p>
            <a:r>
              <a:rPr lang="ar-SA" sz="2000" b="1" dirty="0" smtClean="0"/>
              <a:t>قصيدة : تمييز منصوب </a:t>
            </a:r>
          </a:p>
          <a:p>
            <a:endParaRPr lang="ar-SA" sz="2000" b="1" dirty="0" smtClean="0"/>
          </a:p>
          <a:p>
            <a:r>
              <a:rPr lang="ar-SA" sz="2000" b="1" dirty="0" smtClean="0"/>
              <a:t> زرتُ </a:t>
            </a:r>
            <a:r>
              <a:rPr lang="ar-SA" sz="2000" b="1" dirty="0" smtClean="0">
                <a:solidFill>
                  <a:srgbClr val="0070C0"/>
                </a:solidFill>
              </a:rPr>
              <a:t>اثنتي عشرةَ بلدةً</a:t>
            </a:r>
          </a:p>
          <a:p>
            <a:endParaRPr lang="ar-SA" sz="2000" b="1" dirty="0" smtClean="0">
              <a:solidFill>
                <a:srgbClr val="0070C0"/>
              </a:solidFill>
            </a:endParaRPr>
          </a:p>
          <a:p>
            <a:r>
              <a:rPr lang="ar-SA" sz="2000" b="1" dirty="0" smtClean="0"/>
              <a:t>اثنتي عشرة :   اثنتي : مفعول به منصوب بالياء لأنه ملحق بالمثنى </a:t>
            </a:r>
          </a:p>
          <a:p>
            <a:r>
              <a:rPr lang="ar-SA" sz="2000" b="1" dirty="0" smtClean="0"/>
              <a:t>عشرة : عدد مبني على الفتح في محل جر بالإضافة </a:t>
            </a:r>
          </a:p>
          <a:p>
            <a:endParaRPr lang="ar-SA" sz="2000" b="1" dirty="0" smtClean="0">
              <a:solidFill>
                <a:srgbClr val="0070C0"/>
              </a:solidFill>
            </a:endParaRPr>
          </a:p>
          <a:p>
            <a:r>
              <a:rPr lang="ar-SA" sz="2000" b="1" dirty="0" smtClean="0"/>
              <a:t>في الفصل </a:t>
            </a:r>
            <a:r>
              <a:rPr lang="ar-SA" sz="2000" b="1" dirty="0" smtClean="0">
                <a:solidFill>
                  <a:srgbClr val="0070C0"/>
                </a:solidFill>
              </a:rPr>
              <a:t>اثنا عشر طالباً </a:t>
            </a:r>
          </a:p>
          <a:p>
            <a:r>
              <a:rPr lang="ar-SA" sz="2000" b="1" dirty="0" smtClean="0"/>
              <a:t>اثنا : مبتدأ مؤخر مرفوع بالألف لأنه ملحق بالمثنى </a:t>
            </a:r>
          </a:p>
          <a:p>
            <a:r>
              <a:rPr lang="ar-SA" sz="2000" b="1" dirty="0" smtClean="0"/>
              <a:t>عشر : عدد مبني على الفتح في محل جر بالإضافة </a:t>
            </a:r>
          </a:p>
          <a:p>
            <a:endParaRPr lang="ar-SA" sz="2000" b="1" dirty="0" smtClean="0">
              <a:solidFill>
                <a:srgbClr val="0070C0"/>
              </a:solidFill>
            </a:endParaRPr>
          </a:p>
          <a:p>
            <a:r>
              <a:rPr lang="ar-SA" sz="2000" b="1" dirty="0" smtClean="0"/>
              <a:t>في مزرعتي </a:t>
            </a:r>
            <a:r>
              <a:rPr lang="ar-SA" sz="2000" b="1" dirty="0" smtClean="0">
                <a:solidFill>
                  <a:schemeClr val="accent1"/>
                </a:solidFill>
              </a:rPr>
              <a:t>سبعَ عشرةَ نخلة  .</a:t>
            </a:r>
          </a:p>
          <a:p>
            <a:r>
              <a:rPr lang="ar-SA" sz="2000" b="1" dirty="0" smtClean="0"/>
              <a:t>في مزرعتي : جار ومجرور في محل رفع خبر مقدم </a:t>
            </a:r>
          </a:p>
          <a:p>
            <a:r>
              <a:rPr lang="ar-SA" sz="2000" b="1" dirty="0" smtClean="0"/>
              <a:t>سبع عشرة : عدد مركب مبني على فتح الجزأين في محل رفع مبتدأ مؤخر .</a:t>
            </a:r>
          </a:p>
          <a:p>
            <a:r>
              <a:rPr lang="ar-SA" sz="2000" b="1" dirty="0" smtClean="0"/>
              <a:t>نخلة تمييز منصوب </a:t>
            </a:r>
          </a:p>
          <a:p>
            <a:endParaRPr lang="ar-SA" sz="2000" b="1" dirty="0" smtClean="0">
              <a:solidFill>
                <a:srgbClr val="0070C0"/>
              </a:solidFill>
            </a:endParaRPr>
          </a:p>
          <a:p>
            <a:endParaRPr lang="ar-SA" sz="2000" b="1" dirty="0" smtClean="0"/>
          </a:p>
          <a:p>
            <a:endParaRPr lang="ar-SA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7818072" cy="1296144"/>
          </a:xfrm>
        </p:spPr>
        <p:txBody>
          <a:bodyPr>
            <a:noAutofit/>
          </a:bodyPr>
          <a:lstStyle/>
          <a:p>
            <a:pPr algn="ctr"/>
            <a:r>
              <a:rPr lang="ar-SA" sz="4400" b="1" u="sng" dirty="0" smtClean="0"/>
              <a:t>ج- أحكام ألفاظ العقود (عشرون, عشرين, ثلاثون ..... تسعون )</a:t>
            </a:r>
            <a:endParaRPr lang="ar-SA" sz="4400" b="1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35608" y="1772816"/>
            <a:ext cx="7498080" cy="4536504"/>
          </a:xfrm>
        </p:spPr>
        <p:txBody>
          <a:bodyPr numCol="2">
            <a:normAutofit fontScale="92500" lnSpcReduction="20000"/>
          </a:bodyPr>
          <a:lstStyle/>
          <a:p>
            <a:pPr>
              <a:buBlip>
                <a:blip r:embed="rId2"/>
              </a:buBlip>
            </a:pPr>
            <a:r>
              <a:rPr lang="ar-SA" sz="3800" b="1" dirty="0" smtClean="0"/>
              <a:t>المعدود قد يكون مذكر وقد يكون مؤنث بغض النظر عن العدد يلزم حالته بدون تغيير .</a:t>
            </a:r>
          </a:p>
          <a:p>
            <a:pPr marL="82296" indent="0">
              <a:buNone/>
            </a:pPr>
            <a:r>
              <a:rPr lang="ar-SA" sz="3800" b="1" dirty="0" smtClean="0"/>
              <a:t>حضر </a:t>
            </a:r>
            <a:r>
              <a:rPr lang="ar-SA" sz="3800" b="1" dirty="0" smtClean="0">
                <a:solidFill>
                  <a:srgbClr val="FF0000"/>
                </a:solidFill>
              </a:rPr>
              <a:t>عشرون طالباً </a:t>
            </a:r>
            <a:r>
              <a:rPr lang="ar-SA" sz="3800" b="1" dirty="0" smtClean="0"/>
              <a:t>/ قابلتُ </a:t>
            </a:r>
            <a:r>
              <a:rPr lang="ar-SA" sz="3800" b="1" dirty="0" smtClean="0">
                <a:solidFill>
                  <a:srgbClr val="FF0000"/>
                </a:solidFill>
              </a:rPr>
              <a:t>عشرينَ طالباً </a:t>
            </a:r>
            <a:r>
              <a:rPr lang="ar-SA" sz="3800" b="1" dirty="0" smtClean="0"/>
              <a:t>/ زرتُ </a:t>
            </a:r>
            <a:r>
              <a:rPr lang="ar-SA" sz="3800" b="1" dirty="0" smtClean="0">
                <a:solidFill>
                  <a:srgbClr val="FF0000"/>
                </a:solidFill>
              </a:rPr>
              <a:t>ثلاثين مكتبةً </a:t>
            </a:r>
            <a:r>
              <a:rPr lang="ar-SA" sz="3800" b="1" dirty="0" smtClean="0"/>
              <a:t>.</a:t>
            </a:r>
          </a:p>
          <a:p>
            <a:pPr marL="82296" indent="0">
              <a:buNone/>
            </a:pPr>
            <a:r>
              <a:rPr lang="ar-SA" sz="3800" b="1" dirty="0" smtClean="0">
                <a:solidFill>
                  <a:srgbClr val="0070C0"/>
                </a:solidFill>
              </a:rPr>
              <a:t>عشرون /فاعل مرفوع بالواو لأنه ملحق بجمع المذكر السالم</a:t>
            </a:r>
          </a:p>
          <a:p>
            <a:pPr>
              <a:buBlip>
                <a:blip r:embed="rId2"/>
              </a:buBlip>
            </a:pPr>
            <a:r>
              <a:rPr lang="ar-SA" sz="3800" b="1" dirty="0" smtClean="0"/>
              <a:t>العدد حسب موقعه في الجملة بإعراب جمع المذكر السالم لأنه ملحق به . </a:t>
            </a:r>
            <a:r>
              <a:rPr lang="ar-SA" sz="3800" b="1" dirty="0" smtClean="0">
                <a:solidFill>
                  <a:srgbClr val="00B050"/>
                </a:solidFill>
              </a:rPr>
              <a:t>(عدد يعرب بعلامات فرعية )</a:t>
            </a:r>
          </a:p>
          <a:p>
            <a:pPr>
              <a:buBlip>
                <a:blip r:embed="rId2"/>
              </a:buBlip>
            </a:pPr>
            <a:r>
              <a:rPr lang="ar-SA" sz="3800" b="1" dirty="0" smtClean="0"/>
              <a:t>والمعدود مفرد تمييز منصوب .</a:t>
            </a:r>
            <a:endParaRPr lang="ar-SA" sz="3800" b="1" dirty="0"/>
          </a:p>
        </p:txBody>
      </p:sp>
    </p:spTree>
    <p:extLst>
      <p:ext uri="{BB962C8B-B14F-4D97-AF65-F5344CB8AC3E}">
        <p14:creationId xmlns:p14="http://schemas.microsoft.com/office/powerpoint/2010/main" val="217522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SA" sz="4400" b="1" u="sng" dirty="0" smtClean="0"/>
              <a:t>هـ - أحكام ألفاظ </a:t>
            </a:r>
            <a:r>
              <a:rPr lang="ar-SA" sz="4400" b="1" u="sng" dirty="0" err="1" smtClean="0"/>
              <a:t>العقود )</a:t>
            </a:r>
            <a:endParaRPr lang="ar-SA" sz="4400" b="1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endParaRPr lang="ar-SA" b="1" dirty="0" smtClean="0"/>
          </a:p>
          <a:p>
            <a:pPr algn="ctr">
              <a:buNone/>
            </a:pPr>
            <a:r>
              <a:rPr lang="ar-SA" b="1" dirty="0" smtClean="0"/>
              <a:t>تستعمل كناية </a:t>
            </a:r>
            <a:r>
              <a:rPr lang="ar-SA" b="1" dirty="0" err="1" smtClean="0"/>
              <a:t>العدد  </a:t>
            </a:r>
            <a:r>
              <a:rPr lang="ar-SA" b="1" dirty="0" err="1" smtClean="0">
                <a:solidFill>
                  <a:srgbClr val="C00000"/>
                </a:solidFill>
              </a:rPr>
              <a:t>(نيف </a:t>
            </a:r>
            <a:r>
              <a:rPr lang="ar-SA" b="1" dirty="0" smtClean="0">
                <a:solidFill>
                  <a:srgbClr val="C00000"/>
                </a:solidFill>
              </a:rPr>
              <a:t>) </a:t>
            </a:r>
            <a:r>
              <a:rPr lang="ar-SA" b="1" dirty="0" smtClean="0">
                <a:solidFill>
                  <a:srgbClr val="FF0000"/>
                </a:solidFill>
              </a:rPr>
              <a:t>مع ألفاظ العقود فقط</a:t>
            </a:r>
          </a:p>
          <a:p>
            <a:pPr algn="just">
              <a:buNone/>
            </a:pPr>
            <a:r>
              <a:rPr lang="ar-SA" b="1" dirty="0" smtClean="0"/>
              <a:t> وهي كلمة يقصد </a:t>
            </a:r>
            <a:r>
              <a:rPr lang="ar-SA" b="1" dirty="0" err="1" smtClean="0"/>
              <a:t>بها</a:t>
            </a:r>
            <a:r>
              <a:rPr lang="ar-SA" b="1" dirty="0" smtClean="0"/>
              <a:t> </a:t>
            </a:r>
            <a:r>
              <a:rPr lang="ar-SA" b="1" dirty="0" err="1" smtClean="0"/>
              <a:t>مازاد</a:t>
            </a:r>
            <a:r>
              <a:rPr lang="ar-SA" b="1" dirty="0" smtClean="0"/>
              <a:t> على العقد إلى العقد </a:t>
            </a:r>
            <a:r>
              <a:rPr lang="ar-SA" b="1" dirty="0" err="1" smtClean="0"/>
              <a:t>التالي </a:t>
            </a:r>
            <a:r>
              <a:rPr lang="ar-SA" b="1" dirty="0" smtClean="0"/>
              <a:t>، للدلالة على العدد من </a:t>
            </a:r>
            <a:r>
              <a:rPr lang="ar-SA" b="1" dirty="0" smtClean="0">
                <a:solidFill>
                  <a:srgbClr val="C00000"/>
                </a:solidFill>
              </a:rPr>
              <a:t>الواحد إلى التسعة بين </a:t>
            </a:r>
            <a:r>
              <a:rPr lang="ar-SA" b="1" dirty="0" err="1" smtClean="0">
                <a:solidFill>
                  <a:srgbClr val="C00000"/>
                </a:solidFill>
              </a:rPr>
              <a:t>العقدين .</a:t>
            </a:r>
            <a:endParaRPr lang="ar-SA" b="1" dirty="0" smtClean="0"/>
          </a:p>
          <a:p>
            <a:pPr algn="just">
              <a:buNone/>
            </a:pPr>
            <a:r>
              <a:rPr lang="ar-SA" b="1" dirty="0" err="1" smtClean="0"/>
              <a:t>حكمها </a:t>
            </a:r>
            <a:r>
              <a:rPr lang="ar-SA" b="1" dirty="0" smtClean="0"/>
              <a:t>: تلزم صورة واحدة سواء كان المعدود مذكر أو </a:t>
            </a:r>
            <a:r>
              <a:rPr lang="ar-SA" b="1" dirty="0" err="1" smtClean="0"/>
              <a:t>مؤنث .</a:t>
            </a:r>
            <a:endParaRPr lang="ar-SA" b="1" dirty="0" smtClean="0"/>
          </a:p>
          <a:p>
            <a:pPr algn="just">
              <a:buNone/>
            </a:pPr>
            <a:endParaRPr lang="ar-SA" b="1" dirty="0" smtClean="0"/>
          </a:p>
          <a:p>
            <a:pPr algn="ctr">
              <a:buNone/>
            </a:pPr>
            <a:r>
              <a:rPr lang="ar-SA" b="1" dirty="0" smtClean="0"/>
              <a:t>جاء نيف وعشرون طالباً</a:t>
            </a:r>
          </a:p>
          <a:p>
            <a:pPr algn="ctr">
              <a:buNone/>
            </a:pPr>
            <a:r>
              <a:rPr lang="ar-SA" b="1" dirty="0" smtClean="0"/>
              <a:t>جاء عشرون طالباً ونيف </a:t>
            </a:r>
          </a:p>
          <a:p>
            <a:pPr algn="ctr">
              <a:buNone/>
            </a:pPr>
            <a:r>
              <a:rPr lang="ar-SA" b="1" dirty="0" smtClean="0"/>
              <a:t>جاء عشرون ونيف طالباً </a:t>
            </a:r>
          </a:p>
          <a:p>
            <a:pPr algn="just">
              <a:buNone/>
            </a:pPr>
            <a:endParaRPr lang="ar-SA" b="1" dirty="0" smtClean="0"/>
          </a:p>
          <a:p>
            <a:pPr algn="just">
              <a:buNone/>
            </a:pPr>
            <a:r>
              <a:rPr lang="ar-SA" b="1" dirty="0" smtClean="0"/>
              <a:t> </a:t>
            </a:r>
            <a:endParaRPr lang="ar-SA" b="1" dirty="0"/>
          </a:p>
        </p:txBody>
      </p:sp>
    </p:spTree>
    <p:extLst>
      <p:ext uri="{BB962C8B-B14F-4D97-AF65-F5344CB8AC3E}">
        <p14:creationId xmlns:p14="http://schemas.microsoft.com/office/powerpoint/2010/main" val="90011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SA" sz="4400" b="1" u="sng" dirty="0" smtClean="0"/>
              <a:t>د- أحكام الأعداد المعطوفة على العقود (واحد وعشرين – تسع وتسعين ): </a:t>
            </a:r>
            <a:endParaRPr lang="ar-SA" sz="4400" b="1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43608" y="1700808"/>
            <a:ext cx="7992888" cy="5040560"/>
          </a:xfrm>
        </p:spPr>
        <p:txBody>
          <a:bodyPr>
            <a:normAutofit fontScale="92500" lnSpcReduction="20000"/>
          </a:bodyPr>
          <a:lstStyle/>
          <a:p>
            <a:pPr algn="just">
              <a:buBlip>
                <a:blip r:embed="rId2"/>
              </a:buBlip>
            </a:pPr>
            <a:r>
              <a:rPr lang="ar-SA" sz="3400" b="1" dirty="0" smtClean="0"/>
              <a:t>تتكون من جزأين : الأول عدد فردي ( واحد – تسعة ) والثاني ألفاظ العقود , </a:t>
            </a:r>
            <a:r>
              <a:rPr lang="ar-SA" sz="3400" b="1" dirty="0" smtClean="0">
                <a:solidFill>
                  <a:srgbClr val="0000FF"/>
                </a:solidFill>
              </a:rPr>
              <a:t>فالأول إما أن يكون (واحد واثنان) </a:t>
            </a:r>
            <a:r>
              <a:rPr lang="ar-SA" sz="3400" b="1" dirty="0" smtClean="0">
                <a:solidFill>
                  <a:srgbClr val="FF0000"/>
                </a:solidFill>
              </a:rPr>
              <a:t>ففي هذه الحالة يوافقان المعدود </a:t>
            </a:r>
            <a:r>
              <a:rPr lang="ar-SA" sz="3400" b="1" dirty="0" smtClean="0"/>
              <a:t>, </a:t>
            </a:r>
            <a:r>
              <a:rPr lang="ar-SA" sz="3400" b="1" dirty="0" smtClean="0">
                <a:solidFill>
                  <a:srgbClr val="0000FF"/>
                </a:solidFill>
              </a:rPr>
              <a:t>أو يكون (ثلاثة – تسعة) </a:t>
            </a:r>
            <a:r>
              <a:rPr lang="ar-SA" sz="3400" b="1" dirty="0" smtClean="0"/>
              <a:t>ففي هذه الحالة </a:t>
            </a:r>
            <a:r>
              <a:rPr lang="ar-SA" sz="3400" b="1" dirty="0" smtClean="0">
                <a:solidFill>
                  <a:srgbClr val="FF0000"/>
                </a:solidFill>
              </a:rPr>
              <a:t>يخالف المعدود </a:t>
            </a:r>
            <a:r>
              <a:rPr lang="ar-SA" sz="3400" b="1" dirty="0" smtClean="0"/>
              <a:t>. </a:t>
            </a:r>
          </a:p>
          <a:p>
            <a:pPr marL="82296" indent="0" algn="just">
              <a:buNone/>
            </a:pPr>
            <a:r>
              <a:rPr lang="ar-SA" sz="3400" b="1" dirty="0" smtClean="0"/>
              <a:t>زرعتُ في الحديقة </a:t>
            </a:r>
            <a:r>
              <a:rPr lang="ar-SA" sz="3400" b="1" dirty="0" smtClean="0">
                <a:solidFill>
                  <a:srgbClr val="00B050"/>
                </a:solidFill>
              </a:rPr>
              <a:t>إحدى وعشرين شجرةً </a:t>
            </a:r>
            <a:r>
              <a:rPr lang="ar-SA" sz="3400" b="1" dirty="0" smtClean="0"/>
              <a:t>/ حضر </a:t>
            </a:r>
            <a:r>
              <a:rPr lang="ar-SA" sz="3400" b="1" dirty="0" smtClean="0">
                <a:solidFill>
                  <a:srgbClr val="00B050"/>
                </a:solidFill>
              </a:rPr>
              <a:t>خمسةُ وثلاثون طالباً</a:t>
            </a:r>
            <a:r>
              <a:rPr lang="ar-SA" sz="3400" b="1" dirty="0" smtClean="0">
                <a:solidFill>
                  <a:srgbClr val="FF0000"/>
                </a:solidFill>
              </a:rPr>
              <a:t>.</a:t>
            </a:r>
          </a:p>
          <a:p>
            <a:pPr marL="82296" indent="0" algn="just">
              <a:buNone/>
            </a:pPr>
            <a:r>
              <a:rPr lang="ar-SA" sz="3400" b="1" u="sng" dirty="0" smtClean="0">
                <a:solidFill>
                  <a:srgbClr val="FF0000"/>
                </a:solidFill>
              </a:rPr>
              <a:t>يُعرب العدد :</a:t>
            </a:r>
            <a:r>
              <a:rPr lang="ar-SA" sz="3400" b="1" dirty="0" smtClean="0"/>
              <a:t> الجزء الأول حسب موقعه في الجملة والجزء الثاني معطوف عليه بعلامات جمع المذكر السالم لأنه ملحق به </a:t>
            </a:r>
            <a:r>
              <a:rPr lang="ar-SA" sz="3400" b="1" dirty="0" err="1" smtClean="0"/>
              <a:t>,</a:t>
            </a:r>
            <a:r>
              <a:rPr lang="ar-SA" sz="3400" b="1" dirty="0" smtClean="0"/>
              <a:t> </a:t>
            </a:r>
          </a:p>
          <a:p>
            <a:pPr marL="82296" indent="0" algn="just">
              <a:buNone/>
            </a:pPr>
            <a:r>
              <a:rPr lang="ar-SA" sz="3400" b="1" dirty="0" smtClean="0">
                <a:solidFill>
                  <a:srgbClr val="0070C0"/>
                </a:solidFill>
              </a:rPr>
              <a:t>(عدد بعضه يعرب بعلامات أصلية وبعضه يعرب بعلامات </a:t>
            </a:r>
            <a:r>
              <a:rPr lang="ar-SA" sz="3400" b="1" dirty="0" err="1" smtClean="0">
                <a:solidFill>
                  <a:srgbClr val="0070C0"/>
                </a:solidFill>
              </a:rPr>
              <a:t>فرعية </a:t>
            </a:r>
            <a:r>
              <a:rPr lang="ar-SA" sz="3400" b="1" dirty="0" err="1" smtClean="0"/>
              <a:t>)</a:t>
            </a:r>
            <a:endParaRPr lang="ar-SA" sz="3400" b="1" dirty="0" smtClean="0"/>
          </a:p>
          <a:p>
            <a:pPr marL="82296" indent="0" algn="just">
              <a:buNone/>
            </a:pPr>
            <a:r>
              <a:rPr lang="ar-SA" sz="3400" b="1" dirty="0" smtClean="0">
                <a:solidFill>
                  <a:srgbClr val="C00000"/>
                </a:solidFill>
              </a:rPr>
              <a:t>أما المعدود مفرد تمييز منصوب .</a:t>
            </a:r>
            <a:endParaRPr lang="ar-SA" sz="3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98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SA" sz="4400" b="1" u="sng" dirty="0" smtClean="0"/>
              <a:t>هـ - أحكام الأعداد ( مئة والف ومليون )</a:t>
            </a:r>
            <a:endParaRPr lang="ar-SA" sz="4400" b="1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ar-SA" b="1" dirty="0" smtClean="0"/>
              <a:t>يلزم العدد صورة واحدة ولا يتغير سواء كان المعدود مذكر أو مؤنث , مثل : حضر </a:t>
            </a:r>
            <a:r>
              <a:rPr lang="ar-SA" b="1" dirty="0" smtClean="0">
                <a:solidFill>
                  <a:srgbClr val="0070C0"/>
                </a:solidFill>
              </a:rPr>
              <a:t>مئة </a:t>
            </a:r>
            <a:r>
              <a:rPr lang="ar-SA" b="1" dirty="0" smtClean="0">
                <a:solidFill>
                  <a:srgbClr val="FF0000"/>
                </a:solidFill>
              </a:rPr>
              <a:t>طالبٍ </a:t>
            </a:r>
            <a:r>
              <a:rPr lang="ar-SA" b="1" dirty="0" smtClean="0"/>
              <a:t>, حضرت </a:t>
            </a:r>
            <a:r>
              <a:rPr lang="ar-SA" b="1" dirty="0" smtClean="0">
                <a:solidFill>
                  <a:srgbClr val="FF0000"/>
                </a:solidFill>
              </a:rPr>
              <a:t>مئة طالبةٍ </a:t>
            </a:r>
            <a:r>
              <a:rPr lang="ar-SA" b="1" dirty="0" smtClean="0"/>
              <a:t>/ حضر </a:t>
            </a:r>
            <a:r>
              <a:rPr lang="ar-SA" b="1" dirty="0" smtClean="0">
                <a:solidFill>
                  <a:srgbClr val="FF0000"/>
                </a:solidFill>
              </a:rPr>
              <a:t>الف طالبٍ </a:t>
            </a:r>
            <a:r>
              <a:rPr lang="ar-SA" b="1" dirty="0" smtClean="0"/>
              <a:t>, حضرت </a:t>
            </a:r>
            <a:r>
              <a:rPr lang="ar-SA" b="1" dirty="0" smtClean="0">
                <a:solidFill>
                  <a:srgbClr val="FF0000"/>
                </a:solidFill>
              </a:rPr>
              <a:t>الف </a:t>
            </a:r>
            <a:r>
              <a:rPr lang="ar-SA" b="1" dirty="0" smtClean="0">
                <a:solidFill>
                  <a:srgbClr val="FF0000"/>
                </a:solidFill>
              </a:rPr>
              <a:t>طالبةٍ</a:t>
            </a:r>
            <a:r>
              <a:rPr lang="ar-SA" b="1" dirty="0" smtClean="0"/>
              <a:t>.</a:t>
            </a:r>
            <a:endParaRPr lang="ar-SA" b="1" dirty="0" smtClean="0"/>
          </a:p>
          <a:p>
            <a:pPr algn="just">
              <a:buFont typeface="Wingdings" pitchFamily="2" charset="2"/>
              <a:buChar char="Ø"/>
            </a:pPr>
            <a:r>
              <a:rPr lang="ar-SA" b="1" dirty="0" smtClean="0">
                <a:solidFill>
                  <a:srgbClr val="0070C0"/>
                </a:solidFill>
              </a:rPr>
              <a:t>مئة / </a:t>
            </a:r>
            <a:r>
              <a:rPr lang="ar-SA" b="1" dirty="0" smtClean="0">
                <a:solidFill>
                  <a:srgbClr val="0070C0"/>
                </a:solidFill>
              </a:rPr>
              <a:t>فاعل مرفوع وهو مضاف طالب مضاف إليه مجرور </a:t>
            </a:r>
          </a:p>
          <a:p>
            <a:pPr algn="just">
              <a:buFont typeface="Wingdings" pitchFamily="2" charset="2"/>
              <a:buChar char="Ø"/>
            </a:pPr>
            <a:r>
              <a:rPr lang="ar-SA" b="1" dirty="0"/>
              <a:t> </a:t>
            </a:r>
            <a:r>
              <a:rPr lang="ar-SA" b="1" dirty="0" smtClean="0"/>
              <a:t>يُعرب العدد حسب موقعه في الجملة والمعدود مفرد مجرور .</a:t>
            </a:r>
          </a:p>
          <a:p>
            <a:pPr algn="just">
              <a:buFont typeface="Wingdings" pitchFamily="2" charset="2"/>
              <a:buChar char="Ø"/>
            </a:pPr>
            <a:r>
              <a:rPr lang="ar-SA" b="1" dirty="0" smtClean="0"/>
              <a:t>أما  إذا اضيف قبلها الأعداد المفردة ( ثلاثة – تسعة ) فلابد أن يخالف هذا العدد لفظ المئة والالف والمليون, فيكون مع المئة مذكر لأن لفظ المئة مؤنث , ومع الألف مؤنث لأن لفظ الالف مذكر , مثل : كتبتُ على أربع مئةِ ورقةِ / كتبتُ على أربعة آلافِ ورقةِ . </a:t>
            </a:r>
            <a:endParaRPr lang="ar-SA" b="1" dirty="0"/>
          </a:p>
        </p:txBody>
      </p:sp>
    </p:spTree>
    <p:extLst>
      <p:ext uri="{BB962C8B-B14F-4D97-AF65-F5344CB8AC3E}">
        <p14:creationId xmlns:p14="http://schemas.microsoft.com/office/powerpoint/2010/main" val="90011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5400" b="1" u="sng" dirty="0" smtClean="0"/>
              <a:t>و- أحكام الأعداد على وزن فاعل: </a:t>
            </a:r>
            <a:endParaRPr lang="ar-SA" sz="5400" b="1" u="sng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4800600"/>
          </a:xfrm>
        </p:spPr>
        <p:txBody>
          <a:bodyPr>
            <a:normAutofit fontScale="92500" lnSpcReduction="10000"/>
          </a:bodyPr>
          <a:lstStyle/>
          <a:p>
            <a:pPr marL="82296" indent="0" algn="just">
              <a:buNone/>
            </a:pPr>
            <a:r>
              <a:rPr lang="ar-SA" sz="3600" b="1" dirty="0" smtClean="0"/>
              <a:t>يأتي </a:t>
            </a:r>
            <a:r>
              <a:rPr lang="ar-SA" sz="3600" b="1" dirty="0"/>
              <a:t>العدد على وزن فاعل للدلالة على الترتيب ، ويُعرب </a:t>
            </a:r>
            <a:r>
              <a:rPr lang="ar-SA" sz="3600" b="1" dirty="0">
                <a:solidFill>
                  <a:srgbClr val="0070C0"/>
                </a:solidFill>
              </a:rPr>
              <a:t>صفة</a:t>
            </a:r>
            <a:r>
              <a:rPr lang="ar-SA" sz="3600" b="1" dirty="0"/>
              <a:t> لما قبله تابعًا له في الإعراب ، </a:t>
            </a:r>
            <a:r>
              <a:rPr lang="ar-SA" sz="3600" b="1" dirty="0" smtClean="0"/>
              <a:t>فنقول: الطالب </a:t>
            </a:r>
            <a:r>
              <a:rPr lang="ar-SA" sz="3600" b="1" dirty="0" err="1" smtClean="0">
                <a:solidFill>
                  <a:srgbClr val="FF0000"/>
                </a:solidFill>
              </a:rPr>
              <a:t>الخامس</a:t>
            </a:r>
            <a:r>
              <a:rPr lang="ar-SA" sz="3600" b="1" dirty="0" err="1" smtClean="0"/>
              <a:t> </a:t>
            </a:r>
            <a:r>
              <a:rPr lang="ar-SA" sz="3600" b="1" dirty="0" smtClean="0"/>
              <a:t>،الطالبة </a:t>
            </a:r>
            <a:r>
              <a:rPr lang="ar-SA" sz="3600" b="1" dirty="0" smtClean="0">
                <a:solidFill>
                  <a:srgbClr val="FF0000"/>
                </a:solidFill>
              </a:rPr>
              <a:t>السابعة عشرة</a:t>
            </a:r>
            <a:endParaRPr lang="en-US" sz="3600" b="1" dirty="0">
              <a:solidFill>
                <a:srgbClr val="FF0000"/>
              </a:solidFill>
            </a:endParaRPr>
          </a:p>
          <a:p>
            <a:pPr marL="82296" indent="0" algn="just">
              <a:buNone/>
            </a:pPr>
            <a:endParaRPr lang="ar-SA" sz="3600" b="1" u="sng" dirty="0" smtClean="0">
              <a:solidFill>
                <a:srgbClr val="FF0000"/>
              </a:solidFill>
            </a:endParaRPr>
          </a:p>
          <a:p>
            <a:pPr marL="82296" indent="0" algn="just">
              <a:buNone/>
            </a:pPr>
            <a:r>
              <a:rPr lang="ar-SA" sz="3600" b="1" u="sng" dirty="0" smtClean="0">
                <a:solidFill>
                  <a:srgbClr val="FF0000"/>
                </a:solidFill>
              </a:rPr>
              <a:t>ملاحظة :</a:t>
            </a:r>
          </a:p>
          <a:p>
            <a:pPr marL="82296" indent="0" algn="just">
              <a:buNone/>
            </a:pPr>
            <a:r>
              <a:rPr lang="ar-SA" sz="3600" b="1" dirty="0" smtClean="0"/>
              <a:t>يتبع العدد الذي يكون على وزن فاعل قاعدة واحكام العدد مع المعدود المذكورة في العددان ( واحد , اثنان </a:t>
            </a:r>
            <a:r>
              <a:rPr lang="ar-SA" sz="3600" b="1" dirty="0" err="1" smtClean="0"/>
              <a:t>) .</a:t>
            </a:r>
            <a:endParaRPr lang="ar-SA" sz="3600" b="1" dirty="0" smtClean="0"/>
          </a:p>
          <a:p>
            <a:pPr marL="82296" indent="0" algn="just">
              <a:buNone/>
            </a:pPr>
            <a:r>
              <a:rPr lang="ar-SA" sz="3600" b="1" dirty="0" smtClean="0"/>
              <a:t>هنأت الفائزة </a:t>
            </a:r>
            <a:r>
              <a:rPr lang="ar-SA" sz="3600" b="1" dirty="0" err="1" smtClean="0">
                <a:solidFill>
                  <a:srgbClr val="0070C0"/>
                </a:solidFill>
              </a:rPr>
              <a:t>الأولى</a:t>
            </a:r>
            <a:r>
              <a:rPr lang="ar-SA" sz="3600" b="1" dirty="0" err="1" smtClean="0"/>
              <a:t> </a:t>
            </a:r>
            <a:r>
              <a:rPr lang="ar-SA" sz="3600" b="1" dirty="0" smtClean="0"/>
              <a:t>( صفة </a:t>
            </a:r>
            <a:r>
              <a:rPr lang="ar-SA" sz="3600" b="1" dirty="0" err="1" smtClean="0"/>
              <a:t>منصوبة )</a:t>
            </a:r>
            <a:endParaRPr lang="ar-SA" sz="3600" b="1" dirty="0" smtClean="0"/>
          </a:p>
          <a:p>
            <a:pPr marL="82296" indent="0" algn="just">
              <a:buNone/>
            </a:pPr>
            <a:r>
              <a:rPr lang="ar-SA" sz="3600" b="1" dirty="0" smtClean="0"/>
              <a:t>ألقى الشاعر </a:t>
            </a:r>
            <a:r>
              <a:rPr lang="ar-SA" sz="3600" b="1" dirty="0" smtClean="0">
                <a:solidFill>
                  <a:srgbClr val="0070C0"/>
                </a:solidFill>
              </a:rPr>
              <a:t>الثاني</a:t>
            </a:r>
            <a:r>
              <a:rPr lang="ar-SA" sz="3600" b="1" dirty="0" smtClean="0"/>
              <a:t> </a:t>
            </a:r>
            <a:r>
              <a:rPr lang="ar-SA" sz="3600" b="1" dirty="0" err="1" smtClean="0"/>
              <a:t>قصيدته </a:t>
            </a:r>
            <a:r>
              <a:rPr lang="ar-SA" sz="3600" b="1" dirty="0" smtClean="0"/>
              <a:t>(صفة </a:t>
            </a:r>
            <a:r>
              <a:rPr lang="ar-SA" sz="3600" b="1" dirty="0" err="1" smtClean="0"/>
              <a:t>مرفوعة )</a:t>
            </a:r>
            <a:endParaRPr lang="ar-SA" sz="3600" b="1" dirty="0"/>
          </a:p>
        </p:txBody>
      </p:sp>
    </p:spTree>
    <p:extLst>
      <p:ext uri="{BB962C8B-B14F-4D97-AF65-F5344CB8AC3E}">
        <p14:creationId xmlns:p14="http://schemas.microsoft.com/office/powerpoint/2010/main" val="268301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u="sng" dirty="0" smtClean="0"/>
              <a:t>العدد والمعدود :</a:t>
            </a:r>
            <a:endParaRPr lang="ar-SA" b="1" u="sng" dirty="0"/>
          </a:p>
        </p:txBody>
      </p:sp>
      <p:graphicFrame>
        <p:nvGraphicFramePr>
          <p:cNvPr id="6" name="عنصر نائب للمحتوى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4168984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023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259632" y="32405"/>
            <a:ext cx="7498080" cy="300251"/>
          </a:xfrm>
        </p:spPr>
        <p:txBody>
          <a:bodyPr>
            <a:normAutofit fontScale="90000"/>
          </a:bodyPr>
          <a:lstStyle/>
          <a:p>
            <a:pPr algn="ctr"/>
            <a:r>
              <a:rPr lang="ar-SA" b="1" u="sng" dirty="0" smtClean="0"/>
              <a:t>العدد والمعدود: </a:t>
            </a:r>
            <a:endParaRPr lang="ar-SA" b="1" u="sng" dirty="0"/>
          </a:p>
        </p:txBody>
      </p:sp>
      <p:graphicFrame>
        <p:nvGraphicFramePr>
          <p:cNvPr id="7" name="عنصر نائب للمحتوى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3839603"/>
              </p:ext>
            </p:extLst>
          </p:nvPr>
        </p:nvGraphicFramePr>
        <p:xfrm>
          <a:off x="1187624" y="432008"/>
          <a:ext cx="7855394" cy="6309360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1629156"/>
                <a:gridCol w="1453166"/>
                <a:gridCol w="1482802"/>
                <a:gridCol w="1490338"/>
                <a:gridCol w="1799932"/>
              </a:tblGrid>
              <a:tr h="79208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solidFill>
                            <a:srgbClr val="FF0000"/>
                          </a:solidFill>
                          <a:effectLst/>
                        </a:rPr>
                        <a:t>الأمثـــــــلة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952" marR="3295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kern="0" dirty="0">
                          <a:solidFill>
                            <a:srgbClr val="FF0000"/>
                          </a:solidFill>
                          <a:effectLst/>
                        </a:rPr>
                        <a:t>العدد</a:t>
                      </a:r>
                      <a:endParaRPr lang="en-US" sz="1800" b="1" kern="0" dirty="0">
                        <a:solidFill>
                          <a:srgbClr val="FF0000"/>
                        </a:solidFill>
                        <a:effectLst/>
                        <a:latin typeface="Times New Roman"/>
                        <a:cs typeface="DecoType Thuluth"/>
                      </a:endParaRPr>
                    </a:p>
                  </a:txBody>
                  <a:tcPr marL="32952" marR="3295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solidFill>
                            <a:srgbClr val="FF0000"/>
                          </a:solidFill>
                          <a:effectLst/>
                        </a:rPr>
                        <a:t>حكمه مع المعدود من حيث التذكير والتأنيث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952" marR="3295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solidFill>
                            <a:srgbClr val="FF0000"/>
                          </a:solidFill>
                          <a:effectLst/>
                        </a:rPr>
                        <a:t>إعراب العدد والمعدود 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952" marR="3295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solidFill>
                            <a:srgbClr val="FF0000"/>
                          </a:solidFill>
                          <a:effectLst/>
                        </a:rPr>
                        <a:t>حكم التمييز </a:t>
                      </a:r>
                      <a:r>
                        <a:rPr lang="ar-SA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بعده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952" marR="32952" marT="0" marB="0" anchor="ctr"/>
                </a:tc>
              </a:tr>
              <a:tr h="162531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كتبت بقلمٍ واحدٍ / اشتريت حقيبةً واحدةً</a:t>
                      </a:r>
                      <a:endParaRPr lang="en-US" sz="1800" b="1" dirty="0"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شاهدت رجلين اثنين. تفوقت طالبتان اثنتان </a:t>
                      </a:r>
                      <a:endParaRPr lang="en-US" sz="1800" b="1" dirty="0"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حضر محمد الساعة العاشرة .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952" marR="3295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واحد / اثنان / ما كان على صيغة فاعل 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952" marR="3295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يطابقان المعدود في التذكير و التأنيث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952" marR="3295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kern="0" dirty="0" smtClean="0">
                          <a:effectLst/>
                        </a:rPr>
                        <a:t>المعدود </a:t>
                      </a:r>
                      <a:r>
                        <a:rPr lang="ar-SA" sz="1800" b="1" kern="0" dirty="0">
                          <a:effectLst/>
                        </a:rPr>
                        <a:t>حسب موقعه في الجملة </a:t>
                      </a:r>
                      <a:r>
                        <a:rPr lang="ar-SA" sz="1800" b="1" kern="0" dirty="0" smtClean="0">
                          <a:effectLst/>
                        </a:rPr>
                        <a:t>والعدد صفة له .</a:t>
                      </a:r>
                      <a:endParaRPr lang="en-US" sz="1800" b="1" kern="0" dirty="0">
                        <a:effectLst/>
                        <a:latin typeface="Times New Roman"/>
                        <a:cs typeface="DecoType Thuluth"/>
                      </a:endParaRPr>
                    </a:p>
                  </a:txBody>
                  <a:tcPr marL="32952" marR="3295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kern="0" dirty="0">
                          <a:effectLst/>
                        </a:rPr>
                        <a:t>   لا تمييز </a:t>
                      </a:r>
                      <a:r>
                        <a:rPr lang="ar-SA" sz="1800" b="1" kern="0" dirty="0" smtClean="0">
                          <a:effectLst/>
                        </a:rPr>
                        <a:t>بعدها</a:t>
                      </a:r>
                      <a:endParaRPr lang="en-US" sz="1800" b="1" kern="0" dirty="0">
                        <a:effectLst/>
                        <a:latin typeface="Times New Roman"/>
                        <a:cs typeface="DecoType Thuluth"/>
                      </a:endParaRPr>
                    </a:p>
                  </a:txBody>
                  <a:tcPr marL="32952" marR="32952" marT="0" marB="0" anchor="ctr"/>
                </a:tc>
              </a:tr>
              <a:tr h="113152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 smtClean="0">
                          <a:effectLst/>
                        </a:rPr>
                        <a:t>حضرت خمسُ</a:t>
                      </a:r>
                      <a:r>
                        <a:rPr lang="ar-SA" sz="1800" b="1" baseline="0" dirty="0" smtClean="0">
                          <a:effectLst/>
                        </a:rPr>
                        <a:t> طالباتِ اليوم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lang="ar-SA" sz="1800" b="1" baseline="0" dirty="0" smtClean="0"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baseline="0" dirty="0" smtClean="0">
                          <a:effectLst/>
                        </a:rPr>
                        <a:t>قرأتُ تسعةَ كتبٍ .</a:t>
                      </a:r>
                      <a:endParaRPr lang="en-US" sz="1800" b="1" dirty="0"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952" marR="3295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من ثلاثة إلى عشرة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952" marR="3295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تخالف المعدود في التذكير و التأنيث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952" marR="3295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العدد حسب موقعه في الجملة والمعدود مضاف إليه مجرور. </a:t>
                      </a:r>
                      <a:endParaRPr lang="en-US" sz="1800" b="1" dirty="0"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952" marR="3295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يكون تمييزها جمعاً </a:t>
                      </a:r>
                      <a:endParaRPr lang="en-US" sz="1800" b="1" dirty="0"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وهو مضاف إليه </a:t>
                      </a:r>
                      <a:r>
                        <a:rPr lang="ar-SA" sz="1800" b="1" dirty="0" smtClean="0">
                          <a:effectLst/>
                        </a:rPr>
                        <a:t>مجرور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952" marR="32952" marT="0" marB="0" anchor="ctr"/>
                </a:tc>
              </a:tr>
              <a:tr h="220819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اشتريت أحدَ عشرَ قلماً</a:t>
                      </a:r>
                      <a:endParaRPr lang="en-US" sz="1800" b="1" dirty="0"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جاء سبعةَ عشرَ رجلاً </a:t>
                      </a:r>
                      <a:endParaRPr lang="en-US" sz="1800" b="1" dirty="0"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952" marR="3295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الأعداد المركبة</a:t>
                      </a:r>
                      <a:endParaRPr lang="en-US" sz="1800" b="1" dirty="0"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من أحدَ عشرَ إلى تسعةَ عشرَ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952" marR="3295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أحد عشر واثنا عشر يطابقان المعدود</a:t>
                      </a:r>
                      <a:endParaRPr lang="en-US" sz="1800" b="1" dirty="0"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من ثلاثة عشر إلى تسعة عشر :</a:t>
                      </a:r>
                      <a:endParaRPr lang="en-US" sz="1800" b="1" dirty="0"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الجزء الأول يخالف المعدود والثاني يطابقه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952" marR="3295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العدد مبني على فتح الجزأين حسب موقعه في الجملة ماعدا اثنا عشر الاول يعرب اعراب المثنى والثاني مضاف والمعدود تمييز منصوب .</a:t>
                      </a:r>
                      <a:endParaRPr lang="en-US" sz="1800" b="1" dirty="0"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952" marR="3295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تمييزها مفرد وهو تمييز </a:t>
                      </a:r>
                      <a:r>
                        <a:rPr lang="ar-SA" sz="1800" b="1" dirty="0" smtClean="0">
                          <a:effectLst/>
                        </a:rPr>
                        <a:t>منصوب</a:t>
                      </a:r>
                      <a:endParaRPr lang="en-US" sz="1800" b="1" dirty="0"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2952" marR="32952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2045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03648" y="22527"/>
            <a:ext cx="7498080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ar-SA" b="1" u="sng" dirty="0" smtClean="0"/>
              <a:t>العدد والمعدود :</a:t>
            </a:r>
            <a:endParaRPr lang="ar-SA" b="1" u="sng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2500154"/>
              </p:ext>
            </p:extLst>
          </p:nvPr>
        </p:nvGraphicFramePr>
        <p:xfrm>
          <a:off x="1043608" y="692696"/>
          <a:ext cx="7920881" cy="6050740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1511111"/>
                <a:gridCol w="975383"/>
                <a:gridCol w="1438151"/>
                <a:gridCol w="2017004"/>
                <a:gridCol w="1979232"/>
              </a:tblGrid>
              <a:tr h="93610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الأمثلة 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العدد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r>
                        <a:rPr lang="ar-SA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حكمه مع المعدود من حيث التذكير والتأنيث 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إعراب العدد والمعدود 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حكم التمييز بعده 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0160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b="1" dirty="0" smtClean="0">
                          <a:effectLst/>
                        </a:rPr>
                        <a:t>حضر عشرون طالباً 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b="1" dirty="0" smtClean="0">
                        <a:effectLst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b="1" dirty="0" smtClean="0">
                          <a:effectLst/>
                        </a:rPr>
                        <a:t>قرأتُ عشرين قصيدةً </a:t>
                      </a:r>
                      <a:endParaRPr lang="en-US" sz="1800" b="1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ar-SA" sz="1800" b="1" dirty="0" smtClean="0">
                        <a:effectLst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b="1" dirty="0" smtClean="0">
                          <a:effectLst/>
                        </a:rPr>
                        <a:t>ألفاظ العقود من عشرين إلى تسعين</a:t>
                      </a:r>
                      <a:endParaRPr lang="en-US" sz="1800" b="1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b="1" dirty="0" smtClean="0">
                          <a:effectLst/>
                        </a:rPr>
                        <a:t>لا تتغير مع المعدود مذكراً كان أم مؤنثاً</a:t>
                      </a:r>
                      <a:endParaRPr lang="en-US" sz="1800" b="1" dirty="0" smtClean="0">
                        <a:effectLst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b="1" dirty="0" smtClean="0">
                          <a:effectLst/>
                        </a:rPr>
                        <a:t>يُعرب العدد إعراب جمع المذكر السالم يرفع بالواو وينصب ويجر بالياء والمعدود تمييز منصوب 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b="1" dirty="0" smtClean="0">
                          <a:effectLst/>
                        </a:rPr>
                        <a:t>تمييزها مفرد وهو تمييز منصوب .</a:t>
                      </a:r>
                      <a:endParaRPr lang="en-US" sz="1800" b="1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053911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في المعرض اثنتان وعشرون سيارةً .</a:t>
                      </a:r>
                      <a:endParaRPr lang="en-US" sz="1800" b="1" dirty="0">
                        <a:effectLst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حفظتُ خمسَ وعشرين قصيدةً .</a:t>
                      </a:r>
                      <a:endParaRPr lang="en-US" sz="1800" b="1" dirty="0">
                        <a:effectLst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 </a:t>
                      </a:r>
                      <a:endParaRPr lang="en-US" sz="1800" b="1" dirty="0">
                        <a:effectLst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 </a:t>
                      </a:r>
                      <a:endParaRPr lang="en-US" sz="1800" b="1" dirty="0">
                        <a:effectLst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 </a:t>
                      </a:r>
                      <a:endParaRPr lang="en-US" sz="1800" b="1" dirty="0">
                        <a:effectLst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 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الأعداد المعطوفة</a:t>
                      </a:r>
                      <a:endParaRPr lang="en-US" sz="1800" b="1" dirty="0">
                        <a:effectLst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من واحد وعشرين إلى تسعة وتسعين) </a:t>
                      </a:r>
                      <a:endParaRPr lang="en-US" sz="1800" b="1" dirty="0">
                        <a:effectLst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 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المعطوف عليه : واحد واثنان يطابقان المعدود ومن ثلاثة إلى تسعة تخالفه</a:t>
                      </a:r>
                      <a:endParaRPr lang="en-US" sz="1800" b="1" dirty="0">
                        <a:effectLst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b="1" kern="0" dirty="0">
                          <a:effectLst/>
                        </a:rPr>
                        <a:t>المعطوف ( ألفاظ العقود ) : لا يتغير</a:t>
                      </a:r>
                      <a:endParaRPr lang="en-US" sz="1800" b="1" kern="0" dirty="0">
                        <a:effectLst/>
                        <a:latin typeface="Times New Roman"/>
                        <a:cs typeface="DecoType Thuluth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يعرب المعطوف عليه الجزء الأول  حسب موقعه في الجملة  والمعطوف الجزء الثاني تابع له.</a:t>
                      </a:r>
                      <a:endParaRPr lang="en-US" sz="1800" b="1" dirty="0">
                        <a:effectLst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 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تمييزها مفرد وهو تمييز منصوب .       </a:t>
                      </a:r>
                      <a:endParaRPr lang="en-US" sz="1800" b="1" dirty="0">
                        <a:effectLst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 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274157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حضر مئةُ رجلٍ / غرس المزارعُ مئةَ نخلةٍ / تبرع المحسن بألفِ ريالٍ 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المئة والألف 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b="1">
                          <a:effectLst/>
                        </a:rPr>
                        <a:t>لا يتغيران مع المعدود مذكراً كان أم مؤنثاً</a:t>
                      </a:r>
                      <a:endParaRPr lang="en-US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b="1">
                          <a:effectLst/>
                        </a:rPr>
                        <a:t>العدد حسب موقعه في الجملة والمعدود مضاف إليه مجرور.</a:t>
                      </a:r>
                      <a:endParaRPr lang="en-US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يكون تمييزهما مفرداً </a:t>
                      </a:r>
                      <a:endParaRPr lang="en-US" sz="1800" b="1" dirty="0">
                        <a:effectLst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</a:rPr>
                        <a:t>وهو مضاف إليه مجرور</a:t>
                      </a:r>
                      <a:endParaRPr lang="en-US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268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6156176" y="548680"/>
            <a:ext cx="244827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400" dirty="0" smtClean="0">
                <a:solidFill>
                  <a:srgbClr val="C00000"/>
                </a:solidFill>
              </a:rPr>
              <a:t>قراءة </a:t>
            </a:r>
            <a:r>
              <a:rPr lang="ar-SA" sz="4400" dirty="0" err="1" smtClean="0">
                <a:solidFill>
                  <a:srgbClr val="C00000"/>
                </a:solidFill>
              </a:rPr>
              <a:t>العدد </a:t>
            </a:r>
            <a:r>
              <a:rPr lang="ar-SA" dirty="0" err="1" smtClean="0"/>
              <a:t>:</a:t>
            </a:r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3" name="مربع نص 2"/>
          <p:cNvSpPr txBox="1"/>
          <p:nvPr/>
        </p:nvSpPr>
        <p:spPr>
          <a:xfrm>
            <a:off x="1691680" y="1484784"/>
            <a:ext cx="6696744" cy="37856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dirty="0" smtClean="0"/>
              <a:t>يبدأ عند قراءة العدد من </a:t>
            </a:r>
            <a:r>
              <a:rPr lang="ar-SA" sz="4000" dirty="0" smtClean="0">
                <a:solidFill>
                  <a:srgbClr val="C00000"/>
                </a:solidFill>
              </a:rPr>
              <a:t>اليمين إلى اليسار  </a:t>
            </a:r>
            <a:r>
              <a:rPr lang="ar-SA" sz="4000" dirty="0" smtClean="0"/>
              <a:t>أي من الأصغر إلى </a:t>
            </a:r>
            <a:r>
              <a:rPr lang="ar-SA" sz="4000" dirty="0" err="1" smtClean="0"/>
              <a:t>الأكبر ...</a:t>
            </a:r>
            <a:r>
              <a:rPr lang="ar-SA" sz="4000" dirty="0" smtClean="0"/>
              <a:t> ويكون التمييز لآخر لفظ من ألفاظ </a:t>
            </a:r>
            <a:r>
              <a:rPr lang="ar-SA" sz="4000" dirty="0" err="1" smtClean="0"/>
              <a:t>العدد .</a:t>
            </a:r>
            <a:endParaRPr lang="ar-SA" sz="4000" dirty="0" smtClean="0"/>
          </a:p>
          <a:p>
            <a:endParaRPr lang="ar-SA" sz="4000" dirty="0" smtClean="0"/>
          </a:p>
          <a:p>
            <a:r>
              <a:rPr lang="ar-SA" sz="4000" dirty="0" err="1" smtClean="0"/>
              <a:t>4265صفحة</a:t>
            </a:r>
            <a:r>
              <a:rPr lang="ar-SA" sz="4000" dirty="0" smtClean="0"/>
              <a:t> </a:t>
            </a:r>
            <a:r>
              <a:rPr lang="ar-SA" sz="4000" dirty="0" err="1" smtClean="0"/>
              <a:t>:</a:t>
            </a:r>
            <a:r>
              <a:rPr lang="ar-SA" sz="4000" dirty="0" smtClean="0"/>
              <a:t> </a:t>
            </a:r>
          </a:p>
          <a:p>
            <a:r>
              <a:rPr lang="ar-SA" sz="4000" dirty="0" smtClean="0"/>
              <a:t>صورت خمساً و ستين ومائتين وأربعة </a:t>
            </a:r>
            <a:r>
              <a:rPr lang="ar-SA" sz="4000" dirty="0" err="1" smtClean="0"/>
              <a:t>الآف</a:t>
            </a:r>
            <a:r>
              <a:rPr lang="ar-SA" sz="4000" dirty="0" smtClean="0"/>
              <a:t> </a:t>
            </a:r>
            <a:r>
              <a:rPr lang="ar-SA" sz="4000" dirty="0" smtClean="0">
                <a:solidFill>
                  <a:srgbClr val="C00000"/>
                </a:solidFill>
              </a:rPr>
              <a:t>صفحةٍ</a:t>
            </a:r>
            <a:endParaRPr lang="ar-SA" sz="4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شكل بيضاوي 3"/>
          <p:cNvSpPr/>
          <p:nvPr/>
        </p:nvSpPr>
        <p:spPr>
          <a:xfrm>
            <a:off x="3131840" y="332656"/>
            <a:ext cx="4176464" cy="136815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800" b="1" dirty="0" smtClean="0"/>
              <a:t>أقسام العدد</a:t>
            </a:r>
            <a:endParaRPr lang="ar-SA" sz="11500" b="1" dirty="0"/>
          </a:p>
        </p:txBody>
      </p:sp>
      <p:sp>
        <p:nvSpPr>
          <p:cNvPr id="5" name="AutoShape 17"/>
          <p:cNvSpPr>
            <a:spLocks noChangeArrowheads="1"/>
          </p:cNvSpPr>
          <p:nvPr/>
        </p:nvSpPr>
        <p:spPr bwMode="auto">
          <a:xfrm>
            <a:off x="1401094" y="2132856"/>
            <a:ext cx="3636429" cy="1152128"/>
          </a:xfrm>
          <a:prstGeom prst="plaqu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sz="3600" b="1" dirty="0"/>
              <a:t>الأعداد </a:t>
            </a:r>
            <a:r>
              <a:rPr lang="ar-SA" sz="3600" b="1" dirty="0" smtClean="0"/>
              <a:t>المركبة</a:t>
            </a:r>
            <a:endParaRPr lang="en-US" altLang="ar-SA" sz="3600" b="1" dirty="0"/>
          </a:p>
        </p:txBody>
      </p:sp>
      <p:sp>
        <p:nvSpPr>
          <p:cNvPr id="8" name="AutoShape 17"/>
          <p:cNvSpPr>
            <a:spLocks noChangeArrowheads="1"/>
          </p:cNvSpPr>
          <p:nvPr/>
        </p:nvSpPr>
        <p:spPr bwMode="auto">
          <a:xfrm>
            <a:off x="5218770" y="2132856"/>
            <a:ext cx="3636429" cy="1152128"/>
          </a:xfrm>
          <a:prstGeom prst="plaqu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sz="3600" b="1" dirty="0" smtClean="0"/>
              <a:t>الأعداد المفردة</a:t>
            </a:r>
            <a:endParaRPr lang="en-US" altLang="ar-SA" sz="3600" b="1" dirty="0"/>
          </a:p>
        </p:txBody>
      </p:sp>
      <p:sp>
        <p:nvSpPr>
          <p:cNvPr id="9" name="AutoShape 17"/>
          <p:cNvSpPr>
            <a:spLocks noChangeArrowheads="1"/>
          </p:cNvSpPr>
          <p:nvPr/>
        </p:nvSpPr>
        <p:spPr bwMode="auto">
          <a:xfrm>
            <a:off x="1438375" y="3429000"/>
            <a:ext cx="3636429" cy="1152128"/>
          </a:xfrm>
          <a:prstGeom prst="plaqu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sz="3600" b="1" dirty="0" smtClean="0"/>
              <a:t>الأعداد المعطوفة</a:t>
            </a:r>
            <a:endParaRPr lang="en-US" altLang="ar-SA" sz="3600" b="1" dirty="0"/>
          </a:p>
        </p:txBody>
      </p:sp>
      <p:sp>
        <p:nvSpPr>
          <p:cNvPr id="10" name="AutoShape 17"/>
          <p:cNvSpPr>
            <a:spLocks noChangeArrowheads="1"/>
          </p:cNvSpPr>
          <p:nvPr/>
        </p:nvSpPr>
        <p:spPr bwMode="auto">
          <a:xfrm>
            <a:off x="5256051" y="3429000"/>
            <a:ext cx="3636429" cy="1152128"/>
          </a:xfrm>
          <a:prstGeom prst="plaqu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sz="3600" b="1" dirty="0" smtClean="0"/>
              <a:t>ألفاظ العقود</a:t>
            </a:r>
            <a:endParaRPr lang="en-US" altLang="ar-SA" sz="3600" b="1" dirty="0"/>
          </a:p>
        </p:txBody>
      </p:sp>
      <p:sp>
        <p:nvSpPr>
          <p:cNvPr id="11" name="AutoShape 17"/>
          <p:cNvSpPr>
            <a:spLocks noChangeArrowheads="1"/>
          </p:cNvSpPr>
          <p:nvPr/>
        </p:nvSpPr>
        <p:spPr bwMode="auto">
          <a:xfrm>
            <a:off x="1438375" y="4797152"/>
            <a:ext cx="3636429" cy="1152128"/>
          </a:xfrm>
          <a:prstGeom prst="plaqu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 algn="ctr"/>
            <a:r>
              <a:rPr lang="ar-SA" sz="3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العدد على وزن فاعل </a:t>
            </a:r>
          </a:p>
        </p:txBody>
      </p:sp>
      <p:sp>
        <p:nvSpPr>
          <p:cNvPr id="12" name="AutoShape 17"/>
          <p:cNvSpPr>
            <a:spLocks noChangeArrowheads="1"/>
          </p:cNvSpPr>
          <p:nvPr/>
        </p:nvSpPr>
        <p:spPr bwMode="auto">
          <a:xfrm>
            <a:off x="5256051" y="4797152"/>
            <a:ext cx="3636429" cy="1152128"/>
          </a:xfrm>
          <a:prstGeom prst="plaque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 algn="ctr"/>
            <a:r>
              <a:rPr lang="ar-SA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المئة والألف والمليون</a:t>
            </a:r>
            <a:endParaRPr lang="ar-SA" sz="3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16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شكل بيضاوي 3"/>
          <p:cNvSpPr/>
          <p:nvPr/>
        </p:nvSpPr>
        <p:spPr>
          <a:xfrm>
            <a:off x="3131840" y="332656"/>
            <a:ext cx="4176464" cy="136815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800" b="1" dirty="0" smtClean="0"/>
              <a:t>أحكام العدد</a:t>
            </a:r>
            <a:endParaRPr lang="ar-SA" sz="11500" b="1" dirty="0"/>
          </a:p>
        </p:txBody>
      </p:sp>
      <p:sp>
        <p:nvSpPr>
          <p:cNvPr id="5" name="AutoShape 17"/>
          <p:cNvSpPr>
            <a:spLocks noChangeArrowheads="1"/>
          </p:cNvSpPr>
          <p:nvPr/>
        </p:nvSpPr>
        <p:spPr bwMode="auto">
          <a:xfrm>
            <a:off x="3275856" y="1988840"/>
            <a:ext cx="3636429" cy="1152128"/>
          </a:xfrm>
          <a:prstGeom prst="plaqu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3600" b="1" dirty="0" smtClean="0"/>
              <a:t>حكم العدد مع المعدود</a:t>
            </a:r>
            <a:endParaRPr lang="en-US" altLang="ar-SA" sz="3600" b="1" dirty="0"/>
          </a:p>
        </p:txBody>
      </p:sp>
      <p:sp>
        <p:nvSpPr>
          <p:cNvPr id="9" name="AutoShape 17"/>
          <p:cNvSpPr>
            <a:spLocks noChangeArrowheads="1"/>
          </p:cNvSpPr>
          <p:nvPr/>
        </p:nvSpPr>
        <p:spPr bwMode="auto">
          <a:xfrm>
            <a:off x="3347864" y="3356992"/>
            <a:ext cx="3636429" cy="1152128"/>
          </a:xfrm>
          <a:prstGeom prst="plaqu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ar-SA" altLang="ar-SA" sz="3600" b="1" dirty="0" smtClean="0"/>
              <a:t>تمييز العدد</a:t>
            </a:r>
            <a:endParaRPr lang="en-US" altLang="ar-SA" sz="3600" b="1" dirty="0"/>
          </a:p>
        </p:txBody>
      </p:sp>
      <p:sp>
        <p:nvSpPr>
          <p:cNvPr id="11" name="AutoShape 17"/>
          <p:cNvSpPr>
            <a:spLocks noChangeArrowheads="1"/>
          </p:cNvSpPr>
          <p:nvPr/>
        </p:nvSpPr>
        <p:spPr bwMode="auto">
          <a:xfrm>
            <a:off x="3347864" y="4797152"/>
            <a:ext cx="3636429" cy="1152128"/>
          </a:xfrm>
          <a:prstGeom prst="plaqu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lvl="0" algn="ctr"/>
            <a:r>
              <a:rPr lang="ar-SA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إعراب العدد </a:t>
            </a:r>
            <a:endParaRPr lang="ar-SA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16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عنصر نائب للمحتوى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2879744"/>
              </p:ext>
            </p:extLst>
          </p:nvPr>
        </p:nvGraphicFramePr>
        <p:xfrm>
          <a:off x="1259632" y="2060848"/>
          <a:ext cx="7427168" cy="40653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شكل بيضاوي 3"/>
          <p:cNvSpPr/>
          <p:nvPr/>
        </p:nvSpPr>
        <p:spPr>
          <a:xfrm>
            <a:off x="1043608" y="332656"/>
            <a:ext cx="7920880" cy="136815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/>
              <a:t>  </a:t>
            </a:r>
            <a:r>
              <a:rPr lang="ar-SA" sz="5400" b="1" dirty="0"/>
              <a:t> </a:t>
            </a:r>
            <a:r>
              <a:rPr lang="ar-SA" sz="5400" b="1" dirty="0" smtClean="0"/>
              <a:t> </a:t>
            </a:r>
            <a:r>
              <a:rPr lang="ar-SA" sz="5400" b="1" dirty="0" smtClean="0">
                <a:solidFill>
                  <a:srgbClr val="FF0000"/>
                </a:solidFill>
              </a:rPr>
              <a:t>أولاً</a:t>
            </a:r>
            <a:r>
              <a:rPr lang="ar-SA" sz="5400" b="1" dirty="0" smtClean="0"/>
              <a:t> : الأعداد المفردة </a:t>
            </a:r>
            <a:endParaRPr lang="ar-SA" sz="5400" b="1" dirty="0"/>
          </a:p>
        </p:txBody>
      </p:sp>
    </p:spTree>
    <p:extLst>
      <p:ext uri="{BB962C8B-B14F-4D97-AF65-F5344CB8AC3E}">
        <p14:creationId xmlns:p14="http://schemas.microsoft.com/office/powerpoint/2010/main" val="349409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94122"/>
          </a:xfrm>
        </p:spPr>
        <p:txBody>
          <a:bodyPr>
            <a:noAutofit/>
          </a:bodyPr>
          <a:lstStyle/>
          <a:p>
            <a:pPr algn="ctr"/>
            <a:r>
              <a:rPr lang="ar-SA" sz="4800" b="1" u="sng" dirty="0" smtClean="0">
                <a:solidFill>
                  <a:srgbClr val="C00000"/>
                </a:solidFill>
              </a:rPr>
              <a:t>أ- أحكام العددان ( واحد و اثنان ) : </a:t>
            </a:r>
            <a:endParaRPr lang="ar-SA" sz="4800" b="1" u="sng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15616" y="1268760"/>
            <a:ext cx="7848872" cy="547260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ar-SA" sz="3400" b="1" u="sng" dirty="0" smtClean="0">
                <a:solidFill>
                  <a:srgbClr val="FF0000"/>
                </a:solidFill>
              </a:rPr>
              <a:t> ( حكم العدد  مع </a:t>
            </a:r>
            <a:r>
              <a:rPr lang="ar-SA" sz="3400" b="1" u="sng" dirty="0" err="1" smtClean="0">
                <a:solidFill>
                  <a:srgbClr val="FF0000"/>
                </a:solidFill>
              </a:rPr>
              <a:t>المعدود </a:t>
            </a:r>
            <a:r>
              <a:rPr lang="ar-SA" sz="3400" b="1" u="sng" dirty="0" smtClean="0">
                <a:solidFill>
                  <a:srgbClr val="FF0000"/>
                </a:solidFill>
              </a:rPr>
              <a:t>:  </a:t>
            </a:r>
            <a:r>
              <a:rPr lang="ar-SA" sz="3400" b="1" dirty="0" smtClean="0">
                <a:solidFill>
                  <a:srgbClr val="0070C0"/>
                </a:solidFill>
              </a:rPr>
              <a:t>يوافقان </a:t>
            </a:r>
            <a:r>
              <a:rPr lang="ar-SA" sz="3400" b="1" dirty="0">
                <a:solidFill>
                  <a:srgbClr val="0070C0"/>
                </a:solidFill>
              </a:rPr>
              <a:t>المعدود </a:t>
            </a:r>
            <a:r>
              <a:rPr lang="ar-SA" sz="3400" b="1" dirty="0"/>
              <a:t>في التذكير والتأنيث دائمًا مفردين ، أو مركبين ، أو معطوفًا عليهما ، ومثال ذلك : </a:t>
            </a:r>
            <a:endParaRPr lang="en-US" sz="3400" b="1" dirty="0"/>
          </a:p>
          <a:p>
            <a:r>
              <a:rPr lang="ar-SA" sz="3400" b="1" dirty="0" smtClean="0"/>
              <a:t> </a:t>
            </a:r>
            <a:r>
              <a:rPr lang="ar-SA" sz="3400" b="1" dirty="0"/>
              <a:t>في الإفراد : جاءَ رجلٌ </a:t>
            </a:r>
            <a:r>
              <a:rPr lang="ar-SA" sz="3400" b="1" dirty="0">
                <a:solidFill>
                  <a:srgbClr val="FF0000"/>
                </a:solidFill>
              </a:rPr>
              <a:t>واحدٌ</a:t>
            </a:r>
            <a:r>
              <a:rPr lang="ar-SA" sz="3400" b="1" dirty="0"/>
              <a:t> ، وجاءتْ امرأةٌ </a:t>
            </a:r>
            <a:r>
              <a:rPr lang="ar-SA" sz="3400" b="1" dirty="0">
                <a:solidFill>
                  <a:srgbClr val="FF0000"/>
                </a:solidFill>
              </a:rPr>
              <a:t>واحدة</a:t>
            </a:r>
            <a:r>
              <a:rPr lang="ar-SA" sz="3400" b="1" dirty="0"/>
              <a:t> .</a:t>
            </a:r>
            <a:endParaRPr lang="en-US" sz="3400" b="1" dirty="0"/>
          </a:p>
          <a:p>
            <a:r>
              <a:rPr lang="ar-SA" sz="3400" b="1" dirty="0"/>
              <a:t> </a:t>
            </a:r>
            <a:r>
              <a:rPr lang="ar-SA" sz="3400" b="1" dirty="0" smtClean="0"/>
              <a:t>في </a:t>
            </a:r>
            <a:r>
              <a:rPr lang="ar-SA" sz="3400" b="1" dirty="0"/>
              <a:t>التركيب : رأيتُ </a:t>
            </a:r>
            <a:r>
              <a:rPr lang="ar-SA" sz="3400" b="1" dirty="0">
                <a:solidFill>
                  <a:srgbClr val="FF0000"/>
                </a:solidFill>
              </a:rPr>
              <a:t>أحدَ عشرَ </a:t>
            </a:r>
            <a:r>
              <a:rPr lang="ar-SA" sz="3400" b="1" dirty="0"/>
              <a:t>رجلًا و</a:t>
            </a:r>
            <a:r>
              <a:rPr lang="ar-SA" sz="3400" b="1" dirty="0">
                <a:solidFill>
                  <a:srgbClr val="FF0000"/>
                </a:solidFill>
              </a:rPr>
              <a:t>إحدى عشرةَ </a:t>
            </a:r>
            <a:r>
              <a:rPr lang="ar-SA" sz="3400" b="1" dirty="0"/>
              <a:t>امرأة</a:t>
            </a:r>
            <a:endParaRPr lang="en-US" sz="3400" b="1" dirty="0"/>
          </a:p>
          <a:p>
            <a:r>
              <a:rPr lang="ar-SA" sz="3400" b="1" dirty="0"/>
              <a:t> </a:t>
            </a:r>
            <a:r>
              <a:rPr lang="ar-SA" sz="3400" b="1" dirty="0" smtClean="0"/>
              <a:t>في </a:t>
            </a:r>
            <a:r>
              <a:rPr lang="ar-SA" sz="3400" b="1" dirty="0"/>
              <a:t>العطف عليهما : نجحَ </a:t>
            </a:r>
            <a:r>
              <a:rPr lang="ar-SA" sz="3400" b="1" dirty="0">
                <a:solidFill>
                  <a:srgbClr val="FF0000"/>
                </a:solidFill>
              </a:rPr>
              <a:t>واحدٌ وعشرون </a:t>
            </a:r>
            <a:r>
              <a:rPr lang="ar-SA" sz="3400" b="1" dirty="0"/>
              <a:t>طالبًا ، و</a:t>
            </a:r>
            <a:r>
              <a:rPr lang="ar-SA" sz="3400" b="1" dirty="0">
                <a:solidFill>
                  <a:srgbClr val="FF0000"/>
                </a:solidFill>
              </a:rPr>
              <a:t>إحدى وثلاثون </a:t>
            </a:r>
            <a:r>
              <a:rPr lang="ar-SA" sz="3400" b="1" dirty="0"/>
              <a:t>طالبةً </a:t>
            </a:r>
            <a:r>
              <a:rPr lang="ar-SA" sz="3400" b="1" dirty="0" smtClean="0"/>
              <a:t>. </a:t>
            </a:r>
            <a:endParaRPr lang="en-US" sz="3400" b="1" dirty="0"/>
          </a:p>
          <a:p>
            <a:pPr marL="82296" indent="0">
              <a:buNone/>
            </a:pPr>
            <a:r>
              <a:rPr lang="ar-SA" sz="3400" b="1" dirty="0"/>
              <a:t>وكذلك أحد وإحدى ، فنقول : قال لي </a:t>
            </a:r>
            <a:r>
              <a:rPr lang="ar-SA" sz="3400" b="1" dirty="0">
                <a:solidFill>
                  <a:srgbClr val="FF0000"/>
                </a:solidFill>
              </a:rPr>
              <a:t>أحدُ</a:t>
            </a:r>
            <a:r>
              <a:rPr lang="ar-SA" sz="3400" b="1" dirty="0"/>
              <a:t> الرجال ، وسمعتُ </a:t>
            </a:r>
            <a:r>
              <a:rPr lang="ar-SA" sz="3400" b="1" dirty="0">
                <a:solidFill>
                  <a:srgbClr val="FF0000"/>
                </a:solidFill>
              </a:rPr>
              <a:t>إحدى</a:t>
            </a:r>
            <a:r>
              <a:rPr lang="ar-SA" sz="3400" b="1" dirty="0"/>
              <a:t> النساء تخطب </a:t>
            </a:r>
            <a:r>
              <a:rPr lang="ar-SA" sz="3400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511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94122"/>
          </a:xfrm>
        </p:spPr>
        <p:txBody>
          <a:bodyPr>
            <a:noAutofit/>
          </a:bodyPr>
          <a:lstStyle/>
          <a:p>
            <a:pPr algn="ctr"/>
            <a:r>
              <a:rPr lang="ar-SA" sz="4800" b="1" u="sng" dirty="0" smtClean="0">
                <a:solidFill>
                  <a:srgbClr val="C00000"/>
                </a:solidFill>
              </a:rPr>
              <a:t>أ- أحكام العددان ( واحد و اثنان ) : </a:t>
            </a:r>
            <a:endParaRPr lang="ar-SA" sz="4800" b="1" u="sng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15616" y="1268760"/>
            <a:ext cx="7848872" cy="547260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ar-SA" sz="4000" b="1" dirty="0" smtClean="0">
                <a:solidFill>
                  <a:srgbClr val="FF0000"/>
                </a:solidFill>
              </a:rPr>
              <a:t>ليس لها تمييز </a:t>
            </a:r>
            <a:r>
              <a:rPr lang="ar-SA" sz="4000" b="1" dirty="0" smtClean="0"/>
              <a:t>يتبعها وإنما لها معدود يسبقها . </a:t>
            </a:r>
            <a:r>
              <a:rPr lang="ar-SA" sz="3600" b="1" dirty="0" smtClean="0"/>
              <a:t>جاء </a:t>
            </a:r>
            <a:r>
              <a:rPr lang="ar-SA" sz="3600" b="1" dirty="0" smtClean="0">
                <a:solidFill>
                  <a:srgbClr val="FF0000"/>
                </a:solidFill>
              </a:rPr>
              <a:t>رجلٌ واحدٌ</a:t>
            </a:r>
            <a:r>
              <a:rPr lang="ar-SA" sz="3600" b="1" dirty="0" smtClean="0"/>
              <a:t> – غادرت </a:t>
            </a:r>
            <a:r>
              <a:rPr lang="ar-SA" sz="3600" b="1" dirty="0" smtClean="0">
                <a:solidFill>
                  <a:srgbClr val="FF0000"/>
                </a:solidFill>
              </a:rPr>
              <a:t>امرأة واحدة</a:t>
            </a:r>
            <a:endParaRPr lang="ar-SA" sz="4000" b="1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ar-SA" sz="4000" b="1" dirty="0" smtClean="0">
                <a:solidFill>
                  <a:srgbClr val="FF0000"/>
                </a:solidFill>
              </a:rPr>
              <a:t>الاعراب : </a:t>
            </a:r>
            <a:r>
              <a:rPr lang="ar-SA" sz="4000" b="1" dirty="0"/>
              <a:t>يُعربُ العدد حسب موقعه من الجملة تمامًا كالأسماء ، </a:t>
            </a:r>
            <a:r>
              <a:rPr lang="ar-SA" sz="4000" b="1" dirty="0" smtClean="0"/>
              <a:t>إذ </a:t>
            </a:r>
            <a:r>
              <a:rPr lang="ar-SA" sz="4000" b="1" dirty="0"/>
              <a:t>قد تقع في موقع الرفع أو النصب أو الجر </a:t>
            </a:r>
            <a:r>
              <a:rPr lang="ar-SA" sz="4000" b="1" dirty="0" smtClean="0"/>
              <a:t>. </a:t>
            </a:r>
          </a:p>
          <a:p>
            <a:pPr marL="82296" indent="0">
              <a:buNone/>
            </a:pPr>
            <a:endParaRPr lang="ar-SA" sz="4000" b="1" dirty="0" smtClean="0"/>
          </a:p>
          <a:p>
            <a:pPr marL="82296" indent="0">
              <a:buNone/>
            </a:pPr>
            <a:r>
              <a:rPr lang="ar-SA" sz="4000" b="1" dirty="0" smtClean="0">
                <a:solidFill>
                  <a:srgbClr val="0000FF"/>
                </a:solidFill>
              </a:rPr>
              <a:t>سوى العددين </a:t>
            </a:r>
            <a:r>
              <a:rPr lang="ar-SA" sz="4000" b="1" dirty="0">
                <a:solidFill>
                  <a:srgbClr val="0000FF"/>
                </a:solidFill>
              </a:rPr>
              <a:t>( </a:t>
            </a:r>
            <a:r>
              <a:rPr lang="ar-SA" sz="4000" b="1" dirty="0">
                <a:solidFill>
                  <a:srgbClr val="FF0000"/>
                </a:solidFill>
              </a:rPr>
              <a:t>واحد واثنان </a:t>
            </a:r>
            <a:r>
              <a:rPr lang="ar-SA" sz="4000" b="1" dirty="0">
                <a:solidFill>
                  <a:srgbClr val="0000FF"/>
                </a:solidFill>
              </a:rPr>
              <a:t>) فإنَّهما يردان بعد المعدود ، ويُعربان </a:t>
            </a:r>
            <a:r>
              <a:rPr lang="ar-SA" sz="4000" b="1" dirty="0">
                <a:solidFill>
                  <a:srgbClr val="FF0000"/>
                </a:solidFill>
              </a:rPr>
              <a:t>صفةً</a:t>
            </a:r>
            <a:r>
              <a:rPr lang="ar-SA" sz="4000" b="1" dirty="0">
                <a:solidFill>
                  <a:srgbClr val="0000FF"/>
                </a:solidFill>
              </a:rPr>
              <a:t> له .  </a:t>
            </a:r>
            <a:endParaRPr lang="en-US" sz="4000" b="1" dirty="0">
              <a:solidFill>
                <a:srgbClr val="0000FF"/>
              </a:solidFill>
            </a:endParaRPr>
          </a:p>
          <a:p>
            <a:pPr>
              <a:buFont typeface="Wingdings" pitchFamily="2" charset="2"/>
              <a:buChar char="v"/>
            </a:pPr>
            <a:endParaRPr lang="ar-SA" sz="4000" b="1" dirty="0"/>
          </a:p>
        </p:txBody>
      </p:sp>
    </p:spTree>
    <p:extLst>
      <p:ext uri="{BB962C8B-B14F-4D97-AF65-F5344CB8AC3E}">
        <p14:creationId xmlns:p14="http://schemas.microsoft.com/office/powerpoint/2010/main" val="300262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907704" y="476672"/>
            <a:ext cx="56166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600" b="1" u="sng" dirty="0" smtClean="0">
                <a:solidFill>
                  <a:srgbClr val="C00000"/>
                </a:solidFill>
              </a:rPr>
              <a:t>أ- أحكام </a:t>
            </a:r>
            <a:r>
              <a:rPr lang="ar-SA" sz="3600" b="1" u="sng" dirty="0" err="1" smtClean="0">
                <a:solidFill>
                  <a:srgbClr val="C00000"/>
                </a:solidFill>
              </a:rPr>
              <a:t>العددان </a:t>
            </a:r>
            <a:r>
              <a:rPr lang="ar-SA" sz="3600" b="1" u="sng" dirty="0" smtClean="0">
                <a:solidFill>
                  <a:srgbClr val="C00000"/>
                </a:solidFill>
              </a:rPr>
              <a:t>( واحد و </a:t>
            </a:r>
            <a:r>
              <a:rPr lang="ar-SA" sz="3600" b="1" u="sng" dirty="0" err="1" smtClean="0">
                <a:solidFill>
                  <a:srgbClr val="C00000"/>
                </a:solidFill>
              </a:rPr>
              <a:t>اثنان ) :</a:t>
            </a:r>
            <a:r>
              <a:rPr lang="ar-SA" sz="3600" b="1" u="sng" dirty="0" smtClean="0">
                <a:solidFill>
                  <a:srgbClr val="C00000"/>
                </a:solidFill>
              </a:rPr>
              <a:t> </a:t>
            </a:r>
            <a:endParaRPr lang="ar-SA" sz="3600" dirty="0"/>
          </a:p>
        </p:txBody>
      </p:sp>
      <p:sp>
        <p:nvSpPr>
          <p:cNvPr id="3" name="مربع نص 2"/>
          <p:cNvSpPr txBox="1"/>
          <p:nvPr/>
        </p:nvSpPr>
        <p:spPr>
          <a:xfrm>
            <a:off x="2987824" y="1772816"/>
            <a:ext cx="4752528" cy="42473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 smtClean="0">
                <a:solidFill>
                  <a:srgbClr val="0070C0"/>
                </a:solidFill>
              </a:rPr>
              <a:t>جاء رجل واحد </a:t>
            </a:r>
          </a:p>
          <a:p>
            <a:endParaRPr lang="ar-SA" sz="2800" dirty="0" smtClean="0"/>
          </a:p>
          <a:p>
            <a:r>
              <a:rPr lang="ar-SA" sz="2800" dirty="0" err="1" smtClean="0"/>
              <a:t>رجل </a:t>
            </a:r>
            <a:r>
              <a:rPr lang="ar-SA" sz="2800" dirty="0" smtClean="0"/>
              <a:t>: فاعل مرفوع بالضمة </a:t>
            </a:r>
          </a:p>
          <a:p>
            <a:r>
              <a:rPr lang="ar-SA" sz="2800" dirty="0" err="1" smtClean="0"/>
              <a:t>واحد </a:t>
            </a:r>
            <a:r>
              <a:rPr lang="ar-SA" sz="2800" dirty="0" smtClean="0"/>
              <a:t>: صفة مرفوعة بالضمة </a:t>
            </a:r>
          </a:p>
          <a:p>
            <a:endParaRPr lang="ar-SA" sz="2800" dirty="0" smtClean="0"/>
          </a:p>
          <a:p>
            <a:r>
              <a:rPr lang="ar-SA" sz="2800" dirty="0" smtClean="0">
                <a:solidFill>
                  <a:srgbClr val="0070C0"/>
                </a:solidFill>
              </a:rPr>
              <a:t>جاءت بنتان اثنتان </a:t>
            </a:r>
          </a:p>
          <a:p>
            <a:endParaRPr lang="ar-SA" sz="2800" dirty="0" smtClean="0">
              <a:solidFill>
                <a:srgbClr val="0070C0"/>
              </a:solidFill>
            </a:endParaRPr>
          </a:p>
          <a:p>
            <a:r>
              <a:rPr lang="ar-SA" sz="2800" dirty="0" err="1" smtClean="0"/>
              <a:t>بنتان </a:t>
            </a:r>
            <a:r>
              <a:rPr lang="ar-SA" sz="2800" dirty="0" smtClean="0"/>
              <a:t>: فاعل مرفوع بالألف لأنه مثنى </a:t>
            </a:r>
          </a:p>
          <a:p>
            <a:r>
              <a:rPr lang="ar-SA" sz="2800" dirty="0" err="1" smtClean="0"/>
              <a:t>اثنتان </a:t>
            </a:r>
            <a:r>
              <a:rPr lang="ar-SA" sz="2800" dirty="0" smtClean="0"/>
              <a:t>: صفة مرفوعة بالألف لأنها ملحقة بالمثنى </a:t>
            </a:r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ar-SA" sz="4800" b="1" u="sng" dirty="0" smtClean="0">
                <a:solidFill>
                  <a:srgbClr val="C00000"/>
                </a:solidFill>
              </a:rPr>
              <a:t>أ- أحكام </a:t>
            </a:r>
            <a:r>
              <a:rPr lang="ar-SA" sz="4800" b="1" u="sng" dirty="0">
                <a:solidFill>
                  <a:srgbClr val="C00000"/>
                </a:solidFill>
              </a:rPr>
              <a:t>العددان ( واحد و اثنان ) : </a:t>
            </a:r>
            <a:endParaRPr lang="ar-SA" sz="48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464496"/>
          </a:xfrm>
        </p:spPr>
        <p:txBody>
          <a:bodyPr>
            <a:noAutofit/>
          </a:bodyPr>
          <a:lstStyle/>
          <a:p>
            <a:pPr algn="just"/>
            <a:endParaRPr lang="ar-SA" sz="4800" b="1" dirty="0" smtClean="0"/>
          </a:p>
          <a:p>
            <a:pPr marL="82296" indent="0" algn="just">
              <a:buNone/>
            </a:pPr>
            <a:r>
              <a:rPr lang="ar-SA" sz="4000" b="1" dirty="0" smtClean="0"/>
              <a:t>أحياناً يستغنى عن ذكر العدد ويكتفي بذكر المعدود المفرد المنون ( آخره تنوين ) أو المثنى مثل :</a:t>
            </a:r>
          </a:p>
          <a:p>
            <a:pPr marL="82296" indent="0" algn="just">
              <a:buNone/>
            </a:pPr>
            <a:r>
              <a:rPr lang="ar-SA" sz="4000" b="1" dirty="0"/>
              <a:t> </a:t>
            </a:r>
            <a:r>
              <a:rPr lang="ar-SA" sz="4000" b="1" dirty="0" smtClean="0"/>
              <a:t>  - اشتريتُ قلماً .        أي قلم واحد .</a:t>
            </a:r>
          </a:p>
          <a:p>
            <a:pPr marL="82296" indent="0" algn="just">
              <a:buNone/>
            </a:pPr>
            <a:r>
              <a:rPr lang="ar-SA" sz="4000" b="1" dirty="0"/>
              <a:t> </a:t>
            </a:r>
            <a:r>
              <a:rPr lang="ar-SA" sz="4000" b="1" dirty="0" smtClean="0"/>
              <a:t>  - قطفتُ زهرتين        أي زهرتين اثنتين.</a:t>
            </a:r>
          </a:p>
        </p:txBody>
      </p:sp>
      <p:sp>
        <p:nvSpPr>
          <p:cNvPr id="4" name="مخطط انسيابي: شريط مثقب 3"/>
          <p:cNvSpPr/>
          <p:nvPr/>
        </p:nvSpPr>
        <p:spPr>
          <a:xfrm>
            <a:off x="6516216" y="1412776"/>
            <a:ext cx="2160240" cy="1140234"/>
          </a:xfrm>
          <a:prstGeom prst="flowChartPunchedTap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b="1" dirty="0" smtClean="0"/>
              <a:t>فائدة</a:t>
            </a:r>
            <a:endParaRPr lang="ar-SA" sz="2400" b="1" dirty="0"/>
          </a:p>
        </p:txBody>
      </p:sp>
      <p:sp>
        <p:nvSpPr>
          <p:cNvPr id="5" name="سهم إلى اليسار 4"/>
          <p:cNvSpPr/>
          <p:nvPr/>
        </p:nvSpPr>
        <p:spPr>
          <a:xfrm>
            <a:off x="6156176" y="3933056"/>
            <a:ext cx="504056" cy="484632"/>
          </a:xfrm>
          <a:prstGeom prst="left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سهم إلى اليسار 5"/>
          <p:cNvSpPr/>
          <p:nvPr/>
        </p:nvSpPr>
        <p:spPr>
          <a:xfrm>
            <a:off x="6228184" y="4725144"/>
            <a:ext cx="417196" cy="484632"/>
          </a:xfrm>
          <a:prstGeom prst="left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8362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2893</TotalTime>
  <Words>1710</Words>
  <Application>Microsoft Macintosh PowerPoint</Application>
  <PresentationFormat>عرض على الشاشة (4:3)‏</PresentationFormat>
  <Paragraphs>259</Paragraphs>
  <Slides>29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8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29</vt:i4>
      </vt:variant>
    </vt:vector>
  </HeadingPairs>
  <TitlesOfParts>
    <vt:vector size="38" baseType="lpstr">
      <vt:lpstr>DecoType Thuluth</vt:lpstr>
      <vt:lpstr>Gill Sans MT</vt:lpstr>
      <vt:lpstr>Majalla UI</vt:lpstr>
      <vt:lpstr>Times New Roman</vt:lpstr>
      <vt:lpstr>Verdana</vt:lpstr>
      <vt:lpstr>Wingdings</vt:lpstr>
      <vt:lpstr>Wingdings 2</vt:lpstr>
      <vt:lpstr>Arial</vt:lpstr>
      <vt:lpstr>انقلاب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أ- أحكام العددان ( واحد و اثنان ) : </vt:lpstr>
      <vt:lpstr>أ- أحكام العددان ( واحد و اثنان ) : </vt:lpstr>
      <vt:lpstr>عرض تقديمي في PowerPoint</vt:lpstr>
      <vt:lpstr>أ- أحكام العددان ( واحد و اثنان ) : </vt:lpstr>
      <vt:lpstr>ب - أحكام الأعداد ( ثلاثة – تسعة ):</vt:lpstr>
      <vt:lpstr>ب - أحكام الأعداد ( ثلاثة – تسعة ):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ج- أحكام العدد ( عشرة ) :</vt:lpstr>
      <vt:lpstr>هــ - ( بضعة ) :( تدل على عدد لايقل عن ثلاثة ولايزيد عن تسعة )</vt:lpstr>
      <vt:lpstr>ب – أحكام الأعداد المركبة ( أحدَ عشرَ – تسعةَ عشرَ )</vt:lpstr>
      <vt:lpstr>ب – أحكام الأعداد المركبة ( أحدَ عشرَ – تسعةَ عشرَ )</vt:lpstr>
      <vt:lpstr>عرض تقديمي في PowerPoint</vt:lpstr>
      <vt:lpstr>ج- أحكام ألفاظ العقود (عشرون, عشرين, ثلاثون ..... تسعون )</vt:lpstr>
      <vt:lpstr>هـ - أحكام ألفاظ العقود )</vt:lpstr>
      <vt:lpstr>د- أحكام الأعداد المعطوفة على العقود (واحد وعشرين – تسع وتسعين ): </vt:lpstr>
      <vt:lpstr>هـ - أحكام الأعداد ( مئة والف ومليون )</vt:lpstr>
      <vt:lpstr>و- أحكام الأعداد على وزن فاعل: </vt:lpstr>
      <vt:lpstr>العدد والمعدود :</vt:lpstr>
      <vt:lpstr>العدد والمعدود: </vt:lpstr>
      <vt:lpstr>العدد والمعدود :</vt:lpstr>
      <vt:lpstr>عرض تقديمي في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maas</dc:creator>
  <cp:lastModifiedBy>FATMAH,ABDULRAHEEM,MOHAMMAD,JEDDO</cp:lastModifiedBy>
  <cp:revision>98</cp:revision>
  <dcterms:created xsi:type="dcterms:W3CDTF">2014-09-10T19:09:58Z</dcterms:created>
  <dcterms:modified xsi:type="dcterms:W3CDTF">2016-05-11T13:09:05Z</dcterms:modified>
</cp:coreProperties>
</file>