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C00"/>
    <a:srgbClr val="005A9E"/>
    <a:srgbClr val="DA0000"/>
    <a:srgbClr val="9E0000"/>
    <a:srgbClr val="FFFF00"/>
    <a:srgbClr val="C0BB00"/>
    <a:srgbClr val="9E9A00"/>
    <a:srgbClr val="6A6800"/>
    <a:srgbClr val="7A0000"/>
    <a:srgbClr val="8E6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FC8F-9D06-4001-BC61-27C56EDE83D2}" type="datetimeFigureOut">
              <a:rPr lang="ar-EG" smtClean="0"/>
              <a:pPr/>
              <a:t>16/01/1441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95CE-8FD4-44ED-9121-380557ACCAF3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ar-EG" dirty="0" smtClean="0"/>
              <a:t>  </a:t>
            </a:r>
          </a:p>
          <a:p>
            <a:pPr>
              <a:buNone/>
            </a:pPr>
            <a:r>
              <a:rPr lang="ar-EG" b="1" i="1" u="sng" dirty="0" smtClean="0">
                <a:solidFill>
                  <a:srgbClr val="7A0000"/>
                </a:solidFill>
              </a:rPr>
              <a:t>خامساً: مفهوم الاستذكار </a:t>
            </a:r>
            <a:r>
              <a:rPr lang="ar-EG" b="1" i="1" u="sng" dirty="0" err="1" smtClean="0">
                <a:solidFill>
                  <a:srgbClr val="7A0000"/>
                </a:solidFill>
              </a:rPr>
              <a:t>الفعال:</a:t>
            </a:r>
            <a:endParaRPr lang="ar-EG" dirty="0" smtClean="0">
              <a:solidFill>
                <a:srgbClr val="7A0000"/>
              </a:solidFill>
            </a:endParaRPr>
          </a:p>
          <a:p>
            <a:pPr>
              <a:buNone/>
            </a:pPr>
            <a:r>
              <a:rPr lang="ar-EG" dirty="0" smtClean="0"/>
              <a:t>         يعرف </a:t>
            </a:r>
            <a:r>
              <a:rPr lang="ar-EG" dirty="0" err="1" smtClean="0"/>
              <a:t>الاستذاكر</a:t>
            </a:r>
            <a:r>
              <a:rPr lang="ar-EG" dirty="0" smtClean="0"/>
              <a:t> الفعال على </a:t>
            </a:r>
            <a:r>
              <a:rPr lang="ar-EG" dirty="0" err="1" smtClean="0"/>
              <a:t>أنه: �</a:t>
            </a:r>
            <a:endParaRPr lang="ar-EG" dirty="0" smtClean="0"/>
          </a:p>
          <a:p>
            <a:pPr>
              <a:buNone/>
            </a:pPr>
            <a:r>
              <a:rPr lang="ar-EG" b="1" i="1" dirty="0" smtClean="0">
                <a:solidFill>
                  <a:srgbClr val="7A0000"/>
                </a:solidFill>
              </a:rPr>
              <a:t>                </a:t>
            </a:r>
            <a:r>
              <a:rPr lang="ar-EG" b="1" i="1" dirty="0" err="1" smtClean="0">
                <a:solidFill>
                  <a:srgbClr val="7A0000"/>
                </a:solidFill>
              </a:rPr>
              <a:t>1- </a:t>
            </a:r>
            <a:r>
              <a:rPr lang="ar-EG" sz="2800" b="1" i="1" dirty="0" smtClean="0">
                <a:solidFill>
                  <a:srgbClr val="7A0000"/>
                </a:solidFill>
              </a:rPr>
              <a:t>”الطرق التي يتبعها الطالب في استيعاب المواد </a:t>
            </a:r>
            <a:r>
              <a:rPr lang="ar-EG" sz="2800" b="1" i="1" dirty="0" err="1" smtClean="0">
                <a:solidFill>
                  <a:srgbClr val="7A0000"/>
                </a:solidFill>
              </a:rPr>
              <a:t>الدراسية“.</a:t>
            </a:r>
            <a:endParaRPr lang="ar-EG" sz="2800" b="1" i="1" dirty="0" smtClean="0">
              <a:solidFill>
                <a:srgbClr val="7A0000"/>
              </a:solidFill>
            </a:endParaRPr>
          </a:p>
          <a:p>
            <a:pPr>
              <a:buNone/>
            </a:pPr>
            <a:r>
              <a:rPr lang="ar-EG" sz="2800" b="1" i="1" dirty="0" smtClean="0">
                <a:solidFill>
                  <a:srgbClr val="7A0000"/>
                </a:solidFill>
              </a:rPr>
              <a:t>                   </a:t>
            </a:r>
            <a:r>
              <a:rPr lang="ar-EG" sz="2800" b="1" i="1" dirty="0" err="1" smtClean="0">
                <a:solidFill>
                  <a:srgbClr val="7A0000"/>
                </a:solidFill>
              </a:rPr>
              <a:t>2- </a:t>
            </a:r>
            <a:r>
              <a:rPr lang="ar-EG" sz="2800" b="1" i="1" dirty="0" smtClean="0">
                <a:solidFill>
                  <a:srgbClr val="7A0000"/>
                </a:solidFill>
              </a:rPr>
              <a:t>”</a:t>
            </a:r>
            <a:r>
              <a:rPr lang="ar-EG" sz="2800" b="1" i="1" dirty="0" smtClean="0"/>
              <a:t>هي أنماط سلوكية متعلمة تتباين بتباين الموقف التعليمي     </a:t>
            </a:r>
          </a:p>
          <a:p>
            <a:pPr>
              <a:buNone/>
            </a:pPr>
            <a:r>
              <a:rPr lang="ar-EG" sz="2800" b="1" i="1" dirty="0" smtClean="0"/>
              <a:t>                           والمقررات </a:t>
            </a:r>
            <a:r>
              <a:rPr lang="ar-EG" sz="2800" b="1" i="1" dirty="0" err="1" smtClean="0"/>
              <a:t>الدراسية“.�</a:t>
            </a:r>
            <a:endParaRPr lang="ar-EG" sz="2800" b="1" i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ar-EG" sz="1800" dirty="0" smtClean="0"/>
          </a:p>
          <a:p>
            <a:pPr>
              <a:lnSpc>
                <a:spcPct val="150000"/>
              </a:lnSpc>
              <a:buNone/>
            </a:pPr>
            <a:r>
              <a:rPr lang="ar-EG" b="1" i="1" u="sng" dirty="0" smtClean="0">
                <a:solidFill>
                  <a:srgbClr val="D1CC00"/>
                </a:solidFill>
              </a:rPr>
              <a:t>  سادساً: فوائد الاستذكار </a:t>
            </a:r>
            <a:r>
              <a:rPr lang="ar-EG" b="1" i="1" u="sng" dirty="0" err="1" smtClean="0">
                <a:solidFill>
                  <a:srgbClr val="D1CC00"/>
                </a:solidFill>
              </a:rPr>
              <a:t>الفعال:</a:t>
            </a:r>
            <a:endParaRPr lang="ar-EG" b="1" i="1" u="sng" dirty="0" smtClean="0">
              <a:solidFill>
                <a:srgbClr val="D1CC00"/>
              </a:solidFill>
            </a:endParaRPr>
          </a:p>
          <a:p>
            <a:pPr>
              <a:lnSpc>
                <a:spcPct val="150000"/>
              </a:lnSpc>
            </a:pPr>
            <a:r>
              <a:rPr lang="ar-EG" sz="2800" b="1" i="1" dirty="0" smtClean="0"/>
              <a:t>يحقق التفوق الدراسي في جميع المقررات الدراسية.</a:t>
            </a:r>
          </a:p>
          <a:p>
            <a:pPr>
              <a:lnSpc>
                <a:spcPct val="150000"/>
              </a:lnSpc>
            </a:pPr>
            <a:r>
              <a:rPr lang="ar-EG" sz="2800" b="1" i="1" dirty="0" smtClean="0"/>
              <a:t>يساعد الطالب على تحقيق أهداف التعلم لديه.</a:t>
            </a:r>
          </a:p>
          <a:p>
            <a:pPr>
              <a:lnSpc>
                <a:spcPct val="150000"/>
              </a:lnSpc>
            </a:pPr>
            <a:r>
              <a:rPr lang="ar-EG" sz="2800" b="1" i="1" dirty="0" smtClean="0"/>
              <a:t>يساعد الطالب على توفير الوقت والجهد </a:t>
            </a:r>
            <a:r>
              <a:rPr lang="ar-EG" sz="2800" b="1" i="1" dirty="0" err="1" smtClean="0"/>
              <a:t>والمال.</a:t>
            </a:r>
            <a:r>
              <a:rPr lang="ar-EG" sz="2800" b="1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ar-EG" sz="2800" b="1" i="1" dirty="0" smtClean="0"/>
              <a:t>يوظف الطالب القدرات التي يتميز </a:t>
            </a:r>
            <a:r>
              <a:rPr lang="ar-EG" sz="2800" b="1" i="1" dirty="0" err="1" smtClean="0"/>
              <a:t>بها</a:t>
            </a:r>
            <a:r>
              <a:rPr lang="ar-EG" sz="2800" b="1" i="1" dirty="0" smtClean="0"/>
              <a:t> في الموقف التعليمي.</a:t>
            </a:r>
          </a:p>
          <a:p>
            <a:pPr>
              <a:lnSpc>
                <a:spcPct val="150000"/>
              </a:lnSpc>
            </a:pPr>
            <a:r>
              <a:rPr lang="ar-SA" sz="2800" b="1" i="1" dirty="0" smtClean="0"/>
              <a:t>ي</a:t>
            </a:r>
            <a:r>
              <a:rPr lang="ar-EG" sz="2800" b="1" i="1" dirty="0" smtClean="0"/>
              <a:t>ساعد الطالب على تحليل وتفسير المعلومات وحل </a:t>
            </a:r>
            <a:r>
              <a:rPr lang="ar-EG" sz="2800" b="1" i="1" dirty="0" err="1" smtClean="0"/>
              <a:t>المشكلات.</a:t>
            </a:r>
            <a:r>
              <a:rPr lang="ar-EG" sz="2800" b="1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ar-EG" sz="2800" b="1" i="1" dirty="0" smtClean="0"/>
              <a:t>يساعد الطالب على ابتكار واكتساب أفكار وسلوكيات جديدة.</a:t>
            </a:r>
            <a:endParaRPr lang="ar-EG" sz="2800" b="1" i="1" u="sng" dirty="0">
              <a:solidFill>
                <a:srgbClr val="D1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ar-EG" dirty="0" smtClean="0"/>
          </a:p>
          <a:p>
            <a:r>
              <a:rPr lang="ar-EG" b="1" i="1" u="sng" dirty="0" smtClean="0">
                <a:solidFill>
                  <a:srgbClr val="DA0000"/>
                </a:solidFill>
              </a:rPr>
              <a:t>سابعاً: خصائص الاستذكار </a:t>
            </a:r>
            <a:r>
              <a:rPr lang="ar-EG" b="1" i="1" u="sng" dirty="0" err="1" smtClean="0">
                <a:solidFill>
                  <a:srgbClr val="DA0000"/>
                </a:solidFill>
              </a:rPr>
              <a:t>الفعال</a:t>
            </a:r>
            <a:r>
              <a:rPr lang="ar-EG" b="1" i="1" u="sng" dirty="0" err="1" smtClean="0">
                <a:solidFill>
                  <a:srgbClr val="DA0000"/>
                </a:solidFill>
              </a:rPr>
              <a:t>:</a:t>
            </a:r>
            <a:endParaRPr lang="ar-EG" dirty="0" smtClean="0">
              <a:solidFill>
                <a:srgbClr val="DA0000"/>
              </a:solidFill>
            </a:endParaRPr>
          </a:p>
          <a:p>
            <a:pPr>
              <a:buNone/>
            </a:pPr>
            <a:endParaRPr lang="ar-EG" b="1" i="1" u="sng" dirty="0" smtClean="0">
              <a:solidFill>
                <a:srgbClr val="DA0000"/>
              </a:solidFill>
            </a:endParaRPr>
          </a:p>
          <a:p>
            <a:pPr>
              <a:buNone/>
            </a:pPr>
            <a:endParaRPr lang="ar-EG" b="1" i="1" u="sng" dirty="0" smtClean="0">
              <a:solidFill>
                <a:srgbClr val="DA000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" y="1397000"/>
          <a:ext cx="8964488" cy="52723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6320"/>
                <a:gridCol w="2692610"/>
                <a:gridCol w="5755558"/>
              </a:tblGrid>
              <a:tr h="556351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 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الخاصية</a:t>
                      </a:r>
                      <a:endParaRPr lang="ar-E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الوصف والتطبيق</a:t>
                      </a:r>
                      <a:endParaRPr lang="ar-EG" sz="2800" dirty="0"/>
                    </a:p>
                  </a:txBody>
                  <a:tcPr/>
                </a:tc>
              </a:tr>
              <a:tr h="687257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 1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100" dirty="0" smtClean="0"/>
                        <a:t>الاعتقاد في أمكانية التعلم</a:t>
                      </a:r>
                      <a:endParaRPr lang="ar-EG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ثقة المتعلم في مستوى ذكائه والاعتقاد بان له الحق في التعلم ويكون ويكون لديه اتجاهات ايجابية نحو التعلم.</a:t>
                      </a:r>
                      <a:endParaRPr lang="ar-EG" sz="1900" b="1" dirty="0"/>
                    </a:p>
                  </a:txBody>
                  <a:tcPr anchor="ctr"/>
                </a:tc>
              </a:tr>
              <a:tr h="687257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2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0" dirty="0" smtClean="0"/>
                        <a:t>الحالة الفيزيائية</a:t>
                      </a:r>
                      <a:r>
                        <a:rPr lang="ar-EG" sz="2400" b="0" baseline="0" dirty="0" smtClean="0"/>
                        <a:t> للمتعلم</a:t>
                      </a:r>
                      <a:endParaRPr lang="ar-EG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الحصول على القسط الكافي من الراحة البدنية والنفسية والبعد عن التوتر والإجهاد والتعب.</a:t>
                      </a:r>
                      <a:endParaRPr lang="ar-EG" sz="1900" b="1" dirty="0"/>
                    </a:p>
                  </a:txBody>
                  <a:tcPr/>
                </a:tc>
              </a:tr>
              <a:tr h="687257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 3 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البيئة المناسبة للتعلم</a:t>
                      </a:r>
                      <a:endParaRPr lang="ar-EG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dirty="0" smtClean="0"/>
                        <a:t>توفير مكان مناسب من حيث التهوية الجيدة والإضاءة الكافية والبعد عن الضوضاء </a:t>
                      </a:r>
                      <a:r>
                        <a:rPr lang="ar-EG" sz="1900" b="1" dirty="0" err="1" smtClean="0"/>
                        <a:t>والمشتتات.</a:t>
                      </a:r>
                      <a:r>
                        <a:rPr lang="ar-EG" sz="1900" b="1" dirty="0" smtClean="0"/>
                        <a:t> </a:t>
                      </a:r>
                      <a:endParaRPr lang="ar-EG" sz="1900" b="1" dirty="0"/>
                    </a:p>
                  </a:txBody>
                  <a:tcPr/>
                </a:tc>
              </a:tr>
              <a:tr h="723376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  4 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200" dirty="0" smtClean="0"/>
                        <a:t>معالجة وترميز المعلومات</a:t>
                      </a:r>
                      <a:endParaRPr lang="ar-EG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dirty="0" smtClean="0"/>
                        <a:t>تنظيم</a:t>
                      </a:r>
                      <a:r>
                        <a:rPr lang="ar-EG" sz="1900" b="1" baseline="0" dirty="0" smtClean="0"/>
                        <a:t> المعلومات وتفسيرها وتحليلها وربط المعلومات الجديدة بالسابقة لسهولة استرجعها وقت </a:t>
                      </a:r>
                      <a:r>
                        <a:rPr lang="ar-EG" sz="1900" b="1" baseline="0" dirty="0" err="1" smtClean="0"/>
                        <a:t>المذاكرة.</a:t>
                      </a:r>
                      <a:r>
                        <a:rPr lang="ar-EG" sz="1900" b="1" baseline="0" dirty="0" smtClean="0"/>
                        <a:t> </a:t>
                      </a:r>
                      <a:endParaRPr lang="ar-EG" sz="1900" b="1" dirty="0"/>
                    </a:p>
                  </a:txBody>
                  <a:tcPr/>
                </a:tc>
              </a:tr>
              <a:tr h="818163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  5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200" dirty="0" smtClean="0"/>
                        <a:t>استخدام استراتيجيات التعلم الفعال</a:t>
                      </a:r>
                      <a:endParaRPr lang="ar-EG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dirty="0" smtClean="0"/>
                        <a:t>تطبيق استراتيجيات فعالة في المذاكرة مثل التلخيص</a:t>
                      </a:r>
                      <a:r>
                        <a:rPr lang="ar-EG" sz="1900" b="1" baseline="0" dirty="0" smtClean="0"/>
                        <a:t> والخرائط الذهنية والقراءة السريعة وتدوين المعلومات المهمة من المحاضر.</a:t>
                      </a:r>
                      <a:endParaRPr lang="ar-EG" sz="1900" b="1" dirty="0"/>
                    </a:p>
                  </a:txBody>
                  <a:tcPr/>
                </a:tc>
              </a:tr>
              <a:tr h="687257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  6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استخدام كل</a:t>
                      </a:r>
                      <a:r>
                        <a:rPr lang="ar-EG" sz="2000" b="1" baseline="0" dirty="0" smtClean="0"/>
                        <a:t> القدرات العقلية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dirty="0" smtClean="0"/>
                        <a:t>توظيف كل قدراتك العقلية</a:t>
                      </a:r>
                      <a:r>
                        <a:rPr lang="ar-EG" sz="1900" b="1" baseline="0" dirty="0" smtClean="0"/>
                        <a:t> واستخدام كل انماط التفكير وتوظيف شقي </a:t>
                      </a:r>
                      <a:r>
                        <a:rPr lang="ar-EG" sz="1900" b="1" baseline="0" dirty="0" err="1" smtClean="0"/>
                        <a:t>الدماغ </a:t>
                      </a:r>
                      <a:r>
                        <a:rPr lang="ar-EG" sz="1900" b="1" baseline="0" dirty="0" smtClean="0"/>
                        <a:t>( الايمن </a:t>
                      </a:r>
                      <a:r>
                        <a:rPr lang="ar-EG" sz="1900" b="1" baseline="0" dirty="0" err="1" smtClean="0"/>
                        <a:t>والايسر</a:t>
                      </a:r>
                      <a:r>
                        <a:rPr lang="ar-EG" sz="1900" b="1" baseline="0" dirty="0" smtClean="0"/>
                        <a:t> </a:t>
                      </a:r>
                      <a:r>
                        <a:rPr lang="ar-EG" sz="1900" b="1" baseline="0" dirty="0" err="1" smtClean="0"/>
                        <a:t>)</a:t>
                      </a:r>
                      <a:endParaRPr lang="ar-EG" sz="1900" b="1" dirty="0"/>
                    </a:p>
                  </a:txBody>
                  <a:tcPr/>
                </a:tc>
              </a:tr>
              <a:tr h="425445"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  7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000" b="1" dirty="0" smtClean="0"/>
                        <a:t>حب التعلم والتمتع </a:t>
                      </a:r>
                      <a:r>
                        <a:rPr lang="ar-EG" sz="2000" b="1" dirty="0" err="1" smtClean="0"/>
                        <a:t>به</a:t>
                      </a:r>
                      <a:endParaRPr lang="ar-EG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dirty="0" smtClean="0"/>
                        <a:t>جعل المتعلم</a:t>
                      </a:r>
                      <a:r>
                        <a:rPr lang="ar-EG" sz="1900" b="1" baseline="0" dirty="0" smtClean="0"/>
                        <a:t> متمتعا وكل ما يتعلمه له معنى لديه والمعرفة جزء من ذاته.</a:t>
                      </a:r>
                      <a:endParaRPr lang="ar-EG" sz="19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ar-EG" sz="1000" dirty="0" smtClean="0"/>
          </a:p>
          <a:p>
            <a:pPr>
              <a:buNone/>
            </a:pPr>
            <a:endParaRPr lang="ar-EG" sz="1000" dirty="0" smtClean="0"/>
          </a:p>
          <a:p>
            <a:pPr>
              <a:buNone/>
            </a:pPr>
            <a:r>
              <a:rPr lang="ar-EG" sz="2800" b="1" i="1" dirty="0" smtClean="0">
                <a:solidFill>
                  <a:srgbClr val="005A9E"/>
                </a:solidFill>
              </a:rPr>
              <a:t>     </a:t>
            </a:r>
            <a:r>
              <a:rPr lang="ar-EG" sz="2800" b="1" i="1" dirty="0" smtClean="0">
                <a:solidFill>
                  <a:srgbClr val="005A9E"/>
                </a:solidFill>
              </a:rPr>
              <a:t>ثامناً</a:t>
            </a:r>
            <a:r>
              <a:rPr lang="ar-EG" sz="2800" b="1" i="1" u="sng" dirty="0" smtClean="0">
                <a:solidFill>
                  <a:srgbClr val="005A9E"/>
                </a:solidFill>
              </a:rPr>
              <a:t>: معوقات الاستذكار </a:t>
            </a:r>
            <a:r>
              <a:rPr lang="ar-EG" sz="2800" b="1" i="1" u="sng" dirty="0" err="1" smtClean="0">
                <a:solidFill>
                  <a:srgbClr val="005A9E"/>
                </a:solidFill>
              </a:rPr>
              <a:t>الفعال:</a:t>
            </a:r>
            <a:r>
              <a:rPr lang="ar-EG" sz="2800" dirty="0" smtClean="0">
                <a:solidFill>
                  <a:srgbClr val="005A9E"/>
                </a:solidFill>
              </a:rPr>
              <a:t> </a:t>
            </a:r>
          </a:p>
          <a:p>
            <a:pPr>
              <a:buNone/>
            </a:pPr>
            <a:r>
              <a:rPr lang="ar-EG" sz="2800" b="1" i="1" u="sng" dirty="0" smtClean="0">
                <a:solidFill>
                  <a:srgbClr val="005A9E"/>
                </a:solidFill>
              </a:rPr>
              <a:t> </a:t>
            </a:r>
          </a:p>
          <a:p>
            <a:pPr>
              <a:buNone/>
            </a:pPr>
            <a:endParaRPr lang="ar-EG" sz="2800" b="1" i="1" u="sng" dirty="0">
              <a:solidFill>
                <a:srgbClr val="005A9E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0" y="1052738"/>
          <a:ext cx="9144000" cy="58052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6856"/>
                <a:gridCol w="2187352"/>
                <a:gridCol w="6509792"/>
              </a:tblGrid>
              <a:tr h="617718"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solidFill>
                            <a:schemeClr val="tx1"/>
                          </a:solidFill>
                        </a:rPr>
                        <a:t>  م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1CC00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solidFill>
                            <a:schemeClr val="tx1"/>
                          </a:solidFill>
                        </a:rPr>
                        <a:t>                المعوقات 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1CC00">
                        <a:alpha val="1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solidFill>
                            <a:schemeClr val="tx1"/>
                          </a:solidFill>
                        </a:rPr>
                        <a:t>     الوصف</a:t>
                      </a:r>
                      <a:endParaRPr lang="ar-E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1CC00">
                        <a:alpha val="13000"/>
                      </a:srgbClr>
                    </a:solidFill>
                  </a:tcPr>
                </a:tc>
              </a:tr>
              <a:tr h="1037509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/>
                        <a:t>1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المعوقات المادية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تتعلق بالإمكانات المادية، ومن امثلتها  </a:t>
                      </a:r>
                      <a:r>
                        <a:rPr lang="ar-EG" sz="19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عدم :</a:t>
                      </a:r>
                      <a:endParaRPr lang="ar-EG" sz="19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 توافر قاعات دراسية </a:t>
                      </a:r>
                      <a:r>
                        <a:rPr lang="ar-EG" sz="19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جديدة.</a:t>
                      </a:r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2- وجود الاجهزة الاليكترونية </a:t>
                      </a:r>
                      <a:r>
                        <a:rPr lang="ar-EG" sz="19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الجديدة.</a:t>
                      </a:r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rtl="1"/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 مناسبة أماكن التدريس من حيث المقاعد والتهوية والسعة.</a:t>
                      </a:r>
                      <a:endParaRPr lang="ar-EG" sz="1900" b="1" dirty="0"/>
                    </a:p>
                  </a:txBody>
                  <a:tcPr/>
                </a:tc>
              </a:tr>
              <a:tr h="1037509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/>
                        <a:t>2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المعوقات التعليمية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تتعلق بالبيئة التعليمية، ومن </a:t>
                      </a:r>
                      <a:r>
                        <a:rPr lang="ar-EG" sz="19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أمثلتها :</a:t>
                      </a:r>
                      <a:endParaRPr lang="ar-EG" sz="19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 عدم مناسبة المناهج </a:t>
                      </a:r>
                      <a:r>
                        <a:rPr lang="ar-EG" sz="19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للمتعلمين .</a:t>
                      </a:r>
                      <a:endParaRPr lang="ar-EG" sz="19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EG" sz="1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 ضعف قدرات ومؤهلات أعضاء هيئة </a:t>
                      </a:r>
                      <a:r>
                        <a:rPr lang="ar-EG" sz="19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التدريس .</a:t>
                      </a:r>
                      <a:endParaRPr lang="ar-EG" sz="1900" b="1" dirty="0"/>
                    </a:p>
                  </a:txBody>
                  <a:tcPr/>
                </a:tc>
              </a:tr>
              <a:tr h="1037509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/>
                        <a:t>3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المعوقات الصحية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dirty="0" smtClean="0"/>
                        <a:t>تتعلق بالحالة الصحية للمتعلم ومن </a:t>
                      </a:r>
                      <a:r>
                        <a:rPr lang="ar-EG" sz="1900" b="1" dirty="0" err="1" smtClean="0"/>
                        <a:t>أمثلتها</a:t>
                      </a:r>
                      <a:r>
                        <a:rPr lang="ar-EG" sz="1900" b="1" baseline="0" dirty="0" err="1" smtClean="0"/>
                        <a:t> :</a:t>
                      </a:r>
                      <a:endParaRPr lang="ar-EG" sz="1900" b="1" baseline="0" dirty="0" smtClean="0"/>
                    </a:p>
                    <a:p>
                      <a:pPr rtl="1"/>
                      <a:r>
                        <a:rPr lang="ar-EG" sz="1900" b="1" baseline="0" dirty="0" smtClean="0"/>
                        <a:t>1- عدم توفير جو صحي للمتعلمين     2- قلة المتابعة الصحية للمتعلمين</a:t>
                      </a:r>
                    </a:p>
                    <a:p>
                      <a:pPr rtl="1"/>
                      <a:r>
                        <a:rPr lang="ar-EG" sz="1900" b="1" baseline="0" dirty="0" smtClean="0"/>
                        <a:t>3- عدم توفير عدد كافي من الاطباء داخل الجامعة</a:t>
                      </a:r>
                      <a:endParaRPr lang="ar-EG" sz="1900" b="1" dirty="0"/>
                    </a:p>
                  </a:txBody>
                  <a:tcPr/>
                </a:tc>
              </a:tr>
              <a:tr h="1037509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/>
                        <a:t>4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المعوقات النفسية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dirty="0" smtClean="0"/>
                        <a:t>تتعلق بالحالة النفسية </a:t>
                      </a:r>
                      <a:r>
                        <a:rPr lang="ar-EG" sz="1900" b="1" dirty="0" err="1" smtClean="0"/>
                        <a:t>للمتعلم </a:t>
                      </a:r>
                      <a:r>
                        <a:rPr lang="ar-EG" sz="1900" b="1" dirty="0" smtClean="0"/>
                        <a:t>، ومن </a:t>
                      </a:r>
                      <a:r>
                        <a:rPr lang="ar-EG" sz="1900" b="1" dirty="0" err="1" smtClean="0"/>
                        <a:t>أمثلتها :</a:t>
                      </a:r>
                      <a:endParaRPr lang="ar-EG" sz="1900" b="1" dirty="0" smtClean="0"/>
                    </a:p>
                    <a:p>
                      <a:pPr rtl="1"/>
                      <a:r>
                        <a:rPr lang="ar-EG" sz="1900" b="1" dirty="0" smtClean="0"/>
                        <a:t>1- عدم الرغبة في التعلم وقلة الدافعية   2- المشاعر السلبية نحو الدراسة والتعلم</a:t>
                      </a:r>
                    </a:p>
                    <a:p>
                      <a:pPr rtl="1"/>
                      <a:r>
                        <a:rPr lang="ar-EG" sz="1900" b="1" dirty="0" smtClean="0"/>
                        <a:t>3- التوتر والقلق والاضطراب</a:t>
                      </a:r>
                      <a:endParaRPr lang="ar-EG" sz="1900" b="1" dirty="0"/>
                    </a:p>
                  </a:txBody>
                  <a:tcPr/>
                </a:tc>
              </a:tr>
              <a:tr h="1037509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/>
                        <a:t>5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 smtClean="0"/>
                        <a:t>المعوقات </a:t>
                      </a:r>
                      <a:r>
                        <a:rPr lang="ar-EG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البيئية</a:t>
                      </a:r>
                      <a:endParaRPr lang="ar-EG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1900" b="1" dirty="0" smtClean="0"/>
                        <a:t>تتعلق بالبيئة </a:t>
                      </a:r>
                      <a:r>
                        <a:rPr lang="ar-EG" sz="1900" b="1" dirty="0" err="1" smtClean="0"/>
                        <a:t>للمتعلم </a:t>
                      </a:r>
                      <a:r>
                        <a:rPr lang="ar-EG" sz="1900" b="1" dirty="0" smtClean="0"/>
                        <a:t>, ومن </a:t>
                      </a:r>
                      <a:r>
                        <a:rPr lang="ar-EG" sz="1900" b="1" dirty="0" err="1" smtClean="0"/>
                        <a:t>أمثلتها :</a:t>
                      </a:r>
                      <a:endParaRPr lang="ar-EG" sz="1900" b="1" dirty="0" smtClean="0"/>
                    </a:p>
                    <a:p>
                      <a:pPr rtl="1"/>
                      <a:r>
                        <a:rPr lang="ar-EG" sz="1900" b="1" dirty="0" smtClean="0"/>
                        <a:t>1- عدم مناسبة أماكن القاعات للتدريس    2- التهوية والآضاءة</a:t>
                      </a:r>
                      <a:r>
                        <a:rPr lang="ar-EG" sz="1900" b="1" baseline="0" dirty="0" smtClean="0"/>
                        <a:t> غير مناسبة</a:t>
                      </a:r>
                    </a:p>
                    <a:p>
                      <a:pPr rtl="1"/>
                      <a:r>
                        <a:rPr lang="ar-EG" sz="1900" b="1" baseline="0" dirty="0" smtClean="0"/>
                        <a:t>3- عدم نظافة أماكن التدريس</a:t>
                      </a:r>
                      <a:endParaRPr lang="ar-EG" sz="19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7237"/>
            <a:ext cx="9139237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2123728" y="0"/>
            <a:ext cx="5256584" cy="836712"/>
          </a:xfrm>
          <a:prstGeom prst="roundRect">
            <a:avLst/>
          </a:prstGeom>
          <a:solidFill>
            <a:srgbClr val="00206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مصطلحات الجلسة</a:t>
            </a:r>
            <a:endParaRPr lang="ar-EG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EG" dirty="0"/>
          </a:p>
        </p:txBody>
      </p:sp>
      <p:sp>
        <p:nvSpPr>
          <p:cNvPr id="4" name="تمرير أفقي 3"/>
          <p:cNvSpPr/>
          <p:nvPr/>
        </p:nvSpPr>
        <p:spPr>
          <a:xfrm>
            <a:off x="683568" y="1988840"/>
            <a:ext cx="7488832" cy="2160240"/>
          </a:xfrm>
          <a:prstGeom prst="horizontalScroll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dirty="0" smtClean="0">
                <a:solidFill>
                  <a:schemeClr val="tx1"/>
                </a:solidFill>
              </a:rPr>
              <a:t>انتهت الوحدة</a:t>
            </a:r>
            <a:endParaRPr lang="ar-EG" sz="11500" dirty="0" smtClean="0">
              <a:solidFill>
                <a:schemeClr val="tx1"/>
              </a:solidFill>
            </a:endParaRPr>
          </a:p>
          <a:p>
            <a:pPr algn="ctr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9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5241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860032" y="3212976"/>
            <a:ext cx="4004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dirty="0" smtClean="0"/>
              <a:t>يلاحظ تميز بعض الطلبة في مواد معينة دون </a:t>
            </a:r>
            <a:r>
              <a:rPr lang="ar-EG" dirty="0" err="1" smtClean="0"/>
              <a:t>غيرها،</a:t>
            </a:r>
            <a:endParaRPr lang="ar-E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3005138"/>
            <a:ext cx="9115425" cy="11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17033"/>
            <a:ext cx="21812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5533116" y="4221088"/>
            <a:ext cx="3220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i="1" dirty="0" smtClean="0"/>
              <a:t>1- نمط التعلم من حيث الموقف </a:t>
            </a:r>
            <a:r>
              <a:rPr lang="ar-EG" b="1" i="1" dirty="0" err="1" smtClean="0"/>
              <a:t>التعليمي:</a:t>
            </a:r>
            <a:endParaRPr lang="ar-EG" b="1" i="1" dirty="0"/>
          </a:p>
        </p:txBody>
      </p:sp>
      <p:sp>
        <p:nvSpPr>
          <p:cNvPr id="10" name="مستطيل 9"/>
          <p:cNvSpPr/>
          <p:nvPr/>
        </p:nvSpPr>
        <p:spPr>
          <a:xfrm>
            <a:off x="251520" y="4653136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/>
              <a:t>”هو الموقف التعليمي الذي يفضل فيه المتعلم أن يتعلم المعلومات والمهارات والقيم الجديدة والصعبة تحت ظروف معينة يفضلها </a:t>
            </a:r>
            <a:r>
              <a:rPr lang="ar-EG" dirty="0" err="1" smtClean="0"/>
              <a:t>الطالب ” .</a:t>
            </a:r>
            <a:endParaRPr lang="ar-EG" dirty="0"/>
          </a:p>
        </p:txBody>
      </p:sp>
      <p:sp>
        <p:nvSpPr>
          <p:cNvPr id="11" name="مستطيل 10"/>
          <p:cNvSpPr/>
          <p:nvPr/>
        </p:nvSpPr>
        <p:spPr>
          <a:xfrm>
            <a:off x="323529" y="5301208"/>
            <a:ext cx="8390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b="1" i="1" dirty="0" smtClean="0"/>
              <a:t>2- نمط التعلم </a:t>
            </a:r>
            <a:r>
              <a:rPr lang="ar-EG" b="1" i="1" dirty="0"/>
              <a:t>من </a:t>
            </a:r>
            <a:r>
              <a:rPr lang="ar-EG" b="1" i="1" dirty="0" smtClean="0"/>
              <a:t>حيث شخصية </a:t>
            </a:r>
            <a:r>
              <a:rPr lang="ar-EG" b="1" i="1" dirty="0" err="1" smtClean="0"/>
              <a:t>المتعلم :</a:t>
            </a:r>
            <a:endParaRPr lang="ar-EG" b="1" i="1" dirty="0" smtClean="0"/>
          </a:p>
          <a:p>
            <a:pPr marL="182563" indent="-182563"/>
            <a:r>
              <a:rPr lang="ar-EG" b="1" i="1" dirty="0"/>
              <a:t> </a:t>
            </a:r>
            <a:r>
              <a:rPr lang="ar-EG" b="1" i="1" dirty="0" smtClean="0"/>
              <a:t>  </a:t>
            </a:r>
            <a:r>
              <a:rPr lang="ar-EG" dirty="0" smtClean="0"/>
              <a:t>هي مجموعة من الصفات والسلوكيات التي تختلف من فرد لآخر وتختص هذه السلوكيات في معالجة المعلومات                      واسترجاعها والتي تؤثر بدورها على طرق </a:t>
            </a:r>
            <a:r>
              <a:rPr lang="ar-EG" dirty="0" err="1" smtClean="0"/>
              <a:t>التعلم ” .</a:t>
            </a:r>
            <a:r>
              <a:rPr lang="ar-EG" dirty="0" smtClean="0"/>
              <a:t>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EG" sz="2800" b="1" i="1" dirty="0" smtClean="0">
                <a:solidFill>
                  <a:srgbClr val="A80000"/>
                </a:solidFill>
              </a:rPr>
              <a:t> ثانياً</a:t>
            </a:r>
            <a:r>
              <a:rPr lang="ar-EG" sz="2800" b="1" i="1" dirty="0">
                <a:solidFill>
                  <a:srgbClr val="A80000"/>
                </a:solidFill>
              </a:rPr>
              <a:t>: أهمية أنماط </a:t>
            </a:r>
            <a:r>
              <a:rPr lang="ar-EG" sz="2800" b="1" i="1" dirty="0" smtClean="0">
                <a:solidFill>
                  <a:srgbClr val="A80000"/>
                </a:solidFill>
              </a:rPr>
              <a:t>التعلم:                                                           </a:t>
            </a:r>
            <a:r>
              <a:rPr lang="ar-EG" sz="2800" dirty="0" smtClean="0"/>
              <a:t> </a:t>
            </a:r>
            <a:r>
              <a:rPr lang="ar-EG" sz="2400" dirty="0" smtClean="0"/>
              <a:t>معرفة الطالب نمط التعلم تساعده في اختيار الاستراتيجية والنشاط الذي يتناسب معه ليحقق مستوى وانجاز تعليمي مرتفع, وتتمثل أهمية تحديد أنماط التعلم للطالب في </a:t>
            </a:r>
            <a:r>
              <a:rPr lang="ar-EG" sz="2400" dirty="0" err="1" smtClean="0"/>
              <a:t>الآتي:</a:t>
            </a:r>
            <a:endParaRPr lang="ar-EG" sz="2400" dirty="0" smtClean="0"/>
          </a:p>
          <a:p>
            <a:pPr marL="808038" indent="-180000">
              <a:spcBef>
                <a:spcPts val="1200"/>
              </a:spcBef>
            </a:pPr>
            <a:r>
              <a:rPr lang="ar-EG" sz="2400" b="1" i="1" dirty="0" smtClean="0">
                <a:solidFill>
                  <a:srgbClr val="000D26"/>
                </a:solidFill>
              </a:rPr>
              <a:t>تحسين اتجاهات الطالب نحو التعلم.</a:t>
            </a:r>
            <a:endParaRPr lang="ar-EG" sz="2400" b="1" i="1" dirty="0">
              <a:solidFill>
                <a:srgbClr val="000D26"/>
              </a:solidFill>
            </a:endParaRPr>
          </a:p>
          <a:p>
            <a:pPr marL="808038" indent="-180000">
              <a:spcBef>
                <a:spcPts val="1200"/>
              </a:spcBef>
            </a:pPr>
            <a:r>
              <a:rPr lang="ar-EG" sz="2400" b="1" i="1" dirty="0" smtClean="0">
                <a:solidFill>
                  <a:srgbClr val="000D26"/>
                </a:solidFill>
              </a:rPr>
              <a:t>تساعد </a:t>
            </a:r>
            <a:r>
              <a:rPr lang="ar-EG" sz="2400" b="1" i="1" dirty="0">
                <a:solidFill>
                  <a:srgbClr val="000D26"/>
                </a:solidFill>
              </a:rPr>
              <a:t>الطالب على معرفة نمط التعلم الذي يتميز </a:t>
            </a:r>
            <a:r>
              <a:rPr lang="ar-EG" sz="2400" b="1" i="1" dirty="0" err="1">
                <a:solidFill>
                  <a:srgbClr val="000D26"/>
                </a:solidFill>
              </a:rPr>
              <a:t>به.</a:t>
            </a:r>
            <a:r>
              <a:rPr lang="ar-EG" sz="2400" b="1" i="1" dirty="0">
                <a:solidFill>
                  <a:srgbClr val="000D26"/>
                </a:solidFill>
              </a:rPr>
              <a:t> </a:t>
            </a:r>
          </a:p>
          <a:p>
            <a:pPr marL="808038" indent="-180000">
              <a:spcBef>
                <a:spcPts val="1200"/>
              </a:spcBef>
            </a:pPr>
            <a:r>
              <a:rPr lang="ar-EG" sz="2400" b="1" i="1" dirty="0" smtClean="0">
                <a:solidFill>
                  <a:srgbClr val="000D26"/>
                </a:solidFill>
              </a:rPr>
              <a:t>تحقيق الرضا من جانب الطالب عن التعلم.</a:t>
            </a:r>
            <a:endParaRPr lang="ar-EG" sz="2400" b="1" i="1" dirty="0">
              <a:solidFill>
                <a:srgbClr val="000D26"/>
              </a:solidFill>
            </a:endParaRPr>
          </a:p>
          <a:p>
            <a:pPr marL="808038" indent="-180000">
              <a:spcBef>
                <a:spcPts val="1200"/>
              </a:spcBef>
            </a:pPr>
            <a:r>
              <a:rPr lang="ar-EG" sz="2400" b="1" i="1" dirty="0" smtClean="0">
                <a:solidFill>
                  <a:srgbClr val="000D26"/>
                </a:solidFill>
              </a:rPr>
              <a:t>تساعد الطالب على التعلم بصورة أفضل.</a:t>
            </a:r>
            <a:endParaRPr lang="ar-EG" sz="2400" b="1" i="1" dirty="0">
              <a:solidFill>
                <a:srgbClr val="000D26"/>
              </a:solidFill>
            </a:endParaRPr>
          </a:p>
          <a:p>
            <a:pPr marL="808038" indent="-180000">
              <a:spcBef>
                <a:spcPts val="1200"/>
              </a:spcBef>
            </a:pPr>
            <a:r>
              <a:rPr lang="ar-EG" sz="2400" b="1" i="1" dirty="0" smtClean="0">
                <a:solidFill>
                  <a:srgbClr val="000D26"/>
                </a:solidFill>
              </a:rPr>
              <a:t>تساعد </a:t>
            </a:r>
            <a:r>
              <a:rPr lang="ar-EG" sz="2400" b="1" i="1" dirty="0">
                <a:solidFill>
                  <a:srgbClr val="000D26"/>
                </a:solidFill>
              </a:rPr>
              <a:t>الطالب على تحقيق التفوق والتكيف </a:t>
            </a:r>
            <a:r>
              <a:rPr lang="ar-EG" sz="2400" b="1" i="1" dirty="0" err="1">
                <a:solidFill>
                  <a:srgbClr val="000D26"/>
                </a:solidFill>
              </a:rPr>
              <a:t>الجامعي.</a:t>
            </a:r>
            <a:r>
              <a:rPr lang="ar-EG" sz="2400" b="1" i="1" dirty="0">
                <a:solidFill>
                  <a:srgbClr val="000D26"/>
                </a:solidFill>
              </a:rPr>
              <a:t> </a:t>
            </a:r>
          </a:p>
          <a:p>
            <a:pPr marL="808038" indent="-180000">
              <a:spcBef>
                <a:spcPts val="1200"/>
              </a:spcBef>
            </a:pPr>
            <a:r>
              <a:rPr lang="ar-EG" sz="2400" b="1" i="1" dirty="0" smtClean="0">
                <a:solidFill>
                  <a:srgbClr val="000D26"/>
                </a:solidFill>
              </a:rPr>
              <a:t>تساعد الطالب على اكتشاف اسلوب التعلم الذي </a:t>
            </a:r>
            <a:r>
              <a:rPr lang="ar-EG" sz="2400" b="1" i="1" dirty="0" err="1" smtClean="0">
                <a:solidFill>
                  <a:srgbClr val="000D26"/>
                </a:solidFill>
              </a:rPr>
              <a:t>يناسبه .</a:t>
            </a:r>
            <a:endParaRPr lang="ar-EG" sz="2400" b="1" i="1" dirty="0">
              <a:solidFill>
                <a:srgbClr val="000D26"/>
              </a:solidFill>
            </a:endParaRPr>
          </a:p>
          <a:p>
            <a:pPr marL="808038" indent="-180000">
              <a:spcBef>
                <a:spcPts val="1200"/>
              </a:spcBef>
            </a:pPr>
            <a:r>
              <a:rPr lang="ar-EG" sz="2400" b="1" i="1" dirty="0" smtClean="0">
                <a:solidFill>
                  <a:srgbClr val="000D26"/>
                </a:solidFill>
              </a:rPr>
              <a:t>تحسين الدافعية للتعلم وتحقيق مستوى تحصيلي مرتفع.</a:t>
            </a:r>
            <a:endParaRPr lang="ar-EG" sz="2400" b="1" i="1" dirty="0">
              <a:solidFill>
                <a:srgbClr val="000D26"/>
              </a:solidFill>
            </a:endParaRPr>
          </a:p>
          <a:p>
            <a:pPr marL="808038" indent="-180000">
              <a:spcBef>
                <a:spcPts val="1200"/>
              </a:spcBef>
            </a:pPr>
            <a:r>
              <a:rPr lang="ar-EG" sz="2400" b="1" i="1" dirty="0" smtClean="0">
                <a:solidFill>
                  <a:srgbClr val="000D26"/>
                </a:solidFill>
              </a:rPr>
              <a:t>تسهيل </a:t>
            </a:r>
            <a:r>
              <a:rPr lang="ar-EG" sz="2400" b="1" i="1" dirty="0">
                <a:solidFill>
                  <a:srgbClr val="000D26"/>
                </a:solidFill>
              </a:rPr>
              <a:t>حدوث عملية التعلم لدى الطالب.</a:t>
            </a:r>
            <a:endParaRPr lang="ar-EG" sz="2400" b="1" i="1" dirty="0" smtClean="0">
              <a:solidFill>
                <a:srgbClr val="000D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ar-EG" sz="2800" b="1" i="1" dirty="0" smtClean="0">
              <a:solidFill>
                <a:srgbClr val="8E6C00"/>
              </a:solidFill>
            </a:endParaRPr>
          </a:p>
          <a:p>
            <a:pPr>
              <a:buNone/>
            </a:pPr>
            <a:r>
              <a:rPr lang="ar-EG" sz="2800" b="1" i="1" dirty="0" smtClean="0">
                <a:solidFill>
                  <a:srgbClr val="8E6C00"/>
                </a:solidFill>
              </a:rPr>
              <a:t> </a:t>
            </a:r>
            <a:r>
              <a:rPr lang="ar-EG" sz="2800" b="1" i="1" u="sng" dirty="0">
                <a:solidFill>
                  <a:srgbClr val="8E6C00"/>
                </a:solidFill>
              </a:rPr>
              <a:t>ثالثاً: أنماط التعلم حسب </a:t>
            </a:r>
            <a:r>
              <a:rPr lang="ar-EG" sz="2800" b="1" i="1" u="sng" dirty="0" err="1">
                <a:solidFill>
                  <a:srgbClr val="8E6C00"/>
                </a:solidFill>
              </a:rPr>
              <a:t>نظام </a:t>
            </a:r>
            <a:r>
              <a:rPr lang="ar-EG" sz="2800" b="1" i="1" u="sng" dirty="0" smtClean="0">
                <a:solidFill>
                  <a:srgbClr val="8E6C00"/>
                </a:solidFill>
              </a:rPr>
              <a:t>(</a:t>
            </a:r>
            <a:r>
              <a:rPr lang="ar-EG" sz="2800" b="1" i="1" u="sng" dirty="0" err="1" smtClean="0">
                <a:solidFill>
                  <a:srgbClr val="8E6C00"/>
                </a:solidFill>
              </a:rPr>
              <a:t>الفورمات</a:t>
            </a:r>
            <a:r>
              <a:rPr lang="ar-EG" sz="2800" b="1" i="1" u="sng" dirty="0" smtClean="0">
                <a:solidFill>
                  <a:srgbClr val="8E6C00"/>
                </a:solidFill>
              </a:rPr>
              <a:t>) </a:t>
            </a:r>
            <a:r>
              <a:rPr lang="ar-EG" sz="2800" b="1" i="1" u="sng" dirty="0" err="1" smtClean="0">
                <a:solidFill>
                  <a:srgbClr val="8E6C00"/>
                </a:solidFill>
              </a:rPr>
              <a:t>لمكارثي:</a:t>
            </a:r>
            <a:endParaRPr lang="ar-EG" sz="2800" b="1" i="1" u="sng" dirty="0" smtClean="0">
              <a:solidFill>
                <a:srgbClr val="8E6C00"/>
              </a:solidFill>
            </a:endParaRPr>
          </a:p>
          <a:p>
            <a:pPr>
              <a:buNone/>
            </a:pPr>
            <a:r>
              <a:rPr lang="ar-EG" sz="2800" dirty="0" smtClean="0"/>
              <a:t>       تم </a:t>
            </a:r>
            <a:r>
              <a:rPr lang="ar-EG" sz="2800" dirty="0"/>
              <a:t>تطوير نظام </a:t>
            </a:r>
            <a:r>
              <a:rPr lang="ar-EG" sz="2800" dirty="0" err="1"/>
              <a:t>الفورمات</a:t>
            </a:r>
            <a:r>
              <a:rPr lang="ar-EG" sz="2800" dirty="0"/>
              <a:t> من قبل </a:t>
            </a:r>
            <a:r>
              <a:rPr lang="ar-EG" sz="2800" dirty="0" err="1" smtClean="0"/>
              <a:t>مكارثي</a:t>
            </a:r>
            <a:r>
              <a:rPr lang="ar-EG" sz="2800" dirty="0" smtClean="0"/>
              <a:t> (</a:t>
            </a:r>
            <a:r>
              <a:rPr lang="ar-EG" sz="2800" dirty="0" err="1" smtClean="0"/>
              <a:t>أستناداً</a:t>
            </a:r>
            <a:r>
              <a:rPr lang="ar-EG" sz="2800" dirty="0" smtClean="0"/>
              <a:t> الي نظريات </a:t>
            </a:r>
            <a:r>
              <a:rPr lang="ar-EG" sz="2800" dirty="0" err="1" smtClean="0"/>
              <a:t>كولب).</a:t>
            </a:r>
            <a:endParaRPr lang="ar-EG" sz="2800" dirty="0" smtClean="0"/>
          </a:p>
          <a:p>
            <a:pPr>
              <a:buNone/>
            </a:pPr>
            <a:r>
              <a:rPr lang="ar-EG" sz="2800" b="1" i="1" dirty="0" smtClean="0">
                <a:solidFill>
                  <a:srgbClr val="8E6C00"/>
                </a:solidFill>
              </a:rPr>
              <a:t>         وسمي بهذا الاسم </a:t>
            </a:r>
            <a:r>
              <a:rPr lang="en-US" sz="2800" b="1" i="1" dirty="0" smtClean="0">
                <a:solidFill>
                  <a:srgbClr val="8E6C00"/>
                </a:solidFill>
              </a:rPr>
              <a:t>(4MAT)</a:t>
            </a:r>
            <a:r>
              <a:rPr lang="ar-SA" sz="2800" b="1" i="1" dirty="0" smtClean="0">
                <a:solidFill>
                  <a:srgbClr val="8E6C00"/>
                </a:solidFill>
              </a:rPr>
              <a:t> </a:t>
            </a:r>
            <a:r>
              <a:rPr lang="ar-SA" sz="2800" b="1" i="1" dirty="0" err="1" smtClean="0">
                <a:solidFill>
                  <a:srgbClr val="8E6C00"/>
                </a:solidFill>
              </a:rPr>
              <a:t>مكارثي</a:t>
            </a:r>
            <a:r>
              <a:rPr lang="ar-SA" sz="2800" b="1" i="1" dirty="0" smtClean="0">
                <a:solidFill>
                  <a:srgbClr val="8E6C00"/>
                </a:solidFill>
              </a:rPr>
              <a:t> لأنه يركز علي أربع أنماط متداخلة           </a:t>
            </a:r>
          </a:p>
          <a:p>
            <a:pPr>
              <a:buNone/>
            </a:pPr>
            <a:r>
              <a:rPr lang="ar-SA" sz="2800" b="1" i="1" dirty="0" smtClean="0">
                <a:solidFill>
                  <a:srgbClr val="8E6C00"/>
                </a:solidFill>
              </a:rPr>
              <a:t>         مع بعضها </a:t>
            </a:r>
            <a:r>
              <a:rPr lang="ar-SA" sz="2800" b="1" i="1" dirty="0" err="1" smtClean="0">
                <a:solidFill>
                  <a:srgbClr val="8E6C00"/>
                </a:solidFill>
              </a:rPr>
              <a:t>كالنسيج </a:t>
            </a:r>
            <a:r>
              <a:rPr lang="ar-SA" sz="2800" b="1" i="1" dirty="0" smtClean="0">
                <a:solidFill>
                  <a:srgbClr val="8E6C00"/>
                </a:solidFill>
              </a:rPr>
              <a:t>(كلمة </a:t>
            </a:r>
            <a:r>
              <a:rPr lang="en-US" sz="2800" b="1" i="1" dirty="0" smtClean="0">
                <a:solidFill>
                  <a:srgbClr val="8E6C00"/>
                </a:solidFill>
              </a:rPr>
              <a:t>(mat</a:t>
            </a:r>
            <a:r>
              <a:rPr lang="ar-SA" sz="2800" b="1" i="1" dirty="0" smtClean="0">
                <a:solidFill>
                  <a:srgbClr val="8E6C00"/>
                </a:solidFill>
              </a:rPr>
              <a:t> وهي تعني سجادة.</a:t>
            </a:r>
          </a:p>
          <a:p>
            <a:pPr>
              <a:buNone/>
            </a:pPr>
            <a:endParaRPr lang="ar-SA" sz="2800" b="1" i="1" dirty="0">
              <a:solidFill>
                <a:srgbClr val="8E6C00"/>
              </a:solidFill>
            </a:endParaRPr>
          </a:p>
          <a:p>
            <a:pPr>
              <a:buNone/>
            </a:pPr>
            <a:endParaRPr lang="ar-EG" sz="2800" b="1" i="1" dirty="0" smtClean="0">
              <a:solidFill>
                <a:srgbClr val="8E6C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708920"/>
            <a:ext cx="9039225" cy="312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ar-EG" b="1" i="1" u="sng" dirty="0" smtClean="0">
                <a:solidFill>
                  <a:srgbClr val="002060"/>
                </a:solidFill>
              </a:rPr>
              <a:t>رابعاً: أنماط التعلم حسب تصنيف </a:t>
            </a:r>
            <a:r>
              <a:rPr lang="ar-EG" b="1" i="1" u="sng" dirty="0" err="1" smtClean="0">
                <a:solidFill>
                  <a:srgbClr val="002060"/>
                </a:solidFill>
              </a:rPr>
              <a:t>ماير:</a:t>
            </a:r>
            <a:r>
              <a:rPr lang="ar-EG" b="1" i="1" u="sng" dirty="0" smtClean="0">
                <a:solidFill>
                  <a:srgbClr val="002060"/>
                </a:solidFill>
              </a:rPr>
              <a:t>                                            </a:t>
            </a:r>
          </a:p>
          <a:p>
            <a:pPr>
              <a:buNone/>
            </a:pPr>
            <a:r>
              <a:rPr lang="ar-EG" dirty="0" smtClean="0">
                <a:solidFill>
                  <a:srgbClr val="002060"/>
                </a:solidFill>
              </a:rPr>
              <a:t>        </a:t>
            </a:r>
            <a:r>
              <a:rPr lang="ar-EG" sz="2800" i="1" dirty="0" smtClean="0">
                <a:solidFill>
                  <a:srgbClr val="002060"/>
                </a:solidFill>
              </a:rPr>
              <a:t>من </a:t>
            </a:r>
            <a:r>
              <a:rPr lang="ar-EG" sz="2800" i="1" dirty="0" smtClean="0"/>
              <a:t>التقسيمات الأخرى لأنماط التعلم ما حدده </a:t>
            </a:r>
            <a:r>
              <a:rPr lang="ar-EG" sz="2800" i="1" dirty="0" err="1" smtClean="0"/>
              <a:t>ماير:</a:t>
            </a:r>
            <a:endParaRPr lang="en-US" sz="2800" i="1" dirty="0" smtClean="0"/>
          </a:p>
          <a:p>
            <a:pPr>
              <a:buNone/>
            </a:pPr>
            <a:r>
              <a:rPr lang="ar-EG" dirty="0" smtClean="0"/>
              <a:t>    </a:t>
            </a:r>
            <a:endParaRPr lang="ar-EG" b="1" i="1" u="sng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51720" y="2492896"/>
            <a:ext cx="532859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52736"/>
            <a:ext cx="9001125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0"/>
            <a:ext cx="9020175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171&quot;&gt;&lt;property id=&quot;20148&quot; value=&quot;5&quot;/&gt;&lt;property id=&quot;20300&quot; value=&quot;Slide 12&quot;/&gt;&lt;property id=&quot;20307&quot; value=&quot;267&quot;/&gt;&lt;/object&gt;&lt;object type=&quot;3&quot; unique_id=&quot;10172&quot;&gt;&lt;property id=&quot;20148&quot; value=&quot;5&quot;/&gt;&lt;property id=&quot;20300&quot; value=&quot;Slide 13&quot;/&gt;&lt;property id=&quot;20307&quot; value=&quot;268&quot;/&gt;&lt;/object&gt;&lt;object type=&quot;3&quot; unique_id=&quot;10173&quot;&gt;&lt;property id=&quot;20148&quot; value=&quot;5&quot;/&gt;&lt;property id=&quot;20300&quot; value=&quot;Slide 14&quot;/&gt;&lt;property id=&quot;20307&quot; value=&quot;269&quot;/&gt;&lt;/object&gt;&lt;object type=&quot;3&quot; unique_id=&quot;10174&quot;&gt;&lt;property id=&quot;20148&quot; value=&quot;5&quot;/&gt;&lt;property id=&quot;20300&quot; value=&quot;Slide 15&quot;/&gt;&lt;property id=&quot;20307&quot; value=&quot;270&quot;/&gt;&lt;/object&gt;&lt;object type=&quot;3&quot; unique_id=&quot;10175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658</Words>
  <Application>Microsoft Office PowerPoint</Application>
  <PresentationFormat>عرض على الشاشة (3:4)‏</PresentationFormat>
  <Paragraphs>96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Nasef</dc:creator>
  <cp:lastModifiedBy>Nasef</cp:lastModifiedBy>
  <cp:revision>47</cp:revision>
  <dcterms:created xsi:type="dcterms:W3CDTF">2019-09-14T10:07:24Z</dcterms:created>
  <dcterms:modified xsi:type="dcterms:W3CDTF">2019-09-15T09:59:45Z</dcterms:modified>
</cp:coreProperties>
</file>