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2" r:id="rId4"/>
    <p:sldId id="263" r:id="rId5"/>
    <p:sldId id="264" r:id="rId6"/>
    <p:sldId id="265" r:id="rId7"/>
    <p:sldId id="266" r:id="rId8"/>
    <p:sldId id="274" r:id="rId9"/>
    <p:sldId id="267" r:id="rId10"/>
    <p:sldId id="268" r:id="rId11"/>
    <p:sldId id="269" r:id="rId12"/>
    <p:sldId id="270" r:id="rId13"/>
    <p:sldId id="271" r:id="rId14"/>
    <p:sldId id="273" r:id="rId15"/>
    <p:sldId id="272" r:id="rId16"/>
    <p:sldId id="258" r:id="rId17"/>
    <p:sldId id="259" r:id="rId18"/>
    <p:sldId id="260"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a:spLocks/>
          </p:cNvSpPr>
          <p:nvPr/>
        </p:nvSpPr>
        <p:spPr bwMode="auto">
          <a:xfrm>
            <a:off x="3557016" y="630936"/>
            <a:ext cx="5235575" cy="5229225"/>
          </a:xfrm>
          <a:custGeom>
            <a:avLst/>
            <a:gdLst>
              <a:gd name="T0" fmla="*/ 1802 w 3298"/>
              <a:gd name="T1" fmla="*/ 55 h 3294"/>
              <a:gd name="T2" fmla="*/ 1984 w 3298"/>
              <a:gd name="T3" fmla="*/ 129 h 3294"/>
              <a:gd name="T4" fmla="*/ 2187 w 3298"/>
              <a:gd name="T5" fmla="*/ 111 h 3294"/>
              <a:gd name="T6" fmla="*/ 2350 w 3298"/>
              <a:gd name="T7" fmla="*/ 175 h 3294"/>
              <a:gd name="T8" fmla="*/ 2467 w 3298"/>
              <a:gd name="T9" fmla="*/ 319 h 3294"/>
              <a:gd name="T10" fmla="*/ 2623 w 3298"/>
              <a:gd name="T11" fmla="*/ 402 h 3294"/>
              <a:gd name="T12" fmla="*/ 2793 w 3298"/>
              <a:gd name="T13" fmla="*/ 464 h 3294"/>
              <a:gd name="T14" fmla="*/ 2879 w 3298"/>
              <a:gd name="T15" fmla="*/ 613 h 3294"/>
              <a:gd name="T16" fmla="*/ 2940 w 3298"/>
              <a:gd name="T17" fmla="*/ 785 h 3294"/>
              <a:gd name="T18" fmla="*/ 3076 w 3298"/>
              <a:gd name="T19" fmla="*/ 907 h 3294"/>
              <a:gd name="T20" fmla="*/ 3182 w 3298"/>
              <a:gd name="T21" fmla="*/ 1047 h 3294"/>
              <a:gd name="T22" fmla="*/ 3171 w 3298"/>
              <a:gd name="T23" fmla="*/ 1246 h 3294"/>
              <a:gd name="T24" fmla="*/ 3209 w 3298"/>
              <a:gd name="T25" fmla="*/ 1434 h 3294"/>
              <a:gd name="T26" fmla="*/ 3295 w 3298"/>
              <a:gd name="T27" fmla="*/ 1615 h 3294"/>
              <a:gd name="T28" fmla="*/ 3243 w 3298"/>
              <a:gd name="T29" fmla="*/ 1800 h 3294"/>
              <a:gd name="T30" fmla="*/ 3169 w 3298"/>
              <a:gd name="T31" fmla="*/ 1981 h 3294"/>
              <a:gd name="T32" fmla="*/ 3187 w 3298"/>
              <a:gd name="T33" fmla="*/ 2184 h 3294"/>
              <a:gd name="T34" fmla="*/ 3123 w 3298"/>
              <a:gd name="T35" fmla="*/ 2347 h 3294"/>
              <a:gd name="T36" fmla="*/ 2978 w 3298"/>
              <a:gd name="T37" fmla="*/ 2464 h 3294"/>
              <a:gd name="T38" fmla="*/ 2895 w 3298"/>
              <a:gd name="T39" fmla="*/ 2620 h 3294"/>
              <a:gd name="T40" fmla="*/ 2833 w 3298"/>
              <a:gd name="T41" fmla="*/ 2790 h 3294"/>
              <a:gd name="T42" fmla="*/ 2684 w 3298"/>
              <a:gd name="T43" fmla="*/ 2876 h 3294"/>
              <a:gd name="T44" fmla="*/ 2512 w 3298"/>
              <a:gd name="T45" fmla="*/ 2937 h 3294"/>
              <a:gd name="T46" fmla="*/ 2390 w 3298"/>
              <a:gd name="T47" fmla="*/ 3072 h 3294"/>
              <a:gd name="T48" fmla="*/ 2250 w 3298"/>
              <a:gd name="T49" fmla="*/ 3178 h 3294"/>
              <a:gd name="T50" fmla="*/ 2051 w 3298"/>
              <a:gd name="T51" fmla="*/ 3167 h 3294"/>
              <a:gd name="T52" fmla="*/ 1862 w 3298"/>
              <a:gd name="T53" fmla="*/ 3205 h 3294"/>
              <a:gd name="T54" fmla="*/ 1681 w 3298"/>
              <a:gd name="T55" fmla="*/ 3291 h 3294"/>
              <a:gd name="T56" fmla="*/ 1496 w 3298"/>
              <a:gd name="T57" fmla="*/ 3239 h 3294"/>
              <a:gd name="T58" fmla="*/ 1314 w 3298"/>
              <a:gd name="T59" fmla="*/ 3165 h 3294"/>
              <a:gd name="T60" fmla="*/ 1111 w 3298"/>
              <a:gd name="T61" fmla="*/ 3183 h 3294"/>
              <a:gd name="T62" fmla="*/ 948 w 3298"/>
              <a:gd name="T63" fmla="*/ 3119 h 3294"/>
              <a:gd name="T64" fmla="*/ 831 w 3298"/>
              <a:gd name="T65" fmla="*/ 2975 h 3294"/>
              <a:gd name="T66" fmla="*/ 675 w 3298"/>
              <a:gd name="T67" fmla="*/ 2892 h 3294"/>
              <a:gd name="T68" fmla="*/ 505 w 3298"/>
              <a:gd name="T69" fmla="*/ 2830 h 3294"/>
              <a:gd name="T70" fmla="*/ 419 w 3298"/>
              <a:gd name="T71" fmla="*/ 2681 h 3294"/>
              <a:gd name="T72" fmla="*/ 358 w 3298"/>
              <a:gd name="T73" fmla="*/ 2509 h 3294"/>
              <a:gd name="T74" fmla="*/ 222 w 3298"/>
              <a:gd name="T75" fmla="*/ 2387 h 3294"/>
              <a:gd name="T76" fmla="*/ 116 w 3298"/>
              <a:gd name="T77" fmla="*/ 2247 h 3294"/>
              <a:gd name="T78" fmla="*/ 127 w 3298"/>
              <a:gd name="T79" fmla="*/ 2048 h 3294"/>
              <a:gd name="T80" fmla="*/ 90 w 3298"/>
              <a:gd name="T81" fmla="*/ 1860 h 3294"/>
              <a:gd name="T82" fmla="*/ 3 w 3298"/>
              <a:gd name="T83" fmla="*/ 1679 h 3294"/>
              <a:gd name="T84" fmla="*/ 55 w 3298"/>
              <a:gd name="T85" fmla="*/ 1494 h 3294"/>
              <a:gd name="T86" fmla="*/ 129 w 3298"/>
              <a:gd name="T87" fmla="*/ 1313 h 3294"/>
              <a:gd name="T88" fmla="*/ 111 w 3298"/>
              <a:gd name="T89" fmla="*/ 1110 h 3294"/>
              <a:gd name="T90" fmla="*/ 175 w 3298"/>
              <a:gd name="T91" fmla="*/ 947 h 3294"/>
              <a:gd name="T92" fmla="*/ 320 w 3298"/>
              <a:gd name="T93" fmla="*/ 830 h 3294"/>
              <a:gd name="T94" fmla="*/ 403 w 3298"/>
              <a:gd name="T95" fmla="*/ 674 h 3294"/>
              <a:gd name="T96" fmla="*/ 465 w 3298"/>
              <a:gd name="T97" fmla="*/ 504 h 3294"/>
              <a:gd name="T98" fmla="*/ 614 w 3298"/>
              <a:gd name="T99" fmla="*/ 418 h 3294"/>
              <a:gd name="T100" fmla="*/ 786 w 3298"/>
              <a:gd name="T101" fmla="*/ 357 h 3294"/>
              <a:gd name="T102" fmla="*/ 908 w 3298"/>
              <a:gd name="T103" fmla="*/ 222 h 3294"/>
              <a:gd name="T104" fmla="*/ 1048 w 3298"/>
              <a:gd name="T105" fmla="*/ 116 h 3294"/>
              <a:gd name="T106" fmla="*/ 1247 w 3298"/>
              <a:gd name="T107" fmla="*/ 127 h 3294"/>
              <a:gd name="T108" fmla="*/ 1436 w 3298"/>
              <a:gd name="T109" fmla="*/ 89 h 3294"/>
              <a:gd name="T110" fmla="*/ 1617 w 3298"/>
              <a:gd name="T111" fmla="*/ 3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2/24/17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26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89653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24127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97208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2/24/17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a:spLocks/>
            </p:cNvSpPr>
            <p:nvPr/>
          </p:nvSpPr>
          <p:spPr bwMode="auto">
            <a:xfrm>
              <a:off x="0" y="0"/>
              <a:ext cx="2814638" cy="6858000"/>
            </a:xfrm>
            <a:custGeom>
              <a:avLst/>
              <a:gdLst>
                <a:gd name="T0" fmla="*/ 891 w 1773"/>
                <a:gd name="T1" fmla="*/ 0 h 4320"/>
                <a:gd name="T2" fmla="*/ 921 w 1773"/>
                <a:gd name="T3" fmla="*/ 111 h 4320"/>
                <a:gd name="T4" fmla="*/ 957 w 1773"/>
                <a:gd name="T5" fmla="*/ 217 h 4320"/>
                <a:gd name="T6" fmla="*/ 1007 w 1773"/>
                <a:gd name="T7" fmla="*/ 312 h 4320"/>
                <a:gd name="T8" fmla="*/ 1069 w 1773"/>
                <a:gd name="T9" fmla="*/ 387 h 4320"/>
                <a:gd name="T10" fmla="*/ 1145 w 1773"/>
                <a:gd name="T11" fmla="*/ 456 h 4320"/>
                <a:gd name="T12" fmla="*/ 1227 w 1773"/>
                <a:gd name="T13" fmla="*/ 520 h 4320"/>
                <a:gd name="T14" fmla="*/ 1311 w 1773"/>
                <a:gd name="T15" fmla="*/ 584 h 4320"/>
                <a:gd name="T16" fmla="*/ 1390 w 1773"/>
                <a:gd name="T17" fmla="*/ 651 h 4320"/>
                <a:gd name="T18" fmla="*/ 1456 w 1773"/>
                <a:gd name="T19" fmla="*/ 725 h 4320"/>
                <a:gd name="T20" fmla="*/ 1505 w 1773"/>
                <a:gd name="T21" fmla="*/ 808 h 4320"/>
                <a:gd name="T22" fmla="*/ 1530 w 1773"/>
                <a:gd name="T23" fmla="*/ 907 h 4320"/>
                <a:gd name="T24" fmla="*/ 1534 w 1773"/>
                <a:gd name="T25" fmla="*/ 1013 h 4320"/>
                <a:gd name="T26" fmla="*/ 1523 w 1773"/>
                <a:gd name="T27" fmla="*/ 1125 h 4320"/>
                <a:gd name="T28" fmla="*/ 1508 w 1773"/>
                <a:gd name="T29" fmla="*/ 1237 h 4320"/>
                <a:gd name="T30" fmla="*/ 1496 w 1773"/>
                <a:gd name="T31" fmla="*/ 1350 h 4320"/>
                <a:gd name="T32" fmla="*/ 1497 w 1773"/>
                <a:gd name="T33" fmla="*/ 1458 h 4320"/>
                <a:gd name="T34" fmla="*/ 1517 w 1773"/>
                <a:gd name="T35" fmla="*/ 1560 h 4320"/>
                <a:gd name="T36" fmla="*/ 1557 w 1773"/>
                <a:gd name="T37" fmla="*/ 1659 h 4320"/>
                <a:gd name="T38" fmla="*/ 1611 w 1773"/>
                <a:gd name="T39" fmla="*/ 1757 h 4320"/>
                <a:gd name="T40" fmla="*/ 1669 w 1773"/>
                <a:gd name="T41" fmla="*/ 1855 h 4320"/>
                <a:gd name="T42" fmla="*/ 1721 w 1773"/>
                <a:gd name="T43" fmla="*/ 1954 h 4320"/>
                <a:gd name="T44" fmla="*/ 1759 w 1773"/>
                <a:gd name="T45" fmla="*/ 2057 h 4320"/>
                <a:gd name="T46" fmla="*/ 1773 w 1773"/>
                <a:gd name="T47" fmla="*/ 2160 h 4320"/>
                <a:gd name="T48" fmla="*/ 1759 w 1773"/>
                <a:gd name="T49" fmla="*/ 2263 h 4320"/>
                <a:gd name="T50" fmla="*/ 1721 w 1773"/>
                <a:gd name="T51" fmla="*/ 2366 h 4320"/>
                <a:gd name="T52" fmla="*/ 1669 w 1773"/>
                <a:gd name="T53" fmla="*/ 2465 h 4320"/>
                <a:gd name="T54" fmla="*/ 1611 w 1773"/>
                <a:gd name="T55" fmla="*/ 2563 h 4320"/>
                <a:gd name="T56" fmla="*/ 1557 w 1773"/>
                <a:gd name="T57" fmla="*/ 2661 h 4320"/>
                <a:gd name="T58" fmla="*/ 1517 w 1773"/>
                <a:gd name="T59" fmla="*/ 2760 h 4320"/>
                <a:gd name="T60" fmla="*/ 1497 w 1773"/>
                <a:gd name="T61" fmla="*/ 2862 h 4320"/>
                <a:gd name="T62" fmla="*/ 1496 w 1773"/>
                <a:gd name="T63" fmla="*/ 2970 h 4320"/>
                <a:gd name="T64" fmla="*/ 1508 w 1773"/>
                <a:gd name="T65" fmla="*/ 3083 h 4320"/>
                <a:gd name="T66" fmla="*/ 1523 w 1773"/>
                <a:gd name="T67" fmla="*/ 3195 h 4320"/>
                <a:gd name="T68" fmla="*/ 1534 w 1773"/>
                <a:gd name="T69" fmla="*/ 3307 h 4320"/>
                <a:gd name="T70" fmla="*/ 1530 w 1773"/>
                <a:gd name="T71" fmla="*/ 3413 h 4320"/>
                <a:gd name="T72" fmla="*/ 1505 w 1773"/>
                <a:gd name="T73" fmla="*/ 3512 h 4320"/>
                <a:gd name="T74" fmla="*/ 1456 w 1773"/>
                <a:gd name="T75" fmla="*/ 3595 h 4320"/>
                <a:gd name="T76" fmla="*/ 1390 w 1773"/>
                <a:gd name="T77" fmla="*/ 3669 h 4320"/>
                <a:gd name="T78" fmla="*/ 1311 w 1773"/>
                <a:gd name="T79" fmla="*/ 3736 h 4320"/>
                <a:gd name="T80" fmla="*/ 1227 w 1773"/>
                <a:gd name="T81" fmla="*/ 3800 h 4320"/>
                <a:gd name="T82" fmla="*/ 1145 w 1773"/>
                <a:gd name="T83" fmla="*/ 3864 h 4320"/>
                <a:gd name="T84" fmla="*/ 1069 w 1773"/>
                <a:gd name="T85" fmla="*/ 3933 h 4320"/>
                <a:gd name="T86" fmla="*/ 1007 w 1773"/>
                <a:gd name="T87" fmla="*/ 4008 h 4320"/>
                <a:gd name="T88" fmla="*/ 957 w 1773"/>
                <a:gd name="T89" fmla="*/ 4103 h 4320"/>
                <a:gd name="T90" fmla="*/ 921 w 1773"/>
                <a:gd name="T91" fmla="*/ 4209 h 4320"/>
                <a:gd name="T92" fmla="*/ 891 w 1773"/>
                <a:gd name="T93" fmla="*/ 4320 h 4320"/>
                <a:gd name="T94" fmla="*/ 0 w 1773"/>
                <a:gd name="T9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title="left scallop inline"/>
            <p:cNvSpPr>
              <a:spLocks/>
            </p:cNvSpPr>
            <p:nvPr/>
          </p:nvSpPr>
          <p:spPr bwMode="auto">
            <a:xfrm>
              <a:off x="874382" y="0"/>
              <a:ext cx="1646238" cy="6858000"/>
            </a:xfrm>
            <a:custGeom>
              <a:avLst/>
              <a:gdLst>
                <a:gd name="T0" fmla="*/ 188 w 1037"/>
                <a:gd name="T1" fmla="*/ 55 h 4320"/>
                <a:gd name="T2" fmla="*/ 234 w 1037"/>
                <a:gd name="T3" fmla="*/ 223 h 4320"/>
                <a:gd name="T4" fmla="*/ 292 w 1037"/>
                <a:gd name="T5" fmla="*/ 381 h 4320"/>
                <a:gd name="T6" fmla="*/ 382 w 1037"/>
                <a:gd name="T7" fmla="*/ 503 h 4320"/>
                <a:gd name="T8" fmla="*/ 502 w 1037"/>
                <a:gd name="T9" fmla="*/ 603 h 4320"/>
                <a:gd name="T10" fmla="*/ 628 w 1037"/>
                <a:gd name="T11" fmla="*/ 700 h 4320"/>
                <a:gd name="T12" fmla="*/ 736 w 1037"/>
                <a:gd name="T13" fmla="*/ 808 h 4320"/>
                <a:gd name="T14" fmla="*/ 800 w 1037"/>
                <a:gd name="T15" fmla="*/ 937 h 4320"/>
                <a:gd name="T16" fmla="*/ 812 w 1037"/>
                <a:gd name="T17" fmla="*/ 1085 h 4320"/>
                <a:gd name="T18" fmla="*/ 796 w 1037"/>
                <a:gd name="T19" fmla="*/ 1242 h 4320"/>
                <a:gd name="T20" fmla="*/ 778 w 1037"/>
                <a:gd name="T21" fmla="*/ 1401 h 4320"/>
                <a:gd name="T22" fmla="*/ 784 w 1037"/>
                <a:gd name="T23" fmla="*/ 1551 h 4320"/>
                <a:gd name="T24" fmla="*/ 841 w 1037"/>
                <a:gd name="T25" fmla="*/ 1702 h 4320"/>
                <a:gd name="T26" fmla="*/ 926 w 1037"/>
                <a:gd name="T27" fmla="*/ 1851 h 4320"/>
                <a:gd name="T28" fmla="*/ 1003 w 1037"/>
                <a:gd name="T29" fmla="*/ 2003 h 4320"/>
                <a:gd name="T30" fmla="*/ 1037 w 1037"/>
                <a:gd name="T31" fmla="*/ 2160 h 4320"/>
                <a:gd name="T32" fmla="*/ 1003 w 1037"/>
                <a:gd name="T33" fmla="*/ 2317 h 4320"/>
                <a:gd name="T34" fmla="*/ 926 w 1037"/>
                <a:gd name="T35" fmla="*/ 2469 h 4320"/>
                <a:gd name="T36" fmla="*/ 841 w 1037"/>
                <a:gd name="T37" fmla="*/ 2618 h 4320"/>
                <a:gd name="T38" fmla="*/ 784 w 1037"/>
                <a:gd name="T39" fmla="*/ 2769 h 4320"/>
                <a:gd name="T40" fmla="*/ 778 w 1037"/>
                <a:gd name="T41" fmla="*/ 2919 h 4320"/>
                <a:gd name="T42" fmla="*/ 796 w 1037"/>
                <a:gd name="T43" fmla="*/ 3078 h 4320"/>
                <a:gd name="T44" fmla="*/ 812 w 1037"/>
                <a:gd name="T45" fmla="*/ 3235 h 4320"/>
                <a:gd name="T46" fmla="*/ 800 w 1037"/>
                <a:gd name="T47" fmla="*/ 3383 h 4320"/>
                <a:gd name="T48" fmla="*/ 736 w 1037"/>
                <a:gd name="T49" fmla="*/ 3512 h 4320"/>
                <a:gd name="T50" fmla="*/ 628 w 1037"/>
                <a:gd name="T51" fmla="*/ 3620 h 4320"/>
                <a:gd name="T52" fmla="*/ 502 w 1037"/>
                <a:gd name="T53" fmla="*/ 3717 h 4320"/>
                <a:gd name="T54" fmla="*/ 382 w 1037"/>
                <a:gd name="T55" fmla="*/ 3817 h 4320"/>
                <a:gd name="T56" fmla="*/ 292 w 1037"/>
                <a:gd name="T57" fmla="*/ 3939 h 4320"/>
                <a:gd name="T58" fmla="*/ 234 w 1037"/>
                <a:gd name="T59" fmla="*/ 4097 h 4320"/>
                <a:gd name="T60" fmla="*/ 188 w 1037"/>
                <a:gd name="T61" fmla="*/ 4265 h 4320"/>
                <a:gd name="T62" fmla="*/ 17 w 1037"/>
                <a:gd name="T63" fmla="*/ 4278 h 4320"/>
                <a:gd name="T64" fmla="*/ 60 w 1037"/>
                <a:gd name="T65" fmla="*/ 4131 h 4320"/>
                <a:gd name="T66" fmla="*/ 109 w 1037"/>
                <a:gd name="T67" fmla="*/ 3964 h 4320"/>
                <a:gd name="T68" fmla="*/ 186 w 1037"/>
                <a:gd name="T69" fmla="*/ 3804 h 4320"/>
                <a:gd name="T70" fmla="*/ 303 w 1037"/>
                <a:gd name="T71" fmla="*/ 3672 h 4320"/>
                <a:gd name="T72" fmla="*/ 438 w 1037"/>
                <a:gd name="T73" fmla="*/ 3565 h 4320"/>
                <a:gd name="T74" fmla="*/ 561 w 1037"/>
                <a:gd name="T75" fmla="*/ 3466 h 4320"/>
                <a:gd name="T76" fmla="*/ 638 w 1037"/>
                <a:gd name="T77" fmla="*/ 3367 h 4320"/>
                <a:gd name="T78" fmla="*/ 654 w 1037"/>
                <a:gd name="T79" fmla="*/ 3265 h 4320"/>
                <a:gd name="T80" fmla="*/ 642 w 1037"/>
                <a:gd name="T81" fmla="*/ 3137 h 4320"/>
                <a:gd name="T82" fmla="*/ 620 w 1037"/>
                <a:gd name="T83" fmla="*/ 2952 h 4320"/>
                <a:gd name="T84" fmla="*/ 628 w 1037"/>
                <a:gd name="T85" fmla="*/ 2737 h 4320"/>
                <a:gd name="T86" fmla="*/ 685 w 1037"/>
                <a:gd name="T87" fmla="*/ 2574 h 4320"/>
                <a:gd name="T88" fmla="*/ 767 w 1037"/>
                <a:gd name="T89" fmla="*/ 2423 h 4320"/>
                <a:gd name="T90" fmla="*/ 834 w 1037"/>
                <a:gd name="T91" fmla="*/ 2303 h 4320"/>
                <a:gd name="T92" fmla="*/ 873 w 1037"/>
                <a:gd name="T93" fmla="*/ 2194 h 4320"/>
                <a:gd name="T94" fmla="*/ 864 w 1037"/>
                <a:gd name="T95" fmla="*/ 2092 h 4320"/>
                <a:gd name="T96" fmla="*/ 813 w 1037"/>
                <a:gd name="T97" fmla="*/ 1978 h 4320"/>
                <a:gd name="T98" fmla="*/ 739 w 1037"/>
                <a:gd name="T99" fmla="*/ 1848 h 4320"/>
                <a:gd name="T100" fmla="*/ 661 w 1037"/>
                <a:gd name="T101" fmla="*/ 1694 h 4320"/>
                <a:gd name="T102" fmla="*/ 618 w 1037"/>
                <a:gd name="T103" fmla="*/ 1511 h 4320"/>
                <a:gd name="T104" fmla="*/ 626 w 1037"/>
                <a:gd name="T105" fmla="*/ 1299 h 4320"/>
                <a:gd name="T106" fmla="*/ 647 w 1037"/>
                <a:gd name="T107" fmla="*/ 1139 h 4320"/>
                <a:gd name="T108" fmla="*/ 652 w 1037"/>
                <a:gd name="T109" fmla="*/ 1018 h 4320"/>
                <a:gd name="T110" fmla="*/ 620 w 1037"/>
                <a:gd name="T111" fmla="*/ 920 h 4320"/>
                <a:gd name="T112" fmla="*/ 523 w 1037"/>
                <a:gd name="T113" fmla="*/ 822 h 4320"/>
                <a:gd name="T114" fmla="*/ 392 w 1037"/>
                <a:gd name="T115" fmla="*/ 721 h 4320"/>
                <a:gd name="T116" fmla="*/ 261 w 1037"/>
                <a:gd name="T117" fmla="*/ 607 h 4320"/>
                <a:gd name="T118" fmla="*/ 156 w 1037"/>
                <a:gd name="T119" fmla="*/ 465 h 4320"/>
                <a:gd name="T120" fmla="*/ 90 w 1037"/>
                <a:gd name="T121" fmla="*/ 301 h 4320"/>
                <a:gd name="T122" fmla="*/ 46 w 1037"/>
                <a:gd name="T123" fmla="*/ 137 h 4320"/>
                <a:gd name="T124" fmla="*/ 0 w 1037"/>
                <a:gd name="T12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96927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15929689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4D819-9F07-4261-B09B-9E467E5D9002}" type="datetimeFigureOut">
              <a:rPr lang="en-US" smtClean="0"/>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203885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70241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6148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Freeform 11" title="right scallop background shape"/>
          <p:cNvSpPr>
            <a:spLocks/>
          </p:cNvSpPr>
          <p:nvPr/>
        </p:nvSpPr>
        <p:spPr bwMode="auto">
          <a:xfrm>
            <a:off x="7389812" y="0"/>
            <a:ext cx="4802188" cy="6858000"/>
          </a:xfrm>
          <a:custGeom>
            <a:avLst/>
            <a:gdLst>
              <a:gd name="T0" fmla="*/ 3025 w 3025"/>
              <a:gd name="T1" fmla="*/ 4320 h 4320"/>
              <a:gd name="T2" fmla="*/ 8 w 3025"/>
              <a:gd name="T3" fmla="*/ 4243 h 4320"/>
              <a:gd name="T4" fmla="*/ 34 w 3025"/>
              <a:gd name="T5" fmla="*/ 4156 h 4320"/>
              <a:gd name="T6" fmla="*/ 69 w 3025"/>
              <a:gd name="T7" fmla="*/ 4087 h 4320"/>
              <a:gd name="T8" fmla="*/ 99 w 3025"/>
              <a:gd name="T9" fmla="*/ 4007 h 4320"/>
              <a:gd name="T10" fmla="*/ 113 w 3025"/>
              <a:gd name="T11" fmla="*/ 3895 h 4320"/>
              <a:gd name="T12" fmla="*/ 99 w 3025"/>
              <a:gd name="T13" fmla="*/ 3782 h 4320"/>
              <a:gd name="T14" fmla="*/ 68 w 3025"/>
              <a:gd name="T15" fmla="*/ 3702 h 4320"/>
              <a:gd name="T16" fmla="*/ 33 w 3025"/>
              <a:gd name="T17" fmla="*/ 3630 h 4320"/>
              <a:gd name="T18" fmla="*/ 7 w 3025"/>
              <a:gd name="T19" fmla="*/ 3542 h 4320"/>
              <a:gd name="T20" fmla="*/ 1 w 3025"/>
              <a:gd name="T21" fmla="*/ 3418 h 4320"/>
              <a:gd name="T22" fmla="*/ 22 w 3025"/>
              <a:gd name="T23" fmla="*/ 3319 h 4320"/>
              <a:gd name="T24" fmla="*/ 56 w 3025"/>
              <a:gd name="T25" fmla="*/ 3244 h 4320"/>
              <a:gd name="T26" fmla="*/ 90 w 3025"/>
              <a:gd name="T27" fmla="*/ 3171 h 4320"/>
              <a:gd name="T28" fmla="*/ 111 w 3025"/>
              <a:gd name="T29" fmla="*/ 3071 h 4320"/>
              <a:gd name="T30" fmla="*/ 106 w 3025"/>
              <a:gd name="T31" fmla="*/ 2947 h 4320"/>
              <a:gd name="T32" fmla="*/ 80 w 3025"/>
              <a:gd name="T33" fmla="*/ 2858 h 4320"/>
              <a:gd name="T34" fmla="*/ 33 w 3025"/>
              <a:gd name="T35" fmla="*/ 2763 h 4320"/>
              <a:gd name="T36" fmla="*/ 7 w 3025"/>
              <a:gd name="T37" fmla="*/ 2674 h 4320"/>
              <a:gd name="T38" fmla="*/ 1 w 3025"/>
              <a:gd name="T39" fmla="*/ 2550 h 4320"/>
              <a:gd name="T40" fmla="*/ 22 w 3025"/>
              <a:gd name="T41" fmla="*/ 2451 h 4320"/>
              <a:gd name="T42" fmla="*/ 68 w 3025"/>
              <a:gd name="T43" fmla="*/ 2354 h 4320"/>
              <a:gd name="T44" fmla="*/ 99 w 3025"/>
              <a:gd name="T45" fmla="*/ 2274 h 4320"/>
              <a:gd name="T46" fmla="*/ 113 w 3025"/>
              <a:gd name="T47" fmla="*/ 2159 h 4320"/>
              <a:gd name="T48" fmla="*/ 99 w 3025"/>
              <a:gd name="T49" fmla="*/ 2046 h 4320"/>
              <a:gd name="T50" fmla="*/ 68 w 3025"/>
              <a:gd name="T51" fmla="*/ 1966 h 4320"/>
              <a:gd name="T52" fmla="*/ 33 w 3025"/>
              <a:gd name="T53" fmla="*/ 1896 h 4320"/>
              <a:gd name="T54" fmla="*/ 7 w 3025"/>
              <a:gd name="T55" fmla="*/ 1807 h 4320"/>
              <a:gd name="T56" fmla="*/ 1 w 3025"/>
              <a:gd name="T57" fmla="*/ 1683 h 4320"/>
              <a:gd name="T58" fmla="*/ 22 w 3025"/>
              <a:gd name="T59" fmla="*/ 1583 h 4320"/>
              <a:gd name="T60" fmla="*/ 56 w 3025"/>
              <a:gd name="T61" fmla="*/ 1509 h 4320"/>
              <a:gd name="T62" fmla="*/ 90 w 3025"/>
              <a:gd name="T63" fmla="*/ 1435 h 4320"/>
              <a:gd name="T64" fmla="*/ 111 w 3025"/>
              <a:gd name="T65" fmla="*/ 1335 h 4320"/>
              <a:gd name="T66" fmla="*/ 106 w 3025"/>
              <a:gd name="T67" fmla="*/ 1211 h 4320"/>
              <a:gd name="T68" fmla="*/ 80 w 3025"/>
              <a:gd name="T69" fmla="*/ 1123 h 4320"/>
              <a:gd name="T70" fmla="*/ 44 w 3025"/>
              <a:gd name="T71" fmla="*/ 1053 h 4320"/>
              <a:gd name="T72" fmla="*/ 13 w 3025"/>
              <a:gd name="T73" fmla="*/ 973 h 4320"/>
              <a:gd name="T74" fmla="*/ 0 w 3025"/>
              <a:gd name="T75" fmla="*/ 859 h 4320"/>
              <a:gd name="T76" fmla="*/ 13 w 3025"/>
              <a:gd name="T77" fmla="*/ 745 h 4320"/>
              <a:gd name="T78" fmla="*/ 44 w 3025"/>
              <a:gd name="T79" fmla="*/ 665 h 4320"/>
              <a:gd name="T80" fmla="*/ 80 w 3025"/>
              <a:gd name="T81" fmla="*/ 594 h 4320"/>
              <a:gd name="T82" fmla="*/ 106 w 3025"/>
              <a:gd name="T83" fmla="*/ 505 h 4320"/>
              <a:gd name="T84" fmla="*/ 111 w 3025"/>
              <a:gd name="T85" fmla="*/ 382 h 4320"/>
              <a:gd name="T86" fmla="*/ 90 w 3025"/>
              <a:gd name="T87" fmla="*/ 284 h 4320"/>
              <a:gd name="T88" fmla="*/ 58 w 3025"/>
              <a:gd name="T89" fmla="*/ 211 h 4320"/>
              <a:gd name="T90" fmla="*/ 24 w 3025"/>
              <a:gd name="T91" fmla="*/ 137 h 4320"/>
              <a:gd name="T92" fmla="*/ 3 w 3025"/>
              <a:gd name="T93" fmla="*/ 4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2/24/17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6289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3464" y="0"/>
            <a:ext cx="735558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Freeform 11" title="right scallop background shape"/>
          <p:cNvSpPr>
            <a:spLocks/>
          </p:cNvSpPr>
          <p:nvPr/>
        </p:nvSpPr>
        <p:spPr bwMode="auto">
          <a:xfrm>
            <a:off x="7389812" y="0"/>
            <a:ext cx="4802188" cy="6858000"/>
          </a:xfrm>
          <a:custGeom>
            <a:avLst/>
            <a:gdLst>
              <a:gd name="T0" fmla="*/ 3025 w 3025"/>
              <a:gd name="T1" fmla="*/ 4320 h 4320"/>
              <a:gd name="T2" fmla="*/ 8 w 3025"/>
              <a:gd name="T3" fmla="*/ 4243 h 4320"/>
              <a:gd name="T4" fmla="*/ 34 w 3025"/>
              <a:gd name="T5" fmla="*/ 4156 h 4320"/>
              <a:gd name="T6" fmla="*/ 69 w 3025"/>
              <a:gd name="T7" fmla="*/ 4087 h 4320"/>
              <a:gd name="T8" fmla="*/ 99 w 3025"/>
              <a:gd name="T9" fmla="*/ 4007 h 4320"/>
              <a:gd name="T10" fmla="*/ 113 w 3025"/>
              <a:gd name="T11" fmla="*/ 3895 h 4320"/>
              <a:gd name="T12" fmla="*/ 99 w 3025"/>
              <a:gd name="T13" fmla="*/ 3782 h 4320"/>
              <a:gd name="T14" fmla="*/ 68 w 3025"/>
              <a:gd name="T15" fmla="*/ 3702 h 4320"/>
              <a:gd name="T16" fmla="*/ 33 w 3025"/>
              <a:gd name="T17" fmla="*/ 3630 h 4320"/>
              <a:gd name="T18" fmla="*/ 7 w 3025"/>
              <a:gd name="T19" fmla="*/ 3542 h 4320"/>
              <a:gd name="T20" fmla="*/ 1 w 3025"/>
              <a:gd name="T21" fmla="*/ 3418 h 4320"/>
              <a:gd name="T22" fmla="*/ 22 w 3025"/>
              <a:gd name="T23" fmla="*/ 3319 h 4320"/>
              <a:gd name="T24" fmla="*/ 56 w 3025"/>
              <a:gd name="T25" fmla="*/ 3244 h 4320"/>
              <a:gd name="T26" fmla="*/ 90 w 3025"/>
              <a:gd name="T27" fmla="*/ 3171 h 4320"/>
              <a:gd name="T28" fmla="*/ 111 w 3025"/>
              <a:gd name="T29" fmla="*/ 3071 h 4320"/>
              <a:gd name="T30" fmla="*/ 106 w 3025"/>
              <a:gd name="T31" fmla="*/ 2947 h 4320"/>
              <a:gd name="T32" fmla="*/ 80 w 3025"/>
              <a:gd name="T33" fmla="*/ 2858 h 4320"/>
              <a:gd name="T34" fmla="*/ 33 w 3025"/>
              <a:gd name="T35" fmla="*/ 2763 h 4320"/>
              <a:gd name="T36" fmla="*/ 7 w 3025"/>
              <a:gd name="T37" fmla="*/ 2674 h 4320"/>
              <a:gd name="T38" fmla="*/ 1 w 3025"/>
              <a:gd name="T39" fmla="*/ 2550 h 4320"/>
              <a:gd name="T40" fmla="*/ 22 w 3025"/>
              <a:gd name="T41" fmla="*/ 2451 h 4320"/>
              <a:gd name="T42" fmla="*/ 68 w 3025"/>
              <a:gd name="T43" fmla="*/ 2354 h 4320"/>
              <a:gd name="T44" fmla="*/ 99 w 3025"/>
              <a:gd name="T45" fmla="*/ 2274 h 4320"/>
              <a:gd name="T46" fmla="*/ 113 w 3025"/>
              <a:gd name="T47" fmla="*/ 2159 h 4320"/>
              <a:gd name="T48" fmla="*/ 99 w 3025"/>
              <a:gd name="T49" fmla="*/ 2046 h 4320"/>
              <a:gd name="T50" fmla="*/ 68 w 3025"/>
              <a:gd name="T51" fmla="*/ 1966 h 4320"/>
              <a:gd name="T52" fmla="*/ 33 w 3025"/>
              <a:gd name="T53" fmla="*/ 1896 h 4320"/>
              <a:gd name="T54" fmla="*/ 7 w 3025"/>
              <a:gd name="T55" fmla="*/ 1807 h 4320"/>
              <a:gd name="T56" fmla="*/ 1 w 3025"/>
              <a:gd name="T57" fmla="*/ 1683 h 4320"/>
              <a:gd name="T58" fmla="*/ 22 w 3025"/>
              <a:gd name="T59" fmla="*/ 1583 h 4320"/>
              <a:gd name="T60" fmla="*/ 56 w 3025"/>
              <a:gd name="T61" fmla="*/ 1509 h 4320"/>
              <a:gd name="T62" fmla="*/ 90 w 3025"/>
              <a:gd name="T63" fmla="*/ 1435 h 4320"/>
              <a:gd name="T64" fmla="*/ 111 w 3025"/>
              <a:gd name="T65" fmla="*/ 1335 h 4320"/>
              <a:gd name="T66" fmla="*/ 106 w 3025"/>
              <a:gd name="T67" fmla="*/ 1211 h 4320"/>
              <a:gd name="T68" fmla="*/ 80 w 3025"/>
              <a:gd name="T69" fmla="*/ 1123 h 4320"/>
              <a:gd name="T70" fmla="*/ 44 w 3025"/>
              <a:gd name="T71" fmla="*/ 1053 h 4320"/>
              <a:gd name="T72" fmla="*/ 13 w 3025"/>
              <a:gd name="T73" fmla="*/ 973 h 4320"/>
              <a:gd name="T74" fmla="*/ 0 w 3025"/>
              <a:gd name="T75" fmla="*/ 859 h 4320"/>
              <a:gd name="T76" fmla="*/ 13 w 3025"/>
              <a:gd name="T77" fmla="*/ 745 h 4320"/>
              <a:gd name="T78" fmla="*/ 44 w 3025"/>
              <a:gd name="T79" fmla="*/ 665 h 4320"/>
              <a:gd name="T80" fmla="*/ 80 w 3025"/>
              <a:gd name="T81" fmla="*/ 594 h 4320"/>
              <a:gd name="T82" fmla="*/ 106 w 3025"/>
              <a:gd name="T83" fmla="*/ 505 h 4320"/>
              <a:gd name="T84" fmla="*/ 111 w 3025"/>
              <a:gd name="T85" fmla="*/ 382 h 4320"/>
              <a:gd name="T86" fmla="*/ 90 w 3025"/>
              <a:gd name="T87" fmla="*/ 284 h 4320"/>
              <a:gd name="T88" fmla="*/ 58 w 3025"/>
              <a:gd name="T89" fmla="*/ 211 h 4320"/>
              <a:gd name="T90" fmla="*/ 24 w 3025"/>
              <a:gd name="T91" fmla="*/ 137 h 4320"/>
              <a:gd name="T92" fmla="*/ 3 w 3025"/>
              <a:gd name="T93" fmla="*/ 4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2/24/17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1475559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334D819-9F07-4261-B09B-9E467E5D9002}" type="datetimeFigureOut">
              <a:rPr lang="en-US" smtClean="0"/>
              <a:pPr/>
              <a:t>2/24/17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a:p>
        </p:txBody>
      </p:sp>
      <p:sp>
        <p:nvSpPr>
          <p:cNvPr id="11" name="Freeform 6" title="Left scallop edge"/>
          <p:cNvSpPr>
            <a:spLocks/>
          </p:cNvSpPr>
          <p:nvPr/>
        </p:nvSpPr>
        <p:spPr bwMode="auto">
          <a:xfrm>
            <a:off x="0" y="0"/>
            <a:ext cx="885825" cy="6858000"/>
          </a:xfrm>
          <a:custGeom>
            <a:avLst/>
            <a:gdLst>
              <a:gd name="T0" fmla="*/ 448 w 558"/>
              <a:gd name="T1" fmla="*/ 43 h 4320"/>
              <a:gd name="T2" fmla="*/ 469 w 558"/>
              <a:gd name="T3" fmla="*/ 143 h 4320"/>
              <a:gd name="T4" fmla="*/ 503 w 558"/>
              <a:gd name="T5" fmla="*/ 216 h 4320"/>
              <a:gd name="T6" fmla="*/ 535 w 558"/>
              <a:gd name="T7" fmla="*/ 289 h 4320"/>
              <a:gd name="T8" fmla="*/ 556 w 558"/>
              <a:gd name="T9" fmla="*/ 389 h 4320"/>
              <a:gd name="T10" fmla="*/ 552 w 558"/>
              <a:gd name="T11" fmla="*/ 513 h 4320"/>
              <a:gd name="T12" fmla="*/ 525 w 558"/>
              <a:gd name="T13" fmla="*/ 601 h 4320"/>
              <a:gd name="T14" fmla="*/ 491 w 558"/>
              <a:gd name="T15" fmla="*/ 672 h 4320"/>
              <a:gd name="T16" fmla="*/ 460 w 558"/>
              <a:gd name="T17" fmla="*/ 750 h 4320"/>
              <a:gd name="T18" fmla="*/ 447 w 558"/>
              <a:gd name="T19" fmla="*/ 864 h 4320"/>
              <a:gd name="T20" fmla="*/ 460 w 558"/>
              <a:gd name="T21" fmla="*/ 978 h 4320"/>
              <a:gd name="T22" fmla="*/ 491 w 558"/>
              <a:gd name="T23" fmla="*/ 1056 h 4320"/>
              <a:gd name="T24" fmla="*/ 525 w 558"/>
              <a:gd name="T25" fmla="*/ 1127 h 4320"/>
              <a:gd name="T26" fmla="*/ 552 w 558"/>
              <a:gd name="T27" fmla="*/ 1215 h 4320"/>
              <a:gd name="T28" fmla="*/ 556 w 558"/>
              <a:gd name="T29" fmla="*/ 1339 h 4320"/>
              <a:gd name="T30" fmla="*/ 535 w 558"/>
              <a:gd name="T31" fmla="*/ 1439 h 4320"/>
              <a:gd name="T32" fmla="*/ 503 w 558"/>
              <a:gd name="T33" fmla="*/ 1512 h 4320"/>
              <a:gd name="T34" fmla="*/ 469 w 558"/>
              <a:gd name="T35" fmla="*/ 1585 h 4320"/>
              <a:gd name="T36" fmla="*/ 448 w 558"/>
              <a:gd name="T37" fmla="*/ 1685 h 4320"/>
              <a:gd name="T38" fmla="*/ 453 w 558"/>
              <a:gd name="T39" fmla="*/ 1809 h 4320"/>
              <a:gd name="T40" fmla="*/ 479 w 558"/>
              <a:gd name="T41" fmla="*/ 1897 h 4320"/>
              <a:gd name="T42" fmla="*/ 515 w 558"/>
              <a:gd name="T43" fmla="*/ 1968 h 4320"/>
              <a:gd name="T44" fmla="*/ 545 w 558"/>
              <a:gd name="T45" fmla="*/ 2046 h 4320"/>
              <a:gd name="T46" fmla="*/ 558 w 558"/>
              <a:gd name="T47" fmla="*/ 2159 h 4320"/>
              <a:gd name="T48" fmla="*/ 545 w 558"/>
              <a:gd name="T49" fmla="*/ 2274 h 4320"/>
              <a:gd name="T50" fmla="*/ 515 w 558"/>
              <a:gd name="T51" fmla="*/ 2352 h 4320"/>
              <a:gd name="T52" fmla="*/ 479 w 558"/>
              <a:gd name="T53" fmla="*/ 2423 h 4320"/>
              <a:gd name="T54" fmla="*/ 453 w 558"/>
              <a:gd name="T55" fmla="*/ 2511 h 4320"/>
              <a:gd name="T56" fmla="*/ 448 w 558"/>
              <a:gd name="T57" fmla="*/ 2635 h 4320"/>
              <a:gd name="T58" fmla="*/ 469 w 558"/>
              <a:gd name="T59" fmla="*/ 2735 h 4320"/>
              <a:gd name="T60" fmla="*/ 515 w 558"/>
              <a:gd name="T61" fmla="*/ 2832 h 4320"/>
              <a:gd name="T62" fmla="*/ 545 w 558"/>
              <a:gd name="T63" fmla="*/ 2910 h 4320"/>
              <a:gd name="T64" fmla="*/ 558 w 558"/>
              <a:gd name="T65" fmla="*/ 3024 h 4320"/>
              <a:gd name="T66" fmla="*/ 545 w 558"/>
              <a:gd name="T67" fmla="*/ 3138 h 4320"/>
              <a:gd name="T68" fmla="*/ 515 w 558"/>
              <a:gd name="T69" fmla="*/ 3216 h 4320"/>
              <a:gd name="T70" fmla="*/ 479 w 558"/>
              <a:gd name="T71" fmla="*/ 3287 h 4320"/>
              <a:gd name="T72" fmla="*/ 453 w 558"/>
              <a:gd name="T73" fmla="*/ 3375 h 4320"/>
              <a:gd name="T74" fmla="*/ 448 w 558"/>
              <a:gd name="T75" fmla="*/ 3499 h 4320"/>
              <a:gd name="T76" fmla="*/ 469 w 558"/>
              <a:gd name="T77" fmla="*/ 3599 h 4320"/>
              <a:gd name="T78" fmla="*/ 503 w 558"/>
              <a:gd name="T79" fmla="*/ 3672 h 4320"/>
              <a:gd name="T80" fmla="*/ 535 w 558"/>
              <a:gd name="T81" fmla="*/ 3745 h 4320"/>
              <a:gd name="T82" fmla="*/ 556 w 558"/>
              <a:gd name="T83" fmla="*/ 3845 h 4320"/>
              <a:gd name="T84" fmla="*/ 552 w 558"/>
              <a:gd name="T85" fmla="*/ 3969 h 4320"/>
              <a:gd name="T86" fmla="*/ 525 w 558"/>
              <a:gd name="T87" fmla="*/ 4057 h 4320"/>
              <a:gd name="T88" fmla="*/ 491 w 558"/>
              <a:gd name="T89" fmla="*/ 4128 h 4320"/>
              <a:gd name="T90" fmla="*/ 460 w 558"/>
              <a:gd name="T91" fmla="*/ 4206 h 4320"/>
              <a:gd name="T92" fmla="*/ 447 w 558"/>
              <a:gd name="T9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335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6237" y="0"/>
            <a:ext cx="12075763"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1">
            <a:spAutoFit/>
          </a:bodyPr>
          <a:lstStyle/>
          <a:p>
            <a:pPr marL="0" algn="ctr" defTabSz="914400" rtl="1" eaLnBrk="1" latinLnBrk="0" hangingPunct="1"/>
            <a:r>
              <a:rPr lang="ar-SA" sz="4800" b="1" dirty="0" smtClean="0"/>
              <a:t>استنتجي عنوان الحديث من خلال القصة التالية ( استراتجية القصة ) </a:t>
            </a:r>
            <a:endParaRPr lang="ar-SA" sz="4800" b="1" dirty="0"/>
          </a:p>
        </p:txBody>
      </p:sp>
      <p:sp>
        <p:nvSpPr>
          <p:cNvPr id="5" name="مربع نص 4"/>
          <p:cNvSpPr txBox="1"/>
          <p:nvPr/>
        </p:nvSpPr>
        <p:spPr>
          <a:xfrm>
            <a:off x="1079346" y="1569660"/>
            <a:ext cx="10295303"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SA" sz="4000" b="1" dirty="0" smtClean="0"/>
              <a:t>ادعت امراة على الصحابي  الجليل سعيد بن زيد رضى الله عنه  انه اخذ شئيا من ارضها فخاصمته الى مروان بن الحكم  فقال سعيد بن زيد رضى الله عنه</a:t>
            </a:r>
            <a:r>
              <a:rPr lang="en-US" sz="4000" b="1" dirty="0" smtClean="0"/>
              <a:t>: </a:t>
            </a:r>
            <a:r>
              <a:rPr lang="ar-SA" sz="4000" b="1" dirty="0" smtClean="0"/>
              <a:t>ما كنت اخذ من ارضها  شئيا بعد الذي سمعت من رسول الله صلى الله عليه وسلم قال : وما سمعت من رسول الله صلى الله عليه وسلم ...........فقال له مروان : لا اسالك بينة بعد هذا  فقال اللهم ان كانت  كاذبة فاعم بصرها واقتلها  في ارضها  فما ماتت حتى ذهب بصرها ، ثم بينما تمشى في ارضها اذ وقعت في حفرة فماتت</a:t>
            </a:r>
            <a:endParaRPr lang="ar-SA" sz="4000" b="1" dirty="0"/>
          </a:p>
        </p:txBody>
      </p:sp>
    </p:spTree>
    <p:extLst>
      <p:ext uri="{BB962C8B-B14F-4D97-AF65-F5344CB8AC3E}">
        <p14:creationId xmlns:p14="http://schemas.microsoft.com/office/powerpoint/2010/main" val="156091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919571" y="199727"/>
            <a:ext cx="10178322" cy="730172"/>
          </a:xfrm>
        </p:spPr>
        <p:style>
          <a:lnRef idx="2">
            <a:schemeClr val="dk1">
              <a:shade val="50000"/>
            </a:schemeClr>
          </a:lnRef>
          <a:fillRef idx="1">
            <a:schemeClr val="dk1"/>
          </a:fillRef>
          <a:effectRef idx="0">
            <a:schemeClr val="dk1"/>
          </a:effectRef>
          <a:fontRef idx="minor">
            <a:schemeClr val="lt1"/>
          </a:fontRef>
        </p:style>
        <p:txBody>
          <a:bodyPr/>
          <a:lstStyle/>
          <a:p>
            <a:pPr algn="ctr"/>
            <a:r>
              <a:rPr lang="ar-SA" dirty="0" smtClean="0"/>
              <a:t>   جزاء الظالمين </a:t>
            </a:r>
            <a:endParaRPr lang="ar-SA" dirty="0"/>
          </a:p>
        </p:txBody>
      </p:sp>
      <p:sp>
        <p:nvSpPr>
          <p:cNvPr id="4" name="عنصر نائب للمحتوى 3"/>
          <p:cNvSpPr>
            <a:spLocks noGrp="1"/>
          </p:cNvSpPr>
          <p:nvPr>
            <p:ph sz="half" idx="2"/>
          </p:nvPr>
        </p:nvSpPr>
        <p:spPr>
          <a:xfrm>
            <a:off x="1477874" y="1887472"/>
            <a:ext cx="9813748" cy="404063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ar-SA" sz="3600" b="1" dirty="0" smtClean="0">
                <a:solidFill>
                  <a:schemeClr val="tx1"/>
                </a:solidFill>
              </a:rPr>
              <a:t>١-ان يكون في ظلمات يوم القيامة </a:t>
            </a:r>
          </a:p>
          <a:p>
            <a:pPr algn="ctr"/>
            <a:r>
              <a:rPr lang="ar-SA" sz="3600" b="1" dirty="0" smtClean="0">
                <a:solidFill>
                  <a:schemeClr val="tx1"/>
                </a:solidFill>
              </a:rPr>
              <a:t>من طلم شيئا من الارض فانه يجعل في عنقه يوم القيامة طوقا من سبع ارضين </a:t>
            </a:r>
          </a:p>
          <a:p>
            <a:pPr algn="ctr"/>
            <a:r>
              <a:rPr lang="ar-SA" sz="3600" b="1" dirty="0" smtClean="0">
                <a:solidFill>
                  <a:schemeClr val="tx1"/>
                </a:solidFill>
              </a:rPr>
              <a:t>٣-احذر من الظلم فدعوة المظلوم مستجابة </a:t>
            </a:r>
          </a:p>
          <a:p>
            <a:pPr marL="0" indent="0" algn="ctr">
              <a:buNone/>
            </a:pPr>
            <a:endParaRPr lang="ar-SA" sz="3600" b="1" dirty="0">
              <a:solidFill>
                <a:schemeClr val="tx1"/>
              </a:solidFill>
            </a:endParaRPr>
          </a:p>
        </p:txBody>
      </p:sp>
      <p:sp>
        <p:nvSpPr>
          <p:cNvPr id="5" name="مربع نص 4"/>
          <p:cNvSpPr txBox="1"/>
          <p:nvPr/>
        </p:nvSpPr>
        <p:spPr>
          <a:xfrm>
            <a:off x="2833732" y="6290207"/>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40719481"/>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bg/>
                                          </p:spTgt>
                                        </p:tgtEl>
                                        <p:attrNameLst>
                                          <p:attrName>ppt_y</p:attrName>
                                        </p:attrNameLst>
                                      </p:cBhvr>
                                      <p:tavLst>
                                        <p:tav tm="0">
                                          <p:val>
                                            <p:strVal val="#ppt_y"/>
                                          </p:val>
                                        </p:tav>
                                        <p:tav tm="100000">
                                          <p:val>
                                            <p:strVal val="#ppt_y"/>
                                          </p:val>
                                        </p:tav>
                                      </p:tavLst>
                                    </p:anim>
                                    <p:anim calcmode="lin" valueType="num">
                                      <p:cBhvr>
                                        <p:cTn id="9" dur="500" fill="hold"/>
                                        <p:tgtEl>
                                          <p:spTgt spid="4">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1" nodeType="clickEffect">
                                  <p:stCondLst>
                                    <p:cond delay="0"/>
                                  </p:stCondLst>
                                  <p:iterate type="lt">
                                    <p:tmPct val="10000"/>
                                  </p:iterate>
                                  <p:childTnLst>
                                    <p:set>
                                      <p:cBhvr>
                                        <p:cTn id="42" dur="1" fill="hold">
                                          <p:stCondLst>
                                            <p:cond delay="0"/>
                                          </p:stCondLst>
                                        </p:cTn>
                                        <p:tgtEl>
                                          <p:spTgt spid="4">
                                            <p:bg/>
                                          </p:spTgt>
                                        </p:tgtEl>
                                        <p:attrNameLst>
                                          <p:attrName>style.visibility</p:attrName>
                                        </p:attrNameLst>
                                      </p:cBhvr>
                                      <p:to>
                                        <p:strVal val="visible"/>
                                      </p:to>
                                    </p:set>
                                    <p:anim calcmode="lin" valueType="num">
                                      <p:cBhvr>
                                        <p:cTn id="43" dur="500" fill="hold"/>
                                        <p:tgtEl>
                                          <p:spTgt spid="4">
                                            <p:bg/>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
                                            <p:bg/>
                                          </p:spTgt>
                                        </p:tgtEl>
                                        <p:attrNameLst>
                                          <p:attrName>ppt_y</p:attrName>
                                        </p:attrNameLst>
                                      </p:cBhvr>
                                      <p:tavLst>
                                        <p:tav tm="0">
                                          <p:val>
                                            <p:strVal val="#ppt_y"/>
                                          </p:val>
                                        </p:tav>
                                        <p:tav tm="100000">
                                          <p:val>
                                            <p:strVal val="#ppt_y"/>
                                          </p:val>
                                        </p:tav>
                                      </p:tavLst>
                                    </p:anim>
                                    <p:anim calcmode="lin" valueType="num">
                                      <p:cBhvr>
                                        <p:cTn id="45" dur="500" fill="hold"/>
                                        <p:tgtEl>
                                          <p:spTgt spid="4">
                                            <p:bg/>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
                                            <p:bg/>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1" nodeType="clickEffect">
                                  <p:stCondLst>
                                    <p:cond delay="0"/>
                                  </p:stCondLst>
                                  <p:iterate type="lt">
                                    <p:tmPct val="10000"/>
                                  </p:iterate>
                                  <p:childTnLst>
                                    <p:set>
                                      <p:cBhvr>
                                        <p:cTn id="51" dur="1" fill="hold">
                                          <p:stCondLst>
                                            <p:cond delay="0"/>
                                          </p:stCondLst>
                                        </p:cTn>
                                        <p:tgtEl>
                                          <p:spTgt spid="4">
                                            <p:txEl>
                                              <p:pRg st="0" end="0"/>
                                            </p:txEl>
                                          </p:spTgt>
                                        </p:tgtEl>
                                        <p:attrNameLst>
                                          <p:attrName>style.visibility</p:attrName>
                                        </p:attrNameLst>
                                      </p:cBhvr>
                                      <p:to>
                                        <p:strVal val="visible"/>
                                      </p:to>
                                    </p:set>
                                    <p:anim calcmode="lin" valueType="num">
                                      <p:cBhvr>
                                        <p:cTn id="5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1" nodeType="clickEffect">
                                  <p:stCondLst>
                                    <p:cond delay="0"/>
                                  </p:stCondLst>
                                  <p:iterate type="lt">
                                    <p:tmPct val="10000"/>
                                  </p:iterate>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p:cTn id="61"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63"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1" nodeType="clickEffect">
                                  <p:stCondLst>
                                    <p:cond delay="0"/>
                                  </p:stCondLst>
                                  <p:iterate type="lt">
                                    <p:tmPct val="10000"/>
                                  </p:iterate>
                                  <p:childTnLst>
                                    <p:set>
                                      <p:cBhvr>
                                        <p:cTn id="69" dur="1" fill="hold">
                                          <p:stCondLst>
                                            <p:cond delay="0"/>
                                          </p:stCondLst>
                                        </p:cTn>
                                        <p:tgtEl>
                                          <p:spTgt spid="4">
                                            <p:txEl>
                                              <p:pRg st="2" end="2"/>
                                            </p:txEl>
                                          </p:spTgt>
                                        </p:tgtEl>
                                        <p:attrNameLst>
                                          <p:attrName>style.visibility</p:attrName>
                                        </p:attrNameLst>
                                      </p:cBhvr>
                                      <p:to>
                                        <p:strVal val="visible"/>
                                      </p:to>
                                    </p:set>
                                    <p:anim calcmode="lin" valueType="num">
                                      <p:cBhvr>
                                        <p:cTn id="70"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72"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مربع نص 1"/>
          <p:cNvSpPr txBox="1"/>
          <p:nvPr/>
        </p:nvSpPr>
        <p:spPr>
          <a:xfrm>
            <a:off x="0" y="0"/>
            <a:ext cx="12072073"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4800" b="1" dirty="0" smtClean="0"/>
              <a:t>ظلمك لنفسك يتعد حدود الله</a:t>
            </a:r>
            <a:r>
              <a:rPr lang="ar-SA" sz="4800" b="1" dirty="0" smtClean="0"/>
              <a:t>. دليلي على ذلك. من خلال استراتجية شريط الذكريات </a:t>
            </a:r>
            <a:endParaRPr lang="ar-SA" sz="4800" b="1" dirty="0"/>
          </a:p>
        </p:txBody>
      </p:sp>
      <p:pic>
        <p:nvPicPr>
          <p:cNvPr id="4" name="صورة 3"/>
          <p:cNvPicPr>
            <a:picLocks noChangeAspect="1"/>
          </p:cNvPicPr>
          <p:nvPr/>
        </p:nvPicPr>
        <p:blipFill>
          <a:blip r:embed="rId2"/>
          <a:stretch>
            <a:fillRect/>
          </a:stretch>
        </p:blipFill>
        <p:spPr>
          <a:xfrm>
            <a:off x="362580" y="784830"/>
            <a:ext cx="2706669" cy="711592"/>
          </a:xfrm>
          <a:prstGeom prst="rect">
            <a:avLst/>
          </a:prstGeom>
        </p:spPr>
      </p:pic>
      <p:sp>
        <p:nvSpPr>
          <p:cNvPr id="5" name="مربع نص 4"/>
          <p:cNvSpPr txBox="1"/>
          <p:nvPr/>
        </p:nvSpPr>
        <p:spPr>
          <a:xfrm>
            <a:off x="2812910" y="2658236"/>
            <a:ext cx="6967627"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SA" sz="7200" b="1" dirty="0" smtClean="0"/>
              <a:t>((ومن يتعد حدود الله فقد ظلم نفسه))</a:t>
            </a:r>
            <a:endParaRPr lang="ar-SA" sz="7200" b="1" dirty="0"/>
          </a:p>
        </p:txBody>
      </p:sp>
      <p:sp>
        <p:nvSpPr>
          <p:cNvPr id="6" name="مربع نص 5"/>
          <p:cNvSpPr txBox="1"/>
          <p:nvPr/>
        </p:nvSpPr>
        <p:spPr>
          <a:xfrm>
            <a:off x="2540536" y="5870470"/>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764029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موجة مزدوجة 1"/>
          <p:cNvSpPr/>
          <p:nvPr/>
        </p:nvSpPr>
        <p:spPr>
          <a:xfrm>
            <a:off x="1428058" y="360320"/>
            <a:ext cx="9647696" cy="1587500"/>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t>من امثلة ظلم النفس  نسترجع هذه الاجابة عن طريق مادة التوحيد </a:t>
            </a:r>
            <a:endParaRPr lang="ar-SA" sz="3600" b="1" dirty="0"/>
          </a:p>
        </p:txBody>
      </p:sp>
      <p:sp>
        <p:nvSpPr>
          <p:cNvPr id="3" name="مربع نص 2"/>
          <p:cNvSpPr txBox="1"/>
          <p:nvPr/>
        </p:nvSpPr>
        <p:spPr>
          <a:xfrm>
            <a:off x="2547225" y="2724657"/>
            <a:ext cx="6585705"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4800" b="1" dirty="0" smtClean="0"/>
              <a:t>١-الاشراك بالله </a:t>
            </a:r>
          </a:p>
          <a:p>
            <a:pPr algn="ctr"/>
            <a:r>
              <a:rPr lang="ar-SA" sz="4800" b="1" dirty="0" smtClean="0"/>
              <a:t>فعل المعاصي </a:t>
            </a:r>
          </a:p>
          <a:p>
            <a:pPr algn="ctr"/>
            <a:r>
              <a:rPr lang="ar-SA" sz="4800" b="1" dirty="0" smtClean="0"/>
              <a:t>ترك الواجبات </a:t>
            </a:r>
            <a:endParaRPr lang="ar-SA" sz="4800" b="1" dirty="0"/>
          </a:p>
        </p:txBody>
      </p:sp>
      <p:sp>
        <p:nvSpPr>
          <p:cNvPr id="4" name="مربع نص 3"/>
          <p:cNvSpPr txBox="1"/>
          <p:nvPr/>
        </p:nvSpPr>
        <p:spPr>
          <a:xfrm>
            <a:off x="3076906" y="6024522"/>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654424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0" y="0"/>
            <a:ext cx="4691004" cy="6858000"/>
          </a:xfrm>
          <a:prstGeom prst="rect">
            <a:avLst/>
          </a:prstGeom>
        </p:spPr>
      </p:pic>
      <p:sp>
        <p:nvSpPr>
          <p:cNvPr id="4" name="مربع نص 3"/>
          <p:cNvSpPr txBox="1"/>
          <p:nvPr/>
        </p:nvSpPr>
        <p:spPr>
          <a:xfrm>
            <a:off x="4691004" y="1084059"/>
            <a:ext cx="7015751" cy="5016758"/>
          </a:xfrm>
          <a:prstGeom prst="rect">
            <a:avLst/>
          </a:prstGeom>
          <a:noFill/>
        </p:spPr>
        <p:txBody>
          <a:bodyPr wrap="square" rtlCol="1">
            <a:spAutoFit/>
          </a:bodyPr>
          <a:lstStyle/>
          <a:p>
            <a:pPr algn="ctr"/>
            <a:r>
              <a:rPr lang="ar-SA" sz="3200" b="1" dirty="0" smtClean="0"/>
              <a:t>ظلم لغيرك من الناس  وهي كثيرة</a:t>
            </a:r>
            <a:r>
              <a:rPr lang="ar-SA" sz="3200" b="1" dirty="0" smtClean="0"/>
              <a:t>. منها </a:t>
            </a:r>
          </a:p>
          <a:p>
            <a:pPr algn="ctr"/>
            <a:endParaRPr lang="ar-SA" sz="3200" b="1" dirty="0"/>
          </a:p>
          <a:p>
            <a:pPr algn="ctr"/>
            <a:r>
              <a:rPr lang="ar-SA" sz="3200" b="1" dirty="0" smtClean="0"/>
              <a:t>الظلم في الجسد  مثل الاعتداء على الغير بالقتل  او قتل...................... </a:t>
            </a:r>
            <a:endParaRPr lang="ar-SA" sz="3200" b="1" dirty="0"/>
          </a:p>
          <a:p>
            <a:pPr algn="ctr"/>
            <a:endParaRPr lang="ar-SA" sz="3200" b="1" dirty="0" smtClean="0"/>
          </a:p>
          <a:p>
            <a:pPr algn="ctr"/>
            <a:r>
              <a:rPr lang="ar-SA" sz="3200" b="1" dirty="0" smtClean="0"/>
              <a:t>الظلم فس المال  مثل. .......................</a:t>
            </a:r>
          </a:p>
          <a:p>
            <a:pPr algn="ctr"/>
            <a:r>
              <a:rPr lang="ar-SA" sz="3200" b="1" dirty="0" smtClean="0"/>
              <a:t>الظلم في العرض مثل ان يتهمه في عرضه بالفاحشه  وهو برئ منها </a:t>
            </a:r>
          </a:p>
          <a:p>
            <a:pPr algn="ctr"/>
            <a:r>
              <a:rPr lang="ar-SA" sz="3200" b="1" dirty="0" smtClean="0"/>
              <a:t>احذر من اسباب الظلم ومن اعظمها الشح اذا يقود صاحبه الى سفك .........وانتهاك ...........</a:t>
            </a:r>
            <a:endParaRPr lang="ar-SA" sz="3200" b="1" dirty="0"/>
          </a:p>
        </p:txBody>
      </p:sp>
      <p:sp>
        <p:nvSpPr>
          <p:cNvPr id="5" name="مربع نص 4"/>
          <p:cNvSpPr txBox="1"/>
          <p:nvPr/>
        </p:nvSpPr>
        <p:spPr>
          <a:xfrm>
            <a:off x="4691004" y="134226"/>
            <a:ext cx="7281437" cy="8156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ar-SA" sz="4500" b="1" smtClean="0"/>
              <a:t>سد الفجوات الناقصة  بعبارة مناسبة </a:t>
            </a:r>
            <a:endParaRPr lang="ar-SA" sz="4500" b="1"/>
          </a:p>
        </p:txBody>
      </p:sp>
      <p:sp>
        <p:nvSpPr>
          <p:cNvPr id="7" name="مربع نص 6"/>
          <p:cNvSpPr txBox="1"/>
          <p:nvPr/>
        </p:nvSpPr>
        <p:spPr>
          <a:xfrm>
            <a:off x="6611379" y="2666708"/>
            <a:ext cx="3175000" cy="461665"/>
          </a:xfrm>
          <a:prstGeom prst="rect">
            <a:avLst/>
          </a:prstGeom>
          <a:noFill/>
        </p:spPr>
        <p:txBody>
          <a:bodyPr wrap="square" rtlCol="1">
            <a:spAutoFit/>
          </a:bodyPr>
          <a:lstStyle/>
          <a:p>
            <a:r>
              <a:rPr lang="ar-SA" sz="2400" b="1" dirty="0" smtClean="0">
                <a:solidFill>
                  <a:srgbClr val="C00000"/>
                </a:solidFill>
              </a:rPr>
              <a:t>قتل نفس معصومة </a:t>
            </a:r>
            <a:endParaRPr lang="ar-SA" sz="2400" b="1" dirty="0">
              <a:solidFill>
                <a:srgbClr val="C00000"/>
              </a:solidFill>
            </a:endParaRPr>
          </a:p>
        </p:txBody>
      </p:sp>
      <p:sp>
        <p:nvSpPr>
          <p:cNvPr id="9" name="مربع نص 8"/>
          <p:cNvSpPr txBox="1"/>
          <p:nvPr/>
        </p:nvSpPr>
        <p:spPr>
          <a:xfrm>
            <a:off x="4427778" y="3429000"/>
            <a:ext cx="4367202" cy="830997"/>
          </a:xfrm>
          <a:prstGeom prst="rect">
            <a:avLst/>
          </a:prstGeom>
          <a:noFill/>
        </p:spPr>
        <p:txBody>
          <a:bodyPr wrap="square" rtlCol="1">
            <a:spAutoFit/>
          </a:bodyPr>
          <a:lstStyle/>
          <a:p>
            <a:pPr algn="ctr"/>
            <a:r>
              <a:rPr lang="ar-SA" sz="2400" b="1" dirty="0" smtClean="0">
                <a:solidFill>
                  <a:srgbClr val="C00000"/>
                </a:solidFill>
              </a:rPr>
              <a:t>النهب والسرقه واغتصاب الارض بغير وجه حق </a:t>
            </a:r>
            <a:endParaRPr lang="ar-SA" sz="2400" b="1" dirty="0">
              <a:solidFill>
                <a:srgbClr val="C00000"/>
              </a:solidFill>
            </a:endParaRPr>
          </a:p>
        </p:txBody>
      </p:sp>
      <p:sp>
        <p:nvSpPr>
          <p:cNvPr id="10" name="مربع نص 9"/>
          <p:cNvSpPr txBox="1"/>
          <p:nvPr/>
        </p:nvSpPr>
        <p:spPr>
          <a:xfrm>
            <a:off x="7794508" y="5424126"/>
            <a:ext cx="3175000" cy="461665"/>
          </a:xfrm>
          <a:prstGeom prst="rect">
            <a:avLst/>
          </a:prstGeom>
          <a:noFill/>
        </p:spPr>
        <p:txBody>
          <a:bodyPr wrap="square" rtlCol="1">
            <a:spAutoFit/>
          </a:bodyPr>
          <a:lstStyle/>
          <a:p>
            <a:r>
              <a:rPr lang="ar-SA" sz="2400" b="1" dirty="0" smtClean="0">
                <a:solidFill>
                  <a:srgbClr val="C00000"/>
                </a:solidFill>
              </a:rPr>
              <a:t>الدماء  </a:t>
            </a:r>
            <a:endParaRPr lang="ar-SA" sz="2400" b="1" dirty="0">
              <a:solidFill>
                <a:srgbClr val="C00000"/>
              </a:solidFill>
            </a:endParaRPr>
          </a:p>
        </p:txBody>
      </p:sp>
      <p:sp>
        <p:nvSpPr>
          <p:cNvPr id="11" name="مربع نص 10"/>
          <p:cNvSpPr txBox="1"/>
          <p:nvPr/>
        </p:nvSpPr>
        <p:spPr>
          <a:xfrm>
            <a:off x="4807241" y="5638317"/>
            <a:ext cx="3175000" cy="430887"/>
          </a:xfrm>
          <a:prstGeom prst="rect">
            <a:avLst/>
          </a:prstGeom>
          <a:noFill/>
        </p:spPr>
        <p:txBody>
          <a:bodyPr wrap="square" rtlCol="1">
            <a:spAutoFit/>
          </a:bodyPr>
          <a:lstStyle/>
          <a:p>
            <a:r>
              <a:rPr lang="ar-SA" sz="2200" b="1" dirty="0" smtClean="0">
                <a:solidFill>
                  <a:srgbClr val="C00000"/>
                </a:solidFill>
              </a:rPr>
              <a:t>الاعراض </a:t>
            </a:r>
            <a:endParaRPr lang="ar-SA" sz="2200" b="1" dirty="0">
              <a:solidFill>
                <a:srgbClr val="C00000"/>
              </a:solidFill>
            </a:endParaRPr>
          </a:p>
        </p:txBody>
      </p:sp>
      <p:sp>
        <p:nvSpPr>
          <p:cNvPr id="12" name="مربع نص 11"/>
          <p:cNvSpPr txBox="1"/>
          <p:nvPr/>
        </p:nvSpPr>
        <p:spPr>
          <a:xfrm>
            <a:off x="5619980" y="6467229"/>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1820800453"/>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1"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1" nodeType="clickEffect">
                                  <p:stCondLst>
                                    <p:cond delay="0"/>
                                  </p:stCondLst>
                                  <p:iterate type="lt">
                                    <p:tmPct val="0"/>
                                  </p:iterate>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1"/>
                                        </p:tgtEl>
                                        <p:attrNameLst>
                                          <p:attrName>ppt_y</p:attrName>
                                        </p:attrNameLst>
                                      </p:cBhvr>
                                      <p:tavLst>
                                        <p:tav tm="0">
                                          <p:val>
                                            <p:strVal val="#ppt_y"/>
                                          </p:val>
                                        </p:tav>
                                        <p:tav tm="100000">
                                          <p:val>
                                            <p:strVal val="#ppt_y"/>
                                          </p:val>
                                        </p:tav>
                                      </p:tavLst>
                                    </p:anim>
                                    <p:anim calcmode="lin" valueType="num">
                                      <p:cBhvr>
                                        <p:cTn id="6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687097" y="0"/>
            <a:ext cx="11235528" cy="1625437"/>
          </a:xfrm>
        </p:spPr>
        <p:style>
          <a:lnRef idx="2">
            <a:schemeClr val="accent3">
              <a:shade val="50000"/>
            </a:schemeClr>
          </a:lnRef>
          <a:fillRef idx="1">
            <a:schemeClr val="accent3"/>
          </a:fillRef>
          <a:effectRef idx="0">
            <a:schemeClr val="accent3"/>
          </a:effectRef>
          <a:fontRef idx="minor">
            <a:schemeClr val="lt1"/>
          </a:fontRef>
        </p:style>
        <p:txBody>
          <a:bodyPr/>
          <a:lstStyle/>
          <a:p>
            <a:r>
              <a:rPr lang="ar-SA" b="1" dirty="0" smtClean="0"/>
              <a:t>  لخصى الدرس</a:t>
            </a:r>
            <a:r>
              <a:rPr lang="ar-SA" b="1" dirty="0" smtClean="0"/>
              <a:t>. باستخدامك ملخص قيست </a:t>
            </a:r>
            <a:endParaRPr lang="ar-SA" b="1" dirty="0"/>
          </a:p>
        </p:txBody>
      </p:sp>
      <p:sp>
        <p:nvSpPr>
          <p:cNvPr id="9" name="زاوية مطوية 8"/>
          <p:cNvSpPr/>
          <p:nvPr/>
        </p:nvSpPr>
        <p:spPr>
          <a:xfrm>
            <a:off x="5074322" y="2967356"/>
            <a:ext cx="3035470" cy="1587500"/>
          </a:xfrm>
          <a:prstGeom prst="foldedCorner">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11" name="زاوية مطوية 10"/>
          <p:cNvSpPr/>
          <p:nvPr/>
        </p:nvSpPr>
        <p:spPr>
          <a:xfrm>
            <a:off x="1447557" y="4884738"/>
            <a:ext cx="3035470" cy="1587500"/>
          </a:xfrm>
          <a:prstGeom prst="foldedCorner">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12" name="زاوية مطوية 11"/>
          <p:cNvSpPr/>
          <p:nvPr/>
        </p:nvSpPr>
        <p:spPr>
          <a:xfrm>
            <a:off x="7980408" y="4884738"/>
            <a:ext cx="3035470" cy="1587500"/>
          </a:xfrm>
          <a:prstGeom prst="foldedCorner">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13" name="زاوية مطوية 12"/>
          <p:cNvSpPr/>
          <p:nvPr/>
        </p:nvSpPr>
        <p:spPr>
          <a:xfrm>
            <a:off x="1447557" y="1978817"/>
            <a:ext cx="3035470" cy="1587500"/>
          </a:xfrm>
          <a:prstGeom prst="foldedCorner">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14" name="زاوية مطوية 13"/>
          <p:cNvSpPr/>
          <p:nvPr/>
        </p:nvSpPr>
        <p:spPr>
          <a:xfrm>
            <a:off x="8468614" y="1978817"/>
            <a:ext cx="3035470" cy="1587500"/>
          </a:xfrm>
          <a:prstGeom prst="foldedCorner">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15" name="مربع نص 14"/>
          <p:cNvSpPr txBox="1"/>
          <p:nvPr/>
        </p:nvSpPr>
        <p:spPr>
          <a:xfrm>
            <a:off x="4644217" y="6011127"/>
            <a:ext cx="3175000" cy="369332"/>
          </a:xfrm>
          <a:prstGeom prst="rect">
            <a:avLst/>
          </a:prstGeom>
          <a:noFill/>
        </p:spPr>
        <p:txBody>
          <a:bodyPr wrap="square" rtlCol="1">
            <a:spAutoFit/>
          </a:bodyPr>
          <a:lstStyle/>
          <a:p>
            <a:r>
              <a:rPr lang="ar-SA" dirty="0" smtClean="0">
                <a:solidFill>
                  <a:schemeClr val="bg1"/>
                </a:solidFill>
              </a:rPr>
              <a:t>اعداد نزهه الشاهين </a:t>
            </a:r>
            <a:endParaRPr lang="ar-SA" dirty="0">
              <a:solidFill>
                <a:schemeClr val="bg1"/>
              </a:solidFill>
            </a:endParaRPr>
          </a:p>
        </p:txBody>
      </p:sp>
    </p:spTree>
    <p:extLst>
      <p:ext uri="{BB962C8B-B14F-4D97-AF65-F5344CB8AC3E}">
        <p14:creationId xmlns:p14="http://schemas.microsoft.com/office/powerpoint/2010/main" val="308513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p:txBody>
          <a:bodyPr/>
          <a:lstStyle/>
          <a:p>
            <a:endParaRPr lang="ar-SA"/>
          </a:p>
        </p:txBody>
      </p:sp>
      <p:sp>
        <p:nvSpPr>
          <p:cNvPr id="3" name="عنصر نائب للعنوان العمودي 2"/>
          <p:cNvSpPr>
            <a:spLocks noGrp="1"/>
          </p:cNvSpPr>
          <p:nvPr>
            <p:ph type="body" orient="vert" idx="1"/>
          </p:nvPr>
        </p:nvSpPr>
        <p:spPr/>
        <p:txBody>
          <a:bodyPr/>
          <a:lstStyle/>
          <a:p>
            <a:endParaRPr lang="ar-SA"/>
          </a:p>
        </p:txBody>
      </p:sp>
    </p:spTree>
    <p:extLst>
      <p:ext uri="{BB962C8B-B14F-4D97-AF65-F5344CB8AC3E}">
        <p14:creationId xmlns:p14="http://schemas.microsoft.com/office/powerpoint/2010/main" val="1899999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a:lstStyle/>
          <a:p>
            <a:endParaRPr lang="ar-SA"/>
          </a:p>
        </p:txBody>
      </p:sp>
      <p:sp>
        <p:nvSpPr>
          <p:cNvPr id="3" name="عنصر نائب للمحتوى 2"/>
          <p:cNvSpPr>
            <a:spLocks noGrp="1"/>
          </p:cNvSpPr>
          <p:nvPr>
            <p:ph sz="half" idx="1"/>
          </p:nvPr>
        </p:nvSpPr>
        <p:spPr>
          <a:xfrm>
            <a:off x="1251678" y="1428058"/>
            <a:ext cx="10001112" cy="7787898"/>
          </a:xfrm>
        </p:spPr>
        <p:txBody>
          <a:bodyPr>
            <a:noAutofit/>
          </a:bodyPr>
          <a:lstStyle/>
          <a:p>
            <a:r>
              <a:rPr lang="ar-SA" sz="2800" b="1" dirty="0">
                <a:latin typeface="+mj-lt"/>
              </a:rPr>
              <a:t>امرأة تغتصب أرضاً لسعيد بن زيد رضي الله عنه .</a:t>
            </a:r>
          </a:p>
          <a:p>
            <a:endParaRPr lang="ar-SA" sz="2800" b="1" dirty="0">
              <a:latin typeface="+mj-lt"/>
            </a:endParaRPr>
          </a:p>
          <a:p>
            <a:endParaRPr lang="ar-SA" sz="2800" b="1" dirty="0">
              <a:latin typeface="+mj-lt"/>
            </a:endParaRPr>
          </a:p>
          <a:p>
            <a:r>
              <a:rPr lang="ar-SA" sz="2800" b="1" dirty="0">
                <a:latin typeface="Berlin Sans FB Demi Bold" charset="0"/>
                <a:ea typeface="Berlin Sans FB Demi Bold" charset="0"/>
                <a:cs typeface="Berlin Sans FB Demi Bold" charset="0"/>
              </a:rPr>
              <a:t>أن أروى بنت أويس ادعت على سعيد بن زيد أنه أخذ شيئا من أرضها فخاصمته إلى مروان بن الحكم فقال سعيد أنا كنت آخذ من أرضها شيئا بعد الذي سمعت من رسول الله صلى الله عليه وسلم قال وما سمعت من رسول الله صلى الله عليه وسلم قال سمعت رسول الله صلى الله عليه وسلم يقول من أخذ شبرا من الأرض ظلما طوقه إلى سبع أرضين فقال له مروان لا أسألك بينة بعد هذا فقال اللهم إن كانت كاذبة فعم بصرها واقتلها في أرضها قال فما ماتت حتى ذهب بصرها ثم بينا هي تمشي في أرضها إذ وقعت في حفرة فماتت .</a:t>
            </a:r>
          </a:p>
        </p:txBody>
      </p:sp>
    </p:spTree>
    <p:extLst>
      <p:ext uri="{BB962C8B-B14F-4D97-AF65-F5344CB8AC3E}">
        <p14:creationId xmlns:p14="http://schemas.microsoft.com/office/powerpoint/2010/main" val="160151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p:txBody>
          <a:bodyPr/>
          <a:lstStyle/>
          <a:p>
            <a:endParaRPr lang="ar-SA"/>
          </a:p>
        </p:txBody>
      </p:sp>
      <p:sp>
        <p:nvSpPr>
          <p:cNvPr id="3" name="عنصر نائب للعنوان العمودي 2"/>
          <p:cNvSpPr>
            <a:spLocks noGrp="1"/>
          </p:cNvSpPr>
          <p:nvPr>
            <p:ph type="body" orient="vert" idx="1"/>
          </p:nvPr>
        </p:nvSpPr>
        <p:spPr/>
        <p:txBody>
          <a:bodyPr/>
          <a:lstStyle/>
          <a:p>
            <a:endParaRPr lang="ar-SA"/>
          </a:p>
        </p:txBody>
      </p:sp>
    </p:spTree>
    <p:extLst>
      <p:ext uri="{BB962C8B-B14F-4D97-AF65-F5344CB8AC3E}">
        <p14:creationId xmlns:p14="http://schemas.microsoft.com/office/powerpoint/2010/main" val="36384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a:lstStyle/>
          <a:p>
            <a:endParaRPr lang="ar-SA"/>
          </a:p>
        </p:txBody>
      </p:sp>
      <p:sp>
        <p:nvSpPr>
          <p:cNvPr id="3" name="عنصر نائب للمحتوى 2"/>
          <p:cNvSpPr>
            <a:spLocks noGrp="1"/>
          </p:cNvSpPr>
          <p:nvPr>
            <p:ph sz="half" idx="1"/>
          </p:nvPr>
        </p:nvSpPr>
        <p:spPr/>
        <p:txBody>
          <a:bodyPr/>
          <a:lstStyle/>
          <a:p>
            <a:endParaRPr lang="ar-SA"/>
          </a:p>
        </p:txBody>
      </p:sp>
      <p:sp>
        <p:nvSpPr>
          <p:cNvPr id="4" name="عنصر نائب للمحتوى 3"/>
          <p:cNvSpPr>
            <a:spLocks noGrp="1"/>
          </p:cNvSpPr>
          <p:nvPr>
            <p:ph sz="half" idx="2"/>
          </p:nvPr>
        </p:nvSpPr>
        <p:spPr/>
        <p:txBody>
          <a:bodyPr/>
          <a:lstStyle/>
          <a:p>
            <a:endParaRPr lang="ar-SA"/>
          </a:p>
        </p:txBody>
      </p:sp>
    </p:spTree>
    <p:extLst>
      <p:ext uri="{BB962C8B-B14F-4D97-AF65-F5344CB8AC3E}">
        <p14:creationId xmlns:p14="http://schemas.microsoft.com/office/powerpoint/2010/main" val="169838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endParaRPr lang="ar-SA"/>
          </a:p>
        </p:txBody>
      </p:sp>
      <p:sp>
        <p:nvSpPr>
          <p:cNvPr id="4" name="عنصر نائب للمحتوى 3"/>
          <p:cNvSpPr>
            <a:spLocks noGrp="1"/>
          </p:cNvSpPr>
          <p:nvPr>
            <p:ph sz="half" idx="2"/>
          </p:nvPr>
        </p:nvSpPr>
        <p:spPr/>
        <p:txBody>
          <a:bodyPr/>
          <a:lstStyle/>
          <a:p>
            <a:endParaRPr lang="ar-SA"/>
          </a:p>
        </p:txBody>
      </p:sp>
      <p:sp>
        <p:nvSpPr>
          <p:cNvPr id="5" name="عنصر نائب للنص 4"/>
          <p:cNvSpPr>
            <a:spLocks noGrp="1"/>
          </p:cNvSpPr>
          <p:nvPr>
            <p:ph type="body" sz="quarter" idx="3"/>
          </p:nvPr>
        </p:nvSpPr>
        <p:spPr/>
        <p:txBody>
          <a:bodyPr/>
          <a:lstStyle/>
          <a:p>
            <a:endParaRPr lang="ar-SA"/>
          </a:p>
        </p:txBody>
      </p:sp>
      <p:sp>
        <p:nvSpPr>
          <p:cNvPr id="6" name="عنصر نائب للمحتوى 5"/>
          <p:cNvSpPr>
            <a:spLocks noGrp="1"/>
          </p:cNvSpPr>
          <p:nvPr>
            <p:ph sz="quarter" idx="4"/>
          </p:nvPr>
        </p:nvSpPr>
        <p:spPr/>
        <p:txBody>
          <a:bodyPr/>
          <a:lstStyle/>
          <a:p>
            <a:endParaRPr lang="ar-SA"/>
          </a:p>
        </p:txBody>
      </p:sp>
    </p:spTree>
    <p:extLst>
      <p:ext uri="{BB962C8B-B14F-4D97-AF65-F5344CB8AC3E}">
        <p14:creationId xmlns:p14="http://schemas.microsoft.com/office/powerpoint/2010/main" val="97350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756484" y="433122"/>
            <a:ext cx="8262841" cy="830997"/>
          </a:xfrm>
          <a:prstGeom prst="rect">
            <a:avLst/>
          </a:prstGeom>
          <a:solidFill>
            <a:schemeClr val="accent1"/>
          </a:solidFill>
        </p:spPr>
        <p:txBody>
          <a:bodyPr wrap="square" rtlCol="1">
            <a:spAutoFit/>
          </a:bodyPr>
          <a:lstStyle/>
          <a:p>
            <a:pPr algn="ctr"/>
            <a:r>
              <a:rPr lang="ar-SA" sz="4800" b="1" dirty="0" smtClean="0"/>
              <a:t>عنوان الدرس</a:t>
            </a:r>
            <a:r>
              <a:rPr lang="ar-SA" sz="4800" b="1" dirty="0" smtClean="0"/>
              <a:t>.   الظلم   </a:t>
            </a:r>
            <a:endParaRPr lang="ar-SA" sz="4800" b="1" dirty="0"/>
          </a:p>
        </p:txBody>
      </p:sp>
      <p:pic>
        <p:nvPicPr>
          <p:cNvPr id="6" name="صورة 5"/>
          <p:cNvPicPr>
            <a:picLocks noChangeAspect="1"/>
          </p:cNvPicPr>
          <p:nvPr/>
        </p:nvPicPr>
        <p:blipFill>
          <a:blip r:embed="rId2"/>
          <a:stretch>
            <a:fillRect/>
          </a:stretch>
        </p:blipFill>
        <p:spPr>
          <a:xfrm>
            <a:off x="2756485" y="1560901"/>
            <a:ext cx="9116324" cy="4749123"/>
          </a:xfrm>
          <a:prstGeom prst="rect">
            <a:avLst/>
          </a:prstGeom>
        </p:spPr>
      </p:pic>
    </p:spTree>
    <p:extLst>
      <p:ext uri="{BB962C8B-B14F-4D97-AF65-F5344CB8AC3E}">
        <p14:creationId xmlns:p14="http://schemas.microsoft.com/office/powerpoint/2010/main" val="677342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37899" y="7468"/>
            <a:ext cx="11839598" cy="584775"/>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ctr"/>
            <a:r>
              <a:rPr lang="ar-SA" sz="3200" b="1" dirty="0" smtClean="0">
                <a:solidFill>
                  <a:srgbClr val="FF0000"/>
                </a:solidFill>
              </a:rPr>
              <a:t>استخدمي الرسم الكروكي للحديث</a:t>
            </a:r>
            <a:r>
              <a:rPr lang="ar-SA" sz="3200" b="1" dirty="0" smtClean="0">
                <a:solidFill>
                  <a:srgbClr val="FF0000"/>
                </a:solidFill>
              </a:rPr>
              <a:t>. في القصة. حتى نستوعب  عناصره ونستخرج فوائده</a:t>
            </a:r>
            <a:endParaRPr lang="ar-SA" sz="3200" b="1" dirty="0">
              <a:solidFill>
                <a:srgbClr val="FF0000"/>
              </a:solidFill>
            </a:endParaRPr>
          </a:p>
        </p:txBody>
      </p:sp>
      <p:sp>
        <p:nvSpPr>
          <p:cNvPr id="3" name="سهم أيمن 2"/>
          <p:cNvSpPr/>
          <p:nvPr/>
        </p:nvSpPr>
        <p:spPr>
          <a:xfrm>
            <a:off x="7176807" y="1929093"/>
            <a:ext cx="1587500" cy="774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8315508" y="2142087"/>
            <a:ext cx="3876491" cy="492443"/>
          </a:xfrm>
          <a:prstGeom prst="rect">
            <a:avLst/>
          </a:prstGeom>
          <a:noFill/>
        </p:spPr>
        <p:txBody>
          <a:bodyPr wrap="square" rtlCol="1">
            <a:spAutoFit/>
          </a:bodyPr>
          <a:lstStyle/>
          <a:p>
            <a:r>
              <a:rPr lang="ar-SA" sz="2600" b="1" smtClean="0"/>
              <a:t>قصة سعيد بن زيد رضى الله عنة </a:t>
            </a:r>
            <a:endParaRPr lang="ar-SA" sz="2600" b="1"/>
          </a:p>
        </p:txBody>
      </p:sp>
      <p:sp>
        <p:nvSpPr>
          <p:cNvPr id="5" name="مربع نص 4"/>
          <p:cNvSpPr txBox="1"/>
          <p:nvPr/>
        </p:nvSpPr>
        <p:spPr>
          <a:xfrm>
            <a:off x="2055678" y="3576387"/>
            <a:ext cx="3175000" cy="492443"/>
          </a:xfrm>
          <a:prstGeom prst="rect">
            <a:avLst/>
          </a:prstGeom>
          <a:noFill/>
        </p:spPr>
        <p:txBody>
          <a:bodyPr wrap="square" rtlCol="1">
            <a:spAutoFit/>
          </a:bodyPr>
          <a:lstStyle/>
          <a:p>
            <a:r>
              <a:rPr lang="ar-SA" sz="2600" b="1" smtClean="0"/>
              <a:t>مع اروى بنت اويس </a:t>
            </a:r>
            <a:endParaRPr lang="ar-SA" sz="2600" b="1"/>
          </a:p>
        </p:txBody>
      </p:sp>
      <p:cxnSp>
        <p:nvCxnSpPr>
          <p:cNvPr id="6" name="رابط بشكل مرفق 5"/>
          <p:cNvCxnSpPr/>
          <p:nvPr/>
        </p:nvCxnSpPr>
        <p:spPr>
          <a:xfrm rot="10800000" flipV="1">
            <a:off x="5230678" y="2457587"/>
            <a:ext cx="2872724" cy="1200984"/>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سهم أيسر 12"/>
          <p:cNvSpPr/>
          <p:nvPr/>
        </p:nvSpPr>
        <p:spPr>
          <a:xfrm>
            <a:off x="4498352" y="3289239"/>
            <a:ext cx="1587500" cy="943628"/>
          </a:xfrm>
          <a:prstGeom prst="leftArrow">
            <a:avLst>
              <a:gd name="adj1" fmla="val 50000"/>
              <a:gd name="adj2" fmla="val 5104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p:cNvSpPr txBox="1"/>
          <p:nvPr/>
        </p:nvSpPr>
        <p:spPr>
          <a:xfrm>
            <a:off x="8103402" y="4792718"/>
            <a:ext cx="3506714" cy="461665"/>
          </a:xfrm>
          <a:prstGeom prst="rect">
            <a:avLst/>
          </a:prstGeom>
          <a:noFill/>
        </p:spPr>
        <p:txBody>
          <a:bodyPr wrap="square" rtlCol="1">
            <a:spAutoFit/>
          </a:bodyPr>
          <a:lstStyle/>
          <a:p>
            <a:r>
              <a:rPr lang="ar-SA" sz="2400" b="1" dirty="0" smtClean="0"/>
              <a:t>العنصر الاساسى</a:t>
            </a:r>
            <a:r>
              <a:rPr lang="ar-SA" sz="2400" b="1" dirty="0" smtClean="0"/>
              <a:t>.  هو الادعاء </a:t>
            </a:r>
            <a:endParaRPr lang="ar-SA" sz="2400" b="1" dirty="0"/>
          </a:p>
        </p:txBody>
      </p:sp>
      <p:sp>
        <p:nvSpPr>
          <p:cNvPr id="16" name="سهم منحني إلى اليمين 15"/>
          <p:cNvSpPr/>
          <p:nvPr/>
        </p:nvSpPr>
        <p:spPr>
          <a:xfrm>
            <a:off x="6589320" y="3058078"/>
            <a:ext cx="1406149" cy="2343581"/>
          </a:xfrm>
          <a:prstGeom prst="curvedRightArrow">
            <a:avLst>
              <a:gd name="adj1" fmla="val 25000"/>
              <a:gd name="adj2" fmla="val 833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20" name="قوس متوسط مزدوج 19"/>
          <p:cNvSpPr/>
          <p:nvPr/>
        </p:nvSpPr>
        <p:spPr>
          <a:xfrm>
            <a:off x="3741383" y="1456553"/>
            <a:ext cx="3084830" cy="1587500"/>
          </a:xfrm>
          <a:prstGeom prst="bracketPair">
            <a:avLst/>
          </a:prstGeom>
          <a:solidFill>
            <a:schemeClr val="accent3"/>
          </a:solidFill>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b="1" dirty="0"/>
          </a:p>
        </p:txBody>
      </p:sp>
      <p:sp>
        <p:nvSpPr>
          <p:cNvPr id="21" name="مربع نص 20"/>
          <p:cNvSpPr txBox="1"/>
          <p:nvPr/>
        </p:nvSpPr>
        <p:spPr>
          <a:xfrm>
            <a:off x="3741384" y="1788336"/>
            <a:ext cx="3175000" cy="830997"/>
          </a:xfrm>
          <a:prstGeom prst="rect">
            <a:avLst/>
          </a:prstGeom>
          <a:noFill/>
        </p:spPr>
        <p:txBody>
          <a:bodyPr wrap="square" rtlCol="1">
            <a:spAutoFit/>
          </a:bodyPr>
          <a:lstStyle/>
          <a:p>
            <a:pPr algn="ctr"/>
            <a:r>
              <a:rPr lang="ar-SA" sz="2400" b="1" dirty="0" smtClean="0"/>
              <a:t>ان امراة اشتكت على سعيد انه اخذ من ارضها  شبرا </a:t>
            </a:r>
            <a:endParaRPr lang="ar-SA" sz="2400" b="1" dirty="0"/>
          </a:p>
        </p:txBody>
      </p:sp>
      <p:sp>
        <p:nvSpPr>
          <p:cNvPr id="22" name="مربع نص 21"/>
          <p:cNvSpPr txBox="1"/>
          <p:nvPr/>
        </p:nvSpPr>
        <p:spPr>
          <a:xfrm>
            <a:off x="1147499" y="4559203"/>
            <a:ext cx="4762500" cy="954107"/>
          </a:xfrm>
          <a:prstGeom prst="rect">
            <a:avLst/>
          </a:prstGeom>
          <a:noFill/>
        </p:spPr>
        <p:txBody>
          <a:bodyPr wrap="square" rtlCol="1">
            <a:spAutoFit/>
          </a:bodyPr>
          <a:lstStyle/>
          <a:p>
            <a:r>
              <a:rPr lang="ar-SA" sz="2800" b="1" smtClean="0"/>
              <a:t>في القصة ظلم اروى بنت اويس على سعيد بن زيد رضى الله عنه </a:t>
            </a:r>
            <a:endParaRPr lang="ar-SA" sz="2800" b="1"/>
          </a:p>
        </p:txBody>
      </p:sp>
      <p:sp>
        <p:nvSpPr>
          <p:cNvPr id="25" name="مربع نص 24"/>
          <p:cNvSpPr txBox="1"/>
          <p:nvPr/>
        </p:nvSpPr>
        <p:spPr>
          <a:xfrm>
            <a:off x="3718024" y="5971005"/>
            <a:ext cx="4692421" cy="923330"/>
          </a:xfrm>
          <a:prstGeom prst="rect">
            <a:avLst/>
          </a:prstGeom>
          <a:noFill/>
        </p:spPr>
        <p:txBody>
          <a:bodyPr wrap="square" rtlCol="1">
            <a:spAutoFit/>
          </a:bodyPr>
          <a:lstStyle/>
          <a:p>
            <a:r>
              <a:rPr lang="ar-SA" sz="2700" b="1" dirty="0" smtClean="0"/>
              <a:t>النتيجة الدعوة ان كانت كاذبة    بعمى بصرها</a:t>
            </a:r>
            <a:r>
              <a:rPr lang="ar-SA" sz="2700" b="1" dirty="0" smtClean="0"/>
              <a:t>. وموتها في ارضها. وقد حدث </a:t>
            </a:r>
            <a:endParaRPr lang="ar-SA" sz="2700" b="1" dirty="0"/>
          </a:p>
        </p:txBody>
      </p:sp>
      <p:cxnSp>
        <p:nvCxnSpPr>
          <p:cNvPr id="26" name="رابط منحني 25"/>
          <p:cNvCxnSpPr>
            <a:endCxn id="14" idx="1"/>
          </p:cNvCxnSpPr>
          <p:nvPr/>
        </p:nvCxnSpPr>
        <p:spPr>
          <a:xfrm flipV="1">
            <a:off x="4490895" y="5023551"/>
            <a:ext cx="3612507" cy="12705"/>
          </a:xfrm>
          <a:prstGeom prst="curvedConnector3">
            <a:avLst>
              <a:gd name="adj1" fmla="val 45403"/>
            </a:avLst>
          </a:prstGeom>
        </p:spPr>
        <p:style>
          <a:lnRef idx="1">
            <a:schemeClr val="accent1"/>
          </a:lnRef>
          <a:fillRef idx="0">
            <a:schemeClr val="accent1"/>
          </a:fillRef>
          <a:effectRef idx="0">
            <a:schemeClr val="accent1"/>
          </a:effectRef>
          <a:fontRef idx="minor">
            <a:schemeClr val="tx1"/>
          </a:fontRef>
        </p:style>
      </p:cxnSp>
      <p:sp>
        <p:nvSpPr>
          <p:cNvPr id="38" name="سهم دائري 37"/>
          <p:cNvSpPr/>
          <p:nvPr/>
        </p:nvSpPr>
        <p:spPr>
          <a:xfrm>
            <a:off x="7268641" y="5401659"/>
            <a:ext cx="2131708" cy="1281208"/>
          </a:xfrm>
          <a:prstGeom prst="circularArrow">
            <a:avLst>
              <a:gd name="adj1" fmla="val 50000"/>
              <a:gd name="adj2" fmla="val 4904206"/>
              <a:gd name="adj3" fmla="val 2877214"/>
              <a:gd name="adj4" fmla="val 13226822"/>
              <a:gd name="adj5" fmla="val 813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39" name="رابط منحني 38"/>
          <p:cNvCxnSpPr>
            <a:stCxn id="16" idx="1"/>
          </p:cNvCxnSpPr>
          <p:nvPr/>
        </p:nvCxnSpPr>
        <p:spPr>
          <a:xfrm rot="5400000">
            <a:off x="5920038" y="4631891"/>
            <a:ext cx="979242" cy="2468546"/>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صورة 43"/>
          <p:cNvPicPr>
            <a:picLocks noChangeAspect="1"/>
          </p:cNvPicPr>
          <p:nvPr/>
        </p:nvPicPr>
        <p:blipFill>
          <a:blip r:embed="rId2"/>
          <a:stretch>
            <a:fillRect/>
          </a:stretch>
        </p:blipFill>
        <p:spPr>
          <a:xfrm>
            <a:off x="896688" y="5695627"/>
            <a:ext cx="2522281" cy="987240"/>
          </a:xfrm>
          <a:prstGeom prst="rect">
            <a:avLst/>
          </a:prstGeom>
        </p:spPr>
      </p:pic>
      <p:pic>
        <p:nvPicPr>
          <p:cNvPr id="45" name="صورة 44"/>
          <p:cNvPicPr>
            <a:picLocks noChangeAspect="1"/>
          </p:cNvPicPr>
          <p:nvPr/>
        </p:nvPicPr>
        <p:blipFill>
          <a:blip r:embed="rId3"/>
          <a:stretch>
            <a:fillRect/>
          </a:stretch>
        </p:blipFill>
        <p:spPr>
          <a:xfrm>
            <a:off x="8410445" y="2726582"/>
            <a:ext cx="2892628" cy="1699610"/>
          </a:xfrm>
          <a:prstGeom prst="rect">
            <a:avLst/>
          </a:prstGeom>
        </p:spPr>
      </p:pic>
      <p:sp>
        <p:nvSpPr>
          <p:cNvPr id="46" name="مربع نص 45"/>
          <p:cNvSpPr txBox="1"/>
          <p:nvPr/>
        </p:nvSpPr>
        <p:spPr>
          <a:xfrm>
            <a:off x="1147499" y="1408241"/>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2093272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1"/>
                                        </p:tgtEl>
                                        <p:attrNameLst>
                                          <p:attrName>ppt_y</p:attrName>
                                        </p:attrNameLst>
                                      </p:cBhvr>
                                      <p:tavLst>
                                        <p:tav tm="0">
                                          <p:val>
                                            <p:strVal val="#ppt_y"/>
                                          </p:val>
                                        </p:tav>
                                        <p:tav tm="100000">
                                          <p:val>
                                            <p:strVal val="#ppt_y"/>
                                          </p:val>
                                        </p:tav>
                                      </p:tavLst>
                                    </p:anim>
                                    <p:anim calcmode="lin" valueType="num">
                                      <p:cBhvr>
                                        <p:cTn id="1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gtEl>
                                        <p:attrNameLst>
                                          <p:attrName>ppt_y</p:attrName>
                                        </p:attrNameLst>
                                      </p:cBhvr>
                                      <p:tavLst>
                                        <p:tav tm="0">
                                          <p:val>
                                            <p:strVal val="#ppt_y"/>
                                          </p:val>
                                        </p:tav>
                                        <p:tav tm="100000">
                                          <p:val>
                                            <p:strVal val="#ppt_y"/>
                                          </p:val>
                                        </p:tav>
                                      </p:tavLst>
                                    </p:anim>
                                    <p:anim calcmode="lin" valueType="num">
                                      <p:cBhvr>
                                        <p:cTn id="4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5" dur="1000" fill="hold"/>
                                        <p:tgtEl>
                                          <p:spTgt spid="1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4"/>
                                        </p:tgtEl>
                                        <p:attrNameLst>
                                          <p:attrName>ppt_y</p:attrName>
                                        </p:attrNameLst>
                                      </p:cBhvr>
                                      <p:tavLst>
                                        <p:tav tm="0">
                                          <p:val>
                                            <p:strVal val="#ppt_y"/>
                                          </p:val>
                                        </p:tav>
                                        <p:tav tm="100000">
                                          <p:val>
                                            <p:strVal val="#ppt_y"/>
                                          </p:val>
                                        </p:tav>
                                      </p:tavLst>
                                    </p:anim>
                                    <p:anim calcmode="lin" valueType="num">
                                      <p:cBhvr>
                                        <p:cTn id="6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5"/>
                                        </p:tgtEl>
                                        <p:attrNameLst>
                                          <p:attrName>ppt_y</p:attrName>
                                        </p:attrNameLst>
                                      </p:cBhvr>
                                      <p:tavLst>
                                        <p:tav tm="0">
                                          <p:val>
                                            <p:strVal val="#ppt_y"/>
                                          </p:val>
                                        </p:tav>
                                        <p:tav tm="100000">
                                          <p:val>
                                            <p:strVal val="#ppt_y"/>
                                          </p:val>
                                        </p:tav>
                                      </p:tavLst>
                                    </p:anim>
                                    <p:anim calcmode="lin" valueType="num">
                                      <p:cBhvr>
                                        <p:cTn id="8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heel(1)">
                                      <p:cBhvr>
                                        <p:cTn id="92" dur="20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22"/>
                                        </p:tgtEl>
                                        <p:attrNameLst>
                                          <p:attrName>ppt_y</p:attrName>
                                        </p:attrNameLst>
                                      </p:cBhvr>
                                      <p:tavLst>
                                        <p:tav tm="0">
                                          <p:val>
                                            <p:strVal val="#ppt_y"/>
                                          </p:val>
                                        </p:tav>
                                        <p:tav tm="100000">
                                          <p:val>
                                            <p:strVal val="#ppt_y"/>
                                          </p:val>
                                        </p:tav>
                                      </p:tavLst>
                                    </p:anim>
                                    <p:anim calcmode="lin" valueType="num">
                                      <p:cBhvr>
                                        <p:cTn id="9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P spid="16" grpId="0" animBg="1"/>
      <p:bldP spid="21" grpId="0"/>
      <p:bldP spid="22" grpId="0"/>
      <p:bldP spid="25" grpId="0"/>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8900455" cy="6858000"/>
          </a:xfrm>
          <a:prstGeom prst="rect">
            <a:avLst/>
          </a:prstGeom>
        </p:spPr>
      </p:pic>
      <p:sp>
        <p:nvSpPr>
          <p:cNvPr id="3" name="مربع نص 2"/>
          <p:cNvSpPr txBox="1"/>
          <p:nvPr/>
        </p:nvSpPr>
        <p:spPr>
          <a:xfrm>
            <a:off x="9166141" y="1905506"/>
            <a:ext cx="2524010" cy="3046988"/>
          </a:xfrm>
          <a:prstGeom prst="rect">
            <a:avLst/>
          </a:prstGeom>
          <a:solidFill>
            <a:srgbClr val="C00000"/>
          </a:solidFill>
        </p:spPr>
        <p:txBody>
          <a:bodyPr wrap="square" rtlCol="1">
            <a:spAutoFit/>
          </a:bodyPr>
          <a:lstStyle/>
          <a:p>
            <a:pPr algn="ctr"/>
            <a:r>
              <a:rPr lang="ar-SA" sz="4800" b="1" dirty="0" smtClean="0">
                <a:solidFill>
                  <a:schemeClr val="bg1"/>
                </a:solidFill>
              </a:rPr>
              <a:t>عن سعيد بن زيد رضى الله عنه قال </a:t>
            </a:r>
            <a:endParaRPr lang="ar-SA" sz="4800" b="1" dirty="0">
              <a:solidFill>
                <a:schemeClr val="bg1"/>
              </a:solidFill>
            </a:endParaRPr>
          </a:p>
        </p:txBody>
      </p:sp>
      <p:sp>
        <p:nvSpPr>
          <p:cNvPr id="4" name="مربع نص 3"/>
          <p:cNvSpPr txBox="1"/>
          <p:nvPr/>
        </p:nvSpPr>
        <p:spPr>
          <a:xfrm>
            <a:off x="1147499" y="1408241"/>
            <a:ext cx="3175000" cy="369332"/>
          </a:xfrm>
          <a:prstGeom prst="rect">
            <a:avLst/>
          </a:prstGeom>
          <a:noFill/>
        </p:spPr>
        <p:txBody>
          <a:bodyPr wrap="square" rtlCol="1">
            <a:spAutoFit/>
          </a:bodyPr>
          <a:lstStyle/>
          <a:p>
            <a:r>
              <a:rPr lang="ar-SA" dirty="0" smtClean="0"/>
              <a:t>اعداد نزهه الشاهين </a:t>
            </a:r>
            <a:endParaRPr lang="ar-SA" dirty="0"/>
          </a:p>
        </p:txBody>
      </p:sp>
      <p:sp>
        <p:nvSpPr>
          <p:cNvPr id="5" name="مربع نص 4"/>
          <p:cNvSpPr txBox="1"/>
          <p:nvPr/>
        </p:nvSpPr>
        <p:spPr>
          <a:xfrm>
            <a:off x="9354219" y="6108565"/>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13426652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15500" y="0"/>
            <a:ext cx="8966877" cy="6858000"/>
          </a:xfrm>
          <a:prstGeom prst="rect">
            <a:avLst/>
          </a:prstGeom>
        </p:spPr>
      </p:pic>
      <p:sp>
        <p:nvSpPr>
          <p:cNvPr id="3" name="مربع نص 2"/>
          <p:cNvSpPr txBox="1"/>
          <p:nvPr/>
        </p:nvSpPr>
        <p:spPr>
          <a:xfrm>
            <a:off x="9282377" y="428178"/>
            <a:ext cx="2534003" cy="6001643"/>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r>
              <a:rPr lang="ar-SA" sz="4800" b="1" smtClean="0"/>
              <a:t>عن جابر بن عبدالله رضى الله عنه ان الرسول صلى الله عليه وسلم قال </a:t>
            </a:r>
            <a:endParaRPr lang="ar-SA" sz="4800" b="1"/>
          </a:p>
        </p:txBody>
      </p:sp>
      <p:sp>
        <p:nvSpPr>
          <p:cNvPr id="6" name="مربع نص 5"/>
          <p:cNvSpPr txBox="1"/>
          <p:nvPr/>
        </p:nvSpPr>
        <p:spPr>
          <a:xfrm>
            <a:off x="2734999" y="5432635"/>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2093368992"/>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0" y="0"/>
            <a:ext cx="12192000" cy="1492132"/>
          </a:xfrm>
          <a:solidFill>
            <a:srgbClr val="0070C0"/>
          </a:solidFill>
        </p:spPr>
        <p:txBody>
          <a:bodyPr/>
          <a:lstStyle/>
          <a:p>
            <a:pPr algn="ctr"/>
            <a:r>
              <a:rPr lang="ar-SA" dirty="0" smtClean="0">
                <a:solidFill>
                  <a:schemeClr val="bg1"/>
                </a:solidFill>
              </a:rPr>
              <a:t>اعقدى التدوين السريع لسيرة</a:t>
            </a:r>
            <a:r>
              <a:rPr lang="ar-SA" dirty="0" smtClean="0">
                <a:solidFill>
                  <a:schemeClr val="bg1"/>
                </a:solidFill>
              </a:rPr>
              <a:t>. سعيد بن زيد وجابر بن عبدالله رضى الله عنهم اجمعين </a:t>
            </a:r>
            <a:endParaRPr lang="ar-SA" dirty="0">
              <a:solidFill>
                <a:schemeClr val="bg1"/>
              </a:solidFill>
            </a:endParaRPr>
          </a:p>
        </p:txBody>
      </p:sp>
      <p:sp>
        <p:nvSpPr>
          <p:cNvPr id="3" name="عنصر نائب للمحتوى 2"/>
          <p:cNvSpPr>
            <a:spLocks noGrp="1"/>
          </p:cNvSpPr>
          <p:nvPr>
            <p:ph sz="half" idx="1"/>
          </p:nvPr>
        </p:nvSpPr>
        <p:spPr>
          <a:xfrm>
            <a:off x="182659" y="1492132"/>
            <a:ext cx="5679021" cy="5180862"/>
          </a:xfrm>
        </p:spPr>
        <p:style>
          <a:lnRef idx="2">
            <a:schemeClr val="accent5"/>
          </a:lnRef>
          <a:fillRef idx="1">
            <a:schemeClr val="lt1"/>
          </a:fillRef>
          <a:effectRef idx="0">
            <a:schemeClr val="accent5"/>
          </a:effectRef>
          <a:fontRef idx="minor">
            <a:schemeClr val="dk1"/>
          </a:fontRef>
        </p:style>
        <p:txBody>
          <a:bodyPr>
            <a:normAutofit/>
          </a:bodyPr>
          <a:lstStyle/>
          <a:p>
            <a:r>
              <a:rPr lang="ar-SA" sz="2600" b="1" dirty="0" smtClean="0"/>
              <a:t>جابر بن عبدالله رضى الله عنهم </a:t>
            </a:r>
          </a:p>
          <a:p>
            <a:pPr marL="0" indent="0">
              <a:buNone/>
            </a:pPr>
            <a:r>
              <a:rPr lang="ar-SA" sz="2600" b="1" dirty="0" smtClean="0"/>
              <a:t>شهد ......................مع السبعين وكان</a:t>
            </a:r>
            <a:r>
              <a:rPr lang="ar-SA" sz="2600" b="1" dirty="0" smtClean="0"/>
              <a:t>.  ..................</a:t>
            </a:r>
          </a:p>
          <a:p>
            <a:pPr marL="0" indent="0">
              <a:buNone/>
            </a:pPr>
            <a:r>
              <a:rPr lang="ar-SA" sz="2600" b="1" dirty="0" smtClean="0"/>
              <a:t>غزا مع الرسول صلى الله عليه وسلم ..........................</a:t>
            </a:r>
          </a:p>
          <a:p>
            <a:pPr marL="0" indent="0">
              <a:buNone/>
            </a:pPr>
            <a:r>
              <a:rPr lang="ar-SA" sz="2600" b="1" dirty="0" smtClean="0"/>
              <a:t>لم يشهد احد وذلك. .............................   </a:t>
            </a:r>
          </a:p>
          <a:p>
            <a:pPr marL="0" indent="0">
              <a:buNone/>
            </a:pPr>
            <a:r>
              <a:rPr lang="ar-SA" sz="2600" b="1" dirty="0" smtClean="0"/>
              <a:t>بلغت احاديثه ............................</a:t>
            </a:r>
          </a:p>
          <a:p>
            <a:pPr marL="0" indent="0">
              <a:buNone/>
            </a:pPr>
            <a:r>
              <a:rPr lang="ar-SA" sz="2600" b="1" dirty="0" smtClean="0"/>
              <a:t>كان له حلقة في المسجد ...............</a:t>
            </a:r>
          </a:p>
          <a:p>
            <a:pPr marL="0" indent="0">
              <a:buNone/>
            </a:pPr>
            <a:endParaRPr lang="ar-SA" sz="2600" b="1" dirty="0"/>
          </a:p>
          <a:p>
            <a:pPr marL="0" indent="0">
              <a:buNone/>
            </a:pPr>
            <a:r>
              <a:rPr lang="ar-SA" sz="2600" b="1" dirty="0" smtClean="0"/>
              <a:t>مات سنة ............</a:t>
            </a:r>
            <a:endParaRPr lang="ar-SA" sz="2600" b="1" dirty="0" smtClean="0"/>
          </a:p>
        </p:txBody>
      </p:sp>
      <p:sp>
        <p:nvSpPr>
          <p:cNvPr id="4" name="عنصر نائب للمحتوى 3"/>
          <p:cNvSpPr>
            <a:spLocks noGrp="1"/>
          </p:cNvSpPr>
          <p:nvPr>
            <p:ph sz="half" idx="2"/>
          </p:nvPr>
        </p:nvSpPr>
        <p:spPr>
          <a:xfrm>
            <a:off x="6445699" y="1492132"/>
            <a:ext cx="5544204" cy="5180861"/>
          </a:xfrm>
        </p:spPr>
        <p:style>
          <a:lnRef idx="2">
            <a:schemeClr val="dk1"/>
          </a:lnRef>
          <a:fillRef idx="1">
            <a:schemeClr val="lt1"/>
          </a:fillRef>
          <a:effectRef idx="0">
            <a:schemeClr val="dk1"/>
          </a:effectRef>
          <a:fontRef idx="minor">
            <a:schemeClr val="dk1"/>
          </a:fontRef>
        </p:style>
        <p:txBody>
          <a:bodyPr>
            <a:noAutofit/>
          </a:bodyPr>
          <a:lstStyle/>
          <a:p>
            <a:r>
              <a:rPr lang="ar-SA" sz="3400" b="1" dirty="0" smtClean="0">
                <a:solidFill>
                  <a:srgbClr val="C00000"/>
                </a:solidFill>
              </a:rPr>
              <a:t>سعيد بن زيد رضى الله عنه </a:t>
            </a:r>
          </a:p>
          <a:p>
            <a:r>
              <a:rPr lang="ar-SA" sz="3400" b="1" dirty="0" smtClean="0">
                <a:solidFill>
                  <a:srgbClr val="C00000"/>
                </a:solidFill>
              </a:rPr>
              <a:t>من العشره المبشرين           ومن السابقين</a:t>
            </a:r>
            <a:r>
              <a:rPr lang="ar-SA" sz="3400" b="1" dirty="0" smtClean="0">
                <a:solidFill>
                  <a:srgbClr val="C00000"/>
                </a:solidFill>
              </a:rPr>
              <a:t>.   </a:t>
            </a:r>
          </a:p>
          <a:p>
            <a:r>
              <a:rPr lang="ar-SA" sz="3400" b="1" dirty="0" smtClean="0">
                <a:solidFill>
                  <a:srgbClr val="C00000"/>
                </a:solidFill>
              </a:rPr>
              <a:t>اسلم قبل دخول الرسول صلى الله عليه وسلم دار ..................</a:t>
            </a:r>
          </a:p>
          <a:p>
            <a:r>
              <a:rPr lang="ar-SA" sz="3400" b="1" dirty="0" smtClean="0">
                <a:solidFill>
                  <a:srgbClr val="C00000"/>
                </a:solidFill>
              </a:rPr>
              <a:t>ومن ...................   </a:t>
            </a:r>
          </a:p>
          <a:p>
            <a:r>
              <a:rPr lang="ar-SA" sz="3400" b="1" dirty="0" smtClean="0">
                <a:solidFill>
                  <a:srgbClr val="C00000"/>
                </a:solidFill>
              </a:rPr>
              <a:t>شهد جميع </a:t>
            </a:r>
          </a:p>
          <a:p>
            <a:r>
              <a:rPr lang="ar-SA" sz="3400" b="1" dirty="0" smtClean="0">
                <a:solidFill>
                  <a:srgbClr val="C00000"/>
                </a:solidFill>
              </a:rPr>
              <a:t>وشهد حصار. ........................</a:t>
            </a:r>
            <a:endParaRPr lang="ar-SA" sz="3400" b="1" dirty="0">
              <a:solidFill>
                <a:srgbClr val="C00000"/>
              </a:solidFill>
            </a:endParaRPr>
          </a:p>
        </p:txBody>
      </p:sp>
      <p:sp>
        <p:nvSpPr>
          <p:cNvPr id="5" name="مربع نص 4"/>
          <p:cNvSpPr txBox="1"/>
          <p:nvPr/>
        </p:nvSpPr>
        <p:spPr>
          <a:xfrm>
            <a:off x="765577" y="6041127"/>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1705416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bg/>
                                          </p:spTgt>
                                        </p:tgtEl>
                                        <p:attrNameLst>
                                          <p:attrName>ppt_y</p:attrName>
                                        </p:attrNameLst>
                                      </p:cBhvr>
                                      <p:tavLst>
                                        <p:tav tm="0">
                                          <p:val>
                                            <p:strVal val="#ppt_y"/>
                                          </p:val>
                                        </p:tav>
                                        <p:tav tm="100000">
                                          <p:val>
                                            <p:strVal val="#ppt_y"/>
                                          </p:val>
                                        </p:tav>
                                      </p:tavLst>
                                    </p:anim>
                                    <p:anim calcmode="lin" valueType="num">
                                      <p:cBhvr>
                                        <p:cTn id="9" dur="500" fill="hold"/>
                                        <p:tgtEl>
                                          <p:spTgt spid="4">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p:cTn id="43"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p:cTn id="52"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p:cTn id="61"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63"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bg/>
                                          </p:spTgt>
                                        </p:tgtEl>
                                        <p:attrNameLst>
                                          <p:attrName>style.visibility</p:attrName>
                                        </p:attrNameLst>
                                      </p:cBhvr>
                                      <p:to>
                                        <p:strVal val="visible"/>
                                      </p:to>
                                    </p:set>
                                    <p:anim calcmode="lin" valueType="num">
                                      <p:cBhvr>
                                        <p:cTn id="70"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bg/>
                                          </p:spTgt>
                                        </p:tgtEl>
                                        <p:attrNameLst>
                                          <p:attrName>ppt_y</p:attrName>
                                        </p:attrNameLst>
                                      </p:cBhvr>
                                      <p:tavLst>
                                        <p:tav tm="0">
                                          <p:val>
                                            <p:strVal val="#ppt_y"/>
                                          </p:val>
                                        </p:tav>
                                        <p:tav tm="100000">
                                          <p:val>
                                            <p:strVal val="#ppt_y"/>
                                          </p:val>
                                        </p:tav>
                                      </p:tavLst>
                                    </p:anim>
                                    <p:anim calcmode="lin" valueType="num">
                                      <p:cBhvr>
                                        <p:cTn id="72"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bg/>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0" end="0"/>
                                            </p:txEl>
                                          </p:spTgt>
                                        </p:tgtEl>
                                        <p:attrNameLst>
                                          <p:attrName>style.visibility</p:attrName>
                                        </p:attrNameLst>
                                      </p:cBhvr>
                                      <p:to>
                                        <p:strVal val="visible"/>
                                      </p:to>
                                    </p:set>
                                    <p:anim calcmode="lin" valueType="num">
                                      <p:cBhvr>
                                        <p:cTn id="7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xEl>
                                              <p:pRg st="1" end="1"/>
                                            </p:txEl>
                                          </p:spTgt>
                                        </p:tgtEl>
                                        <p:attrNameLst>
                                          <p:attrName>style.visibility</p:attrName>
                                        </p:attrNameLst>
                                      </p:cBhvr>
                                      <p:to>
                                        <p:strVal val="visible"/>
                                      </p:to>
                                    </p:set>
                                    <p:anim calcmode="lin" valueType="num">
                                      <p:cBhvr>
                                        <p:cTn id="88"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2" end="2"/>
                                            </p:txEl>
                                          </p:spTgt>
                                        </p:tgtEl>
                                        <p:attrNameLst>
                                          <p:attrName>style.visibility</p:attrName>
                                        </p:attrNameLst>
                                      </p:cBhvr>
                                      <p:to>
                                        <p:strVal val="visible"/>
                                      </p:to>
                                    </p:set>
                                    <p:anim calcmode="lin" valueType="num">
                                      <p:cBhvr>
                                        <p:cTn id="9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2" end="2"/>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
                                            <p:txEl>
                                              <p:pRg st="3" end="3"/>
                                            </p:txEl>
                                          </p:spTgt>
                                        </p:tgtEl>
                                        <p:attrNameLst>
                                          <p:attrName>style.visibility</p:attrName>
                                        </p:attrNameLst>
                                      </p:cBhvr>
                                      <p:to>
                                        <p:strVal val="visible"/>
                                      </p:to>
                                    </p:set>
                                    <p:anim calcmode="lin" valueType="num">
                                      <p:cBhvr>
                                        <p:cTn id="10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0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3">
                                            <p:txEl>
                                              <p:pRg st="4" end="4"/>
                                            </p:txEl>
                                          </p:spTgt>
                                        </p:tgtEl>
                                        <p:attrNameLst>
                                          <p:attrName>style.visibility</p:attrName>
                                        </p:attrNameLst>
                                      </p:cBhvr>
                                      <p:to>
                                        <p:strVal val="visible"/>
                                      </p:to>
                                    </p:set>
                                    <p:anim calcmode="lin" valueType="num">
                                      <p:cBhvr>
                                        <p:cTn id="11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11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3">
                                            <p:txEl>
                                              <p:pRg st="4" end="4"/>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3">
                                            <p:txEl>
                                              <p:pRg st="5" end="5"/>
                                            </p:txEl>
                                          </p:spTgt>
                                        </p:tgtEl>
                                        <p:attrNameLst>
                                          <p:attrName>style.visibility</p:attrName>
                                        </p:attrNameLst>
                                      </p:cBhvr>
                                      <p:to>
                                        <p:strVal val="visible"/>
                                      </p:to>
                                    </p:set>
                                    <p:anim calcmode="lin" valueType="num">
                                      <p:cBhvr>
                                        <p:cTn id="124"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126"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3">
                                            <p:txEl>
                                              <p:pRg st="5" end="5"/>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41" presetClass="entr" presetSubtype="0" fill="hold" grpId="0" nodeType="clickEffect">
                                  <p:stCondLst>
                                    <p:cond delay="0"/>
                                  </p:stCondLst>
                                  <p:iterate type="lt">
                                    <p:tmPct val="10000"/>
                                  </p:iterate>
                                  <p:childTnLst>
                                    <p:set>
                                      <p:cBhvr>
                                        <p:cTn id="132" dur="1" fill="hold">
                                          <p:stCondLst>
                                            <p:cond delay="0"/>
                                          </p:stCondLst>
                                        </p:cTn>
                                        <p:tgtEl>
                                          <p:spTgt spid="3">
                                            <p:txEl>
                                              <p:pRg st="7" end="7"/>
                                            </p:txEl>
                                          </p:spTgt>
                                        </p:tgtEl>
                                        <p:attrNameLst>
                                          <p:attrName>style.visibility</p:attrName>
                                        </p:attrNameLst>
                                      </p:cBhvr>
                                      <p:to>
                                        <p:strVal val="visible"/>
                                      </p:to>
                                    </p:set>
                                    <p:anim calcmode="lin" valueType="num">
                                      <p:cBhvr>
                                        <p:cTn id="13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13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0" y="-47"/>
            <a:ext cx="12370969" cy="1492132"/>
          </a:xfrm>
        </p:spPr>
        <p:style>
          <a:lnRef idx="2">
            <a:schemeClr val="accent6"/>
          </a:lnRef>
          <a:fillRef idx="1">
            <a:schemeClr val="lt1"/>
          </a:fillRef>
          <a:effectRef idx="0">
            <a:schemeClr val="accent6"/>
          </a:effectRef>
          <a:fontRef idx="minor">
            <a:schemeClr val="dk1"/>
          </a:fontRef>
        </p:style>
        <p:txBody>
          <a:bodyPr/>
          <a:lstStyle/>
          <a:p>
            <a:pPr algn="ctr"/>
            <a:r>
              <a:rPr lang="ar-SA" sz="4900" b="1" dirty="0" smtClean="0">
                <a:solidFill>
                  <a:srgbClr val="002060"/>
                </a:solidFill>
              </a:rPr>
              <a:t>كوني مستعدة</a:t>
            </a:r>
            <a:r>
              <a:rPr lang="ar-SA" sz="4900" b="1" dirty="0" smtClean="0">
                <a:solidFill>
                  <a:srgbClr val="002060"/>
                </a:solidFill>
              </a:rPr>
              <a:t>. واخلط واربطى بين الكلمة ومعناها انطلاقا لاستراتجية. (الخلط والربط</a:t>
            </a:r>
            <a:r>
              <a:rPr lang="ar-SA" b="1" dirty="0" smtClean="0">
                <a:solidFill>
                  <a:srgbClr val="002060"/>
                </a:solidFill>
              </a:rPr>
              <a:t> )</a:t>
            </a:r>
            <a:endParaRPr lang="ar-SA" b="1" dirty="0">
              <a:solidFill>
                <a:srgbClr val="002060"/>
              </a:solidFill>
            </a:endParaRPr>
          </a:p>
        </p:txBody>
      </p:sp>
      <p:sp>
        <p:nvSpPr>
          <p:cNvPr id="4" name="مستطيل 3"/>
          <p:cNvSpPr/>
          <p:nvPr/>
        </p:nvSpPr>
        <p:spPr>
          <a:xfrm>
            <a:off x="8817429" y="2220116"/>
            <a:ext cx="2022543" cy="12503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rPr>
              <a:t>الظلم </a:t>
            </a:r>
            <a:endParaRPr lang="ar-SA" sz="3600" b="1" dirty="0">
              <a:solidFill>
                <a:schemeClr val="tx1"/>
              </a:solidFill>
            </a:endParaRPr>
          </a:p>
        </p:txBody>
      </p:sp>
      <p:sp>
        <p:nvSpPr>
          <p:cNvPr id="8" name="مستطيل 7"/>
          <p:cNvSpPr/>
          <p:nvPr/>
        </p:nvSpPr>
        <p:spPr>
          <a:xfrm>
            <a:off x="2325654" y="2179915"/>
            <a:ext cx="2022543" cy="12503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C00000"/>
                </a:solidFill>
              </a:rPr>
              <a:t>جعل طوقا في عنقه </a:t>
            </a:r>
            <a:endParaRPr lang="ar-SA" sz="2800" b="1" dirty="0">
              <a:solidFill>
                <a:srgbClr val="C00000"/>
              </a:solidFill>
            </a:endParaRPr>
          </a:p>
        </p:txBody>
      </p:sp>
      <p:sp>
        <p:nvSpPr>
          <p:cNvPr id="9" name="مستطيل 8"/>
          <p:cNvSpPr/>
          <p:nvPr/>
        </p:nvSpPr>
        <p:spPr>
          <a:xfrm>
            <a:off x="2325653" y="3752315"/>
            <a:ext cx="2022543" cy="12503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C00000"/>
                </a:solidFill>
              </a:rPr>
              <a:t>شدة البخل </a:t>
            </a:r>
          </a:p>
          <a:p>
            <a:pPr algn="ctr"/>
            <a:endParaRPr lang="ar-SA" dirty="0"/>
          </a:p>
        </p:txBody>
      </p:sp>
      <p:sp>
        <p:nvSpPr>
          <p:cNvPr id="10" name="مستطيل 9"/>
          <p:cNvSpPr/>
          <p:nvPr/>
        </p:nvSpPr>
        <p:spPr>
          <a:xfrm>
            <a:off x="2325652" y="5324715"/>
            <a:ext cx="2022543" cy="12503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smtClean="0">
                <a:solidFill>
                  <a:srgbClr val="C00000"/>
                </a:solidFill>
              </a:rPr>
              <a:t>وضع الشى في غير موضعه </a:t>
            </a:r>
            <a:endParaRPr lang="ar-SA" sz="3000" b="1" dirty="0">
              <a:solidFill>
                <a:srgbClr val="C00000"/>
              </a:solidFill>
            </a:endParaRPr>
          </a:p>
        </p:txBody>
      </p:sp>
      <p:sp>
        <p:nvSpPr>
          <p:cNvPr id="11" name="مستطيل 10"/>
          <p:cNvSpPr/>
          <p:nvPr/>
        </p:nvSpPr>
        <p:spPr>
          <a:xfrm>
            <a:off x="8817428" y="3816112"/>
            <a:ext cx="2022543" cy="12078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500" b="1" dirty="0" smtClean="0">
                <a:solidFill>
                  <a:schemeClr val="tx1"/>
                </a:solidFill>
              </a:rPr>
              <a:t>طوقه</a:t>
            </a:r>
            <a:endParaRPr lang="ar-SA" sz="3500" b="1" dirty="0">
              <a:solidFill>
                <a:schemeClr val="tx1"/>
              </a:solidFill>
            </a:endParaRPr>
          </a:p>
        </p:txBody>
      </p:sp>
      <p:sp>
        <p:nvSpPr>
          <p:cNvPr id="12" name="مستطيل 11"/>
          <p:cNvSpPr/>
          <p:nvPr/>
        </p:nvSpPr>
        <p:spPr>
          <a:xfrm>
            <a:off x="8817428" y="5369575"/>
            <a:ext cx="2022543" cy="12503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500" b="1" dirty="0" smtClean="0">
                <a:solidFill>
                  <a:schemeClr val="tx1"/>
                </a:solidFill>
              </a:rPr>
              <a:t>الشح </a:t>
            </a:r>
            <a:endParaRPr lang="ar-SA" sz="3500" b="1" dirty="0">
              <a:solidFill>
                <a:schemeClr val="tx1"/>
              </a:solidFill>
            </a:endParaRPr>
          </a:p>
        </p:txBody>
      </p:sp>
      <p:cxnSp>
        <p:nvCxnSpPr>
          <p:cNvPr id="13" name="رابط كسهم مستقيم 12"/>
          <p:cNvCxnSpPr>
            <a:endCxn id="10" idx="3"/>
          </p:cNvCxnSpPr>
          <p:nvPr/>
        </p:nvCxnSpPr>
        <p:spPr>
          <a:xfrm flipH="1">
            <a:off x="4348195" y="2867745"/>
            <a:ext cx="4934183" cy="3082169"/>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17" name="رابط كسهم مستقيم 16"/>
          <p:cNvCxnSpPr>
            <a:stCxn id="11" idx="1"/>
          </p:cNvCxnSpPr>
          <p:nvPr/>
        </p:nvCxnSpPr>
        <p:spPr>
          <a:xfrm flipH="1" flipV="1">
            <a:off x="3802621" y="2562348"/>
            <a:ext cx="5014807" cy="1857696"/>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20" name="رابط كسهم مستقيم 19"/>
          <p:cNvCxnSpPr/>
          <p:nvPr/>
        </p:nvCxnSpPr>
        <p:spPr>
          <a:xfrm flipH="1" flipV="1">
            <a:off x="3802621" y="4118142"/>
            <a:ext cx="6025331" cy="1876631"/>
          </a:xfrm>
          <a:prstGeom prst="straightConnector1">
            <a:avLst/>
          </a:prstGeom>
        </p:spPr>
        <p:style>
          <a:lnRef idx="3">
            <a:schemeClr val="accent1"/>
          </a:lnRef>
          <a:fillRef idx="0">
            <a:schemeClr val="accent1"/>
          </a:fillRef>
          <a:effectRef idx="2">
            <a:schemeClr val="accent1"/>
          </a:effectRef>
          <a:fontRef idx="minor">
            <a:schemeClr val="tx1"/>
          </a:fontRef>
        </p:style>
      </p:cxnSp>
      <p:sp>
        <p:nvSpPr>
          <p:cNvPr id="24" name="مربع نص 23"/>
          <p:cNvSpPr txBox="1"/>
          <p:nvPr/>
        </p:nvSpPr>
        <p:spPr>
          <a:xfrm>
            <a:off x="5398462" y="6412877"/>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89883874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80">
                                          <p:stCondLst>
                                            <p:cond delay="0"/>
                                          </p:stCondLst>
                                        </p:cTn>
                                        <p:tgtEl>
                                          <p:spTgt spid="17"/>
                                        </p:tgtEl>
                                      </p:cBhvr>
                                    </p:animEffect>
                                    <p:anim calcmode="lin" valueType="num">
                                      <p:cBhvr>
                                        <p:cTn id="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 dur="26">
                                          <p:stCondLst>
                                            <p:cond delay="650"/>
                                          </p:stCondLst>
                                        </p:cTn>
                                        <p:tgtEl>
                                          <p:spTgt spid="17"/>
                                        </p:tgtEl>
                                      </p:cBhvr>
                                      <p:to x="100000" y="60000"/>
                                    </p:animScale>
                                    <p:animScale>
                                      <p:cBhvr>
                                        <p:cTn id="22" dur="166" decel="50000">
                                          <p:stCondLst>
                                            <p:cond delay="676"/>
                                          </p:stCondLst>
                                        </p:cTn>
                                        <p:tgtEl>
                                          <p:spTgt spid="17"/>
                                        </p:tgtEl>
                                      </p:cBhvr>
                                      <p:to x="100000" y="100000"/>
                                    </p:animScale>
                                    <p:animScale>
                                      <p:cBhvr>
                                        <p:cTn id="23" dur="26">
                                          <p:stCondLst>
                                            <p:cond delay="1312"/>
                                          </p:stCondLst>
                                        </p:cTn>
                                        <p:tgtEl>
                                          <p:spTgt spid="17"/>
                                        </p:tgtEl>
                                      </p:cBhvr>
                                      <p:to x="100000" y="80000"/>
                                    </p:animScale>
                                    <p:animScale>
                                      <p:cBhvr>
                                        <p:cTn id="24" dur="166" decel="50000">
                                          <p:stCondLst>
                                            <p:cond delay="1338"/>
                                          </p:stCondLst>
                                        </p:cTn>
                                        <p:tgtEl>
                                          <p:spTgt spid="17"/>
                                        </p:tgtEl>
                                      </p:cBhvr>
                                      <p:to x="100000" y="100000"/>
                                    </p:animScale>
                                    <p:animScale>
                                      <p:cBhvr>
                                        <p:cTn id="25" dur="26">
                                          <p:stCondLst>
                                            <p:cond delay="1642"/>
                                          </p:stCondLst>
                                        </p:cTn>
                                        <p:tgtEl>
                                          <p:spTgt spid="17"/>
                                        </p:tgtEl>
                                      </p:cBhvr>
                                      <p:to x="100000" y="90000"/>
                                    </p:animScale>
                                    <p:animScale>
                                      <p:cBhvr>
                                        <p:cTn id="26" dur="166" decel="50000">
                                          <p:stCondLst>
                                            <p:cond delay="1668"/>
                                          </p:stCondLst>
                                        </p:cTn>
                                        <p:tgtEl>
                                          <p:spTgt spid="17"/>
                                        </p:tgtEl>
                                      </p:cBhvr>
                                      <p:to x="100000" y="100000"/>
                                    </p:animScale>
                                    <p:animScale>
                                      <p:cBhvr>
                                        <p:cTn id="27" dur="26">
                                          <p:stCondLst>
                                            <p:cond delay="1808"/>
                                          </p:stCondLst>
                                        </p:cTn>
                                        <p:tgtEl>
                                          <p:spTgt spid="17"/>
                                        </p:tgtEl>
                                      </p:cBhvr>
                                      <p:to x="100000" y="95000"/>
                                    </p:animScale>
                                    <p:animScale>
                                      <p:cBhvr>
                                        <p:cTn id="28" dur="166" decel="50000">
                                          <p:stCondLst>
                                            <p:cond delay="1834"/>
                                          </p:stCondLst>
                                        </p:cTn>
                                        <p:tgtEl>
                                          <p:spTgt spid="1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تخزين الداخلي 1"/>
          <p:cNvSpPr/>
          <p:nvPr/>
        </p:nvSpPr>
        <p:spPr>
          <a:xfrm>
            <a:off x="8537574" y="2293938"/>
            <a:ext cx="3160878" cy="1587500"/>
          </a:xfrm>
          <a:prstGeom prst="flowChartInternalStorag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smtClean="0"/>
              <a:t>البطاقة الاولى </a:t>
            </a:r>
            <a:endParaRPr lang="ar-SA" sz="2800" b="1" dirty="0"/>
          </a:p>
        </p:txBody>
      </p:sp>
      <p:sp>
        <p:nvSpPr>
          <p:cNvPr id="3" name="التخزين الداخلي 2"/>
          <p:cNvSpPr/>
          <p:nvPr/>
        </p:nvSpPr>
        <p:spPr>
          <a:xfrm>
            <a:off x="6310023" y="4802188"/>
            <a:ext cx="3188223" cy="1587500"/>
          </a:xfrm>
          <a:prstGeom prst="flowChartInternalStorag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smtClean="0"/>
              <a:t>البطاقة الثالثة </a:t>
            </a:r>
            <a:endParaRPr lang="ar-SA" sz="2800" b="1" dirty="0"/>
          </a:p>
        </p:txBody>
      </p:sp>
      <p:sp>
        <p:nvSpPr>
          <p:cNvPr id="4" name="التخزين الداخلي 3"/>
          <p:cNvSpPr/>
          <p:nvPr/>
        </p:nvSpPr>
        <p:spPr>
          <a:xfrm>
            <a:off x="3532342" y="2373086"/>
            <a:ext cx="3126393" cy="1587500"/>
          </a:xfrm>
          <a:prstGeom prst="flowChartInternalStorag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2800" b="1" dirty="0" smtClean="0"/>
              <a:t>البطاقة الثانيه </a:t>
            </a:r>
            <a:endParaRPr lang="ar-SA" sz="2800" b="1" dirty="0"/>
          </a:p>
        </p:txBody>
      </p:sp>
      <p:sp>
        <p:nvSpPr>
          <p:cNvPr id="5" name="التخزين الداخلي 4"/>
          <p:cNvSpPr/>
          <p:nvPr/>
        </p:nvSpPr>
        <p:spPr>
          <a:xfrm>
            <a:off x="1212189" y="4419062"/>
            <a:ext cx="3188223" cy="1587500"/>
          </a:xfrm>
          <a:prstGeom prst="flowChartInternalStorag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البطاقة الرابعة </a:t>
            </a:r>
            <a:endParaRPr lang="ar-SA" sz="2800" b="1" dirty="0"/>
          </a:p>
        </p:txBody>
      </p:sp>
      <p:sp>
        <p:nvSpPr>
          <p:cNvPr id="6" name="موجة مزدوجة 5"/>
          <p:cNvSpPr/>
          <p:nvPr/>
        </p:nvSpPr>
        <p:spPr>
          <a:xfrm>
            <a:off x="655909" y="199264"/>
            <a:ext cx="11250110" cy="1715346"/>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4800" b="1" dirty="0" smtClean="0"/>
              <a:t>كوني متميزة بالاجابة</a:t>
            </a:r>
            <a:r>
              <a:rPr lang="ar-SA" sz="4800" b="1" dirty="0" smtClean="0"/>
              <a:t>. الدقيقة من خلال استراتجيةالبطاقة الملونة </a:t>
            </a:r>
            <a:endParaRPr lang="ar-SA" sz="4800" b="1" dirty="0"/>
          </a:p>
        </p:txBody>
      </p:sp>
    </p:spTree>
    <p:extLst>
      <p:ext uri="{BB962C8B-B14F-4D97-AF65-F5344CB8AC3E}">
        <p14:creationId xmlns:p14="http://schemas.microsoft.com/office/powerpoint/2010/main" val="18877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تخزين الداخلي 1"/>
          <p:cNvSpPr/>
          <p:nvPr/>
        </p:nvSpPr>
        <p:spPr>
          <a:xfrm>
            <a:off x="3532342" y="2373086"/>
            <a:ext cx="3126393" cy="1587500"/>
          </a:xfrm>
          <a:prstGeom prst="flowChartInternalStorag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2800" b="1" dirty="0" smtClean="0"/>
              <a:t>ماجزاء الظالم  في الدنيا والاخرة </a:t>
            </a:r>
            <a:endParaRPr lang="ar-SA" sz="2800" b="1" dirty="0"/>
          </a:p>
        </p:txBody>
      </p:sp>
      <p:sp>
        <p:nvSpPr>
          <p:cNvPr id="3" name="التخزين الداخلي 2"/>
          <p:cNvSpPr/>
          <p:nvPr/>
        </p:nvSpPr>
        <p:spPr>
          <a:xfrm>
            <a:off x="1212189" y="4419062"/>
            <a:ext cx="3188223" cy="1587500"/>
          </a:xfrm>
          <a:prstGeom prst="flowChartInternalStorag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مثلى على الظلم للغير </a:t>
            </a:r>
            <a:endParaRPr lang="ar-SA" sz="2800" b="1" dirty="0"/>
          </a:p>
        </p:txBody>
      </p:sp>
      <p:sp>
        <p:nvSpPr>
          <p:cNvPr id="4" name="التخزين الداخلي 3"/>
          <p:cNvSpPr/>
          <p:nvPr/>
        </p:nvSpPr>
        <p:spPr>
          <a:xfrm>
            <a:off x="6310023" y="4802188"/>
            <a:ext cx="3188223" cy="1587500"/>
          </a:xfrm>
          <a:prstGeom prst="flowChartInternalStorag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smtClean="0"/>
              <a:t>للظلم انواع اذكريها </a:t>
            </a:r>
            <a:endParaRPr lang="ar-SA" sz="2800" b="1" dirty="0"/>
          </a:p>
        </p:txBody>
      </p:sp>
      <p:sp>
        <p:nvSpPr>
          <p:cNvPr id="5" name="التخزين الداخلي 4"/>
          <p:cNvSpPr/>
          <p:nvPr/>
        </p:nvSpPr>
        <p:spPr>
          <a:xfrm>
            <a:off x="8537574" y="2293938"/>
            <a:ext cx="3160878" cy="1587500"/>
          </a:xfrm>
          <a:prstGeom prst="flowChartInternalStorag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smtClean="0"/>
              <a:t>الظلم خلق ذميم واكنلي </a:t>
            </a:r>
            <a:endParaRPr lang="ar-SA" sz="2800" b="1" dirty="0"/>
          </a:p>
        </p:txBody>
      </p:sp>
      <p:sp>
        <p:nvSpPr>
          <p:cNvPr id="6" name="موجة مزدوجة 5"/>
          <p:cNvSpPr/>
          <p:nvPr/>
        </p:nvSpPr>
        <p:spPr>
          <a:xfrm>
            <a:off x="655909" y="199264"/>
            <a:ext cx="11042543" cy="1715346"/>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4800" b="1" dirty="0" smtClean="0"/>
              <a:t>كوني متميزة بالاجابة</a:t>
            </a:r>
            <a:r>
              <a:rPr lang="ar-SA" sz="4800" b="1" dirty="0" smtClean="0"/>
              <a:t>. الدقيقة من خلال استراتجيةالبطاقة الملونة </a:t>
            </a:r>
            <a:endParaRPr lang="ar-SA" sz="4800" b="1" dirty="0"/>
          </a:p>
        </p:txBody>
      </p:sp>
      <p:sp>
        <p:nvSpPr>
          <p:cNvPr id="7" name="مربع نص 6"/>
          <p:cNvSpPr txBox="1"/>
          <p:nvPr/>
        </p:nvSpPr>
        <p:spPr>
          <a:xfrm>
            <a:off x="2180218" y="6389688"/>
            <a:ext cx="3175000" cy="369332"/>
          </a:xfrm>
          <a:prstGeom prst="rect">
            <a:avLst/>
          </a:prstGeom>
          <a:noFill/>
        </p:spPr>
        <p:txBody>
          <a:bodyPr wrap="square" rtlCol="1">
            <a:spAutoFit/>
          </a:bodyPr>
          <a:lstStyle/>
          <a:p>
            <a:r>
              <a:rPr lang="ar-SA" dirty="0" smtClean="0"/>
              <a:t>اعداد نزهه الشاهين </a:t>
            </a:r>
            <a:endParaRPr lang="ar-SA" dirty="0"/>
          </a:p>
        </p:txBody>
      </p:sp>
    </p:spTree>
    <p:extLst>
      <p:ext uri="{BB962C8B-B14F-4D97-AF65-F5344CB8AC3E}">
        <p14:creationId xmlns:p14="http://schemas.microsoft.com/office/powerpoint/2010/main" val="244085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anim calcmode="lin" valueType="num">
                                      <p:cBhvr>
                                        <p:cTn id="3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شارة">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majorFont>
      <a:minorFont>
        <a:latin typeface="Gill Sans MT"/>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{9AA44DBE-80C0-1246-9D99-31359C07905A}tf16392428</Template>
  <TotalTime>246</TotalTime>
  <Application>Microsoft Macintosh PowerPoint</Application>
  <PresentationFormat>ملء الشاشة</PresentationFormat>
  <Slides>19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Berlin Sans FB Demi Bold</vt:lpstr>
      <vt:lpstr>Gill Sans MT</vt:lpstr>
      <vt:lpstr>Impact</vt:lpstr>
      <vt:lpstr>Arial</vt:lpstr>
      <vt:lpstr>شارة</vt:lpstr>
      <vt:lpstr>عرض تقديمي في PowerPoint</vt:lpstr>
      <vt:lpstr>عرض تقديمي في PowerPoint</vt:lpstr>
      <vt:lpstr>عرض تقديمي في PowerPoint</vt:lpstr>
      <vt:lpstr>عرض تقديمي في PowerPoint</vt:lpstr>
      <vt:lpstr>عرض تقديمي في PowerPoint</vt:lpstr>
      <vt:lpstr>اعقدى التدوين السريع لسيرة. سعيد بن زيد وجابر بن عبدالله رضى الله عنهم اجمعين </vt:lpstr>
      <vt:lpstr>كوني مستعدة. واخلط واربطى بين الكلمة ومعناها انطلاقا لاستراتجية. (الخلط والربط )</vt:lpstr>
      <vt:lpstr>عرض تقديمي في PowerPoint</vt:lpstr>
      <vt:lpstr>عرض تقديمي في PowerPoint</vt:lpstr>
      <vt:lpstr>   جزاء الظالمين </vt:lpstr>
      <vt:lpstr>عرض تقديمي في PowerPoint</vt:lpstr>
      <vt:lpstr>عرض تقديمي في PowerPoint</vt:lpstr>
      <vt:lpstr>عرض تقديمي في PowerPoint</vt:lpstr>
      <vt:lpstr>  لخصى الدرس. باستخدامك ملخص قيست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nzhh alshhen</dc:creator>
  <cp:lastModifiedBy>nzhh alshhen</cp:lastModifiedBy>
  <cp:revision>105</cp:revision>
  <dcterms:created xsi:type="dcterms:W3CDTF">2017-02-24T07:40:51Z</dcterms:created>
  <dcterms:modified xsi:type="dcterms:W3CDTF">2017-02-24T11:46:59Z</dcterms:modified>
</cp:coreProperties>
</file>