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3" r:id="rId3"/>
    <p:sldId id="264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61ADCA-180A-1320-302D-2C3FDCC1F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6BAD39D-5A2D-49BF-9843-19569DE85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E777A0-FF1F-E82F-2369-6FFDA4215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85B2CF8-B2FB-B329-0058-19895B79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E6D8A6-AF12-17AE-3571-05529609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680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B64686-BA3A-E4C3-04ED-ADDBF82A7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7456ABF-9993-7394-3E26-3F4831F47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D19235-ABCE-2066-1A76-A2656FC5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7722487-C995-B663-3B87-590AE03EA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AC0DBB-E6E0-860C-854A-349444FF7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015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EFF8749-8CA2-28D8-E856-CFB873C824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445D692-C471-B770-EB6D-E9F78D5CE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C1CB9D-3926-C042-7EE1-ACE497502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F71E67-0D30-ED28-E4B8-677FA053B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AF2B7E-C7D5-A174-673D-C6BD044C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27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51B2A3-945B-C9D0-DC5E-9DEC9DBB0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8770FF-70A5-40C9-0290-7945A00B9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E596B9B-7B95-54E3-CF3B-78CAA87A6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20AD4E-BC84-3592-D117-3CB47B3F7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B8BC07-B081-966C-5495-58E8CB43B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810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587EDC-9F42-8995-25CE-1C3402659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D1F2191-477C-41F1-24B4-95FA6E77C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2EC692-53AC-C8E4-6F20-C481077DC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7FDF9F-7503-111A-CECA-488AB55A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00E280-71CC-91FE-938F-CF45AC14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391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8E04E2-560D-D400-1A26-DC2A28062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1AC472-559C-7543-6814-6C8C2E865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6D583BC-4573-7BAB-F002-AA732439D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4BCAF04-BBF0-A481-6B95-5C638D3E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0A5478C-9E47-A3EA-80F9-11340FB99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CBABB11-1A5F-393F-3BC7-E21E51896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415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E741AA-ECC5-F75A-519A-EC743209D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AAD0E0E-A166-FC55-29C1-152E1C2F1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7DD2264-CE26-1BA2-B4E3-AAF86DCFB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95C25BA-62D3-2B3E-7A59-EDF165C6E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FBD484C-43BD-7276-B979-FABAB3F1F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FC1F140-E822-0154-2624-6A24C63DE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DBDD76-A8F9-A3B5-9225-77618C4A0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A2D62CA-302F-07AF-CB84-0DB56EF2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156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2A2F54-53B8-E273-D0E0-A3266CF31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95CC9E7-D57A-2C4B-0DC2-BE6B682E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CEDB518-7B96-6233-F491-A9F860259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B23706C-78D1-0F8B-7819-9653F59E1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969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BD666F7-2133-A045-AC4E-2B310AC1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2BFE75B-E285-FAB2-F971-478A868B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2D7EF5E-6E50-9A4B-0856-615FC888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6212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1D7181-6B49-9102-93E2-8B38287B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F01A09A-86DB-56D7-57C6-8AE77C048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04C461D-E630-41D5-337A-8A45DEDD0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461B32-1755-463E-6A6D-9E46C4541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C5AFD-BBB6-7EFC-16B8-A9AA63F8F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2BDDEB5-9BDE-0557-B901-444CCD01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309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4BEBB2-EFC2-68BC-4763-F2D205A7F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E816E13-7A67-4469-DBC9-7B61AB041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4216BCF-C628-13B0-8665-45303ABF6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93284B5-0ADA-DF35-AC04-8D93C9892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1C1D5F-4AA7-FB01-A1A0-4D2319257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346188-18F5-5EA9-E7C2-28A2004CA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0844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A027271-51D9-ACCF-AFF6-1DE94E456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3DDCF7-AA9C-6C6A-3685-634F26D07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77A830-4AA1-A7A3-BC1D-2B24C4466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1B651-E506-4B39-89B5-87D5938C66DF}" type="datetimeFigureOut">
              <a:rPr lang="ar-SA" smtClean="0"/>
              <a:t>16/02/47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AE22FD-3800-2A5E-EA9A-F73DEA806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F8F84C-0B9C-7999-49C4-B6B142405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96C64-2DD9-4633-B33B-4F249DAF289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530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51398" y="564570"/>
            <a:ext cx="12028841" cy="6155544"/>
            <a:chOff x="622064" y="433946"/>
            <a:chExt cx="12011584" cy="5814454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714438"/>
              <a:ext cx="2365622" cy="1084754"/>
              <a:chOff x="9219156" y="617947"/>
              <a:chExt cx="2762054" cy="1405305"/>
            </a:xfrm>
          </p:grpSpPr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R="0" lvl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kumimoji="0" lang="ar-SA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التهيئة والاستعداد 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8" y="442012"/>
              <a:ext cx="4777110" cy="1357181"/>
              <a:chOff x="9219154" y="265018"/>
              <a:chExt cx="5577659" cy="1758234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12034759" y="265018"/>
                <a:ext cx="2762054" cy="302446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  08 ـــــــ  12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مخلوقات حية 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4" y="900326"/>
                <a:ext cx="2762055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المخلوقات الحية  / التهيئة و الاستكشاف </a:t>
                </a:r>
              </a:p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 ما المخلوقات الحية  الأشياء غير الحية </a:t>
                </a:r>
              </a:p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أفكر و أتحدث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42012"/>
              <a:ext cx="4777107" cy="1337828"/>
              <a:chOff x="9219156" y="265018"/>
              <a:chExt cx="5577657" cy="1733161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12034759" y="265018"/>
                <a:ext cx="2762054" cy="302446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الثاني   من 15 ـــــــ  19 / 03 / 1447هـ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مخلوقات حية 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و اجزاؤها / التهيئة و الاستكشاف </a:t>
                </a: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أجزاء النبات</a:t>
                </a:r>
              </a:p>
              <a:p>
                <a:pPr marL="108000" indent="-108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وظائف أجزاء النبات – </a:t>
                </a: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أفكر و أتحدث</a:t>
                </a: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42012"/>
              <a:ext cx="4777107" cy="1337827"/>
              <a:chOff x="9219156" y="265018"/>
              <a:chExt cx="5577657" cy="1733163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12034759" y="26501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الثالث   من 22 ـــــــ  26 / 03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تنمو و تتغير 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7" y="900325"/>
                <a:ext cx="2740269" cy="10978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الأول</a:t>
                </a:r>
              </a:p>
              <a:p>
                <a:pPr marR="0" lvl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نمو النباتات – تهيئة و استكشاف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29" y="442012"/>
              <a:ext cx="4795772" cy="1310940"/>
              <a:chOff x="9219156" y="265018"/>
              <a:chExt cx="5599450" cy="1698328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12034759" y="265018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الرابع   من 29 / 03   ـــــــ  03 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تنمو و تتغير 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3" cy="10630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أهمية الزهرة</a:t>
                </a:r>
              </a:p>
              <a:p>
                <a:pPr marL="72000" indent="-108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تنمو النباتات من البذور </a:t>
                </a: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–أفكر و أتحدث </a:t>
                </a:r>
              </a:p>
              <a:p>
                <a:pPr marL="72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تعيش النباتات في أماكن كثيرة التهيئة و الاستكشاف 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12056551" y="1300561"/>
                <a:ext cx="2762055" cy="241067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622064" y="433946"/>
              <a:ext cx="12011584" cy="2848317"/>
              <a:chOff x="-2043281" y="-1666753"/>
              <a:chExt cx="14024491" cy="3690007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-2043281" y="-1666753"/>
                <a:ext cx="2762054" cy="302446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الخامس         06  _  10/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تنمو و تتغير 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indent="-108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أين تعيش </a:t>
                </a: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النباتات- أفكر و أتحدث </a:t>
                </a:r>
              </a:p>
              <a:p>
                <a:pPr marL="72000" lvl="0" indent="-720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الثاني  </a:t>
                </a:r>
              </a:p>
              <a:p>
                <a:pPr marL="72000" lvl="0" indent="-720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ومساكنها -  التهيئة و الاستكشاف 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68"/>
              <a:ext cx="4777109" cy="1341693"/>
              <a:chOff x="9219156" y="285083"/>
              <a:chExt cx="5577659" cy="1738168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12034761" y="285083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السادس         13 ـــــــ  17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 من حولنا 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64600" lvl="0" indent="-2286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الثدييات ؟ ما الطيور ؟ </a:t>
                </a:r>
              </a:p>
              <a:p>
                <a:pPr marL="264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الزواحف  ؟ ما البرمائيات  ؟ 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0" y="1940568"/>
              <a:ext cx="4777110" cy="1340350"/>
              <a:chOff x="9219155" y="285083"/>
              <a:chExt cx="5577660" cy="1736430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12034761" y="285083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 السابع    من 20 / 04   ـــــــ  24 / 04 / 1447هـ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 من حولنا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12034757" y="917605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917605"/>
                <a:ext cx="2762054" cy="110390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64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الأسماك  ؟ ما الحشرات أفكر و أتحدث</a:t>
                </a:r>
              </a:p>
              <a:p>
                <a:pPr marL="108000" lvl="0" indent="-720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 الاستكشاف  حاجات الحيوانات</a:t>
                </a:r>
              </a:p>
              <a:p>
                <a:pPr marL="108000" lvl="0" indent="-720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حيوانات تأكل النباتات </a:t>
                </a:r>
              </a:p>
              <a:p>
                <a:pPr marL="264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29055" y="1940568"/>
              <a:ext cx="4818935" cy="1337384"/>
              <a:chOff x="9170321" y="285083"/>
              <a:chExt cx="5626494" cy="1732589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12034761" y="285083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الثامن        27 / 04   ـــــــ  01 / 05 / 1447هـ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 من حولنا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170321" y="900325"/>
                <a:ext cx="2810889" cy="111734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- حيوانات تأكل اللحوم / أفكر و أتحدث</a:t>
                </a:r>
              </a:p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الثالث </a:t>
                </a:r>
                <a:endParaRPr lang="ar-SA" sz="1200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lvl="0">
                  <a:defRPr/>
                </a:pPr>
                <a:endParaRPr lang="ar-SA" sz="1200" b="1" dirty="0">
                  <a:solidFill>
                    <a:srgbClr val="00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729" y="1940568"/>
              <a:ext cx="4780591" cy="1305262"/>
              <a:chOff x="9219156" y="285083"/>
              <a:chExt cx="5581725" cy="1690972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12034762" y="285083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التاسع   4   -  8   / 05/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6"/>
                <a:ext cx="2730256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أماكن العيش 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23911" y="907133"/>
                <a:ext cx="2730256" cy="106892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موطن الصحراء  - التهيئة و الاستكشاف </a:t>
                </a:r>
              </a:p>
              <a:p>
                <a:pPr marL="72000" indent="-108000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المناطق العشبية – الغابة أفكر و أتحدث </a:t>
                </a:r>
              </a:p>
              <a:p>
                <a:pPr marL="72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مواطن الماء -   تهيئة واستكشاف 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12038827" y="1673609"/>
                <a:ext cx="2762054" cy="302446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اختبار تقويم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622065" y="1924676"/>
              <a:ext cx="12011583" cy="2840655"/>
              <a:chOff x="-2043280" y="-1656816"/>
              <a:chExt cx="14024490" cy="3680064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-2043280" y="-1656816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العاشر      11  ـــــــ 15 / 05 / 1447هـ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أماكن العيش 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8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0" indent="-1440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 موطن البحيرة   -   وطن المحيط أفكر و أتحدث  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الرابع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موارد الأرض - تهيئة و استكشاف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8" y="3405632"/>
              <a:ext cx="4753947" cy="1359695"/>
              <a:chOff x="9219156" y="261759"/>
              <a:chExt cx="5550615" cy="1761489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12007717" y="261759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الحادي  عشر      18   ـــــــ 22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الموارد الطبيعية 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التربة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أفكر و أتحدث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1" y="3405632"/>
              <a:ext cx="4753947" cy="1359196"/>
              <a:chOff x="9219156" y="261759"/>
              <a:chExt cx="5550615" cy="1760843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12007717" y="261759"/>
                <a:ext cx="2762054" cy="302446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الثاني   عشر من 25   ـــــــ 29 / 05 / 1447هـ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27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 راجعة – بعد الاجازة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الاستفادة من موارد الأرض - تهيئة و استكشاف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الماء و الهواء  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1" y="3405632"/>
              <a:ext cx="4753948" cy="1173619"/>
              <a:chOff x="9219155" y="261759"/>
              <a:chExt cx="5550616" cy="1520428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12007717" y="261759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الثالث  عشر   09    ـــــــ  13 / 06 / 1447هـ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919816"/>
                <a:ext cx="2762054" cy="86237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التلوث أفكر و أتحدث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المحافظة على  موارد الأرض - تهيئة و استكشاف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32" y="3405632"/>
              <a:ext cx="4804315" cy="1359698"/>
              <a:chOff x="9219156" y="261759"/>
              <a:chExt cx="5609423" cy="1761495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12007717" y="261759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الرابع عشر   16 _ 20 / 06 / 1447هـ 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1157461"/>
                <a:ext cx="2762054" cy="86514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نعيد استخدام الموارد </a:t>
                </a:r>
              </a:p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نحافظ على الموارد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أفكر و أتحدث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12066525" y="178218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629999" y="3405632"/>
              <a:ext cx="12003649" cy="2842768"/>
              <a:chOff x="-2034016" y="-1659564"/>
              <a:chExt cx="14015225" cy="3682819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-2034016" y="-1659564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الخامس  عشر     23  ـــــــ  27 / 06 / 1447هـ 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-2005602" y="-1004930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921546"/>
                <a:ext cx="2762054" cy="110170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 تقويم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900403" y="4908049"/>
              <a:ext cx="4733245" cy="1340351"/>
              <a:chOff x="9270370" y="286824"/>
              <a:chExt cx="5526443" cy="1736432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12034759" y="286824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السادس  عشر       01 ــــــ   ـ 05 / 07 / 1447هـ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70370" y="617947"/>
                <a:ext cx="2710841" cy="140530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20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خطط علاجية </a:t>
                </a:r>
              </a:p>
            </p:txBody>
          </p:sp>
        </p:grpSp>
        <p:grpSp>
          <p:nvGrpSpPr>
            <p:cNvPr id="132" name="مجموعة 131">
              <a:extLst>
                <a:ext uri="{FF2B5EF4-FFF2-40B4-BE49-F238E27FC236}">
                  <a16:creationId xmlns:a16="http://schemas.microsoft.com/office/drawing/2014/main" id="{D314AF6A-C148-2460-C219-DBE701674A4B}"/>
                </a:ext>
              </a:extLst>
            </p:cNvPr>
            <p:cNvGrpSpPr/>
            <p:nvPr/>
          </p:nvGrpSpPr>
          <p:grpSpPr>
            <a:xfrm>
              <a:off x="5463712" y="4908049"/>
              <a:ext cx="4777108" cy="1306847"/>
              <a:chOff x="9219156" y="286825"/>
              <a:chExt cx="5577657" cy="1693024"/>
            </a:xfrm>
          </p:grpSpPr>
          <p:sp>
            <p:nvSpPr>
              <p:cNvPr id="147" name="مستطيل: زوايا مستديرة 146">
                <a:extLst>
                  <a:ext uri="{FF2B5EF4-FFF2-40B4-BE49-F238E27FC236}">
                    <a16:creationId xmlns:a16="http://schemas.microsoft.com/office/drawing/2014/main" id="{074345A7-54DF-7C60-5E3C-689CED0BA1FE}"/>
                  </a:ext>
                </a:extLst>
              </p:cNvPr>
              <p:cNvSpPr/>
              <p:nvPr/>
            </p:nvSpPr>
            <p:spPr>
              <a:xfrm>
                <a:off x="12034759" y="286825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السابع  عشر من 08   ـــــــ  12 / 07 / 1447هـ </a:t>
                </a:r>
              </a:p>
            </p:txBody>
          </p:sp>
          <p:sp>
            <p:nvSpPr>
              <p:cNvPr id="149" name="مربع نص 148">
                <a:extLst>
                  <a:ext uri="{FF2B5EF4-FFF2-40B4-BE49-F238E27FC236}">
                    <a16:creationId xmlns:a16="http://schemas.microsoft.com/office/drawing/2014/main" id="{015B810F-A734-3119-D5CA-D0AA6E5FAAE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4" cy="136190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lvl="0" algn="ctr">
                  <a:defRPr/>
                </a:pPr>
                <a:r>
                  <a:rPr lang="ar-SA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نهاية </a:t>
                </a:r>
              </a:p>
              <a:p>
                <a:pPr lvl="0" algn="ctr">
                  <a:defRPr/>
                </a:pPr>
                <a:r>
                  <a:rPr lang="ar-SA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الدراسي الأول </a:t>
                </a:r>
              </a:p>
            </p:txBody>
          </p:sp>
        </p:grpSp>
        <p:sp>
          <p:nvSpPr>
            <p:cNvPr id="141" name="مستطيل: زوايا مستديرة 140">
              <a:extLst>
                <a:ext uri="{FF2B5EF4-FFF2-40B4-BE49-F238E27FC236}">
                  <a16:creationId xmlns:a16="http://schemas.microsoft.com/office/drawing/2014/main" id="{97EF2431-1031-180A-8418-8F9AFBA6EFCF}"/>
                </a:ext>
              </a:extLst>
            </p:cNvPr>
            <p:cNvSpPr/>
            <p:nvPr/>
          </p:nvSpPr>
          <p:spPr>
            <a:xfrm>
              <a:off x="5459205" y="4899996"/>
              <a:ext cx="2365622" cy="233457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الثامن عشر    15   ـــــــ  19 / 07 / 1447هـ </a:t>
              </a:r>
            </a:p>
          </p:txBody>
        </p: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3049966" y="4908050"/>
              <a:ext cx="2365622" cy="1306847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20 / 07  / 1447 هـ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151530" y="116515"/>
            <a:ext cx="67235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توزيع مادة العلوم للصف   </a:t>
            </a:r>
            <a:r>
              <a: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الأول  </a:t>
            </a:r>
            <a:r>
              <a: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الابتدائي الفصل الدراسي </a:t>
            </a:r>
            <a:r>
              <a: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الأول </a:t>
            </a:r>
            <a:r>
              <a:rPr kumimoji="0" lang="ar-SA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 لعام 1447  هــ</a:t>
            </a:r>
            <a:endParaRPr kumimoji="0" lang="ar-SA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4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مدرسة </a:t>
            </a:r>
            <a:endParaRPr kumimoji="0" lang="ar-SA" sz="12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4" y="65865"/>
            <a:ext cx="570184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852" y="5977281"/>
            <a:ext cx="1452111" cy="279221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2C470B2-CEBB-0EE7-FA11-B153A49E3EDE}"/>
              </a:ext>
            </a:extLst>
          </p:cNvPr>
          <p:cNvSpPr txBox="1"/>
          <p:nvPr/>
        </p:nvSpPr>
        <p:spPr>
          <a:xfrm>
            <a:off x="224684" y="191544"/>
            <a:ext cx="16743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خاص بالمنطقة الغربية</a:t>
            </a:r>
            <a:endParaRPr kumimoji="0" lang="ar-SA" sz="14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17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69860" y="861515"/>
            <a:ext cx="12010380" cy="5858596"/>
            <a:chOff x="640499" y="714437"/>
            <a:chExt cx="11993150" cy="5533960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714438"/>
              <a:ext cx="2365622" cy="1084754"/>
              <a:chOff x="9219156" y="617947"/>
              <a:chExt cx="2762054" cy="1405305"/>
            </a:xfrm>
          </p:grpSpPr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التهيئة والاستعداد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اختبارات تشخيصية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الطريقة العلمية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44" y="714438"/>
              <a:ext cx="2365625" cy="1084755"/>
              <a:chOff x="9219154" y="617947"/>
              <a:chExt cx="2762055" cy="1405305"/>
            </a:xfrm>
          </p:grpSpPr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4" y="900326"/>
                <a:ext cx="2762055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حاجات المخلوقات الحية  / التهيئة و الاستكشاف </a:t>
                </a:r>
              </a:p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حاجات المخلوقات الحية</a:t>
                </a:r>
              </a:p>
              <a:p>
                <a:pPr marL="108000" marR="0" lvl="0" indent="-36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تصنع النباتات غذائها - أفكر و أتحدث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5" y="714438"/>
              <a:ext cx="2365623" cy="1065402"/>
              <a:chOff x="9219156" y="617947"/>
              <a:chExt cx="2762054" cy="1380232"/>
            </a:xfrm>
          </p:grpSpPr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تنتج نباتات جديدة / التهيئة والاستكشاف</a:t>
                </a: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من أين تأتي البذور / كيف تبدو البذور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تنــمو  البذور/ أفكر و أتحدث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5" y="714437"/>
              <a:ext cx="2323793" cy="1065401"/>
              <a:chOff x="9219156" y="617947"/>
              <a:chExt cx="2713214" cy="1380234"/>
            </a:xfrm>
          </p:grpSpPr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13213" cy="22863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8" y="900325"/>
                <a:ext cx="2713212" cy="10978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الأول – نموذج اختبار </a:t>
                </a: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endParaRPr lang="ar-SA" sz="1000" b="1" dirty="0">
                  <a:solidFill>
                    <a:prstClr val="black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مجموعة الحيوانات / التهيئة و الاستكشاف 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37" y="714439"/>
              <a:ext cx="4774856" cy="1038514"/>
              <a:chOff x="9219156" y="617947"/>
              <a:chExt cx="5575024" cy="1345399"/>
            </a:xfrm>
          </p:grpSpPr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40250" cy="10630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0" indent="-1080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تصنف الحيوانات في مجموعات </a:t>
                </a:r>
              </a:p>
              <a:p>
                <a:pPr marL="72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بعض الحيوانات الفقارية - أفكر و أتحدث</a:t>
                </a:r>
              </a:p>
              <a:p>
                <a:pPr marL="72000" indent="-108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 تنمو وتتغير التهيئة و الاستكشاف 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12047379" y="1378564"/>
                <a:ext cx="2746801" cy="241067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2197506"/>
              <a:ext cx="2365622" cy="1084757"/>
              <a:chOff x="9219156" y="617947"/>
              <a:chExt cx="2762054" cy="1405307"/>
            </a:xfrm>
          </p:grpSpPr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الحيوانات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مادورة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الحياة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دورات حياة بعض الحيوانات - أفكر  و أتحدث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الثاني 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2197506"/>
              <a:ext cx="2365622" cy="1084755"/>
              <a:chOff x="9219156" y="617947"/>
              <a:chExt cx="2762054" cy="1405304"/>
            </a:xfrm>
          </p:grpSpPr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نظرة إلى الموطن 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1064904"/>
                <a:ext cx="2762054" cy="95834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72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أماكن العيش– التهيئة و الاستكشاف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الموطن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0" y="2197506"/>
              <a:ext cx="4753946" cy="1083412"/>
              <a:chOff x="9219155" y="617947"/>
              <a:chExt cx="5550614" cy="1403566"/>
            </a:xfrm>
          </p:grpSpPr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نظرة إلى الموطن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12007715" y="898580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919119"/>
                <a:ext cx="2762054" cy="110239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تستخدم المخلوقات مواطنها /أفكر و أتحدث</a:t>
                </a:r>
              </a:p>
              <a:p>
                <a:pPr marL="72000" indent="-108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سلاسل الغذاء /  التهيئة و الاستكشاف</a:t>
                </a:r>
              </a:p>
              <a:p>
                <a:pPr marL="72000" indent="-1080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السلسلة الغذائية - أفكر و أتحدث 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65706" y="2197505"/>
              <a:ext cx="2349885" cy="570919"/>
              <a:chOff x="9213115" y="617947"/>
              <a:chExt cx="2743680" cy="739630"/>
            </a:xfrm>
          </p:grpSpPr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37639" cy="26205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نظرة إلى الموطن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213115" y="898582"/>
                <a:ext cx="2740530" cy="45899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مراجعة الفصل الثالث – نموذج اختبار 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499" y="2197506"/>
              <a:ext cx="4754179" cy="1099681"/>
              <a:chOff x="9218886" y="617947"/>
              <a:chExt cx="5550886" cy="1424641"/>
            </a:xfrm>
          </p:grpSpPr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40252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أنواع المواطن 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18886" y="919119"/>
                <a:ext cx="2740529" cy="112346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الصحراء الحارة</a:t>
                </a:r>
              </a:p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الصحراء الباردة - أفكر و أتحدث</a:t>
                </a:r>
              </a:p>
              <a:p>
                <a:pPr marL="144000" indent="-72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الغابات تهيئة واستكشاف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12047389" y="1360466"/>
                <a:ext cx="2722383" cy="302445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اختبار تقويم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680574"/>
              <a:ext cx="2365622" cy="1084757"/>
              <a:chOff x="9219156" y="617947"/>
              <a:chExt cx="2762054" cy="1405301"/>
            </a:xfrm>
          </p:grpSpPr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أنواع المواطن 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8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تبدو الغابة</a:t>
                </a:r>
              </a:p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الغابة المطيرة  - أفكر و أتحدث</a:t>
                </a:r>
              </a:p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الرابع / نموذج اختبار 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680574"/>
              <a:ext cx="2365622" cy="1084753"/>
              <a:chOff x="9219156" y="617947"/>
              <a:chExt cx="2762054" cy="1405301"/>
            </a:xfrm>
          </p:grpSpPr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اليابسة و الماء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اليابسة  - تهيئة و استكشاف  </a:t>
                </a:r>
              </a:p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اغلفة الأرض – اشكال اليابسة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الذي تخبرنا به الخرائط ؟ أفكر و أتحدث 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680574"/>
              <a:ext cx="2365622" cy="1084254"/>
              <a:chOff x="9219156" y="617947"/>
              <a:chExt cx="2762054" cy="1404655"/>
            </a:xfrm>
          </p:grpSpPr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اليابسة و الماء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27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الماء على الأرض - تهيئة الاستكشاف  </a:t>
                </a:r>
              </a:p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الماء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أين توجد معظم المياه  ؟ فكر و أتحدث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680574"/>
              <a:ext cx="2365622" cy="1084757"/>
              <a:chOff x="9219155" y="617947"/>
              <a:chExt cx="2762054" cy="1405308"/>
            </a:xfrm>
          </p:grpSpPr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919815"/>
                <a:ext cx="2762054" cy="110344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 – نموذج اختبار  </a:t>
                </a:r>
              </a:p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الصخور والمعادن – تهيئة و 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الصخور                                 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29" y="3680574"/>
              <a:ext cx="2365623" cy="1084757"/>
              <a:chOff x="9219155" y="617947"/>
              <a:chExt cx="2762055" cy="1405308"/>
            </a:xfrm>
          </p:grpSpPr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88186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lvl="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المعادن  ؟   أفكر و أتحدث 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التربة   ؟    تهيئة و استكشاف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التربة ؟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10268026" y="5163643"/>
              <a:ext cx="2365623" cy="1054113"/>
              <a:chOff x="9219155" y="617947"/>
              <a:chExt cx="2762055" cy="1365608"/>
            </a:xfrm>
          </p:grpSpPr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1161715"/>
                <a:ext cx="2762054" cy="82184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تتكون التربة ؟ أفكر و أتحدث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السادس  نموذج اختبار </a:t>
                </a:r>
              </a:p>
            </p:txBody>
          </p:sp>
        </p:grpSp>
        <p:sp>
          <p:nvSpPr>
            <p:cNvPr id="155" name="مربع نص 154">
              <a:extLst>
                <a:ext uri="{FF2B5EF4-FFF2-40B4-BE49-F238E27FC236}">
                  <a16:creationId xmlns:a16="http://schemas.microsoft.com/office/drawing/2014/main" id="{8D182B94-B5EF-C37D-1A48-ABD9651872D2}"/>
                </a:ext>
              </a:extLst>
            </p:cNvPr>
            <p:cNvSpPr txBox="1"/>
            <p:nvPr/>
          </p:nvSpPr>
          <p:spPr>
            <a:xfrm>
              <a:off x="7875197" y="5197144"/>
              <a:ext cx="2346962" cy="10512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36000" bIns="0" anchor="ctr">
              <a:noAutofit/>
            </a:bodyPr>
            <a:lstStyle/>
            <a:p>
              <a:pPr algn="ctr"/>
              <a:r>
                <a:rPr kumimoji="0" lang="ar-SA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خطة علاجية </a:t>
              </a:r>
            </a:p>
          </p:txBody>
        </p:sp>
        <p:sp>
          <p:nvSpPr>
            <p:cNvPr id="148" name="مربع نص 147">
              <a:extLst>
                <a:ext uri="{FF2B5EF4-FFF2-40B4-BE49-F238E27FC236}">
                  <a16:creationId xmlns:a16="http://schemas.microsoft.com/office/drawing/2014/main" id="{06BE99C1-17C0-D376-1B50-7A01C27E6BBA}"/>
                </a:ext>
              </a:extLst>
            </p:cNvPr>
            <p:cNvSpPr txBox="1"/>
            <p:nvPr/>
          </p:nvSpPr>
          <p:spPr>
            <a:xfrm>
              <a:off x="5463710" y="5163643"/>
              <a:ext cx="2365621" cy="105125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اختبار  نهاية 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الفصل الدراسي الأول </a:t>
              </a:r>
            </a:p>
          </p:txBody>
        </p: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3029055" y="4912747"/>
              <a:ext cx="2365622" cy="1295024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20 / 07  / 1447 هـ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151529" y="116515"/>
            <a:ext cx="722852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توزيع مادة العلوم للصف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الثاني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الابتدائي الفصل الدراسي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الأول </a:t>
            </a: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 لعام 1447  هــ</a:t>
            </a:r>
            <a:endParaRPr kumimoji="0" lang="ar-SA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4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مدرسة </a:t>
            </a:r>
            <a:endParaRPr kumimoji="0" lang="ar-SA" sz="12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4" y="65865"/>
            <a:ext cx="570184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2" y="6496773"/>
            <a:ext cx="977043" cy="187872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CDBC8216-E9BE-EA93-64CD-F788FD89283F}"/>
              </a:ext>
            </a:extLst>
          </p:cNvPr>
          <p:cNvSpPr/>
          <p:nvPr/>
        </p:nvSpPr>
        <p:spPr>
          <a:xfrm>
            <a:off x="49165" y="579259"/>
            <a:ext cx="2379200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الخامس         06  _  10/ 04 / 1447هـ 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AB05493C-CEC0-0B73-4315-11B02C7F3C87}"/>
              </a:ext>
            </a:extLst>
          </p:cNvPr>
          <p:cNvSpPr/>
          <p:nvPr/>
        </p:nvSpPr>
        <p:spPr>
          <a:xfrm>
            <a:off x="9711216" y="2159574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السادس         13 ـــــــ  17 / 04 / 1447هـ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49CCAC95-CBFE-AA54-BA32-FEFD669A08E6}"/>
              </a:ext>
            </a:extLst>
          </p:cNvPr>
          <p:cNvSpPr/>
          <p:nvPr/>
        </p:nvSpPr>
        <p:spPr>
          <a:xfrm>
            <a:off x="7314952" y="2159574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  السابع    من 20 / 04   ـــــــ  24 / 04 / 1447هـ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E8FB8CA1-1176-015F-7347-2F015730A17B}"/>
              </a:ext>
            </a:extLst>
          </p:cNvPr>
          <p:cNvSpPr/>
          <p:nvPr/>
        </p:nvSpPr>
        <p:spPr>
          <a:xfrm>
            <a:off x="4918684" y="2159574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الثامن        27 / 04   ـــــــ  01 / 05 / 1447هـ </a:t>
            </a: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CF145F91-6AFC-3A4F-B796-55D4583CE96B}"/>
              </a:ext>
            </a:extLst>
          </p:cNvPr>
          <p:cNvSpPr/>
          <p:nvPr/>
        </p:nvSpPr>
        <p:spPr>
          <a:xfrm>
            <a:off x="2485042" y="2159574"/>
            <a:ext cx="2369020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التاسع   4   -  8   / 05/ 1447هـ </a:t>
            </a:r>
          </a:p>
        </p:txBody>
      </p:sp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8F03D6B7-CA0B-F0DA-DC57-4401CA6644EE}"/>
              </a:ext>
            </a:extLst>
          </p:cNvPr>
          <p:cNvSpPr/>
          <p:nvPr/>
        </p:nvSpPr>
        <p:spPr>
          <a:xfrm>
            <a:off x="51399" y="2142750"/>
            <a:ext cx="2369021" cy="247154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العاشر      11  ـــــــ 15 / 05 / 1447هـ </a:t>
            </a: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7EBCA298-AC21-9CFC-0C5F-6B210F37CB81}"/>
              </a:ext>
            </a:extLst>
          </p:cNvPr>
          <p:cNvSpPr/>
          <p:nvPr/>
        </p:nvSpPr>
        <p:spPr>
          <a:xfrm>
            <a:off x="9688022" y="3710582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الحادي  عشر      18   ـــــــ 22 / 05 / 1447هـ 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AFDCD3ED-7976-507C-F4E0-B9723916328E}"/>
              </a:ext>
            </a:extLst>
          </p:cNvPr>
          <p:cNvSpPr/>
          <p:nvPr/>
        </p:nvSpPr>
        <p:spPr>
          <a:xfrm>
            <a:off x="7291757" y="3710582"/>
            <a:ext cx="2369021" cy="247154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الثاني   عشر من 25   ـــــــ 29 / 05 / 1447هـ</a:t>
            </a: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DDA6143D-F7A4-C0BC-7C08-E382DBDB6105}"/>
              </a:ext>
            </a:extLst>
          </p:cNvPr>
          <p:cNvSpPr/>
          <p:nvPr/>
        </p:nvSpPr>
        <p:spPr>
          <a:xfrm>
            <a:off x="4895490" y="3710582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الثالث  عشر   09    ـــــــ  13 / 06 / 1447هـ </a:t>
            </a: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A47122B5-B848-F3B8-AD5B-26EE6B8E900B}"/>
              </a:ext>
            </a:extLst>
          </p:cNvPr>
          <p:cNvSpPr/>
          <p:nvPr/>
        </p:nvSpPr>
        <p:spPr>
          <a:xfrm>
            <a:off x="2461849" y="3710582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الرابع عشر   16 _ 20 / 06 / 1447هـ 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ADCDC231-63DC-A255-A2CC-9FAD876FF39E}"/>
              </a:ext>
            </a:extLst>
          </p:cNvPr>
          <p:cNvSpPr/>
          <p:nvPr/>
        </p:nvSpPr>
        <p:spPr>
          <a:xfrm>
            <a:off x="59344" y="3710582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الخامس  عشر     23  ـــــــ  27 / 06 / 1447هـ 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CB645369-A6AC-0859-E00C-2C3BCA460DF3}"/>
              </a:ext>
            </a:extLst>
          </p:cNvPr>
          <p:cNvSpPr/>
          <p:nvPr/>
        </p:nvSpPr>
        <p:spPr>
          <a:xfrm>
            <a:off x="9711218" y="5301135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السادس  عشر       01 ــــــ   ـ 05 / 07 / 1447هـ 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1E421A3E-2A64-62A3-D1E3-9D7265BD3273}"/>
              </a:ext>
            </a:extLst>
          </p:cNvPr>
          <p:cNvSpPr/>
          <p:nvPr/>
        </p:nvSpPr>
        <p:spPr>
          <a:xfrm>
            <a:off x="7314952" y="5301135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السابع  عشر من 08   ـــــــ  12 / 07 / 1447هـ 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496EBA65-2B11-F105-DBE5-362822383304}"/>
              </a:ext>
            </a:extLst>
          </p:cNvPr>
          <p:cNvSpPr/>
          <p:nvPr/>
        </p:nvSpPr>
        <p:spPr>
          <a:xfrm>
            <a:off x="4895489" y="5292609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الثامن عشر    15   ـــــــ  19 / 07 / 1447هـ 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7DCE1E99-4AFA-D0D9-D420-5CF8F81A1F54}"/>
              </a:ext>
            </a:extLst>
          </p:cNvPr>
          <p:cNvSpPr txBox="1"/>
          <p:nvPr/>
        </p:nvSpPr>
        <p:spPr>
          <a:xfrm>
            <a:off x="2498552" y="3285511"/>
            <a:ext cx="2332318" cy="286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الصحاري الحارة والباردة – تهيئة واستكشاف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AD10111-A5AA-1AC3-D188-0066B448D6BD}"/>
              </a:ext>
            </a:extLst>
          </p:cNvPr>
          <p:cNvSpPr/>
          <p:nvPr/>
        </p:nvSpPr>
        <p:spPr>
          <a:xfrm>
            <a:off x="9711218" y="573109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 الأول         08 ـــــــ  12 / 03 / 1447هـ 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767EAD8-C245-0472-A132-7985E6F6148D}"/>
              </a:ext>
            </a:extLst>
          </p:cNvPr>
          <p:cNvSpPr/>
          <p:nvPr/>
        </p:nvSpPr>
        <p:spPr>
          <a:xfrm>
            <a:off x="7314950" y="573109"/>
            <a:ext cx="2369020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الثاني   من 15 ـــــــ  19 / 03 / 1447هـ 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F9B4BB19-1062-D5D2-1615-7CEF10641133}"/>
              </a:ext>
            </a:extLst>
          </p:cNvPr>
          <p:cNvSpPr/>
          <p:nvPr/>
        </p:nvSpPr>
        <p:spPr>
          <a:xfrm>
            <a:off x="4918682" y="573109"/>
            <a:ext cx="2369020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الثالث   من 22 ـــــــ  26 / 03 / 1447هـ </a:t>
            </a:r>
          </a:p>
        </p:txBody>
      </p:sp>
      <p:sp>
        <p:nvSpPr>
          <p:cNvPr id="25" name="مستطيل: زوايا مستديرة 24">
            <a:extLst>
              <a:ext uri="{FF2B5EF4-FFF2-40B4-BE49-F238E27FC236}">
                <a16:creationId xmlns:a16="http://schemas.microsoft.com/office/drawing/2014/main" id="{0637A96B-F012-0023-411D-EA402617101E}"/>
              </a:ext>
            </a:extLst>
          </p:cNvPr>
          <p:cNvSpPr/>
          <p:nvPr/>
        </p:nvSpPr>
        <p:spPr>
          <a:xfrm>
            <a:off x="2485040" y="573109"/>
            <a:ext cx="2369020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الرابع   من 29 / 03   ـــــــ  03 / 04 / 1447هـ 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B7FBA7FE-158D-D12D-9753-3E018CAE44A4}"/>
              </a:ext>
            </a:extLst>
          </p:cNvPr>
          <p:cNvSpPr txBox="1"/>
          <p:nvPr/>
        </p:nvSpPr>
        <p:spPr>
          <a:xfrm>
            <a:off x="224684" y="191544"/>
            <a:ext cx="16743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خاص بالمنطقة الغربية</a:t>
            </a:r>
            <a:endParaRPr kumimoji="0" lang="ar-SA" sz="14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04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51397" y="834986"/>
            <a:ext cx="12047535" cy="5896512"/>
            <a:chOff x="622063" y="689378"/>
            <a:chExt cx="12030252" cy="5569775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714438"/>
              <a:ext cx="2365622" cy="1065399"/>
              <a:chOff x="9219156" y="617947"/>
              <a:chExt cx="2762054" cy="1380231"/>
            </a:xfrm>
          </p:grpSpPr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109785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التهيئة والاستعداد 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اختبارات تشخيصية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الطريقة العلمية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 startAt="2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التعرف على المخلوقات الحية  </a:t>
                </a: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التهيئة و الاستكشاف</a:t>
                </a: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7" y="714438"/>
              <a:ext cx="2365623" cy="1084755"/>
              <a:chOff x="9219154" y="617947"/>
              <a:chExt cx="2762055" cy="1405305"/>
            </a:xfrm>
          </p:grpSpPr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التعرف على المخلوقات الحية 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4" y="900326"/>
                <a:ext cx="2762055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300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المخلوقات الحية و الأشياء غير الحية </a:t>
                </a:r>
              </a:p>
              <a:p>
                <a:pPr marL="300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الذي تحتاج اليه المخلوقات الحية </a:t>
                </a:r>
              </a:p>
              <a:p>
                <a:pPr marL="300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مما تتركب أجسام المخلوقات/مراجعة الدرس</a:t>
                </a:r>
              </a:p>
              <a:p>
                <a:pPr marL="300600" indent="-228600">
                  <a:spcAft>
                    <a:spcPts val="300"/>
                  </a:spcAft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النباتات و أجزائها  / التهيئة و الاستكشاف /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714438"/>
              <a:ext cx="2365622" cy="1065402"/>
              <a:chOff x="9219156" y="617947"/>
              <a:chExt cx="2762054" cy="1380232"/>
            </a:xfrm>
          </p:grpSpPr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التعرف على المخلوقات الحية 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أهمية الجذور و السيقان </a:t>
                </a: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أهمية الأوراق / مراجعة الدرس</a:t>
                </a:r>
              </a:p>
              <a:p>
                <a:pPr marL="108000" marR="0" lvl="0" indent="-108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الأول – نموذج اختبار </a:t>
                </a:r>
              </a:p>
              <a:p>
                <a:pPr marL="108000" indent="-108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دورة حياة النباتات  / التهيئة و الاستكشاف 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714437"/>
              <a:ext cx="2365621" cy="1065401"/>
              <a:chOff x="9219156" y="617947"/>
              <a:chExt cx="2762053" cy="1380234"/>
            </a:xfrm>
          </p:grpSpPr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المخلوقات الحية تنمو وتتغير 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7" y="900325"/>
                <a:ext cx="2740269" cy="10978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تنمو النباتات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تكون النباتات البذور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endParaRPr kumimoji="0" lang="ar-SA" sz="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حياة النباتات الزهرية – مراجعة الدرس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22064" y="689378"/>
              <a:ext cx="4805111" cy="845811"/>
              <a:chOff x="9197361" y="585482"/>
              <a:chExt cx="5610353" cy="1095752"/>
            </a:xfrm>
          </p:grpSpPr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197361" y="585482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المخلوقات الحية تنمو وتتغير 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12045660" y="1440166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2197505"/>
              <a:ext cx="2365622" cy="1084762"/>
              <a:chOff x="9219156" y="617947"/>
              <a:chExt cx="2762054" cy="1405316"/>
            </a:xfrm>
          </p:grpSpPr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المخلوقات الحية في النظام البيئي 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 الفصل الثاني / نموذج اختبار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  المخلوقات الحية في النظام البيئي </a:t>
                </a:r>
                <a:r>
                  <a:rPr kumimoji="0" lang="ar-SA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تهيئة و استكشاف 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النظام البيئي 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السلسة الغذائية </a:t>
                </a:r>
              </a:p>
            </p:txBody>
          </p:sp>
        </p:grpSp>
        <p:sp>
          <p:nvSpPr>
            <p:cNvPr id="82" name="مربع نص 81">
              <a:extLst>
                <a:ext uri="{FF2B5EF4-FFF2-40B4-BE49-F238E27FC236}">
                  <a16:creationId xmlns:a16="http://schemas.microsoft.com/office/drawing/2014/main" id="{0DDC5300-BD90-0717-D1A9-9F98C554048E}"/>
                </a:ext>
              </a:extLst>
            </p:cNvPr>
            <p:cNvSpPr txBox="1"/>
            <p:nvPr/>
          </p:nvSpPr>
          <p:spPr>
            <a:xfrm>
              <a:off x="7856537" y="2197506"/>
              <a:ext cx="2365621" cy="2022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المخلوقات الحية في النظام البيئي </a:t>
              </a:r>
            </a:p>
          </p:txBody>
        </p: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1" y="2197506"/>
              <a:ext cx="4753948" cy="1065403"/>
              <a:chOff x="9219156" y="617947"/>
              <a:chExt cx="5550616" cy="1380235"/>
            </a:xfrm>
          </p:grpSpPr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المخلوقات الحية في النظام البيئي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12007718" y="898580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12007717" y="1182933"/>
                <a:ext cx="2762054" cy="81524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الشبكة الغذائية – مراجعة الدرس 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التكيف / التهيئة و الاستكشاف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تساعد تراكيب المخلوقات الحية على البقاء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70880" y="2197505"/>
              <a:ext cx="4763740" cy="1080677"/>
              <a:chOff x="9219156" y="617947"/>
              <a:chExt cx="5562050" cy="1400024"/>
            </a:xfrm>
          </p:grpSpPr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697068" cy="26205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المخلوقات الحية في النظام البيئي 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12034758" y="900624"/>
                <a:ext cx="2746448" cy="111734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تكيفات  التي تساعد نباتات الصحراء وحيواناتها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تكيف نباتات وحيوانات المحيطات/مراجعة الدرس 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الثالث نموذج اختبار</a:t>
                </a:r>
              </a:p>
              <a:p>
                <a:pPr marL="108000" indent="-72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التغيرات في النظام البيئي / التهيئة و الاستكشاف 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731" y="2197506"/>
              <a:ext cx="4749440" cy="1084752"/>
              <a:chOff x="9219156" y="617947"/>
              <a:chExt cx="5545353" cy="1405303"/>
            </a:xfrm>
          </p:grpSpPr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التغيرات  النظام البيئي البيئية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12045660" y="935463"/>
                <a:ext cx="2707959" cy="10825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t">
                <a:noAutofit/>
              </a:bodyPr>
              <a:lstStyle/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تحدث المخلوقات تغيير اً في بيئتها </a:t>
                </a:r>
              </a:p>
              <a:p>
                <a:pPr marL="108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يحدث الانسان تغير </a:t>
                </a:r>
              </a:p>
              <a:p>
                <a:pPr marL="108000" indent="-720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يمكن  للإنسان حماية بيئته-مراجعة الدرس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12056550" y="1720804"/>
                <a:ext cx="2707959" cy="302446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اختبار منتصف الفصل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637472" y="2442596"/>
              <a:ext cx="11996176" cy="1440263"/>
              <a:chOff x="-2025291" y="-985852"/>
              <a:chExt cx="14006500" cy="1865858"/>
            </a:xfrm>
          </p:grpSpPr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الأرض تتغير 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-2025291" y="-985852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تغيرات تؤثر في المخلوقات الحية التهيئة و الاستكشاف </a:t>
                </a:r>
              </a:p>
              <a:p>
                <a:pPr marL="144000" marR="0" lvl="0" indent="-72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تتغير البيئة ؟</a:t>
                </a:r>
              </a:p>
              <a:p>
                <a:pPr marL="144000" indent="-72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تستجيب المخلوقات </a:t>
                </a:r>
              </a:p>
              <a:p>
                <a:pPr marL="144000" indent="-72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كيف يصبح المخلوق مهددا بالانقراض -مراجعة الدرس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8" y="3680574"/>
              <a:ext cx="4795777" cy="1092277"/>
              <a:chOff x="9219156" y="617947"/>
              <a:chExt cx="5599455" cy="1415048"/>
            </a:xfrm>
          </p:grpSpPr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الأرض تتغير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12056557" y="910072"/>
                <a:ext cx="2762054" cy="11229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44000" marR="0" lvl="0" indent="-144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تغيرات الأرض الفجائية - تهيئة و استكشاف </a:t>
                </a:r>
              </a:p>
              <a:p>
                <a:pPr marL="144000" marR="0" lvl="0" indent="-1440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الزلازل</a:t>
                </a:r>
              </a:p>
              <a:p>
                <a:pPr marL="144000" indent="-144000">
                  <a:buFont typeface="+mj-lt"/>
                  <a:buAutoNum type="arabicPeriod"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البراكين  </a:t>
                </a:r>
              </a:p>
              <a:p>
                <a:pPr marL="144000" indent="-144000">
                  <a:buFont typeface="+mj-lt"/>
                  <a:buAutoNum type="arabicPeriod"/>
                  <a:defRPr/>
                </a:pPr>
                <a:r>
                  <a:rPr kumimoji="0" lang="ar-SA" sz="11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آثار البراكين – مراجعة الدرس             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09" y="3680574"/>
              <a:ext cx="4753947" cy="1100413"/>
              <a:chOff x="9219156" y="617947"/>
              <a:chExt cx="5550616" cy="1425589"/>
            </a:xfrm>
          </p:grpSpPr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الأرض تتغير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12007718" y="921259"/>
                <a:ext cx="2762054" cy="112227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التجوية و التعرية - تهيئة و استكشاف  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ما التجوية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التعرية  - مراجعة الدرس   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الخامس – نموذج اختبار              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2" y="3680574"/>
              <a:ext cx="4753947" cy="1084757"/>
              <a:chOff x="9219156" y="617947"/>
              <a:chExt cx="5550615" cy="1405308"/>
            </a:xfrm>
          </p:grpSpPr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13220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12007717" y="919815"/>
                <a:ext cx="2762054" cy="110344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تغذية راجعة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التربة - تهيئة و استكشاف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التربة – تكون التربة 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22063" y="3680574"/>
              <a:ext cx="4789023" cy="1042221"/>
              <a:chOff x="9197362" y="617947"/>
              <a:chExt cx="5591570" cy="1350203"/>
            </a:xfrm>
          </p:grpSpPr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12056554" y="919815"/>
                <a:ext cx="2707958" cy="77237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فيم تختلف أنواع التربة </a:t>
                </a: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ما أهمية التربة - مراجعة الدرس</a:t>
                </a:r>
              </a:p>
              <a:p>
                <a:pPr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الأحافير و الوقود الأحفوري - تهيئة و استكشاف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12056553" y="1727082"/>
                <a:ext cx="2732379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9E3A4450-B768-7D48-E3DE-B44768F35463}"/>
                  </a:ext>
                </a:extLst>
              </p:cNvPr>
              <p:cNvSpPr txBox="1"/>
              <p:nvPr/>
            </p:nvSpPr>
            <p:spPr>
              <a:xfrm>
                <a:off x="9197362" y="924550"/>
                <a:ext cx="2771322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10268026" y="5163643"/>
              <a:ext cx="2365622" cy="1084757"/>
              <a:chOff x="9219155" y="617947"/>
              <a:chExt cx="2762054" cy="1405308"/>
            </a:xfrm>
          </p:grpSpPr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موارد الأرض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919820"/>
                <a:ext cx="2762054" cy="110343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الفصل السادس – نموذج اختبار</a:t>
                </a:r>
              </a:p>
              <a:p>
                <a:pPr marL="228600" indent="-228600">
                  <a:buFont typeface="+mj-lt"/>
                  <a:buAutoNum type="arabicPeriod"/>
                  <a:defRPr/>
                </a:pPr>
                <a:r>
                  <a:rPr lang="ar-SA" sz="1200" b="1" dirty="0">
                    <a:solidFill>
                      <a:prstClr val="black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 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endParaRPr>
              </a:p>
              <a:p>
                <a:pPr marL="228600" marR="0" lvl="0" indent="-22860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rabicPeriod"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- مراجعة شاملة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5163642"/>
              <a:ext cx="2365622" cy="1084756"/>
              <a:chOff x="9219156" y="617947"/>
              <a:chExt cx="2762054" cy="1405309"/>
            </a:xfrm>
          </p:grpSpPr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 مراجعة شاملة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R="0" lvl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kumimoji="0" lang="ar-SA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+mn-ea"/>
                    <a:cs typeface="Sakkal Majalla" panose="02000000000000000000" pitchFamily="2" charset="-78"/>
                  </a:rPr>
                  <a:t>مراجعة شاملة </a:t>
                </a:r>
              </a:p>
            </p:txBody>
          </p:sp>
        </p:grpSp>
        <p:sp>
          <p:nvSpPr>
            <p:cNvPr id="148" name="مربع نص 147">
              <a:extLst>
                <a:ext uri="{FF2B5EF4-FFF2-40B4-BE49-F238E27FC236}">
                  <a16:creationId xmlns:a16="http://schemas.microsoft.com/office/drawing/2014/main" id="{06BE99C1-17C0-D376-1B50-7A01C27E6BBA}"/>
                </a:ext>
              </a:extLst>
            </p:cNvPr>
            <p:cNvSpPr txBox="1"/>
            <p:nvPr/>
          </p:nvSpPr>
          <p:spPr>
            <a:xfrm>
              <a:off x="5463710" y="5163643"/>
              <a:ext cx="2365621" cy="2022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   مراجعة شاملة </a:t>
              </a:r>
            </a:p>
          </p:txBody>
        </p:sp>
        <p:sp>
          <p:nvSpPr>
            <p:cNvPr id="142" name="مربع نص 141">
              <a:extLst>
                <a:ext uri="{FF2B5EF4-FFF2-40B4-BE49-F238E27FC236}">
                  <a16:creationId xmlns:a16="http://schemas.microsoft.com/office/drawing/2014/main" id="{B058171E-F8F6-D7B5-47E3-E037BDC36106}"/>
                </a:ext>
              </a:extLst>
            </p:cNvPr>
            <p:cNvSpPr txBox="1"/>
            <p:nvPr/>
          </p:nvSpPr>
          <p:spPr>
            <a:xfrm>
              <a:off x="5436501" y="5407411"/>
              <a:ext cx="2388327" cy="85174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اختبار نهاية 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الفصل الدراسي الأول </a:t>
              </a:r>
            </a:p>
          </p:txBody>
        </p: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3070880" y="4893545"/>
              <a:ext cx="2340437" cy="1354854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20 / 07  / 1447 هـ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akkal Majalla" panose="02000000000000000000" pitchFamily="2" charset="-78"/>
                  <a:ea typeface="+mn-ea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82240" y="116515"/>
            <a:ext cx="64873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توزيع مادة العلوم للصف </a:t>
            </a: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الثالث   </a:t>
            </a: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الابتدائي الفصل الدراسي </a:t>
            </a: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D519BA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الأول </a:t>
            </a: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  لعام 1447  هــ</a:t>
            </a: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4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مدرسة </a:t>
            </a:r>
            <a:endParaRPr kumimoji="0" lang="ar-SA" sz="12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4" y="65865"/>
            <a:ext cx="570184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702" y="5941441"/>
            <a:ext cx="1437418" cy="276396"/>
          </a:xfrm>
          <a:prstGeom prst="rect">
            <a:avLst/>
          </a:prstGeom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CB9B636E-C818-B1B2-8CB1-8BDA3340BCC8}"/>
              </a:ext>
            </a:extLst>
          </p:cNvPr>
          <p:cNvSpPr/>
          <p:nvPr/>
        </p:nvSpPr>
        <p:spPr>
          <a:xfrm>
            <a:off x="9711218" y="573109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 الأول         08 ـــــــ  12 / 03 / 1447هـ </a:t>
            </a: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2AEB900F-C34F-4E05-3A64-44D4952C4DF4}"/>
              </a:ext>
            </a:extLst>
          </p:cNvPr>
          <p:cNvSpPr/>
          <p:nvPr/>
        </p:nvSpPr>
        <p:spPr>
          <a:xfrm>
            <a:off x="7314950" y="573109"/>
            <a:ext cx="2369020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الثاني   من 15 ـــــــ  19 / 03 / 1447هـ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9EBDD91E-24A9-57E7-6D4E-E8001D12BEB3}"/>
              </a:ext>
            </a:extLst>
          </p:cNvPr>
          <p:cNvSpPr/>
          <p:nvPr/>
        </p:nvSpPr>
        <p:spPr>
          <a:xfrm>
            <a:off x="4918682" y="573109"/>
            <a:ext cx="2369020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الثالث   من 22 ـــــــ  26 / 03 / 1447هـ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02F9F64C-A084-5172-87BD-63E893F707CA}"/>
              </a:ext>
            </a:extLst>
          </p:cNvPr>
          <p:cNvSpPr/>
          <p:nvPr/>
        </p:nvSpPr>
        <p:spPr>
          <a:xfrm>
            <a:off x="2485040" y="573109"/>
            <a:ext cx="2369020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الرابع   من 29 / 03   ـــــــ  03 / 04 / 1447هـ </a:t>
            </a: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9B185BD9-9C89-E170-4F2A-1A00854B3AC7}"/>
              </a:ext>
            </a:extLst>
          </p:cNvPr>
          <p:cNvSpPr/>
          <p:nvPr/>
        </p:nvSpPr>
        <p:spPr>
          <a:xfrm>
            <a:off x="51398" y="564570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الخامس         06  _  10/ 04 / 1447هـ </a:t>
            </a:r>
          </a:p>
        </p:txBody>
      </p:sp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355F2D32-7C93-BA2C-C808-E471DF94EBDA}"/>
              </a:ext>
            </a:extLst>
          </p:cNvPr>
          <p:cNvSpPr/>
          <p:nvPr/>
        </p:nvSpPr>
        <p:spPr>
          <a:xfrm>
            <a:off x="9711216" y="2159574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السادس         13 ـــــــ  17 / 04 / 1447هـ </a:t>
            </a: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DF2339B9-FEED-48DB-DAE6-0F503DB86AED}"/>
              </a:ext>
            </a:extLst>
          </p:cNvPr>
          <p:cNvSpPr/>
          <p:nvPr/>
        </p:nvSpPr>
        <p:spPr>
          <a:xfrm>
            <a:off x="7314952" y="2159574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  السابع    من 20 / 04   ـــــــ  24 / 04 / 1447هـ </a:t>
            </a:r>
          </a:p>
        </p:txBody>
      </p:sp>
      <p:sp>
        <p:nvSpPr>
          <p:cNvPr id="11" name="مستطيل: زوايا مستديرة 10">
            <a:extLst>
              <a:ext uri="{FF2B5EF4-FFF2-40B4-BE49-F238E27FC236}">
                <a16:creationId xmlns:a16="http://schemas.microsoft.com/office/drawing/2014/main" id="{2DCB3633-DF42-9EEE-EA3B-EF2E292EF5DB}"/>
              </a:ext>
            </a:extLst>
          </p:cNvPr>
          <p:cNvSpPr/>
          <p:nvPr/>
        </p:nvSpPr>
        <p:spPr>
          <a:xfrm>
            <a:off x="4918684" y="2159574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الثامن        27 / 04   ـــــــ  01 / 05 / 1447هـ </a:t>
            </a:r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725271D0-EB9F-42D8-5D35-FC551A1FF88F}"/>
              </a:ext>
            </a:extLst>
          </p:cNvPr>
          <p:cNvSpPr/>
          <p:nvPr/>
        </p:nvSpPr>
        <p:spPr>
          <a:xfrm>
            <a:off x="2485042" y="2159574"/>
            <a:ext cx="2331972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التاسع   4   -  8   / 05/ 1447هـ </a:t>
            </a: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EB1335BA-2B3D-132C-59E7-815C13654D26}"/>
              </a:ext>
            </a:extLst>
          </p:cNvPr>
          <p:cNvSpPr/>
          <p:nvPr/>
        </p:nvSpPr>
        <p:spPr>
          <a:xfrm>
            <a:off x="51399" y="2142750"/>
            <a:ext cx="2369021" cy="247154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العاشر      11  ـــــــ 15 / 05 / 1447هـ 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8C151087-8A65-3524-FA2E-4EBA8E47EB00}"/>
              </a:ext>
            </a:extLst>
          </p:cNvPr>
          <p:cNvSpPr/>
          <p:nvPr/>
        </p:nvSpPr>
        <p:spPr>
          <a:xfrm>
            <a:off x="9688022" y="3710582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الحادي  عشر      18   ـــــــ 22 / 05 / 1447هـ </a:t>
            </a:r>
          </a:p>
        </p:txBody>
      </p:sp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0B703B72-43C3-EC18-1B1B-9D446982A1F0}"/>
              </a:ext>
            </a:extLst>
          </p:cNvPr>
          <p:cNvSpPr/>
          <p:nvPr/>
        </p:nvSpPr>
        <p:spPr>
          <a:xfrm>
            <a:off x="7291757" y="3710582"/>
            <a:ext cx="2369021" cy="247154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الثاني   عشر من 25   ـــــــ 29 / 05 / 1447هـ</a:t>
            </a: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74FE7B9C-E16A-7782-6031-944D3E063D00}"/>
              </a:ext>
            </a:extLst>
          </p:cNvPr>
          <p:cNvSpPr/>
          <p:nvPr/>
        </p:nvSpPr>
        <p:spPr>
          <a:xfrm>
            <a:off x="4895490" y="3710582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الثالث  عشر   09    ـــــــ  13 / 06 / 1447هـ 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274BA39-8089-D821-4CF8-C7B39B7AD890}"/>
              </a:ext>
            </a:extLst>
          </p:cNvPr>
          <p:cNvSpPr/>
          <p:nvPr/>
        </p:nvSpPr>
        <p:spPr>
          <a:xfrm>
            <a:off x="2461849" y="3710582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الرابع عشر   16 _ 20 / 06 / 1447هـ 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CB6CF32A-8AB9-8F1C-B734-FFF0627D00EC}"/>
              </a:ext>
            </a:extLst>
          </p:cNvPr>
          <p:cNvSpPr/>
          <p:nvPr/>
        </p:nvSpPr>
        <p:spPr>
          <a:xfrm>
            <a:off x="59344" y="3710582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الخامس  عشر     23  ـــــــ  27 / 06 / 1447هـ 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753E518-2824-5F97-218E-20404EEDC6F9}"/>
              </a:ext>
            </a:extLst>
          </p:cNvPr>
          <p:cNvSpPr/>
          <p:nvPr/>
        </p:nvSpPr>
        <p:spPr>
          <a:xfrm>
            <a:off x="9711218" y="5301135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السادس  عشر       01 ــــــ   ـ 05 / 07 / 1447هـ 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36F121F3-E203-6303-BCD3-32916EAB09D1}"/>
              </a:ext>
            </a:extLst>
          </p:cNvPr>
          <p:cNvSpPr/>
          <p:nvPr/>
        </p:nvSpPr>
        <p:spPr>
          <a:xfrm>
            <a:off x="7314952" y="5301135"/>
            <a:ext cx="2369021" cy="247153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السابع  عشر من 08   ـــــــ  12 / 07 / 1447هـ 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739E2CDE-F972-D42F-FBA5-9D2C223DFF7C}"/>
              </a:ext>
            </a:extLst>
          </p:cNvPr>
          <p:cNvSpPr/>
          <p:nvPr/>
        </p:nvSpPr>
        <p:spPr>
          <a:xfrm>
            <a:off x="4895489" y="5292609"/>
            <a:ext cx="2369021" cy="247152"/>
          </a:xfrm>
          <a:prstGeom prst="roundRect">
            <a:avLst>
              <a:gd name="adj" fmla="val 0"/>
            </a:avLst>
          </a:prstGeom>
          <a:solidFill>
            <a:srgbClr val="00B0F0">
              <a:alpha val="4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الثامن عشر    15   ـــــــ  19 / 07 / 1447هـ 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0B49805A-31D1-EC29-CA60-E132067158F0}"/>
              </a:ext>
            </a:extLst>
          </p:cNvPr>
          <p:cNvSpPr txBox="1"/>
          <p:nvPr/>
        </p:nvSpPr>
        <p:spPr>
          <a:xfrm>
            <a:off x="51397" y="1093055"/>
            <a:ext cx="2369021" cy="9176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دورة حياة الحيوانات  / التهيئة و الاستكشاف </a:t>
            </a:r>
          </a:p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ما دورة حياة بعض الحيوانات </a:t>
            </a:r>
          </a:p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كيف تنمو الزواحف و الأسماك والطيور</a:t>
            </a:r>
          </a:p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ما دورة حياة الثديات – مراجعة الدرس 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84256E1B-AF28-0126-3969-99F111A026AE}"/>
              </a:ext>
            </a:extLst>
          </p:cNvPr>
          <p:cNvSpPr txBox="1"/>
          <p:nvPr/>
        </p:nvSpPr>
        <p:spPr>
          <a:xfrm>
            <a:off x="74690" y="4485599"/>
            <a:ext cx="2369021" cy="6194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كيف تكونت الاحافير </a:t>
            </a:r>
          </a:p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SA" sz="1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الوقود الاحفوري </a:t>
            </a:r>
            <a:endParaRPr kumimoji="0" lang="ar-SA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  <a:p>
            <a:pPr marL="228600" marR="0" lvl="0" indent="-2286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ما موارد الطاقة الأخرى – مراجعة الدرس </a:t>
            </a: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4899D7C0-C206-28A8-8570-E01BEC9E226E}"/>
              </a:ext>
            </a:extLst>
          </p:cNvPr>
          <p:cNvSpPr txBox="1"/>
          <p:nvPr/>
        </p:nvSpPr>
        <p:spPr>
          <a:xfrm>
            <a:off x="339137" y="141747"/>
            <a:ext cx="16743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,Bold"/>
                <a:ea typeface="+mn-ea"/>
                <a:cs typeface="Arial" panose="020B0604020202020204" pitchFamily="34" charset="0"/>
              </a:rPr>
              <a:t>خاص بالمنطقة الغربية </a:t>
            </a:r>
            <a:endParaRPr kumimoji="0" lang="ar-SA" sz="16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83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55406" y="589510"/>
            <a:ext cx="12024834" cy="6130604"/>
            <a:chOff x="626066" y="457504"/>
            <a:chExt cx="12007583" cy="5790896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457504"/>
              <a:ext cx="2365623" cy="1341691"/>
              <a:chOff x="9219155" y="285088"/>
              <a:chExt cx="2762055" cy="1738167"/>
            </a:xfrm>
          </p:grpSpPr>
          <p:sp>
            <p:nvSpPr>
              <p:cNvPr id="16" name="مستطيل: زوايا مستديرة 15">
                <a:extLst>
                  <a:ext uri="{FF2B5EF4-FFF2-40B4-BE49-F238E27FC236}">
                    <a16:creationId xmlns:a16="http://schemas.microsoft.com/office/drawing/2014/main" id="{6D5AF7E6-E038-9FAB-F010-79516998235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  08 ـــــــ  12 / 03 / 1447هـ </a:t>
                </a:r>
              </a:p>
            </p:txBody>
          </p:sp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3658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والاستعداد </a:t>
                </a:r>
              </a:p>
            </p:txBody>
          </p:sp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6BE9BC00-95E7-C973-D235-FF74426D3C0D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اختبارات تشخيصية </a:t>
                </a:r>
              </a:p>
            </p:txBody>
          </p:sp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4A2975B3-611F-8C7B-DF80-1A2EB78D57D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32625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اختبارات تشخيصية </a:t>
                </a:r>
              </a:p>
            </p:txBody>
          </p:sp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43D75C7D-7A8F-A294-AB88-B0B60F1A69E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4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الطريقة العلمية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7" y="457504"/>
              <a:ext cx="2365624" cy="1341689"/>
              <a:chOff x="9219154" y="285088"/>
              <a:chExt cx="2762056" cy="1738164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    15 ـــــــ  19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4" y="900326"/>
                <a:ext cx="2762055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108000" indent="-36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الخلايا - التهيئة والاستكشاف</a:t>
                </a:r>
              </a:p>
              <a:p>
                <a:pPr marL="108000" indent="-36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المخلوقات الحية ؟</a:t>
                </a:r>
              </a:p>
              <a:p>
                <a:pPr marL="108000" indent="-36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فيم تتشابه الخلايا النباتية الحيوانية </a:t>
                </a:r>
              </a:p>
              <a:p>
                <a:pPr marL="108000" indent="-36000"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يمكن مشاهدة الخلايا ؟ - مراجعة الدرس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57504"/>
              <a:ext cx="2365622" cy="1322336"/>
              <a:chOff x="9219156" y="285088"/>
              <a:chExt cx="2762054" cy="1713091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من  22 ـــــــ  26 / 03 / 1447هـ 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01BC7747-B829-027B-CCC8-9142A95E56CB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09785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indent="-108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تصنيف المخلوقات الحية - التهيئة والاستكشاف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تصنف المخلوقات الحية ؟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تنظم المخلوقات الحية في مملكة 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خصائص ممالك المخلوقات الحية ؟مراجعة الدرس -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57504"/>
              <a:ext cx="2365622" cy="1322335"/>
              <a:chOff x="9219156" y="285088"/>
              <a:chExt cx="2762054" cy="1713093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29 / 03   ـــــــ  03 / 04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578D8CB4-DD89-CB3B-C43A-95142A3B2FDD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10978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marL="72000" indent="-1080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الأول ونموذج الاختبار</a:t>
                </a:r>
              </a:p>
              <a:p>
                <a:pPr marL="72000" indent="-1080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اللافقارية - التهيئة والاستكشاف</a:t>
                </a:r>
              </a:p>
              <a:p>
                <a:pPr marL="72000" indent="-108000">
                  <a:buFont typeface="+mj-lt"/>
                  <a:buAutoNum type="arabicPeriod"/>
                </a:pPr>
                <a:endPara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72000" indent="-1080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اللافقاريات ؟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30" y="457504"/>
              <a:ext cx="4809375" cy="1341689"/>
              <a:chOff x="9219156" y="285088"/>
              <a:chExt cx="5615332" cy="1738164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من   06  _  10/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المملكة الحيوانية</a:t>
                </a:r>
              </a:p>
            </p:txBody>
          </p:sp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42E837F-3237-9DCA-7355-3E90FCAD4FB4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بعض الحيوانات اللافقارية ؟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المفصليات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تصنف الديدان ؟ مراجعة الدرس</a:t>
                </a:r>
                <a:endPara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الحيوانات الفقارية - التهيئة والاستكشاف</a:t>
                </a: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12072434" y="1432391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1940572"/>
              <a:ext cx="2365622" cy="1341691"/>
              <a:chOff x="9219156" y="285088"/>
              <a:chExt cx="2762054" cy="1738166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13 ـــــــ  17 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المملكة الحيوانية</a:t>
                </a:r>
              </a:p>
            </p:txBody>
          </p:sp>
          <p:sp>
            <p:nvSpPr>
              <p:cNvPr id="89" name="مربع نص 88">
                <a:extLst>
                  <a:ext uri="{FF2B5EF4-FFF2-40B4-BE49-F238E27FC236}">
                    <a16:creationId xmlns:a16="http://schemas.microsoft.com/office/drawing/2014/main" id="{22260E6A-863E-DB41-3B0F-A9EBB9F82E8B}"/>
                  </a:ext>
                </a:extLst>
              </p:cNvPr>
              <p:cNvSpPr txBox="1"/>
              <p:nvPr/>
            </p:nvSpPr>
            <p:spPr>
              <a:xfrm>
                <a:off x="9219156" y="900327"/>
                <a:ext cx="2762054" cy="112292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هل هناك فقاريات أخرى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الثدييات ؟ مراجعة الدرس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أجهزة أجسام الحيوانات - التهيئة والاستكشاف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تتحرك الحيوانات ؟ 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72"/>
              <a:ext cx="2365622" cy="1341689"/>
              <a:chOff x="9219156" y="285088"/>
              <a:chExt cx="2762054" cy="1738163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20 / 04   ـــــــ  24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المملكة الحيوانية</a:t>
                </a:r>
              </a:p>
            </p:txBody>
          </p:sp>
          <p:sp>
            <p:nvSpPr>
              <p:cNvPr id="83" name="مربع نص 82">
                <a:extLst>
                  <a:ext uri="{FF2B5EF4-FFF2-40B4-BE49-F238E27FC236}">
                    <a16:creationId xmlns:a16="http://schemas.microsoft.com/office/drawing/2014/main" id="{3D055B1D-90FF-3D71-8045-849A11B3C361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0" indent="-72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كيف ينتقل الدم والغازات في جسم الحيوانات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يهضم الطعام ؟ - مراجعة الدرس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الثاني ونموذج الاختبار 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1" y="1940572"/>
              <a:ext cx="4739788" cy="1340346"/>
              <a:chOff x="9219155" y="285088"/>
              <a:chExt cx="5534083" cy="1736425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من 27 / 04   ـــــــ  01 / 05 / 1447هـ 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استكشاف الأنظمة البيئية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11991184" y="855370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78" name="مربع نص 77">
                <a:extLst>
                  <a:ext uri="{FF2B5EF4-FFF2-40B4-BE49-F238E27FC236}">
                    <a16:creationId xmlns:a16="http://schemas.microsoft.com/office/drawing/2014/main" id="{2C75A2BC-7250-606E-7D15-A844529EBEC1}"/>
                  </a:ext>
                </a:extLst>
              </p:cNvPr>
              <p:cNvSpPr txBox="1"/>
              <p:nvPr/>
            </p:nvSpPr>
            <p:spPr>
              <a:xfrm>
                <a:off x="9219155" y="875493"/>
                <a:ext cx="2762054" cy="11460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مقدمة في الأنظمة البيئية - التهيئة والاستكشاف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النظام البيئي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المنطقة الحيوية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هل هناك مناطق حيوية مائية ؟ - مراجعة الدرس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70880" y="1940572"/>
              <a:ext cx="2365622" cy="1337379"/>
              <a:chOff x="9219156" y="285088"/>
              <a:chExt cx="2762054" cy="1732583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     4   -  8   / 05/ 1447هـ 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استكشاف الأنظمة البيئية</a:t>
                </a: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9219156" y="1158797"/>
                <a:ext cx="2762054" cy="8588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العلاقات في الأنظمة البيئية التهيئة والاستكشاف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تعتمد المخلوقات الحية بعضها على بعض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سلسلة الغذائية ؟</a:t>
                </a: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732" y="1940572"/>
              <a:ext cx="4781383" cy="1322210"/>
              <a:chOff x="9219156" y="285088"/>
              <a:chExt cx="5582648" cy="1712929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 11  ـــــــ 15 / 05 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استكشاف الأنظمة البيئية</a:t>
                </a: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9219156" y="900324"/>
                <a:ext cx="2762054" cy="109769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08000" indent="-108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الشبكة الغذائية ؟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هرم الطاقة ؟ - مراجعة الدرس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التغيرات في الأنظمة البيئية - التهيئة والاستكشاف</a:t>
                </a:r>
              </a:p>
              <a:p>
                <a:pPr marL="108000" indent="-108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ماذا الذي يسبب تغير النظام البيئي ؟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12039750" y="883844"/>
                <a:ext cx="2762054" cy="278792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 منتصف الفصل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423640"/>
              <a:ext cx="2365622" cy="1341691"/>
              <a:chOff x="9219156" y="285088"/>
              <a:chExt cx="2762054" cy="1738158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عشر      18   ـــــــ 22 / 05 / 1447هـ 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استكشاف الأنظمة البيئية</a:t>
                </a:r>
              </a:p>
            </p:txBody>
          </p:sp>
          <p:sp>
            <p:nvSpPr>
              <p:cNvPr id="125" name="مربع نص 124">
                <a:extLst>
                  <a:ext uri="{FF2B5EF4-FFF2-40B4-BE49-F238E27FC236}">
                    <a16:creationId xmlns:a16="http://schemas.microsoft.com/office/drawing/2014/main" id="{EF9F4C6A-7244-82E8-8AC8-6B45F63603EE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112292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يغير الناس النظام البيئي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ماذا يحدث عندما يتغير النظام البيئي ؟</a:t>
                </a:r>
              </a:p>
              <a:p>
                <a:pPr marL="144000" indent="-1440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يمكن للناس منع الانقراض - مراجعة الدرس</a:t>
                </a:r>
              </a:p>
              <a:p>
                <a:pPr marL="144000" indent="-1440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الثالث ونموذج الاختبار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423640"/>
              <a:ext cx="2365622" cy="1341687"/>
              <a:chOff x="9219156" y="285088"/>
              <a:chExt cx="2762054" cy="1738160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   25   ـــــــ 29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الأمراض و العدوى </a:t>
                </a: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144000" indent="-144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الأمراض - تهيئة و استكشاف   </a:t>
                </a:r>
              </a:p>
              <a:p>
                <a:pPr marL="144000" indent="-144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المرض  ما الفيروسات – الفطريات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أعرف أنني مصاب – مراجعة الدرس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العدوى و انتقالها - تهيئة و استكشاف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423640"/>
              <a:ext cx="2365622" cy="1341188"/>
              <a:chOff x="9219156" y="285088"/>
              <a:chExt cx="2762054" cy="1737514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عشر  09    ـــــــ  13 / 06 / 1447هـ 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الأمراض و العدوى </a:t>
                </a: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27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العدوى –طرق انتقال العدوى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نحمي انفسنا من الأمراض - مراجعة الدرس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الرابع – نموذج اختبار 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423640"/>
              <a:ext cx="2365623" cy="1341691"/>
              <a:chOff x="9219155" y="285088"/>
              <a:chExt cx="2762055" cy="17381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عشر   16 _ 20 / 06 / 1447هـ 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الأمراض و العدوى </a:t>
                </a:r>
              </a:p>
            </p:txBody>
          </p:sp>
          <p:sp>
            <p:nvSpPr>
              <p:cNvPr id="109" name="مربع نص 108">
                <a:extLst>
                  <a:ext uri="{FF2B5EF4-FFF2-40B4-BE49-F238E27FC236}">
                    <a16:creationId xmlns:a16="http://schemas.microsoft.com/office/drawing/2014/main" id="{B5FA328A-10F5-6182-AE5D-EC544D759406}"/>
                  </a:ext>
                </a:extLst>
              </p:cNvPr>
              <p:cNvSpPr txBox="1"/>
              <p:nvPr/>
            </p:nvSpPr>
            <p:spPr>
              <a:xfrm>
                <a:off x="9219156" y="883845"/>
                <a:ext cx="2762054" cy="91180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المحافظة على الصحة  - تهيئة و استكشاف </a:t>
                </a:r>
                <a:endParaRPr lang="ar-SA" sz="11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تحافظ على صحة جسمك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الغذاء الصحي المتوازن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4"/>
                </a:pP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31" y="3423640"/>
              <a:ext cx="4795018" cy="1352557"/>
              <a:chOff x="9219156" y="285088"/>
              <a:chExt cx="5598568" cy="1752244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عشر   23  ـــــــ  27 / 06 / 1447هـ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التغذية و الصحة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1145151"/>
                <a:ext cx="2762054" cy="8921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الرياضة  - مراجعة الدرس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الغذاء و التغذية  - تهيئة واستكشاف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مجموعة المواد الغذائية – الماء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12055670" y="1737738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626066" y="3885821"/>
              <a:ext cx="12007583" cy="2362579"/>
              <a:chOff x="-2038608" y="-1037477"/>
              <a:chExt cx="14019818" cy="3060732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01 ــــــ   ـ 05 / 07 / 1447هـ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التغذية و الصحة 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-2038608" y="-103747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855357"/>
                <a:ext cx="2762054" cy="116789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الهرم الغذائي –  مراجعة الدرس</a:t>
                </a:r>
              </a:p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مراجعة الفصل الخامس  – نموذج اختبار</a:t>
                </a:r>
              </a:p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تغذية راجعة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906709"/>
              <a:ext cx="2365622" cy="1341690"/>
              <a:chOff x="9219156" y="285088"/>
              <a:chExt cx="2762054" cy="1738168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عشر       08   ـــــــ  12 / 07 / 1447هـ 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التغذية و الصحة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24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مراجعة شاملة</a:t>
                </a:r>
                <a:endParaRPr lang="ar-SA" sz="24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sp>
          <p:nvSpPr>
            <p:cNvPr id="147" name="مستطيل: زوايا مستديرة 146">
              <a:extLst>
                <a:ext uri="{FF2B5EF4-FFF2-40B4-BE49-F238E27FC236}">
                  <a16:creationId xmlns:a16="http://schemas.microsoft.com/office/drawing/2014/main" id="{074345A7-54DF-7C60-5E3C-689CED0BA1FE}"/>
                </a:ext>
              </a:extLst>
            </p:cNvPr>
            <p:cNvSpPr/>
            <p:nvPr/>
          </p:nvSpPr>
          <p:spPr>
            <a:xfrm>
              <a:off x="5463710" y="4906709"/>
              <a:ext cx="2365622" cy="233457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marL="0" marR="0" lvl="0" indent="0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الثامن  عشر   15   ـــــــ  19 / 07 / 1447هـ </a:t>
              </a:r>
            </a:p>
          </p:txBody>
        </p:sp>
        <p:sp>
          <p:nvSpPr>
            <p:cNvPr id="142" name="مربع نص 141">
              <a:extLst>
                <a:ext uri="{FF2B5EF4-FFF2-40B4-BE49-F238E27FC236}">
                  <a16:creationId xmlns:a16="http://schemas.microsoft.com/office/drawing/2014/main" id="{B058171E-F8F6-D7B5-47E3-E037BDC36106}"/>
                </a:ext>
              </a:extLst>
            </p:cNvPr>
            <p:cNvSpPr txBox="1"/>
            <p:nvPr/>
          </p:nvSpPr>
          <p:spPr>
            <a:xfrm>
              <a:off x="5459451" y="5163642"/>
              <a:ext cx="2365621" cy="108475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6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اختبار نهاية </a:t>
              </a:r>
            </a:p>
            <a:p>
              <a:pPr algn="ctr"/>
              <a:r>
                <a:rPr lang="ar-SA" sz="16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الفصل الدراسي الأول </a:t>
              </a:r>
              <a:endParaRPr lang="ar-SA" sz="1600" b="1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640730" y="4936199"/>
              <a:ext cx="4772853" cy="108561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منتصف العام   20 / 07  / 1447 هـ</a:t>
              </a:r>
            </a:p>
            <a:p>
              <a:pPr algn="ctr"/>
              <a:endParaRPr lang="ar-SA" sz="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بداية الفصل الثاني  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82240" y="116515"/>
            <a:ext cx="64873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توزيع مادة العلوم للصف </a:t>
            </a:r>
            <a:r>
              <a:rPr lang="ar-SA" sz="1600" b="1" i="0" u="none" strike="noStrike" baseline="0" dirty="0">
                <a:solidFill>
                  <a:srgbClr val="D519BA"/>
                </a:solidFill>
                <a:latin typeface="Arial,Bold"/>
              </a:rPr>
              <a:t>الرابع  </a:t>
            </a:r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 الابتدائي الفصل الدراسي </a:t>
            </a:r>
            <a:r>
              <a:rPr lang="ar-SA" sz="1600" b="1" i="0" u="none" strike="noStrike" baseline="0" dirty="0">
                <a:solidFill>
                  <a:srgbClr val="D519BA"/>
                </a:solidFill>
                <a:latin typeface="Arial,Bold"/>
              </a:rPr>
              <a:t>الأول </a:t>
            </a:r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  لعام 1447  هــ</a:t>
            </a:r>
            <a:endParaRPr lang="ar-SA" sz="1600" dirty="0">
              <a:solidFill>
                <a:srgbClr val="0070C0"/>
              </a:solidFill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4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2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4" y="65865"/>
            <a:ext cx="570184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010" y="6577015"/>
            <a:ext cx="977043" cy="187872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0917191-D04C-FB94-5B28-B5DE51B9BBB7}"/>
              </a:ext>
            </a:extLst>
          </p:cNvPr>
          <p:cNvSpPr txBox="1"/>
          <p:nvPr/>
        </p:nvSpPr>
        <p:spPr>
          <a:xfrm>
            <a:off x="300422" y="121020"/>
            <a:ext cx="16743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6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المنطقة الغربية </a:t>
            </a:r>
            <a:endParaRPr lang="ar-SA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33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55406" y="589510"/>
            <a:ext cx="12024834" cy="6130604"/>
            <a:chOff x="626066" y="457504"/>
            <a:chExt cx="12007583" cy="5790896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457504"/>
              <a:ext cx="2365623" cy="1341691"/>
              <a:chOff x="9219155" y="285088"/>
              <a:chExt cx="2762055" cy="1738167"/>
            </a:xfrm>
          </p:grpSpPr>
          <p:sp>
            <p:nvSpPr>
              <p:cNvPr id="16" name="مستطيل: زوايا مستديرة 15">
                <a:extLst>
                  <a:ext uri="{FF2B5EF4-FFF2-40B4-BE49-F238E27FC236}">
                    <a16:creationId xmlns:a16="http://schemas.microsoft.com/office/drawing/2014/main" id="{6D5AF7E6-E038-9FAB-F010-79516998235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  08 ـــــــ  12 / 03 / 1447هـ </a:t>
                </a:r>
              </a:p>
            </p:txBody>
          </p:sp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6"/>
                <a:ext cx="2762054" cy="3658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والاستعداد </a:t>
                </a:r>
              </a:p>
            </p:txBody>
          </p:sp>
          <p:sp>
            <p:nvSpPr>
              <p:cNvPr id="24" name="مربع نص 23">
                <a:extLst>
                  <a:ext uri="{FF2B5EF4-FFF2-40B4-BE49-F238E27FC236}">
                    <a16:creationId xmlns:a16="http://schemas.microsoft.com/office/drawing/2014/main" id="{6BE9BC00-95E7-C973-D235-FF74426D3C0D}"/>
                  </a:ext>
                </a:extLst>
              </p:cNvPr>
              <p:cNvSpPr txBox="1"/>
              <p:nvPr/>
            </p:nvSpPr>
            <p:spPr>
              <a:xfrm>
                <a:off x="9219155" y="1206264"/>
                <a:ext cx="2762054" cy="2879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اختبارات تشخيصية </a:t>
                </a:r>
              </a:p>
            </p:txBody>
          </p:sp>
          <p:sp>
            <p:nvSpPr>
              <p:cNvPr id="25" name="مربع نص 24">
                <a:extLst>
                  <a:ext uri="{FF2B5EF4-FFF2-40B4-BE49-F238E27FC236}">
                    <a16:creationId xmlns:a16="http://schemas.microsoft.com/office/drawing/2014/main" id="{4A2975B3-611F-8C7B-DF80-1A2EB78D57D0}"/>
                  </a:ext>
                </a:extLst>
              </p:cNvPr>
              <p:cNvSpPr txBox="1"/>
              <p:nvPr/>
            </p:nvSpPr>
            <p:spPr>
              <a:xfrm>
                <a:off x="9219155" y="1494227"/>
                <a:ext cx="2762054" cy="32625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اختبارات تشخيصية </a:t>
                </a:r>
              </a:p>
            </p:txBody>
          </p:sp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43D75C7D-7A8F-A294-AB88-B0B60F1A69E9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4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الطريقة العلمية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38" y="457504"/>
              <a:ext cx="2365622" cy="459217"/>
              <a:chOff x="9219156" y="285088"/>
              <a:chExt cx="2762054" cy="594918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    15 ـــــــ  19 / 03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0" y="457504"/>
              <a:ext cx="2365622" cy="459218"/>
              <a:chOff x="9219156" y="285088"/>
              <a:chExt cx="2762054" cy="594918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من  22 ـــــــ  26 / 03 / 1447هـ 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0" y="457504"/>
              <a:ext cx="2365622" cy="459217"/>
              <a:chOff x="9219156" y="285088"/>
              <a:chExt cx="2762054" cy="594918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29 / 03   ـــــــ  03 / 04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ممالك المخلوقات الحية 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30" y="457504"/>
              <a:ext cx="2365622" cy="459217"/>
              <a:chOff x="9219156" y="285088"/>
              <a:chExt cx="2762054" cy="594918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من   06  _  10/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الآباء  والأبناء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10268026" y="1940572"/>
              <a:ext cx="2365622" cy="459217"/>
              <a:chOff x="9219156" y="285088"/>
              <a:chExt cx="2762054" cy="594918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13 ـــــــ  17 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الآباء  والأبناء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40572"/>
              <a:ext cx="2365622" cy="459218"/>
              <a:chOff x="9219156" y="285088"/>
              <a:chExt cx="2762054" cy="594918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20 / 04   ـــــــ  24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المملكة الحيوانية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2" y="1940572"/>
              <a:ext cx="4739787" cy="626281"/>
              <a:chOff x="9219156" y="285088"/>
              <a:chExt cx="5534082" cy="811350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من 27 / 04   ـــــــ  01 / 05 / 1447هـ 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التفاعلات في الأنظمة البيئية </a:t>
                </a: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11991184" y="855370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70880" y="1940572"/>
              <a:ext cx="2365622" cy="459217"/>
              <a:chOff x="9219156" y="285088"/>
              <a:chExt cx="2762054" cy="594918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     4   -  8   / 05/ 1447هـ 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التفاعلات في الأنظمة البيئية 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40733" y="1940572"/>
              <a:ext cx="2365623" cy="459217"/>
              <a:chOff x="9219156" y="285088"/>
              <a:chExt cx="2762054" cy="594918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 11  ـــــــ 15 / 05 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الدورات والتغيرات  في الأنظمة البيئية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10268026" y="3423640"/>
              <a:ext cx="2365622" cy="459220"/>
              <a:chOff x="9219156" y="285088"/>
              <a:chExt cx="2762054" cy="594918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عشر      18   ـــــــ 22 / 05 / 1447هـ 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الدورات والتغيرات  في الأنظمة البيئية </a:t>
                </a: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7" y="3423640"/>
              <a:ext cx="2365622" cy="459218"/>
              <a:chOff x="9219156" y="285088"/>
              <a:chExt cx="2762054" cy="594918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   25   ـــــــ 29 / 05 / 1447هـ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أرضنا المتغيرة 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0" y="3423640"/>
              <a:ext cx="2365622" cy="459218"/>
              <a:chOff x="9219156" y="285088"/>
              <a:chExt cx="2762054" cy="594918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عشر  09    ـــــــ  13 / 06 / 1447هـ 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أرضنا المتغيرة 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0" y="3423640"/>
              <a:ext cx="2365623" cy="1341691"/>
              <a:chOff x="9219155" y="285088"/>
              <a:chExt cx="2762055" cy="17381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عشر   16 _ 20 / 06 / 1447هـ 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الأمراض و العدوى </a:t>
                </a:r>
              </a:p>
            </p:txBody>
          </p:sp>
          <p:sp>
            <p:nvSpPr>
              <p:cNvPr id="109" name="مربع نص 108">
                <a:extLst>
                  <a:ext uri="{FF2B5EF4-FFF2-40B4-BE49-F238E27FC236}">
                    <a16:creationId xmlns:a16="http://schemas.microsoft.com/office/drawing/2014/main" id="{B5FA328A-10F5-6182-AE5D-EC544D759406}"/>
                  </a:ext>
                </a:extLst>
              </p:cNvPr>
              <p:cNvSpPr txBox="1"/>
              <p:nvPr/>
            </p:nvSpPr>
            <p:spPr>
              <a:xfrm>
                <a:off x="9219156" y="883845"/>
                <a:ext cx="2762054" cy="91180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  – نموذج اختبار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مصادر الطاقة - تهيئة واستكشاف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الوقود الأحفوري  </a:t>
                </a:r>
              </a:p>
            </p:txBody>
          </p:sp>
          <p:sp>
            <p:nvSpPr>
              <p:cNvPr id="110" name="مربع نص 109">
                <a:extLst>
                  <a:ext uri="{FF2B5EF4-FFF2-40B4-BE49-F238E27FC236}">
                    <a16:creationId xmlns:a16="http://schemas.microsoft.com/office/drawing/2014/main" id="{21E87598-E610-0A68-0B68-4EB43B2C6E33}"/>
                  </a:ext>
                </a:extLst>
              </p:cNvPr>
              <p:cNvSpPr txBox="1"/>
              <p:nvPr/>
            </p:nvSpPr>
            <p:spPr>
              <a:xfrm>
                <a:off x="9219155" y="1782187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4"/>
                </a:pP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31" y="3423640"/>
              <a:ext cx="4795018" cy="1352557"/>
              <a:chOff x="9219156" y="285088"/>
              <a:chExt cx="5598568" cy="1752244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عشر   23  ـــــــ  27 / 06 / 1447هـ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حماية الموارد </a:t>
                </a:r>
              </a:p>
            </p:txBody>
          </p:sp>
          <p:sp>
            <p:nvSpPr>
              <p:cNvPr id="101" name="مربع نص 100">
                <a:extLst>
                  <a:ext uri="{FF2B5EF4-FFF2-40B4-BE49-F238E27FC236}">
                    <a16:creationId xmlns:a16="http://schemas.microsoft.com/office/drawing/2014/main" id="{394DA171-499D-80C7-3CC1-B521C1A4A138}"/>
                  </a:ext>
                </a:extLst>
              </p:cNvPr>
              <p:cNvSpPr txBox="1"/>
              <p:nvPr/>
            </p:nvSpPr>
            <p:spPr>
              <a:xfrm>
                <a:off x="9219156" y="1145151"/>
                <a:ext cx="2762054" cy="89218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انتاج الطاقة من الشمس و الماء والهواء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نحافظ على الطاقة –  مراجعة الدرس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الهواء و الماء تهيئة </a:t>
                </a:r>
                <a:r>
                  <a:rPr lang="ar-SA" sz="1200" b="1" i="0" u="none" strike="noStrike" baseline="0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ولستكشاف</a:t>
                </a: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12055670" y="1737738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626066" y="3885821"/>
              <a:ext cx="12007583" cy="2362579"/>
              <a:chOff x="-2038608" y="-1037477"/>
              <a:chExt cx="14019818" cy="3060732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01 ــــــ   ـ 05 / 07 / 1447هـ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حماية الموارد </a:t>
                </a: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A67D9A2D-66B5-848B-FA21-6AB682C3C3AC}"/>
                  </a:ext>
                </a:extLst>
              </p:cNvPr>
              <p:cNvSpPr txBox="1"/>
              <p:nvPr/>
            </p:nvSpPr>
            <p:spPr>
              <a:xfrm>
                <a:off x="-2038608" y="-1037477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162" name="مربع نص 161">
                <a:extLst>
                  <a:ext uri="{FF2B5EF4-FFF2-40B4-BE49-F238E27FC236}">
                    <a16:creationId xmlns:a16="http://schemas.microsoft.com/office/drawing/2014/main" id="{4FA97910-B9B1-10F4-7212-CCAC12C12146}"/>
                  </a:ext>
                </a:extLst>
              </p:cNvPr>
              <p:cNvSpPr txBox="1"/>
              <p:nvPr/>
            </p:nvSpPr>
            <p:spPr>
              <a:xfrm>
                <a:off x="9219155" y="855357"/>
                <a:ext cx="2762054" cy="116789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مصادر الماء العذب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ننقي المياه ونرشد  الاستهلاك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يتلوث الهواء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نحمي الهواء من التلوث - مراجعة الدرس  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906709"/>
              <a:ext cx="2365622" cy="1341690"/>
              <a:chOff x="9219156" y="285088"/>
              <a:chExt cx="2762054" cy="1738168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9219156" y="28508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عشر       08   ـــــــ  12 / 07 / 1447هـ 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pPr algn="ctr"/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حماية الموارد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8D182B94-B5EF-C37D-1A48-ABD9651872D2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229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الفصل السادس - نموذج اختبار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مرتجعة شاملة </a:t>
                </a:r>
              </a:p>
            </p:txBody>
          </p:sp>
        </p:grpSp>
        <p:sp>
          <p:nvSpPr>
            <p:cNvPr id="147" name="مستطيل: زوايا مستديرة 146">
              <a:extLst>
                <a:ext uri="{FF2B5EF4-FFF2-40B4-BE49-F238E27FC236}">
                  <a16:creationId xmlns:a16="http://schemas.microsoft.com/office/drawing/2014/main" id="{074345A7-54DF-7C60-5E3C-689CED0BA1FE}"/>
                </a:ext>
              </a:extLst>
            </p:cNvPr>
            <p:cNvSpPr/>
            <p:nvPr/>
          </p:nvSpPr>
          <p:spPr>
            <a:xfrm>
              <a:off x="5463710" y="4906709"/>
              <a:ext cx="2365622" cy="233457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marL="0" marR="0" lvl="0" indent="0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الثامن  عشر   15   ـــــــ  19 / 07 / 1447هـ </a:t>
              </a:r>
            </a:p>
          </p:txBody>
        </p:sp>
        <p:sp>
          <p:nvSpPr>
            <p:cNvPr id="142" name="مربع نص 141">
              <a:extLst>
                <a:ext uri="{FF2B5EF4-FFF2-40B4-BE49-F238E27FC236}">
                  <a16:creationId xmlns:a16="http://schemas.microsoft.com/office/drawing/2014/main" id="{B058171E-F8F6-D7B5-47E3-E037BDC36106}"/>
                </a:ext>
              </a:extLst>
            </p:cNvPr>
            <p:cNvSpPr txBox="1"/>
            <p:nvPr/>
          </p:nvSpPr>
          <p:spPr>
            <a:xfrm>
              <a:off x="5459451" y="5163642"/>
              <a:ext cx="2365621" cy="108475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ar-SA" sz="16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اختبار نهاية </a:t>
              </a:r>
            </a:p>
            <a:p>
              <a:pPr algn="ctr"/>
              <a:r>
                <a:rPr lang="ar-SA" sz="16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الفصل الدراسي الأول </a:t>
              </a:r>
              <a:endParaRPr lang="ar-SA" sz="1600" b="1" dirty="0">
                <a:effectLst/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640730" y="4936199"/>
              <a:ext cx="4772853" cy="1085615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>
              <a:noAutofit/>
            </a:bodyPr>
            <a:lstStyle/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منتصف العام   20 / 07  / 1447 هـ</a:t>
              </a:r>
            </a:p>
            <a:p>
              <a:pPr algn="ctr"/>
              <a:endParaRPr lang="ar-SA" sz="5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بداية الفصل الثاني  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82240" y="116515"/>
            <a:ext cx="64873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توزيع مادة العلوم للصف </a:t>
            </a:r>
            <a:r>
              <a:rPr lang="ar-SA" sz="1600" b="1" i="0" u="none" strike="noStrike" baseline="0" dirty="0">
                <a:solidFill>
                  <a:srgbClr val="D519BA"/>
                </a:solidFill>
                <a:latin typeface="Arial,Bold"/>
              </a:rPr>
              <a:t>الخامس  </a:t>
            </a:r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 الابتدائي الفصل الدراسي </a:t>
            </a:r>
            <a:r>
              <a:rPr lang="ar-SA" sz="1600" b="1" i="0" u="none" strike="noStrike" baseline="0" dirty="0">
                <a:solidFill>
                  <a:srgbClr val="D519BA"/>
                </a:solidFill>
                <a:latin typeface="Arial,Bold"/>
              </a:rPr>
              <a:t>الأول </a:t>
            </a:r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  لعام 1447  هــ</a:t>
            </a:r>
            <a:endParaRPr lang="ar-SA" sz="1600" dirty="0">
              <a:solidFill>
                <a:srgbClr val="0070C0"/>
              </a:solidFill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4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2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4" y="65865"/>
            <a:ext cx="570184" cy="433456"/>
          </a:xfrm>
          <a:prstGeom prst="rect">
            <a:avLst/>
          </a:prstGeom>
        </p:spPr>
      </p:pic>
      <p:pic>
        <p:nvPicPr>
          <p:cNvPr id="235" name="صورة 234">
            <a:hlinkClick r:id="rId3"/>
            <a:extLst>
              <a:ext uri="{FF2B5EF4-FFF2-40B4-BE49-F238E27FC236}">
                <a16:creationId xmlns:a16="http://schemas.microsoft.com/office/drawing/2014/main" id="{D0E0504F-C885-277A-41AC-61CC1EF07F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010" y="6577015"/>
            <a:ext cx="977043" cy="187872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E0917191-D04C-FB94-5B28-B5DE51B9BBB7}"/>
              </a:ext>
            </a:extLst>
          </p:cNvPr>
          <p:cNvSpPr txBox="1"/>
          <p:nvPr/>
        </p:nvSpPr>
        <p:spPr>
          <a:xfrm>
            <a:off x="300422" y="121020"/>
            <a:ext cx="16743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6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المنطقة الغربية </a:t>
            </a:r>
            <a:endParaRPr lang="ar-SA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C6F6E29-0C23-B62C-6915-D671AF661973}"/>
              </a:ext>
            </a:extLst>
          </p:cNvPr>
          <p:cNvSpPr txBox="1"/>
          <p:nvPr/>
        </p:nvSpPr>
        <p:spPr>
          <a:xfrm>
            <a:off x="7296265" y="1092271"/>
            <a:ext cx="2369021" cy="917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marL="108000" indent="-36000">
              <a:spcAft>
                <a:spcPts val="300"/>
              </a:spcAft>
              <a:buFont typeface="+mj-lt"/>
              <a:buAutoNum type="arabicPeriod"/>
            </a:pPr>
            <a:r>
              <a:rPr lang="ar-SA" sz="1200" b="1" i="0" u="none" strike="noStrike" baseline="0" dirty="0">
                <a:solidFill>
                  <a:srgbClr val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تصنيف المخلوقات الحية –التهيئة والاستكشاف</a:t>
            </a:r>
          </a:p>
          <a:p>
            <a:pPr marL="108000" indent="-36000">
              <a:spcAft>
                <a:spcPts val="300"/>
              </a:spcAft>
              <a:buFont typeface="+mj-lt"/>
              <a:buAutoNum type="arabicPeriod"/>
            </a:pPr>
            <a:r>
              <a:rPr lang="ar-SA" sz="1200" b="1" i="0" u="none" strike="noStrike" baseline="0" dirty="0">
                <a:solidFill>
                  <a:srgbClr val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كيف تصنف المخلوقات الحية ؟</a:t>
            </a:r>
          </a:p>
          <a:p>
            <a:pPr marL="108000" indent="-36000">
              <a:spcAft>
                <a:spcPts val="300"/>
              </a:spcAft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الحيوانات ؟</a:t>
            </a:r>
          </a:p>
          <a:p>
            <a:pPr marL="108000" indent="-36000">
              <a:spcAft>
                <a:spcPts val="300"/>
              </a:spcAft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النباتات ؟ وما الفطريات ؟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5158A25-4879-94DE-989E-7201E797389D}"/>
              </a:ext>
            </a:extLst>
          </p:cNvPr>
          <p:cNvSpPr txBox="1"/>
          <p:nvPr/>
        </p:nvSpPr>
        <p:spPr>
          <a:xfrm>
            <a:off x="4900000" y="1092271"/>
            <a:ext cx="2369021" cy="8971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البدائيات ؟ وما البكتيريا ؟- ما الطلائعيات ؟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الفيروسات ؟ - مراجعة الدرس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الدرس الثاني : النباتات - التهيئة والاستكشاف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تصنف النباتات ؟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E7214F4-6F2C-174C-7A67-45D6102283A4}"/>
              </a:ext>
            </a:extLst>
          </p:cNvPr>
          <p:cNvSpPr txBox="1"/>
          <p:nvPr/>
        </p:nvSpPr>
        <p:spPr>
          <a:xfrm>
            <a:off x="2503732" y="1092269"/>
            <a:ext cx="2369021" cy="8971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الجذور ؟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أهمية الساق في حياة النبات ؟</a:t>
            </a:r>
          </a:p>
          <a:p>
            <a:endParaRPr lang="ar-SA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28600" indent="-228600"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الأوراق ؟ - مراجعة الدرس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B1726AD-8306-A87F-00DC-F45F6BE80485}"/>
              </a:ext>
            </a:extLst>
          </p:cNvPr>
          <p:cNvSpPr txBox="1"/>
          <p:nvPr/>
        </p:nvSpPr>
        <p:spPr>
          <a:xfrm>
            <a:off x="65813" y="1092270"/>
            <a:ext cx="2373300" cy="917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مراجعة الفصل الأول ونموذج الاختبار</a:t>
            </a:r>
            <a:endParaRPr lang="ar-SA" sz="1200" b="1" i="0" u="none" strike="noStrike" baseline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التكاثر - التهيئة والاستكشاف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التكاثر الجنسي ؟ وما التكاثر اللاجنسي ؟</a:t>
            </a:r>
          </a:p>
          <a:p>
            <a:pPr marL="72000" indent="-720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تكاثر المخلوقات الحية لا جنسيا ؟ - مراجعة الدرس</a:t>
            </a:r>
            <a:endParaRPr lang="ar-SA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F8772E1-1ED2-52D0-A39C-0E1C531D3D46}"/>
              </a:ext>
            </a:extLst>
          </p:cNvPr>
          <p:cNvSpPr txBox="1"/>
          <p:nvPr/>
        </p:nvSpPr>
        <p:spPr>
          <a:xfrm>
            <a:off x="2489324" y="1523533"/>
            <a:ext cx="2369021" cy="196996"/>
          </a:xfrm>
          <a:prstGeom prst="rect">
            <a:avLst/>
          </a:prstGeom>
          <a:solidFill>
            <a:srgbClr val="04DAB1"/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algn="ctr"/>
            <a:r>
              <a:rPr lang="ar-SA" sz="1400" b="1" i="0" u="none" strike="noStrike" baseline="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اليوم الوطني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2D719DE-47C8-10A0-4FE5-6EE03A0FA23C}"/>
              </a:ext>
            </a:extLst>
          </p:cNvPr>
          <p:cNvSpPr txBox="1"/>
          <p:nvPr/>
        </p:nvSpPr>
        <p:spPr>
          <a:xfrm>
            <a:off x="9711218" y="2662340"/>
            <a:ext cx="2369021" cy="9176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دورات الحياة - التهيئة </a:t>
            </a:r>
            <a:r>
              <a:rPr lang="ar-SA" sz="1200" b="1" i="0" u="none" strike="noStrike" baseline="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والأستكشاف</a:t>
            </a:r>
            <a:endParaRPr lang="ar-SA" sz="1200" b="1" i="0" u="none" strike="noStrike" baseline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دورات حياة الحيوانات ؟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يحدث الإخصاب في الحيوانات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دورة حياة النبات الزهري ؟ - مراجعة الدرس</a:t>
            </a:r>
            <a:endParaRPr lang="ar-SA" sz="1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5BC4F99-85D0-C3A2-CC7C-9F2B51FF2A8A}"/>
              </a:ext>
            </a:extLst>
          </p:cNvPr>
          <p:cNvSpPr txBox="1"/>
          <p:nvPr/>
        </p:nvSpPr>
        <p:spPr>
          <a:xfrm>
            <a:off x="7296265" y="2847452"/>
            <a:ext cx="2369021" cy="7325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72000" indent="-720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مراجعة الفصل الثاني ونموذج الاختبار</a:t>
            </a:r>
          </a:p>
          <a:p>
            <a:pPr marL="72000" indent="-72000">
              <a:buFont typeface="+mj-lt"/>
              <a:buAutoNum type="arabicPeriod" startAt="2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العلاقات في الأنظمة البيئية - التهيئة والاستكشاف</a:t>
            </a:r>
          </a:p>
          <a:p>
            <a:pPr marL="72000" indent="-72000">
              <a:buFont typeface="+mj-lt"/>
              <a:buAutoNum type="arabicPeriod" startAt="2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لماذا تتنافس المخلوقات الحية ؟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84DB1BD-2BC5-C498-9577-37A51E549D7C}"/>
              </a:ext>
            </a:extLst>
          </p:cNvPr>
          <p:cNvSpPr txBox="1"/>
          <p:nvPr/>
        </p:nvSpPr>
        <p:spPr>
          <a:xfrm>
            <a:off x="4881312" y="2670587"/>
            <a:ext cx="2369021" cy="904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تستفيد المخلوقات الحية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التطفل ؟ - مراجعة الدرس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التكيف والبقاء - التهيئة </a:t>
            </a:r>
            <a:r>
              <a:rPr lang="ar-SA" sz="1200" b="1" i="0" u="none" strike="noStrike" baseline="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والأستكشاف</a:t>
            </a:r>
            <a:endParaRPr lang="ar-SA" sz="1200" b="1" i="0" u="none" strike="noStrike" baseline="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التكيف ؟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B3232E23-D84E-49B1-C5E1-2B4CB2903831}"/>
              </a:ext>
            </a:extLst>
          </p:cNvPr>
          <p:cNvSpPr txBox="1"/>
          <p:nvPr/>
        </p:nvSpPr>
        <p:spPr>
          <a:xfrm>
            <a:off x="2503733" y="2654640"/>
            <a:ext cx="2331648" cy="9207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بعض تكيفات النبات ؟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بعض تكيفات الحيوانات ؟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المحاكاة ؟ - مراجعة الدرس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solidFill>
                  <a:srgbClr val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مراجعة الفصل الثالث ونموذج الاختبار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E7E4534-1D5F-1F0A-6A0E-556B7C9CA3F8}"/>
              </a:ext>
            </a:extLst>
          </p:cNvPr>
          <p:cNvSpPr txBox="1"/>
          <p:nvPr/>
        </p:nvSpPr>
        <p:spPr>
          <a:xfrm>
            <a:off x="70092" y="2662339"/>
            <a:ext cx="2369021" cy="9207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108000" indent="-108000">
              <a:buFont typeface="+mj-lt"/>
              <a:buAutoNum type="arabicPeriod"/>
            </a:pPr>
            <a:r>
              <a:rPr lang="ar-SA" sz="1200" b="1" i="0" u="none" strike="noStrike" baseline="0" dirty="0">
                <a:solidFill>
                  <a:srgbClr val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الدورات في الأنظمة البيئية - التهيئة والاستكشاف</a:t>
            </a:r>
          </a:p>
          <a:p>
            <a:pPr marL="108000" indent="-108000">
              <a:buFont typeface="+mj-lt"/>
              <a:buAutoNum type="arabicPeriod"/>
            </a:pPr>
            <a:r>
              <a:rPr lang="ar-SA" sz="1200" b="1" i="0" u="none" strike="noStrike" baseline="0" dirty="0">
                <a:solidFill>
                  <a:srgbClr val="0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دورة الماء ؟</a:t>
            </a:r>
          </a:p>
          <a:p>
            <a:pPr marL="108000" indent="-1080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تتم إعادة تدوير المادة ؟ - مراجعة الدرس</a:t>
            </a:r>
          </a:p>
          <a:p>
            <a:pPr marL="108000" indent="-1080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التغيرات في الأنظمة البيئية - التهيئة والاستكشاف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6C92829-CC8B-4673-E0BE-B34087EAE488}"/>
              </a:ext>
            </a:extLst>
          </p:cNvPr>
          <p:cNvSpPr txBox="1"/>
          <p:nvPr/>
        </p:nvSpPr>
        <p:spPr>
          <a:xfrm>
            <a:off x="9711218" y="4255426"/>
            <a:ext cx="2369021" cy="917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ماذا يحدث عندما تتغير الأنظمة البيئية ؟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تتعاقب الأنظمة البيئية ؟ - مراجعة الدرس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مراجعة الفصل الرابع ونموذج الاختبار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معالم سطح الأرض  - تهيئة و استكشاف   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188AA52C-4637-CC24-939B-996E0C60D267}"/>
              </a:ext>
            </a:extLst>
          </p:cNvPr>
          <p:cNvSpPr txBox="1"/>
          <p:nvPr/>
        </p:nvSpPr>
        <p:spPr>
          <a:xfrm>
            <a:off x="7296265" y="4255423"/>
            <a:ext cx="2369021" cy="9061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معالم سطح الأرض  -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معالم قاع المحيط أغلفة الأرض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الصفائح الأرضية –  مراجعة الدرس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العمليات المؤثرة على الأرض - تهيئة و استكشاف 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DA89E3D7-F29A-1D90-0448-FC2AB1FD412E}"/>
              </a:ext>
            </a:extLst>
          </p:cNvPr>
          <p:cNvSpPr txBox="1"/>
          <p:nvPr/>
        </p:nvSpPr>
        <p:spPr>
          <a:xfrm>
            <a:off x="4900000" y="4255423"/>
            <a:ext cx="2369021" cy="8946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lIns="0" tIns="0" rIns="36000" bIns="0" anchor="ctr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الزلازل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نقيس قوة الزلازل – السلامة من الأخطار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البراكين - </a:t>
            </a:r>
          </a:p>
          <a:p>
            <a:pPr marL="228600" indent="-228600">
              <a:buFont typeface="+mj-lt"/>
              <a:buAutoNum type="arabicPeriod"/>
            </a:pPr>
            <a:r>
              <a:rPr lang="ar-SA" sz="1200" b="1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التجوية التعرية و الترسيب  - مراجعة الدرس</a:t>
            </a:r>
          </a:p>
        </p:txBody>
      </p:sp>
    </p:spTree>
    <p:extLst>
      <p:ext uri="{BB962C8B-B14F-4D97-AF65-F5344CB8AC3E}">
        <p14:creationId xmlns:p14="http://schemas.microsoft.com/office/powerpoint/2010/main" val="1885245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112AF1C6-B7A2-7516-5DEC-FD2019E8B623}"/>
              </a:ext>
            </a:extLst>
          </p:cNvPr>
          <p:cNvGrpSpPr/>
          <p:nvPr/>
        </p:nvGrpSpPr>
        <p:grpSpPr>
          <a:xfrm>
            <a:off x="47028" y="584321"/>
            <a:ext cx="12033211" cy="6135793"/>
            <a:chOff x="617700" y="452602"/>
            <a:chExt cx="12015948" cy="5795798"/>
          </a:xfrm>
        </p:grpSpPr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2B5ED40A-6309-3F15-1C2E-809AB9530DC2}"/>
                </a:ext>
              </a:extLst>
            </p:cNvPr>
            <p:cNvGrpSpPr/>
            <p:nvPr/>
          </p:nvGrpSpPr>
          <p:grpSpPr>
            <a:xfrm>
              <a:off x="10268026" y="714438"/>
              <a:ext cx="2365622" cy="1109175"/>
              <a:chOff x="9219156" y="617947"/>
              <a:chExt cx="2762054" cy="1436941"/>
            </a:xfrm>
          </p:grpSpPr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9ADCD4B2-2691-992A-F9B7-B6600E95D53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6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التهيئة والاستعداد </a:t>
                </a:r>
              </a:p>
            </p:txBody>
          </p:sp>
          <p:sp>
            <p:nvSpPr>
              <p:cNvPr id="7" name="مربع نص 6">
                <a:extLst>
                  <a:ext uri="{FF2B5EF4-FFF2-40B4-BE49-F238E27FC236}">
                    <a16:creationId xmlns:a16="http://schemas.microsoft.com/office/drawing/2014/main" id="{37CF368C-55C8-E288-3926-0CE0A0A3DC39}"/>
                  </a:ext>
                </a:extLst>
              </p:cNvPr>
              <p:cNvSpPr txBox="1"/>
              <p:nvPr/>
            </p:nvSpPr>
            <p:spPr>
              <a:xfrm>
                <a:off x="9219156" y="900325"/>
                <a:ext cx="2762054" cy="115456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التهيئة والاستعداد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اختبارات تشخيصية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الطريقة العلمية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نظرية الخلية - التهيئة والاستكشاف</a:t>
                </a: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</a:p>
            </p:txBody>
          </p:sp>
        </p:grpSp>
        <p:grpSp>
          <p:nvGrpSpPr>
            <p:cNvPr id="28" name="مجموعة 27">
              <a:extLst>
                <a:ext uri="{FF2B5EF4-FFF2-40B4-BE49-F238E27FC236}">
                  <a16:creationId xmlns:a16="http://schemas.microsoft.com/office/drawing/2014/main" id="{C6656F78-7DAC-207C-F7CF-0CB66D94257C}"/>
                </a:ext>
              </a:extLst>
            </p:cNvPr>
            <p:cNvGrpSpPr/>
            <p:nvPr/>
          </p:nvGrpSpPr>
          <p:grpSpPr>
            <a:xfrm>
              <a:off x="7856543" y="468287"/>
              <a:ext cx="4751583" cy="1330908"/>
              <a:chOff x="9219155" y="299057"/>
              <a:chExt cx="5547849" cy="1724199"/>
            </a:xfrm>
          </p:grpSpPr>
          <p:sp>
            <p:nvSpPr>
              <p:cNvPr id="29" name="مستطيل: زوايا مستديرة 28">
                <a:extLst>
                  <a:ext uri="{FF2B5EF4-FFF2-40B4-BE49-F238E27FC236}">
                    <a16:creationId xmlns:a16="http://schemas.microsoft.com/office/drawing/2014/main" id="{EEC55D2B-9D15-1ED5-BC56-B9E258EDF96C}"/>
                  </a:ext>
                </a:extLst>
              </p:cNvPr>
              <p:cNvSpPr/>
              <p:nvPr/>
            </p:nvSpPr>
            <p:spPr>
              <a:xfrm>
                <a:off x="12004950" y="299057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الأول         08 ـــــــ  12 / </a:t>
                </a:r>
                <a:r>
                  <a:rPr lang="ar-SA" sz="1200" b="1" dirty="0">
                    <a:solidFill>
                      <a:schemeClr val="tx1"/>
                    </a:solidFill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03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 / 1447هـ </a:t>
                </a:r>
              </a:p>
            </p:txBody>
          </p:sp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5E55259F-13C9-3D16-D886-18B430E6E8C1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الوحدة الأولى / تنوع الحياة - الفصل الأول</a:t>
                </a:r>
              </a:p>
            </p:txBody>
          </p:sp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A537F576-1412-6856-243E-5E1DD3B19519}"/>
                  </a:ext>
                </a:extLst>
              </p:cNvPr>
              <p:cNvSpPr txBox="1"/>
              <p:nvPr/>
            </p:nvSpPr>
            <p:spPr>
              <a:xfrm>
                <a:off x="9219155" y="918962"/>
                <a:ext cx="2762054" cy="110429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72000" indent="-72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اكتشفت الخلايا ؟</a:t>
                </a:r>
              </a:p>
              <a:p>
                <a:pPr marL="72000" indent="-720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مستويات التنظيم في المخلوقات الحية ؟</a:t>
                </a:r>
              </a:p>
              <a:p>
                <a:pPr marL="72000" indent="-720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الموجودة في جميع المخلوقات الحية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الدرس</a:t>
                </a:r>
              </a:p>
              <a:p>
                <a:pPr marL="72000" indent="-720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الخلية النباتية و الحيوانية - التهيئة والاستكشاف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05FE65EC-EBCF-1433-05A7-E10739ABBBFB}"/>
                </a:ext>
              </a:extLst>
            </p:cNvPr>
            <p:cNvGrpSpPr/>
            <p:nvPr/>
          </p:nvGrpSpPr>
          <p:grpSpPr>
            <a:xfrm>
              <a:off x="5463716" y="468287"/>
              <a:ext cx="4751583" cy="1355326"/>
              <a:chOff x="9219155" y="299057"/>
              <a:chExt cx="5547849" cy="1755832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BFB108D4-E12A-45CA-6E4A-5977978BEE02}"/>
                  </a:ext>
                </a:extLst>
              </p:cNvPr>
              <p:cNvSpPr/>
              <p:nvPr/>
            </p:nvSpPr>
            <p:spPr>
              <a:xfrm>
                <a:off x="12004950" y="299057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  من 15 ـــــــ  19 / 03 / 1447هـ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11B3E28C-24E4-FDE8-6CE0-5AF3157F7AD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الوحدة الأولى / تنوع الحياة - الفصل الأول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1613A013-58DA-A563-F361-0787E88A7642}"/>
                  </a:ext>
                </a:extLst>
              </p:cNvPr>
              <p:cNvSpPr txBox="1"/>
              <p:nvPr/>
            </p:nvSpPr>
            <p:spPr>
              <a:xfrm>
                <a:off x="9219155" y="926899"/>
                <a:ext cx="2762054" cy="112799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أقارن بين الخلايا النباتية و الحيوانية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النقل السلبي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البناء الضوئي ؟ وما التنفس الخلوي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النقل النشط ؟ - مراجعة الدرس</a:t>
                </a:r>
              </a:p>
            </p:txBody>
          </p:sp>
        </p:grpSp>
        <p:grpSp>
          <p:nvGrpSpPr>
            <p:cNvPr id="42" name="مجموعة 41">
              <a:extLst>
                <a:ext uri="{FF2B5EF4-FFF2-40B4-BE49-F238E27FC236}">
                  <a16:creationId xmlns:a16="http://schemas.microsoft.com/office/drawing/2014/main" id="{8164A365-786A-8DDA-4E36-658CA71A84DE}"/>
                </a:ext>
              </a:extLst>
            </p:cNvPr>
            <p:cNvGrpSpPr/>
            <p:nvPr/>
          </p:nvGrpSpPr>
          <p:grpSpPr>
            <a:xfrm>
              <a:off x="3070886" y="468287"/>
              <a:ext cx="4751583" cy="1330908"/>
              <a:chOff x="9219155" y="299057"/>
              <a:chExt cx="5547849" cy="1724198"/>
            </a:xfrm>
          </p:grpSpPr>
          <p:sp>
            <p:nvSpPr>
              <p:cNvPr id="43" name="مستطيل: زوايا مستديرة 42">
                <a:extLst>
                  <a:ext uri="{FF2B5EF4-FFF2-40B4-BE49-F238E27FC236}">
                    <a16:creationId xmlns:a16="http://schemas.microsoft.com/office/drawing/2014/main" id="{AF28CD69-526C-4B19-3A6E-337889C605E1}"/>
                  </a:ext>
                </a:extLst>
              </p:cNvPr>
              <p:cNvSpPr/>
              <p:nvPr/>
            </p:nvSpPr>
            <p:spPr>
              <a:xfrm>
                <a:off x="12004950" y="299057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  من 22 ـــــــ  26 / 03 / 1447هـ </a:t>
                </a:r>
              </a:p>
            </p:txBody>
          </p:sp>
          <p:sp>
            <p:nvSpPr>
              <p:cNvPr id="44" name="مربع نص 43">
                <a:extLst>
                  <a:ext uri="{FF2B5EF4-FFF2-40B4-BE49-F238E27FC236}">
                    <a16:creationId xmlns:a16="http://schemas.microsoft.com/office/drawing/2014/main" id="{232ACDD5-C381-B174-7E0C-0629FD09FDE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الوحدة الأولى / تنوع الحياة - الفصل الأول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47" name="مربع نص 46">
                <a:extLst>
                  <a:ext uri="{FF2B5EF4-FFF2-40B4-BE49-F238E27FC236}">
                    <a16:creationId xmlns:a16="http://schemas.microsoft.com/office/drawing/2014/main" id="{245C0673-F0D0-CF63-3007-31716C75A866}"/>
                  </a:ext>
                </a:extLst>
              </p:cNvPr>
              <p:cNvSpPr txBox="1"/>
              <p:nvPr/>
            </p:nvSpPr>
            <p:spPr>
              <a:xfrm>
                <a:off x="9219155" y="954334"/>
                <a:ext cx="2762054" cy="10689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مراجعة الفصل الأول ونموذج الاختبار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انقسام الخلايا - التهيئة والاستكشاف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endParaRPr lang="ar-SA" sz="4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دورة الخلية ؟ - ما الانقسام المتساوي ؟</a:t>
                </a:r>
              </a:p>
            </p:txBody>
          </p:sp>
        </p:grpSp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D0AB4EE1-CFAE-643D-2341-ADDDE9D9D91A}"/>
                </a:ext>
              </a:extLst>
            </p:cNvPr>
            <p:cNvGrpSpPr/>
            <p:nvPr/>
          </p:nvGrpSpPr>
          <p:grpSpPr>
            <a:xfrm>
              <a:off x="640735" y="468287"/>
              <a:ext cx="4767789" cy="1330908"/>
              <a:chOff x="9219155" y="299057"/>
              <a:chExt cx="5566771" cy="1724198"/>
            </a:xfrm>
          </p:grpSpPr>
          <p:sp>
            <p:nvSpPr>
              <p:cNvPr id="50" name="مستطيل: زوايا مستديرة 49">
                <a:extLst>
                  <a:ext uri="{FF2B5EF4-FFF2-40B4-BE49-F238E27FC236}">
                    <a16:creationId xmlns:a16="http://schemas.microsoft.com/office/drawing/2014/main" id="{97BF0AA7-55DB-2304-5E3A-8C1A05B12257}"/>
                  </a:ext>
                </a:extLst>
              </p:cNvPr>
              <p:cNvSpPr/>
              <p:nvPr/>
            </p:nvSpPr>
            <p:spPr>
              <a:xfrm>
                <a:off x="12004950" y="299057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   من 29 / 03   ـــــــ  03 / 04 / 1447هـ </a:t>
                </a:r>
              </a:p>
            </p:txBody>
          </p:sp>
          <p:sp>
            <p:nvSpPr>
              <p:cNvPr id="51" name="مربع نص 50">
                <a:extLst>
                  <a:ext uri="{FF2B5EF4-FFF2-40B4-BE49-F238E27FC236}">
                    <a16:creationId xmlns:a16="http://schemas.microsoft.com/office/drawing/2014/main" id="{3B8EEC8A-DE16-5E55-1BD3-73CE7CFCA6BC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الوحدة الأولى / تنوع الحياة -الفصل الثاني</a:t>
                </a:r>
                <a:endParaRPr lang="ar-SA" sz="11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54" name="مربع نص 53">
                <a:extLst>
                  <a:ext uri="{FF2B5EF4-FFF2-40B4-BE49-F238E27FC236}">
                    <a16:creationId xmlns:a16="http://schemas.microsoft.com/office/drawing/2014/main" id="{F0A5DF02-5F84-0BF5-D876-E8A745568F9A}"/>
                  </a:ext>
                </a:extLst>
              </p:cNvPr>
              <p:cNvSpPr txBox="1"/>
              <p:nvPr/>
            </p:nvSpPr>
            <p:spPr>
              <a:xfrm>
                <a:off x="12023872" y="1470795"/>
                <a:ext cx="2762054" cy="241068"/>
              </a:xfrm>
              <a:prstGeom prst="rect">
                <a:avLst/>
              </a:prstGeom>
              <a:solidFill>
                <a:srgbClr val="04DAB1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اليوم الوطني </a:t>
                </a:r>
              </a:p>
            </p:txBody>
          </p:sp>
          <p:sp>
            <p:nvSpPr>
              <p:cNvPr id="55" name="مربع نص 54">
                <a:extLst>
                  <a:ext uri="{FF2B5EF4-FFF2-40B4-BE49-F238E27FC236}">
                    <a16:creationId xmlns:a16="http://schemas.microsoft.com/office/drawing/2014/main" id="{7D4160F7-E164-BAC0-ACB1-405355AB1445}"/>
                  </a:ext>
                </a:extLst>
              </p:cNvPr>
              <p:cNvSpPr txBox="1"/>
              <p:nvPr/>
            </p:nvSpPr>
            <p:spPr>
              <a:xfrm>
                <a:off x="9219155" y="954334"/>
                <a:ext cx="2762054" cy="10689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4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الانقسام المنصف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مدة الحياة ؟ - مراجعة الدرس</a:t>
                </a:r>
              </a:p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الوراثة والصفات - التهيئة والاستكشاف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تورث الصفات ؟</a:t>
                </a:r>
              </a:p>
            </p:txBody>
          </p:sp>
        </p:grpSp>
        <p:grpSp>
          <p:nvGrpSpPr>
            <p:cNvPr id="58" name="مجموعة 57">
              <a:extLst>
                <a:ext uri="{FF2B5EF4-FFF2-40B4-BE49-F238E27FC236}">
                  <a16:creationId xmlns:a16="http://schemas.microsoft.com/office/drawing/2014/main" id="{59745D94-4060-D8F0-3B97-73E6D79B3815}"/>
                </a:ext>
              </a:extLst>
            </p:cNvPr>
            <p:cNvGrpSpPr/>
            <p:nvPr/>
          </p:nvGrpSpPr>
          <p:grpSpPr>
            <a:xfrm>
              <a:off x="639360" y="452602"/>
              <a:ext cx="11994288" cy="2829661"/>
              <a:chOff x="-2023086" y="-1642584"/>
              <a:chExt cx="14004295" cy="3665839"/>
            </a:xfrm>
          </p:grpSpPr>
          <p:sp>
            <p:nvSpPr>
              <p:cNvPr id="87" name="مستطيل: زوايا مستديرة 86">
                <a:extLst>
                  <a:ext uri="{FF2B5EF4-FFF2-40B4-BE49-F238E27FC236}">
                    <a16:creationId xmlns:a16="http://schemas.microsoft.com/office/drawing/2014/main" id="{A9FB321C-4CBF-872D-5B57-50E223D23570}"/>
                  </a:ext>
                </a:extLst>
              </p:cNvPr>
              <p:cNvSpPr/>
              <p:nvPr/>
            </p:nvSpPr>
            <p:spPr>
              <a:xfrm>
                <a:off x="-2023086" y="-1642584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       06  _  10/ 04 / 1447هـ </a:t>
                </a:r>
              </a:p>
            </p:txBody>
          </p:sp>
          <p:sp>
            <p:nvSpPr>
              <p:cNvPr id="88" name="مربع نص 87">
                <a:extLst>
                  <a:ext uri="{FF2B5EF4-FFF2-40B4-BE49-F238E27FC236}">
                    <a16:creationId xmlns:a16="http://schemas.microsoft.com/office/drawing/2014/main" id="{D0D1C092-5B05-1247-704E-B0D5619106CB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الوحدة الأولى / تنوع الحياة -الفصل الثاني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92" name="مربع نص 91">
                <a:extLst>
                  <a:ext uri="{FF2B5EF4-FFF2-40B4-BE49-F238E27FC236}">
                    <a16:creationId xmlns:a16="http://schemas.microsoft.com/office/drawing/2014/main" id="{C917C96A-3AD5-9803-0EBE-2E60D42F94A1}"/>
                  </a:ext>
                </a:extLst>
              </p:cNvPr>
              <p:cNvSpPr txBox="1"/>
              <p:nvPr/>
            </p:nvSpPr>
            <p:spPr>
              <a:xfrm>
                <a:off x="9219155" y="924037"/>
                <a:ext cx="2762054" cy="109921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نتتبع الصفات الوراثية ؟ مراجعة الدرس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الثاني ونموذج الاختبار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عمليات الحياة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- التهيئة والاستكشاف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عمليات الحياة في النباتات</a:t>
                </a:r>
              </a:p>
            </p:txBody>
          </p:sp>
        </p:grpSp>
        <p:grpSp>
          <p:nvGrpSpPr>
            <p:cNvPr id="59" name="مجموعة 58">
              <a:extLst>
                <a:ext uri="{FF2B5EF4-FFF2-40B4-BE49-F238E27FC236}">
                  <a16:creationId xmlns:a16="http://schemas.microsoft.com/office/drawing/2014/main" id="{6E8BA294-DF5D-1DDD-A4D0-BC07230379A3}"/>
                </a:ext>
              </a:extLst>
            </p:cNvPr>
            <p:cNvGrpSpPr/>
            <p:nvPr/>
          </p:nvGrpSpPr>
          <p:grpSpPr>
            <a:xfrm>
              <a:off x="7856537" y="1930063"/>
              <a:ext cx="4777110" cy="1352200"/>
              <a:chOff x="9219155" y="271473"/>
              <a:chExt cx="5577660" cy="1751782"/>
            </a:xfrm>
          </p:grpSpPr>
          <p:sp>
            <p:nvSpPr>
              <p:cNvPr id="81" name="مستطيل: زوايا مستديرة 80">
                <a:extLst>
                  <a:ext uri="{FF2B5EF4-FFF2-40B4-BE49-F238E27FC236}">
                    <a16:creationId xmlns:a16="http://schemas.microsoft.com/office/drawing/2014/main" id="{FF027E41-EC5B-49CA-3FB2-4CABBEAEFC5E}"/>
                  </a:ext>
                </a:extLst>
              </p:cNvPr>
              <p:cNvSpPr/>
              <p:nvPr/>
            </p:nvSpPr>
            <p:spPr>
              <a:xfrm>
                <a:off x="12034761" y="271473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       13 ـــــــ  17 / 04 / 1447هـ </a:t>
                </a:r>
              </a:p>
            </p:txBody>
          </p:sp>
          <p:sp>
            <p:nvSpPr>
              <p:cNvPr id="82" name="مربع نص 81">
                <a:extLst>
                  <a:ext uri="{FF2B5EF4-FFF2-40B4-BE49-F238E27FC236}">
                    <a16:creationId xmlns:a16="http://schemas.microsoft.com/office/drawing/2014/main" id="{0DDC5300-BD90-0717-D1A9-9F98C554048E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الثالث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86" name="مربع نص 85">
                <a:extLst>
                  <a:ext uri="{FF2B5EF4-FFF2-40B4-BE49-F238E27FC236}">
                    <a16:creationId xmlns:a16="http://schemas.microsoft.com/office/drawing/2014/main" id="{B95D274D-D0A3-1497-C561-9C6D010C7F3E}"/>
                  </a:ext>
                </a:extLst>
              </p:cNvPr>
              <p:cNvSpPr txBox="1"/>
              <p:nvPr/>
            </p:nvSpPr>
            <p:spPr>
              <a:xfrm>
                <a:off x="9219155" y="1126910"/>
                <a:ext cx="2762054" cy="89634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أهمية السيقان والجذور للنباتات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تعمل أوراق النباتات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تتكاثر النباتات ؟</a:t>
                </a: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</a:t>
                </a:r>
              </a:p>
            </p:txBody>
          </p:sp>
        </p:grpSp>
        <p:grpSp>
          <p:nvGrpSpPr>
            <p:cNvPr id="60" name="مجموعة 59">
              <a:extLst>
                <a:ext uri="{FF2B5EF4-FFF2-40B4-BE49-F238E27FC236}">
                  <a16:creationId xmlns:a16="http://schemas.microsoft.com/office/drawing/2014/main" id="{A82DFA93-0DA3-851C-031E-1EE892E76C1C}"/>
                </a:ext>
              </a:extLst>
            </p:cNvPr>
            <p:cNvGrpSpPr/>
            <p:nvPr/>
          </p:nvGrpSpPr>
          <p:grpSpPr>
            <a:xfrm>
              <a:off x="5463711" y="1930063"/>
              <a:ext cx="4777109" cy="691605"/>
              <a:chOff x="9219156" y="271473"/>
              <a:chExt cx="5577659" cy="895978"/>
            </a:xfrm>
          </p:grpSpPr>
          <p:sp>
            <p:nvSpPr>
              <p:cNvPr id="75" name="مستطيل: زوايا مستديرة 74">
                <a:extLst>
                  <a:ext uri="{FF2B5EF4-FFF2-40B4-BE49-F238E27FC236}">
                    <a16:creationId xmlns:a16="http://schemas.microsoft.com/office/drawing/2014/main" id="{BA95E4DD-22D2-CB6C-1A98-5E96CAD32B55}"/>
                  </a:ext>
                </a:extLst>
              </p:cNvPr>
              <p:cNvSpPr/>
              <p:nvPr/>
            </p:nvSpPr>
            <p:spPr>
              <a:xfrm>
                <a:off x="12034761" y="271473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السابع    من 20 / 04   ـــــــ  24 / 04 / 1447هـ </a:t>
                </a:r>
              </a:p>
            </p:txBody>
          </p:sp>
          <p:sp>
            <p:nvSpPr>
              <p:cNvPr id="76" name="مربع نص 75">
                <a:extLst>
                  <a:ext uri="{FF2B5EF4-FFF2-40B4-BE49-F238E27FC236}">
                    <a16:creationId xmlns:a16="http://schemas.microsoft.com/office/drawing/2014/main" id="{1E120F60-864B-14EF-D279-38B80DECA28A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الثالث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77" name="مربع نص 76">
                <a:extLst>
                  <a:ext uri="{FF2B5EF4-FFF2-40B4-BE49-F238E27FC236}">
                    <a16:creationId xmlns:a16="http://schemas.microsoft.com/office/drawing/2014/main" id="{ABDB95D9-EF2B-E789-4506-9C8796A0DBCC}"/>
                  </a:ext>
                </a:extLst>
              </p:cNvPr>
              <p:cNvSpPr txBox="1"/>
              <p:nvPr/>
            </p:nvSpPr>
            <p:spPr>
              <a:xfrm>
                <a:off x="12002993" y="926383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4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61" name="مجموعة 60">
              <a:extLst>
                <a:ext uri="{FF2B5EF4-FFF2-40B4-BE49-F238E27FC236}">
                  <a16:creationId xmlns:a16="http://schemas.microsoft.com/office/drawing/2014/main" id="{601274A6-B170-1889-A726-E372AD3CE99A}"/>
                </a:ext>
              </a:extLst>
            </p:cNvPr>
            <p:cNvGrpSpPr/>
            <p:nvPr/>
          </p:nvGrpSpPr>
          <p:grpSpPr>
            <a:xfrm>
              <a:off x="3070881" y="1930063"/>
              <a:ext cx="4777109" cy="1376470"/>
              <a:chOff x="9219156" y="271473"/>
              <a:chExt cx="5577659" cy="1783224"/>
            </a:xfrm>
          </p:grpSpPr>
          <p:sp>
            <p:nvSpPr>
              <p:cNvPr id="69" name="مستطيل: زوايا مستديرة 68">
                <a:extLst>
                  <a:ext uri="{FF2B5EF4-FFF2-40B4-BE49-F238E27FC236}">
                    <a16:creationId xmlns:a16="http://schemas.microsoft.com/office/drawing/2014/main" id="{32EF4788-CAFE-1815-A616-01A260A98EF8}"/>
                  </a:ext>
                </a:extLst>
              </p:cNvPr>
              <p:cNvSpPr/>
              <p:nvPr/>
            </p:nvSpPr>
            <p:spPr>
              <a:xfrm>
                <a:off x="12034761" y="271473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       27 / 04   ـــــــ  01 / 05 / 1447هـ </a:t>
                </a:r>
              </a:p>
            </p:txBody>
          </p:sp>
          <p:sp>
            <p:nvSpPr>
              <p:cNvPr id="70" name="مربع نص 69">
                <a:extLst>
                  <a:ext uri="{FF2B5EF4-FFF2-40B4-BE49-F238E27FC236}">
                    <a16:creationId xmlns:a16="http://schemas.microsoft.com/office/drawing/2014/main" id="{D0D22F97-4631-6900-206C-C499C2654B73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الثالث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71" name="مربع نص 70">
                <a:extLst>
                  <a:ext uri="{FF2B5EF4-FFF2-40B4-BE49-F238E27FC236}">
                    <a16:creationId xmlns:a16="http://schemas.microsoft.com/office/drawing/2014/main" id="{43BB206C-FAB3-C49F-D605-D64820541353}"/>
                  </a:ext>
                </a:extLst>
              </p:cNvPr>
              <p:cNvSpPr txBox="1"/>
              <p:nvPr/>
            </p:nvSpPr>
            <p:spPr>
              <a:xfrm>
                <a:off x="12012974" y="931769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دورات حياة بعض النباتات ؟</a:t>
                </a:r>
              </a:p>
            </p:txBody>
          </p:sp>
          <p:sp>
            <p:nvSpPr>
              <p:cNvPr id="72" name="مربع نص 71">
                <a:extLst>
                  <a:ext uri="{FF2B5EF4-FFF2-40B4-BE49-F238E27FC236}">
                    <a16:creationId xmlns:a16="http://schemas.microsoft.com/office/drawing/2014/main" id="{CAE95049-347E-DACB-0B2A-936418A39B0F}"/>
                  </a:ext>
                </a:extLst>
              </p:cNvPr>
              <p:cNvSpPr txBox="1"/>
              <p:nvPr/>
            </p:nvSpPr>
            <p:spPr>
              <a:xfrm>
                <a:off x="12012973" y="1237706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تخزن النباتات الغذاء ؟ - مراجعة الدرس</a:t>
                </a:r>
              </a:p>
            </p:txBody>
          </p:sp>
          <p:sp>
            <p:nvSpPr>
              <p:cNvPr id="73" name="مربع نص 72">
                <a:extLst>
                  <a:ext uri="{FF2B5EF4-FFF2-40B4-BE49-F238E27FC236}">
                    <a16:creationId xmlns:a16="http://schemas.microsoft.com/office/drawing/2014/main" id="{5639E8EB-ED85-A0F6-D8D3-838092B7C39A}"/>
                  </a:ext>
                </a:extLst>
              </p:cNvPr>
              <p:cNvSpPr txBox="1"/>
              <p:nvPr/>
            </p:nvSpPr>
            <p:spPr>
              <a:xfrm>
                <a:off x="12012973" y="1525669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المخلوقات الدقيقة التهيئة والاستكشاف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74" name="مربع نص 73">
                <a:extLst>
                  <a:ext uri="{FF2B5EF4-FFF2-40B4-BE49-F238E27FC236}">
                    <a16:creationId xmlns:a16="http://schemas.microsoft.com/office/drawing/2014/main" id="{2DAD1ECF-4A5B-2E7C-0B39-94287917F748}"/>
                  </a:ext>
                </a:extLst>
              </p:cNvPr>
              <p:cNvSpPr txBox="1"/>
              <p:nvPr/>
            </p:nvSpPr>
            <p:spPr>
              <a:xfrm>
                <a:off x="12012973" y="1813629"/>
                <a:ext cx="2762054" cy="2410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 startAt="4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المخلوقات الحية الدقيقة ؟</a:t>
                </a:r>
              </a:p>
            </p:txBody>
          </p:sp>
        </p:grpSp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38C46DAF-AD2A-46D5-0BE0-CB98E235502A}"/>
                </a:ext>
              </a:extLst>
            </p:cNvPr>
            <p:cNvGrpSpPr/>
            <p:nvPr/>
          </p:nvGrpSpPr>
          <p:grpSpPr>
            <a:xfrm>
              <a:off x="639361" y="1930063"/>
              <a:ext cx="4797139" cy="1376470"/>
              <a:chOff x="9217557" y="271473"/>
              <a:chExt cx="5601045" cy="1783224"/>
            </a:xfrm>
          </p:grpSpPr>
          <p:sp>
            <p:nvSpPr>
              <p:cNvPr id="63" name="مستطيل: زوايا مستديرة 62">
                <a:extLst>
                  <a:ext uri="{FF2B5EF4-FFF2-40B4-BE49-F238E27FC236}">
                    <a16:creationId xmlns:a16="http://schemas.microsoft.com/office/drawing/2014/main" id="{16FB6D3B-3CB3-BD01-695E-DE18FA29D765}"/>
                  </a:ext>
                </a:extLst>
              </p:cNvPr>
              <p:cNvSpPr/>
              <p:nvPr/>
            </p:nvSpPr>
            <p:spPr>
              <a:xfrm>
                <a:off x="12034761" y="271473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التاسع   4   -  8   / 05/ 1447هـ </a:t>
                </a:r>
              </a:p>
            </p:txBody>
          </p:sp>
          <p:sp>
            <p:nvSpPr>
              <p:cNvPr id="64" name="مربع نص 63">
                <a:extLst>
                  <a:ext uri="{FF2B5EF4-FFF2-40B4-BE49-F238E27FC236}">
                    <a16:creationId xmlns:a16="http://schemas.microsoft.com/office/drawing/2014/main" id="{3CBA626F-ED51-C58B-2BE2-891C61379C0D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الثالث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65" name="مربع نص 64">
                <a:extLst>
                  <a:ext uri="{FF2B5EF4-FFF2-40B4-BE49-F238E27FC236}">
                    <a16:creationId xmlns:a16="http://schemas.microsoft.com/office/drawing/2014/main" id="{F73E852C-4879-BF34-CF17-FAB1C1E17F91}"/>
                  </a:ext>
                </a:extLst>
              </p:cNvPr>
              <p:cNvSpPr txBox="1"/>
              <p:nvPr/>
            </p:nvSpPr>
            <p:spPr>
              <a:xfrm>
                <a:off x="12049846" y="1243508"/>
                <a:ext cx="2762054" cy="77974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solidFill>
                      <a:srgbClr val="00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تتكاثر المخلوقات الحية الدقيقة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عفن الخبز ؟ - مراجعة الدرس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الثالث ونموذج الاختبار</a:t>
                </a:r>
              </a:p>
            </p:txBody>
          </p:sp>
          <p:sp>
            <p:nvSpPr>
              <p:cNvPr id="67" name="مربع نص 66">
                <a:extLst>
                  <a:ext uri="{FF2B5EF4-FFF2-40B4-BE49-F238E27FC236}">
                    <a16:creationId xmlns:a16="http://schemas.microsoft.com/office/drawing/2014/main" id="{94C57E8A-68C1-C3B9-B10A-34B2D2F59DBA}"/>
                  </a:ext>
                </a:extLst>
              </p:cNvPr>
              <p:cNvSpPr txBox="1"/>
              <p:nvPr/>
            </p:nvSpPr>
            <p:spPr>
              <a:xfrm>
                <a:off x="9217557" y="940235"/>
                <a:ext cx="2762054" cy="111446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الهضم والإخراج والتنفس - التهيئة والاستكشاف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الهضم والإخراج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التنفس ؟ ما الدوران ؟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الدورة الدموية - مراجعة الدرس</a:t>
                </a:r>
              </a:p>
            </p:txBody>
          </p:sp>
          <p:sp>
            <p:nvSpPr>
              <p:cNvPr id="68" name="مربع نص 67">
                <a:extLst>
                  <a:ext uri="{FF2B5EF4-FFF2-40B4-BE49-F238E27FC236}">
                    <a16:creationId xmlns:a16="http://schemas.microsoft.com/office/drawing/2014/main" id="{7BCF1A42-29E9-190F-A0F3-2429B17E5E20}"/>
                  </a:ext>
                </a:extLst>
              </p:cNvPr>
              <p:cNvSpPr txBox="1"/>
              <p:nvPr/>
            </p:nvSpPr>
            <p:spPr>
              <a:xfrm>
                <a:off x="12056548" y="926383"/>
                <a:ext cx="2762054" cy="241068"/>
              </a:xfrm>
              <a:prstGeom prst="rect">
                <a:avLst/>
              </a:prstGeom>
              <a:solidFill>
                <a:srgbClr val="F92FA2">
                  <a:alpha val="28000"/>
                </a:srgb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منتصف الفصل </a:t>
                </a:r>
              </a:p>
            </p:txBody>
          </p:sp>
        </p:grpSp>
        <p:grpSp>
          <p:nvGrpSpPr>
            <p:cNvPr id="94" name="مجموعة 93">
              <a:extLst>
                <a:ext uri="{FF2B5EF4-FFF2-40B4-BE49-F238E27FC236}">
                  <a16:creationId xmlns:a16="http://schemas.microsoft.com/office/drawing/2014/main" id="{E31C388E-EB05-392E-536F-0C7AD11535F1}"/>
                </a:ext>
              </a:extLst>
            </p:cNvPr>
            <p:cNvGrpSpPr/>
            <p:nvPr/>
          </p:nvGrpSpPr>
          <p:grpSpPr>
            <a:xfrm>
              <a:off x="622067" y="1926613"/>
              <a:ext cx="12011581" cy="1956246"/>
              <a:chOff x="-2043277" y="-1654308"/>
              <a:chExt cx="14024486" cy="2534314"/>
            </a:xfrm>
          </p:grpSpPr>
          <p:sp>
            <p:nvSpPr>
              <p:cNvPr id="123" name="مستطيل: زوايا مستديرة 122">
                <a:extLst>
                  <a:ext uri="{FF2B5EF4-FFF2-40B4-BE49-F238E27FC236}">
                    <a16:creationId xmlns:a16="http://schemas.microsoft.com/office/drawing/2014/main" id="{95578308-3FB4-F647-94A8-BB4475ECE2FC}"/>
                  </a:ext>
                </a:extLst>
              </p:cNvPr>
              <p:cNvSpPr/>
              <p:nvPr/>
            </p:nvSpPr>
            <p:spPr>
              <a:xfrm>
                <a:off x="-2043277" y="-1654308"/>
                <a:ext cx="2762054" cy="302445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العاشر      11  ـــــــ 15 / 05 / 1447هـ </a:t>
                </a:r>
              </a:p>
            </p:txBody>
          </p:sp>
          <p:sp>
            <p:nvSpPr>
              <p:cNvPr id="124" name="مربع نص 123">
                <a:extLst>
                  <a:ext uri="{FF2B5EF4-FFF2-40B4-BE49-F238E27FC236}">
                    <a16:creationId xmlns:a16="http://schemas.microsoft.com/office/drawing/2014/main" id="{65978EE4-E818-5BB3-AF2D-C95674E0E0F5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الرابع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grpSp>
          <p:nvGrpSpPr>
            <p:cNvPr id="95" name="مجموعة 94">
              <a:extLst>
                <a:ext uri="{FF2B5EF4-FFF2-40B4-BE49-F238E27FC236}">
                  <a16:creationId xmlns:a16="http://schemas.microsoft.com/office/drawing/2014/main" id="{3D0491E4-A14C-BA4C-9136-608C317265BF}"/>
                </a:ext>
              </a:extLst>
            </p:cNvPr>
            <p:cNvGrpSpPr/>
            <p:nvPr/>
          </p:nvGrpSpPr>
          <p:grpSpPr>
            <a:xfrm>
              <a:off x="7856538" y="3412847"/>
              <a:ext cx="4777108" cy="1352483"/>
              <a:chOff x="9219156" y="271106"/>
              <a:chExt cx="5577658" cy="1752148"/>
            </a:xfrm>
          </p:grpSpPr>
          <p:sp>
            <p:nvSpPr>
              <p:cNvPr id="117" name="مستطيل: زوايا مستديرة 116">
                <a:extLst>
                  <a:ext uri="{FF2B5EF4-FFF2-40B4-BE49-F238E27FC236}">
                    <a16:creationId xmlns:a16="http://schemas.microsoft.com/office/drawing/2014/main" id="{08DAB847-3D62-EFB9-3F3D-87E6BCED5919}"/>
                  </a:ext>
                </a:extLst>
              </p:cNvPr>
              <p:cNvSpPr/>
              <p:nvPr/>
            </p:nvSpPr>
            <p:spPr>
              <a:xfrm>
                <a:off x="12034760" y="271106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الحادي  عشر      18   ـــــــ 22 / 05 / 1446هـ </a:t>
                </a:r>
              </a:p>
            </p:txBody>
          </p:sp>
          <p:sp>
            <p:nvSpPr>
              <p:cNvPr id="118" name="مربع نص 117">
                <a:extLst>
                  <a:ext uri="{FF2B5EF4-FFF2-40B4-BE49-F238E27FC236}">
                    <a16:creationId xmlns:a16="http://schemas.microsoft.com/office/drawing/2014/main" id="{DB2E5518-3D3E-5808-3684-AE5B1783E71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الرابع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119" name="مربع نص 118">
                <a:extLst>
                  <a:ext uri="{FF2B5EF4-FFF2-40B4-BE49-F238E27FC236}">
                    <a16:creationId xmlns:a16="http://schemas.microsoft.com/office/drawing/2014/main" id="{E813D1C6-198A-C972-7424-AF8A905DA52D}"/>
                  </a:ext>
                </a:extLst>
              </p:cNvPr>
              <p:cNvSpPr txBox="1"/>
              <p:nvPr/>
            </p:nvSpPr>
            <p:spPr>
              <a:xfrm>
                <a:off x="12034758" y="924405"/>
                <a:ext cx="2762054" cy="109884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الحركة والإحساس - التهيئة والاستكشاف</a:t>
                </a:r>
              </a:p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الأجهزة العصبية ؟</a:t>
                </a:r>
              </a:p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</a:t>
                </a: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يف يتكامل عمل أجهزة الجسم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الدرس</a:t>
                </a:r>
              </a:p>
              <a:p>
                <a:pPr marL="228600" indent="-228600">
                  <a:buFont typeface="+mj-lt"/>
                  <a:buAutoNum type="arabicPeriod" startAt="4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الرابع ونموذج الاختبار</a:t>
                </a:r>
              </a:p>
            </p:txBody>
          </p:sp>
        </p:grpSp>
        <p:grpSp>
          <p:nvGrpSpPr>
            <p:cNvPr id="96" name="مجموعة 95">
              <a:extLst>
                <a:ext uri="{FF2B5EF4-FFF2-40B4-BE49-F238E27FC236}">
                  <a16:creationId xmlns:a16="http://schemas.microsoft.com/office/drawing/2014/main" id="{993559E0-62AC-A8BE-D0D9-C8515E6E4D8F}"/>
                </a:ext>
              </a:extLst>
            </p:cNvPr>
            <p:cNvGrpSpPr/>
            <p:nvPr/>
          </p:nvGrpSpPr>
          <p:grpSpPr>
            <a:xfrm>
              <a:off x="5463712" y="3412847"/>
              <a:ext cx="4758448" cy="1352484"/>
              <a:chOff x="9219156" y="271106"/>
              <a:chExt cx="5555870" cy="1752149"/>
            </a:xfrm>
          </p:grpSpPr>
          <p:sp>
            <p:nvSpPr>
              <p:cNvPr id="111" name="مستطيل: زوايا مستديرة 110">
                <a:extLst>
                  <a:ext uri="{FF2B5EF4-FFF2-40B4-BE49-F238E27FC236}">
                    <a16:creationId xmlns:a16="http://schemas.microsoft.com/office/drawing/2014/main" id="{7C547B22-4455-FC70-1E87-D1C773F05C7D}"/>
                  </a:ext>
                </a:extLst>
              </p:cNvPr>
              <p:cNvSpPr/>
              <p:nvPr/>
            </p:nvSpPr>
            <p:spPr>
              <a:xfrm>
                <a:off x="12002993" y="271106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الثاني  عشر    25   ـــــــ 29 / 05 / 1447هـ</a:t>
                </a:r>
              </a:p>
            </p:txBody>
          </p:sp>
          <p:sp>
            <p:nvSpPr>
              <p:cNvPr id="112" name="مربع نص 111">
                <a:extLst>
                  <a:ext uri="{FF2B5EF4-FFF2-40B4-BE49-F238E27FC236}">
                    <a16:creationId xmlns:a16="http://schemas.microsoft.com/office/drawing/2014/main" id="{F0794605-F8EC-E15D-0060-2D64906848D8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الخامس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113" name="مربع نص 112">
                <a:extLst>
                  <a:ext uri="{FF2B5EF4-FFF2-40B4-BE49-F238E27FC236}">
                    <a16:creationId xmlns:a16="http://schemas.microsoft.com/office/drawing/2014/main" id="{9739ADE2-C284-97B1-84C6-BEE3D0366838}"/>
                  </a:ext>
                </a:extLst>
              </p:cNvPr>
              <p:cNvSpPr txBox="1"/>
              <p:nvPr/>
            </p:nvSpPr>
            <p:spPr>
              <a:xfrm>
                <a:off x="12012972" y="936802"/>
                <a:ext cx="2762054" cy="108645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السلاسل والشبكات التهيئة والاستكشاف</a:t>
                </a:r>
              </a:p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السلاسل الغذائية</a:t>
                </a:r>
              </a:p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الشبكة  الغذائية</a:t>
                </a:r>
                <a:endParaRPr lang="ar-SA" sz="1200" b="1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marL="72000" indent="-342900">
                  <a:buFont typeface="+mj-lt"/>
                  <a:buAutoNum type="arabicPeriod" startAt="4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هرم الطاقة </a:t>
                </a: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– مراجعة الدرس</a:t>
                </a:r>
              </a:p>
            </p:txBody>
          </p:sp>
        </p:grpSp>
        <p:grpSp>
          <p:nvGrpSpPr>
            <p:cNvPr id="97" name="مجموعة 96">
              <a:extLst>
                <a:ext uri="{FF2B5EF4-FFF2-40B4-BE49-F238E27FC236}">
                  <a16:creationId xmlns:a16="http://schemas.microsoft.com/office/drawing/2014/main" id="{5B06C169-D2C5-835D-6F4A-BD11BDA40AAC}"/>
                </a:ext>
              </a:extLst>
            </p:cNvPr>
            <p:cNvGrpSpPr/>
            <p:nvPr/>
          </p:nvGrpSpPr>
          <p:grpSpPr>
            <a:xfrm>
              <a:off x="3070881" y="3412847"/>
              <a:ext cx="4758447" cy="1344547"/>
              <a:chOff x="9219155" y="271106"/>
              <a:chExt cx="5555869" cy="1741867"/>
            </a:xfrm>
          </p:grpSpPr>
          <p:sp>
            <p:nvSpPr>
              <p:cNvPr id="105" name="مستطيل: زوايا مستديرة 104">
                <a:extLst>
                  <a:ext uri="{FF2B5EF4-FFF2-40B4-BE49-F238E27FC236}">
                    <a16:creationId xmlns:a16="http://schemas.microsoft.com/office/drawing/2014/main" id="{25362F0A-9234-9344-2CEC-5ADF461B7AD0}"/>
                  </a:ext>
                </a:extLst>
              </p:cNvPr>
              <p:cNvSpPr/>
              <p:nvPr/>
            </p:nvSpPr>
            <p:spPr>
              <a:xfrm>
                <a:off x="12002993" y="271106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الثالث  عشر   09    ـــــــ  13 / 06 / 1447هـ </a:t>
                </a:r>
              </a:p>
            </p:txBody>
          </p:sp>
          <p:sp>
            <p:nvSpPr>
              <p:cNvPr id="106" name="مربع نص 105">
                <a:extLst>
                  <a:ext uri="{FF2B5EF4-FFF2-40B4-BE49-F238E27FC236}">
                    <a16:creationId xmlns:a16="http://schemas.microsoft.com/office/drawing/2014/main" id="{19280EF1-4CE2-9767-445C-A7FD19A5D0B0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الخامس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107" name="مربع نص 106">
                <a:extLst>
                  <a:ext uri="{FF2B5EF4-FFF2-40B4-BE49-F238E27FC236}">
                    <a16:creationId xmlns:a16="http://schemas.microsoft.com/office/drawing/2014/main" id="{8D1FF344-02C6-BF74-CAFE-790F7E90CF47}"/>
                  </a:ext>
                </a:extLst>
              </p:cNvPr>
              <p:cNvSpPr txBox="1"/>
              <p:nvPr/>
            </p:nvSpPr>
            <p:spPr>
              <a:xfrm>
                <a:off x="12012970" y="926522"/>
                <a:ext cx="2762054" cy="108645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مقارنة الأنظمة البيئية – تهيئة واستكشاف</a:t>
                </a:r>
              </a:p>
              <a:p>
                <a:pPr marL="228600" indent="-228600">
                  <a:buFont typeface="+mj-lt"/>
                  <a:buAutoNum type="arabicPeriod" startAt="2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النظام البيئي -الأنظمة البيئية على اليابسة</a:t>
                </a:r>
              </a:p>
              <a:p>
                <a:pPr marL="228600" indent="-228600">
                  <a:buFont typeface="+mj-lt"/>
                  <a:buAutoNum type="arabicPeriod" startAt="3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التندرا ؟ و ما </a:t>
                </a:r>
                <a:r>
                  <a:rPr lang="ar-SA" sz="1100" b="1" i="0" u="none" strike="noStrike" baseline="0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التايجا</a:t>
                </a: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؟ و ما الصحراء</a:t>
                </a:r>
              </a:p>
              <a:p>
                <a:pPr marL="228600" indent="-228600">
                  <a:buFont typeface="+mj-lt"/>
                  <a:buAutoNum type="arabicPeriod" startAt="4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الذي يعيش في المحيط – مراجعة الدرس </a:t>
                </a:r>
              </a:p>
            </p:txBody>
          </p:sp>
          <p:sp>
            <p:nvSpPr>
              <p:cNvPr id="108" name="مربع نص 107">
                <a:extLst>
                  <a:ext uri="{FF2B5EF4-FFF2-40B4-BE49-F238E27FC236}">
                    <a16:creationId xmlns:a16="http://schemas.microsoft.com/office/drawing/2014/main" id="{2A1CD6B0-6749-3588-099F-F5896DE32A3A}"/>
                  </a:ext>
                </a:extLst>
              </p:cNvPr>
              <p:cNvSpPr txBox="1"/>
              <p:nvPr/>
            </p:nvSpPr>
            <p:spPr>
              <a:xfrm>
                <a:off x="9219155" y="924405"/>
                <a:ext cx="2762054" cy="91982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ما النظام البيئي -الأنظمة البيئية على اليابسة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الفصل الخامس  – نموذج اختبار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التربة - تهيئة و والاستكشاف </a:t>
                </a:r>
              </a:p>
            </p:txBody>
          </p:sp>
        </p:grpSp>
        <p:grpSp>
          <p:nvGrpSpPr>
            <p:cNvPr id="98" name="مجموعة 97">
              <a:extLst>
                <a:ext uri="{FF2B5EF4-FFF2-40B4-BE49-F238E27FC236}">
                  <a16:creationId xmlns:a16="http://schemas.microsoft.com/office/drawing/2014/main" id="{401BD935-EFAD-9F4B-1B46-3B3EAE10C68A}"/>
                </a:ext>
              </a:extLst>
            </p:cNvPr>
            <p:cNvGrpSpPr/>
            <p:nvPr/>
          </p:nvGrpSpPr>
          <p:grpSpPr>
            <a:xfrm>
              <a:off x="640729" y="3412847"/>
              <a:ext cx="4800042" cy="1336279"/>
              <a:chOff x="9219155" y="271106"/>
              <a:chExt cx="5604435" cy="1731155"/>
            </a:xfrm>
          </p:grpSpPr>
          <p:sp>
            <p:nvSpPr>
              <p:cNvPr id="99" name="مستطيل: زوايا مستديرة 98">
                <a:extLst>
                  <a:ext uri="{FF2B5EF4-FFF2-40B4-BE49-F238E27FC236}">
                    <a16:creationId xmlns:a16="http://schemas.microsoft.com/office/drawing/2014/main" id="{838DED36-0105-3CFA-AD78-E1975D4A7027}"/>
                  </a:ext>
                </a:extLst>
              </p:cNvPr>
              <p:cNvSpPr/>
              <p:nvPr/>
            </p:nvSpPr>
            <p:spPr>
              <a:xfrm>
                <a:off x="12002993" y="271106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الرابع عشر   16 _ 20 / 06 / 1447هـ </a:t>
                </a:r>
              </a:p>
            </p:txBody>
          </p:sp>
          <p:sp>
            <p:nvSpPr>
              <p:cNvPr id="100" name="مربع نص 99">
                <a:extLst>
                  <a:ext uri="{FF2B5EF4-FFF2-40B4-BE49-F238E27FC236}">
                    <a16:creationId xmlns:a16="http://schemas.microsoft.com/office/drawing/2014/main" id="{F3F8D1BD-4351-B167-5271-3F8DB9C2011F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الخامس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103" name="مربع نص 102">
                <a:extLst>
                  <a:ext uri="{FF2B5EF4-FFF2-40B4-BE49-F238E27FC236}">
                    <a16:creationId xmlns:a16="http://schemas.microsoft.com/office/drawing/2014/main" id="{D271F57D-E116-289E-1A4E-CD68288CD412}"/>
                  </a:ext>
                </a:extLst>
              </p:cNvPr>
              <p:cNvSpPr txBox="1"/>
              <p:nvPr/>
            </p:nvSpPr>
            <p:spPr>
              <a:xfrm>
                <a:off x="9219155" y="1173820"/>
                <a:ext cx="2762054" cy="828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ما التربة  - نطاق التربة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تستعمل التربة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المحافظة على التربة - مراجعة الدرس </a:t>
                </a:r>
              </a:p>
            </p:txBody>
          </p:sp>
          <p:sp>
            <p:nvSpPr>
              <p:cNvPr id="104" name="مربع نص 103">
                <a:extLst>
                  <a:ext uri="{FF2B5EF4-FFF2-40B4-BE49-F238E27FC236}">
                    <a16:creationId xmlns:a16="http://schemas.microsoft.com/office/drawing/2014/main" id="{5EA9A378-C2A0-65AD-6E9F-A6982288237E}"/>
                  </a:ext>
                </a:extLst>
              </p:cNvPr>
              <p:cNvSpPr txBox="1"/>
              <p:nvPr/>
            </p:nvSpPr>
            <p:spPr>
              <a:xfrm>
                <a:off x="12061536" y="1761193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B8D291C1-BDAD-960B-7E80-FDDBAFC3DC94}"/>
                  </a:ext>
                </a:extLst>
              </p:cNvPr>
              <p:cNvSpPr txBox="1"/>
              <p:nvPr/>
            </p:nvSpPr>
            <p:spPr>
              <a:xfrm>
                <a:off x="9226724" y="932752"/>
                <a:ext cx="2762054" cy="24106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solidFill>
                      <a:schemeClr val="bg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إجازة إضافية</a:t>
                </a:r>
              </a:p>
            </p:txBody>
          </p: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9F233256-AA5B-6F34-B7DE-ACFC7DDA099B}"/>
                </a:ext>
              </a:extLst>
            </p:cNvPr>
            <p:cNvGrpSpPr/>
            <p:nvPr/>
          </p:nvGrpSpPr>
          <p:grpSpPr>
            <a:xfrm>
              <a:off x="617700" y="3400626"/>
              <a:ext cx="12015948" cy="2847774"/>
              <a:chOff x="-2048376" y="-1666049"/>
              <a:chExt cx="14029585" cy="3689304"/>
            </a:xfrm>
          </p:grpSpPr>
          <p:sp>
            <p:nvSpPr>
              <p:cNvPr id="159" name="مستطيل: زوايا مستديرة 158">
                <a:extLst>
                  <a:ext uri="{FF2B5EF4-FFF2-40B4-BE49-F238E27FC236}">
                    <a16:creationId xmlns:a16="http://schemas.microsoft.com/office/drawing/2014/main" id="{30E17962-1543-AB2F-C526-D7315B8DECC0}"/>
                  </a:ext>
                </a:extLst>
              </p:cNvPr>
              <p:cNvSpPr/>
              <p:nvPr/>
            </p:nvSpPr>
            <p:spPr>
              <a:xfrm>
                <a:off x="-2048376" y="-1666049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الخامس  عشر     23  ـــــــ  27 / 06 / 1447هـ </a:t>
                </a: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C5F54D5D-0D49-46DE-D167-90A0E1F3C886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السادس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164" name="مربع نص 163">
                <a:extLst>
                  <a:ext uri="{FF2B5EF4-FFF2-40B4-BE49-F238E27FC236}">
                    <a16:creationId xmlns:a16="http://schemas.microsoft.com/office/drawing/2014/main" id="{B9952C86-01C2-3A13-9E5E-CEE7F1BEB516}"/>
                  </a:ext>
                </a:extLst>
              </p:cNvPr>
              <p:cNvSpPr txBox="1"/>
              <p:nvPr/>
            </p:nvSpPr>
            <p:spPr>
              <a:xfrm>
                <a:off x="9219155" y="892771"/>
                <a:ext cx="2762054" cy="113048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حماية الموارد - تهيئة واستكشاف</a:t>
                </a:r>
              </a:p>
              <a:p>
                <a:pPr indent="-3429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كيف نحافظ على اليابسة والماء والهواء</a:t>
                </a:r>
              </a:p>
              <a:p>
                <a:pPr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كيف نقلل من حرق الوقود الأحفوري</a:t>
                </a:r>
              </a:p>
              <a:p>
                <a:pPr indent="-228600">
                  <a:buFont typeface="+mj-lt"/>
                  <a:buAutoNum type="arabicPeriod"/>
                </a:pPr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القواعد في المحافظة على البيئة  مراجعة الدرس </a:t>
                </a:r>
              </a:p>
            </p:txBody>
          </p:sp>
        </p:grpSp>
        <p:grpSp>
          <p:nvGrpSpPr>
            <p:cNvPr id="131" name="مجموعة 130">
              <a:extLst>
                <a:ext uri="{FF2B5EF4-FFF2-40B4-BE49-F238E27FC236}">
                  <a16:creationId xmlns:a16="http://schemas.microsoft.com/office/drawing/2014/main" id="{9F273418-C921-C5FA-2C5D-BE9F43E04924}"/>
                </a:ext>
              </a:extLst>
            </p:cNvPr>
            <p:cNvGrpSpPr/>
            <p:nvPr/>
          </p:nvGrpSpPr>
          <p:grpSpPr>
            <a:xfrm>
              <a:off x="7856537" y="4871782"/>
              <a:ext cx="4741812" cy="1376618"/>
              <a:chOff x="9219155" y="239840"/>
              <a:chExt cx="5536447" cy="1783415"/>
            </a:xfrm>
          </p:grpSpPr>
          <p:sp>
            <p:nvSpPr>
              <p:cNvPr id="153" name="مستطيل: زوايا مستديرة 152">
                <a:extLst>
                  <a:ext uri="{FF2B5EF4-FFF2-40B4-BE49-F238E27FC236}">
                    <a16:creationId xmlns:a16="http://schemas.microsoft.com/office/drawing/2014/main" id="{BE838FE4-1859-BEF2-F2E6-EA4D6F6B1D60}"/>
                  </a:ext>
                </a:extLst>
              </p:cNvPr>
              <p:cNvSpPr/>
              <p:nvPr/>
            </p:nvSpPr>
            <p:spPr>
              <a:xfrm>
                <a:off x="11993548" y="239840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0" rIns="0"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السادس  عشر       01 ــــــ   ـ 05 / 07 / 1447هـ </a:t>
                </a:r>
              </a:p>
            </p:txBody>
          </p:sp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56FD305-DE49-3BFE-5315-3A893C4C20C4}"/>
                  </a:ext>
                </a:extLst>
              </p:cNvPr>
              <p:cNvSpPr txBox="1"/>
              <p:nvPr/>
            </p:nvSpPr>
            <p:spPr>
              <a:xfrm>
                <a:off x="9219156" y="617947"/>
                <a:ext cx="2762053" cy="262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lIns="0" rIns="0" anchor="ctr">
                <a:noAutofit/>
              </a:bodyPr>
              <a:lstStyle/>
              <a:p>
                <a:r>
                  <a:rPr lang="ar-SA" sz="12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   الوحدة الثانية عمليات الحياة - </a:t>
                </a:r>
                <a:r>
                  <a:rPr lang="ar-SA" sz="12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السادس </a:t>
                </a:r>
                <a:endParaRPr lang="ar-SA" sz="1200" b="1" i="0" u="none" strike="noStrike" baseline="0" dirty="0"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  <p:sp>
            <p:nvSpPr>
              <p:cNvPr id="158" name="مربع نص 157">
                <a:extLst>
                  <a:ext uri="{FF2B5EF4-FFF2-40B4-BE49-F238E27FC236}">
                    <a16:creationId xmlns:a16="http://schemas.microsoft.com/office/drawing/2014/main" id="{5643E42F-2BC1-7337-FC79-3A3F650266F1}"/>
                  </a:ext>
                </a:extLst>
              </p:cNvPr>
              <p:cNvSpPr txBox="1"/>
              <p:nvPr/>
            </p:nvSpPr>
            <p:spPr>
              <a:xfrm>
                <a:off x="9219155" y="955669"/>
                <a:ext cx="2762054" cy="106758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wrap="square" lIns="0" tIns="0" rIns="36000" bIns="0" anchor="ctr">
                <a:noAutofit/>
              </a:bodyPr>
              <a:lstStyle/>
              <a:p>
                <a:pPr marL="228600" indent="-2286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مراجعة الفصل السادس - نموذج اختبار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شاملة </a:t>
                </a:r>
              </a:p>
              <a:p>
                <a:pPr marL="228600" indent="-228600">
                  <a:buFont typeface="+mj-lt"/>
                  <a:buAutoNum type="arabicPeriod"/>
                </a:pP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مراجعة </a:t>
                </a:r>
                <a:r>
                  <a:rPr lang="ar-SA" sz="1100" b="1" i="0" u="none" strike="noStrike" baseline="0" dirty="0" err="1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شاماة</a:t>
                </a:r>
                <a:r>
                  <a:rPr lang="ar-SA" sz="11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</a:p>
            </p:txBody>
          </p:sp>
        </p:grpSp>
        <p:sp>
          <p:nvSpPr>
            <p:cNvPr id="147" name="مستطيل: زوايا مستديرة 146">
              <a:extLst>
                <a:ext uri="{FF2B5EF4-FFF2-40B4-BE49-F238E27FC236}">
                  <a16:creationId xmlns:a16="http://schemas.microsoft.com/office/drawing/2014/main" id="{074345A7-54DF-7C60-5E3C-689CED0BA1FE}"/>
                </a:ext>
              </a:extLst>
            </p:cNvPr>
            <p:cNvSpPr/>
            <p:nvPr/>
          </p:nvSpPr>
          <p:spPr>
            <a:xfrm>
              <a:off x="7839900" y="4871782"/>
              <a:ext cx="2365621" cy="233457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rIns="0" rtlCol="1" anchor="ctr">
              <a:noAutofit/>
            </a:bodyPr>
            <a:lstStyle/>
            <a:p>
              <a:pPr marL="0" marR="0" lvl="0" indent="0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السابع  عشر من 08 </a:t>
              </a:r>
              <a:r>
                <a:rPr lang="ar-SA" sz="1200" b="1" dirty="0">
                  <a:solidFill>
                    <a:schemeClr val="tx1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</a:t>
              </a: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ـــــــ  12 / 07 / 1447هـ </a:t>
              </a:r>
            </a:p>
          </p:txBody>
        </p:sp>
        <p:grpSp>
          <p:nvGrpSpPr>
            <p:cNvPr id="133" name="مجموعة 132">
              <a:extLst>
                <a:ext uri="{FF2B5EF4-FFF2-40B4-BE49-F238E27FC236}">
                  <a16:creationId xmlns:a16="http://schemas.microsoft.com/office/drawing/2014/main" id="{1E0E70BE-400D-50C9-1C1C-78931CB0B623}"/>
                </a:ext>
              </a:extLst>
            </p:cNvPr>
            <p:cNvGrpSpPr/>
            <p:nvPr/>
          </p:nvGrpSpPr>
          <p:grpSpPr>
            <a:xfrm>
              <a:off x="5436499" y="4867503"/>
              <a:ext cx="2374170" cy="1365251"/>
              <a:chOff x="11981209" y="234296"/>
              <a:chExt cx="2772035" cy="1768689"/>
            </a:xfrm>
          </p:grpSpPr>
          <p:sp>
            <p:nvSpPr>
              <p:cNvPr id="141" name="مستطيل: زوايا مستديرة 140">
                <a:extLst>
                  <a:ext uri="{FF2B5EF4-FFF2-40B4-BE49-F238E27FC236}">
                    <a16:creationId xmlns:a16="http://schemas.microsoft.com/office/drawing/2014/main" id="{97EF2431-1031-180A-8418-8F9AFBA6EFCF}"/>
                  </a:ext>
                </a:extLst>
              </p:cNvPr>
              <p:cNvSpPr/>
              <p:nvPr/>
            </p:nvSpPr>
            <p:spPr>
              <a:xfrm>
                <a:off x="11981209" y="234296"/>
                <a:ext cx="2762054" cy="302444"/>
              </a:xfrm>
              <a:prstGeom prst="roundRect">
                <a:avLst>
                  <a:gd name="adj" fmla="val 0"/>
                </a:avLst>
              </a:prstGeom>
              <a:solidFill>
                <a:srgbClr val="00B0F0">
                  <a:alpha val="40000"/>
                </a:srgb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>
                <a:noAutofit/>
              </a:bodyPr>
              <a:lstStyle/>
              <a:p>
                <a:pPr marL="0" marR="0" lvl="0" indent="0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الأسبوع  الثامن عشر    15   ـــــــ  19 / 07 / 1447هـ </a:t>
                </a:r>
              </a:p>
            </p:txBody>
          </p:sp>
          <p:sp>
            <p:nvSpPr>
              <p:cNvPr id="142" name="مربع نص 141">
                <a:extLst>
                  <a:ext uri="{FF2B5EF4-FFF2-40B4-BE49-F238E27FC236}">
                    <a16:creationId xmlns:a16="http://schemas.microsoft.com/office/drawing/2014/main" id="{B058171E-F8F6-D7B5-47E3-E037BDC36106}"/>
                  </a:ext>
                </a:extLst>
              </p:cNvPr>
              <p:cNvSpPr txBox="1"/>
              <p:nvPr/>
            </p:nvSpPr>
            <p:spPr>
              <a:xfrm>
                <a:off x="11991190" y="597676"/>
                <a:ext cx="2762054" cy="140530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ar-SA" sz="16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اختبار نهاية </a:t>
                </a:r>
              </a:p>
              <a:p>
                <a:pPr algn="ctr"/>
                <a:r>
                  <a:rPr lang="ar-SA" sz="1600" b="1" i="0" u="none" strike="noStrike" baseline="0" dirty="0"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الفصل الدراسي الأول </a:t>
                </a:r>
                <a:endParaRPr lang="ar-SA" sz="1600" b="1" dirty="0">
                  <a:effectLst/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p:grpSp>
        <p:sp>
          <p:nvSpPr>
            <p:cNvPr id="135" name="مستطيل: زوايا مستديرة 134">
              <a:extLst>
                <a:ext uri="{FF2B5EF4-FFF2-40B4-BE49-F238E27FC236}">
                  <a16:creationId xmlns:a16="http://schemas.microsoft.com/office/drawing/2014/main" id="{EB2B4620-F180-606D-2AEE-15EF8D45A507}"/>
                </a:ext>
              </a:extLst>
            </p:cNvPr>
            <p:cNvSpPr/>
            <p:nvPr/>
          </p:nvSpPr>
          <p:spPr>
            <a:xfrm>
              <a:off x="3093828" y="4874623"/>
              <a:ext cx="2315205" cy="1358130"/>
            </a:xfrm>
            <a:prstGeom prst="roundRect">
              <a:avLst>
                <a:gd name="adj" fmla="val 0"/>
              </a:avLst>
            </a:prstGeom>
            <a:solidFill>
              <a:srgbClr val="00B0F0">
                <a:alpha val="40000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t">
              <a:noAutofit/>
            </a:bodyPr>
            <a:lstStyle/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إجازة منتصف العام</a:t>
              </a:r>
            </a:p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20 / 07  / 1447 هـ</a:t>
              </a:r>
            </a:p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بداية الفصل الثاني</a:t>
              </a:r>
            </a:p>
            <a:p>
              <a:pPr algn="ctr"/>
              <a:r>
                <a:rPr lang="ar-SA" b="1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28 / 07  / 1447 هـ</a:t>
              </a:r>
            </a:p>
          </p:txBody>
        </p:sp>
      </p:grpSp>
      <p:sp>
        <p:nvSpPr>
          <p:cNvPr id="225" name="مربع نص 224">
            <a:extLst>
              <a:ext uri="{FF2B5EF4-FFF2-40B4-BE49-F238E27FC236}">
                <a16:creationId xmlns:a16="http://schemas.microsoft.com/office/drawing/2014/main" id="{38C9C258-B950-F53F-D689-C102304467E5}"/>
              </a:ext>
            </a:extLst>
          </p:cNvPr>
          <p:cNvSpPr txBox="1"/>
          <p:nvPr/>
        </p:nvSpPr>
        <p:spPr>
          <a:xfrm>
            <a:off x="2682240" y="116515"/>
            <a:ext cx="64873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توزيع مادة العلوم للصف </a:t>
            </a:r>
            <a:r>
              <a:rPr lang="ar-SA" sz="1600" b="1" i="0" u="none" strike="noStrike" baseline="0" dirty="0">
                <a:solidFill>
                  <a:srgbClr val="D519BA"/>
                </a:solidFill>
                <a:latin typeface="Arial,Bold"/>
              </a:rPr>
              <a:t>السادس</a:t>
            </a:r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 الابتدائي الفصل الدراسي </a:t>
            </a:r>
            <a:r>
              <a:rPr lang="ar-SA" sz="1600" b="1" i="0" u="none" strike="noStrike" baseline="0" dirty="0">
                <a:solidFill>
                  <a:srgbClr val="D519BA"/>
                </a:solidFill>
                <a:latin typeface="Arial,Bold"/>
              </a:rPr>
              <a:t>الأول </a:t>
            </a:r>
            <a:r>
              <a:rPr lang="ar-SA" sz="1600" b="1" i="0" u="none" strike="noStrike" baseline="0" dirty="0">
                <a:solidFill>
                  <a:srgbClr val="0070C0"/>
                </a:solidFill>
                <a:latin typeface="Arial,Bold"/>
              </a:rPr>
              <a:t>  لعام 1447  هــ</a:t>
            </a:r>
            <a:endParaRPr lang="ar-SA" sz="1600" dirty="0">
              <a:solidFill>
                <a:srgbClr val="0070C0"/>
              </a:solidFill>
            </a:endParaRPr>
          </a:p>
        </p:txBody>
      </p:sp>
      <p:sp>
        <p:nvSpPr>
          <p:cNvPr id="227" name="مربع نص 226">
            <a:extLst>
              <a:ext uri="{FF2B5EF4-FFF2-40B4-BE49-F238E27FC236}">
                <a16:creationId xmlns:a16="http://schemas.microsoft.com/office/drawing/2014/main" id="{D83779BF-3A5A-7E0C-741B-36FB59D504A5}"/>
              </a:ext>
            </a:extLst>
          </p:cNvPr>
          <p:cNvSpPr txBox="1"/>
          <p:nvPr/>
        </p:nvSpPr>
        <p:spPr>
          <a:xfrm>
            <a:off x="9380053" y="74834"/>
            <a:ext cx="16743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2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12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28" name="صورة 227">
            <a:extLst>
              <a:ext uri="{FF2B5EF4-FFF2-40B4-BE49-F238E27FC236}">
                <a16:creationId xmlns:a16="http://schemas.microsoft.com/office/drawing/2014/main" id="{F7F2A32E-724C-28BF-65A7-48A7B0E81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844" y="65865"/>
            <a:ext cx="570184" cy="433456"/>
          </a:xfrm>
          <a:prstGeom prst="rect">
            <a:avLst/>
          </a:prstGeom>
        </p:spPr>
      </p:pic>
      <p:pic>
        <p:nvPicPr>
          <p:cNvPr id="11" name="صورة 10">
            <a:hlinkClick r:id="rId3"/>
            <a:extLst>
              <a:ext uri="{FF2B5EF4-FFF2-40B4-BE49-F238E27FC236}">
                <a16:creationId xmlns:a16="http://schemas.microsoft.com/office/drawing/2014/main" id="{B3EB826B-A099-7E11-E792-C56A172977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662" y="6070336"/>
            <a:ext cx="977043" cy="18787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E10CCA7-C6BE-CCC9-5C0F-54D8507D15B3}"/>
              </a:ext>
            </a:extLst>
          </p:cNvPr>
          <p:cNvSpPr txBox="1"/>
          <p:nvPr/>
        </p:nvSpPr>
        <p:spPr>
          <a:xfrm>
            <a:off x="394363" y="120865"/>
            <a:ext cx="16743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6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المنطقة الغربية </a:t>
            </a:r>
            <a:endParaRPr lang="ar-SA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687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3578</Words>
  <Application>Microsoft Office PowerPoint</Application>
  <PresentationFormat>شاشة عريضة</PresentationFormat>
  <Paragraphs>639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2" baseType="lpstr">
      <vt:lpstr>Arial</vt:lpstr>
      <vt:lpstr>Arial,Bold</vt:lpstr>
      <vt:lpstr>Calibri</vt:lpstr>
      <vt:lpstr>Calibri Light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2</cp:revision>
  <dcterms:created xsi:type="dcterms:W3CDTF">2025-08-09T10:24:40Z</dcterms:created>
  <dcterms:modified xsi:type="dcterms:W3CDTF">2025-08-10T04:18:12Z</dcterms:modified>
</cp:coreProperties>
</file>