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1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6" r:id="rId12"/>
    <p:sldId id="307" r:id="rId13"/>
    <p:sldId id="309" r:id="rId14"/>
    <p:sldId id="310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1" autoAdjust="0"/>
    <p:restoredTop sz="92727" autoAdjust="0"/>
  </p:normalViewPr>
  <p:slideViewPr>
    <p:cSldViewPr snapToGrid="0">
      <p:cViewPr varScale="1">
        <p:scale>
          <a:sx n="73" d="100"/>
          <a:sy n="73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0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3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6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6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0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083" y="4275961"/>
            <a:ext cx="7766936" cy="1577340"/>
          </a:xfrm>
        </p:spPr>
        <p:txBody>
          <a:bodyPr>
            <a:normAutofit fontScale="90000"/>
          </a:bodyPr>
          <a:lstStyle/>
          <a:p>
            <a:pPr algn="ctr"/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القُبَّرَةُ وَابْنُهَا 2</a:t>
            </a:r>
            <a:r>
              <a:rPr lang="en-US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BH" sz="6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700" y="5817870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الرّابِع الابتدائي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5BA305D1-C304-46EB-B4B1-426C2825E1C4}"/>
              </a:ext>
            </a:extLst>
          </p:cNvPr>
          <p:cNvSpPr txBox="1"/>
          <p:nvPr/>
        </p:nvSpPr>
        <p:spPr>
          <a:xfrm>
            <a:off x="916506" y="1911372"/>
            <a:ext cx="10358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دَرْسٌ في مَاد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ةِ الل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غَةِ الّعَربي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ةِ</a:t>
            </a:r>
            <a:b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القِرَاءَة )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211" y="-67863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000" y="1595953"/>
            <a:ext cx="9490688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BH" sz="1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4. أشْرَحُ البَيْتَينِ السَّابِعَ والثَّامِنَ بِأُسْلُوبي الخاصِّ.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5. دَعَا الشّاعِرُ فِي آخِرِ القَصيدَةِ إلى اجْتِنَابِ التَّسرُّعِ. أُبَيِّنُ أَهَمِّيَّةَ ذلِكَ.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220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F56181E4-6AFA-4915-BDD9-5B4D019B5E12}"/>
              </a:ext>
            </a:extLst>
          </p:cNvPr>
          <p:cNvSpPr txBox="1">
            <a:spLocks/>
          </p:cNvSpPr>
          <p:nvPr/>
        </p:nvSpPr>
        <p:spPr>
          <a:xfrm>
            <a:off x="10910297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4553AC-D0AE-4531-AA1B-9DD8524AD0D5}"/>
              </a:ext>
            </a:extLst>
          </p:cNvPr>
          <p:cNvSpPr/>
          <p:nvPr/>
        </p:nvSpPr>
        <p:spPr>
          <a:xfrm>
            <a:off x="0" y="133351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C208FB0-4A54-43F1-ABD4-4BBD3CCEE72C}"/>
              </a:ext>
            </a:extLst>
          </p:cNvPr>
          <p:cNvSpPr txBox="1">
            <a:spLocks/>
          </p:cNvSpPr>
          <p:nvPr/>
        </p:nvSpPr>
        <p:spPr>
          <a:xfrm>
            <a:off x="384759" y="1234002"/>
            <a:ext cx="11422480" cy="526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1. بِمَ شَبَّهَ الشَّاعِرُ الجَنَاحَ فِي البَيْتِ السَّابِعِ؟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شَبَّهَ الشَّاعِرُ الجنَاحَ بالإنسَانِ الذي يَخُونُ صَاحِبَهُ ويتخلّى عنهُ وقتَ الحاجَةِ.</a:t>
            </a:r>
            <a:endParaRPr lang="ar-BH" b="1" dirty="0">
              <a:solidFill>
                <a:srgbClr val="00B05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2. (لِكُلِّ شَيْءٍ في الحَيَاةِ وَقْتُهُ)، مَا المَقْصُوْدُ مِنَ العِبَارَةِ السَّابِقَةِ؟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لِكُلِّ شيءٍ في الحياةِ زمنُهُ وأوانُهُ، وعلينا اجْتِنَابُ التَّسرُّعِ في كلِّ أمورنِا حتى نتمكَّنَ مِن تحقيقِ أحلامِنَا.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3. أَضَعُ عَلامَةَ (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  <a:sym typeface="Webdings" panose="05030102010509060703" pitchFamily="18" charset="2"/>
              </a:rPr>
              <a:t>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) أمَامَ الأفْكَارِ الّتي وَرَدَتْ في الأبْيَاتِ السَّابِقَةِ: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xmlns="" id="{69D7E437-8765-43BA-B3B1-19FD66F80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27354"/>
              </p:ext>
            </p:extLst>
          </p:nvPr>
        </p:nvGraphicFramePr>
        <p:xfrm>
          <a:off x="1057275" y="4183819"/>
          <a:ext cx="10208133" cy="180264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69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8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88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  <a:sym typeface="Webdings" panose="05030102010509060703" pitchFamily="18" charset="2"/>
                        </a:rPr>
                        <a:t></a:t>
                      </a:r>
                      <a:endParaRPr lang="ar-BH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مُخَالَفَةُ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الابْنِ تَوْجيهَاتِ الأمِّ.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88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  <a:sym typeface="Webdings" panose="05030102010509060703" pitchFamily="18" charset="2"/>
                        </a:rPr>
                        <a:t></a:t>
                      </a:r>
                      <a:endParaRPr lang="ar-BH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في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التَّأنِّي السَّلامَةُ.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881">
                <a:tc>
                  <a:txBody>
                    <a:bodyPr/>
                    <a:lstStyle/>
                    <a:p>
                      <a:pPr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الابنُ يَنجَحُ في مُحَاوَلَةِ الطَّيَرَانِ عَاليًا.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4293B68-5B70-4DE9-8509-D884FF6742A9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03B341-A034-4B18-946E-72317ABE28E3}"/>
              </a:ext>
            </a:extLst>
          </p:cNvPr>
          <p:cNvSpPr/>
          <p:nvPr/>
        </p:nvSpPr>
        <p:spPr>
          <a:xfrm>
            <a:off x="0" y="112311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6E2D99E-6495-412B-AE44-C088BBA81553}"/>
              </a:ext>
            </a:extLst>
          </p:cNvPr>
          <p:cNvSpPr txBox="1">
            <a:spLocks/>
          </p:cNvSpPr>
          <p:nvPr/>
        </p:nvSpPr>
        <p:spPr>
          <a:xfrm>
            <a:off x="1000125" y="1314450"/>
            <a:ext cx="10687050" cy="5111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ar-BH" sz="1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4. أشْرَحُ البَيْتَينِ السَّابِعَ والثَّامِنَ بِأُسْلُوبي الخاصِّ.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حاوَلَ الطّائرُ التَّحْليقَ عاليًا، إلَّا أنَّ جَناحَهُ الهَّشَ الضَّعيفَ لم يُسَاعِدْهُ على ذلكَ، فَسَقَطَ أرضًا، وانْكَسَرَتْ رُكْبتَاهُ، ولَمْ يَستَطِعْ تَحقيقَ حُلمِهِ.</a:t>
            </a:r>
            <a:endParaRPr lang="ar-BH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5. دَعَا الشّاعِرُ فِي آخِرِ القَصيدَةِ إلى اجْتِنَابِ التَّسرُّعِ. أُبَيِّنُ أَهَمِّيَّةَ ذلِكَ.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عَدَمُ الوُقُوعِ في الخَطَأِ/ اتِّخَاذُ القَرَارِ المُنَاسِبِ في الوَقْتِ المُنَاسِبِ/ إنجْازُ العَمَلِ بِدِقَّةٍ 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1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150" y="-205440"/>
            <a:ext cx="1857202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(3)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1053302" y="0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398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1. أتَوَقَّعُ رَدَّةَ فِعْلِ الأُمِّ بَعْدَ إصَابَةِ الابْنِ بِالكَسْرِ.</a:t>
            </a:r>
          </a:p>
          <a:p>
            <a:pPr marL="0" indent="0">
              <a:buNone/>
            </a:pPr>
            <a:r>
              <a:rPr lang="en-US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</a:t>
            </a: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............................................................................</a:t>
            </a:r>
          </a:p>
          <a:p>
            <a:pPr marL="0" indent="0"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 ............................................................................</a:t>
            </a:r>
          </a:p>
          <a:p>
            <a:endParaRPr lang="ar-BH" sz="36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2. أُبَيِّنُ رِسَالَةَ الشَّاعِرِ مِنْ خِلالِ أَبْيَاتِ القَصيدَةِ .</a:t>
            </a:r>
          </a:p>
          <a:p>
            <a:pPr marL="0" indent="0"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 ............................................................................</a:t>
            </a:r>
          </a:p>
          <a:p>
            <a:pPr marL="0" indent="0"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 ............................................................................</a:t>
            </a:r>
          </a:p>
          <a:p>
            <a:pPr marL="0" indent="0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59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F690425-E891-4BE0-A993-1E109914DA01}"/>
              </a:ext>
            </a:extLst>
          </p:cNvPr>
          <p:cNvSpPr txBox="1">
            <a:spLocks/>
          </p:cNvSpPr>
          <p:nvPr/>
        </p:nvSpPr>
        <p:spPr>
          <a:xfrm>
            <a:off x="11053302" y="8540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B14C3C-2E0E-4EE2-AB7A-DA21096C8427}"/>
              </a:ext>
            </a:extLst>
          </p:cNvPr>
          <p:cNvSpPr/>
          <p:nvPr/>
        </p:nvSpPr>
        <p:spPr>
          <a:xfrm>
            <a:off x="0" y="213328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769257" y="1161143"/>
            <a:ext cx="10508343" cy="5167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1. </a:t>
            </a:r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أتَوَقَعُ رَدَّةَ فِعْلِ الأمِّ بَعْدَ إصَابَةِ الابْنِ بِالكَسْرِ.</a:t>
            </a: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الخَوْفُ عَلَى ابْنِهَا.</a:t>
            </a: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مُعَالجتُهُ ورِعَايَتُهُ حَتى يُشْفَى.</a:t>
            </a:r>
            <a:endParaRPr lang="en-US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لَوْمُهُ ومُعَاتَبتُهُ عَلى سُوءِ التَّصَرِفِ.</a:t>
            </a: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تَدريبُهُ عَلى الطَّيرانِ مجدَّدًا بَعدَ الشِّفاءِ.</a:t>
            </a:r>
            <a:endParaRPr lang="en-US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b="1" dirty="0">
              <a:solidFill>
                <a:schemeClr val="accent6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2. </a:t>
            </a:r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أُبَيِّنُ رِسَالَةَ الشَّاعِرِ مِنْ خِلالِ أَبْيَاتِ القَصيدَةِ .</a:t>
            </a:r>
          </a:p>
          <a:p>
            <a:r>
              <a:rPr lang="ar-BH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طَاعَةُ الوالِديْنِ مَنجَاةٌ مِنَ المشَاكِلِ.</a:t>
            </a: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نَصائِحُ الكِبارِ تأتي مِنَ الخِبرَةِ في الحياةِ.</a:t>
            </a: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التأنِّي شرطٌ من شروطِ النَّجَاحِ في تحْقيقِ الأهدافِ.</a:t>
            </a:r>
          </a:p>
          <a:p>
            <a:endParaRPr lang="ar-BH" sz="36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53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</p:txBody>
      </p:sp>
    </p:spTree>
    <p:extLst>
      <p:ext uri="{BB962C8B-B14F-4D97-AF65-F5344CB8AC3E}">
        <p14:creationId xmlns:p14="http://schemas.microsoft.com/office/powerpoint/2010/main" val="277811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34611AF2-49D1-4249-888C-F194AE334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5" y="744583"/>
            <a:ext cx="6799897" cy="501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DEAEF856-CC33-4DD7-82AE-6704C956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137" y="1148447"/>
            <a:ext cx="3985667" cy="4203546"/>
          </a:xfrm>
        </p:spPr>
        <p:txBody>
          <a:bodyPr>
            <a:noAutofit/>
          </a:bodyPr>
          <a:lstStyle/>
          <a:p>
            <a:pPr algn="ctr" rtl="1"/>
            <a:r>
              <a:rPr lang="ar-BH" sz="6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أقرأُ القصيدة بِتَمعُّنٍ، وأُجيبُ عمَّا يليهَا من أسئلةٍ</a:t>
            </a:r>
            <a:endParaRPr lang="en-US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15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A73D69AF-4C52-4910-8A39-AF20FFF67942}"/>
              </a:ext>
            </a:extLst>
          </p:cNvPr>
          <p:cNvSpPr txBox="1"/>
          <p:nvPr/>
        </p:nvSpPr>
        <p:spPr>
          <a:xfrm>
            <a:off x="3505340" y="536493"/>
            <a:ext cx="4164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مَعَانِي مُفْرَدَاتِ القَصِيدَةِ</a:t>
            </a:r>
            <a:endParaRPr lang="en-US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xmlns="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88739"/>
              </p:ext>
            </p:extLst>
          </p:nvPr>
        </p:nvGraphicFramePr>
        <p:xfrm>
          <a:off x="1605544" y="1625069"/>
          <a:ext cx="7963631" cy="410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:a16="http://schemas.microsoft.com/office/drawing/2014/main" xmlns="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:a16="http://schemas.microsoft.com/office/drawing/2014/main" xmlns="" val="2651125887"/>
                    </a:ext>
                  </a:extLst>
                </a:gridCol>
              </a:tblGrid>
              <a:tr h="587598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المَعْنىَ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الكلمةُ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562839"/>
                  </a:ext>
                </a:extLst>
              </a:tr>
              <a:tr h="587598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البَراعَةُ</a:t>
                      </a:r>
                      <a:r>
                        <a:rPr lang="ar-BH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الشَّطَّارةُ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542323"/>
                  </a:ext>
                </a:extLst>
              </a:tr>
              <a:tr h="587598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مُبتغَاهُ، حُلْمُهُ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مُنَاهُ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290676"/>
                  </a:ext>
                </a:extLst>
              </a:tr>
              <a:tr h="587598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تَمهَّلَ </a:t>
                      </a:r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تأَنَّى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247066"/>
                  </a:ext>
                </a:extLst>
              </a:tr>
              <a:tr h="587598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مُرتَاحٌ</a:t>
                      </a:r>
                      <a:r>
                        <a:rPr lang="ar-BH" sz="3600" dirty="0"/>
                        <a:t> </a:t>
                      </a:r>
                      <a:endParaRPr lang="ar-BH" sz="3600" kern="1200" dirty="0">
                        <a:solidFill>
                          <a:schemeClr val="dk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مُهَنَّا (مُهَنَّأٌ)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450284"/>
                  </a:ext>
                </a:extLst>
              </a:tr>
              <a:tr h="901229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خَسَارَتُهُ، فِقْدَانُهُ</a:t>
                      </a:r>
                      <a:endParaRPr lang="ar-B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فَوْتُهُ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95789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xmlns="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36481"/>
              </p:ext>
            </p:extLst>
          </p:nvPr>
        </p:nvGraphicFramePr>
        <p:xfrm>
          <a:off x="178593" y="1066016"/>
          <a:ext cx="11834813" cy="5203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6330">
                  <a:extLst>
                    <a:ext uri="{9D8B030D-6E8A-4147-A177-3AD203B41FA5}">
                      <a16:colId xmlns:a16="http://schemas.microsoft.com/office/drawing/2014/main" xmlns="" val="4107278025"/>
                    </a:ext>
                  </a:extLst>
                </a:gridCol>
                <a:gridCol w="1255295">
                  <a:extLst>
                    <a:ext uri="{9D8B030D-6E8A-4147-A177-3AD203B41FA5}">
                      <a16:colId xmlns:a16="http://schemas.microsoft.com/office/drawing/2014/main" xmlns="" val="2578692530"/>
                    </a:ext>
                  </a:extLst>
                </a:gridCol>
              </a:tblGrid>
              <a:tr h="1542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ar-BH" sz="32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الصُّوَر الجَمَالِيَّةُ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ar-BH" sz="3200" b="1" kern="1200" noProof="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kern="1200" noProof="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عَاقِبَةُ مُخَالَفَةِ النَّصِيحَةِ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noProof="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الفكرة الرَّئيسة للأبياتِ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915430"/>
                  </a:ext>
                </a:extLst>
              </a:tr>
              <a:tr h="3649226"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4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خَانَهُ جَنَاحُهُ: شَبَّهَ الجنَاحَ بالإنسَانِ الذي يَخُونُ صَاحِبَهُ ويتخلّى عنهُ وقتَ الحاجةِ.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في هذا المقْطَعِ تتَصَاعَدُ الأحْداثُ نحوَ المشْكِلَة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ِ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، انْتِهاءً إلى الع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ِبْرَةِ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rtl="1"/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أرادَ الطَّائرُ الصَّغِيرُ أنْ يَكْشِفَ عنْ مهارتِه في الطَّيرانِ مُبكِّرًا، فَخَالَفَ أوامِرَ أمّهِ القُب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ّ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َر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َ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ةِ ونصائِحَهَا، 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وَحاوَلَ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التحْليقَ عاليًا، إلَّا أنَّ جَناحَهُ ال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هَشَّ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الضَّعيفَ لم يُسَاعِدْهُ على 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ذلكَ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، فَسَقَطَ أرضًا، وانْكَسَرَتْ رُكْبتَاهُ، ولَمْ يَستَطِعْ تَحقيقَ حُلمِهِ. وَلَو اتَّبَعَ الابْنُ نَصائِحَ أُمِّهِ 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لهُ ب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التَّأنِّي والتَّريّ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ُ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ث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ِ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لَسَلِمَ وتَعَلَّمَ، وحَقَّق حُل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ْ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مَهُ في الطَّيرانِ والاسْتِمْتَاعِ بحياتِهِ.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rtl="1"/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وتنتهي القصيدةُ بعِبرَةٍ يُؤَكِّدُ فيها الشَّاعِرُ على وُجوبِ طاعةِ الوالدينِ، والأخذِ بِنصائِحِهِمَا، داعيًا إلى التَّأنِّي واجْتِنَاب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ِ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التَّسرُّعِ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لتحقيقِ النَّجاحِ</a:t>
                      </a:r>
                      <a:r>
                        <a:rPr lang="ar-SA" sz="28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الشّرح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0370335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697" y="-74612"/>
            <a:ext cx="2028009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942466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581613"/>
            <a:ext cx="11218069" cy="4690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1. لمِاذَا خَالَفَ الابنُ توجيهاتِ أمِّهِ القُبَّرَةِ؟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2. مَا سَبَبُ فَشَلِ الابْنِ في الطَّيرانِ؟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3. مَا عَاقِبَةُ التَّهوُّرِ والاسْتِعجَالِ كَمَا وَرَدَتْ في النَّصِّ؟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</a:t>
            </a:r>
            <a:endParaRPr lang="ar-BH" sz="32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1613" y="-219676"/>
            <a:ext cx="2025738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52" y="1332094"/>
            <a:ext cx="10368362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5. أستَخْرِجُ منَ القَصيدَةِ مُرَادِفَ كل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ّ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ِ كَلِمَةٍ ممَّا يَأتِي: 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مُبتغَاهُ: ...........................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تَمهَّلَ: ............................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خَسَارَتُهُ: .........................</a:t>
            </a: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6. أَكتُبُ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م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ِ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ن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الق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ص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ِ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يد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ة العِبَارَةَ الدَّالَّةَ عَلَى كلِّ مَعْنًى منَ المعاني الآتِيَةِ:</a:t>
            </a:r>
          </a:p>
          <a:p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مُخَالَفَةُ الابنِ نَصيحَةَ أمِّهِ، و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انْدِفَاعُهُ إلى المُغَامَرةِ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.......................................................................................</a:t>
            </a:r>
          </a:p>
          <a:p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إصَابَةُ الابْنِ، وَتَبَدُّدُ حُلْمِهِ بالطَّيَرانِ.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........................................................................................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66DB91-81B2-484A-86A8-738F3A935340}"/>
              </a:ext>
            </a:extLst>
          </p:cNvPr>
          <p:cNvSpPr txBox="1">
            <a:spLocks/>
          </p:cNvSpPr>
          <p:nvPr/>
        </p:nvSpPr>
        <p:spPr>
          <a:xfrm>
            <a:off x="10942466" y="-14236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47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679326-6273-4E85-A742-1A2D9177CD06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B13034-CA81-48B9-B50A-5626F3897F1F}"/>
              </a:ext>
            </a:extLst>
          </p:cNvPr>
          <p:cNvSpPr/>
          <p:nvPr/>
        </p:nvSpPr>
        <p:spPr>
          <a:xfrm>
            <a:off x="0" y="202034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0E25DC0-3F1E-4460-AD60-B828B453AA7C}"/>
              </a:ext>
            </a:extLst>
          </p:cNvPr>
          <p:cNvSpPr txBox="1">
            <a:spLocks/>
          </p:cNvSpPr>
          <p:nvPr/>
        </p:nvSpPr>
        <p:spPr>
          <a:xfrm>
            <a:off x="366334" y="1520238"/>
            <a:ext cx="11459332" cy="4674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1. لمِاذَا خَالَفَ الابنُ توجيهاتِ أمِّهِ القُبَّرَةِ؟</a:t>
            </a:r>
          </a:p>
          <a:p>
            <a:pPr marL="0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خَالَفَهَا لأنَّهُ أرَادَ أَنْ يُظْهِرَ مَهَارَتَهُ في الطَّيَرانِ مُبَكِّرًا.</a:t>
            </a:r>
          </a:p>
          <a:p>
            <a:pPr marL="0" indent="0">
              <a:buNone/>
            </a:pPr>
            <a:endParaRPr lang="ar-BH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2. مَا سَبَبُ فَشَلِ الابْنِ في الطَّيرانِ؟</a:t>
            </a:r>
          </a:p>
          <a:p>
            <a:pPr marL="0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سبَبُ فَشَلِ الابْنِ في الطَّيرانِ هو مُخَالَفَتُهُ تَوجيهَاتِ أمِّه، وعدمُ َتَحَمُّلِ جَنَاحِهِ الهَشِّ ثِقَلَ الهَوَاءِ. </a:t>
            </a:r>
          </a:p>
          <a:p>
            <a:pPr marL="0" indent="0">
              <a:buNone/>
            </a:pPr>
            <a:endParaRPr lang="ar-BH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6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3. مَا عَاقِبَةُ التَّهوُّرِ والاسْتِعجَالِ كَمَا وَرَدَتْ في النَّصِّ؟</a:t>
            </a:r>
          </a:p>
          <a:p>
            <a:pPr marL="0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الخَسَارَةُ والنَّدَامَةُ.</a:t>
            </a:r>
          </a:p>
        </p:txBody>
      </p:sp>
    </p:spTree>
    <p:extLst>
      <p:ext uri="{BB962C8B-B14F-4D97-AF65-F5344CB8AC3E}">
        <p14:creationId xmlns:p14="http://schemas.microsoft.com/office/powerpoint/2010/main" val="24311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12D1251-44AC-4B04-B30D-8980E8DD2EB3}"/>
              </a:ext>
            </a:extLst>
          </p:cNvPr>
          <p:cNvSpPr txBox="1">
            <a:spLocks/>
          </p:cNvSpPr>
          <p:nvPr/>
        </p:nvSpPr>
        <p:spPr>
          <a:xfrm>
            <a:off x="10942466" y="-16195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5E9591-6A00-4E6A-AE02-8D12FF2FD847}"/>
              </a:ext>
            </a:extLst>
          </p:cNvPr>
          <p:cNvSpPr/>
          <p:nvPr/>
        </p:nvSpPr>
        <p:spPr>
          <a:xfrm>
            <a:off x="-65228" y="84822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E3BCA2C-7E09-4A06-BD41-D44BFCF9866D}"/>
              </a:ext>
            </a:extLst>
          </p:cNvPr>
          <p:cNvSpPr txBox="1">
            <a:spLocks/>
          </p:cNvSpPr>
          <p:nvPr/>
        </p:nvSpPr>
        <p:spPr>
          <a:xfrm>
            <a:off x="915169" y="1157188"/>
            <a:ext cx="10368362" cy="526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5. أستَخْرِجُ منَ القَصيدَةِ مُرَادِفَ كل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ّ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ِ كَلِمَةٍ ممَّا يَأتِي: 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مُبتغَاهُ: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مُنَاهُ.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تَمهَّلَ: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تَأَنَّى.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خَسَارَتُهُ: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فَوْتُهُ.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6. أَكتُبُ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م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ِ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ن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الق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ص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ِ</a:t>
            </a:r>
            <a:r>
              <a:rPr lang="ar-SA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يد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ة العِبَارَةَ الدَّالَّةَ عَلَى كلِّ مَعْنًى منَ المعاني الآتِيَةِ:</a:t>
            </a:r>
          </a:p>
          <a:p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مُخَالَفَةُ الابنِ نَصيحَةَ أمِّهِ، و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انْدِفَاعُهُ إلى المُغَامَرةِ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لــــكــــنَّــــهُ خـــالَــــفَ الإشَـــــارَهْ      لمَّا أَرَادَ يُظْهِرُ الشَّطارهْ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إصَابَةُ الابْنِ، وَتَبَدُّدُ حُلْمِهِ بالطَّيَرانِ.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فَانْكَسَرَتْ في الحالِ رُكْبَتَاهُ      وَلَمْ يَنَلْ منَ العُلا مُناهْ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27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799" y="-129661"/>
            <a:ext cx="1894147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نَشَاط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1191139"/>
            <a:ext cx="10934477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1. بِمَ شَبَّهَ الشَّاعِرُ الجَنَاحَ فِي البَيْتِ السَّابِعِ؟</a:t>
            </a: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...............................................................................................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16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2. (لِكُلِّ شَيْءٍ في الحَيَاةِ وَقْتُهُ)، مَا المَقْصُوْدُ مِنَ العِبَارَةِ السَّابِقَةِ؟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...............................................................................................</a:t>
            </a:r>
            <a:r>
              <a:rPr lang="fr-FR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</a:t>
            </a:r>
            <a:endParaRPr lang="ar-BH" sz="900" b="1" dirty="0">
              <a:solidFill>
                <a:schemeClr val="bg1">
                  <a:lumMod val="95000"/>
                </a:schemeClr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3. أَضَعُ عَلامَةَ (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  <a:sym typeface="Webdings" panose="05030102010509060703" pitchFamily="18" charset="2"/>
              </a:rPr>
              <a:t></a:t>
            </a:r>
            <a:r>
              <a:rPr lang="ar-BH" sz="32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) أمَامَ الأفْكَارِ الّتي وَرَدَتْ في الأبْيَاتِ السَّابِقَةِ: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993946" y="-50146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55272"/>
              </p:ext>
            </p:extLst>
          </p:nvPr>
        </p:nvGraphicFramePr>
        <p:xfrm>
          <a:off x="1198053" y="4814887"/>
          <a:ext cx="9795893" cy="1554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7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8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304"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مُخَالَفَةُ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الابْنِ تَوْجيهَاتِ الأمِّ.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304"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في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التَّأنِّي السَّلامَةُ.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304">
                <a:tc>
                  <a:txBody>
                    <a:bodyPr/>
                    <a:lstStyle/>
                    <a:p>
                      <a:pPr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الابنُ يَنجَحُ في مُحَاوَلَةِ الطَّيَرَانِ عَاليًا.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829490"/>
      </p:ext>
    </p:extLst>
  </p:cSld>
  <p:clrMapOvr>
    <a:masterClrMapping/>
  </p:clrMapOvr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1013</TotalTime>
  <Words>870</Words>
  <Application>Microsoft Office PowerPoint</Application>
  <PresentationFormat>Widescreen</PresentationFormat>
  <Paragraphs>165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Traditional Arabic</vt:lpstr>
      <vt:lpstr>Webdings</vt:lpstr>
      <vt:lpstr>قالب الدروس</vt:lpstr>
      <vt:lpstr>                 القُبَّرَةُ وَابْنُهَا 2 </vt:lpstr>
      <vt:lpstr>أقرأُ القصيدة بِتَمعُّنٍ، وأُجيبُ عمَّا يليهَا من أسئلةٍ</vt:lpstr>
      <vt:lpstr>PowerPoint Presentation</vt:lpstr>
      <vt:lpstr>PowerPoint Presentation</vt:lpstr>
      <vt:lpstr>نشاط (1)</vt:lpstr>
      <vt:lpstr>نشاط (1)</vt:lpstr>
      <vt:lpstr>PowerPoint Presentation</vt:lpstr>
      <vt:lpstr>PowerPoint Presentation</vt:lpstr>
      <vt:lpstr>نَشَاط (2)</vt:lpstr>
      <vt:lpstr>نشاط (2)</vt:lpstr>
      <vt:lpstr>PowerPoint Presentation</vt:lpstr>
      <vt:lpstr>PowerPoint Presentation</vt:lpstr>
      <vt:lpstr>نشاط (3)</vt:lpstr>
      <vt:lpstr>PowerPoint Presentation</vt:lpstr>
      <vt:lpstr>انتهى الدرس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user</cp:lastModifiedBy>
  <cp:revision>154</cp:revision>
  <dcterms:created xsi:type="dcterms:W3CDTF">2020-03-04T09:54:10Z</dcterms:created>
  <dcterms:modified xsi:type="dcterms:W3CDTF">2020-03-12T19:46:20Z</dcterms:modified>
</cp:coreProperties>
</file>