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24"/>
  </p:notesMasterIdLst>
  <p:sldIdLst>
    <p:sldId id="256" r:id="rId2"/>
    <p:sldId id="277" r:id="rId3"/>
    <p:sldId id="268" r:id="rId4"/>
    <p:sldId id="278" r:id="rId5"/>
    <p:sldId id="269" r:id="rId6"/>
    <p:sldId id="302" r:id="rId7"/>
    <p:sldId id="273" r:id="rId8"/>
    <p:sldId id="301" r:id="rId9"/>
    <p:sldId id="305" r:id="rId10"/>
    <p:sldId id="306" r:id="rId11"/>
    <p:sldId id="304" r:id="rId12"/>
    <p:sldId id="270" r:id="rId13"/>
    <p:sldId id="281" r:id="rId14"/>
    <p:sldId id="280" r:id="rId15"/>
    <p:sldId id="282" r:id="rId16"/>
    <p:sldId id="303" r:id="rId17"/>
    <p:sldId id="283" r:id="rId18"/>
    <p:sldId id="279" r:id="rId19"/>
    <p:sldId id="271" r:id="rId20"/>
    <p:sldId id="289" r:id="rId21"/>
    <p:sldId id="296" r:id="rId22"/>
    <p:sldId id="297" r:id="rId2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4D9"/>
    <a:srgbClr val="F5F9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985" autoAdjust="0"/>
    <p:restoredTop sz="94660"/>
  </p:normalViewPr>
  <p:slideViewPr>
    <p:cSldViewPr snapToGrid="0">
      <p:cViewPr>
        <p:scale>
          <a:sx n="67" d="100"/>
          <a:sy n="67" d="100"/>
        </p:scale>
        <p:origin x="903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430711E-31BB-4800-8472-300BBB12135C}" type="datetimeFigureOut">
              <a:rPr lang="ar-SA" smtClean="0"/>
              <a:t>19/09/44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5396555-10E8-42B8-BCB4-EB6AC67FAF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06588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762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85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38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467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0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173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762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901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651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74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862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91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sv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sv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22.svg"/><Relationship Id="rId12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microsoft.com/office/2007/relationships/hdphoto" Target="../media/hdphoto2.wdp"/><Relationship Id="rId5" Type="http://schemas.openxmlformats.org/officeDocument/2006/relationships/image" Target="../media/image4.sv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22.svg"/><Relationship Id="rId12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microsoft.com/office/2007/relationships/hdphoto" Target="../media/hdphoto2.wdp"/><Relationship Id="rId5" Type="http://schemas.openxmlformats.org/officeDocument/2006/relationships/image" Target="../media/image4.sv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hdphoto" Target="../media/hdphoto2.wdp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microsoft.com/office/2007/relationships/hdphoto" Target="../media/hdphoto3.wdp"/><Relationship Id="rId1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10" Type="http://schemas.openxmlformats.org/officeDocument/2006/relationships/image" Target="../media/image26.png"/><Relationship Id="rId4" Type="http://schemas.openxmlformats.org/officeDocument/2006/relationships/image" Target="../media/image8.png"/><Relationship Id="rId9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8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sv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hdphoto" Target="../media/hdphoto2.wdp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microsoft.com/office/2007/relationships/hdphoto" Target="../media/hdphoto3.wdp"/><Relationship Id="rId1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1.png"/><Relationship Id="rId3" Type="http://schemas.openxmlformats.org/officeDocument/2006/relationships/image" Target="../media/image2.svg"/><Relationship Id="rId7" Type="http://schemas.microsoft.com/office/2007/relationships/hdphoto" Target="../media/hdphoto1.wdp"/><Relationship Id="rId12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3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sv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1.wdp"/><Relationship Id="rId1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3.wdp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svg"/><Relationship Id="rId15" Type="http://schemas.openxmlformats.org/officeDocument/2006/relationships/image" Target="../media/image36.sv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1.wdp"/><Relationship Id="rId1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3.svg"/><Relationship Id="rId2" Type="http://schemas.openxmlformats.org/officeDocument/2006/relationships/image" Target="../media/image1.png"/><Relationship Id="rId16" Type="http://schemas.microsoft.com/office/2007/relationships/hdphoto" Target="../media/hdphoto2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2.png"/><Relationship Id="rId5" Type="http://schemas.openxmlformats.org/officeDocument/2006/relationships/image" Target="../media/image4.svg"/><Relationship Id="rId15" Type="http://schemas.openxmlformats.org/officeDocument/2006/relationships/image" Target="../media/image8.png"/><Relationship Id="rId10" Type="http://schemas.openxmlformats.org/officeDocument/2006/relationships/image" Target="../media/image11.sv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9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sv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1.wdp"/><Relationship Id="rId14" Type="http://schemas.openxmlformats.org/officeDocument/2006/relationships/image" Target="../media/image40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sv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2.png"/><Relationship Id="rId17" Type="http://schemas.openxmlformats.org/officeDocument/2006/relationships/hyperlink" Target="https://t.me/fatimahalsubeie" TargetMode="External"/><Relationship Id="rId2" Type="http://schemas.openxmlformats.org/officeDocument/2006/relationships/image" Target="../media/image1.png"/><Relationship Id="rId16" Type="http://schemas.openxmlformats.org/officeDocument/2006/relationships/hyperlink" Target="https://refaheducation.com/a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svg"/><Relationship Id="rId15" Type="http://schemas.openxmlformats.org/officeDocument/2006/relationships/image" Target="../media/image11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microsoft.com/office/2007/relationships/hdphoto" Target="../media/hdphoto2.wdp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3.svg"/><Relationship Id="rId2" Type="http://schemas.openxmlformats.org/officeDocument/2006/relationships/image" Target="../media/image1.png"/><Relationship Id="rId16" Type="http://schemas.microsoft.com/office/2007/relationships/hdphoto" Target="../media/hdphoto2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2.png"/><Relationship Id="rId5" Type="http://schemas.openxmlformats.org/officeDocument/2006/relationships/image" Target="../media/image4.svg"/><Relationship Id="rId15" Type="http://schemas.openxmlformats.org/officeDocument/2006/relationships/image" Target="../media/image8.png"/><Relationship Id="rId10" Type="http://schemas.openxmlformats.org/officeDocument/2006/relationships/image" Target="../media/image11.sv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1.wdp"/><Relationship Id="rId3" Type="http://schemas.openxmlformats.org/officeDocument/2006/relationships/image" Target="../media/image2.svg"/><Relationship Id="rId7" Type="http://schemas.openxmlformats.org/officeDocument/2006/relationships/image" Target="../media/image4.svg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svg"/><Relationship Id="rId5" Type="http://schemas.openxmlformats.org/officeDocument/2006/relationships/image" Target="../media/image11.svg"/><Relationship Id="rId15" Type="http://schemas.microsoft.com/office/2007/relationships/hdphoto" Target="../media/hdphoto2.wdp"/><Relationship Id="rId10" Type="http://schemas.openxmlformats.org/officeDocument/2006/relationships/image" Target="../media/image5.png"/><Relationship Id="rId4" Type="http://schemas.openxmlformats.org/officeDocument/2006/relationships/image" Target="../media/image10.png"/><Relationship Id="rId9" Type="http://schemas.openxmlformats.org/officeDocument/2006/relationships/image" Target="../media/image13.svg"/><Relationship Id="rId1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2.wdp"/><Relationship Id="rId3" Type="http://schemas.openxmlformats.org/officeDocument/2006/relationships/image" Target="../media/image2.svg"/><Relationship Id="rId7" Type="http://schemas.openxmlformats.org/officeDocument/2006/relationships/image" Target="../media/image13.sv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microsoft.com/office/2007/relationships/hdphoto" Target="../media/hdphoto1.wdp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5.png"/><Relationship Id="rId3" Type="http://schemas.openxmlformats.org/officeDocument/2006/relationships/image" Target="../media/image2.svg"/><Relationship Id="rId7" Type="http://schemas.openxmlformats.org/officeDocument/2006/relationships/image" Target="../media/image4.svg"/><Relationship Id="rId12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6.svg"/><Relationship Id="rId10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sv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1.wdp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sv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microsoft.com/office/2007/relationships/hdphoto" Target="../media/hdphoto1.wdp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878308" y="4353760"/>
            <a:ext cx="1070954" cy="125941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126499">
            <a:off x="7914536" y="1013304"/>
            <a:ext cx="882033" cy="16599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48432" y="1069320"/>
            <a:ext cx="1014055" cy="1192502"/>
          </a:xfrm>
          <a:prstGeom prst="rect">
            <a:avLst/>
          </a:prstGeom>
        </p:spPr>
      </p:pic>
      <p:sp>
        <p:nvSpPr>
          <p:cNvPr id="16" name="مستطيل 15">
            <a:extLst>
              <a:ext uri="{FF2B5EF4-FFF2-40B4-BE49-F238E27FC236}">
                <a16:creationId xmlns:a16="http://schemas.microsoft.com/office/drawing/2014/main" id="{74D050B8-4AFB-CC81-3C41-71C27EDF9051}"/>
              </a:ext>
            </a:extLst>
          </p:cNvPr>
          <p:cNvSpPr/>
          <p:nvPr/>
        </p:nvSpPr>
        <p:spPr>
          <a:xfrm>
            <a:off x="3946993" y="1886999"/>
            <a:ext cx="4738777" cy="20287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8 - 6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4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+mn-ea"/>
              <a:cs typeface="Mudir MT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الأشكال الرباعية</a:t>
            </a:r>
          </a:p>
        </p:txBody>
      </p:sp>
      <p:pic>
        <p:nvPicPr>
          <p:cNvPr id="12" name="Picture 35" descr="Picture 35">
            <a:extLst>
              <a:ext uri="{FF2B5EF4-FFF2-40B4-BE49-F238E27FC236}">
                <a16:creationId xmlns:a16="http://schemas.microsoft.com/office/drawing/2014/main" id="{59679D6F-C845-34BC-D20C-668F6C8FBAC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0AB7E901-0CD2-F158-16D8-83829428FC2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010986" y="4950769"/>
            <a:ext cx="1070954" cy="125941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209691">
            <a:off x="10004523" y="679529"/>
            <a:ext cx="856819" cy="16599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37078" y="428946"/>
            <a:ext cx="883354" cy="1038801"/>
          </a:xfrm>
          <a:prstGeom prst="rect">
            <a:avLst/>
          </a:prstGeom>
        </p:spPr>
      </p:pic>
      <p:sp>
        <p:nvSpPr>
          <p:cNvPr id="12" name="Google Shape;312;p25">
            <a:extLst>
              <a:ext uri="{FF2B5EF4-FFF2-40B4-BE49-F238E27FC236}">
                <a16:creationId xmlns:a16="http://schemas.microsoft.com/office/drawing/2014/main" id="{1F7AF73A-79AA-131B-9596-30EE963C07E0}"/>
              </a:ext>
            </a:extLst>
          </p:cNvPr>
          <p:cNvSpPr/>
          <p:nvPr/>
        </p:nvSpPr>
        <p:spPr>
          <a:xfrm>
            <a:off x="10031449" y="1751233"/>
            <a:ext cx="1733080" cy="1259413"/>
          </a:xfrm>
          <a:custGeom>
            <a:avLst/>
            <a:gdLst/>
            <a:ahLst/>
            <a:cxnLst/>
            <a:rect l="l" t="t" r="r" b="b"/>
            <a:pathLst>
              <a:path w="3116580" h="3118484" extrusionOk="0">
                <a:moveTo>
                  <a:pt x="1558290" y="3118485"/>
                </a:moveTo>
                <a:cubicBezTo>
                  <a:pt x="1436370" y="3118485"/>
                  <a:pt x="1321118" y="3064193"/>
                  <a:pt x="1225868" y="2962275"/>
                </a:cubicBezTo>
                <a:cubicBezTo>
                  <a:pt x="1165860" y="2898458"/>
                  <a:pt x="1115378" y="2818448"/>
                  <a:pt x="1076325" y="2723198"/>
                </a:cubicBezTo>
                <a:cubicBezTo>
                  <a:pt x="973455" y="2765108"/>
                  <a:pt x="874395" y="2787015"/>
                  <a:pt x="782955" y="2787015"/>
                </a:cubicBezTo>
                <a:cubicBezTo>
                  <a:pt x="610553" y="2787015"/>
                  <a:pt x="468630" y="2710815"/>
                  <a:pt x="391478" y="2576513"/>
                </a:cubicBezTo>
                <a:cubicBezTo>
                  <a:pt x="309563" y="2433638"/>
                  <a:pt x="312420" y="2244090"/>
                  <a:pt x="395288" y="2041208"/>
                </a:cubicBezTo>
                <a:cubicBezTo>
                  <a:pt x="300038" y="2001203"/>
                  <a:pt x="220027" y="1951673"/>
                  <a:pt x="156210" y="1891665"/>
                </a:cubicBezTo>
                <a:cubicBezTo>
                  <a:pt x="54293" y="1795463"/>
                  <a:pt x="0" y="1681163"/>
                  <a:pt x="0" y="1559243"/>
                </a:cubicBezTo>
                <a:cubicBezTo>
                  <a:pt x="0" y="1437323"/>
                  <a:pt x="54293" y="1322070"/>
                  <a:pt x="156210" y="1226820"/>
                </a:cubicBezTo>
                <a:cubicBezTo>
                  <a:pt x="220027" y="1166813"/>
                  <a:pt x="300038" y="1116330"/>
                  <a:pt x="395288" y="1077278"/>
                </a:cubicBezTo>
                <a:cubicBezTo>
                  <a:pt x="312420" y="874395"/>
                  <a:pt x="309563" y="684848"/>
                  <a:pt x="391478" y="541973"/>
                </a:cubicBezTo>
                <a:cubicBezTo>
                  <a:pt x="467678" y="408623"/>
                  <a:pt x="610553" y="331470"/>
                  <a:pt x="782955" y="331470"/>
                </a:cubicBezTo>
                <a:cubicBezTo>
                  <a:pt x="874395" y="331470"/>
                  <a:pt x="974408" y="353378"/>
                  <a:pt x="1076325" y="395288"/>
                </a:cubicBezTo>
                <a:cubicBezTo>
                  <a:pt x="1116330" y="300038"/>
                  <a:pt x="1165860" y="220028"/>
                  <a:pt x="1225868" y="156210"/>
                </a:cubicBezTo>
                <a:cubicBezTo>
                  <a:pt x="1322070" y="54293"/>
                  <a:pt x="1436370" y="0"/>
                  <a:pt x="1558290" y="0"/>
                </a:cubicBezTo>
                <a:cubicBezTo>
                  <a:pt x="1680210" y="0"/>
                  <a:pt x="1795463" y="54293"/>
                  <a:pt x="1890713" y="156210"/>
                </a:cubicBezTo>
                <a:cubicBezTo>
                  <a:pt x="1950720" y="220028"/>
                  <a:pt x="2001203" y="300038"/>
                  <a:pt x="2040255" y="395288"/>
                </a:cubicBezTo>
                <a:cubicBezTo>
                  <a:pt x="2143125" y="353378"/>
                  <a:pt x="2242185" y="331470"/>
                  <a:pt x="2333625" y="331470"/>
                </a:cubicBezTo>
                <a:cubicBezTo>
                  <a:pt x="2506028" y="331470"/>
                  <a:pt x="2647950" y="407670"/>
                  <a:pt x="2725103" y="541973"/>
                </a:cubicBezTo>
                <a:cubicBezTo>
                  <a:pt x="2807018" y="684848"/>
                  <a:pt x="2804160" y="874395"/>
                  <a:pt x="2721293" y="1077278"/>
                </a:cubicBezTo>
                <a:cubicBezTo>
                  <a:pt x="2816543" y="1117283"/>
                  <a:pt x="2896553" y="1166813"/>
                  <a:pt x="2960370" y="1226820"/>
                </a:cubicBezTo>
                <a:cubicBezTo>
                  <a:pt x="3062288" y="1323023"/>
                  <a:pt x="3116580" y="1437323"/>
                  <a:pt x="3116580" y="1559243"/>
                </a:cubicBezTo>
                <a:cubicBezTo>
                  <a:pt x="3116580" y="1681163"/>
                  <a:pt x="3062288" y="1796415"/>
                  <a:pt x="2960370" y="1891665"/>
                </a:cubicBezTo>
                <a:cubicBezTo>
                  <a:pt x="2896553" y="1951673"/>
                  <a:pt x="2816543" y="2002155"/>
                  <a:pt x="2721293" y="2041208"/>
                </a:cubicBezTo>
                <a:cubicBezTo>
                  <a:pt x="2804160" y="2244090"/>
                  <a:pt x="2807018" y="2433638"/>
                  <a:pt x="2725103" y="2576513"/>
                </a:cubicBezTo>
                <a:cubicBezTo>
                  <a:pt x="2648903" y="2709863"/>
                  <a:pt x="2506028" y="2787015"/>
                  <a:pt x="2333625" y="2787015"/>
                </a:cubicBezTo>
                <a:lnTo>
                  <a:pt x="2333625" y="2787015"/>
                </a:lnTo>
                <a:cubicBezTo>
                  <a:pt x="2242185" y="2787015"/>
                  <a:pt x="2142173" y="2765108"/>
                  <a:pt x="2040255" y="2723198"/>
                </a:cubicBezTo>
                <a:cubicBezTo>
                  <a:pt x="2000250" y="2818448"/>
                  <a:pt x="1950720" y="2898458"/>
                  <a:pt x="1890713" y="2962275"/>
                </a:cubicBezTo>
                <a:cubicBezTo>
                  <a:pt x="1795463" y="3064193"/>
                  <a:pt x="1680210" y="3118485"/>
                  <a:pt x="1558290" y="311848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SA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تدريس</a:t>
            </a:r>
            <a:endParaRPr kumimoji="0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35" descr="Picture 35">
            <a:extLst>
              <a:ext uri="{FF2B5EF4-FFF2-40B4-BE49-F238E27FC236}">
                <a16:creationId xmlns:a16="http://schemas.microsoft.com/office/drawing/2014/main" id="{53D45A31-C988-F61B-E6C1-C4CA1611A3F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67805" y="46822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009B49DA-A5FA-049B-9EE8-FE6B16D8FE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FD390720-2AFE-46B7-6E7A-BB9CD0C456D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3288" t="70834" r="50231" b="9446"/>
          <a:stretch/>
        </p:blipFill>
        <p:spPr>
          <a:xfrm>
            <a:off x="1348432" y="1578151"/>
            <a:ext cx="8233116" cy="4210717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5955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67062" y="5167224"/>
            <a:ext cx="1070954" cy="123203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409353">
            <a:off x="9675226" y="510902"/>
            <a:ext cx="540185" cy="91911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30645" y="548469"/>
            <a:ext cx="1014055" cy="1192502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47D503F1-554E-181D-267E-6835AC534C0C}"/>
              </a:ext>
            </a:extLst>
          </p:cNvPr>
          <p:cNvSpPr txBox="1"/>
          <p:nvPr/>
        </p:nvSpPr>
        <p:spPr>
          <a:xfrm>
            <a:off x="4740312" y="715073"/>
            <a:ext cx="4910014" cy="629483"/>
          </a:xfrm>
          <a:prstGeom prst="roundRect">
            <a:avLst>
              <a:gd name="adj" fmla="val 2965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اولاً / رسم الأشكال الرباعية وتصنيفها</a:t>
            </a:r>
          </a:p>
        </p:txBody>
      </p:sp>
      <p:pic>
        <p:nvPicPr>
          <p:cNvPr id="13" name="Picture 35" descr="Picture 35">
            <a:extLst>
              <a:ext uri="{FF2B5EF4-FFF2-40B4-BE49-F238E27FC236}">
                <a16:creationId xmlns:a16="http://schemas.microsoft.com/office/drawing/2014/main" id="{6F7A9A8E-3E54-34B5-7663-7EE2C83DC9D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0A07C2D1-BE37-86BC-BD52-21FC554DD1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4747A36C-2526-EFA4-35D5-48863061736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9560" t="22272" r="37384" b="38507"/>
          <a:stretch/>
        </p:blipFill>
        <p:spPr>
          <a:xfrm>
            <a:off x="1911619" y="1499233"/>
            <a:ext cx="8134256" cy="428654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84091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67062" y="5167224"/>
            <a:ext cx="1070954" cy="123203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409353">
            <a:off x="9739990" y="532674"/>
            <a:ext cx="611771" cy="115131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30645" y="548469"/>
            <a:ext cx="1014055" cy="1192502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47D503F1-554E-181D-267E-6835AC534C0C}"/>
              </a:ext>
            </a:extLst>
          </p:cNvPr>
          <p:cNvSpPr txBox="1"/>
          <p:nvPr/>
        </p:nvSpPr>
        <p:spPr>
          <a:xfrm>
            <a:off x="4823609" y="718321"/>
            <a:ext cx="4910014" cy="629483"/>
          </a:xfrm>
          <a:prstGeom prst="roundRect">
            <a:avLst>
              <a:gd name="adj" fmla="val 2965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اولاً / رسم الأشكال الرباعية وتصنيفها</a:t>
            </a:r>
          </a:p>
        </p:txBody>
      </p:sp>
      <p:pic>
        <p:nvPicPr>
          <p:cNvPr id="13" name="Picture 35" descr="Picture 35">
            <a:extLst>
              <a:ext uri="{FF2B5EF4-FFF2-40B4-BE49-F238E27FC236}">
                <a16:creationId xmlns:a16="http://schemas.microsoft.com/office/drawing/2014/main" id="{6F7A9A8E-3E54-34B5-7663-7EE2C83DC9D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0A07C2D1-BE37-86BC-BD52-21FC554DD1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4747A36C-2526-EFA4-35D5-48863061736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9560" t="60845" r="37384" b="13309"/>
          <a:stretch/>
        </p:blipFill>
        <p:spPr>
          <a:xfrm>
            <a:off x="2678905" y="1621097"/>
            <a:ext cx="7243763" cy="409907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82373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060089" y="4871333"/>
            <a:ext cx="1070954" cy="125941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8910614">
            <a:off x="9278270" y="449084"/>
            <a:ext cx="645552" cy="124047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48432" y="1069320"/>
            <a:ext cx="1014055" cy="1192502"/>
          </a:xfrm>
          <a:prstGeom prst="rect">
            <a:avLst/>
          </a:prstGeom>
        </p:spPr>
      </p:pic>
      <p:sp>
        <p:nvSpPr>
          <p:cNvPr id="13" name="مستطيل 12">
            <a:extLst>
              <a:ext uri="{FF2B5EF4-FFF2-40B4-BE49-F238E27FC236}">
                <a16:creationId xmlns:a16="http://schemas.microsoft.com/office/drawing/2014/main" id="{0D878C38-5625-7583-37EA-D149A79F5666}"/>
              </a:ext>
            </a:extLst>
          </p:cNvPr>
          <p:cNvSpPr/>
          <p:nvPr/>
        </p:nvSpPr>
        <p:spPr>
          <a:xfrm>
            <a:off x="6727982" y="764070"/>
            <a:ext cx="2455519" cy="556589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تحقق من فهمك</a:t>
            </a:r>
          </a:p>
        </p:txBody>
      </p:sp>
      <p:pic>
        <p:nvPicPr>
          <p:cNvPr id="1026" name="Picture 2" descr="Ask Question PNG Transparent Images Free Download | Vector Files | Pngtree">
            <a:extLst>
              <a:ext uri="{FF2B5EF4-FFF2-40B4-BE49-F238E27FC236}">
                <a16:creationId xmlns:a16="http://schemas.microsoft.com/office/drawing/2014/main" id="{9E7081D1-A37A-9ADC-1E14-C5E526787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61" y="3260425"/>
            <a:ext cx="1900941" cy="190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 15">
            <a:extLst>
              <a:ext uri="{FF2B5EF4-FFF2-40B4-BE49-F238E27FC236}">
                <a16:creationId xmlns:a16="http://schemas.microsoft.com/office/drawing/2014/main" id="{4C6209AD-2AE4-CBBE-75BA-B8F7CCA13E1B}"/>
              </a:ext>
            </a:extLst>
          </p:cNvPr>
          <p:cNvSpPr/>
          <p:nvPr/>
        </p:nvSpPr>
        <p:spPr>
          <a:xfrm>
            <a:off x="870438" y="3080004"/>
            <a:ext cx="1492049" cy="429371"/>
          </a:xfrm>
          <a:prstGeom prst="rect">
            <a:avLst/>
          </a:prstGeom>
          <a:noFill/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تعلم فردي</a:t>
            </a:r>
          </a:p>
        </p:txBody>
      </p:sp>
      <p:pic>
        <p:nvPicPr>
          <p:cNvPr id="17" name="Picture 35" descr="Picture 35">
            <a:extLst>
              <a:ext uri="{FF2B5EF4-FFF2-40B4-BE49-F238E27FC236}">
                <a16:creationId xmlns:a16="http://schemas.microsoft.com/office/drawing/2014/main" id="{DDDE8B73-A7F4-DCF2-15D8-BA944DD57CF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91D4A282-DA04-D909-D0F5-6942B9FB99A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64C4F85F-216F-EB5D-598D-A5AFCAA71976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9813" t="37039" r="40023" b="55089"/>
          <a:stretch/>
        </p:blipFill>
        <p:spPr>
          <a:xfrm>
            <a:off x="4557332" y="1971015"/>
            <a:ext cx="6040739" cy="1051010"/>
          </a:xfrm>
          <a:prstGeom prst="rect">
            <a:avLst/>
          </a:prstGeom>
        </p:spPr>
      </p:pic>
      <p:graphicFrame>
        <p:nvGraphicFramePr>
          <p:cNvPr id="21" name="جدول 21">
            <a:extLst>
              <a:ext uri="{FF2B5EF4-FFF2-40B4-BE49-F238E27FC236}">
                <a16:creationId xmlns:a16="http://schemas.microsoft.com/office/drawing/2014/main" id="{AC96EE62-875F-3C8C-EF31-ED813932D9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583307"/>
              </p:ext>
            </p:extLst>
          </p:nvPr>
        </p:nvGraphicFramePr>
        <p:xfrm>
          <a:off x="3621547" y="3044279"/>
          <a:ext cx="3222720" cy="2496768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22272">
                  <a:extLst>
                    <a:ext uri="{9D8B030D-6E8A-4147-A177-3AD203B41FA5}">
                      <a16:colId xmlns:a16="http://schemas.microsoft.com/office/drawing/2014/main" val="422183328"/>
                    </a:ext>
                  </a:extLst>
                </a:gridCol>
                <a:gridCol w="322272">
                  <a:extLst>
                    <a:ext uri="{9D8B030D-6E8A-4147-A177-3AD203B41FA5}">
                      <a16:colId xmlns:a16="http://schemas.microsoft.com/office/drawing/2014/main" val="1397631262"/>
                    </a:ext>
                  </a:extLst>
                </a:gridCol>
                <a:gridCol w="322272">
                  <a:extLst>
                    <a:ext uri="{9D8B030D-6E8A-4147-A177-3AD203B41FA5}">
                      <a16:colId xmlns:a16="http://schemas.microsoft.com/office/drawing/2014/main" val="2742519681"/>
                    </a:ext>
                  </a:extLst>
                </a:gridCol>
                <a:gridCol w="322272">
                  <a:extLst>
                    <a:ext uri="{9D8B030D-6E8A-4147-A177-3AD203B41FA5}">
                      <a16:colId xmlns:a16="http://schemas.microsoft.com/office/drawing/2014/main" val="478395545"/>
                    </a:ext>
                  </a:extLst>
                </a:gridCol>
                <a:gridCol w="322272">
                  <a:extLst>
                    <a:ext uri="{9D8B030D-6E8A-4147-A177-3AD203B41FA5}">
                      <a16:colId xmlns:a16="http://schemas.microsoft.com/office/drawing/2014/main" val="905827914"/>
                    </a:ext>
                  </a:extLst>
                </a:gridCol>
                <a:gridCol w="322272">
                  <a:extLst>
                    <a:ext uri="{9D8B030D-6E8A-4147-A177-3AD203B41FA5}">
                      <a16:colId xmlns:a16="http://schemas.microsoft.com/office/drawing/2014/main" val="3121710650"/>
                    </a:ext>
                  </a:extLst>
                </a:gridCol>
                <a:gridCol w="322272">
                  <a:extLst>
                    <a:ext uri="{9D8B030D-6E8A-4147-A177-3AD203B41FA5}">
                      <a16:colId xmlns:a16="http://schemas.microsoft.com/office/drawing/2014/main" val="4106661220"/>
                    </a:ext>
                  </a:extLst>
                </a:gridCol>
                <a:gridCol w="322272">
                  <a:extLst>
                    <a:ext uri="{9D8B030D-6E8A-4147-A177-3AD203B41FA5}">
                      <a16:colId xmlns:a16="http://schemas.microsoft.com/office/drawing/2014/main" val="3133673805"/>
                    </a:ext>
                  </a:extLst>
                </a:gridCol>
                <a:gridCol w="322272">
                  <a:extLst>
                    <a:ext uri="{9D8B030D-6E8A-4147-A177-3AD203B41FA5}">
                      <a16:colId xmlns:a16="http://schemas.microsoft.com/office/drawing/2014/main" val="1388910123"/>
                    </a:ext>
                  </a:extLst>
                </a:gridCol>
                <a:gridCol w="322272">
                  <a:extLst>
                    <a:ext uri="{9D8B030D-6E8A-4147-A177-3AD203B41FA5}">
                      <a16:colId xmlns:a16="http://schemas.microsoft.com/office/drawing/2014/main" val="474453730"/>
                    </a:ext>
                  </a:extLst>
                </a:gridCol>
              </a:tblGrid>
              <a:tr h="312096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9525086"/>
                  </a:ext>
                </a:extLst>
              </a:tr>
              <a:tr h="312096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966490"/>
                  </a:ext>
                </a:extLst>
              </a:tr>
              <a:tr h="312096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4349943"/>
                  </a:ext>
                </a:extLst>
              </a:tr>
              <a:tr h="312096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3767258"/>
                  </a:ext>
                </a:extLst>
              </a:tr>
              <a:tr h="312096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1045327"/>
                  </a:ext>
                </a:extLst>
              </a:tr>
              <a:tr h="312096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4473381"/>
                  </a:ext>
                </a:extLst>
              </a:tr>
              <a:tr h="312096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0676752"/>
                  </a:ext>
                </a:extLst>
              </a:tr>
              <a:tr h="312096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706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129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8" name="صورة 17">
            <a:extLst>
              <a:ext uri="{FF2B5EF4-FFF2-40B4-BE49-F238E27FC236}">
                <a16:creationId xmlns:a16="http://schemas.microsoft.com/office/drawing/2014/main" id="{94F4BEF4-0657-91F5-2963-72F4F611B2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pic>
        <p:nvPicPr>
          <p:cNvPr id="11" name="Picture 35" descr="Picture 35">
            <a:extLst>
              <a:ext uri="{FF2B5EF4-FFF2-40B4-BE49-F238E27FC236}">
                <a16:creationId xmlns:a16="http://schemas.microsoft.com/office/drawing/2014/main" id="{F4587841-909E-7CB9-F3F1-BF3AD927AD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14">
            <a:extLst>
              <a:ext uri="{FF2B5EF4-FFF2-40B4-BE49-F238E27FC236}">
                <a16:creationId xmlns:a16="http://schemas.microsoft.com/office/drawing/2014/main" id="{CF02C81C-375F-365E-7D52-B4CE22E8AA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8910614">
            <a:off x="8374737" y="244200"/>
            <a:ext cx="508929" cy="977944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7F282C0A-AEA7-1CE5-449C-C1399E5CC6E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1203" t="40313" r="24676" b="33229"/>
          <a:stretch/>
        </p:blipFill>
        <p:spPr>
          <a:xfrm>
            <a:off x="1348432" y="1244150"/>
            <a:ext cx="9150107" cy="4622449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sp>
        <p:nvSpPr>
          <p:cNvPr id="24" name="مستطيل 23">
            <a:extLst>
              <a:ext uri="{FF2B5EF4-FFF2-40B4-BE49-F238E27FC236}">
                <a16:creationId xmlns:a16="http://schemas.microsoft.com/office/drawing/2014/main" id="{8EE4B4C6-3BF4-B002-CEB6-41DBA44F670D}"/>
              </a:ext>
            </a:extLst>
          </p:cNvPr>
          <p:cNvSpPr/>
          <p:nvPr/>
        </p:nvSpPr>
        <p:spPr>
          <a:xfrm>
            <a:off x="5903623" y="532609"/>
            <a:ext cx="2305840" cy="556589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حقيقة أساسية</a:t>
            </a:r>
          </a:p>
        </p:txBody>
      </p:sp>
    </p:spTree>
    <p:extLst>
      <p:ext uri="{BB962C8B-B14F-4D97-AF65-F5344CB8AC3E}">
        <p14:creationId xmlns:p14="http://schemas.microsoft.com/office/powerpoint/2010/main" val="836540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118115" y="4932520"/>
            <a:ext cx="1070954" cy="125941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8774049">
            <a:off x="9466152" y="633125"/>
            <a:ext cx="882033" cy="114720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09990" y="547224"/>
            <a:ext cx="1014055" cy="1192502"/>
          </a:xfrm>
          <a:prstGeom prst="rect">
            <a:avLst/>
          </a:prstGeom>
        </p:spPr>
      </p:pic>
      <p:sp>
        <p:nvSpPr>
          <p:cNvPr id="30" name="مربع نص 29">
            <a:extLst>
              <a:ext uri="{FF2B5EF4-FFF2-40B4-BE49-F238E27FC236}">
                <a16:creationId xmlns:a16="http://schemas.microsoft.com/office/drawing/2014/main" id="{F28F0662-F6CB-9E3E-5295-5BE6D73958ED}"/>
              </a:ext>
            </a:extLst>
          </p:cNvPr>
          <p:cNvSpPr txBox="1"/>
          <p:nvPr/>
        </p:nvSpPr>
        <p:spPr>
          <a:xfrm>
            <a:off x="5306333" y="965670"/>
            <a:ext cx="4147382" cy="555427"/>
          </a:xfrm>
          <a:prstGeom prst="roundRect">
            <a:avLst>
              <a:gd name="adj" fmla="val 2965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ثانياً / إيجاد القياس المجهول</a:t>
            </a:r>
          </a:p>
        </p:txBody>
      </p:sp>
      <p:pic>
        <p:nvPicPr>
          <p:cNvPr id="31" name="Picture 35" descr="Picture 35">
            <a:extLst>
              <a:ext uri="{FF2B5EF4-FFF2-40B4-BE49-F238E27FC236}">
                <a16:creationId xmlns:a16="http://schemas.microsoft.com/office/drawing/2014/main" id="{0A07620F-1629-CBD2-EA31-D973C7D44C3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صورة 31">
            <a:extLst>
              <a:ext uri="{FF2B5EF4-FFF2-40B4-BE49-F238E27FC236}">
                <a16:creationId xmlns:a16="http://schemas.microsoft.com/office/drawing/2014/main" id="{93081392-A2DB-BD3D-C886-D936CB7AB42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ABC48C45-177C-E335-3372-411E4E7D6D23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2893" t="26355" r="36400" b="30277"/>
          <a:stretch/>
        </p:blipFill>
        <p:spPr>
          <a:xfrm>
            <a:off x="3299295" y="1739726"/>
            <a:ext cx="5593410" cy="4291890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66A8CB06-CF3A-07F4-8556-9E496E338463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5822" t="5422" r="72049" b="70643"/>
          <a:stretch/>
        </p:blipFill>
        <p:spPr>
          <a:xfrm>
            <a:off x="3005063" y="810904"/>
            <a:ext cx="1978818" cy="170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16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060089" y="4871333"/>
            <a:ext cx="1070954" cy="125941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8910614">
            <a:off x="8932227" y="697525"/>
            <a:ext cx="645552" cy="124047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48432" y="1069320"/>
            <a:ext cx="1014055" cy="1192502"/>
          </a:xfrm>
          <a:prstGeom prst="rect">
            <a:avLst/>
          </a:prstGeom>
        </p:spPr>
      </p:pic>
      <p:sp>
        <p:nvSpPr>
          <p:cNvPr id="13" name="مستطيل 12">
            <a:extLst>
              <a:ext uri="{FF2B5EF4-FFF2-40B4-BE49-F238E27FC236}">
                <a16:creationId xmlns:a16="http://schemas.microsoft.com/office/drawing/2014/main" id="{0D878C38-5625-7583-37EA-D149A79F5666}"/>
              </a:ext>
            </a:extLst>
          </p:cNvPr>
          <p:cNvSpPr/>
          <p:nvPr/>
        </p:nvSpPr>
        <p:spPr>
          <a:xfrm>
            <a:off x="6313088" y="1162316"/>
            <a:ext cx="2455519" cy="556589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تحقق من فهمك</a:t>
            </a:r>
          </a:p>
        </p:txBody>
      </p:sp>
      <p:pic>
        <p:nvPicPr>
          <p:cNvPr id="1026" name="Picture 2" descr="Ask Question PNG Transparent Images Free Download | Vector Files | Pngtree">
            <a:extLst>
              <a:ext uri="{FF2B5EF4-FFF2-40B4-BE49-F238E27FC236}">
                <a16:creationId xmlns:a16="http://schemas.microsoft.com/office/drawing/2014/main" id="{9E7081D1-A37A-9ADC-1E14-C5E526787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61" y="3260425"/>
            <a:ext cx="1900941" cy="190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 15">
            <a:extLst>
              <a:ext uri="{FF2B5EF4-FFF2-40B4-BE49-F238E27FC236}">
                <a16:creationId xmlns:a16="http://schemas.microsoft.com/office/drawing/2014/main" id="{4C6209AD-2AE4-CBBE-75BA-B8F7CCA13E1B}"/>
              </a:ext>
            </a:extLst>
          </p:cNvPr>
          <p:cNvSpPr/>
          <p:nvPr/>
        </p:nvSpPr>
        <p:spPr>
          <a:xfrm>
            <a:off x="870438" y="3080004"/>
            <a:ext cx="1492049" cy="429371"/>
          </a:xfrm>
          <a:prstGeom prst="rect">
            <a:avLst/>
          </a:prstGeom>
          <a:noFill/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تعلم فردي</a:t>
            </a:r>
          </a:p>
        </p:txBody>
      </p:sp>
      <p:pic>
        <p:nvPicPr>
          <p:cNvPr id="17" name="Picture 35" descr="Picture 35">
            <a:extLst>
              <a:ext uri="{FF2B5EF4-FFF2-40B4-BE49-F238E27FC236}">
                <a16:creationId xmlns:a16="http://schemas.microsoft.com/office/drawing/2014/main" id="{DDDE8B73-A7F4-DCF2-15D8-BA944DD57CF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91D4A282-DA04-D909-D0F5-6942B9FB99A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A4519987-8080-7FD9-575A-4BCDB1A9A7EA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4421" t="85104" r="35955" b="10605"/>
          <a:stretch/>
        </p:blipFill>
        <p:spPr>
          <a:xfrm>
            <a:off x="3140380" y="2133512"/>
            <a:ext cx="7935288" cy="766344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41421213-BCEE-52B2-B446-B30D45312A14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4769" t="79203" r="65760" b="10605"/>
          <a:stretch/>
        </p:blipFill>
        <p:spPr>
          <a:xfrm>
            <a:off x="3197375" y="2867302"/>
            <a:ext cx="2649512" cy="190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50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74851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060089" y="4871333"/>
            <a:ext cx="1070954" cy="125941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6604" y="342700"/>
            <a:ext cx="1014055" cy="1192502"/>
          </a:xfrm>
          <a:prstGeom prst="rect">
            <a:avLst/>
          </a:prstGeom>
        </p:spPr>
      </p:pic>
      <p:pic>
        <p:nvPicPr>
          <p:cNvPr id="18" name="Picture 35" descr="Picture 35">
            <a:extLst>
              <a:ext uri="{FF2B5EF4-FFF2-40B4-BE49-F238E27FC236}">
                <a16:creationId xmlns:a16="http://schemas.microsoft.com/office/drawing/2014/main" id="{7D28D906-EB5B-74CA-C17B-CCA1286B48A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F9E7B5C4-77F8-43E6-E01E-381C7510BA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sp>
        <p:nvSpPr>
          <p:cNvPr id="29" name="مستطيل 28">
            <a:extLst>
              <a:ext uri="{FF2B5EF4-FFF2-40B4-BE49-F238E27FC236}">
                <a16:creationId xmlns:a16="http://schemas.microsoft.com/office/drawing/2014/main" id="{7733B4CB-EB2B-EEF5-3963-42BF9E4105B8}"/>
              </a:ext>
            </a:extLst>
          </p:cNvPr>
          <p:cNvSpPr/>
          <p:nvPr/>
        </p:nvSpPr>
        <p:spPr>
          <a:xfrm>
            <a:off x="6853380" y="350484"/>
            <a:ext cx="1941600" cy="5557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تأكد – تدرب </a:t>
            </a:r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BDB8C678-6980-CC57-1E84-98550D7506B6}"/>
              </a:ext>
            </a:extLst>
          </p:cNvPr>
          <p:cNvSpPr/>
          <p:nvPr/>
        </p:nvSpPr>
        <p:spPr>
          <a:xfrm>
            <a:off x="4923887" y="568657"/>
            <a:ext cx="1727459" cy="42937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البطاقات المرقمة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6D1CD84B-E793-BE4E-80A4-725EEAD77A6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2477" t="28125" r="29914" b="66875"/>
          <a:stretch/>
        </p:blipFill>
        <p:spPr>
          <a:xfrm>
            <a:off x="3533395" y="1079439"/>
            <a:ext cx="6508540" cy="78581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7126499">
            <a:off x="9923227" y="702972"/>
            <a:ext cx="488006" cy="918400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0D1DDEB4-ADD7-AB05-8C61-5BB185B2642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8380" t="32333" r="29914" b="58021"/>
          <a:stretch/>
        </p:blipFill>
        <p:spPr>
          <a:xfrm>
            <a:off x="8887173" y="2203842"/>
            <a:ext cx="2309524" cy="1268709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7EC494D1-CC68-285B-24B8-A7539BEB687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4074" t="32333" r="44601" b="55937"/>
          <a:stretch/>
        </p:blipFill>
        <p:spPr>
          <a:xfrm>
            <a:off x="5401946" y="2069672"/>
            <a:ext cx="2379383" cy="1642904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3B15C668-207A-44CF-2C38-1C14A9C4DB7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9769" t="32333" r="57377" b="57278"/>
          <a:stretch/>
        </p:blipFill>
        <p:spPr>
          <a:xfrm>
            <a:off x="1913910" y="2217441"/>
            <a:ext cx="2707687" cy="1458867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38D86473-ED65-FA41-9D7A-2F584D11E1A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56863" t="46458" r="33426" b="42760"/>
          <a:stretch/>
        </p:blipFill>
        <p:spPr>
          <a:xfrm>
            <a:off x="7158587" y="3930812"/>
            <a:ext cx="2221706" cy="1524477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9BDF2881-8D89-58CB-9203-316793642B52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56863" t="57465" r="33426" b="30225"/>
          <a:stretch/>
        </p:blipFill>
        <p:spPr>
          <a:xfrm>
            <a:off x="2897469" y="3676308"/>
            <a:ext cx="2221705" cy="1877407"/>
          </a:xfrm>
          <a:prstGeom prst="rect">
            <a:avLst/>
          </a:prstGeom>
        </p:spPr>
      </p:pic>
      <p:sp>
        <p:nvSpPr>
          <p:cNvPr id="24" name="مستطيل 23">
            <a:extLst>
              <a:ext uri="{FF2B5EF4-FFF2-40B4-BE49-F238E27FC236}">
                <a16:creationId xmlns:a16="http://schemas.microsoft.com/office/drawing/2014/main" id="{BDC4451A-2EC8-8D44-47BF-6A52A4AEA053}"/>
              </a:ext>
            </a:extLst>
          </p:cNvPr>
          <p:cNvSpPr/>
          <p:nvPr/>
        </p:nvSpPr>
        <p:spPr>
          <a:xfrm>
            <a:off x="8930626" y="2136532"/>
            <a:ext cx="2156239" cy="13483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5" name="متوازي أضلاع 24">
            <a:extLst>
              <a:ext uri="{FF2B5EF4-FFF2-40B4-BE49-F238E27FC236}">
                <a16:creationId xmlns:a16="http://schemas.microsoft.com/office/drawing/2014/main" id="{8749C989-CCA5-A9BC-50F7-03A9AE94A73C}"/>
              </a:ext>
            </a:extLst>
          </p:cNvPr>
          <p:cNvSpPr/>
          <p:nvPr/>
        </p:nvSpPr>
        <p:spPr>
          <a:xfrm>
            <a:off x="5525275" y="2136532"/>
            <a:ext cx="2463027" cy="1452003"/>
          </a:xfrm>
          <a:prstGeom prst="parallelogram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6" name="شبه منحرف 25">
            <a:extLst>
              <a:ext uri="{FF2B5EF4-FFF2-40B4-BE49-F238E27FC236}">
                <a16:creationId xmlns:a16="http://schemas.microsoft.com/office/drawing/2014/main" id="{76D9EE64-D328-C551-CED9-D22A5EF0D5B6}"/>
              </a:ext>
            </a:extLst>
          </p:cNvPr>
          <p:cNvSpPr/>
          <p:nvPr/>
        </p:nvSpPr>
        <p:spPr>
          <a:xfrm>
            <a:off x="2993231" y="3817119"/>
            <a:ext cx="2377093" cy="1524477"/>
          </a:xfrm>
          <a:prstGeom prst="trapezoid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r>
          </a:p>
        </p:txBody>
      </p:sp>
      <p:sp>
        <p:nvSpPr>
          <p:cNvPr id="27" name="مخطط انسيابي: إدخال يدوي 26">
            <a:extLst>
              <a:ext uri="{FF2B5EF4-FFF2-40B4-BE49-F238E27FC236}">
                <a16:creationId xmlns:a16="http://schemas.microsoft.com/office/drawing/2014/main" id="{BF84945A-C3C2-250D-43B8-564809465B63}"/>
              </a:ext>
            </a:extLst>
          </p:cNvPr>
          <p:cNvSpPr/>
          <p:nvPr/>
        </p:nvSpPr>
        <p:spPr>
          <a:xfrm>
            <a:off x="1758847" y="1971237"/>
            <a:ext cx="2734506" cy="1587967"/>
          </a:xfrm>
          <a:prstGeom prst="flowChartManualInpu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8" name="مخطط انسيابي: عملية يدوية 27">
            <a:extLst>
              <a:ext uri="{FF2B5EF4-FFF2-40B4-BE49-F238E27FC236}">
                <a16:creationId xmlns:a16="http://schemas.microsoft.com/office/drawing/2014/main" id="{1A9E9D44-38B9-F2B6-1C25-927E8F05A103}"/>
              </a:ext>
            </a:extLst>
          </p:cNvPr>
          <p:cNvSpPr/>
          <p:nvPr/>
        </p:nvSpPr>
        <p:spPr>
          <a:xfrm>
            <a:off x="6821678" y="4046796"/>
            <a:ext cx="2696408" cy="1389957"/>
          </a:xfrm>
          <a:prstGeom prst="flowChartManualOpe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32" name="مستطيل 31">
            <a:extLst>
              <a:ext uri="{FF2B5EF4-FFF2-40B4-BE49-F238E27FC236}">
                <a16:creationId xmlns:a16="http://schemas.microsoft.com/office/drawing/2014/main" id="{D002046F-85DE-3E08-1F21-D91069339605}"/>
              </a:ext>
            </a:extLst>
          </p:cNvPr>
          <p:cNvSpPr/>
          <p:nvPr/>
        </p:nvSpPr>
        <p:spPr>
          <a:xfrm>
            <a:off x="9228658" y="3533774"/>
            <a:ext cx="1560173" cy="4293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مستطيل</a:t>
            </a:r>
          </a:p>
        </p:txBody>
      </p:sp>
      <p:sp>
        <p:nvSpPr>
          <p:cNvPr id="33" name="مستطيل 32">
            <a:extLst>
              <a:ext uri="{FF2B5EF4-FFF2-40B4-BE49-F238E27FC236}">
                <a16:creationId xmlns:a16="http://schemas.microsoft.com/office/drawing/2014/main" id="{678F02AE-9C51-1235-807A-0108D33CBBFE}"/>
              </a:ext>
            </a:extLst>
          </p:cNvPr>
          <p:cNvSpPr/>
          <p:nvPr/>
        </p:nvSpPr>
        <p:spPr>
          <a:xfrm>
            <a:off x="5820538" y="3606005"/>
            <a:ext cx="1560173" cy="4293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شكل رباعي</a:t>
            </a:r>
          </a:p>
        </p:txBody>
      </p: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90132E13-C8A5-B2DA-C4A3-E17C0A350A04}"/>
              </a:ext>
            </a:extLst>
          </p:cNvPr>
          <p:cNvSpPr/>
          <p:nvPr/>
        </p:nvSpPr>
        <p:spPr>
          <a:xfrm>
            <a:off x="1798126" y="3586231"/>
            <a:ext cx="1560173" cy="4293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متوازي أضلاع</a:t>
            </a:r>
          </a:p>
        </p:txBody>
      </p:sp>
      <p:sp>
        <p:nvSpPr>
          <p:cNvPr id="35" name="مستطيل 34">
            <a:extLst>
              <a:ext uri="{FF2B5EF4-FFF2-40B4-BE49-F238E27FC236}">
                <a16:creationId xmlns:a16="http://schemas.microsoft.com/office/drawing/2014/main" id="{BE742BF1-2517-7191-2BD9-35D4F41765FB}"/>
              </a:ext>
            </a:extLst>
          </p:cNvPr>
          <p:cNvSpPr/>
          <p:nvPr/>
        </p:nvSpPr>
        <p:spPr>
          <a:xfrm>
            <a:off x="6090478" y="5248251"/>
            <a:ext cx="1560173" cy="4293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مربع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F3D2B8F4-9AD5-C688-FCB4-970277A20606}"/>
              </a:ext>
            </a:extLst>
          </p:cNvPr>
          <p:cNvSpPr/>
          <p:nvPr/>
        </p:nvSpPr>
        <p:spPr>
          <a:xfrm>
            <a:off x="1707580" y="5182598"/>
            <a:ext cx="1560173" cy="4293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معين</a:t>
            </a:r>
          </a:p>
        </p:txBody>
      </p:sp>
    </p:spTree>
    <p:extLst>
      <p:ext uri="{BB962C8B-B14F-4D97-AF65-F5344CB8AC3E}">
        <p14:creationId xmlns:p14="http://schemas.microsoft.com/office/powerpoint/2010/main" val="428095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118115" y="4956666"/>
            <a:ext cx="1070954" cy="125941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027896">
            <a:off x="8319520" y="327447"/>
            <a:ext cx="577351" cy="10009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68849" y="490199"/>
            <a:ext cx="1014055" cy="1192502"/>
          </a:xfrm>
          <a:prstGeom prst="rect">
            <a:avLst/>
          </a:prstGeom>
        </p:spPr>
      </p:pic>
      <p:sp>
        <p:nvSpPr>
          <p:cNvPr id="19" name="مستطيل 18">
            <a:extLst>
              <a:ext uri="{FF2B5EF4-FFF2-40B4-BE49-F238E27FC236}">
                <a16:creationId xmlns:a16="http://schemas.microsoft.com/office/drawing/2014/main" id="{6B2F21B6-DC76-0230-86EF-2A0D54A7EE2F}"/>
              </a:ext>
            </a:extLst>
          </p:cNvPr>
          <p:cNvSpPr/>
          <p:nvPr/>
        </p:nvSpPr>
        <p:spPr>
          <a:xfrm>
            <a:off x="5789192" y="642252"/>
            <a:ext cx="2403565" cy="501219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فكر – زاوج - شارك</a:t>
            </a:r>
          </a:p>
        </p:txBody>
      </p:sp>
      <p:pic>
        <p:nvPicPr>
          <p:cNvPr id="22" name="Picture 35" descr="Picture 35">
            <a:extLst>
              <a:ext uri="{FF2B5EF4-FFF2-40B4-BE49-F238E27FC236}">
                <a16:creationId xmlns:a16="http://schemas.microsoft.com/office/drawing/2014/main" id="{461D18B1-0844-CFC3-2D07-2331B8275EA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2AB1832F-5306-B34A-D186-7C8B0FBDC2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C2152DB4-A7F8-52E3-7573-98BF8F950C4C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44420" t="32980" r="29607" b="57396"/>
          <a:stretch/>
        </p:blipFill>
        <p:spPr>
          <a:xfrm>
            <a:off x="5964412" y="2110380"/>
            <a:ext cx="5114925" cy="1263476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9FA407B3-B03C-342D-52D7-F135E155B7EB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6018" t="32980" r="55718" b="47501"/>
          <a:stretch/>
        </p:blipFill>
        <p:spPr>
          <a:xfrm>
            <a:off x="2669218" y="1454031"/>
            <a:ext cx="3179633" cy="2265451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C38F3879-338D-A514-88E5-9668DB1DA4EB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21934" t="83847"/>
          <a:stretch/>
        </p:blipFill>
        <p:spPr>
          <a:xfrm>
            <a:off x="4349460" y="3687783"/>
            <a:ext cx="6573241" cy="619220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89B2FFB-8423-47CC-6BFC-3EE4C7227029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6034" t="41479" r="71134" b="48958"/>
          <a:stretch/>
        </p:blipFill>
        <p:spPr>
          <a:xfrm>
            <a:off x="5329904" y="4156231"/>
            <a:ext cx="3398163" cy="151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03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968013" y="4866143"/>
            <a:ext cx="1070954" cy="125941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126499">
            <a:off x="10842579" y="1221850"/>
            <a:ext cx="543883" cy="102355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89462" y="639911"/>
            <a:ext cx="1014055" cy="1192502"/>
          </a:xfrm>
          <a:prstGeom prst="rect">
            <a:avLst/>
          </a:prstGeom>
        </p:spPr>
      </p:pic>
      <p:pic>
        <p:nvPicPr>
          <p:cNvPr id="18" name="Picture 35" descr="Picture 35">
            <a:extLst>
              <a:ext uri="{FF2B5EF4-FFF2-40B4-BE49-F238E27FC236}">
                <a16:creationId xmlns:a16="http://schemas.microsoft.com/office/drawing/2014/main" id="{1448B457-32B6-D536-DB5F-E0FFABC064C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00256D67-A21C-728C-B701-C513DB8976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pic>
        <p:nvPicPr>
          <p:cNvPr id="24" name="Picture 2" descr="Ask Question PNG Transparent Images Free Download | Vector Files | Pngtree">
            <a:extLst>
              <a:ext uri="{FF2B5EF4-FFF2-40B4-BE49-F238E27FC236}">
                <a16:creationId xmlns:a16="http://schemas.microsoft.com/office/drawing/2014/main" id="{78D74E39-89B8-E1A0-61E7-58FEB9E75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95" y="3853719"/>
            <a:ext cx="1900941" cy="190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مستطيل 24">
            <a:extLst>
              <a:ext uri="{FF2B5EF4-FFF2-40B4-BE49-F238E27FC236}">
                <a16:creationId xmlns:a16="http://schemas.microsoft.com/office/drawing/2014/main" id="{E9F2A7C3-6E1E-3C96-C7B7-5E0AE2D58A0A}"/>
              </a:ext>
            </a:extLst>
          </p:cNvPr>
          <p:cNvSpPr/>
          <p:nvPr/>
        </p:nvSpPr>
        <p:spPr>
          <a:xfrm>
            <a:off x="565300" y="3544389"/>
            <a:ext cx="1492049" cy="429371"/>
          </a:xfrm>
          <a:prstGeom prst="rect">
            <a:avLst/>
          </a:prstGeom>
          <a:noFill/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تعلم فردي</a:t>
            </a:r>
          </a:p>
        </p:txBody>
      </p:sp>
      <p:pic>
        <p:nvPicPr>
          <p:cNvPr id="26" name="Picture 11">
            <a:extLst>
              <a:ext uri="{FF2B5EF4-FFF2-40B4-BE49-F238E27FC236}">
                <a16:creationId xmlns:a16="http://schemas.microsoft.com/office/drawing/2014/main" id="{E472F390-A738-03D4-10D9-9FCD0E90577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9385046">
            <a:off x="904772" y="2115394"/>
            <a:ext cx="1232666" cy="920269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A854535A-CB57-47B7-7F08-03DDCB76740E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34244" t="64235" r="33128" b="28157"/>
          <a:stretch/>
        </p:blipFill>
        <p:spPr>
          <a:xfrm>
            <a:off x="5053595" y="1876400"/>
            <a:ext cx="6060926" cy="942163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52A80949-C29D-C9B4-BC54-8752F6A973EF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20568" t="62039" r="68088" b="23686"/>
          <a:stretch/>
        </p:blipFill>
        <p:spPr>
          <a:xfrm>
            <a:off x="2416268" y="1387735"/>
            <a:ext cx="2854276" cy="2291380"/>
          </a:xfrm>
          <a:prstGeom prst="rect">
            <a:avLst/>
          </a:prstGeom>
        </p:spPr>
      </p:pic>
      <p:sp>
        <p:nvSpPr>
          <p:cNvPr id="29" name="مربع نص 28">
            <a:extLst>
              <a:ext uri="{FF2B5EF4-FFF2-40B4-BE49-F238E27FC236}">
                <a16:creationId xmlns:a16="http://schemas.microsoft.com/office/drawing/2014/main" id="{097EBC4D-BCF7-223B-F419-A7752EE4D5AC}"/>
              </a:ext>
            </a:extLst>
          </p:cNvPr>
          <p:cNvSpPr txBox="1"/>
          <p:nvPr/>
        </p:nvSpPr>
        <p:spPr>
          <a:xfrm>
            <a:off x="5732672" y="3580035"/>
            <a:ext cx="4551829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الأشكال أ ، ب ، د هي مستطيلات ، </a:t>
            </a:r>
          </a:p>
          <a:p>
            <a:pPr algn="ctr"/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الشكل جـ مربع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F1752528-4B00-CBB7-8427-2C4BEEA8E9B9}"/>
              </a:ext>
            </a:extLst>
          </p:cNvPr>
          <p:cNvSpPr/>
          <p:nvPr/>
        </p:nvSpPr>
        <p:spPr>
          <a:xfrm>
            <a:off x="6514032" y="801522"/>
            <a:ext cx="2403565" cy="501219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تدرب وحل المسائل</a:t>
            </a:r>
          </a:p>
        </p:txBody>
      </p:sp>
    </p:spTree>
    <p:extLst>
      <p:ext uri="{BB962C8B-B14F-4D97-AF65-F5344CB8AC3E}">
        <p14:creationId xmlns:p14="http://schemas.microsoft.com/office/powerpoint/2010/main" val="106433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878308" y="4353760"/>
            <a:ext cx="1070954" cy="125941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126499">
            <a:off x="9483061" y="767016"/>
            <a:ext cx="882033" cy="16599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48432" y="1069320"/>
            <a:ext cx="1014055" cy="1192502"/>
          </a:xfrm>
          <a:prstGeom prst="rect">
            <a:avLst/>
          </a:prstGeom>
        </p:spPr>
      </p:pic>
      <p:sp>
        <p:nvSpPr>
          <p:cNvPr id="12" name="Freeform 9">
            <a:extLst>
              <a:ext uri="{FF2B5EF4-FFF2-40B4-BE49-F238E27FC236}">
                <a16:creationId xmlns:a16="http://schemas.microsoft.com/office/drawing/2014/main" id="{51D893AC-BC93-9B94-BE01-1FF5B557A525}"/>
              </a:ext>
            </a:extLst>
          </p:cNvPr>
          <p:cNvSpPr/>
          <p:nvPr/>
        </p:nvSpPr>
        <p:spPr>
          <a:xfrm>
            <a:off x="5766815" y="1836595"/>
            <a:ext cx="3722739" cy="2041538"/>
          </a:xfrm>
          <a:custGeom>
            <a:avLst/>
            <a:gdLst/>
            <a:ahLst/>
            <a:cxnLst/>
            <a:rect l="l" t="t" r="r" b="b"/>
            <a:pathLst>
              <a:path w="19050000" h="19050000">
                <a:moveTo>
                  <a:pt x="0" y="0"/>
                </a:moveTo>
                <a:lnTo>
                  <a:pt x="19050000" y="0"/>
                </a:lnTo>
                <a:lnTo>
                  <a:pt x="19050000" y="19050000"/>
                </a:lnTo>
                <a:lnTo>
                  <a:pt x="0" y="1905000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240A0389-22FA-334A-4268-84885A4AC6EF}"/>
              </a:ext>
            </a:extLst>
          </p:cNvPr>
          <p:cNvSpPr txBox="1"/>
          <p:nvPr/>
        </p:nvSpPr>
        <p:spPr>
          <a:xfrm>
            <a:off x="6140163" y="2461241"/>
            <a:ext cx="30307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الاستراتيجيات المستخدمة في درسنا الجميل</a:t>
            </a:r>
            <a:endParaRPr kumimoji="0" lang="ar-S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Mudir MT" pitchFamily="2" charset="-78"/>
            </a:endParaRPr>
          </a:p>
        </p:txBody>
      </p:sp>
      <p:pic>
        <p:nvPicPr>
          <p:cNvPr id="21" name="Picture 3">
            <a:extLst>
              <a:ext uri="{FF2B5EF4-FFF2-40B4-BE49-F238E27FC236}">
                <a16:creationId xmlns:a16="http://schemas.microsoft.com/office/drawing/2014/main" id="{7AD4CFCD-3E15-6F85-A921-98BC8A2F08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360556">
            <a:off x="-80039" y="1805178"/>
            <a:ext cx="5434390" cy="5611182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F547EC3E-1CB5-F3C7-7B98-C259E36CBC8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2590557">
            <a:off x="2624039" y="1078108"/>
            <a:ext cx="2669247" cy="1842129"/>
          </a:xfrm>
          <a:prstGeom prst="rect">
            <a:avLst/>
          </a:prstGeom>
        </p:spPr>
      </p:pic>
      <p:pic>
        <p:nvPicPr>
          <p:cNvPr id="22" name="Picture 17">
            <a:extLst>
              <a:ext uri="{FF2B5EF4-FFF2-40B4-BE49-F238E27FC236}">
                <a16:creationId xmlns:a16="http://schemas.microsoft.com/office/drawing/2014/main" id="{90DB49A8-DCDF-47A7-20CA-9D228C032E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419644">
            <a:off x="4784725" y="859256"/>
            <a:ext cx="786391" cy="1124392"/>
          </a:xfrm>
          <a:prstGeom prst="rect">
            <a:avLst/>
          </a:prstGeom>
        </p:spPr>
      </p:pic>
      <p:sp>
        <p:nvSpPr>
          <p:cNvPr id="19" name="مربع نص 18">
            <a:extLst>
              <a:ext uri="{FF2B5EF4-FFF2-40B4-BE49-F238E27FC236}">
                <a16:creationId xmlns:a16="http://schemas.microsoft.com/office/drawing/2014/main" id="{AEE0F0A4-B356-78E2-9159-DD837D845189}"/>
              </a:ext>
            </a:extLst>
          </p:cNvPr>
          <p:cNvSpPr txBox="1"/>
          <p:nvPr/>
        </p:nvSpPr>
        <p:spPr>
          <a:xfrm>
            <a:off x="1005525" y="2834576"/>
            <a:ext cx="411002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التصفح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جدول التعلم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dirty="0">
                <a:solidFill>
                  <a:prstClr val="black"/>
                </a:solidFill>
                <a:latin typeface="Calibri"/>
                <a:cs typeface="Mudir MT" pitchFamily="2" charset="-78"/>
              </a:rPr>
              <a:t>التشابه </a:t>
            </a:r>
            <a:r>
              <a:rPr lang="ar-SA" sz="2800" dirty="0" err="1">
                <a:solidFill>
                  <a:prstClr val="black"/>
                </a:solidFill>
                <a:latin typeface="Calibri"/>
                <a:cs typeface="Mudir MT" pitchFamily="2" charset="-78"/>
              </a:rPr>
              <a:t>والأختلاف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Mudir MT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تعلم فردي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تعلم تعاوني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noProof="0" dirty="0">
                <a:solidFill>
                  <a:prstClr val="black"/>
                </a:solidFill>
                <a:latin typeface="Calibri"/>
                <a:cs typeface="Mudir MT" pitchFamily="2" charset="-78"/>
              </a:rPr>
              <a:t>فكر – زاوج - شارك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Mudir MT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اكتشف الخطأ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Mudir MT" pitchFamily="2" charset="-78"/>
            </a:endParaRPr>
          </a:p>
        </p:txBody>
      </p:sp>
      <p:pic>
        <p:nvPicPr>
          <p:cNvPr id="13" name="Picture 35" descr="Picture 35">
            <a:extLst>
              <a:ext uri="{FF2B5EF4-FFF2-40B4-BE49-F238E27FC236}">
                <a16:creationId xmlns:a16="http://schemas.microsoft.com/office/drawing/2014/main" id="{7DF025A0-35E4-03D6-61A4-5662DCA433D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0ACCBEE8-DBD9-1CA7-5284-654E6A41EEC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60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04114" y="5036191"/>
            <a:ext cx="1070954" cy="125941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126499">
            <a:off x="9422000" y="358053"/>
            <a:ext cx="739128" cy="139099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66394" y="554629"/>
            <a:ext cx="1014055" cy="1192502"/>
          </a:xfrm>
          <a:prstGeom prst="rect">
            <a:avLst/>
          </a:prstGeom>
        </p:spPr>
      </p:pic>
      <p:pic>
        <p:nvPicPr>
          <p:cNvPr id="12" name="Picture 35" descr="Picture 35">
            <a:extLst>
              <a:ext uri="{FF2B5EF4-FFF2-40B4-BE49-F238E27FC236}">
                <a16:creationId xmlns:a16="http://schemas.microsoft.com/office/drawing/2014/main" id="{A77EAA57-8A1C-B613-022E-DE8E57D442B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3D3873EC-225B-7A93-12FE-5A485DBCB8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sp>
        <p:nvSpPr>
          <p:cNvPr id="20" name="مستطيل 19">
            <a:extLst>
              <a:ext uri="{FF2B5EF4-FFF2-40B4-BE49-F238E27FC236}">
                <a16:creationId xmlns:a16="http://schemas.microsoft.com/office/drawing/2014/main" id="{1822434B-F9D1-D212-F088-CAAF8A63A8DB}"/>
              </a:ext>
            </a:extLst>
          </p:cNvPr>
          <p:cNvSpPr/>
          <p:nvPr/>
        </p:nvSpPr>
        <p:spPr>
          <a:xfrm>
            <a:off x="5659340" y="1182021"/>
            <a:ext cx="3597825" cy="624243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مسائل مهارات التفكير العليا</a:t>
            </a: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0C87D7DE-B84B-C89A-C74B-3CE2087D83A4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4077" t="42902" r="27534" b="19786"/>
          <a:stretch/>
        </p:blipFill>
        <p:spPr>
          <a:xfrm>
            <a:off x="2605464" y="2047959"/>
            <a:ext cx="7136434" cy="3807314"/>
          </a:xfrm>
          <a:prstGeom prst="rect">
            <a:avLst/>
          </a:prstGeom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C4DC1CF4-F619-7065-17F6-369249F6C5CB}"/>
              </a:ext>
            </a:extLst>
          </p:cNvPr>
          <p:cNvSpPr/>
          <p:nvPr/>
        </p:nvSpPr>
        <p:spPr>
          <a:xfrm>
            <a:off x="590040" y="3219718"/>
            <a:ext cx="2512974" cy="168877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عبدالعزيز الصحيح</a:t>
            </a:r>
          </a:p>
          <a:p>
            <a:pPr algn="ctr"/>
            <a:r>
              <a:rPr lang="ar-SA" sz="28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لأن فيصل لم يذكر</a:t>
            </a:r>
          </a:p>
          <a:p>
            <a:pPr algn="ctr"/>
            <a:r>
              <a:rPr lang="ar-SA" sz="28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أن زواياه الأربع قائمة</a:t>
            </a:r>
          </a:p>
        </p:txBody>
      </p:sp>
      <p:pic>
        <p:nvPicPr>
          <p:cNvPr id="21" name="رسم 20" descr="شارة علامة 1 مع تعبئة خالصة">
            <a:extLst>
              <a:ext uri="{FF2B5EF4-FFF2-40B4-BE49-F238E27FC236}">
                <a16:creationId xmlns:a16="http://schemas.microsoft.com/office/drawing/2014/main" id="{B4C3E4B3-6363-C087-FB96-7A83C4D8A1B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172747" y="5497399"/>
            <a:ext cx="660399" cy="66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43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74851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48889" y="5013008"/>
            <a:ext cx="1070954" cy="125941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126499">
            <a:off x="10076895" y="608701"/>
            <a:ext cx="882033" cy="16599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41566" y="406176"/>
            <a:ext cx="1014055" cy="1192502"/>
          </a:xfrm>
          <a:prstGeom prst="rect">
            <a:avLst/>
          </a:prstGeom>
        </p:spPr>
      </p:pic>
      <p:pic>
        <p:nvPicPr>
          <p:cNvPr id="12" name="Picture 35" descr="Picture 35">
            <a:extLst>
              <a:ext uri="{FF2B5EF4-FFF2-40B4-BE49-F238E27FC236}">
                <a16:creationId xmlns:a16="http://schemas.microsoft.com/office/drawing/2014/main" id="{A77EAA57-8A1C-B613-022E-DE8E57D442B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3D3873EC-225B-7A93-12FE-5A485DBCB8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15164A12-ADDD-87C5-B515-47583F95C7B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3538" t="21818" r="13521" b="31059"/>
          <a:stretch/>
        </p:blipFill>
        <p:spPr>
          <a:xfrm>
            <a:off x="1448593" y="1598678"/>
            <a:ext cx="8870795" cy="3820599"/>
          </a:xfrm>
          <a:prstGeom prst="rect">
            <a:avLst/>
          </a:prstGeom>
        </p:spPr>
      </p:pic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C241094-5A23-AE86-CF9C-544B681837C3}"/>
              </a:ext>
            </a:extLst>
          </p:cNvPr>
          <p:cNvSpPr/>
          <p:nvPr/>
        </p:nvSpPr>
        <p:spPr>
          <a:xfrm>
            <a:off x="8223448" y="4844364"/>
            <a:ext cx="1403351" cy="3874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703CC704-C6B3-F24C-608F-4A884171FFE1}"/>
              </a:ext>
            </a:extLst>
          </p:cNvPr>
          <p:cNvSpPr/>
          <p:nvPr/>
        </p:nvSpPr>
        <p:spPr>
          <a:xfrm>
            <a:off x="3114339" y="3932483"/>
            <a:ext cx="2206949" cy="3874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378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878308" y="4353760"/>
            <a:ext cx="1070954" cy="125941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126499">
            <a:off x="9749904" y="1674272"/>
            <a:ext cx="882033" cy="16599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48432" y="1069320"/>
            <a:ext cx="1014055" cy="1192502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9D170325-AC1A-8B99-1A8D-A1C043CB65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pic>
        <p:nvPicPr>
          <p:cNvPr id="16" name="Picture 35" descr="Picture 35">
            <a:extLst>
              <a:ext uri="{FF2B5EF4-FFF2-40B4-BE49-F238E27FC236}">
                <a16:creationId xmlns:a16="http://schemas.microsoft.com/office/drawing/2014/main" id="{EC9B7E7B-B703-FB46-DB43-6B334B96284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72994" y="409351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F0899427-592C-4AA2-D092-745FF5BEA04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13629" b="21148"/>
          <a:stretch/>
        </p:blipFill>
        <p:spPr>
          <a:xfrm rot="2590557">
            <a:off x="7470109" y="2238130"/>
            <a:ext cx="2528526" cy="2549195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D834DCCF-2627-5EF6-EE95-B95C647DF394}"/>
              </a:ext>
            </a:extLst>
          </p:cNvPr>
          <p:cNvSpPr txBox="1"/>
          <p:nvPr/>
        </p:nvSpPr>
        <p:spPr>
          <a:xfrm>
            <a:off x="7075227" y="2891220"/>
            <a:ext cx="331517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الواجب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منصة مدرستي</a:t>
            </a: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E36365F1-B8F4-7236-4770-0FF2D8B10585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17681" b="22948"/>
          <a:stretch/>
        </p:blipFill>
        <p:spPr>
          <a:xfrm rot="360556">
            <a:off x="3443618" y="906786"/>
            <a:ext cx="4111153" cy="2613701"/>
          </a:xfrm>
          <a:prstGeom prst="rect">
            <a:avLst/>
          </a:prstGeom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id="{79750785-CB86-C072-1DC2-A37DD32F3079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17681" b="22948"/>
          <a:stretch/>
        </p:blipFill>
        <p:spPr>
          <a:xfrm rot="360556">
            <a:off x="974714" y="3534513"/>
            <a:ext cx="4111153" cy="2626978"/>
          </a:xfrm>
          <a:prstGeom prst="rect">
            <a:avLst/>
          </a:prstGeom>
        </p:spPr>
      </p:pic>
      <p:sp>
        <p:nvSpPr>
          <p:cNvPr id="21" name="مخطط انسيابي: تخزين داخلي 20">
            <a:hlinkClick r:id="rId16"/>
            <a:extLst>
              <a:ext uri="{FF2B5EF4-FFF2-40B4-BE49-F238E27FC236}">
                <a16:creationId xmlns:a16="http://schemas.microsoft.com/office/drawing/2014/main" id="{64EBC4B3-64E4-4A24-381A-1D8E50140498}"/>
              </a:ext>
            </a:extLst>
          </p:cNvPr>
          <p:cNvSpPr/>
          <p:nvPr/>
        </p:nvSpPr>
        <p:spPr>
          <a:xfrm>
            <a:off x="3127925" y="698771"/>
            <a:ext cx="4205632" cy="2730229"/>
          </a:xfrm>
          <a:custGeom>
            <a:avLst/>
            <a:gdLst>
              <a:gd name="connsiteX0" fmla="*/ 0 w 4205632"/>
              <a:gd name="connsiteY0" fmla="*/ 0 h 2730229"/>
              <a:gd name="connsiteX1" fmla="*/ 4205632 w 4205632"/>
              <a:gd name="connsiteY1" fmla="*/ 0 h 2730229"/>
              <a:gd name="connsiteX2" fmla="*/ 4205632 w 4205632"/>
              <a:gd name="connsiteY2" fmla="*/ 2730229 h 2730229"/>
              <a:gd name="connsiteX3" fmla="*/ 0 w 4205632"/>
              <a:gd name="connsiteY3" fmla="*/ 2730229 h 2730229"/>
              <a:gd name="connsiteX4" fmla="*/ 0 w 4205632"/>
              <a:gd name="connsiteY4" fmla="*/ 0 h 2730229"/>
              <a:gd name="connsiteX0" fmla="*/ 525704 w 4205632"/>
              <a:gd name="connsiteY0" fmla="*/ 0 h 2730229"/>
              <a:gd name="connsiteX1" fmla="*/ 525704 w 4205632"/>
              <a:gd name="connsiteY1" fmla="*/ 2730229 h 2730229"/>
              <a:gd name="connsiteX2" fmla="*/ 0 w 4205632"/>
              <a:gd name="connsiteY2" fmla="*/ 341278 h 2730229"/>
              <a:gd name="connsiteX3" fmla="*/ 4205632 w 4205632"/>
              <a:gd name="connsiteY3" fmla="*/ 341278 h 2730229"/>
              <a:gd name="connsiteX0" fmla="*/ 0 w 4205632"/>
              <a:gd name="connsiteY0" fmla="*/ 0 h 2730229"/>
              <a:gd name="connsiteX1" fmla="*/ 4205632 w 4205632"/>
              <a:gd name="connsiteY1" fmla="*/ 0 h 2730229"/>
              <a:gd name="connsiteX2" fmla="*/ 4205632 w 4205632"/>
              <a:gd name="connsiteY2" fmla="*/ 2730229 h 2730229"/>
              <a:gd name="connsiteX3" fmla="*/ 0 w 4205632"/>
              <a:gd name="connsiteY3" fmla="*/ 2730229 h 2730229"/>
              <a:gd name="connsiteX4" fmla="*/ 0 w 4205632"/>
              <a:gd name="connsiteY4" fmla="*/ 0 h 273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05632" h="2730229" stroke="0" extrusionOk="0">
                <a:moveTo>
                  <a:pt x="0" y="0"/>
                </a:moveTo>
                <a:cubicBezTo>
                  <a:pt x="1786348" y="131919"/>
                  <a:pt x="2227190" y="-79974"/>
                  <a:pt x="4205632" y="0"/>
                </a:cubicBezTo>
                <a:cubicBezTo>
                  <a:pt x="4318444" y="904580"/>
                  <a:pt x="4151656" y="2419137"/>
                  <a:pt x="4205632" y="2730229"/>
                </a:cubicBezTo>
                <a:cubicBezTo>
                  <a:pt x="2358687" y="2773118"/>
                  <a:pt x="466340" y="2625223"/>
                  <a:pt x="0" y="2730229"/>
                </a:cubicBezTo>
                <a:cubicBezTo>
                  <a:pt x="-49572" y="1625022"/>
                  <a:pt x="-52360" y="1085831"/>
                  <a:pt x="0" y="0"/>
                </a:cubicBezTo>
                <a:close/>
              </a:path>
              <a:path w="4205632" h="2730229" fill="none" extrusionOk="0">
                <a:moveTo>
                  <a:pt x="525704" y="0"/>
                </a:moveTo>
                <a:cubicBezTo>
                  <a:pt x="445598" y="423318"/>
                  <a:pt x="421702" y="2443416"/>
                  <a:pt x="525704" y="2730229"/>
                </a:cubicBezTo>
                <a:moveTo>
                  <a:pt x="0" y="341278"/>
                </a:moveTo>
                <a:cubicBezTo>
                  <a:pt x="2080532" y="226207"/>
                  <a:pt x="3343794" y="338187"/>
                  <a:pt x="4205632" y="341278"/>
                </a:cubicBezTo>
              </a:path>
              <a:path w="4205632" h="2730229" fill="none" extrusionOk="0">
                <a:moveTo>
                  <a:pt x="0" y="0"/>
                </a:moveTo>
                <a:cubicBezTo>
                  <a:pt x="1814247" y="-15507"/>
                  <a:pt x="3219014" y="18295"/>
                  <a:pt x="4205632" y="0"/>
                </a:cubicBezTo>
                <a:cubicBezTo>
                  <a:pt x="4314920" y="887886"/>
                  <a:pt x="4257595" y="1929679"/>
                  <a:pt x="4205632" y="2730229"/>
                </a:cubicBezTo>
                <a:cubicBezTo>
                  <a:pt x="3261166" y="2777099"/>
                  <a:pt x="1788927" y="2721520"/>
                  <a:pt x="0" y="2730229"/>
                </a:cubicBezTo>
                <a:cubicBezTo>
                  <a:pt x="-54748" y="1769864"/>
                  <a:pt x="100903" y="493254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3335029903">
                  <a:prstGeom prst="flowChartInternalStorag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موقع رفعة التعليمية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مخطط انسيابي: تخزين داخلي 21">
            <a:hlinkClick r:id="rId17"/>
            <a:extLst>
              <a:ext uri="{FF2B5EF4-FFF2-40B4-BE49-F238E27FC236}">
                <a16:creationId xmlns:a16="http://schemas.microsoft.com/office/drawing/2014/main" id="{168AE6FA-2D05-BBE4-F7F8-6BA073EF9AB4}"/>
              </a:ext>
            </a:extLst>
          </p:cNvPr>
          <p:cNvSpPr/>
          <p:nvPr/>
        </p:nvSpPr>
        <p:spPr>
          <a:xfrm>
            <a:off x="705034" y="3543681"/>
            <a:ext cx="4069779" cy="2326544"/>
          </a:xfrm>
          <a:custGeom>
            <a:avLst/>
            <a:gdLst>
              <a:gd name="connsiteX0" fmla="*/ 0 w 4069779"/>
              <a:gd name="connsiteY0" fmla="*/ 0 h 2326544"/>
              <a:gd name="connsiteX1" fmla="*/ 4069779 w 4069779"/>
              <a:gd name="connsiteY1" fmla="*/ 0 h 2326544"/>
              <a:gd name="connsiteX2" fmla="*/ 4069779 w 4069779"/>
              <a:gd name="connsiteY2" fmla="*/ 2326544 h 2326544"/>
              <a:gd name="connsiteX3" fmla="*/ 0 w 4069779"/>
              <a:gd name="connsiteY3" fmla="*/ 2326544 h 2326544"/>
              <a:gd name="connsiteX4" fmla="*/ 0 w 4069779"/>
              <a:gd name="connsiteY4" fmla="*/ 0 h 2326544"/>
              <a:gd name="connsiteX0" fmla="*/ 508722 w 4069779"/>
              <a:gd name="connsiteY0" fmla="*/ 0 h 2326544"/>
              <a:gd name="connsiteX1" fmla="*/ 508722 w 4069779"/>
              <a:gd name="connsiteY1" fmla="*/ 2326544 h 2326544"/>
              <a:gd name="connsiteX2" fmla="*/ 0 w 4069779"/>
              <a:gd name="connsiteY2" fmla="*/ 290818 h 2326544"/>
              <a:gd name="connsiteX3" fmla="*/ 4069779 w 4069779"/>
              <a:gd name="connsiteY3" fmla="*/ 290818 h 2326544"/>
              <a:gd name="connsiteX0" fmla="*/ 0 w 4069779"/>
              <a:gd name="connsiteY0" fmla="*/ 0 h 2326544"/>
              <a:gd name="connsiteX1" fmla="*/ 4069779 w 4069779"/>
              <a:gd name="connsiteY1" fmla="*/ 0 h 2326544"/>
              <a:gd name="connsiteX2" fmla="*/ 4069779 w 4069779"/>
              <a:gd name="connsiteY2" fmla="*/ 2326544 h 2326544"/>
              <a:gd name="connsiteX3" fmla="*/ 0 w 4069779"/>
              <a:gd name="connsiteY3" fmla="*/ 2326544 h 2326544"/>
              <a:gd name="connsiteX4" fmla="*/ 0 w 4069779"/>
              <a:gd name="connsiteY4" fmla="*/ 0 h 2326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69779" h="2326544" stroke="0" extrusionOk="0">
                <a:moveTo>
                  <a:pt x="0" y="0"/>
                </a:moveTo>
                <a:cubicBezTo>
                  <a:pt x="480191" y="131919"/>
                  <a:pt x="3103072" y="-79974"/>
                  <a:pt x="4069779" y="0"/>
                </a:cubicBezTo>
                <a:cubicBezTo>
                  <a:pt x="4182591" y="678854"/>
                  <a:pt x="4015803" y="2001745"/>
                  <a:pt x="4069779" y="2326544"/>
                </a:cubicBezTo>
                <a:cubicBezTo>
                  <a:pt x="2172267" y="2369433"/>
                  <a:pt x="918592" y="2221538"/>
                  <a:pt x="0" y="2326544"/>
                </a:cubicBezTo>
                <a:cubicBezTo>
                  <a:pt x="-49572" y="1598131"/>
                  <a:pt x="-52360" y="1143964"/>
                  <a:pt x="0" y="0"/>
                </a:cubicBezTo>
                <a:close/>
              </a:path>
              <a:path w="4069779" h="2326544" fill="none" extrusionOk="0">
                <a:moveTo>
                  <a:pt x="508722" y="0"/>
                </a:moveTo>
                <a:cubicBezTo>
                  <a:pt x="428616" y="562163"/>
                  <a:pt x="404720" y="2002948"/>
                  <a:pt x="508722" y="2326544"/>
                </a:cubicBezTo>
                <a:moveTo>
                  <a:pt x="0" y="290818"/>
                </a:moveTo>
                <a:cubicBezTo>
                  <a:pt x="1476681" y="175747"/>
                  <a:pt x="2414798" y="287727"/>
                  <a:pt x="4069779" y="290818"/>
                </a:cubicBezTo>
              </a:path>
              <a:path w="4069779" h="2326544" fill="none" extrusionOk="0">
                <a:moveTo>
                  <a:pt x="0" y="0"/>
                </a:moveTo>
                <a:cubicBezTo>
                  <a:pt x="1085450" y="-15507"/>
                  <a:pt x="3363420" y="18295"/>
                  <a:pt x="4069779" y="0"/>
                </a:cubicBezTo>
                <a:cubicBezTo>
                  <a:pt x="4179067" y="761093"/>
                  <a:pt x="4121742" y="1830436"/>
                  <a:pt x="4069779" y="2326544"/>
                </a:cubicBezTo>
                <a:cubicBezTo>
                  <a:pt x="2878292" y="2373414"/>
                  <a:pt x="1291820" y="2317835"/>
                  <a:pt x="0" y="2326544"/>
                </a:cubicBezTo>
                <a:cubicBezTo>
                  <a:pt x="-54748" y="1615088"/>
                  <a:pt x="100903" y="963725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3335029903">
                  <a:prstGeom prst="flowChartInternalStorag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قناة </a:t>
            </a:r>
            <a:r>
              <a:rPr kumimoji="0" lang="ar-S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تيليجرام</a:t>
            </a:r>
            <a:endParaRPr kumimoji="0" lang="ar-SA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أ / فاطمه صالح السبيعي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92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  <p:bldP spid="21" grpId="0"/>
      <p:bldP spid="2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878308" y="4353760"/>
            <a:ext cx="1070954" cy="125941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126499">
            <a:off x="9483062" y="767016"/>
            <a:ext cx="882033" cy="16599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48432" y="1069320"/>
            <a:ext cx="1014055" cy="1192502"/>
          </a:xfrm>
          <a:prstGeom prst="rect">
            <a:avLst/>
          </a:prstGeom>
        </p:spPr>
      </p:pic>
      <p:sp>
        <p:nvSpPr>
          <p:cNvPr id="12" name="Freeform 9">
            <a:extLst>
              <a:ext uri="{FF2B5EF4-FFF2-40B4-BE49-F238E27FC236}">
                <a16:creationId xmlns:a16="http://schemas.microsoft.com/office/drawing/2014/main" id="{51D893AC-BC93-9B94-BE01-1FF5B557A525}"/>
              </a:ext>
            </a:extLst>
          </p:cNvPr>
          <p:cNvSpPr/>
          <p:nvPr/>
        </p:nvSpPr>
        <p:spPr>
          <a:xfrm>
            <a:off x="5911123" y="1630908"/>
            <a:ext cx="3611136" cy="2517165"/>
          </a:xfrm>
          <a:custGeom>
            <a:avLst/>
            <a:gdLst/>
            <a:ahLst/>
            <a:cxnLst/>
            <a:rect l="l" t="t" r="r" b="b"/>
            <a:pathLst>
              <a:path w="19050000" h="19050000">
                <a:moveTo>
                  <a:pt x="0" y="0"/>
                </a:moveTo>
                <a:lnTo>
                  <a:pt x="19050000" y="0"/>
                </a:lnTo>
                <a:lnTo>
                  <a:pt x="19050000" y="19050000"/>
                </a:lnTo>
                <a:lnTo>
                  <a:pt x="0" y="1905000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240A0389-22FA-334A-4268-84885A4AC6EF}"/>
              </a:ext>
            </a:extLst>
          </p:cNvPr>
          <p:cNvSpPr txBox="1"/>
          <p:nvPr/>
        </p:nvSpPr>
        <p:spPr>
          <a:xfrm>
            <a:off x="6152754" y="2125680"/>
            <a:ext cx="303074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فكرة الدرس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Mudir MT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أتعرف الأشكال الرباعية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b="1" dirty="0">
                <a:solidFill>
                  <a:prstClr val="black"/>
                </a:solidFill>
                <a:latin typeface="Calibri"/>
                <a:cs typeface="Mudir MT" pitchFamily="2" charset="-78"/>
              </a:rPr>
              <a:t>وأصنفها</a:t>
            </a:r>
            <a:endParaRPr kumimoji="0" lang="ar-S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Mudir MT" pitchFamily="2" charset="-78"/>
            </a:endParaRPr>
          </a:p>
        </p:txBody>
      </p:sp>
      <p:pic>
        <p:nvPicPr>
          <p:cNvPr id="21" name="Picture 3">
            <a:extLst>
              <a:ext uri="{FF2B5EF4-FFF2-40B4-BE49-F238E27FC236}">
                <a16:creationId xmlns:a16="http://schemas.microsoft.com/office/drawing/2014/main" id="{7AD4CFCD-3E15-6F85-A921-98BC8A2F08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360556">
            <a:off x="581676" y="1521667"/>
            <a:ext cx="4782154" cy="4937728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F547EC3E-1CB5-F3C7-7B98-C259E36CBC8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2590557">
            <a:off x="2374194" y="979247"/>
            <a:ext cx="2669247" cy="2572416"/>
          </a:xfrm>
          <a:prstGeom prst="rect">
            <a:avLst/>
          </a:prstGeom>
        </p:spPr>
      </p:pic>
      <p:pic>
        <p:nvPicPr>
          <p:cNvPr id="22" name="Picture 17">
            <a:extLst>
              <a:ext uri="{FF2B5EF4-FFF2-40B4-BE49-F238E27FC236}">
                <a16:creationId xmlns:a16="http://schemas.microsoft.com/office/drawing/2014/main" id="{90DB49A8-DCDF-47A7-20CA-9D228C032E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419644">
            <a:off x="4784726" y="859257"/>
            <a:ext cx="786391" cy="1124392"/>
          </a:xfrm>
          <a:prstGeom prst="rect">
            <a:avLst/>
          </a:prstGeom>
        </p:spPr>
      </p:pic>
      <p:sp>
        <p:nvSpPr>
          <p:cNvPr id="19" name="مربع نص 18">
            <a:extLst>
              <a:ext uri="{FF2B5EF4-FFF2-40B4-BE49-F238E27FC236}">
                <a16:creationId xmlns:a16="http://schemas.microsoft.com/office/drawing/2014/main" id="{AEE0F0A4-B356-78E2-9159-DD837D845189}"/>
              </a:ext>
            </a:extLst>
          </p:cNvPr>
          <p:cNvSpPr txBox="1"/>
          <p:nvPr/>
        </p:nvSpPr>
        <p:spPr>
          <a:xfrm>
            <a:off x="1096522" y="2959629"/>
            <a:ext cx="411002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الأشكال الرباعية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dirty="0">
                <a:solidFill>
                  <a:prstClr val="black"/>
                </a:solidFill>
                <a:latin typeface="Calibri"/>
                <a:cs typeface="Mudir MT" pitchFamily="2" charset="-78"/>
              </a:rPr>
              <a:t>متوازي الأضلاع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شبة</a:t>
            </a:r>
            <a:r>
              <a:rPr kumimoji="0" lang="ar-SA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 المنحرف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baseline="0" dirty="0">
                <a:solidFill>
                  <a:prstClr val="black"/>
                </a:solidFill>
                <a:latin typeface="Calibri"/>
                <a:cs typeface="Mudir MT" pitchFamily="2" charset="-78"/>
              </a:rPr>
              <a:t>المعين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Mudir MT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Mudir MT" pitchFamily="2" charset="-78"/>
            </a:endParaRP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C7B064FD-F8F1-AF29-7362-E4D5A1655295}"/>
              </a:ext>
            </a:extLst>
          </p:cNvPr>
          <p:cNvSpPr txBox="1"/>
          <p:nvPr/>
        </p:nvSpPr>
        <p:spPr>
          <a:xfrm>
            <a:off x="2453921" y="2083601"/>
            <a:ext cx="33182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المفردات</a:t>
            </a:r>
          </a:p>
        </p:txBody>
      </p:sp>
      <p:pic>
        <p:nvPicPr>
          <p:cNvPr id="13" name="Picture 35" descr="Picture 35">
            <a:extLst>
              <a:ext uri="{FF2B5EF4-FFF2-40B4-BE49-F238E27FC236}">
                <a16:creationId xmlns:a16="http://schemas.microsoft.com/office/drawing/2014/main" id="{CC8DC0B3-FA87-2A1F-7F79-B93C9B1FA28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7D33D1BC-CA50-E178-52A8-B484E26BC38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936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/>
      <p:bldP spid="19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8" name="Picture 3">
            <a:extLst>
              <a:ext uri="{FF2B5EF4-FFF2-40B4-BE49-F238E27FC236}">
                <a16:creationId xmlns:a16="http://schemas.microsoft.com/office/drawing/2014/main" id="{BD5E9D18-3F10-38DB-CEAE-FB358D03D7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60556">
            <a:off x="6954136" y="1697010"/>
            <a:ext cx="4458059" cy="460308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454620" y="4693403"/>
            <a:ext cx="1070954" cy="125941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96210" y="605083"/>
            <a:ext cx="1014055" cy="1192502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DA79C888-80FF-2B3B-DAB6-2310BCC668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590557">
            <a:off x="8864699" y="768148"/>
            <a:ext cx="2400148" cy="2058876"/>
          </a:xfrm>
          <a:prstGeom prst="rect">
            <a:avLst/>
          </a:prstGeom>
        </p:spPr>
      </p:pic>
      <p:pic>
        <p:nvPicPr>
          <p:cNvPr id="16" name="Picture 17">
            <a:extLst>
              <a:ext uri="{FF2B5EF4-FFF2-40B4-BE49-F238E27FC236}">
                <a16:creationId xmlns:a16="http://schemas.microsoft.com/office/drawing/2014/main" id="{EBB3520A-5113-94BA-2518-96209CC04E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419644">
            <a:off x="10919764" y="567918"/>
            <a:ext cx="786391" cy="1124392"/>
          </a:xfrm>
          <a:prstGeom prst="rect">
            <a:avLst/>
          </a:prstGeom>
        </p:spPr>
      </p:pic>
      <p:sp>
        <p:nvSpPr>
          <p:cNvPr id="17" name="مربع نص 16">
            <a:extLst>
              <a:ext uri="{FF2B5EF4-FFF2-40B4-BE49-F238E27FC236}">
                <a16:creationId xmlns:a16="http://schemas.microsoft.com/office/drawing/2014/main" id="{97E31CC6-9B16-DD8A-AD3E-6CCB703073EB}"/>
              </a:ext>
            </a:extLst>
          </p:cNvPr>
          <p:cNvSpPr txBox="1"/>
          <p:nvPr/>
        </p:nvSpPr>
        <p:spPr>
          <a:xfrm>
            <a:off x="9383008" y="1535976"/>
            <a:ext cx="18977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ماذا أعرف</a:t>
            </a: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B3ECCA3B-2A25-25CB-5F53-CCD6380585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60556">
            <a:off x="3285336" y="1819696"/>
            <a:ext cx="4458059" cy="4603089"/>
          </a:xfrm>
          <a:prstGeom prst="rect">
            <a:avLst/>
          </a:prstGeom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6F397424-7602-8916-3B4D-5FCFE4EE05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590557">
            <a:off x="5102559" y="850206"/>
            <a:ext cx="2400148" cy="2058876"/>
          </a:xfrm>
          <a:prstGeom prst="rect">
            <a:avLst/>
          </a:prstGeom>
        </p:spPr>
      </p:pic>
      <p:pic>
        <p:nvPicPr>
          <p:cNvPr id="22" name="Picture 17">
            <a:extLst>
              <a:ext uri="{FF2B5EF4-FFF2-40B4-BE49-F238E27FC236}">
                <a16:creationId xmlns:a16="http://schemas.microsoft.com/office/drawing/2014/main" id="{722F526D-DEA0-EA17-1AC5-1F6A3A00AE6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419644">
            <a:off x="7158647" y="731777"/>
            <a:ext cx="786391" cy="1124392"/>
          </a:xfrm>
          <a:prstGeom prst="rect">
            <a:avLst/>
          </a:prstGeom>
        </p:spPr>
      </p:pic>
      <p:sp>
        <p:nvSpPr>
          <p:cNvPr id="23" name="مربع نص 22">
            <a:extLst>
              <a:ext uri="{FF2B5EF4-FFF2-40B4-BE49-F238E27FC236}">
                <a16:creationId xmlns:a16="http://schemas.microsoft.com/office/drawing/2014/main" id="{6529F0FD-A7E7-C7B4-95BC-5119400DE84B}"/>
              </a:ext>
            </a:extLst>
          </p:cNvPr>
          <p:cNvSpPr txBox="1"/>
          <p:nvPr/>
        </p:nvSpPr>
        <p:spPr>
          <a:xfrm>
            <a:off x="5640965" y="1457907"/>
            <a:ext cx="189779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ماذا أريد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أن أعرف</a:t>
            </a:r>
          </a:p>
        </p:txBody>
      </p:sp>
      <p:pic>
        <p:nvPicPr>
          <p:cNvPr id="24" name="Picture 3">
            <a:extLst>
              <a:ext uri="{FF2B5EF4-FFF2-40B4-BE49-F238E27FC236}">
                <a16:creationId xmlns:a16="http://schemas.microsoft.com/office/drawing/2014/main" id="{CC6C8B2F-6A6E-FE72-DA73-5E88A09944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60556">
            <a:off x="-412559" y="2018293"/>
            <a:ext cx="4458059" cy="4603089"/>
          </a:xfrm>
          <a:prstGeom prst="rect">
            <a:avLst/>
          </a:prstGeom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ED1670D1-678E-257C-B8CA-6ADD0326CB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590557">
            <a:off x="1677270" y="1232384"/>
            <a:ext cx="2400148" cy="2058876"/>
          </a:xfrm>
          <a:prstGeom prst="rect">
            <a:avLst/>
          </a:prstGeom>
        </p:spPr>
      </p:pic>
      <p:pic>
        <p:nvPicPr>
          <p:cNvPr id="27" name="Picture 17">
            <a:extLst>
              <a:ext uri="{FF2B5EF4-FFF2-40B4-BE49-F238E27FC236}">
                <a16:creationId xmlns:a16="http://schemas.microsoft.com/office/drawing/2014/main" id="{3B26414A-DCCC-0E03-28E3-D237ED36BF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419644">
            <a:off x="3840126" y="1147410"/>
            <a:ext cx="786391" cy="1124392"/>
          </a:xfrm>
          <a:prstGeom prst="rect">
            <a:avLst/>
          </a:prstGeom>
        </p:spPr>
      </p:pic>
      <p:sp>
        <p:nvSpPr>
          <p:cNvPr id="28" name="مربع نص 27">
            <a:extLst>
              <a:ext uri="{FF2B5EF4-FFF2-40B4-BE49-F238E27FC236}">
                <a16:creationId xmlns:a16="http://schemas.microsoft.com/office/drawing/2014/main" id="{0EF3BE89-9AD6-4C81-BE40-25801AC6F0CA}"/>
              </a:ext>
            </a:extLst>
          </p:cNvPr>
          <p:cNvSpPr txBox="1"/>
          <p:nvPr/>
        </p:nvSpPr>
        <p:spPr>
          <a:xfrm>
            <a:off x="2209544" y="1947952"/>
            <a:ext cx="18977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ماذا تعلمت</a:t>
            </a: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885C8BE3-63EF-C5ED-83FC-A44F170D2919}"/>
              </a:ext>
            </a:extLst>
          </p:cNvPr>
          <p:cNvSpPr txBox="1"/>
          <p:nvPr/>
        </p:nvSpPr>
        <p:spPr>
          <a:xfrm>
            <a:off x="5888173" y="180001"/>
            <a:ext cx="2028023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3">
                <a:lumMod val="60000"/>
                <a:lumOff val="40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جدول التعلم</a:t>
            </a:r>
            <a:endParaRPr kumimoji="0" lang="ar-S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Mudir MT" pitchFamily="2" charset="-78"/>
            </a:endParaRPr>
          </a:p>
        </p:txBody>
      </p:sp>
      <p:pic>
        <p:nvPicPr>
          <p:cNvPr id="12" name="Picture 35" descr="Picture 35">
            <a:extLst>
              <a:ext uri="{FF2B5EF4-FFF2-40B4-BE49-F238E27FC236}">
                <a16:creationId xmlns:a16="http://schemas.microsoft.com/office/drawing/2014/main" id="{A617D58A-25CC-048D-86DA-BEBCB39F82C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8698260C-0A69-DC59-11A4-D5FFF741F94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849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177177" y="5189008"/>
            <a:ext cx="1070954" cy="125941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81988" y="415243"/>
            <a:ext cx="1014055" cy="1192502"/>
          </a:xfrm>
          <a:prstGeom prst="rect">
            <a:avLst/>
          </a:prstGeom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220794B5-7DDC-64B4-C938-FFEB92E2CB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590557">
            <a:off x="5607095" y="-56666"/>
            <a:ext cx="2421126" cy="2333295"/>
          </a:xfrm>
          <a:prstGeom prst="rect">
            <a:avLst/>
          </a:prstGeom>
        </p:spPr>
      </p:pic>
      <p:pic>
        <p:nvPicPr>
          <p:cNvPr id="20" name="Picture 17">
            <a:extLst>
              <a:ext uri="{FF2B5EF4-FFF2-40B4-BE49-F238E27FC236}">
                <a16:creationId xmlns:a16="http://schemas.microsoft.com/office/drawing/2014/main" id="{600386D7-7670-C4C1-6A5F-ECBB7BE8EF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7170295">
            <a:off x="7825792" y="-97743"/>
            <a:ext cx="610328" cy="1124392"/>
          </a:xfrm>
          <a:prstGeom prst="rect">
            <a:avLst/>
          </a:prstGeom>
        </p:spPr>
      </p:pic>
      <p:sp>
        <p:nvSpPr>
          <p:cNvPr id="21" name="مربع نص 20">
            <a:extLst>
              <a:ext uri="{FF2B5EF4-FFF2-40B4-BE49-F238E27FC236}">
                <a16:creationId xmlns:a16="http://schemas.microsoft.com/office/drawing/2014/main" id="{8F7A95A7-BA95-59DD-85B8-CCD759E01A57}"/>
              </a:ext>
            </a:extLst>
          </p:cNvPr>
          <p:cNvSpPr txBox="1"/>
          <p:nvPr/>
        </p:nvSpPr>
        <p:spPr>
          <a:xfrm>
            <a:off x="5473255" y="830548"/>
            <a:ext cx="32550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أسئلة البناء</a:t>
            </a:r>
          </a:p>
        </p:txBody>
      </p:sp>
      <p:pic>
        <p:nvPicPr>
          <p:cNvPr id="13" name="Picture 35" descr="Picture 35">
            <a:extLst>
              <a:ext uri="{FF2B5EF4-FFF2-40B4-BE49-F238E27FC236}">
                <a16:creationId xmlns:a16="http://schemas.microsoft.com/office/drawing/2014/main" id="{1E54930C-CBBD-7EAA-95C2-69C84DEA569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6F2C6F6C-D671-4BAE-EA1B-23DC1B706CF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04838C6B-CFCB-C4A7-6745-120989C42716}"/>
              </a:ext>
            </a:extLst>
          </p:cNvPr>
          <p:cNvSpPr txBox="1"/>
          <p:nvPr/>
        </p:nvSpPr>
        <p:spPr>
          <a:xfrm>
            <a:off x="5903622" y="2281724"/>
            <a:ext cx="5071040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اذكر بعض الأشياء في غرفة الصف لها شكل المستطيل ؟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9C7FA927-ED4C-402D-2864-84875DF87B71}"/>
              </a:ext>
            </a:extLst>
          </p:cNvPr>
          <p:cNvSpPr txBox="1"/>
          <p:nvPr/>
        </p:nvSpPr>
        <p:spPr>
          <a:xfrm>
            <a:off x="6133932" y="2849517"/>
            <a:ext cx="4578722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اذكر بعض الأشياء في غرفة الصف لها شكل المربع ؟</a:t>
            </a: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A7BEF780-904B-7E1A-9869-FF9193E74584}"/>
              </a:ext>
            </a:extLst>
          </p:cNvPr>
          <p:cNvSpPr txBox="1"/>
          <p:nvPr/>
        </p:nvSpPr>
        <p:spPr>
          <a:xfrm>
            <a:off x="2605464" y="1400720"/>
            <a:ext cx="1621415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عصف ذهني</a:t>
            </a:r>
            <a:endParaRPr kumimoji="0" lang="ar-S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Mudir MT" pitchFamily="2" charset="-78"/>
            </a:endParaRP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F64601B8-B502-048C-59AF-6F748ABBD778}"/>
              </a:ext>
            </a:extLst>
          </p:cNvPr>
          <p:cNvSpPr txBox="1"/>
          <p:nvPr/>
        </p:nvSpPr>
        <p:spPr>
          <a:xfrm>
            <a:off x="3840028" y="3486831"/>
            <a:ext cx="4790205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>
                <a:lumMod val="75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التشابه </a:t>
            </a:r>
            <a:r>
              <a:rPr kumimoji="0" lang="ar-SA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والأختلاف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 بين المستطيل والمربع</a:t>
            </a:r>
          </a:p>
        </p:txBody>
      </p:sp>
      <p:grpSp>
        <p:nvGrpSpPr>
          <p:cNvPr id="41" name="مجموعة 40">
            <a:extLst>
              <a:ext uri="{FF2B5EF4-FFF2-40B4-BE49-F238E27FC236}">
                <a16:creationId xmlns:a16="http://schemas.microsoft.com/office/drawing/2014/main" id="{C4C09E87-F0C6-DDD5-3634-49B8FE935E1B}"/>
              </a:ext>
            </a:extLst>
          </p:cNvPr>
          <p:cNvGrpSpPr/>
          <p:nvPr/>
        </p:nvGrpSpPr>
        <p:grpSpPr>
          <a:xfrm>
            <a:off x="7887816" y="4243892"/>
            <a:ext cx="1070954" cy="945983"/>
            <a:chOff x="7887816" y="4243892"/>
            <a:chExt cx="1070954" cy="945983"/>
          </a:xfrm>
        </p:grpSpPr>
        <p:sp>
          <p:nvSpPr>
            <p:cNvPr id="31" name="مستطيل 30">
              <a:extLst>
                <a:ext uri="{FF2B5EF4-FFF2-40B4-BE49-F238E27FC236}">
                  <a16:creationId xmlns:a16="http://schemas.microsoft.com/office/drawing/2014/main" id="{D974597A-DCB9-70D3-3E44-9D37CC79475E}"/>
                </a:ext>
              </a:extLst>
            </p:cNvPr>
            <p:cNvSpPr/>
            <p:nvPr/>
          </p:nvSpPr>
          <p:spPr>
            <a:xfrm>
              <a:off x="7887816" y="4244759"/>
              <a:ext cx="1070954" cy="94424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3" name="مستطيل 32">
              <a:extLst>
                <a:ext uri="{FF2B5EF4-FFF2-40B4-BE49-F238E27FC236}">
                  <a16:creationId xmlns:a16="http://schemas.microsoft.com/office/drawing/2014/main" id="{4B5E92B9-D486-9D80-505A-F9D089D74FC1}"/>
                </a:ext>
              </a:extLst>
            </p:cNvPr>
            <p:cNvSpPr/>
            <p:nvPr/>
          </p:nvSpPr>
          <p:spPr>
            <a:xfrm>
              <a:off x="8837407" y="4243892"/>
              <a:ext cx="107577" cy="118334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4" name="مستطيل 33">
              <a:extLst>
                <a:ext uri="{FF2B5EF4-FFF2-40B4-BE49-F238E27FC236}">
                  <a16:creationId xmlns:a16="http://schemas.microsoft.com/office/drawing/2014/main" id="{72107897-26E9-6E89-C51B-B56414F33CBA}"/>
                </a:ext>
              </a:extLst>
            </p:cNvPr>
            <p:cNvSpPr/>
            <p:nvPr/>
          </p:nvSpPr>
          <p:spPr>
            <a:xfrm>
              <a:off x="8837407" y="5064428"/>
              <a:ext cx="107577" cy="118334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5" name="مستطيل 34">
              <a:extLst>
                <a:ext uri="{FF2B5EF4-FFF2-40B4-BE49-F238E27FC236}">
                  <a16:creationId xmlns:a16="http://schemas.microsoft.com/office/drawing/2014/main" id="{AA81C193-D6A9-E921-5D4C-DC5DE05DA116}"/>
                </a:ext>
              </a:extLst>
            </p:cNvPr>
            <p:cNvSpPr/>
            <p:nvPr/>
          </p:nvSpPr>
          <p:spPr>
            <a:xfrm>
              <a:off x="7901009" y="4259013"/>
              <a:ext cx="107577" cy="118334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6" name="مستطيل 35">
              <a:extLst>
                <a:ext uri="{FF2B5EF4-FFF2-40B4-BE49-F238E27FC236}">
                  <a16:creationId xmlns:a16="http://schemas.microsoft.com/office/drawing/2014/main" id="{E772D94B-3955-966E-169D-781AE1A29384}"/>
                </a:ext>
              </a:extLst>
            </p:cNvPr>
            <p:cNvSpPr/>
            <p:nvPr/>
          </p:nvSpPr>
          <p:spPr>
            <a:xfrm>
              <a:off x="7889290" y="5071541"/>
              <a:ext cx="107577" cy="118334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42" name="مجموعة 41">
            <a:extLst>
              <a:ext uri="{FF2B5EF4-FFF2-40B4-BE49-F238E27FC236}">
                <a16:creationId xmlns:a16="http://schemas.microsoft.com/office/drawing/2014/main" id="{E621E6C9-CC29-D46F-A79D-E748A56641F3}"/>
              </a:ext>
            </a:extLst>
          </p:cNvPr>
          <p:cNvGrpSpPr/>
          <p:nvPr/>
        </p:nvGrpSpPr>
        <p:grpSpPr>
          <a:xfrm>
            <a:off x="3416171" y="4324574"/>
            <a:ext cx="2291378" cy="746967"/>
            <a:chOff x="3416171" y="4324574"/>
            <a:chExt cx="2291378" cy="746967"/>
          </a:xfrm>
        </p:grpSpPr>
        <p:sp>
          <p:nvSpPr>
            <p:cNvPr id="32" name="مستطيل 31">
              <a:extLst>
                <a:ext uri="{FF2B5EF4-FFF2-40B4-BE49-F238E27FC236}">
                  <a16:creationId xmlns:a16="http://schemas.microsoft.com/office/drawing/2014/main" id="{C7A4527B-0B3F-F531-DB40-E12FF90E143C}"/>
                </a:ext>
              </a:extLst>
            </p:cNvPr>
            <p:cNvSpPr/>
            <p:nvPr/>
          </p:nvSpPr>
          <p:spPr>
            <a:xfrm>
              <a:off x="3416171" y="4324574"/>
              <a:ext cx="2291378" cy="7398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7" name="مستطيل 36">
              <a:extLst>
                <a:ext uri="{FF2B5EF4-FFF2-40B4-BE49-F238E27FC236}">
                  <a16:creationId xmlns:a16="http://schemas.microsoft.com/office/drawing/2014/main" id="{917A0A06-E571-7E34-50DF-4F69DB4E8642}"/>
                </a:ext>
              </a:extLst>
            </p:cNvPr>
            <p:cNvSpPr/>
            <p:nvPr/>
          </p:nvSpPr>
          <p:spPr>
            <a:xfrm>
              <a:off x="5585129" y="4332517"/>
              <a:ext cx="107577" cy="118334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8" name="مستطيل 37">
              <a:extLst>
                <a:ext uri="{FF2B5EF4-FFF2-40B4-BE49-F238E27FC236}">
                  <a16:creationId xmlns:a16="http://schemas.microsoft.com/office/drawing/2014/main" id="{FAE08513-9A41-26A6-72D8-60F73054E5C2}"/>
                </a:ext>
              </a:extLst>
            </p:cNvPr>
            <p:cNvSpPr/>
            <p:nvPr/>
          </p:nvSpPr>
          <p:spPr>
            <a:xfrm>
              <a:off x="3426339" y="4324574"/>
              <a:ext cx="107577" cy="118334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9" name="مستطيل 38">
              <a:extLst>
                <a:ext uri="{FF2B5EF4-FFF2-40B4-BE49-F238E27FC236}">
                  <a16:creationId xmlns:a16="http://schemas.microsoft.com/office/drawing/2014/main" id="{A6CD5689-A990-EF17-E7DD-6D8774098B77}"/>
                </a:ext>
              </a:extLst>
            </p:cNvPr>
            <p:cNvSpPr/>
            <p:nvPr/>
          </p:nvSpPr>
          <p:spPr>
            <a:xfrm>
              <a:off x="5585129" y="4953207"/>
              <a:ext cx="107577" cy="118334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0" name="مستطيل 39">
              <a:extLst>
                <a:ext uri="{FF2B5EF4-FFF2-40B4-BE49-F238E27FC236}">
                  <a16:creationId xmlns:a16="http://schemas.microsoft.com/office/drawing/2014/main" id="{DAE397EE-320D-3F65-BEA5-FDBA9A86CB98}"/>
                </a:ext>
              </a:extLst>
            </p:cNvPr>
            <p:cNvSpPr/>
            <p:nvPr/>
          </p:nvSpPr>
          <p:spPr>
            <a:xfrm>
              <a:off x="3426339" y="4946094"/>
              <a:ext cx="107577" cy="118334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294341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4" grpId="0" animBg="1"/>
      <p:bldP spid="22" grpId="0" animBg="1"/>
      <p:bldP spid="28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126499">
            <a:off x="10375670" y="383658"/>
            <a:ext cx="882033" cy="16599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66394" y="617375"/>
            <a:ext cx="1014055" cy="1192502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4C5900B7-EDF2-93FB-0E51-0BD769E335B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5138" t="40009" r="36543" b="52231"/>
          <a:stretch/>
        </p:blipFill>
        <p:spPr>
          <a:xfrm>
            <a:off x="6927426" y="2937230"/>
            <a:ext cx="3889260" cy="1132486"/>
          </a:xfrm>
          <a:prstGeom prst="rect">
            <a:avLst/>
          </a:prstGeom>
          <a:ln>
            <a:noFill/>
          </a:ln>
        </p:spPr>
      </p:pic>
      <p:pic>
        <p:nvPicPr>
          <p:cNvPr id="29" name="Picture 35" descr="Picture 35">
            <a:extLst>
              <a:ext uri="{FF2B5EF4-FFF2-40B4-BE49-F238E27FC236}">
                <a16:creationId xmlns:a16="http://schemas.microsoft.com/office/drawing/2014/main" id="{184937E7-5616-7E8F-362D-BF9D55E9830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BC1CA255-D3EC-3F25-BC4E-7177E1F5A0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17C57F1E-718D-CEA5-1C51-EF5F3B528976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48130" t="47529" r="36945" b="44991"/>
          <a:stretch/>
        </p:blipFill>
        <p:spPr>
          <a:xfrm>
            <a:off x="7509499" y="4464012"/>
            <a:ext cx="3211755" cy="1073155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34338B9D-8E13-72DC-91D1-F61E1E8A190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5138" t="27759" r="36543" b="60326"/>
          <a:stretch/>
        </p:blipFill>
        <p:spPr>
          <a:xfrm>
            <a:off x="6728451" y="1181900"/>
            <a:ext cx="3889260" cy="1738945"/>
          </a:xfrm>
          <a:prstGeom prst="rect">
            <a:avLst/>
          </a:prstGeom>
          <a:ln>
            <a:noFill/>
          </a:ln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0C202515-0DB8-D7C2-F335-C9F4AB0A8F4C}"/>
              </a:ext>
            </a:extLst>
          </p:cNvPr>
          <p:cNvSpPr txBox="1"/>
          <p:nvPr/>
        </p:nvSpPr>
        <p:spPr>
          <a:xfrm>
            <a:off x="7493962" y="671396"/>
            <a:ext cx="1621415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Mudir MT" pitchFamily="2" charset="-78"/>
              </a:rPr>
              <a:t>استعد</a:t>
            </a:r>
            <a:endParaRPr kumimoji="0" lang="ar-S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Mudir MT" pitchFamily="2" charset="-78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5EEF031C-8C4B-755B-2AF5-80B4D0896DE9}"/>
              </a:ext>
            </a:extLst>
          </p:cNvPr>
          <p:cNvSpPr txBox="1"/>
          <p:nvPr/>
        </p:nvSpPr>
        <p:spPr>
          <a:xfrm>
            <a:off x="7170518" y="3529397"/>
            <a:ext cx="1676136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زاويتان حادتان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ECAEFAF3-ED96-BE26-6ECB-C35F133104DC}"/>
              </a:ext>
            </a:extLst>
          </p:cNvPr>
          <p:cNvSpPr txBox="1"/>
          <p:nvPr/>
        </p:nvSpPr>
        <p:spPr>
          <a:xfrm>
            <a:off x="7170518" y="3937155"/>
            <a:ext cx="167613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زاويتان</a:t>
            </a:r>
            <a:r>
              <a:rPr kumimoji="0" lang="ar-SA" sz="20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منفرجتان</a:t>
            </a:r>
            <a:endParaRPr kumimoji="0" lang="ar-SA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cs typeface="Mudir MT" pitchFamily="2" charset="-78"/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03414DC8-1C36-9642-85EB-E4C3923BD16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1605" t="27759" r="54268" b="48471"/>
          <a:stretch/>
        </p:blipFill>
        <p:spPr>
          <a:xfrm>
            <a:off x="2237026" y="1156878"/>
            <a:ext cx="3771120" cy="2885511"/>
          </a:xfrm>
          <a:prstGeom prst="rect">
            <a:avLst/>
          </a:prstGeom>
          <a:ln>
            <a:noFill/>
          </a:ln>
        </p:spPr>
      </p:pic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3DF7B1A8-C521-2598-37F3-2BBE0589989B}"/>
              </a:ext>
            </a:extLst>
          </p:cNvPr>
          <p:cNvSpPr/>
          <p:nvPr/>
        </p:nvSpPr>
        <p:spPr>
          <a:xfrm>
            <a:off x="5502536" y="3529397"/>
            <a:ext cx="529759" cy="512992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F787680A-4EF5-EA73-97F0-E2FFCEF87A6E}"/>
              </a:ext>
            </a:extLst>
          </p:cNvPr>
          <p:cNvSpPr/>
          <p:nvPr/>
        </p:nvSpPr>
        <p:spPr>
          <a:xfrm>
            <a:off x="2203753" y="3529397"/>
            <a:ext cx="529759" cy="512992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CBCE8838-FC82-591E-5171-1107AF6FD720}"/>
              </a:ext>
            </a:extLst>
          </p:cNvPr>
          <p:cNvSpPr/>
          <p:nvPr/>
        </p:nvSpPr>
        <p:spPr>
          <a:xfrm>
            <a:off x="4776779" y="1410697"/>
            <a:ext cx="529759" cy="5129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شكل بيضاوي 21">
            <a:extLst>
              <a:ext uri="{FF2B5EF4-FFF2-40B4-BE49-F238E27FC236}">
                <a16:creationId xmlns:a16="http://schemas.microsoft.com/office/drawing/2014/main" id="{775AD119-BD6A-4DE4-8512-3A33CFB31676}"/>
              </a:ext>
            </a:extLst>
          </p:cNvPr>
          <p:cNvSpPr/>
          <p:nvPr/>
        </p:nvSpPr>
        <p:spPr>
          <a:xfrm>
            <a:off x="2937669" y="1330949"/>
            <a:ext cx="529759" cy="5129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81581AB3-C782-94FD-44F0-FD5401045AC8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41435" t="55398" r="37040" b="40559"/>
          <a:stretch/>
        </p:blipFill>
        <p:spPr>
          <a:xfrm>
            <a:off x="1573421" y="4480595"/>
            <a:ext cx="4182492" cy="568785"/>
          </a:xfrm>
          <a:prstGeom prst="rect">
            <a:avLst/>
          </a:prstGeom>
        </p:spPr>
      </p:pic>
      <p:cxnSp>
        <p:nvCxnSpPr>
          <p:cNvPr id="31" name="رابط مستقيم 30">
            <a:extLst>
              <a:ext uri="{FF2B5EF4-FFF2-40B4-BE49-F238E27FC236}">
                <a16:creationId xmlns:a16="http://schemas.microsoft.com/office/drawing/2014/main" id="{973F2731-1603-D0AA-1906-001B3F939E7B}"/>
              </a:ext>
            </a:extLst>
          </p:cNvPr>
          <p:cNvCxnSpPr/>
          <p:nvPr/>
        </p:nvCxnSpPr>
        <p:spPr>
          <a:xfrm flipH="1">
            <a:off x="3202548" y="1666951"/>
            <a:ext cx="1839110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رابط مستقيم 31">
            <a:extLst>
              <a:ext uri="{FF2B5EF4-FFF2-40B4-BE49-F238E27FC236}">
                <a16:creationId xmlns:a16="http://schemas.microsoft.com/office/drawing/2014/main" id="{40E250AB-27B1-852D-BDC3-229BDCF64E0F}"/>
              </a:ext>
            </a:extLst>
          </p:cNvPr>
          <p:cNvCxnSpPr>
            <a:cxnSpLocks/>
          </p:cNvCxnSpPr>
          <p:nvPr/>
        </p:nvCxnSpPr>
        <p:spPr>
          <a:xfrm flipH="1">
            <a:off x="2393576" y="3857925"/>
            <a:ext cx="3481273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مربع نص 33">
            <a:extLst>
              <a:ext uri="{FF2B5EF4-FFF2-40B4-BE49-F238E27FC236}">
                <a16:creationId xmlns:a16="http://schemas.microsoft.com/office/drawing/2014/main" id="{BE3CE06A-8642-148C-42BB-2F351027BAA5}"/>
              </a:ext>
            </a:extLst>
          </p:cNvPr>
          <p:cNvSpPr txBox="1"/>
          <p:nvPr/>
        </p:nvSpPr>
        <p:spPr>
          <a:xfrm>
            <a:off x="6845739" y="5165365"/>
            <a:ext cx="1676136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العلوي والسفلي</a:t>
            </a:r>
            <a:endParaRPr kumimoji="0" lang="ar-SA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cs typeface="Mudir MT" pitchFamily="2" charset="-78"/>
            </a:endParaRPr>
          </a:p>
        </p:txBody>
      </p:sp>
      <p:cxnSp>
        <p:nvCxnSpPr>
          <p:cNvPr id="36" name="رابط مستقيم 35">
            <a:extLst>
              <a:ext uri="{FF2B5EF4-FFF2-40B4-BE49-F238E27FC236}">
                <a16:creationId xmlns:a16="http://schemas.microsoft.com/office/drawing/2014/main" id="{5EC6934F-CA41-2BAB-FD1C-C461871740C6}"/>
              </a:ext>
            </a:extLst>
          </p:cNvPr>
          <p:cNvCxnSpPr/>
          <p:nvPr/>
        </p:nvCxnSpPr>
        <p:spPr>
          <a:xfrm>
            <a:off x="5041658" y="1666951"/>
            <a:ext cx="833191" cy="2190974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رابط مستقيم 37">
            <a:extLst>
              <a:ext uri="{FF2B5EF4-FFF2-40B4-BE49-F238E27FC236}">
                <a16:creationId xmlns:a16="http://schemas.microsoft.com/office/drawing/2014/main" id="{6E23D91F-3DDE-50F9-3DE2-FA9CA333F9D6}"/>
              </a:ext>
            </a:extLst>
          </p:cNvPr>
          <p:cNvCxnSpPr/>
          <p:nvPr/>
        </p:nvCxnSpPr>
        <p:spPr>
          <a:xfrm flipH="1">
            <a:off x="2393576" y="1666951"/>
            <a:ext cx="808972" cy="2190974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مربع نص 38">
            <a:extLst>
              <a:ext uri="{FF2B5EF4-FFF2-40B4-BE49-F238E27FC236}">
                <a16:creationId xmlns:a16="http://schemas.microsoft.com/office/drawing/2014/main" id="{961BE095-2390-7CA3-59F7-59AF3F188DEA}"/>
              </a:ext>
            </a:extLst>
          </p:cNvPr>
          <p:cNvSpPr txBox="1"/>
          <p:nvPr/>
        </p:nvSpPr>
        <p:spPr>
          <a:xfrm>
            <a:off x="1716669" y="5142165"/>
            <a:ext cx="1676136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الأيمن والأيسر</a:t>
            </a:r>
            <a:endParaRPr kumimoji="0" lang="ar-SA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cs typeface="Mudi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55658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34" grpId="0" animBg="1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179844" y="4987899"/>
            <a:ext cx="1158172" cy="136197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6299423">
            <a:off x="10685905" y="763365"/>
            <a:ext cx="635623" cy="146408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37078" y="428946"/>
            <a:ext cx="883354" cy="1038801"/>
          </a:xfrm>
          <a:prstGeom prst="rect">
            <a:avLst/>
          </a:prstGeom>
        </p:spPr>
      </p:pic>
      <p:sp>
        <p:nvSpPr>
          <p:cNvPr id="12" name="Google Shape;312;p25">
            <a:extLst>
              <a:ext uri="{FF2B5EF4-FFF2-40B4-BE49-F238E27FC236}">
                <a16:creationId xmlns:a16="http://schemas.microsoft.com/office/drawing/2014/main" id="{1F7AF73A-79AA-131B-9596-30EE963C07E0}"/>
              </a:ext>
            </a:extLst>
          </p:cNvPr>
          <p:cNvSpPr/>
          <p:nvPr/>
        </p:nvSpPr>
        <p:spPr>
          <a:xfrm>
            <a:off x="7509546" y="1533399"/>
            <a:ext cx="3992755" cy="1282473"/>
          </a:xfrm>
          <a:custGeom>
            <a:avLst/>
            <a:gdLst/>
            <a:ahLst/>
            <a:cxnLst/>
            <a:rect l="l" t="t" r="r" b="b"/>
            <a:pathLst>
              <a:path w="3116580" h="3118484" extrusionOk="0">
                <a:moveTo>
                  <a:pt x="1558290" y="3118485"/>
                </a:moveTo>
                <a:cubicBezTo>
                  <a:pt x="1436370" y="3118485"/>
                  <a:pt x="1321118" y="3064193"/>
                  <a:pt x="1225868" y="2962275"/>
                </a:cubicBezTo>
                <a:cubicBezTo>
                  <a:pt x="1165860" y="2898458"/>
                  <a:pt x="1115378" y="2818448"/>
                  <a:pt x="1076325" y="2723198"/>
                </a:cubicBezTo>
                <a:cubicBezTo>
                  <a:pt x="973455" y="2765108"/>
                  <a:pt x="874395" y="2787015"/>
                  <a:pt x="782955" y="2787015"/>
                </a:cubicBezTo>
                <a:cubicBezTo>
                  <a:pt x="610553" y="2787015"/>
                  <a:pt x="468630" y="2710815"/>
                  <a:pt x="391478" y="2576513"/>
                </a:cubicBezTo>
                <a:cubicBezTo>
                  <a:pt x="309563" y="2433638"/>
                  <a:pt x="312420" y="2244090"/>
                  <a:pt x="395288" y="2041208"/>
                </a:cubicBezTo>
                <a:cubicBezTo>
                  <a:pt x="300038" y="2001203"/>
                  <a:pt x="220027" y="1951673"/>
                  <a:pt x="156210" y="1891665"/>
                </a:cubicBezTo>
                <a:cubicBezTo>
                  <a:pt x="54293" y="1795463"/>
                  <a:pt x="0" y="1681163"/>
                  <a:pt x="0" y="1559243"/>
                </a:cubicBezTo>
                <a:cubicBezTo>
                  <a:pt x="0" y="1437323"/>
                  <a:pt x="54293" y="1322070"/>
                  <a:pt x="156210" y="1226820"/>
                </a:cubicBezTo>
                <a:cubicBezTo>
                  <a:pt x="220027" y="1166813"/>
                  <a:pt x="300038" y="1116330"/>
                  <a:pt x="395288" y="1077278"/>
                </a:cubicBezTo>
                <a:cubicBezTo>
                  <a:pt x="312420" y="874395"/>
                  <a:pt x="309563" y="684848"/>
                  <a:pt x="391478" y="541973"/>
                </a:cubicBezTo>
                <a:cubicBezTo>
                  <a:pt x="467678" y="408623"/>
                  <a:pt x="610553" y="331470"/>
                  <a:pt x="782955" y="331470"/>
                </a:cubicBezTo>
                <a:cubicBezTo>
                  <a:pt x="874395" y="331470"/>
                  <a:pt x="974408" y="353378"/>
                  <a:pt x="1076325" y="395288"/>
                </a:cubicBezTo>
                <a:cubicBezTo>
                  <a:pt x="1116330" y="300038"/>
                  <a:pt x="1165860" y="220028"/>
                  <a:pt x="1225868" y="156210"/>
                </a:cubicBezTo>
                <a:cubicBezTo>
                  <a:pt x="1322070" y="54293"/>
                  <a:pt x="1436370" y="0"/>
                  <a:pt x="1558290" y="0"/>
                </a:cubicBezTo>
                <a:cubicBezTo>
                  <a:pt x="1680210" y="0"/>
                  <a:pt x="1795463" y="54293"/>
                  <a:pt x="1890713" y="156210"/>
                </a:cubicBezTo>
                <a:cubicBezTo>
                  <a:pt x="1950720" y="220028"/>
                  <a:pt x="2001203" y="300038"/>
                  <a:pt x="2040255" y="395288"/>
                </a:cubicBezTo>
                <a:cubicBezTo>
                  <a:pt x="2143125" y="353378"/>
                  <a:pt x="2242185" y="331470"/>
                  <a:pt x="2333625" y="331470"/>
                </a:cubicBezTo>
                <a:cubicBezTo>
                  <a:pt x="2506028" y="331470"/>
                  <a:pt x="2647950" y="407670"/>
                  <a:pt x="2725103" y="541973"/>
                </a:cubicBezTo>
                <a:cubicBezTo>
                  <a:pt x="2807018" y="684848"/>
                  <a:pt x="2804160" y="874395"/>
                  <a:pt x="2721293" y="1077278"/>
                </a:cubicBezTo>
                <a:cubicBezTo>
                  <a:pt x="2816543" y="1117283"/>
                  <a:pt x="2896553" y="1166813"/>
                  <a:pt x="2960370" y="1226820"/>
                </a:cubicBezTo>
                <a:cubicBezTo>
                  <a:pt x="3062288" y="1323023"/>
                  <a:pt x="3116580" y="1437323"/>
                  <a:pt x="3116580" y="1559243"/>
                </a:cubicBezTo>
                <a:cubicBezTo>
                  <a:pt x="3116580" y="1681163"/>
                  <a:pt x="3062288" y="1796415"/>
                  <a:pt x="2960370" y="1891665"/>
                </a:cubicBezTo>
                <a:cubicBezTo>
                  <a:pt x="2896553" y="1951673"/>
                  <a:pt x="2816543" y="2002155"/>
                  <a:pt x="2721293" y="2041208"/>
                </a:cubicBezTo>
                <a:cubicBezTo>
                  <a:pt x="2804160" y="2244090"/>
                  <a:pt x="2807018" y="2433638"/>
                  <a:pt x="2725103" y="2576513"/>
                </a:cubicBezTo>
                <a:cubicBezTo>
                  <a:pt x="2648903" y="2709863"/>
                  <a:pt x="2506028" y="2787015"/>
                  <a:pt x="2333625" y="2787015"/>
                </a:cubicBezTo>
                <a:lnTo>
                  <a:pt x="2333625" y="2787015"/>
                </a:lnTo>
                <a:cubicBezTo>
                  <a:pt x="2242185" y="2787015"/>
                  <a:pt x="2142173" y="2765108"/>
                  <a:pt x="2040255" y="2723198"/>
                </a:cubicBezTo>
                <a:cubicBezTo>
                  <a:pt x="2000250" y="2818448"/>
                  <a:pt x="1950720" y="2898458"/>
                  <a:pt x="1890713" y="2962275"/>
                </a:cubicBezTo>
                <a:cubicBezTo>
                  <a:pt x="1795463" y="3064193"/>
                  <a:pt x="1680210" y="3118485"/>
                  <a:pt x="1558290" y="311848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rtl="0">
              <a:buClr>
                <a:srgbClr val="000000"/>
              </a:buClr>
              <a:buFont typeface="Arial"/>
              <a:buNone/>
            </a:pPr>
            <a:r>
              <a:rPr lang="ar-SA" sz="28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ماذا يعني الشعار المجاور ؟</a:t>
            </a:r>
            <a:endParaRPr sz="28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35" descr="Picture 35">
            <a:extLst>
              <a:ext uri="{FF2B5EF4-FFF2-40B4-BE49-F238E27FC236}">
                <a16:creationId xmlns:a16="http://schemas.microsoft.com/office/drawing/2014/main" id="{53D45A31-C988-F61B-E6C1-C4CA1611A3F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009B49DA-A5FA-049B-9EE8-FE6B16D8FE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0DD9D8BE-F7ED-1E97-0230-E0F6D9275EB7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21250" b="23250"/>
          <a:stretch/>
        </p:blipFill>
        <p:spPr>
          <a:xfrm>
            <a:off x="1843527" y="1284869"/>
            <a:ext cx="5517072" cy="2130639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grpSp>
        <p:nvGrpSpPr>
          <p:cNvPr id="29" name="مجموعة 28">
            <a:extLst>
              <a:ext uri="{FF2B5EF4-FFF2-40B4-BE49-F238E27FC236}">
                <a16:creationId xmlns:a16="http://schemas.microsoft.com/office/drawing/2014/main" id="{B2DE8CF0-4E39-66B0-B024-9F438091B406}"/>
              </a:ext>
            </a:extLst>
          </p:cNvPr>
          <p:cNvGrpSpPr/>
          <p:nvPr/>
        </p:nvGrpSpPr>
        <p:grpSpPr>
          <a:xfrm>
            <a:off x="4826042" y="1393166"/>
            <a:ext cx="2367229" cy="1944239"/>
            <a:chOff x="4826042" y="1393166"/>
            <a:chExt cx="2367229" cy="1944239"/>
          </a:xfrm>
        </p:grpSpPr>
        <p:sp>
          <p:nvSpPr>
            <p:cNvPr id="18" name="مستطيل: زوايا قطرية مقصوصة 17">
              <a:extLst>
                <a:ext uri="{FF2B5EF4-FFF2-40B4-BE49-F238E27FC236}">
                  <a16:creationId xmlns:a16="http://schemas.microsoft.com/office/drawing/2014/main" id="{A80C4CF7-94F8-35BE-B7BD-708350F933A4}"/>
                </a:ext>
              </a:extLst>
            </p:cNvPr>
            <p:cNvSpPr/>
            <p:nvPr/>
          </p:nvSpPr>
          <p:spPr>
            <a:xfrm>
              <a:off x="5604006" y="1393166"/>
              <a:ext cx="1589265" cy="1825522"/>
            </a:xfrm>
            <a:prstGeom prst="snip2DiagRect">
              <a:avLst>
                <a:gd name="adj1" fmla="val 0"/>
                <a:gd name="adj2" fmla="val 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7" name="مستطيل: زوايا قطرية مقصوصة 26">
              <a:extLst>
                <a:ext uri="{FF2B5EF4-FFF2-40B4-BE49-F238E27FC236}">
                  <a16:creationId xmlns:a16="http://schemas.microsoft.com/office/drawing/2014/main" id="{5AFC84E8-CB88-7336-9AE7-6D4EDAD484D8}"/>
                </a:ext>
              </a:extLst>
            </p:cNvPr>
            <p:cNvSpPr/>
            <p:nvPr/>
          </p:nvSpPr>
          <p:spPr>
            <a:xfrm>
              <a:off x="4826042" y="2684610"/>
              <a:ext cx="1589265" cy="581072"/>
            </a:xfrm>
            <a:prstGeom prst="snip2DiagRect">
              <a:avLst>
                <a:gd name="adj1" fmla="val 0"/>
                <a:gd name="adj2" fmla="val 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8" name="مستطيل: زوايا قطرية مقصوصة 27">
              <a:extLst>
                <a:ext uri="{FF2B5EF4-FFF2-40B4-BE49-F238E27FC236}">
                  <a16:creationId xmlns:a16="http://schemas.microsoft.com/office/drawing/2014/main" id="{CFB12660-9CD7-A923-6FEF-7B63C6427506}"/>
                </a:ext>
              </a:extLst>
            </p:cNvPr>
            <p:cNvSpPr/>
            <p:nvPr/>
          </p:nvSpPr>
          <p:spPr>
            <a:xfrm>
              <a:off x="5330756" y="2288949"/>
              <a:ext cx="589535" cy="1048456"/>
            </a:xfrm>
            <a:prstGeom prst="snip2DiagRect">
              <a:avLst>
                <a:gd name="adj1" fmla="val 0"/>
                <a:gd name="adj2" fmla="val 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pic>
        <p:nvPicPr>
          <p:cNvPr id="31" name="صورة 30">
            <a:extLst>
              <a:ext uri="{FF2B5EF4-FFF2-40B4-BE49-F238E27FC236}">
                <a16:creationId xmlns:a16="http://schemas.microsoft.com/office/drawing/2014/main" id="{B756D44E-F6D8-3A12-1916-E51D6E8C367F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8040" t="15971" r="6885" b="15676"/>
          <a:stretch/>
        </p:blipFill>
        <p:spPr>
          <a:xfrm>
            <a:off x="1447268" y="3582498"/>
            <a:ext cx="6757548" cy="224890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2" name="صورة 31">
            <a:extLst>
              <a:ext uri="{FF2B5EF4-FFF2-40B4-BE49-F238E27FC236}">
                <a16:creationId xmlns:a16="http://schemas.microsoft.com/office/drawing/2014/main" id="{9889B6AE-47B4-9B99-0F8A-DAAA1D96F2B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15636" y="2936527"/>
            <a:ext cx="2378344" cy="2021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37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3" name="Picture 35" descr="Picture 35">
            <a:extLst>
              <a:ext uri="{FF2B5EF4-FFF2-40B4-BE49-F238E27FC236}">
                <a16:creationId xmlns:a16="http://schemas.microsoft.com/office/drawing/2014/main" id="{53D45A31-C988-F61B-E6C1-C4CA1611A3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009B49DA-A5FA-049B-9EE8-FE6B16D8FE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C4EE4853-BEE3-6CC3-2BE3-E1A197B2EC13}"/>
              </a:ext>
            </a:extLst>
          </p:cNvPr>
          <p:cNvSpPr txBox="1"/>
          <p:nvPr/>
        </p:nvSpPr>
        <p:spPr>
          <a:xfrm>
            <a:off x="881988" y="1157143"/>
            <a:ext cx="10382085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تأسس الاتحاد في 13 أكتوبر 2017م ، برئاسة صاحب السمو الملكي الأمير فيصل بن بندر بن سلطان.</a:t>
            </a:r>
          </a:p>
          <a:p>
            <a:pPr algn="ctr"/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في 4 مايو 2021، أعلن الاتحاد عن فصل الرياضات الذهنية عن أعمال الاتحاد، ليكون بذلك الجهة المنظمة والمسؤولة عن تطوير قطاع ومجتمع الألعاب الالكترونية في المملكة ،</a:t>
            </a:r>
          </a:p>
          <a:p>
            <a:pPr algn="ctr"/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ورعاية نخبة لاعبي الرياضات الالكترونية السعوديين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A0E2E985-B941-A953-743D-A48B8CA4C9A2}"/>
              </a:ext>
            </a:extLst>
          </p:cNvPr>
          <p:cNvSpPr txBox="1"/>
          <p:nvPr/>
        </p:nvSpPr>
        <p:spPr>
          <a:xfrm>
            <a:off x="835707" y="2915036"/>
            <a:ext cx="7254052" cy="26776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البطولات المحلية</a:t>
            </a:r>
          </a:p>
          <a:p>
            <a:pPr marL="342900" indent="-342900" algn="ctr">
              <a:buFont typeface="Wingdings" panose="05000000000000000000" pitchFamily="2" charset="2"/>
              <a:buChar char="§"/>
            </a:pPr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بطولة شتاء الرياض </a:t>
            </a:r>
            <a:r>
              <a:rPr lang="ar-SA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للبلوت</a:t>
            </a:r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ctr">
              <a:buFont typeface="Wingdings" panose="05000000000000000000" pitchFamily="2" charset="2"/>
              <a:buChar char="§"/>
            </a:pPr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بطولة لاعبون بلا حدود من السعودية.</a:t>
            </a:r>
          </a:p>
          <a:p>
            <a:pPr marL="342900" indent="-342900" algn="ctr">
              <a:buFont typeface="Wingdings" panose="05000000000000000000" pitchFamily="2" charset="2"/>
              <a:buChar char="§"/>
            </a:pPr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الدوري السعودي الإلكتروني.</a:t>
            </a:r>
          </a:p>
          <a:p>
            <a:pPr marL="342900" indent="-342900" algn="ctr">
              <a:buFont typeface="Wingdings" panose="05000000000000000000" pitchFamily="2" charset="2"/>
              <a:buChar char="§"/>
            </a:pPr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دوري الجامعات السعودية للرياضات الإلكترونية.</a:t>
            </a:r>
          </a:p>
          <a:p>
            <a:pPr marL="342900" indent="-342900" algn="ctr">
              <a:buFont typeface="Wingdings" panose="05000000000000000000" pitchFamily="2" charset="2"/>
              <a:buChar char="§"/>
            </a:pPr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بطولة المملكة العربية السعودية لكرة القدم الإلكترونية 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FIFA21</a:t>
            </a:r>
          </a:p>
          <a:p>
            <a:pPr marL="342900" indent="-342900" algn="ctr">
              <a:buFont typeface="Wingdings" panose="05000000000000000000" pitchFamily="2" charset="2"/>
              <a:buChar char="§"/>
            </a:pPr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دوري كأس الأمير محمد بن سلمان الإلكتروني</a:t>
            </a:r>
          </a:p>
        </p:txBody>
      </p:sp>
      <p:pic>
        <p:nvPicPr>
          <p:cNvPr id="24" name="صورة 23">
            <a:extLst>
              <a:ext uri="{FF2B5EF4-FFF2-40B4-BE49-F238E27FC236}">
                <a16:creationId xmlns:a16="http://schemas.microsoft.com/office/drawing/2014/main" id="{CD009164-1CD1-DB29-D65E-9DD068E62C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9759" y="2338489"/>
            <a:ext cx="3393738" cy="383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428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صورة 18">
            <a:extLst>
              <a:ext uri="{FF2B5EF4-FFF2-40B4-BE49-F238E27FC236}">
                <a16:creationId xmlns:a16="http://schemas.microsoft.com/office/drawing/2014/main" id="{FD390720-2AFE-46B7-6E7A-BB9CD0C456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97" t="21402" r="50231" b="28334"/>
          <a:stretch/>
        </p:blipFill>
        <p:spPr>
          <a:xfrm>
            <a:off x="1765377" y="810904"/>
            <a:ext cx="7745565" cy="5463019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010986" y="4950769"/>
            <a:ext cx="1070954" cy="125941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3209691">
            <a:off x="10004523" y="679529"/>
            <a:ext cx="856819" cy="16599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37078" y="428946"/>
            <a:ext cx="883354" cy="1038801"/>
          </a:xfrm>
          <a:prstGeom prst="rect">
            <a:avLst/>
          </a:prstGeom>
        </p:spPr>
      </p:pic>
      <p:sp>
        <p:nvSpPr>
          <p:cNvPr id="12" name="Google Shape;312;p25">
            <a:extLst>
              <a:ext uri="{FF2B5EF4-FFF2-40B4-BE49-F238E27FC236}">
                <a16:creationId xmlns:a16="http://schemas.microsoft.com/office/drawing/2014/main" id="{1F7AF73A-79AA-131B-9596-30EE963C07E0}"/>
              </a:ext>
            </a:extLst>
          </p:cNvPr>
          <p:cNvSpPr/>
          <p:nvPr/>
        </p:nvSpPr>
        <p:spPr>
          <a:xfrm>
            <a:off x="10031449" y="1751233"/>
            <a:ext cx="1733080" cy="1259413"/>
          </a:xfrm>
          <a:custGeom>
            <a:avLst/>
            <a:gdLst/>
            <a:ahLst/>
            <a:cxnLst/>
            <a:rect l="l" t="t" r="r" b="b"/>
            <a:pathLst>
              <a:path w="3116580" h="3118484" extrusionOk="0">
                <a:moveTo>
                  <a:pt x="1558290" y="3118485"/>
                </a:moveTo>
                <a:cubicBezTo>
                  <a:pt x="1436370" y="3118485"/>
                  <a:pt x="1321118" y="3064193"/>
                  <a:pt x="1225868" y="2962275"/>
                </a:cubicBezTo>
                <a:cubicBezTo>
                  <a:pt x="1165860" y="2898458"/>
                  <a:pt x="1115378" y="2818448"/>
                  <a:pt x="1076325" y="2723198"/>
                </a:cubicBezTo>
                <a:cubicBezTo>
                  <a:pt x="973455" y="2765108"/>
                  <a:pt x="874395" y="2787015"/>
                  <a:pt x="782955" y="2787015"/>
                </a:cubicBezTo>
                <a:cubicBezTo>
                  <a:pt x="610553" y="2787015"/>
                  <a:pt x="468630" y="2710815"/>
                  <a:pt x="391478" y="2576513"/>
                </a:cubicBezTo>
                <a:cubicBezTo>
                  <a:pt x="309563" y="2433638"/>
                  <a:pt x="312420" y="2244090"/>
                  <a:pt x="395288" y="2041208"/>
                </a:cubicBezTo>
                <a:cubicBezTo>
                  <a:pt x="300038" y="2001203"/>
                  <a:pt x="220027" y="1951673"/>
                  <a:pt x="156210" y="1891665"/>
                </a:cubicBezTo>
                <a:cubicBezTo>
                  <a:pt x="54293" y="1795463"/>
                  <a:pt x="0" y="1681163"/>
                  <a:pt x="0" y="1559243"/>
                </a:cubicBezTo>
                <a:cubicBezTo>
                  <a:pt x="0" y="1437323"/>
                  <a:pt x="54293" y="1322070"/>
                  <a:pt x="156210" y="1226820"/>
                </a:cubicBezTo>
                <a:cubicBezTo>
                  <a:pt x="220027" y="1166813"/>
                  <a:pt x="300038" y="1116330"/>
                  <a:pt x="395288" y="1077278"/>
                </a:cubicBezTo>
                <a:cubicBezTo>
                  <a:pt x="312420" y="874395"/>
                  <a:pt x="309563" y="684848"/>
                  <a:pt x="391478" y="541973"/>
                </a:cubicBezTo>
                <a:cubicBezTo>
                  <a:pt x="467678" y="408623"/>
                  <a:pt x="610553" y="331470"/>
                  <a:pt x="782955" y="331470"/>
                </a:cubicBezTo>
                <a:cubicBezTo>
                  <a:pt x="874395" y="331470"/>
                  <a:pt x="974408" y="353378"/>
                  <a:pt x="1076325" y="395288"/>
                </a:cubicBezTo>
                <a:cubicBezTo>
                  <a:pt x="1116330" y="300038"/>
                  <a:pt x="1165860" y="220028"/>
                  <a:pt x="1225868" y="156210"/>
                </a:cubicBezTo>
                <a:cubicBezTo>
                  <a:pt x="1322070" y="54293"/>
                  <a:pt x="1436370" y="0"/>
                  <a:pt x="1558290" y="0"/>
                </a:cubicBezTo>
                <a:cubicBezTo>
                  <a:pt x="1680210" y="0"/>
                  <a:pt x="1795463" y="54293"/>
                  <a:pt x="1890713" y="156210"/>
                </a:cubicBezTo>
                <a:cubicBezTo>
                  <a:pt x="1950720" y="220028"/>
                  <a:pt x="2001203" y="300038"/>
                  <a:pt x="2040255" y="395288"/>
                </a:cubicBezTo>
                <a:cubicBezTo>
                  <a:pt x="2143125" y="353378"/>
                  <a:pt x="2242185" y="331470"/>
                  <a:pt x="2333625" y="331470"/>
                </a:cubicBezTo>
                <a:cubicBezTo>
                  <a:pt x="2506028" y="331470"/>
                  <a:pt x="2647950" y="407670"/>
                  <a:pt x="2725103" y="541973"/>
                </a:cubicBezTo>
                <a:cubicBezTo>
                  <a:pt x="2807018" y="684848"/>
                  <a:pt x="2804160" y="874395"/>
                  <a:pt x="2721293" y="1077278"/>
                </a:cubicBezTo>
                <a:cubicBezTo>
                  <a:pt x="2816543" y="1117283"/>
                  <a:pt x="2896553" y="1166813"/>
                  <a:pt x="2960370" y="1226820"/>
                </a:cubicBezTo>
                <a:cubicBezTo>
                  <a:pt x="3062288" y="1323023"/>
                  <a:pt x="3116580" y="1437323"/>
                  <a:pt x="3116580" y="1559243"/>
                </a:cubicBezTo>
                <a:cubicBezTo>
                  <a:pt x="3116580" y="1681163"/>
                  <a:pt x="3062288" y="1796415"/>
                  <a:pt x="2960370" y="1891665"/>
                </a:cubicBezTo>
                <a:cubicBezTo>
                  <a:pt x="2896553" y="1951673"/>
                  <a:pt x="2816543" y="2002155"/>
                  <a:pt x="2721293" y="2041208"/>
                </a:cubicBezTo>
                <a:cubicBezTo>
                  <a:pt x="2804160" y="2244090"/>
                  <a:pt x="2807018" y="2433638"/>
                  <a:pt x="2725103" y="2576513"/>
                </a:cubicBezTo>
                <a:cubicBezTo>
                  <a:pt x="2648903" y="2709863"/>
                  <a:pt x="2506028" y="2787015"/>
                  <a:pt x="2333625" y="2787015"/>
                </a:cubicBezTo>
                <a:lnTo>
                  <a:pt x="2333625" y="2787015"/>
                </a:lnTo>
                <a:cubicBezTo>
                  <a:pt x="2242185" y="2787015"/>
                  <a:pt x="2142173" y="2765108"/>
                  <a:pt x="2040255" y="2723198"/>
                </a:cubicBezTo>
                <a:cubicBezTo>
                  <a:pt x="2000250" y="2818448"/>
                  <a:pt x="1950720" y="2898458"/>
                  <a:pt x="1890713" y="2962275"/>
                </a:cubicBezTo>
                <a:cubicBezTo>
                  <a:pt x="1795463" y="3064193"/>
                  <a:pt x="1680210" y="3118485"/>
                  <a:pt x="1558290" y="311848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SA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تدريس</a:t>
            </a:r>
            <a:endParaRPr kumimoji="0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35" descr="Picture 35">
            <a:extLst>
              <a:ext uri="{FF2B5EF4-FFF2-40B4-BE49-F238E27FC236}">
                <a16:creationId xmlns:a16="http://schemas.microsoft.com/office/drawing/2014/main" id="{53D45A31-C988-F61B-E6C1-C4CA1611A3F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67805" y="46822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009B49DA-A5FA-049B-9EE8-FE6B16D8FE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4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288</Words>
  <Application>Microsoft Office PowerPoint</Application>
  <PresentationFormat>شاشة عريضة</PresentationFormat>
  <Paragraphs>84</Paragraphs>
  <Slides>22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26" baseType="lpstr">
      <vt:lpstr>Arial</vt:lpstr>
      <vt:lpstr>Calibri</vt:lpstr>
      <vt:lpstr>Wingdings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فاطمه صالح السبيعي</dc:creator>
  <cp:lastModifiedBy>فاطمه صالح السبيعي</cp:lastModifiedBy>
  <cp:revision>18</cp:revision>
  <dcterms:created xsi:type="dcterms:W3CDTF">2023-03-22T18:02:01Z</dcterms:created>
  <dcterms:modified xsi:type="dcterms:W3CDTF">2023-04-09T23:34:04Z</dcterms:modified>
</cp:coreProperties>
</file>