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4"/>
  </p:notesMasterIdLst>
  <p:sldIdLst>
    <p:sldId id="256" r:id="rId2"/>
    <p:sldId id="277" r:id="rId3"/>
    <p:sldId id="268" r:id="rId4"/>
    <p:sldId id="278" r:id="rId5"/>
    <p:sldId id="269" r:id="rId6"/>
    <p:sldId id="302" r:id="rId7"/>
    <p:sldId id="273" r:id="rId8"/>
    <p:sldId id="301" r:id="rId9"/>
    <p:sldId id="305" r:id="rId10"/>
    <p:sldId id="306" r:id="rId11"/>
    <p:sldId id="304" r:id="rId12"/>
    <p:sldId id="270" r:id="rId13"/>
    <p:sldId id="281" r:id="rId14"/>
    <p:sldId id="280" r:id="rId15"/>
    <p:sldId id="282" r:id="rId16"/>
    <p:sldId id="303" r:id="rId17"/>
    <p:sldId id="283" r:id="rId18"/>
    <p:sldId id="279" r:id="rId19"/>
    <p:sldId id="271" r:id="rId20"/>
    <p:sldId id="289" r:id="rId21"/>
    <p:sldId id="296" r:id="rId22"/>
    <p:sldId id="297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D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>
        <p:scale>
          <a:sx n="67" d="100"/>
          <a:sy n="67" d="100"/>
        </p:scale>
        <p:origin x="903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19/09/44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36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11.svg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14536" y="1013304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946993" y="1886999"/>
            <a:ext cx="4738777" cy="2028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8 - 6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الأشكال الرباعية</a:t>
            </a: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09691">
            <a:off x="10004523" y="679529"/>
            <a:ext cx="856819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10031449" y="1751233"/>
            <a:ext cx="1733080" cy="125941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تدريس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D390720-2AFE-46B7-6E7A-BB9CD0C456D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288" t="70834" r="50231" b="9446"/>
          <a:stretch/>
        </p:blipFill>
        <p:spPr>
          <a:xfrm>
            <a:off x="1348432" y="1578151"/>
            <a:ext cx="8233116" cy="421071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955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7062" y="5167224"/>
            <a:ext cx="1070954" cy="1232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09353">
            <a:off x="9675226" y="510902"/>
            <a:ext cx="540185" cy="9191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0645" y="548469"/>
            <a:ext cx="1014055" cy="119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7D503F1-554E-181D-267E-6835AC534C0C}"/>
              </a:ext>
            </a:extLst>
          </p:cNvPr>
          <p:cNvSpPr txBox="1"/>
          <p:nvPr/>
        </p:nvSpPr>
        <p:spPr>
          <a:xfrm>
            <a:off x="4740312" y="715073"/>
            <a:ext cx="4910014" cy="629483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اولاً / رسم الأشكال الرباعية وتصنيفها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747A36C-2526-EFA4-35D5-4886306173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560" t="22272" r="37384" b="38507"/>
          <a:stretch/>
        </p:blipFill>
        <p:spPr>
          <a:xfrm>
            <a:off x="1911619" y="1499233"/>
            <a:ext cx="8134256" cy="428654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40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7062" y="5167224"/>
            <a:ext cx="1070954" cy="1232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09353">
            <a:off x="9739990" y="532674"/>
            <a:ext cx="611771" cy="1151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0645" y="548469"/>
            <a:ext cx="1014055" cy="119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7D503F1-554E-181D-267E-6835AC534C0C}"/>
              </a:ext>
            </a:extLst>
          </p:cNvPr>
          <p:cNvSpPr txBox="1"/>
          <p:nvPr/>
        </p:nvSpPr>
        <p:spPr>
          <a:xfrm>
            <a:off x="4823609" y="718321"/>
            <a:ext cx="4910014" cy="629483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اولاً / رسم الأشكال الرباعية وتصنيفها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747A36C-2526-EFA4-35D5-4886306173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560" t="60845" r="37384" b="13309"/>
          <a:stretch/>
        </p:blipFill>
        <p:spPr>
          <a:xfrm>
            <a:off x="2678905" y="1621097"/>
            <a:ext cx="7243763" cy="409907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823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278270" y="449084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727982" y="764070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26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9E7081D1-A37A-9ADC-1E14-C5E5267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1" y="3260425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3080004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4C4F85F-216F-EB5D-598D-A5AFCAA7197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813" t="37039" r="40023" b="55089"/>
          <a:stretch/>
        </p:blipFill>
        <p:spPr>
          <a:xfrm>
            <a:off x="4557332" y="1971015"/>
            <a:ext cx="6040739" cy="1051010"/>
          </a:xfrm>
          <a:prstGeom prst="rect">
            <a:avLst/>
          </a:prstGeom>
        </p:spPr>
      </p:pic>
      <p:graphicFrame>
        <p:nvGraphicFramePr>
          <p:cNvPr id="21" name="جدول 21">
            <a:extLst>
              <a:ext uri="{FF2B5EF4-FFF2-40B4-BE49-F238E27FC236}">
                <a16:creationId xmlns:a16="http://schemas.microsoft.com/office/drawing/2014/main" id="{AC96EE62-875F-3C8C-EF31-ED813932D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583307"/>
              </p:ext>
            </p:extLst>
          </p:nvPr>
        </p:nvGraphicFramePr>
        <p:xfrm>
          <a:off x="3621547" y="3044279"/>
          <a:ext cx="3222720" cy="249676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22272">
                  <a:extLst>
                    <a:ext uri="{9D8B030D-6E8A-4147-A177-3AD203B41FA5}">
                      <a16:colId xmlns:a16="http://schemas.microsoft.com/office/drawing/2014/main" val="422183328"/>
                    </a:ext>
                  </a:extLst>
                </a:gridCol>
                <a:gridCol w="322272">
                  <a:extLst>
                    <a:ext uri="{9D8B030D-6E8A-4147-A177-3AD203B41FA5}">
                      <a16:colId xmlns:a16="http://schemas.microsoft.com/office/drawing/2014/main" val="1397631262"/>
                    </a:ext>
                  </a:extLst>
                </a:gridCol>
                <a:gridCol w="322272">
                  <a:extLst>
                    <a:ext uri="{9D8B030D-6E8A-4147-A177-3AD203B41FA5}">
                      <a16:colId xmlns:a16="http://schemas.microsoft.com/office/drawing/2014/main" val="2742519681"/>
                    </a:ext>
                  </a:extLst>
                </a:gridCol>
                <a:gridCol w="322272">
                  <a:extLst>
                    <a:ext uri="{9D8B030D-6E8A-4147-A177-3AD203B41FA5}">
                      <a16:colId xmlns:a16="http://schemas.microsoft.com/office/drawing/2014/main" val="478395545"/>
                    </a:ext>
                  </a:extLst>
                </a:gridCol>
                <a:gridCol w="322272">
                  <a:extLst>
                    <a:ext uri="{9D8B030D-6E8A-4147-A177-3AD203B41FA5}">
                      <a16:colId xmlns:a16="http://schemas.microsoft.com/office/drawing/2014/main" val="905827914"/>
                    </a:ext>
                  </a:extLst>
                </a:gridCol>
                <a:gridCol w="322272">
                  <a:extLst>
                    <a:ext uri="{9D8B030D-6E8A-4147-A177-3AD203B41FA5}">
                      <a16:colId xmlns:a16="http://schemas.microsoft.com/office/drawing/2014/main" val="3121710650"/>
                    </a:ext>
                  </a:extLst>
                </a:gridCol>
                <a:gridCol w="322272">
                  <a:extLst>
                    <a:ext uri="{9D8B030D-6E8A-4147-A177-3AD203B41FA5}">
                      <a16:colId xmlns:a16="http://schemas.microsoft.com/office/drawing/2014/main" val="4106661220"/>
                    </a:ext>
                  </a:extLst>
                </a:gridCol>
                <a:gridCol w="322272">
                  <a:extLst>
                    <a:ext uri="{9D8B030D-6E8A-4147-A177-3AD203B41FA5}">
                      <a16:colId xmlns:a16="http://schemas.microsoft.com/office/drawing/2014/main" val="3133673805"/>
                    </a:ext>
                  </a:extLst>
                </a:gridCol>
                <a:gridCol w="322272">
                  <a:extLst>
                    <a:ext uri="{9D8B030D-6E8A-4147-A177-3AD203B41FA5}">
                      <a16:colId xmlns:a16="http://schemas.microsoft.com/office/drawing/2014/main" val="1388910123"/>
                    </a:ext>
                  </a:extLst>
                </a:gridCol>
                <a:gridCol w="322272">
                  <a:extLst>
                    <a:ext uri="{9D8B030D-6E8A-4147-A177-3AD203B41FA5}">
                      <a16:colId xmlns:a16="http://schemas.microsoft.com/office/drawing/2014/main" val="474453730"/>
                    </a:ext>
                  </a:extLst>
                </a:gridCol>
              </a:tblGrid>
              <a:tr h="31209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525086"/>
                  </a:ext>
                </a:extLst>
              </a:tr>
              <a:tr h="31209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66490"/>
                  </a:ext>
                </a:extLst>
              </a:tr>
              <a:tr h="31209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4349943"/>
                  </a:ext>
                </a:extLst>
              </a:tr>
              <a:tr h="31209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767258"/>
                  </a:ext>
                </a:extLst>
              </a:tr>
              <a:tr h="31209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045327"/>
                  </a:ext>
                </a:extLst>
              </a:tr>
              <a:tr h="31209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473381"/>
                  </a:ext>
                </a:extLst>
              </a:tr>
              <a:tr h="31209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676752"/>
                  </a:ext>
                </a:extLst>
              </a:tr>
              <a:tr h="31209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0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2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94F4BEF4-0657-91F5-2963-72F4F611B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Picture 35" descr="Picture 35">
            <a:extLst>
              <a:ext uri="{FF2B5EF4-FFF2-40B4-BE49-F238E27FC236}">
                <a16:creationId xmlns:a16="http://schemas.microsoft.com/office/drawing/2014/main" id="{F4587841-909E-7CB9-F3F1-BF3AD927A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CF02C81C-375F-365E-7D52-B4CE22E8A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8374737" y="244200"/>
            <a:ext cx="508929" cy="97794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F282C0A-AEA7-1CE5-449C-C1399E5CC6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203" t="40313" r="24676" b="33229"/>
          <a:stretch/>
        </p:blipFill>
        <p:spPr>
          <a:xfrm>
            <a:off x="1348432" y="1244150"/>
            <a:ext cx="9150107" cy="462244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8EE4B4C6-3BF4-B002-CEB6-41DBA44F670D}"/>
              </a:ext>
            </a:extLst>
          </p:cNvPr>
          <p:cNvSpPr/>
          <p:nvPr/>
        </p:nvSpPr>
        <p:spPr>
          <a:xfrm>
            <a:off x="5903623" y="532609"/>
            <a:ext cx="2305840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حقيقة أساسية</a:t>
            </a:r>
          </a:p>
        </p:txBody>
      </p:sp>
    </p:spTree>
    <p:extLst>
      <p:ext uri="{BB962C8B-B14F-4D97-AF65-F5344CB8AC3E}">
        <p14:creationId xmlns:p14="http://schemas.microsoft.com/office/powerpoint/2010/main" val="836540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3252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74049">
            <a:off x="9466152" y="633125"/>
            <a:ext cx="882033" cy="1147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990" y="547224"/>
            <a:ext cx="1014055" cy="1192502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28F0662-F6CB-9E3E-5295-5BE6D73958ED}"/>
              </a:ext>
            </a:extLst>
          </p:cNvPr>
          <p:cNvSpPr txBox="1"/>
          <p:nvPr/>
        </p:nvSpPr>
        <p:spPr>
          <a:xfrm>
            <a:off x="5306333" y="965670"/>
            <a:ext cx="4147382" cy="555427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ثانياً / إيجاد القياس المجهول</a:t>
            </a:r>
          </a:p>
        </p:txBody>
      </p:sp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BC48C45-177C-E335-3372-411E4E7D6D2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893" t="26355" r="36400" b="30277"/>
          <a:stretch/>
        </p:blipFill>
        <p:spPr>
          <a:xfrm>
            <a:off x="3299295" y="1739726"/>
            <a:ext cx="5593410" cy="429189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6A8CB06-CF3A-07F4-8556-9E496E33846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822" t="5422" r="72049" b="70643"/>
          <a:stretch/>
        </p:blipFill>
        <p:spPr>
          <a:xfrm>
            <a:off x="3005063" y="810904"/>
            <a:ext cx="1978818" cy="17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6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8932227" y="697525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313088" y="1162316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26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9E7081D1-A37A-9ADC-1E14-C5E5267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1" y="3260425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3080004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4519987-8080-7FD9-575A-4BCDB1A9A7E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421" t="85104" r="35955" b="10605"/>
          <a:stretch/>
        </p:blipFill>
        <p:spPr>
          <a:xfrm>
            <a:off x="3140380" y="2133512"/>
            <a:ext cx="7935288" cy="76634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41421213-BCEE-52B2-B446-B30D45312A1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769" t="79203" r="65760" b="10605"/>
          <a:stretch/>
        </p:blipFill>
        <p:spPr>
          <a:xfrm>
            <a:off x="3197375" y="2867302"/>
            <a:ext cx="2649512" cy="190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6604" y="342700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6853380" y="350484"/>
            <a:ext cx="1941600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– تدرب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DB8C678-6980-CC57-1E84-98550D7506B6}"/>
              </a:ext>
            </a:extLst>
          </p:cNvPr>
          <p:cNvSpPr/>
          <p:nvPr/>
        </p:nvSpPr>
        <p:spPr>
          <a:xfrm>
            <a:off x="4923887" y="568657"/>
            <a:ext cx="1727459" cy="4293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البطاقات المرقمة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D1CD84B-E793-BE4E-80A4-725EEAD77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477" t="28125" r="29914" b="66875"/>
          <a:stretch/>
        </p:blipFill>
        <p:spPr>
          <a:xfrm>
            <a:off x="3533395" y="1079439"/>
            <a:ext cx="6508540" cy="7858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126499">
            <a:off x="9923227" y="702972"/>
            <a:ext cx="488006" cy="9184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D1DDEB4-ADD7-AB05-8C61-5BB185B264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380" t="32333" r="29914" b="58021"/>
          <a:stretch/>
        </p:blipFill>
        <p:spPr>
          <a:xfrm>
            <a:off x="8887173" y="2203842"/>
            <a:ext cx="2309524" cy="126870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EC494D1-CC68-285B-24B8-A7539BEB68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074" t="32333" r="44601" b="55937"/>
          <a:stretch/>
        </p:blipFill>
        <p:spPr>
          <a:xfrm>
            <a:off x="5401946" y="2069672"/>
            <a:ext cx="2379383" cy="164290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B15C668-207A-44CF-2C38-1C14A9C4DB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769" t="32333" r="57377" b="57278"/>
          <a:stretch/>
        </p:blipFill>
        <p:spPr>
          <a:xfrm>
            <a:off x="1913910" y="2217441"/>
            <a:ext cx="2707687" cy="145886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8D86473-ED65-FA41-9D7A-2F584D11E1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863" t="46458" r="33426" b="42760"/>
          <a:stretch/>
        </p:blipFill>
        <p:spPr>
          <a:xfrm>
            <a:off x="7158587" y="3930812"/>
            <a:ext cx="2221706" cy="152447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9BDF2881-8D89-58CB-9203-316793642B5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863" t="57465" r="33426" b="30225"/>
          <a:stretch/>
        </p:blipFill>
        <p:spPr>
          <a:xfrm>
            <a:off x="2897469" y="3676308"/>
            <a:ext cx="2221705" cy="1877407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BDC4451A-2EC8-8D44-47BF-6A52A4AEA053}"/>
              </a:ext>
            </a:extLst>
          </p:cNvPr>
          <p:cNvSpPr/>
          <p:nvPr/>
        </p:nvSpPr>
        <p:spPr>
          <a:xfrm>
            <a:off x="8930626" y="2136532"/>
            <a:ext cx="2156239" cy="13483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5" name="متوازي أضلاع 24">
            <a:extLst>
              <a:ext uri="{FF2B5EF4-FFF2-40B4-BE49-F238E27FC236}">
                <a16:creationId xmlns:a16="http://schemas.microsoft.com/office/drawing/2014/main" id="{8749C989-CCA5-A9BC-50F7-03A9AE94A73C}"/>
              </a:ext>
            </a:extLst>
          </p:cNvPr>
          <p:cNvSpPr/>
          <p:nvPr/>
        </p:nvSpPr>
        <p:spPr>
          <a:xfrm>
            <a:off x="5525275" y="2136532"/>
            <a:ext cx="2463027" cy="1452003"/>
          </a:xfrm>
          <a:prstGeom prst="parallelogram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شبه منحرف 25">
            <a:extLst>
              <a:ext uri="{FF2B5EF4-FFF2-40B4-BE49-F238E27FC236}">
                <a16:creationId xmlns:a16="http://schemas.microsoft.com/office/drawing/2014/main" id="{76D9EE64-D328-C551-CED9-D22A5EF0D5B6}"/>
              </a:ext>
            </a:extLst>
          </p:cNvPr>
          <p:cNvSpPr/>
          <p:nvPr/>
        </p:nvSpPr>
        <p:spPr>
          <a:xfrm>
            <a:off x="2993231" y="3817119"/>
            <a:ext cx="2377093" cy="1524477"/>
          </a:xfrm>
          <a:prstGeom prst="trapezoi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27" name="مخطط انسيابي: إدخال يدوي 26">
            <a:extLst>
              <a:ext uri="{FF2B5EF4-FFF2-40B4-BE49-F238E27FC236}">
                <a16:creationId xmlns:a16="http://schemas.microsoft.com/office/drawing/2014/main" id="{BF84945A-C3C2-250D-43B8-564809465B63}"/>
              </a:ext>
            </a:extLst>
          </p:cNvPr>
          <p:cNvSpPr/>
          <p:nvPr/>
        </p:nvSpPr>
        <p:spPr>
          <a:xfrm>
            <a:off x="1758847" y="1971237"/>
            <a:ext cx="2734506" cy="1587967"/>
          </a:xfrm>
          <a:prstGeom prst="flowChartManualInp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8" name="مخطط انسيابي: عملية يدوية 27">
            <a:extLst>
              <a:ext uri="{FF2B5EF4-FFF2-40B4-BE49-F238E27FC236}">
                <a16:creationId xmlns:a16="http://schemas.microsoft.com/office/drawing/2014/main" id="{1A9E9D44-38B9-F2B6-1C25-927E8F05A103}"/>
              </a:ext>
            </a:extLst>
          </p:cNvPr>
          <p:cNvSpPr/>
          <p:nvPr/>
        </p:nvSpPr>
        <p:spPr>
          <a:xfrm>
            <a:off x="6821678" y="4046796"/>
            <a:ext cx="2696408" cy="1389957"/>
          </a:xfrm>
          <a:prstGeom prst="flowChartManualOperati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002046F-85DE-3E08-1F21-D91069339605}"/>
              </a:ext>
            </a:extLst>
          </p:cNvPr>
          <p:cNvSpPr/>
          <p:nvPr/>
        </p:nvSpPr>
        <p:spPr>
          <a:xfrm>
            <a:off x="9228658" y="3533774"/>
            <a:ext cx="1560173" cy="429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مستطيل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678F02AE-9C51-1235-807A-0108D33CBBFE}"/>
              </a:ext>
            </a:extLst>
          </p:cNvPr>
          <p:cNvSpPr/>
          <p:nvPr/>
        </p:nvSpPr>
        <p:spPr>
          <a:xfrm>
            <a:off x="5820538" y="3606005"/>
            <a:ext cx="1560173" cy="429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شكل رباعي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0132E13-C8A5-B2DA-C4A3-E17C0A350A04}"/>
              </a:ext>
            </a:extLst>
          </p:cNvPr>
          <p:cNvSpPr/>
          <p:nvPr/>
        </p:nvSpPr>
        <p:spPr>
          <a:xfrm>
            <a:off x="1798126" y="3586231"/>
            <a:ext cx="1560173" cy="429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متوازي أضلاع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BE742BF1-2517-7191-2BD9-35D4F41765FB}"/>
              </a:ext>
            </a:extLst>
          </p:cNvPr>
          <p:cNvSpPr/>
          <p:nvPr/>
        </p:nvSpPr>
        <p:spPr>
          <a:xfrm>
            <a:off x="6090478" y="5248251"/>
            <a:ext cx="1560173" cy="429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مربع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F3D2B8F4-9AD5-C688-FCB4-970277A20606}"/>
              </a:ext>
            </a:extLst>
          </p:cNvPr>
          <p:cNvSpPr/>
          <p:nvPr/>
        </p:nvSpPr>
        <p:spPr>
          <a:xfrm>
            <a:off x="1707580" y="5182598"/>
            <a:ext cx="1560173" cy="4293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معين</a:t>
            </a:r>
          </a:p>
        </p:txBody>
      </p:sp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56666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27896">
            <a:off x="8319520" y="327447"/>
            <a:ext cx="577351" cy="10009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8849" y="490199"/>
            <a:ext cx="1014055" cy="1192502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6B2F21B6-DC76-0230-86EF-2A0D54A7EE2F}"/>
              </a:ext>
            </a:extLst>
          </p:cNvPr>
          <p:cNvSpPr/>
          <p:nvPr/>
        </p:nvSpPr>
        <p:spPr>
          <a:xfrm>
            <a:off x="5789192" y="642252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 – زاوج - شارك</a:t>
            </a:r>
          </a:p>
        </p:txBody>
      </p:sp>
      <p:pic>
        <p:nvPicPr>
          <p:cNvPr id="22" name="Picture 35" descr="Picture 35">
            <a:extLst>
              <a:ext uri="{FF2B5EF4-FFF2-40B4-BE49-F238E27FC236}">
                <a16:creationId xmlns:a16="http://schemas.microsoft.com/office/drawing/2014/main" id="{461D18B1-0844-CFC3-2D07-2331B8275E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AB1832F-5306-B34A-D186-7C8B0FBDC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2152DB4-A7F8-52E3-7573-98BF8F950C4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4420" t="32980" r="29607" b="57396"/>
          <a:stretch/>
        </p:blipFill>
        <p:spPr>
          <a:xfrm>
            <a:off x="5964412" y="2110380"/>
            <a:ext cx="5114925" cy="126347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FA407B3-B03C-342D-52D7-F135E155B7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018" t="32980" r="55718" b="47501"/>
          <a:stretch/>
        </p:blipFill>
        <p:spPr>
          <a:xfrm>
            <a:off x="2669218" y="1454031"/>
            <a:ext cx="3179633" cy="226545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38F3879-338D-A514-88E5-9668DB1DA4E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934" t="83847"/>
          <a:stretch/>
        </p:blipFill>
        <p:spPr>
          <a:xfrm>
            <a:off x="4349460" y="3687783"/>
            <a:ext cx="6573241" cy="619220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789B2FFB-8423-47CC-6BFC-3EE4C722702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034" t="41479" r="71134" b="48958"/>
          <a:stretch/>
        </p:blipFill>
        <p:spPr>
          <a:xfrm>
            <a:off x="5329904" y="4156231"/>
            <a:ext cx="3398163" cy="15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3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68013" y="486614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842579" y="1221850"/>
            <a:ext cx="543883" cy="10235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9462" y="639911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1448B457-32B6-D536-DB5F-E0FFABC064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0256D67-A21C-728C-B701-C513DB8976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4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78D74E39-89B8-E1A0-61E7-58FEB9E75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5" y="3853719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E9F2A7C3-6E1E-3C96-C7B7-5E0AE2D58A0A}"/>
              </a:ext>
            </a:extLst>
          </p:cNvPr>
          <p:cNvSpPr/>
          <p:nvPr/>
        </p:nvSpPr>
        <p:spPr>
          <a:xfrm>
            <a:off x="565300" y="3544389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E472F390-A738-03D4-10D9-9FCD0E905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385046">
            <a:off x="904772" y="2115394"/>
            <a:ext cx="1232666" cy="92026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854535A-CB57-47B7-7F08-03DDCB76740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4244" t="64235" r="33128" b="28157"/>
          <a:stretch/>
        </p:blipFill>
        <p:spPr>
          <a:xfrm>
            <a:off x="5053595" y="1876400"/>
            <a:ext cx="6060926" cy="94216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2A80949-C29D-C9B4-BC54-8752F6A973E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0568" t="62039" r="68088" b="23686"/>
          <a:stretch/>
        </p:blipFill>
        <p:spPr>
          <a:xfrm>
            <a:off x="2416268" y="1387735"/>
            <a:ext cx="2854276" cy="229138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97EBC4D-BCF7-223B-F419-A7752EE4D5AC}"/>
              </a:ext>
            </a:extLst>
          </p:cNvPr>
          <p:cNvSpPr txBox="1"/>
          <p:nvPr/>
        </p:nvSpPr>
        <p:spPr>
          <a:xfrm>
            <a:off x="5732672" y="3580035"/>
            <a:ext cx="455182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الأشكال أ ، ب ، د هي مستطيلات ، 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الشكل جـ مربع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1752528-4B00-CBB7-8427-2C4BEEA8E9B9}"/>
              </a:ext>
            </a:extLst>
          </p:cNvPr>
          <p:cNvSpPr/>
          <p:nvPr/>
        </p:nvSpPr>
        <p:spPr>
          <a:xfrm>
            <a:off x="6514032" y="801522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</p:spTree>
    <p:extLst>
      <p:ext uri="{BB962C8B-B14F-4D97-AF65-F5344CB8AC3E}">
        <p14:creationId xmlns:p14="http://schemas.microsoft.com/office/powerpoint/2010/main" val="10643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80039" y="1805178"/>
            <a:ext cx="5434390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24039" y="1078108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005525" y="2834576"/>
            <a:ext cx="411002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جدول التعلم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التشابه </a:t>
            </a:r>
            <a:r>
              <a:rPr lang="ar-SA" sz="2800" dirty="0" err="1">
                <a:solidFill>
                  <a:prstClr val="black"/>
                </a:solidFill>
                <a:latin typeface="Calibri"/>
                <a:cs typeface="Mudir MT" pitchFamily="2" charset="-78"/>
              </a:rPr>
              <a:t>والأختلاف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noProof="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فكر – زاوج - شارك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اكتشف الخطأ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4114" y="503619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22000" y="358053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55462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659340" y="1182021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0C87D7DE-B84B-C89A-C74B-3CE2087D8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077" t="42902" r="27534" b="19786"/>
          <a:stretch/>
        </p:blipFill>
        <p:spPr>
          <a:xfrm>
            <a:off x="2605464" y="2047959"/>
            <a:ext cx="7136434" cy="3807314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C4DC1CF4-F619-7065-17F6-369249F6C5CB}"/>
              </a:ext>
            </a:extLst>
          </p:cNvPr>
          <p:cNvSpPr/>
          <p:nvPr/>
        </p:nvSpPr>
        <p:spPr>
          <a:xfrm>
            <a:off x="590040" y="3219718"/>
            <a:ext cx="2512974" cy="168877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عبدالعزيز الصحيح</a:t>
            </a:r>
          </a:p>
          <a:p>
            <a:pPr algn="ctr"/>
            <a:r>
              <a:rPr lang="ar-S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لأن فيصل لم يذكر</a:t>
            </a:r>
          </a:p>
          <a:p>
            <a:pPr algn="ctr"/>
            <a:r>
              <a:rPr lang="ar-S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 زواياه الأربع قائمة</a:t>
            </a:r>
          </a:p>
        </p:txBody>
      </p:sp>
      <p:pic>
        <p:nvPicPr>
          <p:cNvPr id="21" name="رسم 20" descr="شارة علامة 1 مع تعبئة خالصة">
            <a:extLst>
              <a:ext uri="{FF2B5EF4-FFF2-40B4-BE49-F238E27FC236}">
                <a16:creationId xmlns:a16="http://schemas.microsoft.com/office/drawing/2014/main" id="{B4C3E4B3-6363-C087-FB96-7A83C4D8A1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72747" y="5497399"/>
            <a:ext cx="660399" cy="6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48889" y="5013008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076895" y="60870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1566" y="406176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5164A12-ADDD-87C5-B515-47583F95C7B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538" t="21818" r="13521" b="31059"/>
          <a:stretch/>
        </p:blipFill>
        <p:spPr>
          <a:xfrm>
            <a:off x="1448593" y="1598678"/>
            <a:ext cx="8870795" cy="3820599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2C241094-5A23-AE86-CF9C-544B681837C3}"/>
              </a:ext>
            </a:extLst>
          </p:cNvPr>
          <p:cNvSpPr/>
          <p:nvPr/>
        </p:nvSpPr>
        <p:spPr>
          <a:xfrm>
            <a:off x="8223448" y="4844364"/>
            <a:ext cx="1403351" cy="3874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703CC704-C6B3-F24C-608F-4A884171FFE1}"/>
              </a:ext>
            </a:extLst>
          </p:cNvPr>
          <p:cNvSpPr/>
          <p:nvPr/>
        </p:nvSpPr>
        <p:spPr>
          <a:xfrm>
            <a:off x="3114339" y="3932483"/>
            <a:ext cx="2206949" cy="3874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2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911123" y="1630908"/>
            <a:ext cx="3611136" cy="2517165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52754" y="2125680"/>
            <a:ext cx="30307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أتعرف الأشكال الرباعية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libri"/>
                <a:cs typeface="Mudir MT" pitchFamily="2" charset="-78"/>
              </a:rPr>
              <a:t>وأصنفها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581676" y="1521667"/>
            <a:ext cx="4782154" cy="493772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374194" y="979247"/>
            <a:ext cx="2669247" cy="257241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6" y="859257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096522" y="2959629"/>
            <a:ext cx="41100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الأشكال الرباعية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متوازي الأضلاع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شبة</a:t>
            </a:r>
            <a:r>
              <a:rPr kumimoji="0" lang="ar-SA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المنحرف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aseline="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المعين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7B064FD-F8F1-AF29-7362-E4D5A1655295}"/>
              </a:ext>
            </a:extLst>
          </p:cNvPr>
          <p:cNvSpPr txBox="1"/>
          <p:nvPr/>
        </p:nvSpPr>
        <p:spPr>
          <a:xfrm>
            <a:off x="2453921" y="2083601"/>
            <a:ext cx="3318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المفردات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Picture 3">
            <a:extLst>
              <a:ext uri="{FF2B5EF4-FFF2-40B4-BE49-F238E27FC236}">
                <a16:creationId xmlns:a16="http://schemas.microsoft.com/office/drawing/2014/main" id="{BD5E9D18-3F10-38DB-CEAE-FB358D03D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6954136" y="1697010"/>
            <a:ext cx="4458059" cy="46030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54620" y="469340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210" y="605083"/>
            <a:ext cx="1014055" cy="119250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A79C888-80FF-2B3B-DAB6-2310BCC668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8864699" y="768148"/>
            <a:ext cx="2400148" cy="2058876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BB3520A-5113-94BA-2518-96209CC04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10919764" y="567918"/>
            <a:ext cx="786391" cy="112439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7E31CC6-9B16-DD8A-AD3E-6CCB703073EB}"/>
              </a:ext>
            </a:extLst>
          </p:cNvPr>
          <p:cNvSpPr txBox="1"/>
          <p:nvPr/>
        </p:nvSpPr>
        <p:spPr>
          <a:xfrm>
            <a:off x="9383008" y="1535976"/>
            <a:ext cx="1897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أعرف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3ECCA3B-2A25-25CB-5F53-CCD638058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3285336" y="1819696"/>
            <a:ext cx="4458059" cy="460308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F397424-7602-8916-3B4D-5FCFE4EE0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5102559" y="850206"/>
            <a:ext cx="2400148" cy="205887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722F526D-DEA0-EA17-1AC5-1F6A3A00AE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7158647" y="731777"/>
            <a:ext cx="786391" cy="1124392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529F0FD-A7E7-C7B4-95BC-5119400DE84B}"/>
              </a:ext>
            </a:extLst>
          </p:cNvPr>
          <p:cNvSpPr txBox="1"/>
          <p:nvPr/>
        </p:nvSpPr>
        <p:spPr>
          <a:xfrm>
            <a:off x="5640965" y="1457907"/>
            <a:ext cx="18977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أريد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أن أعرف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CC6C8B2F-6A6E-FE72-DA73-5E88A0994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-412559" y="2018293"/>
            <a:ext cx="4458059" cy="4603089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ED1670D1-678E-257C-B8CA-6ADD0326C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1677270" y="1232384"/>
            <a:ext cx="2400148" cy="2058876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3B26414A-DCCC-0E03-28E3-D237ED36BF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3840126" y="1147410"/>
            <a:ext cx="786391" cy="112439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EF3BE89-9AD6-4C81-BE40-25801AC6F0CA}"/>
              </a:ext>
            </a:extLst>
          </p:cNvPr>
          <p:cNvSpPr txBox="1"/>
          <p:nvPr/>
        </p:nvSpPr>
        <p:spPr>
          <a:xfrm>
            <a:off x="2209544" y="1947952"/>
            <a:ext cx="1897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تعلمت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5C8BE3-63EF-C5ED-83FC-A44F170D2919}"/>
              </a:ext>
            </a:extLst>
          </p:cNvPr>
          <p:cNvSpPr txBox="1"/>
          <p:nvPr/>
        </p:nvSpPr>
        <p:spPr>
          <a:xfrm>
            <a:off x="5888173" y="180001"/>
            <a:ext cx="202802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جدول التعلم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617D58A-25CC-048D-86DA-BEBCB39F82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698260C-0A69-DC59-11A4-D5FFF741F9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4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7177" y="5189008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988" y="415243"/>
            <a:ext cx="1014055" cy="11925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90557">
            <a:off x="5607095" y="-56666"/>
            <a:ext cx="2421126" cy="2333295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70295">
            <a:off x="7825792" y="-97743"/>
            <a:ext cx="610328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5473255" y="830548"/>
            <a:ext cx="3255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أسئلة البناء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4838C6B-CFCB-C4A7-6745-120989C42716}"/>
              </a:ext>
            </a:extLst>
          </p:cNvPr>
          <p:cNvSpPr txBox="1"/>
          <p:nvPr/>
        </p:nvSpPr>
        <p:spPr>
          <a:xfrm>
            <a:off x="5903622" y="2281724"/>
            <a:ext cx="507104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اذكر بعض الأشياء في غرفة الصف لها شكل المستطيل ؟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C7FA927-ED4C-402D-2864-84875DF87B71}"/>
              </a:ext>
            </a:extLst>
          </p:cNvPr>
          <p:cNvSpPr txBox="1"/>
          <p:nvPr/>
        </p:nvSpPr>
        <p:spPr>
          <a:xfrm>
            <a:off x="6133932" y="2849517"/>
            <a:ext cx="457872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اذكر بعض الأشياء في غرفة الصف لها شكل المربع ؟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7BEF780-904B-7E1A-9869-FF9193E74584}"/>
              </a:ext>
            </a:extLst>
          </p:cNvPr>
          <p:cNvSpPr txBox="1"/>
          <p:nvPr/>
        </p:nvSpPr>
        <p:spPr>
          <a:xfrm>
            <a:off x="2605464" y="1400720"/>
            <a:ext cx="16214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عصف ذهني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64601B8-B502-048C-59AF-6F748ABBD778}"/>
              </a:ext>
            </a:extLst>
          </p:cNvPr>
          <p:cNvSpPr txBox="1"/>
          <p:nvPr/>
        </p:nvSpPr>
        <p:spPr>
          <a:xfrm>
            <a:off x="3840028" y="3486831"/>
            <a:ext cx="479020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التشابه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والأختلاف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بين المستطيل والمربع</a:t>
            </a:r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C4C09E87-F0C6-DDD5-3634-49B8FE935E1B}"/>
              </a:ext>
            </a:extLst>
          </p:cNvPr>
          <p:cNvGrpSpPr/>
          <p:nvPr/>
        </p:nvGrpSpPr>
        <p:grpSpPr>
          <a:xfrm>
            <a:off x="7887816" y="4243892"/>
            <a:ext cx="1070954" cy="945983"/>
            <a:chOff x="7887816" y="4243892"/>
            <a:chExt cx="1070954" cy="945983"/>
          </a:xfrm>
        </p:grpSpPr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D974597A-DCB9-70D3-3E44-9D37CC79475E}"/>
                </a:ext>
              </a:extLst>
            </p:cNvPr>
            <p:cNvSpPr/>
            <p:nvPr/>
          </p:nvSpPr>
          <p:spPr>
            <a:xfrm>
              <a:off x="7887816" y="4244759"/>
              <a:ext cx="1070954" cy="9442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4B5E92B9-D486-9D80-505A-F9D089D74FC1}"/>
                </a:ext>
              </a:extLst>
            </p:cNvPr>
            <p:cNvSpPr/>
            <p:nvPr/>
          </p:nvSpPr>
          <p:spPr>
            <a:xfrm>
              <a:off x="8837407" y="4243892"/>
              <a:ext cx="107577" cy="118334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72107897-26E9-6E89-C51B-B56414F33CBA}"/>
                </a:ext>
              </a:extLst>
            </p:cNvPr>
            <p:cNvSpPr/>
            <p:nvPr/>
          </p:nvSpPr>
          <p:spPr>
            <a:xfrm>
              <a:off x="8837407" y="5064428"/>
              <a:ext cx="107577" cy="118334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AA81C193-D6A9-E921-5D4C-DC5DE05DA116}"/>
                </a:ext>
              </a:extLst>
            </p:cNvPr>
            <p:cNvSpPr/>
            <p:nvPr/>
          </p:nvSpPr>
          <p:spPr>
            <a:xfrm>
              <a:off x="7901009" y="4259013"/>
              <a:ext cx="107577" cy="118334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id="{E772D94B-3955-966E-169D-781AE1A29384}"/>
                </a:ext>
              </a:extLst>
            </p:cNvPr>
            <p:cNvSpPr/>
            <p:nvPr/>
          </p:nvSpPr>
          <p:spPr>
            <a:xfrm>
              <a:off x="7889290" y="5071541"/>
              <a:ext cx="107577" cy="118334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E621E6C9-CC29-D46F-A79D-E748A56641F3}"/>
              </a:ext>
            </a:extLst>
          </p:cNvPr>
          <p:cNvGrpSpPr/>
          <p:nvPr/>
        </p:nvGrpSpPr>
        <p:grpSpPr>
          <a:xfrm>
            <a:off x="3416171" y="4324574"/>
            <a:ext cx="2291378" cy="746967"/>
            <a:chOff x="3416171" y="4324574"/>
            <a:chExt cx="2291378" cy="746967"/>
          </a:xfrm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C7A4527B-0B3F-F531-DB40-E12FF90E143C}"/>
                </a:ext>
              </a:extLst>
            </p:cNvPr>
            <p:cNvSpPr/>
            <p:nvPr/>
          </p:nvSpPr>
          <p:spPr>
            <a:xfrm>
              <a:off x="3416171" y="4324574"/>
              <a:ext cx="2291378" cy="7398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917A0A06-E571-7E34-50DF-4F69DB4E8642}"/>
                </a:ext>
              </a:extLst>
            </p:cNvPr>
            <p:cNvSpPr/>
            <p:nvPr/>
          </p:nvSpPr>
          <p:spPr>
            <a:xfrm>
              <a:off x="5585129" y="4332517"/>
              <a:ext cx="107577" cy="11833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FAE08513-9A41-26A6-72D8-60F73054E5C2}"/>
                </a:ext>
              </a:extLst>
            </p:cNvPr>
            <p:cNvSpPr/>
            <p:nvPr/>
          </p:nvSpPr>
          <p:spPr>
            <a:xfrm>
              <a:off x="3426339" y="4324574"/>
              <a:ext cx="107577" cy="11833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9" name="مستطيل 38">
              <a:extLst>
                <a:ext uri="{FF2B5EF4-FFF2-40B4-BE49-F238E27FC236}">
                  <a16:creationId xmlns:a16="http://schemas.microsoft.com/office/drawing/2014/main" id="{A6CD5689-A990-EF17-E7DD-6D8774098B77}"/>
                </a:ext>
              </a:extLst>
            </p:cNvPr>
            <p:cNvSpPr/>
            <p:nvPr/>
          </p:nvSpPr>
          <p:spPr>
            <a:xfrm>
              <a:off x="5585129" y="4953207"/>
              <a:ext cx="107577" cy="11833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DAE397EE-320D-3F65-BEA5-FDBA9A86CB98}"/>
                </a:ext>
              </a:extLst>
            </p:cNvPr>
            <p:cNvSpPr/>
            <p:nvPr/>
          </p:nvSpPr>
          <p:spPr>
            <a:xfrm>
              <a:off x="3426339" y="4946094"/>
              <a:ext cx="107577" cy="11833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 animBg="1"/>
      <p:bldP spid="22" grpId="0" animBg="1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26499">
            <a:off x="10375670" y="38365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6394" y="617375"/>
            <a:ext cx="1014055" cy="119250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C5900B7-EDF2-93FB-0E51-0BD769E335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138" t="40009" r="36543" b="52231"/>
          <a:stretch/>
        </p:blipFill>
        <p:spPr>
          <a:xfrm>
            <a:off x="6927426" y="2937230"/>
            <a:ext cx="3889260" cy="1132486"/>
          </a:xfrm>
          <a:prstGeom prst="rect">
            <a:avLst/>
          </a:prstGeom>
          <a:ln>
            <a:noFill/>
          </a:ln>
        </p:spPr>
      </p:pic>
      <p:pic>
        <p:nvPicPr>
          <p:cNvPr id="29" name="Picture 35" descr="Picture 35">
            <a:extLst>
              <a:ext uri="{FF2B5EF4-FFF2-40B4-BE49-F238E27FC236}">
                <a16:creationId xmlns:a16="http://schemas.microsoft.com/office/drawing/2014/main" id="{184937E7-5616-7E8F-362D-BF9D55E983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C1CA255-D3EC-3F25-BC4E-7177E1F5A0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17C57F1E-718D-CEA5-1C51-EF5F3B52897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8130" t="47529" r="36945" b="44991"/>
          <a:stretch/>
        </p:blipFill>
        <p:spPr>
          <a:xfrm>
            <a:off x="7509499" y="4464012"/>
            <a:ext cx="3211755" cy="107315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4338B9D-8E13-72DC-91D1-F61E1E8A19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138" t="27759" r="36543" b="60326"/>
          <a:stretch/>
        </p:blipFill>
        <p:spPr>
          <a:xfrm>
            <a:off x="6728451" y="1181900"/>
            <a:ext cx="3889260" cy="1738945"/>
          </a:xfrm>
          <a:prstGeom prst="rect">
            <a:avLst/>
          </a:prstGeom>
          <a:ln>
            <a:noFill/>
          </a:ln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C202515-0DB8-D7C2-F335-C9F4AB0A8F4C}"/>
              </a:ext>
            </a:extLst>
          </p:cNvPr>
          <p:cNvSpPr txBox="1"/>
          <p:nvPr/>
        </p:nvSpPr>
        <p:spPr>
          <a:xfrm>
            <a:off x="7493962" y="671396"/>
            <a:ext cx="16214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استعد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EEF031C-8C4B-755B-2AF5-80B4D0896DE9}"/>
              </a:ext>
            </a:extLst>
          </p:cNvPr>
          <p:cNvSpPr txBox="1"/>
          <p:nvPr/>
        </p:nvSpPr>
        <p:spPr>
          <a:xfrm>
            <a:off x="7170518" y="3529397"/>
            <a:ext cx="167613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زاويتان حادتان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CAEFAF3-ED96-BE26-6ECB-C35F133104DC}"/>
              </a:ext>
            </a:extLst>
          </p:cNvPr>
          <p:cNvSpPr txBox="1"/>
          <p:nvPr/>
        </p:nvSpPr>
        <p:spPr>
          <a:xfrm>
            <a:off x="7170518" y="3937155"/>
            <a:ext cx="167613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زاويتان</a:t>
            </a:r>
            <a:r>
              <a:rPr kumimoji="0" lang="ar-SA" sz="2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منفرجتان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3414DC8-1C36-9642-85EB-E4C3923BD1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605" t="27759" r="54268" b="48471"/>
          <a:stretch/>
        </p:blipFill>
        <p:spPr>
          <a:xfrm>
            <a:off x="2237026" y="1156878"/>
            <a:ext cx="3771120" cy="2885511"/>
          </a:xfrm>
          <a:prstGeom prst="rect">
            <a:avLst/>
          </a:prstGeom>
          <a:ln>
            <a:noFill/>
          </a:ln>
        </p:spPr>
      </p:pic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3DF7B1A8-C521-2598-37F3-2BBE0589989B}"/>
              </a:ext>
            </a:extLst>
          </p:cNvPr>
          <p:cNvSpPr/>
          <p:nvPr/>
        </p:nvSpPr>
        <p:spPr>
          <a:xfrm>
            <a:off x="5502536" y="3529397"/>
            <a:ext cx="529759" cy="51299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F787680A-4EF5-EA73-97F0-E2FFCEF87A6E}"/>
              </a:ext>
            </a:extLst>
          </p:cNvPr>
          <p:cNvSpPr/>
          <p:nvPr/>
        </p:nvSpPr>
        <p:spPr>
          <a:xfrm>
            <a:off x="2203753" y="3529397"/>
            <a:ext cx="529759" cy="51299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CBCE8838-FC82-591E-5171-1107AF6FD720}"/>
              </a:ext>
            </a:extLst>
          </p:cNvPr>
          <p:cNvSpPr/>
          <p:nvPr/>
        </p:nvSpPr>
        <p:spPr>
          <a:xfrm>
            <a:off x="4776779" y="1410697"/>
            <a:ext cx="529759" cy="512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775AD119-BD6A-4DE4-8512-3A33CFB31676}"/>
              </a:ext>
            </a:extLst>
          </p:cNvPr>
          <p:cNvSpPr/>
          <p:nvPr/>
        </p:nvSpPr>
        <p:spPr>
          <a:xfrm>
            <a:off x="2937669" y="1330949"/>
            <a:ext cx="529759" cy="512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81581AB3-C782-94FD-44F0-FD5401045AC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1435" t="55398" r="37040" b="40559"/>
          <a:stretch/>
        </p:blipFill>
        <p:spPr>
          <a:xfrm>
            <a:off x="1573421" y="4480595"/>
            <a:ext cx="4182492" cy="568785"/>
          </a:xfrm>
          <a:prstGeom prst="rect">
            <a:avLst/>
          </a:prstGeom>
        </p:spPr>
      </p:pic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973F2731-1603-D0AA-1906-001B3F939E7B}"/>
              </a:ext>
            </a:extLst>
          </p:cNvPr>
          <p:cNvCxnSpPr/>
          <p:nvPr/>
        </p:nvCxnSpPr>
        <p:spPr>
          <a:xfrm flipH="1">
            <a:off x="3202548" y="1666951"/>
            <a:ext cx="183911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40E250AB-27B1-852D-BDC3-229BDCF64E0F}"/>
              </a:ext>
            </a:extLst>
          </p:cNvPr>
          <p:cNvCxnSpPr>
            <a:cxnSpLocks/>
          </p:cNvCxnSpPr>
          <p:nvPr/>
        </p:nvCxnSpPr>
        <p:spPr>
          <a:xfrm flipH="1">
            <a:off x="2393576" y="3857925"/>
            <a:ext cx="3481273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E3CE06A-8642-148C-42BB-2F351027BAA5}"/>
              </a:ext>
            </a:extLst>
          </p:cNvPr>
          <p:cNvSpPr txBox="1"/>
          <p:nvPr/>
        </p:nvSpPr>
        <p:spPr>
          <a:xfrm>
            <a:off x="6845739" y="5165365"/>
            <a:ext cx="1676136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العلوي والسفلي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5EC6934F-CA41-2BAB-FD1C-C461871740C6}"/>
              </a:ext>
            </a:extLst>
          </p:cNvPr>
          <p:cNvCxnSpPr/>
          <p:nvPr/>
        </p:nvCxnSpPr>
        <p:spPr>
          <a:xfrm>
            <a:off x="5041658" y="1666951"/>
            <a:ext cx="833191" cy="2190974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مستقيم 37">
            <a:extLst>
              <a:ext uri="{FF2B5EF4-FFF2-40B4-BE49-F238E27FC236}">
                <a16:creationId xmlns:a16="http://schemas.microsoft.com/office/drawing/2014/main" id="{6E23D91F-3DDE-50F9-3DE2-FA9CA333F9D6}"/>
              </a:ext>
            </a:extLst>
          </p:cNvPr>
          <p:cNvCxnSpPr/>
          <p:nvPr/>
        </p:nvCxnSpPr>
        <p:spPr>
          <a:xfrm flipH="1">
            <a:off x="2393576" y="1666951"/>
            <a:ext cx="808972" cy="2190974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961BE095-2390-7CA3-59F7-59AF3F188DEA}"/>
              </a:ext>
            </a:extLst>
          </p:cNvPr>
          <p:cNvSpPr txBox="1"/>
          <p:nvPr/>
        </p:nvSpPr>
        <p:spPr>
          <a:xfrm>
            <a:off x="1716669" y="5142165"/>
            <a:ext cx="1676136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الأيمن والأيسر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56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4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9844" y="4987899"/>
            <a:ext cx="1158172" cy="13619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99423">
            <a:off x="10685905" y="763365"/>
            <a:ext cx="635623" cy="14640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7509546" y="1533399"/>
            <a:ext cx="3992755" cy="128247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ماذا يعني الشعار المجاور ؟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DD9D8BE-F7ED-1E97-0230-E0F6D9275EB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1250" b="23250"/>
          <a:stretch/>
        </p:blipFill>
        <p:spPr>
          <a:xfrm>
            <a:off x="1843527" y="1284869"/>
            <a:ext cx="5517072" cy="213063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B2DE8CF0-4E39-66B0-B024-9F438091B406}"/>
              </a:ext>
            </a:extLst>
          </p:cNvPr>
          <p:cNvGrpSpPr/>
          <p:nvPr/>
        </p:nvGrpSpPr>
        <p:grpSpPr>
          <a:xfrm>
            <a:off x="4826042" y="1393166"/>
            <a:ext cx="2367229" cy="1944239"/>
            <a:chOff x="4826042" y="1393166"/>
            <a:chExt cx="2367229" cy="1944239"/>
          </a:xfrm>
        </p:grpSpPr>
        <p:sp>
          <p:nvSpPr>
            <p:cNvPr id="18" name="مستطيل: زوايا قطرية مقصوصة 17">
              <a:extLst>
                <a:ext uri="{FF2B5EF4-FFF2-40B4-BE49-F238E27FC236}">
                  <a16:creationId xmlns:a16="http://schemas.microsoft.com/office/drawing/2014/main" id="{A80C4CF7-94F8-35BE-B7BD-708350F933A4}"/>
                </a:ext>
              </a:extLst>
            </p:cNvPr>
            <p:cNvSpPr/>
            <p:nvPr/>
          </p:nvSpPr>
          <p:spPr>
            <a:xfrm>
              <a:off x="5604006" y="1393166"/>
              <a:ext cx="1589265" cy="182552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مستطيل: زوايا قطرية مقصوصة 26">
              <a:extLst>
                <a:ext uri="{FF2B5EF4-FFF2-40B4-BE49-F238E27FC236}">
                  <a16:creationId xmlns:a16="http://schemas.microsoft.com/office/drawing/2014/main" id="{5AFC84E8-CB88-7336-9AE7-6D4EDAD484D8}"/>
                </a:ext>
              </a:extLst>
            </p:cNvPr>
            <p:cNvSpPr/>
            <p:nvPr/>
          </p:nvSpPr>
          <p:spPr>
            <a:xfrm>
              <a:off x="4826042" y="2684610"/>
              <a:ext cx="1589265" cy="58107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ستطيل: زوايا قطرية مقصوصة 27">
              <a:extLst>
                <a:ext uri="{FF2B5EF4-FFF2-40B4-BE49-F238E27FC236}">
                  <a16:creationId xmlns:a16="http://schemas.microsoft.com/office/drawing/2014/main" id="{CFB12660-9CD7-A923-6FEF-7B63C6427506}"/>
                </a:ext>
              </a:extLst>
            </p:cNvPr>
            <p:cNvSpPr/>
            <p:nvPr/>
          </p:nvSpPr>
          <p:spPr>
            <a:xfrm>
              <a:off x="5330756" y="2288949"/>
              <a:ext cx="589535" cy="1048456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1" name="صورة 30">
            <a:extLst>
              <a:ext uri="{FF2B5EF4-FFF2-40B4-BE49-F238E27FC236}">
                <a16:creationId xmlns:a16="http://schemas.microsoft.com/office/drawing/2014/main" id="{B756D44E-F6D8-3A12-1916-E51D6E8C36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040" t="15971" r="6885" b="15676"/>
          <a:stretch/>
        </p:blipFill>
        <p:spPr>
          <a:xfrm>
            <a:off x="1447268" y="3582498"/>
            <a:ext cx="6757548" cy="22489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889B6AE-47B4-9B99-0F8A-DAAA1D96F2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15636" y="2936527"/>
            <a:ext cx="2378344" cy="20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4EE4853-BEE3-6CC3-2BE3-E1A197B2EC13}"/>
              </a:ext>
            </a:extLst>
          </p:cNvPr>
          <p:cNvSpPr txBox="1"/>
          <p:nvPr/>
        </p:nvSpPr>
        <p:spPr>
          <a:xfrm>
            <a:off x="881988" y="1157143"/>
            <a:ext cx="1038208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تأسس الاتحاد في 13 أكتوبر 2017م ، برئاسة صاحب السمو الملكي الأمير فيصل بن بندر بن سلطان.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4 مايو 2021، أعلن الاتحاد عن فصل الرياضات الذهنية عن أعمال الاتحاد، ليكون بذلك الجهة المنظمة والمسؤولة عن تطوير قطاع ومجتمع الألعاب الالكترونية في المملكة ،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ورعاية نخبة لاعبي الرياضات الالكترونية السعوديين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0E2E985-B941-A953-743D-A48B8CA4C9A2}"/>
              </a:ext>
            </a:extLst>
          </p:cNvPr>
          <p:cNvSpPr txBox="1"/>
          <p:nvPr/>
        </p:nvSpPr>
        <p:spPr>
          <a:xfrm>
            <a:off x="835707" y="2915036"/>
            <a:ext cx="7254052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البطولات المحلية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بطولة شتاء الرياض </a:t>
            </a:r>
            <a:r>
              <a:rPr lang="ar-SA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للبلوت</a:t>
            </a: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بطولة لاعبون بلا حدود من السعودية.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الدوري السعودي الإلكتروني.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دوري الجامعات السعودية للرياضات الإلكترونية.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بطولة المملكة العربية السعودية لكرة القدم الإلكترونية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FIFA21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دوري كأس الأمير محمد بن سلمان الإلكتروني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CD009164-1CD1-DB29-D65E-9DD068E62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9759" y="2338489"/>
            <a:ext cx="3393738" cy="38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FD390720-2AFE-46B7-6E7A-BB9CD0C45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7" t="21402" r="50231" b="28334"/>
          <a:stretch/>
        </p:blipFill>
        <p:spPr>
          <a:xfrm>
            <a:off x="1765377" y="810904"/>
            <a:ext cx="7745565" cy="546301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209691">
            <a:off x="10004523" y="679529"/>
            <a:ext cx="856819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10031449" y="1751233"/>
            <a:ext cx="1733080" cy="125941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تدريس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4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</Words>
  <Application>Microsoft Office PowerPoint</Application>
  <PresentationFormat>شاشة عريضة</PresentationFormat>
  <Paragraphs>84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18</cp:revision>
  <dcterms:created xsi:type="dcterms:W3CDTF">2023-03-22T18:02:01Z</dcterms:created>
  <dcterms:modified xsi:type="dcterms:W3CDTF">2023-04-09T23:34:04Z</dcterms:modified>
</cp:coreProperties>
</file>