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1"/>
  </p:notesMasterIdLst>
  <p:sldIdLst>
    <p:sldId id="256" r:id="rId2"/>
    <p:sldId id="263" r:id="rId3"/>
    <p:sldId id="267" r:id="rId4"/>
    <p:sldId id="268" r:id="rId5"/>
    <p:sldId id="269" r:id="rId6"/>
    <p:sldId id="270" r:id="rId7"/>
    <p:sldId id="271" r:id="rId8"/>
    <p:sldId id="272" r:id="rId9"/>
    <p:sldId id="273" r:id="rId10"/>
    <p:sldId id="274" r:id="rId11"/>
    <p:sldId id="275"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9" r:id="rId61"/>
    <p:sldId id="325" r:id="rId62"/>
    <p:sldId id="326" r:id="rId63"/>
    <p:sldId id="327" r:id="rId64"/>
    <p:sldId id="328" r:id="rId65"/>
    <p:sldId id="330" r:id="rId66"/>
    <p:sldId id="331" r:id="rId67"/>
    <p:sldId id="332" r:id="rId68"/>
    <p:sldId id="333" r:id="rId69"/>
    <p:sldId id="266" r:id="rId70"/>
  </p:sldIdLst>
  <p:sldSz cx="10080625" cy="7559675"/>
  <p:notesSz cx="6858000" cy="9144000"/>
  <p:defaultTextStyle>
    <a:defPPr>
      <a:defRPr lang="en-GB"/>
    </a:defPPr>
    <a:lvl1pPr algn="l" defTabSz="449263" rtl="0" fontAlgn="base" hangingPunct="0">
      <a:lnSpc>
        <a:spcPct val="93000"/>
      </a:lnSpc>
      <a:spcBef>
        <a:spcPct val="0"/>
      </a:spcBef>
      <a:spcAft>
        <a:spcPct val="0"/>
      </a:spcAft>
      <a:buSzPct val="100000"/>
      <a:buFont typeface="Times New Roman" pitchFamily="18" charset="0"/>
      <a:defRPr kern="1200">
        <a:solidFill>
          <a:schemeClr val="tx1"/>
        </a:solidFill>
        <a:latin typeface="Arial" pitchFamily="34" charset="0"/>
        <a:ea typeface="SimSun" pitchFamily="2" charset="-122"/>
        <a:cs typeface="+mn-cs"/>
      </a:defRPr>
    </a:lvl1pPr>
    <a:lvl2pPr marL="742950" indent="-285750" algn="l" defTabSz="449263" rtl="0" fontAlgn="base" hangingPunct="0">
      <a:lnSpc>
        <a:spcPct val="93000"/>
      </a:lnSpc>
      <a:spcBef>
        <a:spcPct val="0"/>
      </a:spcBef>
      <a:spcAft>
        <a:spcPct val="0"/>
      </a:spcAft>
      <a:buSzPct val="100000"/>
      <a:buFont typeface="Times New Roman" pitchFamily="18" charset="0"/>
      <a:defRPr kern="1200">
        <a:solidFill>
          <a:schemeClr val="tx1"/>
        </a:solidFill>
        <a:latin typeface="Arial" pitchFamily="34" charset="0"/>
        <a:ea typeface="SimSun" pitchFamily="2" charset="-122"/>
        <a:cs typeface="+mn-cs"/>
      </a:defRPr>
    </a:lvl2pPr>
    <a:lvl3pPr marL="1143000" indent="-228600" algn="l" defTabSz="449263" rtl="0" fontAlgn="base" hangingPunct="0">
      <a:lnSpc>
        <a:spcPct val="93000"/>
      </a:lnSpc>
      <a:spcBef>
        <a:spcPct val="0"/>
      </a:spcBef>
      <a:spcAft>
        <a:spcPct val="0"/>
      </a:spcAft>
      <a:buSzPct val="100000"/>
      <a:buFont typeface="Times New Roman" pitchFamily="18" charset="0"/>
      <a:defRPr kern="1200">
        <a:solidFill>
          <a:schemeClr val="tx1"/>
        </a:solidFill>
        <a:latin typeface="Arial" pitchFamily="34" charset="0"/>
        <a:ea typeface="SimSun" pitchFamily="2" charset="-122"/>
        <a:cs typeface="+mn-cs"/>
      </a:defRPr>
    </a:lvl3pPr>
    <a:lvl4pPr marL="1600200" indent="-228600" algn="l" defTabSz="449263" rtl="0" fontAlgn="base" hangingPunct="0">
      <a:lnSpc>
        <a:spcPct val="93000"/>
      </a:lnSpc>
      <a:spcBef>
        <a:spcPct val="0"/>
      </a:spcBef>
      <a:spcAft>
        <a:spcPct val="0"/>
      </a:spcAft>
      <a:buSzPct val="100000"/>
      <a:buFont typeface="Times New Roman" pitchFamily="18" charset="0"/>
      <a:defRPr kern="1200">
        <a:solidFill>
          <a:schemeClr val="tx1"/>
        </a:solidFill>
        <a:latin typeface="Arial" pitchFamily="34" charset="0"/>
        <a:ea typeface="SimSun" pitchFamily="2" charset="-122"/>
        <a:cs typeface="+mn-cs"/>
      </a:defRPr>
    </a:lvl4pPr>
    <a:lvl5pPr marL="2057400" indent="-228600" algn="l" defTabSz="449263" rtl="0" fontAlgn="base" hangingPunct="0">
      <a:lnSpc>
        <a:spcPct val="93000"/>
      </a:lnSpc>
      <a:spcBef>
        <a:spcPct val="0"/>
      </a:spcBef>
      <a:spcAft>
        <a:spcPct val="0"/>
      </a:spcAft>
      <a:buSzPct val="100000"/>
      <a:buFont typeface="Times New Roman" pitchFamily="18" charset="0"/>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391" autoAdjust="0"/>
  </p:normalViewPr>
  <p:slideViewPr>
    <p:cSldViewPr>
      <p:cViewPr varScale="1">
        <p:scale>
          <a:sx n="63" d="100"/>
          <a:sy n="63" d="100"/>
        </p:scale>
        <p:origin x="-1194"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003300" y="695325"/>
            <a:ext cx="4848225" cy="342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3075" name="Rectangle 2"/>
          <p:cNvSpPr>
            <a:spLocks noGrp="1" noChangeArrowheads="1"/>
          </p:cNvSpPr>
          <p:nvPr>
            <p:ph type="body"/>
          </p:nvPr>
        </p:nvSpPr>
        <p:spPr bwMode="auto">
          <a:xfrm>
            <a:off x="685800" y="4343400"/>
            <a:ext cx="5484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zh-CN" altLang="en-US" smtClean="0"/>
          </a:p>
        </p:txBody>
      </p:sp>
      <p:sp>
        <p:nvSpPr>
          <p:cNvPr id="3076" name="Rectangle 3"/>
          <p:cNvSpPr>
            <a:spLocks noGrp="1" noChangeArrowheads="1"/>
          </p:cNvSpPr>
          <p:nvPr>
            <p:ph type="hdr"/>
          </p:nvPr>
        </p:nvSpPr>
        <p:spPr bwMode="auto">
          <a:xfrm>
            <a:off x="0" y="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latin typeface="Times New Roman" pitchFamily="18" charset="0"/>
              </a:defRPr>
            </a:lvl1pPr>
          </a:lstStyle>
          <a:p>
            <a:endParaRPr lang="en-US"/>
          </a:p>
        </p:txBody>
      </p:sp>
      <p:sp>
        <p:nvSpPr>
          <p:cNvPr id="3077" name="Rectangle 4"/>
          <p:cNvSpPr>
            <a:spLocks noGrp="1" noChangeArrowheads="1"/>
          </p:cNvSpPr>
          <p:nvPr>
            <p:ph type="dt"/>
          </p:nvPr>
        </p:nvSpPr>
        <p:spPr bwMode="auto">
          <a:xfrm>
            <a:off x="3881438" y="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latin typeface="Times New Roman" pitchFamily="18" charset="0"/>
              </a:defRPr>
            </a:lvl1pPr>
          </a:lstStyle>
          <a:p>
            <a:endParaRPr lang="en-US"/>
          </a:p>
        </p:txBody>
      </p:sp>
      <p:sp>
        <p:nvSpPr>
          <p:cNvPr id="3078" name="Rectangle 5"/>
          <p:cNvSpPr>
            <a:spLocks noGrp="1" noChangeArrowheads="1"/>
          </p:cNvSpPr>
          <p:nvPr>
            <p:ph type="ftr"/>
          </p:nvPr>
        </p:nvSpPr>
        <p:spPr bwMode="auto">
          <a:xfrm>
            <a:off x="0"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latin typeface="Times New Roman" pitchFamily="18" charset="0"/>
              </a:defRPr>
            </a:lvl1pPr>
          </a:lstStyle>
          <a:p>
            <a:endParaRPr lang="en-US"/>
          </a:p>
        </p:txBody>
      </p:sp>
      <p:sp>
        <p:nvSpPr>
          <p:cNvPr id="3079" name="Rectangle 6"/>
          <p:cNvSpPr>
            <a:spLocks noGrp="1" noChangeArrowheads="1"/>
          </p:cNvSpPr>
          <p:nvPr>
            <p:ph type="sldNum"/>
          </p:nvPr>
        </p:nvSpPr>
        <p:spPr bwMode="auto">
          <a:xfrm>
            <a:off x="3881438" y="8686800"/>
            <a:ext cx="2974975"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latin typeface="Times New Roman" pitchFamily="18" charset="0"/>
              </a:defRPr>
            </a:lvl1pPr>
          </a:lstStyle>
          <a:p>
            <a:fld id="{F537674A-5C77-4CCD-979A-A8A6A8C81A0E}" type="slidenum">
              <a:rPr lang="en-US"/>
              <a:pPr/>
              <a:t>‹#›</a:t>
            </a:fld>
            <a:endParaRPr lang="en-US"/>
          </a:p>
        </p:txBody>
      </p:sp>
    </p:spTree>
    <p:extLst>
      <p:ext uri="{BB962C8B-B14F-4D97-AF65-F5344CB8AC3E}">
        <p14:creationId xmlns:p14="http://schemas.microsoft.com/office/powerpoint/2010/main" xmlns="" val="361514336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SzPct val="100000"/>
      <a:buFont typeface="Times New Roman" pitchFamily="18" charset="0"/>
      <a:defRPr sz="1200" kern="1200">
        <a:solidFill>
          <a:schemeClr val="tx1"/>
        </a:solidFill>
        <a:latin typeface="Times New Roman" pitchFamily="18" charset="0"/>
        <a:ea typeface="+mn-ea"/>
        <a:cs typeface="+mn-cs"/>
      </a:defRPr>
    </a:lvl1pPr>
    <a:lvl2pPr marL="742950" indent="-285750" algn="l" defTabSz="449263" rtl="0" eaLnBrk="0" fontAlgn="base" hangingPunct="0">
      <a:spcBef>
        <a:spcPct val="30000"/>
      </a:spcBef>
      <a:spcAft>
        <a:spcPct val="0"/>
      </a:spcAft>
      <a:buSzPct val="100000"/>
      <a:buFont typeface="Times New Roman" pitchFamily="18" charset="0"/>
      <a:defRPr sz="1200" kern="1200">
        <a:solidFill>
          <a:schemeClr val="tx1"/>
        </a:solidFill>
        <a:latin typeface="Times New Roman" pitchFamily="18" charset="0"/>
        <a:ea typeface="+mn-ea"/>
        <a:cs typeface="+mn-cs"/>
      </a:defRPr>
    </a:lvl2pPr>
    <a:lvl3pPr marL="1143000" indent="-228600" algn="l" defTabSz="449263" rtl="0" eaLnBrk="0" fontAlgn="base" hangingPunct="0">
      <a:spcBef>
        <a:spcPct val="30000"/>
      </a:spcBef>
      <a:spcAft>
        <a:spcPct val="0"/>
      </a:spcAft>
      <a:buSzPct val="100000"/>
      <a:buFont typeface="Times New Roman" pitchFamily="18" charset="0"/>
      <a:defRPr sz="1200" kern="1200">
        <a:solidFill>
          <a:schemeClr val="tx1"/>
        </a:solidFill>
        <a:latin typeface="Times New Roman" pitchFamily="18" charset="0"/>
        <a:ea typeface="+mn-ea"/>
        <a:cs typeface="+mn-cs"/>
      </a:defRPr>
    </a:lvl3pPr>
    <a:lvl4pPr marL="1600200" indent="-228600" algn="l" defTabSz="449263" rtl="0" eaLnBrk="0" fontAlgn="base" hangingPunct="0">
      <a:spcBef>
        <a:spcPct val="30000"/>
      </a:spcBef>
      <a:spcAft>
        <a:spcPct val="0"/>
      </a:spcAft>
      <a:buSzPct val="100000"/>
      <a:buFont typeface="Times New Roman" pitchFamily="18" charset="0"/>
      <a:defRPr sz="1200" kern="1200">
        <a:solidFill>
          <a:schemeClr val="tx1"/>
        </a:solidFill>
        <a:latin typeface="Times New Roman" pitchFamily="18" charset="0"/>
        <a:ea typeface="+mn-ea"/>
        <a:cs typeface="+mn-cs"/>
      </a:defRPr>
    </a:lvl4pPr>
    <a:lvl5pPr marL="2057400" indent="-228600" algn="l" defTabSz="449263" rtl="0" eaLnBrk="0" fontAlgn="base" hangingPunct="0">
      <a:spcBef>
        <a:spcPct val="30000"/>
      </a:spcBef>
      <a:spcAft>
        <a:spcPct val="0"/>
      </a:spcAft>
      <a:buSzPct val="100000"/>
      <a:buFont typeface="Times New Roman" pitchFamily="18" charset="0"/>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68825" cy="3425825"/>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idx="10"/>
          </p:nvPr>
        </p:nvSpPr>
        <p:spPr/>
        <p:txBody>
          <a:bodyPr/>
          <a:lstStyle/>
          <a:p>
            <a:fld id="{F537674A-5C77-4CCD-979A-A8A6A8C81A0E}" type="slidenum">
              <a:rPr lang="en-US" smtClean="0"/>
              <a:pPr/>
              <a:t>19</a:t>
            </a:fld>
            <a:endParaRPr lang="en-US"/>
          </a:p>
        </p:txBody>
      </p:sp>
    </p:spTree>
    <p:extLst>
      <p:ext uri="{BB962C8B-B14F-4D97-AF65-F5344CB8AC3E}">
        <p14:creationId xmlns:p14="http://schemas.microsoft.com/office/powerpoint/2010/main" xmlns="" val="299069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68825" cy="3425825"/>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idx="10"/>
          </p:nvPr>
        </p:nvSpPr>
        <p:spPr/>
        <p:txBody>
          <a:bodyPr/>
          <a:lstStyle/>
          <a:p>
            <a:fld id="{F537674A-5C77-4CCD-979A-A8A6A8C81A0E}" type="slidenum">
              <a:rPr lang="en-US" smtClean="0"/>
              <a:pPr/>
              <a:t>20</a:t>
            </a:fld>
            <a:endParaRPr lang="en-US"/>
          </a:p>
        </p:txBody>
      </p:sp>
    </p:spTree>
    <p:extLst>
      <p:ext uri="{BB962C8B-B14F-4D97-AF65-F5344CB8AC3E}">
        <p14:creationId xmlns:p14="http://schemas.microsoft.com/office/powerpoint/2010/main" xmlns="" val="299069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ar-EG"/>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19301A0-D8BE-4B86-BDA6-E6CB11FBE7B8}" type="slidenum">
              <a:rPr lang="en-US"/>
              <a:pPr/>
              <a:t>‹#›</a:t>
            </a:fld>
            <a:endParaRPr lang="en-US"/>
          </a:p>
        </p:txBody>
      </p:sp>
    </p:spTree>
    <p:extLst>
      <p:ext uri="{BB962C8B-B14F-4D97-AF65-F5344CB8AC3E}">
        <p14:creationId xmlns:p14="http://schemas.microsoft.com/office/powerpoint/2010/main" xmlns="" val="189925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02C601E-E1BB-417B-BB52-553A6D526D5E}" type="slidenum">
              <a:rPr lang="en-US"/>
              <a:pPr/>
              <a:t>‹#›</a:t>
            </a:fld>
            <a:endParaRPr lang="en-US"/>
          </a:p>
        </p:txBody>
      </p:sp>
    </p:spTree>
    <p:extLst>
      <p:ext uri="{BB962C8B-B14F-4D97-AF65-F5344CB8AC3E}">
        <p14:creationId xmlns:p14="http://schemas.microsoft.com/office/powerpoint/2010/main" xmlns="" val="92263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9A14D06-33C4-4630-A55A-34C592773F15}" type="slidenum">
              <a:rPr lang="en-US"/>
              <a:pPr/>
              <a:t>‹#›</a:t>
            </a:fld>
            <a:endParaRPr lang="en-US"/>
          </a:p>
        </p:txBody>
      </p:sp>
    </p:spTree>
    <p:extLst>
      <p:ext uri="{BB962C8B-B14F-4D97-AF65-F5344CB8AC3E}">
        <p14:creationId xmlns:p14="http://schemas.microsoft.com/office/powerpoint/2010/main" xmlns="" val="161334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795F02C-7195-4409-9D2C-FF2BE9184265}" type="slidenum">
              <a:rPr lang="en-US"/>
              <a:pPr/>
              <a:t>‹#›</a:t>
            </a:fld>
            <a:endParaRPr lang="en-US"/>
          </a:p>
        </p:txBody>
      </p:sp>
    </p:spTree>
    <p:extLst>
      <p:ext uri="{BB962C8B-B14F-4D97-AF65-F5344CB8AC3E}">
        <p14:creationId xmlns:p14="http://schemas.microsoft.com/office/powerpoint/2010/main" xmlns="" val="118455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AD713AC-A188-4B81-B029-14FFB6681233}" type="slidenum">
              <a:rPr lang="en-US"/>
              <a:pPr/>
              <a:t>‹#›</a:t>
            </a:fld>
            <a:endParaRPr lang="en-US"/>
          </a:p>
        </p:txBody>
      </p:sp>
    </p:spTree>
    <p:extLst>
      <p:ext uri="{BB962C8B-B14F-4D97-AF65-F5344CB8AC3E}">
        <p14:creationId xmlns:p14="http://schemas.microsoft.com/office/powerpoint/2010/main" xmlns="" val="233487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702DE21-5189-4FEA-B982-1FD5DBB07F46}" type="slidenum">
              <a:rPr lang="en-US"/>
              <a:pPr/>
              <a:t>‹#›</a:t>
            </a:fld>
            <a:endParaRPr lang="en-US"/>
          </a:p>
        </p:txBody>
      </p:sp>
    </p:spTree>
    <p:extLst>
      <p:ext uri="{BB962C8B-B14F-4D97-AF65-F5344CB8AC3E}">
        <p14:creationId xmlns:p14="http://schemas.microsoft.com/office/powerpoint/2010/main" xmlns="" val="339855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0908B99A-BEA6-43CB-BE5B-BF30E6823105}" type="slidenum">
              <a:rPr lang="en-US"/>
              <a:pPr/>
              <a:t>‹#›</a:t>
            </a:fld>
            <a:endParaRPr lang="en-US"/>
          </a:p>
        </p:txBody>
      </p:sp>
    </p:spTree>
    <p:extLst>
      <p:ext uri="{BB962C8B-B14F-4D97-AF65-F5344CB8AC3E}">
        <p14:creationId xmlns:p14="http://schemas.microsoft.com/office/powerpoint/2010/main" xmlns="" val="104266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D0EABB2D-A7B4-4412-9FE6-084CA526D24C}" type="slidenum">
              <a:rPr lang="en-US"/>
              <a:pPr/>
              <a:t>‹#›</a:t>
            </a:fld>
            <a:endParaRPr lang="en-US"/>
          </a:p>
        </p:txBody>
      </p:sp>
    </p:spTree>
    <p:extLst>
      <p:ext uri="{BB962C8B-B14F-4D97-AF65-F5344CB8AC3E}">
        <p14:creationId xmlns:p14="http://schemas.microsoft.com/office/powerpoint/2010/main" xmlns="" val="359803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B9197E8F-0ECF-40F0-8B96-BC8B975B9E9A}" type="slidenum">
              <a:rPr lang="en-US"/>
              <a:pPr/>
              <a:t>‹#›</a:t>
            </a:fld>
            <a:endParaRPr lang="en-US"/>
          </a:p>
        </p:txBody>
      </p:sp>
    </p:spTree>
    <p:extLst>
      <p:ext uri="{BB962C8B-B14F-4D97-AF65-F5344CB8AC3E}">
        <p14:creationId xmlns:p14="http://schemas.microsoft.com/office/powerpoint/2010/main" xmlns="" val="362842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950FE5D-1D6C-44D9-8256-C31C779C73EC}" type="slidenum">
              <a:rPr lang="en-US"/>
              <a:pPr/>
              <a:t>‹#›</a:t>
            </a:fld>
            <a:endParaRPr lang="en-US"/>
          </a:p>
        </p:txBody>
      </p:sp>
    </p:spTree>
    <p:extLst>
      <p:ext uri="{BB962C8B-B14F-4D97-AF65-F5344CB8AC3E}">
        <p14:creationId xmlns:p14="http://schemas.microsoft.com/office/powerpoint/2010/main" xmlns="" val="112504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693E54A-6724-442C-81FC-FD0C9D94CD58}" type="slidenum">
              <a:rPr lang="en-US"/>
              <a:pPr/>
              <a:t>‹#›</a:t>
            </a:fld>
            <a:endParaRPr lang="en-US"/>
          </a:p>
        </p:txBody>
      </p:sp>
    </p:spTree>
    <p:extLst>
      <p:ext uri="{BB962C8B-B14F-4D97-AF65-F5344CB8AC3E}">
        <p14:creationId xmlns:p14="http://schemas.microsoft.com/office/powerpoint/2010/main" xmlns="" val="245847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单击鼠标编辑标题文的格式</a:t>
            </a:r>
          </a:p>
        </p:txBody>
      </p:sp>
      <p:sp>
        <p:nvSpPr>
          <p:cNvPr id="1027" name="Rectangle 2"/>
          <p:cNvSpPr>
            <a:spLocks noGrp="1" noChangeArrowheads="1"/>
          </p:cNvSpPr>
          <p:nvPr>
            <p:ph type="body" idx="1"/>
          </p:nvPr>
        </p:nvSpPr>
        <p:spPr bwMode="auto">
          <a:xfrm>
            <a:off x="503238" y="1768475"/>
            <a:ext cx="9069387" cy="498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28224" rIns="0" bIns="0" numCol="1" anchor="t" anchorCtr="0" compatLnSpc="1">
            <a:prstTxWarp prst="textNoShape">
              <a:avLst/>
            </a:prstTxWarp>
          </a:bodyPr>
          <a:lstStyle/>
          <a:p>
            <a:pPr lvl="0"/>
            <a:r>
              <a:rPr lang="en-GB" smtClean="0"/>
              <a:t>单击鼠标编辑大纲正文格式</a:t>
            </a:r>
          </a:p>
          <a:p>
            <a:pPr lvl="1"/>
            <a:r>
              <a:rPr lang="en-GB" smtClean="0"/>
              <a:t>第二个大纲级</a:t>
            </a:r>
          </a:p>
          <a:p>
            <a:pPr lvl="2"/>
            <a:r>
              <a:rPr lang="en-GB" smtClean="0"/>
              <a:t>第三个大纲级</a:t>
            </a:r>
          </a:p>
          <a:p>
            <a:pPr lvl="3"/>
            <a:r>
              <a:rPr lang="en-GB" smtClean="0"/>
              <a:t>第四个大纲级</a:t>
            </a:r>
          </a:p>
          <a:p>
            <a:pPr lvl="4"/>
            <a:r>
              <a:rPr lang="en-GB" smtClean="0"/>
              <a:t>第五个大纲级</a:t>
            </a:r>
          </a:p>
          <a:p>
            <a:pPr lvl="4"/>
            <a:r>
              <a:rPr lang="en-GB" smtClean="0"/>
              <a:t>第六个大纲级</a:t>
            </a:r>
          </a:p>
          <a:p>
            <a:pPr lvl="4"/>
            <a:r>
              <a:rPr lang="en-GB" smtClean="0"/>
              <a:t>第七个大纲级</a:t>
            </a:r>
          </a:p>
          <a:p>
            <a:pPr lvl="4"/>
            <a:r>
              <a:rPr lang="en-GB" smtClean="0"/>
              <a:t>第八个大纲级</a:t>
            </a:r>
          </a:p>
          <a:p>
            <a:pPr lvl="4"/>
            <a:r>
              <a:rPr lang="en-GB" smtClean="0"/>
              <a:t>第九个大纲级</a:t>
            </a:r>
          </a:p>
        </p:txBody>
      </p:sp>
      <p:sp>
        <p:nvSpPr>
          <p:cNvPr id="1028" name="Rectangle 3"/>
          <p:cNvSpPr>
            <a:spLocks noGrp="1" noChangeArrowheads="1"/>
          </p:cNvSpPr>
          <p:nvPr>
            <p:ph type="dt"/>
          </p:nvPr>
        </p:nvSpPr>
        <p:spPr bwMode="auto">
          <a:xfrm>
            <a:off x="503238" y="6886575"/>
            <a:ext cx="23463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nSpc>
                <a:spcPct val="95000"/>
              </a:lnSpc>
              <a:defRPr sz="1400">
                <a:latin typeface="Times New Roman" pitchFamily="18" charset="0"/>
              </a:defRPr>
            </a:lvl1pPr>
          </a:lstStyle>
          <a:p>
            <a:endParaRPr lang="en-US"/>
          </a:p>
        </p:txBody>
      </p:sp>
      <p:sp>
        <p:nvSpPr>
          <p:cNvPr id="1029" name="Rectangle 4"/>
          <p:cNvSpPr>
            <a:spLocks noGrp="1" noChangeArrowheads="1"/>
          </p:cNvSpPr>
          <p:nvPr>
            <p:ph type="ftr"/>
          </p:nvPr>
        </p:nvSpPr>
        <p:spPr bwMode="auto">
          <a:xfrm>
            <a:off x="3448050" y="6886575"/>
            <a:ext cx="31940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a:lnSpc>
                <a:spcPct val="95000"/>
              </a:lnSpc>
              <a:defRPr sz="1400">
                <a:latin typeface="Times New Roman" pitchFamily="18" charset="0"/>
              </a:defRPr>
            </a:lvl1pPr>
          </a:lstStyle>
          <a:p>
            <a:endParaRPr lang="en-US"/>
          </a:p>
        </p:txBody>
      </p:sp>
      <p:sp>
        <p:nvSpPr>
          <p:cNvPr id="1030" name="Rectangle 5"/>
          <p:cNvSpPr>
            <a:spLocks noGrp="1" noChangeArrowheads="1"/>
          </p:cNvSpPr>
          <p:nvPr>
            <p:ph type="sldNum"/>
          </p:nvPr>
        </p:nvSpPr>
        <p:spPr bwMode="auto">
          <a:xfrm>
            <a:off x="7227888" y="6886575"/>
            <a:ext cx="23463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r">
              <a:lnSpc>
                <a:spcPct val="95000"/>
              </a:lnSpc>
              <a:defRPr sz="1400">
                <a:latin typeface="Times New Roman" pitchFamily="18" charset="0"/>
              </a:defRPr>
            </a:lvl1pPr>
          </a:lstStyle>
          <a:p>
            <a:fld id="{B2246AB1-8C1C-4ABD-BCF0-26668B1042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eaLnBrk="0" fontAlgn="base" hangingPunct="0">
        <a:lnSpc>
          <a:spcPct val="93000"/>
        </a:lnSpc>
        <a:spcBef>
          <a:spcPct val="0"/>
        </a:spcBef>
        <a:spcAft>
          <a:spcPct val="0"/>
        </a:spcAft>
        <a:buSzPct val="100000"/>
        <a:buFont typeface="Times New Roman" pitchFamily="18" charset="0"/>
        <a:defRPr sz="4400">
          <a:latin typeface="+mj-lt"/>
          <a:ea typeface="+mj-ea"/>
          <a:cs typeface="+mj-cs"/>
        </a:defRPr>
      </a:lvl1pPr>
      <a:lvl2pPr algn="ctr" defTabSz="449263" rtl="0" eaLnBrk="0" fontAlgn="base" hangingPunct="0">
        <a:lnSpc>
          <a:spcPct val="93000"/>
        </a:lnSpc>
        <a:spcBef>
          <a:spcPct val="0"/>
        </a:spcBef>
        <a:spcAft>
          <a:spcPct val="0"/>
        </a:spcAft>
        <a:buSzPct val="100000"/>
        <a:buFont typeface="Times New Roman" pitchFamily="18" charset="0"/>
        <a:defRPr sz="4400">
          <a:latin typeface="Arial" pitchFamily="34" charset="0"/>
          <a:ea typeface="SimSun" pitchFamily="2" charset="-122"/>
        </a:defRPr>
      </a:lvl2pPr>
      <a:lvl3pPr algn="ctr" defTabSz="449263" rtl="0" eaLnBrk="0" fontAlgn="base" hangingPunct="0">
        <a:lnSpc>
          <a:spcPct val="93000"/>
        </a:lnSpc>
        <a:spcBef>
          <a:spcPct val="0"/>
        </a:spcBef>
        <a:spcAft>
          <a:spcPct val="0"/>
        </a:spcAft>
        <a:buSzPct val="100000"/>
        <a:buFont typeface="Times New Roman" pitchFamily="18" charset="0"/>
        <a:defRPr sz="4400">
          <a:latin typeface="Arial" pitchFamily="34" charset="0"/>
          <a:ea typeface="SimSun" pitchFamily="2" charset="-122"/>
        </a:defRPr>
      </a:lvl3pPr>
      <a:lvl4pPr algn="ctr" defTabSz="449263" rtl="0" eaLnBrk="0" fontAlgn="base" hangingPunct="0">
        <a:lnSpc>
          <a:spcPct val="93000"/>
        </a:lnSpc>
        <a:spcBef>
          <a:spcPct val="0"/>
        </a:spcBef>
        <a:spcAft>
          <a:spcPct val="0"/>
        </a:spcAft>
        <a:buSzPct val="100000"/>
        <a:buFont typeface="Times New Roman" pitchFamily="18" charset="0"/>
        <a:defRPr sz="4400">
          <a:latin typeface="Arial" pitchFamily="34" charset="0"/>
          <a:ea typeface="SimSun" pitchFamily="2" charset="-122"/>
        </a:defRPr>
      </a:lvl4pPr>
      <a:lvl5pPr algn="ctr" defTabSz="449263" rtl="0" eaLnBrk="0" fontAlgn="base" hangingPunct="0">
        <a:lnSpc>
          <a:spcPct val="93000"/>
        </a:lnSpc>
        <a:spcBef>
          <a:spcPct val="0"/>
        </a:spcBef>
        <a:spcAft>
          <a:spcPct val="0"/>
        </a:spcAft>
        <a:buSzPct val="100000"/>
        <a:buFont typeface="Times New Roman" pitchFamily="18" charset="0"/>
        <a:defRPr sz="4400">
          <a:latin typeface="Arial" pitchFamily="34" charset="0"/>
          <a:ea typeface="SimSun" pitchFamily="2" charset="-122"/>
        </a:defRPr>
      </a:lvl5pPr>
      <a:lvl6pPr marL="457200" algn="ctr" defTabSz="449263" rtl="0" eaLnBrk="0" fontAlgn="base" hangingPunct="0">
        <a:lnSpc>
          <a:spcPct val="93000"/>
        </a:lnSpc>
        <a:spcBef>
          <a:spcPct val="0"/>
        </a:spcBef>
        <a:spcAft>
          <a:spcPct val="0"/>
        </a:spcAft>
        <a:buSzPct val="100000"/>
        <a:buFont typeface="Times New Roman" pitchFamily="18" charset="0"/>
        <a:defRPr sz="4400">
          <a:latin typeface="Arial" pitchFamily="34" charset="0"/>
          <a:ea typeface="SimSun" pitchFamily="2" charset="-122"/>
        </a:defRPr>
      </a:lvl6pPr>
      <a:lvl7pPr marL="914400" algn="ctr" defTabSz="449263" rtl="0" eaLnBrk="0" fontAlgn="base" hangingPunct="0">
        <a:lnSpc>
          <a:spcPct val="93000"/>
        </a:lnSpc>
        <a:spcBef>
          <a:spcPct val="0"/>
        </a:spcBef>
        <a:spcAft>
          <a:spcPct val="0"/>
        </a:spcAft>
        <a:buSzPct val="100000"/>
        <a:buFont typeface="Times New Roman" pitchFamily="18" charset="0"/>
        <a:defRPr sz="4400">
          <a:latin typeface="Arial" pitchFamily="34" charset="0"/>
          <a:ea typeface="SimSun" pitchFamily="2" charset="-122"/>
        </a:defRPr>
      </a:lvl7pPr>
      <a:lvl8pPr marL="1371600" algn="ctr" defTabSz="449263" rtl="0" eaLnBrk="0" fontAlgn="base" hangingPunct="0">
        <a:lnSpc>
          <a:spcPct val="93000"/>
        </a:lnSpc>
        <a:spcBef>
          <a:spcPct val="0"/>
        </a:spcBef>
        <a:spcAft>
          <a:spcPct val="0"/>
        </a:spcAft>
        <a:buSzPct val="100000"/>
        <a:buFont typeface="Times New Roman" pitchFamily="18" charset="0"/>
        <a:defRPr sz="4400">
          <a:latin typeface="Arial" pitchFamily="34" charset="0"/>
          <a:ea typeface="SimSun" pitchFamily="2" charset="-122"/>
        </a:defRPr>
      </a:lvl8pPr>
      <a:lvl9pPr marL="1828800" algn="ctr" defTabSz="449263" rtl="0" eaLnBrk="0" fontAlgn="base" hangingPunct="0">
        <a:lnSpc>
          <a:spcPct val="93000"/>
        </a:lnSpc>
        <a:spcBef>
          <a:spcPct val="0"/>
        </a:spcBef>
        <a:spcAft>
          <a:spcPct val="0"/>
        </a:spcAft>
        <a:buSzPct val="100000"/>
        <a:buFont typeface="Times New Roman" pitchFamily="18" charset="0"/>
        <a:defRPr sz="4400">
          <a:latin typeface="Arial" pitchFamily="34" charset="0"/>
          <a:ea typeface="SimSun" pitchFamily="2" charset="-122"/>
        </a:defRPr>
      </a:lvl9pPr>
    </p:titleStyle>
    <p:bodyStyle>
      <a:lvl1pPr marL="342900" indent="-342900" algn="l" defTabSz="449263" rtl="0" eaLnBrk="0" fontAlgn="base" hangingPunct="0">
        <a:lnSpc>
          <a:spcPct val="93000"/>
        </a:lnSpc>
        <a:spcBef>
          <a:spcPct val="0"/>
        </a:spcBef>
        <a:spcAft>
          <a:spcPts val="1425"/>
        </a:spcAft>
        <a:buSzPct val="100000"/>
        <a:buFont typeface="Times New Roman" pitchFamily="18" charset="0"/>
        <a:defRPr sz="3200">
          <a:latin typeface="+mn-lt"/>
          <a:ea typeface="+mn-ea"/>
          <a:cs typeface="+mn-cs"/>
        </a:defRPr>
      </a:lvl1pPr>
      <a:lvl2pPr marL="742950" indent="-285750" algn="l" defTabSz="449263" rtl="0" eaLnBrk="0" fontAlgn="base" hangingPunct="0">
        <a:lnSpc>
          <a:spcPct val="93000"/>
        </a:lnSpc>
        <a:spcBef>
          <a:spcPct val="0"/>
        </a:spcBef>
        <a:spcAft>
          <a:spcPts val="1138"/>
        </a:spcAft>
        <a:buSzPct val="100000"/>
        <a:buFont typeface="Times New Roman" pitchFamily="18" charset="0"/>
        <a:defRPr sz="2800">
          <a:latin typeface="+mn-lt"/>
          <a:ea typeface="+mn-ea"/>
        </a:defRPr>
      </a:lvl2pPr>
      <a:lvl3pPr marL="1143000" indent="-228600" algn="l" defTabSz="449263" rtl="0" eaLnBrk="0" fontAlgn="base" hangingPunct="0">
        <a:lnSpc>
          <a:spcPct val="93000"/>
        </a:lnSpc>
        <a:spcBef>
          <a:spcPct val="0"/>
        </a:spcBef>
        <a:spcAft>
          <a:spcPts val="850"/>
        </a:spcAft>
        <a:buSzPct val="100000"/>
        <a:buFont typeface="Times New Roman" pitchFamily="18" charset="0"/>
        <a:defRPr sz="2400">
          <a:latin typeface="+mn-lt"/>
          <a:ea typeface="+mn-ea"/>
        </a:defRPr>
      </a:lvl3pPr>
      <a:lvl4pPr marL="1600200" indent="-228600" algn="l" defTabSz="449263" rtl="0" eaLnBrk="0" fontAlgn="base" hangingPunct="0">
        <a:lnSpc>
          <a:spcPct val="93000"/>
        </a:lnSpc>
        <a:spcBef>
          <a:spcPct val="0"/>
        </a:spcBef>
        <a:spcAft>
          <a:spcPts val="575"/>
        </a:spcAft>
        <a:buSzPct val="100000"/>
        <a:buFont typeface="Times New Roman" pitchFamily="18" charset="0"/>
        <a:defRPr sz="2000">
          <a:latin typeface="+mn-lt"/>
          <a:ea typeface="+mn-ea"/>
        </a:defRPr>
      </a:lvl4pPr>
      <a:lvl5pPr marL="20574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5pPr>
      <a:lvl6pPr marL="25146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6pPr>
      <a:lvl7pPr marL="29718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7pPr>
      <a:lvl8pPr marL="34290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8pPr>
      <a:lvl9pPr marL="38862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63848" y="971525"/>
            <a:ext cx="7704856" cy="1036887"/>
          </a:xfrm>
          <a:prstGeom prst="rect">
            <a:avLst/>
          </a:prstGeom>
          <a:noFill/>
        </p:spPr>
        <p:txBody>
          <a:bodyPr wrap="square" rtlCol="1">
            <a:spAutoFit/>
          </a:bodyPr>
          <a:lstStyle/>
          <a:p>
            <a:pPr algn="ctr" rtl="1"/>
            <a:r>
              <a:rPr lang="ar-EG" sz="6600" dirty="0" smtClean="0"/>
              <a:t>فن الاتكيت</a:t>
            </a:r>
            <a:endParaRPr lang="ar-EG" sz="6600"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35421"/>
            <a:ext cx="9109075" cy="1252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i="1" dirty="0">
                <a:solidFill>
                  <a:srgbClr val="FF0000"/>
                </a:solidFill>
                <a:latin typeface="Arial Black" pitchFamily="34" charset="0"/>
              </a:rPr>
              <a:t>وصايا</a:t>
            </a:r>
            <a:r>
              <a:rPr lang="ar-EG" sz="3200" b="1" dirty="0">
                <a:solidFill>
                  <a:srgbClr val="FFFFFF"/>
                </a:solidFill>
                <a:latin typeface="Arial Black" pitchFamily="34" charset="0"/>
              </a:rPr>
              <a:t> </a:t>
            </a:r>
            <a:r>
              <a:rPr lang="ar-EG" sz="3200" b="1" dirty="0" smtClean="0">
                <a:solidFill>
                  <a:srgbClr val="FFFFFF"/>
                </a:solidFill>
                <a:latin typeface="Arial Black" pitchFamily="34" charset="0"/>
              </a:rPr>
              <a:t>– عليلك ان </a:t>
            </a:r>
            <a:r>
              <a:rPr lang="ar-SA" sz="3200" b="1" dirty="0" smtClean="0">
                <a:solidFill>
                  <a:srgbClr val="FFFFFF"/>
                </a:solidFill>
                <a:latin typeface="Arial Black" pitchFamily="34" charset="0"/>
              </a:rPr>
              <a:t>تملك </a:t>
            </a:r>
            <a:r>
              <a:rPr lang="ar-SA" sz="3200" b="1" dirty="0">
                <a:solidFill>
                  <a:srgbClr val="FFFFFF"/>
                </a:solidFill>
                <a:latin typeface="Arial Black" pitchFamily="34" charset="0"/>
              </a:rPr>
              <a:t>النظرة السليمة للأمور فسوف تتمكن من أن تحيا حياة مليئة بالرضى والسعادة</a:t>
            </a:r>
            <a:endParaRPr lang="en-US" sz="3200" b="1" dirty="0">
              <a:solidFill>
                <a:srgbClr val="FFFFFF"/>
              </a:solidFill>
              <a:latin typeface="Arial Black" pitchFamily="34" charset="0"/>
            </a:endParaRPr>
          </a:p>
        </p:txBody>
      </p:sp>
      <p:sp>
        <p:nvSpPr>
          <p:cNvPr id="2" name="Rectangle 1"/>
          <p:cNvSpPr/>
          <p:nvPr/>
        </p:nvSpPr>
        <p:spPr bwMode="auto">
          <a:xfrm>
            <a:off x="-23663" y="1504437"/>
            <a:ext cx="10127455" cy="1555320"/>
          </a:xfrm>
          <a:prstGeom prst="rect">
            <a:avLst/>
          </a:prstGeom>
          <a:gradFill flip="none" rotWithShape="1">
            <a:gsLst>
              <a:gs pos="0">
                <a:srgbClr val="00B8FF">
                  <a:tint val="66000"/>
                  <a:satMod val="160000"/>
                </a:srgbClr>
              </a:gs>
              <a:gs pos="50000">
                <a:srgbClr val="00B8FF">
                  <a:tint val="44500"/>
                  <a:satMod val="160000"/>
                </a:srgbClr>
              </a:gs>
              <a:gs pos="100000">
                <a:srgbClr val="00B8FF">
                  <a:tint val="23500"/>
                  <a:satMod val="160000"/>
                </a:srgbClr>
              </a:gs>
            </a:gsLst>
            <a:path path="circle">
              <a:fillToRect t="100000" r="100000"/>
            </a:path>
            <a:tileRect l="-100000" b="-100000"/>
          </a:gra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SA" sz="2800" b="1" dirty="0"/>
              <a:t>دروس الحياة لا تنتهي، فلا تعتقد أنك تعرف كل شيء أو أنك ستعرف كل شيء </a:t>
            </a:r>
          </a:p>
          <a:p>
            <a:pPr algn="ctr" rtl="1">
              <a:lnSpc>
                <a:spcPct val="150000"/>
              </a:lnSpc>
            </a:pPr>
            <a:r>
              <a:rPr lang="ar-SA" sz="2800" b="1" dirty="0"/>
              <a:t> 		في مرحلة معينة من مراحل حياتك، فاحرص دوما على التعلم من مدرسة الحياة</a:t>
            </a:r>
          </a:p>
        </p:txBody>
      </p:sp>
      <p:sp>
        <p:nvSpPr>
          <p:cNvPr id="17" name="Rectangle 16"/>
          <p:cNvSpPr/>
          <p:nvPr/>
        </p:nvSpPr>
        <p:spPr bwMode="auto">
          <a:xfrm>
            <a:off x="-248" y="3304637"/>
            <a:ext cx="10080625" cy="1555320"/>
          </a:xfrm>
          <a:prstGeom prst="rect">
            <a:avLst/>
          </a:prstGeom>
          <a:solidFill>
            <a:srgbClr val="00B8FF"/>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SA" sz="2800" b="1" dirty="0"/>
              <a:t>توقف عن النظر لما لا تملك وركز انتباهك على ما تملك، أحبه وتمتع به وكن </a:t>
            </a:r>
            <a:r>
              <a:rPr lang="ar-SA" sz="2800" b="1" dirty="0" smtClean="0"/>
              <a:t>قنوعا </a:t>
            </a:r>
            <a:r>
              <a:rPr lang="ar-SA" sz="2800" b="1" dirty="0"/>
              <a:t>بمكانك ومكانتك في الحياة ، وارض بما قسم الله لك تكن أسعد </a:t>
            </a:r>
            <a:r>
              <a:rPr lang="ar-SA" sz="2800" b="1" dirty="0" smtClean="0"/>
              <a:t>الناس،</a:t>
            </a:r>
            <a:r>
              <a:rPr lang="ar-EG" sz="2800" b="1" dirty="0" smtClean="0"/>
              <a:t> </a:t>
            </a:r>
            <a:r>
              <a:rPr lang="ar-SA" sz="2800" b="1" dirty="0" smtClean="0"/>
              <a:t>رغم </a:t>
            </a:r>
            <a:r>
              <a:rPr lang="ar-SA" sz="2800" b="1" dirty="0"/>
              <a:t>أن الطموح مشروع ومرغوب</a:t>
            </a:r>
          </a:p>
        </p:txBody>
      </p:sp>
      <p:sp>
        <p:nvSpPr>
          <p:cNvPr id="18" name="Rectangle 17"/>
          <p:cNvSpPr/>
          <p:nvPr/>
        </p:nvSpPr>
        <p:spPr bwMode="auto">
          <a:xfrm>
            <a:off x="-23663" y="5104837"/>
            <a:ext cx="10127455" cy="1555320"/>
          </a:xfrm>
          <a:prstGeom prst="rect">
            <a:avLst/>
          </a:prstGeom>
          <a:gradFill flip="none" rotWithShape="1">
            <a:gsLst>
              <a:gs pos="0">
                <a:srgbClr val="00B8FF">
                  <a:shade val="30000"/>
                  <a:satMod val="115000"/>
                </a:srgbClr>
              </a:gs>
              <a:gs pos="50000">
                <a:srgbClr val="00B8FF">
                  <a:shade val="67500"/>
                  <a:satMod val="115000"/>
                </a:srgbClr>
              </a:gs>
              <a:gs pos="100000">
                <a:srgbClr val="00B8FF">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SA" sz="2800" b="1" dirty="0"/>
              <a:t>معاملة الآخرين لك انعكاس لمعاملتك لهم، فإن كنت تعاملهم بمودة فسيبادلونك   </a:t>
            </a:r>
          </a:p>
          <a:p>
            <a:pPr algn="ctr" rtl="1">
              <a:lnSpc>
                <a:spcPct val="150000"/>
              </a:lnSpc>
            </a:pPr>
            <a:r>
              <a:rPr lang="ar-SA" sz="2800" b="1" dirty="0"/>
              <a:t> 		الكلمة الطيبة بمثلها والعكس صحيح</a:t>
            </a:r>
          </a:p>
        </p:txBody>
      </p:sp>
      <p:pic>
        <p:nvPicPr>
          <p:cNvPr id="6" name="Picture 5" descr="http://www.lahaonline.com/media/images/articles/ebda3/journalingjjjjjop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68704" y="6600973"/>
            <a:ext cx="1491068" cy="99528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img.over-blog.com/300x260/1/81/00/60/bebe-lecture-200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6600973"/>
            <a:ext cx="1871960" cy="995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908652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35421"/>
            <a:ext cx="9109075" cy="1252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i="1" dirty="0">
                <a:solidFill>
                  <a:srgbClr val="FF0000"/>
                </a:solidFill>
                <a:latin typeface="Arial Black" pitchFamily="34" charset="0"/>
              </a:rPr>
              <a:t>وصايا</a:t>
            </a:r>
            <a:r>
              <a:rPr lang="ar-EG" sz="3200" b="1" dirty="0">
                <a:solidFill>
                  <a:srgbClr val="FFFFFF"/>
                </a:solidFill>
                <a:latin typeface="Arial Black" pitchFamily="34" charset="0"/>
              </a:rPr>
              <a:t> </a:t>
            </a:r>
            <a:r>
              <a:rPr lang="ar-EG" sz="3200" b="1" dirty="0" smtClean="0">
                <a:solidFill>
                  <a:srgbClr val="FFFFFF"/>
                </a:solidFill>
                <a:latin typeface="Arial Black" pitchFamily="34" charset="0"/>
              </a:rPr>
              <a:t>– عليلك ان </a:t>
            </a:r>
            <a:r>
              <a:rPr lang="ar-SA" sz="3200" b="1" dirty="0" smtClean="0">
                <a:solidFill>
                  <a:srgbClr val="FFFFFF"/>
                </a:solidFill>
                <a:latin typeface="Arial Black" pitchFamily="34" charset="0"/>
              </a:rPr>
              <a:t>تملك </a:t>
            </a:r>
            <a:r>
              <a:rPr lang="ar-SA" sz="3200" b="1" dirty="0">
                <a:solidFill>
                  <a:srgbClr val="FFFFFF"/>
                </a:solidFill>
                <a:latin typeface="Arial Black" pitchFamily="34" charset="0"/>
              </a:rPr>
              <a:t>النظرة السليمة للأمور فسوف تتمكن من أن تحيا حياة مليئة بالرضى والسعادة</a:t>
            </a:r>
            <a:endParaRPr lang="en-US" sz="3200" b="1" dirty="0">
              <a:solidFill>
                <a:srgbClr val="FFFFFF"/>
              </a:solidFill>
              <a:latin typeface="Arial Black" pitchFamily="34" charset="0"/>
            </a:endParaRPr>
          </a:p>
        </p:txBody>
      </p:sp>
      <p:sp>
        <p:nvSpPr>
          <p:cNvPr id="2" name="Rectangle 1"/>
          <p:cNvSpPr/>
          <p:nvPr/>
        </p:nvSpPr>
        <p:spPr bwMode="auto">
          <a:xfrm>
            <a:off x="-23663" y="1504437"/>
            <a:ext cx="10127455" cy="1555320"/>
          </a:xfrm>
          <a:prstGeom prst="rect">
            <a:avLst/>
          </a:prstGeom>
          <a:gradFill flip="none" rotWithShape="1">
            <a:gsLst>
              <a:gs pos="0">
                <a:srgbClr val="00B8FF">
                  <a:tint val="66000"/>
                  <a:satMod val="160000"/>
                </a:srgbClr>
              </a:gs>
              <a:gs pos="50000">
                <a:srgbClr val="00B8FF">
                  <a:tint val="44500"/>
                  <a:satMod val="160000"/>
                </a:srgbClr>
              </a:gs>
              <a:gs pos="100000">
                <a:srgbClr val="00B8FF">
                  <a:tint val="23500"/>
                  <a:satMod val="160000"/>
                </a:srgbClr>
              </a:gs>
            </a:gsLst>
            <a:path path="circle">
              <a:fillToRect t="100000" r="100000"/>
            </a:path>
            <a:tileRect l="-100000" b="-100000"/>
          </a:gra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SA" sz="2800" b="1" dirty="0"/>
              <a:t>تعلم الاعتماد على النفس وتحمل المسئولة فذلك يكسبك المزيد من </a:t>
            </a:r>
            <a:endParaRPr lang="ar-EG" sz="2800" b="1" dirty="0" smtClean="0"/>
          </a:p>
          <a:p>
            <a:pPr algn="ctr" rtl="1">
              <a:lnSpc>
                <a:spcPct val="150000"/>
              </a:lnSpc>
            </a:pPr>
            <a:r>
              <a:rPr lang="ar-SA" sz="2800" b="1" dirty="0" smtClean="0"/>
              <a:t>التقدير </a:t>
            </a:r>
            <a:r>
              <a:rPr lang="ar-SA" sz="2800" b="1" dirty="0"/>
              <a:t>والاحترام</a:t>
            </a:r>
          </a:p>
        </p:txBody>
      </p:sp>
      <p:sp>
        <p:nvSpPr>
          <p:cNvPr id="17" name="Rectangle 16"/>
          <p:cNvSpPr/>
          <p:nvPr/>
        </p:nvSpPr>
        <p:spPr bwMode="auto">
          <a:xfrm>
            <a:off x="-248" y="3304637"/>
            <a:ext cx="10080625" cy="1555320"/>
          </a:xfrm>
          <a:prstGeom prst="rect">
            <a:avLst/>
          </a:prstGeom>
          <a:solidFill>
            <a:srgbClr val="00B8FF"/>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2800" b="1" dirty="0" smtClean="0"/>
          </a:p>
          <a:p>
            <a:pPr algn="ctr" rtl="1"/>
            <a:endParaRPr lang="ar-EG" sz="900" b="1" dirty="0"/>
          </a:p>
          <a:p>
            <a:pPr algn="ctr" rtl="1"/>
            <a:r>
              <a:rPr lang="ar-SA" sz="2800" b="1" dirty="0" smtClean="0"/>
              <a:t>أحسن </a:t>
            </a:r>
            <a:r>
              <a:rPr lang="ar-SA" sz="2800" b="1" dirty="0"/>
              <a:t>اختيار الأصدقاء، فالصديق الوفي خير من يفهمك ويساعدك</a:t>
            </a:r>
          </a:p>
        </p:txBody>
      </p:sp>
      <p:sp>
        <p:nvSpPr>
          <p:cNvPr id="18" name="Rectangle 17"/>
          <p:cNvSpPr/>
          <p:nvPr/>
        </p:nvSpPr>
        <p:spPr bwMode="auto">
          <a:xfrm>
            <a:off x="-23663" y="5104837"/>
            <a:ext cx="10127455" cy="1555320"/>
          </a:xfrm>
          <a:prstGeom prst="rect">
            <a:avLst/>
          </a:prstGeom>
          <a:gradFill flip="none" rotWithShape="1">
            <a:gsLst>
              <a:gs pos="0">
                <a:srgbClr val="00B8FF">
                  <a:shade val="30000"/>
                  <a:satMod val="115000"/>
                </a:srgbClr>
              </a:gs>
              <a:gs pos="50000">
                <a:srgbClr val="00B8FF">
                  <a:shade val="67500"/>
                  <a:satMod val="115000"/>
                </a:srgbClr>
              </a:gs>
              <a:gs pos="100000">
                <a:srgbClr val="00B8FF">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SA" sz="2800" b="1" dirty="0" smtClean="0"/>
              <a:t>إن كل ما سبق معروف لديك لكنه ينسى في غمرة الانشغال في متاعب الحياة، </a:t>
            </a:r>
            <a:r>
              <a:rPr lang="ar-EG" sz="2800" b="1" dirty="0" smtClean="0"/>
              <a:t>      </a:t>
            </a:r>
            <a:r>
              <a:rPr lang="ar-SA" sz="2800" b="1" dirty="0" smtClean="0"/>
              <a:t>فعليك دائما أن تتذكر ذلك وأن تستفيد من دروس الحياة التي لا تنتهي</a:t>
            </a:r>
            <a:endParaRPr lang="ar-SA" sz="2800" b="1" dirty="0"/>
          </a:p>
        </p:txBody>
      </p:sp>
      <p:pic>
        <p:nvPicPr>
          <p:cNvPr id="6" name="Picture 5" descr="http://www.lahaonline.com/media/images/articles/ebda3/journalingjjjjjop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68704" y="6600973"/>
            <a:ext cx="1491068" cy="99528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img.over-blog.com/300x260/1/81/00/60/bebe-lecture-200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6600973"/>
            <a:ext cx="1871960" cy="995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399232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lmstba.com/vb/imgcache/almstba.com_1358608204_363.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48025" y="1047765"/>
            <a:ext cx="3333750" cy="3642392"/>
          </a:xfrm>
          <a:prstGeom prst="rect">
            <a:avLst/>
          </a:prstGeom>
          <a:noFill/>
          <a:extLst>
            <a:ext uri="{909E8E84-426E-40DD-AFC4-6F175D3DCCD1}">
              <a14:hiddenFill xmlns:a14="http://schemas.microsoft.com/office/drawing/2010/main" xmlns="">
                <a:solidFill>
                  <a:srgbClr val="FFFFFF"/>
                </a:solidFill>
              </a14:hiddenFill>
            </a:ext>
          </a:extLst>
        </p:spPr>
      </p:pic>
      <p:sp>
        <p:nvSpPr>
          <p:cNvPr id="5122" name="Text Box 10"/>
          <p:cNvSpPr txBox="1">
            <a:spLocks noChangeArrowheads="1"/>
          </p:cNvSpPr>
          <p:nvPr/>
        </p:nvSpPr>
        <p:spPr bwMode="auto">
          <a:xfrm>
            <a:off x="360363" y="107950"/>
            <a:ext cx="9109075" cy="702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00" b="1" dirty="0">
                <a:solidFill>
                  <a:srgbClr val="FFFFFF"/>
                </a:solidFill>
                <a:latin typeface="Arial Black" pitchFamily="34" charset="0"/>
              </a:rPr>
              <a:t>موضوعات إتيكيت التعامل الرسمي والاجتماعي </a:t>
            </a:r>
            <a:endParaRPr lang="en-US" sz="3600" b="1" dirty="0">
              <a:solidFill>
                <a:srgbClr val="FFFFFF"/>
              </a:solidFill>
              <a:latin typeface="Arial Black" pitchFamily="34" charset="0"/>
            </a:endParaRPr>
          </a:p>
        </p:txBody>
      </p:sp>
      <p:sp>
        <p:nvSpPr>
          <p:cNvPr id="3" name="Rectangle 2"/>
          <p:cNvSpPr/>
          <p:nvPr/>
        </p:nvSpPr>
        <p:spPr>
          <a:xfrm>
            <a:off x="6662936" y="1331565"/>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المجاملة</a:t>
            </a:r>
          </a:p>
        </p:txBody>
      </p:sp>
      <p:sp>
        <p:nvSpPr>
          <p:cNvPr id="6" name="Rectangle 5"/>
          <p:cNvSpPr/>
          <p:nvPr/>
        </p:nvSpPr>
        <p:spPr>
          <a:xfrm>
            <a:off x="6446912" y="2035523"/>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البساطة</a:t>
            </a:r>
          </a:p>
        </p:txBody>
      </p:sp>
      <p:sp>
        <p:nvSpPr>
          <p:cNvPr id="7" name="Rectangle 6"/>
          <p:cNvSpPr/>
          <p:nvPr/>
        </p:nvSpPr>
        <p:spPr>
          <a:xfrm>
            <a:off x="6230888" y="2739481"/>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الأسبقية</a:t>
            </a:r>
          </a:p>
        </p:txBody>
      </p:sp>
      <p:sp>
        <p:nvSpPr>
          <p:cNvPr id="8" name="Rectangle 7"/>
          <p:cNvSpPr/>
          <p:nvPr/>
        </p:nvSpPr>
        <p:spPr>
          <a:xfrm>
            <a:off x="6014864" y="3443439"/>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التقديم والتعارف</a:t>
            </a:r>
          </a:p>
        </p:txBody>
      </p:sp>
      <p:sp>
        <p:nvSpPr>
          <p:cNvPr id="9" name="Rectangle 8"/>
          <p:cNvSpPr/>
          <p:nvPr/>
        </p:nvSpPr>
        <p:spPr>
          <a:xfrm>
            <a:off x="5798840" y="4147397"/>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smtClean="0"/>
              <a:t>الحديـث</a:t>
            </a:r>
            <a:endParaRPr lang="ar-EG" sz="3200" b="1" dirty="0"/>
          </a:p>
        </p:txBody>
      </p:sp>
      <p:sp>
        <p:nvSpPr>
          <p:cNvPr id="10" name="Rectangle 9"/>
          <p:cNvSpPr/>
          <p:nvPr/>
        </p:nvSpPr>
        <p:spPr>
          <a:xfrm>
            <a:off x="5582816" y="4851355"/>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الملابس</a:t>
            </a:r>
          </a:p>
        </p:txBody>
      </p:sp>
      <p:sp>
        <p:nvSpPr>
          <p:cNvPr id="11" name="Rectangle 10"/>
          <p:cNvSpPr/>
          <p:nvPr/>
        </p:nvSpPr>
        <p:spPr>
          <a:xfrm>
            <a:off x="5366792" y="5555313"/>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الحفلات والولائم</a:t>
            </a:r>
          </a:p>
        </p:txBody>
      </p:sp>
      <p:sp>
        <p:nvSpPr>
          <p:cNvPr id="12" name="Rectangle 11"/>
          <p:cNvSpPr/>
          <p:nvPr/>
        </p:nvSpPr>
        <p:spPr>
          <a:xfrm>
            <a:off x="5150768" y="6300117"/>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احترام </a:t>
            </a:r>
            <a:r>
              <a:rPr lang="ar-EG" sz="3200" b="1" dirty="0" smtClean="0"/>
              <a:t>المواعيد</a:t>
            </a:r>
            <a:endParaRPr lang="ar-EG" sz="3200" b="1" dirty="0"/>
          </a:p>
        </p:txBody>
      </p:sp>
      <p:sp>
        <p:nvSpPr>
          <p:cNvPr id="21" name="Rectangle 20"/>
          <p:cNvSpPr/>
          <p:nvPr/>
        </p:nvSpPr>
        <p:spPr>
          <a:xfrm>
            <a:off x="436032" y="1331565"/>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الخطأ الاعتذار </a:t>
            </a:r>
          </a:p>
        </p:txBody>
      </p:sp>
      <p:sp>
        <p:nvSpPr>
          <p:cNvPr id="22" name="Rectangle 21"/>
          <p:cNvSpPr/>
          <p:nvPr/>
        </p:nvSpPr>
        <p:spPr>
          <a:xfrm>
            <a:off x="656944" y="2051645"/>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حفلات الغداء </a:t>
            </a:r>
          </a:p>
        </p:txBody>
      </p:sp>
      <p:sp>
        <p:nvSpPr>
          <p:cNvPr id="23" name="Rectangle 22"/>
          <p:cNvSpPr/>
          <p:nvPr/>
        </p:nvSpPr>
        <p:spPr>
          <a:xfrm>
            <a:off x="877856" y="2771725"/>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حفلات </a:t>
            </a:r>
            <a:r>
              <a:rPr lang="ar-EG" sz="3200" b="1" dirty="0" smtClean="0"/>
              <a:t>العشاء</a:t>
            </a:r>
            <a:endParaRPr lang="ar-EG" sz="3200" b="1" dirty="0"/>
          </a:p>
        </p:txBody>
      </p:sp>
      <p:sp>
        <p:nvSpPr>
          <p:cNvPr id="24" name="Rectangle 23"/>
          <p:cNvSpPr/>
          <p:nvPr/>
        </p:nvSpPr>
        <p:spPr>
          <a:xfrm>
            <a:off x="1098768" y="3491805"/>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حفلات الحديقة</a:t>
            </a:r>
          </a:p>
        </p:txBody>
      </p:sp>
      <p:sp>
        <p:nvSpPr>
          <p:cNvPr id="25" name="Rectangle 24"/>
          <p:cNvSpPr/>
          <p:nvPr/>
        </p:nvSpPr>
        <p:spPr>
          <a:xfrm>
            <a:off x="1319680" y="4139877"/>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smtClean="0"/>
              <a:t>المائدة</a:t>
            </a:r>
            <a:endParaRPr lang="ar-EG" sz="3200" b="1" dirty="0"/>
          </a:p>
        </p:txBody>
      </p:sp>
      <p:sp>
        <p:nvSpPr>
          <p:cNvPr id="26" name="Rectangle 25"/>
          <p:cNvSpPr/>
          <p:nvPr/>
        </p:nvSpPr>
        <p:spPr>
          <a:xfrm>
            <a:off x="1540592" y="4859957"/>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التدخين</a:t>
            </a:r>
          </a:p>
        </p:txBody>
      </p:sp>
      <p:sp>
        <p:nvSpPr>
          <p:cNvPr id="27" name="Rectangle 26"/>
          <p:cNvSpPr/>
          <p:nvPr/>
        </p:nvSpPr>
        <p:spPr>
          <a:xfrm>
            <a:off x="1761504" y="5580037"/>
            <a:ext cx="3024336" cy="550279"/>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200" b="1" dirty="0"/>
              <a:t>تجهيز </a:t>
            </a:r>
            <a:r>
              <a:rPr lang="ar-EG" sz="3200" b="1" dirty="0" smtClean="0"/>
              <a:t>المائدة</a:t>
            </a:r>
            <a:endParaRPr lang="ar-EG" sz="3200" b="1" dirty="0"/>
          </a:p>
        </p:txBody>
      </p:sp>
      <p:sp>
        <p:nvSpPr>
          <p:cNvPr id="28" name="Rectangle 27"/>
          <p:cNvSpPr/>
          <p:nvPr/>
        </p:nvSpPr>
        <p:spPr>
          <a:xfrm>
            <a:off x="1982416" y="6300117"/>
            <a:ext cx="3024336" cy="535981"/>
          </a:xfrm>
          <a:prstGeom prst="rect">
            <a:avLst/>
          </a:prstGeom>
          <a:solidFill>
            <a:srgbClr val="00B0F0"/>
          </a:solidFill>
          <a:effectLst>
            <a:glow rad="63500">
              <a:schemeClr val="accent6">
                <a:satMod val="175000"/>
                <a:alpha val="40000"/>
              </a:schemeClr>
            </a:glow>
          </a:effectLst>
        </p:spPr>
        <p:txBody>
          <a:bodyPr wrap="square">
            <a:spAutoFit/>
          </a:bodyPr>
          <a:lstStyle/>
          <a:p>
            <a:pPr algn="ctr" rtl="1"/>
            <a:r>
              <a:rPr lang="ar-EG" sz="3100" b="1" dirty="0" smtClean="0"/>
              <a:t>الاجتماعات والمقابلات</a:t>
            </a:r>
            <a:endParaRPr lang="ar-EG" sz="3100" b="1" dirty="0"/>
          </a:p>
        </p:txBody>
      </p:sp>
    </p:spTree>
    <p:extLst>
      <p:ext uri="{BB962C8B-B14F-4D97-AF65-F5344CB8AC3E}">
        <p14:creationId xmlns:p14="http://schemas.microsoft.com/office/powerpoint/2010/main" xmlns="" val="279626741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animEffect transition="in" filter="fade">
                                      <p:cBhvr>
                                        <p:cTn id="87" dur="500"/>
                                        <p:tgtEl>
                                          <p:spTgt spid="26"/>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Effect transition="in" filter="fade">
                                      <p:cBhvr>
                                        <p:cTn id="93" dur="50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p:cTn id="97" dur="500" fill="hold"/>
                                        <p:tgtEl>
                                          <p:spTgt spid="28"/>
                                        </p:tgtEl>
                                        <p:attrNameLst>
                                          <p:attrName>ppt_w</p:attrName>
                                        </p:attrNameLst>
                                      </p:cBhvr>
                                      <p:tavLst>
                                        <p:tav tm="0">
                                          <p:val>
                                            <p:fltVal val="0"/>
                                          </p:val>
                                        </p:tav>
                                        <p:tav tm="100000">
                                          <p:val>
                                            <p:strVal val="#ppt_w"/>
                                          </p:val>
                                        </p:tav>
                                      </p:tavLst>
                                    </p:anim>
                                    <p:anim calcmode="lin" valueType="num">
                                      <p:cBhvr>
                                        <p:cTn id="98" dur="500" fill="hold"/>
                                        <p:tgtEl>
                                          <p:spTgt spid="28"/>
                                        </p:tgtEl>
                                        <p:attrNameLst>
                                          <p:attrName>ppt_h</p:attrName>
                                        </p:attrNameLst>
                                      </p:cBhvr>
                                      <p:tavLst>
                                        <p:tav tm="0">
                                          <p:val>
                                            <p:fltVal val="0"/>
                                          </p:val>
                                        </p:tav>
                                        <p:tav tm="100000">
                                          <p:val>
                                            <p:strVal val="#ppt_h"/>
                                          </p:val>
                                        </p:tav>
                                      </p:tavLst>
                                    </p:anim>
                                    <p:animEffect transition="in" filter="fade">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qaliobia.gov.eg/1/gawla/4/9t.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003973"/>
            <a:ext cx="3576795" cy="25238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المجاملة</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268752181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المجاملة</a:t>
            </a:r>
            <a:endParaRPr lang="en-US" sz="3200" b="1" dirty="0">
              <a:solidFill>
                <a:srgbClr val="FFFFFF"/>
              </a:solidFill>
              <a:latin typeface="Arial Black" pitchFamily="34" charset="0"/>
            </a:endParaRPr>
          </a:p>
        </p:txBody>
      </p:sp>
      <p:sp>
        <p:nvSpPr>
          <p:cNvPr id="3" name="Rectangle 2"/>
          <p:cNvSpPr/>
          <p:nvPr/>
        </p:nvSpPr>
        <p:spPr>
          <a:xfrm>
            <a:off x="-303495" y="1547589"/>
            <a:ext cx="10657184" cy="1122743"/>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"ولو كنت فظاً غليظ القلب لانفضوا من حولك"</a:t>
            </a:r>
            <a:endParaRPr lang="en-US" sz="3200" dirty="0">
              <a:latin typeface="Estrangelo Edessa" pitchFamily="66" charset="0"/>
              <a:ea typeface="Times New Roman"/>
              <a:cs typeface="Estrangelo Edessa" pitchFamily="66" charset="0"/>
            </a:endParaRPr>
          </a:p>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"لا تحقرن من المعروف شيئا ولو أن تلق أخاك بوجه طلق"</a:t>
            </a:r>
            <a:endParaRPr lang="en-US" sz="3200" dirty="0">
              <a:effectLst/>
              <a:latin typeface="Estrangelo Edessa" pitchFamily="66" charset="0"/>
              <a:ea typeface="Times New Roman"/>
              <a:cs typeface="Estrangelo Edessa" pitchFamily="66"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390317"/>
            <a:ext cx="2574940" cy="1695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تعريف المجاملة بأنها فن الإرضاء، حيث تعطى فكرة طيبة عن صاحبها</a:t>
            </a:r>
            <a:endParaRPr lang="en-US" sz="3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392511"/>
            <a:ext cx="2574940" cy="1695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smtClean="0"/>
              <a:t>يستطيع </a:t>
            </a:r>
            <a:r>
              <a:rPr lang="ar-EG" sz="2800" b="1" dirty="0"/>
              <a:t>الإنسان بمراعاة شعور الآخرين أن يحقق نجاحاً اجتماعياً</a:t>
            </a:r>
            <a:endParaRPr lang="en-US" sz="36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800490" y="3394705"/>
            <a:ext cx="2574940" cy="1695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smtClean="0"/>
              <a:t>تدل </a:t>
            </a:r>
            <a:r>
              <a:rPr lang="ar-EG" sz="2800" b="1" dirty="0"/>
              <a:t>المجاملة والإخلاص والبساطة واللباقة على الأصل الطيب</a:t>
            </a:r>
            <a:endParaRPr lang="en-US" sz="3600" b="1" dirty="0"/>
          </a:p>
        </p:txBody>
      </p:sp>
    </p:spTree>
    <p:extLst>
      <p:ext uri="{BB962C8B-B14F-4D97-AF65-F5344CB8AC3E}">
        <p14:creationId xmlns:p14="http://schemas.microsoft.com/office/powerpoint/2010/main" xmlns="" val="317125264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البساطة</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3813011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البساطة</a:t>
            </a:r>
            <a:endParaRPr lang="en-US" sz="3200" b="1" dirty="0">
              <a:solidFill>
                <a:srgbClr val="FFFFFF"/>
              </a:solidFill>
              <a:latin typeface="Arial Black" pitchFamily="34" charset="0"/>
            </a:endParaRPr>
          </a:p>
        </p:txBody>
      </p:sp>
      <p:sp>
        <p:nvSpPr>
          <p:cNvPr id="3" name="Rectangle 2"/>
          <p:cNvSpPr/>
          <p:nvPr/>
        </p:nvSpPr>
        <p:spPr>
          <a:xfrm>
            <a:off x="-303495" y="1547589"/>
            <a:ext cx="10657184"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"من تواضع لله رفعه"</a:t>
            </a:r>
            <a:endParaRPr lang="en-US" sz="3200" dirty="0">
              <a:effectLst/>
              <a:latin typeface="Estrangelo Edessa" pitchFamily="66" charset="0"/>
              <a:ea typeface="Times New Roman"/>
              <a:cs typeface="Estrangelo Edessa" pitchFamily="66"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390317"/>
            <a:ext cx="2574940" cy="209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smtClean="0"/>
              <a:t>هي </a:t>
            </a:r>
            <a:r>
              <a:rPr lang="ar-EG" sz="2800" b="1" dirty="0"/>
              <a:t>السلوك الذي يمنحك القدرة على التعبير عن نفسك وتعريف الآخرين بسجاياك</a:t>
            </a:r>
            <a:endParaRPr lang="en-US" sz="3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392511"/>
            <a:ext cx="2574940" cy="1294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smtClean="0"/>
              <a:t>التحلي </a:t>
            </a:r>
            <a:r>
              <a:rPr lang="ar-EG" sz="2800" b="1" dirty="0"/>
              <a:t>بالبساطة من الأمور المحببة في كثير من المناسبات</a:t>
            </a:r>
            <a:endParaRPr lang="en-US" sz="36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800490" y="3394705"/>
            <a:ext cx="2574940" cy="1695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smtClean="0"/>
              <a:t>كلما </a:t>
            </a:r>
            <a:r>
              <a:rPr lang="ar-EG" sz="2800" b="1" dirty="0"/>
              <a:t>كان الإنسان صادقاً مع نفسه اكتسب احترام الآخرين</a:t>
            </a:r>
            <a:endParaRPr lang="en-US" sz="3600" b="1" dirty="0"/>
          </a:p>
        </p:txBody>
      </p:sp>
    </p:spTree>
    <p:extLst>
      <p:ext uri="{BB962C8B-B14F-4D97-AF65-F5344CB8AC3E}">
        <p14:creationId xmlns:p14="http://schemas.microsoft.com/office/powerpoint/2010/main" xmlns="" val="191836427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الأسبقية</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2290" name="Picture 2" descr="http://www.mbc.net/.imaging/stk/mbc/photo-mod4/website/contentpool/ar/2012/10/29/%D8%A3%D9%88%D9%84%D9%8A%D9%86%D8%A7-%D8%A7%D9%84%D8%AD%D8%A7%D8%AC--%D9%87%D8%B0%D8%A7-%D9%87%D9%88-%D8%A7%D9%84%D8%A7%D8%AA%D9%8A%D9%83%D9%8A%D8%AA/mainImageBinary/9783b7ef87bd30d00510f7c9fac237dc47b4a0e9/lady.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8" y="4930775"/>
            <a:ext cx="3714750" cy="2628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380302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الأسبقية</a:t>
            </a:r>
            <a:endParaRPr lang="en-US" sz="3200" b="1" dirty="0">
              <a:solidFill>
                <a:srgbClr val="FFFFFF"/>
              </a:solidFill>
              <a:latin typeface="Arial Black" pitchFamily="34" charset="0"/>
            </a:endParaRPr>
          </a:p>
        </p:txBody>
      </p:sp>
      <p:sp>
        <p:nvSpPr>
          <p:cNvPr id="3" name="Rectangle 2"/>
          <p:cNvSpPr/>
          <p:nvPr/>
        </p:nvSpPr>
        <p:spPr>
          <a:xfrm>
            <a:off x="-303495" y="1547589"/>
            <a:ext cx="10657184"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 وجعلنا بعضكم فوق بعض درجات"</a:t>
            </a:r>
            <a:endParaRPr lang="en-US" sz="3200" dirty="0">
              <a:effectLst/>
              <a:latin typeface="Estrangelo Edessa" pitchFamily="66" charset="0"/>
              <a:ea typeface="Times New Roman"/>
              <a:cs typeface="Estrangelo Edessa" pitchFamily="66" charset="0"/>
            </a:endParaRPr>
          </a:p>
        </p:txBody>
      </p:sp>
      <p:sp>
        <p:nvSpPr>
          <p:cNvPr id="59" name="Rectangle 58"/>
          <p:cNvSpPr/>
          <p:nvPr/>
        </p:nvSpPr>
        <p:spPr bwMode="auto">
          <a:xfrm>
            <a:off x="-46830" y="4427909"/>
            <a:ext cx="10127455" cy="1872208"/>
          </a:xfrm>
          <a:prstGeom prst="rect">
            <a:avLst/>
          </a:prstGeom>
          <a:gradFill flip="none" rotWithShape="1">
            <a:gsLst>
              <a:gs pos="0">
                <a:srgbClr val="00B8FF">
                  <a:shade val="30000"/>
                  <a:satMod val="115000"/>
                </a:srgbClr>
              </a:gs>
              <a:gs pos="50000">
                <a:srgbClr val="00B8FF">
                  <a:shade val="67500"/>
                  <a:satMod val="115000"/>
                </a:srgbClr>
              </a:gs>
              <a:gs pos="100000">
                <a:srgbClr val="00B8FF">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00000"/>
              </a:lnSpc>
            </a:pPr>
            <a:r>
              <a:rPr lang="ar-SA" sz="2800" b="1" dirty="0"/>
              <a:t>ترتبط الأسبقية بما فطر عليه البشر من حب الظهور والتنافس والتسابق، وتعتبر الأسبقية من الموضوعات الشائكة بالنسبة لرجال العلاقات العامة وأعضاء السلك الدبلوماسي مما يلقى على عاتقهم مهمة حساسة في تنفيذها،وصدق الرسول عليه الصلاة والسلام: "أنزلوا الناس منازلهم"</a:t>
            </a:r>
          </a:p>
        </p:txBody>
      </p:sp>
    </p:spTree>
    <p:extLst>
      <p:ext uri="{BB962C8B-B14F-4D97-AF65-F5344CB8AC3E}">
        <p14:creationId xmlns:p14="http://schemas.microsoft.com/office/powerpoint/2010/main" xmlns="" val="178167745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smtClean="0">
                <a:solidFill>
                  <a:srgbClr val="FFFFFF"/>
                </a:solidFill>
                <a:latin typeface="Arial Black" pitchFamily="34" charset="0"/>
              </a:rPr>
              <a:t>الأسبقية – نظام الاسبقية</a:t>
            </a:r>
            <a:endParaRPr lang="en-US" sz="3200" b="1" dirty="0">
              <a:solidFill>
                <a:srgbClr val="FFFFFF"/>
              </a:solidFill>
              <a:latin typeface="Arial Black" pitchFamily="34" charset="0"/>
            </a:endParaRPr>
          </a:p>
        </p:txBody>
      </p:sp>
      <p:sp>
        <p:nvSpPr>
          <p:cNvPr id="5" name="AutoShape 7"/>
          <p:cNvSpPr>
            <a:spLocks noChangeArrowheads="1"/>
          </p:cNvSpPr>
          <p:nvPr/>
        </p:nvSpPr>
        <p:spPr bwMode="auto">
          <a:xfrm>
            <a:off x="822469" y="231586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6" name="AutoShape 8"/>
          <p:cNvSpPr>
            <a:spLocks noChangeArrowheads="1"/>
          </p:cNvSpPr>
          <p:nvPr/>
        </p:nvSpPr>
        <p:spPr bwMode="auto">
          <a:xfrm>
            <a:off x="1007864" y="233967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a:solidFill>
                  <a:schemeClr val="bg1"/>
                </a:solidFill>
              </a:rPr>
              <a:t>الأسبقية بين الدول</a:t>
            </a:r>
          </a:p>
        </p:txBody>
      </p:sp>
      <p:sp>
        <p:nvSpPr>
          <p:cNvPr id="7" name="AutoShape 7"/>
          <p:cNvSpPr>
            <a:spLocks noChangeArrowheads="1"/>
          </p:cNvSpPr>
          <p:nvPr/>
        </p:nvSpPr>
        <p:spPr bwMode="auto">
          <a:xfrm>
            <a:off x="863848" y="3347714"/>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8" name="AutoShape 8"/>
          <p:cNvSpPr>
            <a:spLocks noChangeArrowheads="1"/>
          </p:cNvSpPr>
          <p:nvPr/>
        </p:nvSpPr>
        <p:spPr bwMode="auto">
          <a:xfrm>
            <a:off x="1049243" y="3371526"/>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a:solidFill>
                  <a:schemeClr val="bg1"/>
                </a:solidFill>
              </a:rPr>
              <a:t>الأسبقية بين الملوك ورؤساء الدول</a:t>
            </a:r>
          </a:p>
        </p:txBody>
      </p:sp>
      <p:sp>
        <p:nvSpPr>
          <p:cNvPr id="9" name="AutoShape 7"/>
          <p:cNvSpPr>
            <a:spLocks noChangeArrowheads="1"/>
          </p:cNvSpPr>
          <p:nvPr/>
        </p:nvSpPr>
        <p:spPr bwMode="auto">
          <a:xfrm>
            <a:off x="901955" y="4355901"/>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0" name="AutoShape 8"/>
          <p:cNvSpPr>
            <a:spLocks noChangeArrowheads="1"/>
          </p:cNvSpPr>
          <p:nvPr/>
        </p:nvSpPr>
        <p:spPr bwMode="auto">
          <a:xfrm>
            <a:off x="1087350" y="4379713"/>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a:solidFill>
                  <a:schemeClr val="bg1"/>
                </a:solidFill>
              </a:rPr>
              <a:t>الأسبقية بين رؤساء البعثات الدبلوماسية</a:t>
            </a:r>
          </a:p>
        </p:txBody>
      </p:sp>
      <p:sp>
        <p:nvSpPr>
          <p:cNvPr id="11" name="AutoShape 7"/>
          <p:cNvSpPr>
            <a:spLocks noChangeArrowheads="1"/>
          </p:cNvSpPr>
          <p:nvPr/>
        </p:nvSpPr>
        <p:spPr bwMode="auto">
          <a:xfrm>
            <a:off x="935856" y="5363938"/>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2" name="AutoShape 8"/>
          <p:cNvSpPr>
            <a:spLocks noChangeArrowheads="1"/>
          </p:cNvSpPr>
          <p:nvPr/>
        </p:nvSpPr>
        <p:spPr bwMode="auto">
          <a:xfrm>
            <a:off x="1121251" y="5387750"/>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a:solidFill>
                  <a:schemeClr val="bg1"/>
                </a:solidFill>
              </a:rPr>
              <a:t>الأسبقية بين رؤساء البعثات القنصلية</a:t>
            </a:r>
          </a:p>
        </p:txBody>
      </p:sp>
    </p:spTree>
    <p:extLst>
      <p:ext uri="{BB962C8B-B14F-4D97-AF65-F5344CB8AC3E}">
        <p14:creationId xmlns:p14="http://schemas.microsoft.com/office/powerpoint/2010/main" xmlns="" val="178188605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60363" y="107950"/>
            <a:ext cx="9109075" cy="702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00" b="1" dirty="0">
                <a:solidFill>
                  <a:srgbClr val="FFFFFF"/>
                </a:solidFill>
                <a:latin typeface="Arial Black" pitchFamily="34" charset="0"/>
              </a:rPr>
              <a:t>تعريف الإتيكيت </a:t>
            </a:r>
            <a:endParaRPr lang="en-US" sz="3600" b="1" dirty="0">
              <a:solidFill>
                <a:srgbClr val="FFFFFF"/>
              </a:solidFill>
              <a:latin typeface="Arial Black" pitchFamily="34" charset="0"/>
            </a:endParaRPr>
          </a:p>
        </p:txBody>
      </p:sp>
      <p:sp>
        <p:nvSpPr>
          <p:cNvPr id="2" name="Rectangle 1"/>
          <p:cNvSpPr/>
          <p:nvPr/>
        </p:nvSpPr>
        <p:spPr>
          <a:xfrm>
            <a:off x="4914900" y="1763613"/>
            <a:ext cx="5038725" cy="4671792"/>
          </a:xfrm>
          <a:prstGeom prst="rect">
            <a:avLst/>
          </a:prstGeom>
          <a:solidFill>
            <a:srgbClr val="00B0F0"/>
          </a:solidFill>
        </p:spPr>
        <p:txBody>
          <a:bodyPr>
            <a:spAutoFit/>
          </a:bodyPr>
          <a:lstStyle/>
          <a:p>
            <a:pPr algn="justLow" rtl="1"/>
            <a:r>
              <a:rPr lang="ar-EG" sz="3200" b="1" dirty="0"/>
              <a:t>الإتيكيت هو مجموعة القواعد والمبادئ المكتوبة وغير </a:t>
            </a:r>
            <a:r>
              <a:rPr lang="ar-EG" sz="3200" b="1" dirty="0" smtClean="0"/>
              <a:t>المكتوبة التي </a:t>
            </a:r>
            <a:r>
              <a:rPr lang="ar-EG" sz="3200" b="1" dirty="0"/>
              <a:t>تنظم المجاملات والأسبقية في مختلف المناسبات </a:t>
            </a:r>
            <a:r>
              <a:rPr lang="ar-EG" sz="3200" b="1" dirty="0" smtClean="0"/>
              <a:t>والحفلات والمآدب </a:t>
            </a:r>
            <a:r>
              <a:rPr lang="ar-EG" sz="3200" b="1" dirty="0"/>
              <a:t>الرسمية والإجتماعيه تدل هذه القواعد والمبادئ على </a:t>
            </a:r>
            <a:r>
              <a:rPr lang="ar-EG" sz="3200" b="1" dirty="0" smtClean="0"/>
              <a:t>الخلق السليم </a:t>
            </a:r>
            <a:r>
              <a:rPr lang="ar-EG" sz="3200" b="1" dirty="0"/>
              <a:t>القويم الذي يجمع بين الحسن والرقه والبساطه والجمال لذايمكن تعريف الإتيكيت على أنه فن الحصال الحميده أو انه فن المجامله </a:t>
            </a:r>
          </a:p>
        </p:txBody>
      </p:sp>
      <p:pic>
        <p:nvPicPr>
          <p:cNvPr id="1026" name="Picture 2" descr="http://www.arabwomantoday.com/sites/default/files/mfhwm_ltykyt_wswlh2_0.jpg?136558963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6218" y="1763613"/>
            <a:ext cx="4312046" cy="467179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smtClean="0">
                <a:solidFill>
                  <a:srgbClr val="FFFFFF"/>
                </a:solidFill>
                <a:latin typeface="Arial Black" pitchFamily="34" charset="0"/>
              </a:rPr>
              <a:t>الأسبقية – نظام الاسبقية</a:t>
            </a:r>
            <a:endParaRPr lang="en-US" sz="3200" b="1" dirty="0">
              <a:solidFill>
                <a:srgbClr val="FFFFFF"/>
              </a:solidFill>
              <a:latin typeface="Arial Black" pitchFamily="34" charset="0"/>
            </a:endParaRPr>
          </a:p>
        </p:txBody>
      </p:sp>
      <p:sp>
        <p:nvSpPr>
          <p:cNvPr id="13" name="AutoShape 7"/>
          <p:cNvSpPr>
            <a:spLocks noChangeArrowheads="1"/>
          </p:cNvSpPr>
          <p:nvPr/>
        </p:nvSpPr>
        <p:spPr bwMode="auto">
          <a:xfrm>
            <a:off x="935856" y="277172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4" name="AutoShape 8"/>
          <p:cNvSpPr>
            <a:spLocks noChangeArrowheads="1"/>
          </p:cNvSpPr>
          <p:nvPr/>
        </p:nvSpPr>
        <p:spPr bwMode="auto">
          <a:xfrm>
            <a:off x="1121251" y="279553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a:solidFill>
                  <a:schemeClr val="bg1"/>
                </a:solidFill>
              </a:rPr>
              <a:t>أسبقية المناسبات</a:t>
            </a:r>
          </a:p>
        </p:txBody>
      </p:sp>
      <p:sp>
        <p:nvSpPr>
          <p:cNvPr id="15" name="AutoShape 7"/>
          <p:cNvSpPr>
            <a:spLocks noChangeArrowheads="1"/>
          </p:cNvSpPr>
          <p:nvPr/>
        </p:nvSpPr>
        <p:spPr bwMode="auto">
          <a:xfrm>
            <a:off x="935856" y="375602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6" name="AutoShape 8"/>
          <p:cNvSpPr>
            <a:spLocks noChangeArrowheads="1"/>
          </p:cNvSpPr>
          <p:nvPr/>
        </p:nvSpPr>
        <p:spPr bwMode="auto">
          <a:xfrm>
            <a:off x="1121251" y="377983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a:solidFill>
                  <a:schemeClr val="bg1"/>
                </a:solidFill>
              </a:rPr>
              <a:t>الأسبقية في المجاملات </a:t>
            </a:r>
          </a:p>
        </p:txBody>
      </p:sp>
      <p:sp>
        <p:nvSpPr>
          <p:cNvPr id="17" name="AutoShape 7"/>
          <p:cNvSpPr>
            <a:spLocks noChangeArrowheads="1"/>
          </p:cNvSpPr>
          <p:nvPr/>
        </p:nvSpPr>
        <p:spPr bwMode="auto">
          <a:xfrm>
            <a:off x="935856" y="483614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8"/>
          <p:cNvSpPr>
            <a:spLocks noChangeArrowheads="1"/>
          </p:cNvSpPr>
          <p:nvPr/>
        </p:nvSpPr>
        <p:spPr bwMode="auto">
          <a:xfrm>
            <a:off x="1121251" y="485995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a:solidFill>
                  <a:schemeClr val="bg1"/>
                </a:solidFill>
              </a:rPr>
              <a:t>الأسبقية في الحفلات والمآدب </a:t>
            </a:r>
          </a:p>
        </p:txBody>
      </p:sp>
    </p:spTree>
    <p:extLst>
      <p:ext uri="{BB962C8B-B14F-4D97-AF65-F5344CB8AC3E}">
        <p14:creationId xmlns:p14="http://schemas.microsoft.com/office/powerpoint/2010/main" xmlns="" val="209563407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التقديم والتعارف</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3316" name="Picture 4" descr="http://img.youm7.com/images/NewsPics/large/smal52009121231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88" y="5691261"/>
            <a:ext cx="361950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827885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التقديم والتعارف</a:t>
            </a:r>
          </a:p>
        </p:txBody>
      </p:sp>
      <p:sp>
        <p:nvSpPr>
          <p:cNvPr id="3" name="Rectangle 2"/>
          <p:cNvSpPr/>
          <p:nvPr/>
        </p:nvSpPr>
        <p:spPr>
          <a:xfrm>
            <a:off x="-303495" y="1547589"/>
            <a:ext cx="10657184"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 يا أيها الناس إنا خلقناكم شعوبا وقبائل لتعارفوا إن </a:t>
            </a:r>
            <a:r>
              <a:rPr lang="ar-EG" sz="3600" b="1" dirty="0" smtClean="0">
                <a:solidFill>
                  <a:srgbClr val="FF0000"/>
                </a:solidFill>
                <a:latin typeface="Estrangelo Edessa" pitchFamily="66" charset="0"/>
                <a:ea typeface="Times New Roman"/>
                <a:cs typeface="Estrangelo Edessa" pitchFamily="66" charset="0"/>
              </a:rPr>
              <a:t>أكرمكم عند </a:t>
            </a:r>
            <a:r>
              <a:rPr lang="ar-EG" sz="3600" b="1" dirty="0">
                <a:solidFill>
                  <a:srgbClr val="FF0000"/>
                </a:solidFill>
                <a:latin typeface="Estrangelo Edessa" pitchFamily="66" charset="0"/>
                <a:ea typeface="Times New Roman"/>
                <a:cs typeface="Estrangelo Edessa" pitchFamily="66" charset="0"/>
              </a:rPr>
              <a:t>الله أتقاكم "</a:t>
            </a:r>
            <a:endParaRPr lang="en-US" sz="3200" dirty="0">
              <a:effectLst/>
              <a:latin typeface="Estrangelo Edessa" pitchFamily="66" charset="0"/>
              <a:ea typeface="Times New Roman"/>
              <a:cs typeface="Estrangelo Edessa" pitchFamily="66" charset="0"/>
            </a:endParaRPr>
          </a:p>
        </p:txBody>
      </p:sp>
      <p:sp>
        <p:nvSpPr>
          <p:cNvPr id="59" name="Rectangle 58"/>
          <p:cNvSpPr/>
          <p:nvPr/>
        </p:nvSpPr>
        <p:spPr bwMode="auto">
          <a:xfrm>
            <a:off x="-46830" y="4427909"/>
            <a:ext cx="10127455" cy="1872208"/>
          </a:xfrm>
          <a:prstGeom prst="rect">
            <a:avLst/>
          </a:prstGeom>
          <a:gradFill flip="none" rotWithShape="1">
            <a:gsLst>
              <a:gs pos="0">
                <a:srgbClr val="00B8FF">
                  <a:shade val="30000"/>
                  <a:satMod val="115000"/>
                </a:srgbClr>
              </a:gs>
              <a:gs pos="50000">
                <a:srgbClr val="00B8FF">
                  <a:shade val="67500"/>
                  <a:satMod val="115000"/>
                </a:srgbClr>
              </a:gs>
              <a:gs pos="100000">
                <a:srgbClr val="00B8FF">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00000"/>
              </a:lnSpc>
            </a:pPr>
            <a:endParaRPr lang="en-US" b="1" dirty="0" smtClean="0"/>
          </a:p>
          <a:p>
            <a:pPr algn="ctr" rtl="1">
              <a:lnSpc>
                <a:spcPct val="100000"/>
              </a:lnSpc>
            </a:pPr>
            <a:r>
              <a:rPr lang="ar-SA" sz="2800" b="1" dirty="0" smtClean="0"/>
              <a:t>خلال </a:t>
            </a:r>
            <a:r>
              <a:rPr lang="ar-SA" sz="2800" b="1" dirty="0"/>
              <a:t>الحفلات الرسمية أو المناسبات ذات الطابع المحلي أو الدولي، تتطلب طبيعة عمل رجل العلاقات العامة أو المراسم أو من يعمل في السلك الدبلوماسي إلى التعرف على الآخرين، أو قد يكون الوسيط في تعريف شخصيتين ببعضهما البعض</a:t>
            </a:r>
          </a:p>
        </p:txBody>
      </p:sp>
    </p:spTree>
    <p:extLst>
      <p:ext uri="{BB962C8B-B14F-4D97-AF65-F5344CB8AC3E}">
        <p14:creationId xmlns:p14="http://schemas.microsoft.com/office/powerpoint/2010/main" xmlns="" val="49414533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المصافحة </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4" name="Picture 2" descr="http://www.morethanman.com/wp-content/uploads/2010/09/Man-Woman-Shaking-400x27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 y="5219997"/>
            <a:ext cx="3559946" cy="23762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684262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المصافحة </a:t>
            </a:r>
            <a:endParaRPr lang="en-US" sz="3200" b="1" dirty="0">
              <a:solidFill>
                <a:srgbClr val="FFFFFF"/>
              </a:solidFill>
              <a:latin typeface="Arial Black" pitchFamily="34" charset="0"/>
            </a:endParaRPr>
          </a:p>
        </p:txBody>
      </p:sp>
      <p:sp>
        <p:nvSpPr>
          <p:cNvPr id="3" name="Rectangle 2"/>
          <p:cNvSpPr/>
          <p:nvPr/>
        </p:nvSpPr>
        <p:spPr>
          <a:xfrm>
            <a:off x="-303495" y="1547589"/>
            <a:ext cx="10657184"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"ما من مسلمين يلتقيان فيتصافحان إلا غفر لهما قبل أن يفترقا "</a:t>
            </a:r>
            <a:endParaRPr lang="en-US" sz="3200" dirty="0">
              <a:effectLst/>
              <a:latin typeface="Estrangelo Edessa" pitchFamily="66" charset="0"/>
              <a:ea typeface="Times New Roman"/>
              <a:cs typeface="Estrangelo Edessa" pitchFamily="66"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390317"/>
            <a:ext cx="2574940" cy="209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تعتبر المصافحة عن طريق تشابك الأيدى الوسيلة المعتادة للتحية في معظم المجتمعات</a:t>
            </a:r>
            <a:endParaRPr lang="en-US" sz="3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392511"/>
            <a:ext cx="2574940" cy="209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ويجب ألا تطول مدة المصافحة لأن إطالتها تبعث على الضيق عند بعض الأشخاص</a:t>
            </a:r>
            <a:endParaRPr lang="en-US" sz="36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03773"/>
            <a:ext cx="2574940" cy="2496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ويعتبر من أهم مقتضيات اتيكيت المصافحة أن الشخص الذي يصافح آخر يجب أن يصوب نظره </a:t>
            </a:r>
            <a:r>
              <a:rPr lang="ar-EG" sz="2800" b="1" dirty="0" smtClean="0"/>
              <a:t>إليه</a:t>
            </a:r>
            <a:endParaRPr lang="en-US" sz="3600" b="1" dirty="0"/>
          </a:p>
        </p:txBody>
      </p:sp>
    </p:spTree>
    <p:extLst>
      <p:ext uri="{BB962C8B-B14F-4D97-AF65-F5344CB8AC3E}">
        <p14:creationId xmlns:p14="http://schemas.microsoft.com/office/powerpoint/2010/main" xmlns="" val="11745734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المصافحة - </a:t>
            </a:r>
            <a:r>
              <a:rPr lang="ar-SA" sz="3200" b="1" dirty="0">
                <a:solidFill>
                  <a:srgbClr val="FFFFFF"/>
                </a:solidFill>
                <a:latin typeface="Arial Black" pitchFamily="34" charset="0"/>
              </a:rPr>
              <a:t>يراعي عند المصافحة مجموعة المبادئ التالية</a:t>
            </a:r>
            <a:endParaRPr lang="en-US" sz="3200" b="1" dirty="0">
              <a:solidFill>
                <a:srgbClr val="FFFFFF"/>
              </a:solidFill>
              <a:latin typeface="Arial Black" pitchFamily="34" charset="0"/>
            </a:endParaRPr>
          </a:p>
        </p:txBody>
      </p:sp>
      <p:sp>
        <p:nvSpPr>
          <p:cNvPr id="3" name="Rectangle 2"/>
          <p:cNvSpPr/>
          <p:nvPr/>
        </p:nvSpPr>
        <p:spPr>
          <a:xfrm>
            <a:off x="-303495" y="1547589"/>
            <a:ext cx="10657184"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"ما من مسلمين يلتقيان فيتصافحان إلا غفر لهما قبل أن يفترقا "</a:t>
            </a:r>
            <a:endParaRPr lang="en-US" sz="3200" dirty="0">
              <a:effectLst/>
              <a:latin typeface="Estrangelo Edessa" pitchFamily="66" charset="0"/>
              <a:ea typeface="Times New Roman"/>
              <a:cs typeface="Estrangelo Edessa" pitchFamily="66" charset="0"/>
            </a:endParaRPr>
          </a:p>
        </p:txBody>
      </p:sp>
      <p:sp>
        <p:nvSpPr>
          <p:cNvPr id="59" name="AutoShape 7"/>
          <p:cNvSpPr>
            <a:spLocks noChangeArrowheads="1"/>
          </p:cNvSpPr>
          <p:nvPr/>
        </p:nvSpPr>
        <p:spPr bwMode="auto">
          <a:xfrm>
            <a:off x="647824" y="267590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60" name="AutoShape 8"/>
          <p:cNvSpPr>
            <a:spLocks noChangeArrowheads="1"/>
          </p:cNvSpPr>
          <p:nvPr/>
        </p:nvSpPr>
        <p:spPr bwMode="auto">
          <a:xfrm>
            <a:off x="833219" y="269971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smtClean="0">
                <a:solidFill>
                  <a:schemeClr val="bg1"/>
                </a:solidFill>
              </a:rPr>
              <a:t>الشخص </a:t>
            </a:r>
            <a:r>
              <a:rPr lang="ar-EG" sz="3200" b="1" dirty="0">
                <a:solidFill>
                  <a:schemeClr val="bg1"/>
                </a:solidFill>
              </a:rPr>
              <a:t>الأكبر منزلة هو الذي يبادر بمد يده مصافحاً</a:t>
            </a:r>
          </a:p>
        </p:txBody>
      </p:sp>
      <p:sp>
        <p:nvSpPr>
          <p:cNvPr id="61" name="AutoShape 7"/>
          <p:cNvSpPr>
            <a:spLocks noChangeArrowheads="1"/>
          </p:cNvSpPr>
          <p:nvPr/>
        </p:nvSpPr>
        <p:spPr bwMode="auto">
          <a:xfrm>
            <a:off x="689203" y="3707754"/>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62" name="AutoShape 8"/>
          <p:cNvSpPr>
            <a:spLocks noChangeArrowheads="1"/>
          </p:cNvSpPr>
          <p:nvPr/>
        </p:nvSpPr>
        <p:spPr bwMode="auto">
          <a:xfrm>
            <a:off x="874598" y="3731566"/>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smtClean="0">
                <a:solidFill>
                  <a:schemeClr val="bg1"/>
                </a:solidFill>
              </a:rPr>
              <a:t>يعم </a:t>
            </a:r>
            <a:r>
              <a:rPr lang="ar-EG" sz="3200" b="1" dirty="0">
                <a:solidFill>
                  <a:schemeClr val="bg1"/>
                </a:solidFill>
              </a:rPr>
              <a:t>تحية السيدات قبل الرجال</a:t>
            </a:r>
          </a:p>
        </p:txBody>
      </p:sp>
      <p:sp>
        <p:nvSpPr>
          <p:cNvPr id="63" name="AutoShape 7"/>
          <p:cNvSpPr>
            <a:spLocks noChangeArrowheads="1"/>
          </p:cNvSpPr>
          <p:nvPr/>
        </p:nvSpPr>
        <p:spPr bwMode="auto">
          <a:xfrm>
            <a:off x="727310" y="4715941"/>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64" name="AutoShape 8"/>
          <p:cNvSpPr>
            <a:spLocks noChangeArrowheads="1"/>
          </p:cNvSpPr>
          <p:nvPr/>
        </p:nvSpPr>
        <p:spPr bwMode="auto">
          <a:xfrm>
            <a:off x="912705" y="4739753"/>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smtClean="0">
                <a:solidFill>
                  <a:schemeClr val="bg1"/>
                </a:solidFill>
              </a:rPr>
              <a:t>لا </a:t>
            </a:r>
            <a:r>
              <a:rPr lang="ar-EG" sz="3200" b="1" dirty="0">
                <a:solidFill>
                  <a:schemeClr val="bg1"/>
                </a:solidFill>
              </a:rPr>
              <a:t>يجوز المصافحة فوق يدى شخصين آخرين يتصافحان</a:t>
            </a:r>
          </a:p>
        </p:txBody>
      </p:sp>
      <p:sp>
        <p:nvSpPr>
          <p:cNvPr id="65" name="AutoShape 7"/>
          <p:cNvSpPr>
            <a:spLocks noChangeArrowheads="1"/>
          </p:cNvSpPr>
          <p:nvPr/>
        </p:nvSpPr>
        <p:spPr bwMode="auto">
          <a:xfrm>
            <a:off x="761211" y="5723978"/>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66" name="AutoShape 8"/>
          <p:cNvSpPr>
            <a:spLocks noChangeArrowheads="1"/>
          </p:cNvSpPr>
          <p:nvPr/>
        </p:nvSpPr>
        <p:spPr bwMode="auto">
          <a:xfrm>
            <a:off x="946606" y="5747790"/>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smtClean="0">
                <a:solidFill>
                  <a:schemeClr val="bg1"/>
                </a:solidFill>
              </a:rPr>
              <a:t>يجب </a:t>
            </a:r>
            <a:r>
              <a:rPr lang="ar-EG" sz="3200" b="1" dirty="0">
                <a:solidFill>
                  <a:schemeClr val="bg1"/>
                </a:solidFill>
              </a:rPr>
              <a:t>أن يكون السلام باليد، والانحناء سهلاً بدون تكلف</a:t>
            </a:r>
          </a:p>
        </p:txBody>
      </p:sp>
    </p:spTree>
    <p:extLst>
      <p:ext uri="{BB962C8B-B14F-4D97-AF65-F5344CB8AC3E}">
        <p14:creationId xmlns:p14="http://schemas.microsoft.com/office/powerpoint/2010/main" xmlns="" val="268473527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المصافحة - </a:t>
            </a:r>
            <a:r>
              <a:rPr lang="ar-SA" sz="3200" b="1" dirty="0">
                <a:solidFill>
                  <a:srgbClr val="FFFFFF"/>
                </a:solidFill>
                <a:latin typeface="Arial Black" pitchFamily="34" charset="0"/>
              </a:rPr>
              <a:t>يراعي عند المصافحة مجموعة المبادئ التالية</a:t>
            </a:r>
            <a:endParaRPr lang="en-US" sz="3200" b="1" dirty="0">
              <a:solidFill>
                <a:srgbClr val="FFFFFF"/>
              </a:solidFill>
              <a:latin typeface="Arial Black" pitchFamily="34" charset="0"/>
            </a:endParaRPr>
          </a:p>
        </p:txBody>
      </p:sp>
      <p:sp>
        <p:nvSpPr>
          <p:cNvPr id="3" name="Rectangle 2"/>
          <p:cNvSpPr/>
          <p:nvPr/>
        </p:nvSpPr>
        <p:spPr>
          <a:xfrm>
            <a:off x="-303495" y="1547589"/>
            <a:ext cx="10657184"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"ما من مسلمين يلتقيان فيتصافحان إلا غفر لهما قبل أن يفترقا "</a:t>
            </a:r>
            <a:endParaRPr lang="en-US" sz="3200" dirty="0">
              <a:effectLst/>
              <a:latin typeface="Estrangelo Edessa" pitchFamily="66" charset="0"/>
              <a:ea typeface="Times New Roman"/>
              <a:cs typeface="Estrangelo Edessa" pitchFamily="66" charset="0"/>
            </a:endParaRPr>
          </a:p>
        </p:txBody>
      </p:sp>
      <p:sp>
        <p:nvSpPr>
          <p:cNvPr id="59" name="AutoShape 7"/>
          <p:cNvSpPr>
            <a:spLocks noChangeArrowheads="1"/>
          </p:cNvSpPr>
          <p:nvPr/>
        </p:nvSpPr>
        <p:spPr bwMode="auto">
          <a:xfrm>
            <a:off x="647824" y="267590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60" name="AutoShape 8"/>
          <p:cNvSpPr>
            <a:spLocks noChangeArrowheads="1"/>
          </p:cNvSpPr>
          <p:nvPr/>
        </p:nvSpPr>
        <p:spPr bwMode="auto">
          <a:xfrm>
            <a:off x="833219" y="269971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a:solidFill>
                  <a:schemeClr val="bg1"/>
                </a:solidFill>
              </a:rPr>
              <a:t> 	من غير اللائق أن تتم المصافحة مع إرتداء القفاز</a:t>
            </a:r>
          </a:p>
        </p:txBody>
      </p:sp>
      <p:sp>
        <p:nvSpPr>
          <p:cNvPr id="61" name="AutoShape 7"/>
          <p:cNvSpPr>
            <a:spLocks noChangeArrowheads="1"/>
          </p:cNvSpPr>
          <p:nvPr/>
        </p:nvSpPr>
        <p:spPr bwMode="auto">
          <a:xfrm>
            <a:off x="689203" y="3923778"/>
            <a:ext cx="8746869" cy="1296219"/>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62" name="AutoShape 8"/>
          <p:cNvSpPr>
            <a:spLocks noChangeArrowheads="1"/>
          </p:cNvSpPr>
          <p:nvPr/>
        </p:nvSpPr>
        <p:spPr bwMode="auto">
          <a:xfrm>
            <a:off x="874598" y="3947590"/>
            <a:ext cx="8368243" cy="1150750"/>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100" b="1" dirty="0">
                <a:solidFill>
                  <a:schemeClr val="bg1"/>
                </a:solidFill>
              </a:rPr>
              <a:t> 	عندما يتم تقديم ضيف الشرف أو ضيف كبير المدعويين في بعض </a:t>
            </a:r>
            <a:endParaRPr lang="ar-EG" sz="3100" b="1" dirty="0" smtClean="0">
              <a:solidFill>
                <a:schemeClr val="bg1"/>
              </a:solidFill>
            </a:endParaRPr>
          </a:p>
          <a:p>
            <a:pPr algn="ctr" rtl="1"/>
            <a:r>
              <a:rPr lang="ar-EG" sz="3200" b="1" dirty="0" smtClean="0">
                <a:solidFill>
                  <a:schemeClr val="bg1"/>
                </a:solidFill>
              </a:rPr>
              <a:t>المناسبات</a:t>
            </a:r>
            <a:r>
              <a:rPr lang="ar-EG" sz="3200" b="1" dirty="0">
                <a:solidFill>
                  <a:schemeClr val="bg1"/>
                </a:solidFill>
              </a:rPr>
              <a:t>، فيجب على الشخص ألا يقحم نفسه في غير دوره </a:t>
            </a:r>
          </a:p>
        </p:txBody>
      </p:sp>
      <p:sp>
        <p:nvSpPr>
          <p:cNvPr id="65" name="AutoShape 7"/>
          <p:cNvSpPr>
            <a:spLocks noChangeArrowheads="1"/>
          </p:cNvSpPr>
          <p:nvPr/>
        </p:nvSpPr>
        <p:spPr bwMode="auto">
          <a:xfrm>
            <a:off x="761211" y="5723978"/>
            <a:ext cx="8746869" cy="1108812"/>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66" name="AutoShape 8"/>
          <p:cNvSpPr>
            <a:spLocks noChangeArrowheads="1"/>
          </p:cNvSpPr>
          <p:nvPr/>
        </p:nvSpPr>
        <p:spPr bwMode="auto">
          <a:xfrm>
            <a:off x="946606" y="5747789"/>
            <a:ext cx="8368243" cy="984375"/>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a:solidFill>
                  <a:schemeClr val="bg1"/>
                </a:solidFill>
              </a:rPr>
              <a:t> 	عند ترك مكان الحفل يجب توديع الداعين بلطف ومجاملة </a:t>
            </a:r>
            <a:r>
              <a:rPr lang="ar-EG" sz="3200" b="1" dirty="0" smtClean="0">
                <a:solidFill>
                  <a:schemeClr val="bg1"/>
                </a:solidFill>
              </a:rPr>
              <a:t>مع</a:t>
            </a:r>
          </a:p>
          <a:p>
            <a:pPr algn="ctr" rtl="1"/>
            <a:r>
              <a:rPr lang="ar-EG" sz="3200" b="1" dirty="0" smtClean="0">
                <a:solidFill>
                  <a:schemeClr val="bg1"/>
                </a:solidFill>
              </a:rPr>
              <a:t> </a:t>
            </a:r>
            <a:r>
              <a:rPr lang="ar-EG" sz="3200" b="1" dirty="0">
                <a:solidFill>
                  <a:schemeClr val="bg1"/>
                </a:solidFill>
              </a:rPr>
              <a:t>إضافة </a:t>
            </a:r>
            <a:r>
              <a:rPr lang="ar-EG" sz="3200" b="1" dirty="0" smtClean="0">
                <a:solidFill>
                  <a:schemeClr val="bg1"/>
                </a:solidFill>
              </a:rPr>
              <a:t>كلمة </a:t>
            </a:r>
            <a:r>
              <a:rPr lang="ar-EG" sz="3200" b="1" dirty="0">
                <a:solidFill>
                  <a:schemeClr val="bg1"/>
                </a:solidFill>
              </a:rPr>
              <a:t>شكر عن التمتع بالمأدبة أو الحفل</a:t>
            </a:r>
          </a:p>
        </p:txBody>
      </p:sp>
    </p:spTree>
    <p:extLst>
      <p:ext uri="{BB962C8B-B14F-4D97-AF65-F5344CB8AC3E}">
        <p14:creationId xmlns:p14="http://schemas.microsoft.com/office/powerpoint/2010/main" xmlns="" val="153079301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animEffect transition="in" filter="fade">
                                      <p:cBhvr>
                                        <p:cTn id="29" dur="500"/>
                                        <p:tgtEl>
                                          <p:spTgt spid="6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p:cTn id="32" dur="500" fill="hold"/>
                                        <p:tgtEl>
                                          <p:spTgt spid="66"/>
                                        </p:tgtEl>
                                        <p:attrNameLst>
                                          <p:attrName>ppt_w</p:attrName>
                                        </p:attrNameLst>
                                      </p:cBhvr>
                                      <p:tavLst>
                                        <p:tav tm="0">
                                          <p:val>
                                            <p:fltVal val="0"/>
                                          </p:val>
                                        </p:tav>
                                        <p:tav tm="100000">
                                          <p:val>
                                            <p:strVal val="#ppt_w"/>
                                          </p:val>
                                        </p:tav>
                                      </p:tavLst>
                                    </p:anim>
                                    <p:anim calcmode="lin" valueType="num">
                                      <p:cBhvr>
                                        <p:cTn id="33" dur="500" fill="hold"/>
                                        <p:tgtEl>
                                          <p:spTgt spid="66"/>
                                        </p:tgtEl>
                                        <p:attrNameLst>
                                          <p:attrName>ppt_h</p:attrName>
                                        </p:attrNameLst>
                                      </p:cBhvr>
                                      <p:tavLst>
                                        <p:tav tm="0">
                                          <p:val>
                                            <p:fltVal val="0"/>
                                          </p:val>
                                        </p:tav>
                                        <p:tav tm="100000">
                                          <p:val>
                                            <p:strVal val="#ppt_h"/>
                                          </p:val>
                                        </p:tav>
                                      </p:tavLst>
                                    </p:anim>
                                    <p:animEffect transition="in" filter="fade">
                                      <p:cBhvr>
                                        <p:cTn id="3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5" grpId="0" animBg="1"/>
      <p:bldP spid="6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balagh.com/images/texes/atakeat-al-tahadoth.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859957"/>
            <a:ext cx="4589521" cy="26997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إتيكيـت الحديـث</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210416129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إتيكيـت الحديـث</a:t>
            </a:r>
            <a:endParaRPr lang="en-US" sz="3200" b="1" dirty="0">
              <a:solidFill>
                <a:srgbClr val="FFFFFF"/>
              </a:solidFill>
              <a:latin typeface="Arial Black" pitchFamily="34" charset="0"/>
            </a:endParaRPr>
          </a:p>
        </p:txBody>
      </p:sp>
      <p:sp>
        <p:nvSpPr>
          <p:cNvPr id="3" name="Rectangle 2"/>
          <p:cNvSpPr/>
          <p:nvPr/>
        </p:nvSpPr>
        <p:spPr>
          <a:xfrm>
            <a:off x="-30431" y="1547589"/>
            <a:ext cx="10111056" cy="1132426"/>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"يا أيها الذين آمنوا لا ترفعوا أصواتكم فوق صوت النبي ولا تجهروا له بالقول كجهر بعضكم لبعض أن تحبط أعمالكم وأنتم لا تشعرون"</a:t>
            </a:r>
            <a:endParaRPr lang="en-US" sz="3200" dirty="0">
              <a:effectLst/>
              <a:latin typeface="Estrangelo Edessa" pitchFamily="66" charset="0"/>
              <a:ea typeface="Times New Roman"/>
              <a:cs typeface="Estrangelo Edessa" pitchFamily="66"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496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يعتبر الحديث وإجادته إحدى ضرورات المجتمع المتحضر، ويتطلب فن الحديث متابعة المستمعين</a:t>
            </a:r>
            <a:endParaRPr lang="en-US" sz="3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258513"/>
            <a:ext cx="2574940" cy="2324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600" b="1" dirty="0"/>
              <a:t>وإذا كان الاتيكيت هو فن السلوك المهذب، والتصرفات الراقية، فهو لا يكون بهذه الصفة إلا إذا نابعاً من أعماق النفس البشرية </a:t>
            </a:r>
            <a:endParaRPr lang="en-US" sz="26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03773"/>
            <a:ext cx="2574940" cy="209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الحديث موهبة من الله سبحانه وتعالى، وهو من المواهب التي يستطيع الإنسان تنميتها</a:t>
            </a:r>
            <a:endParaRPr lang="en-US" sz="3600" b="1" dirty="0"/>
          </a:p>
        </p:txBody>
      </p:sp>
    </p:spTree>
    <p:extLst>
      <p:ext uri="{BB962C8B-B14F-4D97-AF65-F5344CB8AC3E}">
        <p14:creationId xmlns:p14="http://schemas.microsoft.com/office/powerpoint/2010/main" xmlns="" val="397937744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إتيكيـت الحديـث - إدارة الحديث </a:t>
            </a:r>
            <a:endParaRPr lang="en-US" sz="3200" b="1" dirty="0">
              <a:solidFill>
                <a:srgbClr val="FFFFFF"/>
              </a:solidFill>
              <a:latin typeface="Arial Black" pitchFamily="34" charset="0"/>
            </a:endParaRPr>
          </a:p>
        </p:txBody>
      </p:sp>
      <p:sp>
        <p:nvSpPr>
          <p:cNvPr id="3" name="Rectangle 2"/>
          <p:cNvSpPr/>
          <p:nvPr/>
        </p:nvSpPr>
        <p:spPr>
          <a:xfrm>
            <a:off x="-30431" y="1547589"/>
            <a:ext cx="10111056"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"خير الكلام ما قل ودل"</a:t>
            </a:r>
            <a:endParaRPr lang="en-US" sz="3200" dirty="0">
              <a:effectLst/>
              <a:latin typeface="Estrangelo Edessa" pitchFamily="66" charset="0"/>
              <a:ea typeface="Times New Roman"/>
              <a:cs typeface="Estrangelo Edessa" pitchFamily="66"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696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500" b="1" dirty="0"/>
              <a:t>يستطيع الإنسان أن يحكم على شخصية انساناً آخر ومستوى تعليمه</a:t>
            </a:r>
            <a:r>
              <a:rPr lang="ar-EG" sz="2500" b="1" dirty="0" smtClean="0"/>
              <a:t>، </a:t>
            </a:r>
            <a:r>
              <a:rPr lang="ar-EG" sz="2500" b="1" dirty="0"/>
              <a:t>والوسط الإجتماعي الذي ينتمى إليه من حديثه ومن نبرات صوته</a:t>
            </a:r>
            <a:endParaRPr lang="en-US" sz="25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258513"/>
            <a:ext cx="2574940" cy="2324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600" b="1" dirty="0"/>
              <a:t>إدارة النقاش فن يزداد تعقيداً بزيادة عدد المشتركين فيه، وأن الأكثر ثقافة وإطلاعاً هو الأكثر قدرة على إدارة الحديث</a:t>
            </a:r>
            <a:endParaRPr lang="en-US" sz="26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03773"/>
            <a:ext cx="2574940" cy="23966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300" b="1" dirty="0" smtClean="0"/>
              <a:t>يشاركك </a:t>
            </a:r>
            <a:r>
              <a:rPr lang="ar-EG" sz="2300" b="1" dirty="0"/>
              <a:t>الإنسان الشرقى في بعض آلامك أو مشكلاتك إذا حدثته عنها، أما الإنسان الغربي فسيطلب منك صراحة أن تعرض متاعبك على والديك </a:t>
            </a:r>
            <a:r>
              <a:rPr lang="ar-EG" sz="2300" b="1" dirty="0" smtClean="0"/>
              <a:t>أوالطبيب </a:t>
            </a:r>
            <a:r>
              <a:rPr lang="ar-EG" sz="2300" b="1" dirty="0"/>
              <a:t>النفسي</a:t>
            </a:r>
          </a:p>
        </p:txBody>
      </p:sp>
    </p:spTree>
    <p:extLst>
      <p:ext uri="{BB962C8B-B14F-4D97-AF65-F5344CB8AC3E}">
        <p14:creationId xmlns:p14="http://schemas.microsoft.com/office/powerpoint/2010/main" xmlns="" val="217096525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800" y="4259296"/>
            <a:ext cx="4424040" cy="330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a:off x="7577106" y="2792046"/>
            <a:ext cx="2419350" cy="1059800"/>
          </a:xfrm>
          <a:prstGeom prst="roundRect">
            <a:avLst/>
          </a:prstGeom>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8" name="Rounded Rectangle 6"/>
          <p:cNvSpPr/>
          <p:nvPr/>
        </p:nvSpPr>
        <p:spPr>
          <a:xfrm>
            <a:off x="7647588" y="2862527"/>
            <a:ext cx="2278386" cy="13028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108585" rIns="217170" bIns="108585" numCol="1" spcCol="1270" anchor="ctr" anchorCtr="0">
            <a:noAutofit/>
          </a:bodyPr>
          <a:lstStyle/>
          <a:p>
            <a:pPr lvl="0" algn="ctr" defTabSz="2533650" rtl="1">
              <a:lnSpc>
                <a:spcPct val="90000"/>
              </a:lnSpc>
              <a:spcBef>
                <a:spcPct val="0"/>
              </a:spcBef>
              <a:spcAft>
                <a:spcPct val="35000"/>
              </a:spcAft>
            </a:pPr>
            <a:endParaRPr lang="ar-EG" sz="5700" kern="1200"/>
          </a:p>
        </p:txBody>
      </p:sp>
      <p:sp>
        <p:nvSpPr>
          <p:cNvPr id="5122" name="Text Box 10"/>
          <p:cNvSpPr txBox="1">
            <a:spLocks noChangeArrowheads="1"/>
          </p:cNvSpPr>
          <p:nvPr/>
        </p:nvSpPr>
        <p:spPr bwMode="auto">
          <a:xfrm>
            <a:off x="360363" y="107950"/>
            <a:ext cx="9109075" cy="702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00" b="1" dirty="0">
                <a:solidFill>
                  <a:srgbClr val="FFFFFF"/>
                </a:solidFill>
                <a:latin typeface="Arial Black" pitchFamily="34" charset="0"/>
              </a:rPr>
              <a:t>علاقة الإسلام بالاتيكيت </a:t>
            </a:r>
            <a:endParaRPr lang="en-US" sz="3600" b="1" dirty="0">
              <a:solidFill>
                <a:srgbClr val="FFFFFF"/>
              </a:solidFill>
              <a:latin typeface="Arial Black" pitchFamily="34" charset="0"/>
            </a:endParaRPr>
          </a:p>
        </p:txBody>
      </p:sp>
      <p:sp>
        <p:nvSpPr>
          <p:cNvPr id="2" name="Rectangle 1"/>
          <p:cNvSpPr/>
          <p:nvPr/>
        </p:nvSpPr>
        <p:spPr>
          <a:xfrm>
            <a:off x="2808064" y="1763613"/>
            <a:ext cx="7145561" cy="550279"/>
          </a:xfrm>
          <a:prstGeom prst="rect">
            <a:avLst/>
          </a:prstGeom>
          <a:solidFill>
            <a:srgbClr val="00B0F0"/>
          </a:solidFill>
        </p:spPr>
        <p:txBody>
          <a:bodyPr wrap="square">
            <a:spAutoFit/>
          </a:bodyPr>
          <a:lstStyle/>
          <a:p>
            <a:pPr algn="justLow" rtl="1"/>
            <a:r>
              <a:rPr lang="ar-EG" sz="3200" b="1" dirty="0"/>
              <a:t>وقد دلت أحكام الشريعة الإسلامية على فنون الإتيكيت </a:t>
            </a:r>
          </a:p>
        </p:txBody>
      </p:sp>
      <p:grpSp>
        <p:nvGrpSpPr>
          <p:cNvPr id="5" name="Group 4"/>
          <p:cNvGrpSpPr/>
          <p:nvPr/>
        </p:nvGrpSpPr>
        <p:grpSpPr>
          <a:xfrm flipH="1">
            <a:off x="3358751" y="2915741"/>
            <a:ext cx="4248472" cy="847840"/>
            <a:chOff x="2419350" y="146571"/>
            <a:chExt cx="4301066" cy="1155071"/>
          </a:xfrm>
        </p:grpSpPr>
        <p:sp>
          <p:nvSpPr>
            <p:cNvPr id="9" name="Round Same Side Corner Rectangle 8"/>
            <p:cNvSpPr/>
            <p:nvPr/>
          </p:nvSpPr>
          <p:spPr>
            <a:xfrm rot="5400000">
              <a:off x="3992347" y="-1426426"/>
              <a:ext cx="1155071" cy="4301066"/>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2419350" y="202957"/>
              <a:ext cx="4244680" cy="1042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60960" rIns="121920" bIns="60960" numCol="1" spcCol="1270" anchor="ctr" anchorCtr="0">
              <a:noAutofit/>
            </a:bodyPr>
            <a:lstStyle/>
            <a:p>
              <a:pPr marL="285750" lvl="1" indent="-285750" algn="r" defTabSz="1422400" rtl="1">
                <a:lnSpc>
                  <a:spcPct val="90000"/>
                </a:lnSpc>
                <a:spcBef>
                  <a:spcPct val="0"/>
                </a:spcBef>
                <a:spcAft>
                  <a:spcPct val="15000"/>
                </a:spcAft>
                <a:buChar char="••"/>
              </a:pPr>
              <a:endParaRPr lang="ar-EG" sz="3200" kern="1200"/>
            </a:p>
            <a:p>
              <a:pPr marL="285750" lvl="1" indent="-285750" algn="r" defTabSz="1422400" rtl="1">
                <a:lnSpc>
                  <a:spcPct val="90000"/>
                </a:lnSpc>
                <a:spcBef>
                  <a:spcPct val="0"/>
                </a:spcBef>
                <a:spcAft>
                  <a:spcPct val="15000"/>
                </a:spcAft>
                <a:buChar char="••"/>
              </a:pPr>
              <a:endParaRPr lang="ar-EG" sz="3200" kern="1200"/>
            </a:p>
          </p:txBody>
        </p:sp>
      </p:grpSp>
      <p:sp>
        <p:nvSpPr>
          <p:cNvPr id="4" name="TextBox 3"/>
          <p:cNvSpPr txBox="1"/>
          <p:nvPr/>
        </p:nvSpPr>
        <p:spPr>
          <a:xfrm>
            <a:off x="7647588" y="3127988"/>
            <a:ext cx="2306037" cy="435825"/>
          </a:xfrm>
          <a:prstGeom prst="rect">
            <a:avLst/>
          </a:prstGeom>
          <a:noFill/>
        </p:spPr>
        <p:txBody>
          <a:bodyPr wrap="square" rtlCol="1">
            <a:spAutoFit/>
          </a:bodyPr>
          <a:lstStyle/>
          <a:p>
            <a:pPr algn="ctr" rtl="1"/>
            <a:r>
              <a:rPr lang="ar-SA" sz="2400" b="1" dirty="0">
                <a:solidFill>
                  <a:schemeClr val="bg1"/>
                </a:solidFill>
              </a:rPr>
              <a:t>إتيكيت الطعام </a:t>
            </a:r>
            <a:endParaRPr lang="ar-EG" sz="2400" b="1" dirty="0">
              <a:solidFill>
                <a:schemeClr val="bg1"/>
              </a:solidFill>
            </a:endParaRPr>
          </a:p>
        </p:txBody>
      </p:sp>
      <p:sp>
        <p:nvSpPr>
          <p:cNvPr id="11" name="Rectangle 10"/>
          <p:cNvSpPr/>
          <p:nvPr/>
        </p:nvSpPr>
        <p:spPr>
          <a:xfrm>
            <a:off x="3342613" y="3117356"/>
            <a:ext cx="4272323" cy="435825"/>
          </a:xfrm>
          <a:prstGeom prst="rect">
            <a:avLst/>
          </a:prstGeom>
        </p:spPr>
        <p:txBody>
          <a:bodyPr wrap="none">
            <a:spAutoFit/>
          </a:bodyPr>
          <a:lstStyle/>
          <a:p>
            <a:pPr algn="r" rtl="1"/>
            <a:r>
              <a:rPr lang="ar-EG" sz="2400" b="1" dirty="0"/>
              <a:t>يَا غُلَامُ سَمِّ اللَّهَ وَكُلْ بِيَمِينِكَ وَكُلْ مِمَّا يَلِيكَ </a:t>
            </a:r>
          </a:p>
        </p:txBody>
      </p:sp>
      <p:sp>
        <p:nvSpPr>
          <p:cNvPr id="19" name="Rounded Rectangle 18"/>
          <p:cNvSpPr/>
          <p:nvPr/>
        </p:nvSpPr>
        <p:spPr>
          <a:xfrm>
            <a:off x="7546613" y="4062665"/>
            <a:ext cx="2419350" cy="1059800"/>
          </a:xfrm>
          <a:prstGeom prst="roundRect">
            <a:avLst/>
          </a:prstGeom>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20" name="Rounded Rectangle 6"/>
          <p:cNvSpPr/>
          <p:nvPr/>
        </p:nvSpPr>
        <p:spPr>
          <a:xfrm>
            <a:off x="7617095" y="4133146"/>
            <a:ext cx="2278386" cy="13028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108585" rIns="217170" bIns="108585" numCol="1" spcCol="1270" anchor="ctr" anchorCtr="0">
            <a:noAutofit/>
          </a:bodyPr>
          <a:lstStyle/>
          <a:p>
            <a:pPr lvl="0" algn="ctr" defTabSz="2533650" rtl="1">
              <a:lnSpc>
                <a:spcPct val="90000"/>
              </a:lnSpc>
              <a:spcBef>
                <a:spcPct val="0"/>
              </a:spcBef>
              <a:spcAft>
                <a:spcPct val="35000"/>
              </a:spcAft>
            </a:pPr>
            <a:endParaRPr lang="ar-EG" sz="5700" kern="1200"/>
          </a:p>
        </p:txBody>
      </p:sp>
      <p:grpSp>
        <p:nvGrpSpPr>
          <p:cNvPr id="21" name="Group 20"/>
          <p:cNvGrpSpPr/>
          <p:nvPr/>
        </p:nvGrpSpPr>
        <p:grpSpPr>
          <a:xfrm flipH="1">
            <a:off x="3328258" y="4186360"/>
            <a:ext cx="4248472" cy="847840"/>
            <a:chOff x="2419350" y="146571"/>
            <a:chExt cx="4301066" cy="1155071"/>
          </a:xfrm>
        </p:grpSpPr>
        <p:sp>
          <p:nvSpPr>
            <p:cNvPr id="22" name="Round Same Side Corner Rectangle 21"/>
            <p:cNvSpPr/>
            <p:nvPr/>
          </p:nvSpPr>
          <p:spPr>
            <a:xfrm rot="5400000">
              <a:off x="3992347" y="-1426426"/>
              <a:ext cx="1155071" cy="4301066"/>
            </a:xfrm>
            <a:prstGeom prst="round2Same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2419350" y="202957"/>
              <a:ext cx="4244680" cy="1042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60960" rIns="121920" bIns="60960" numCol="1" spcCol="1270" anchor="ctr" anchorCtr="0">
              <a:noAutofit/>
            </a:bodyPr>
            <a:lstStyle/>
            <a:p>
              <a:pPr marL="285750" lvl="1" indent="-285750" algn="r" defTabSz="1422400" rtl="1">
                <a:lnSpc>
                  <a:spcPct val="90000"/>
                </a:lnSpc>
                <a:spcBef>
                  <a:spcPct val="0"/>
                </a:spcBef>
                <a:spcAft>
                  <a:spcPct val="15000"/>
                </a:spcAft>
                <a:buChar char="••"/>
              </a:pPr>
              <a:endParaRPr lang="ar-EG" sz="3200" kern="1200"/>
            </a:p>
            <a:p>
              <a:pPr marL="285750" lvl="1" indent="-285750" algn="r" defTabSz="1422400" rtl="1">
                <a:lnSpc>
                  <a:spcPct val="90000"/>
                </a:lnSpc>
                <a:spcBef>
                  <a:spcPct val="0"/>
                </a:spcBef>
                <a:spcAft>
                  <a:spcPct val="15000"/>
                </a:spcAft>
                <a:buChar char="••"/>
              </a:pPr>
              <a:endParaRPr lang="ar-EG" sz="3200" kern="1200"/>
            </a:p>
          </p:txBody>
        </p:sp>
      </p:grpSp>
      <p:sp>
        <p:nvSpPr>
          <p:cNvPr id="24" name="TextBox 23"/>
          <p:cNvSpPr txBox="1"/>
          <p:nvPr/>
        </p:nvSpPr>
        <p:spPr>
          <a:xfrm>
            <a:off x="7617095" y="4398607"/>
            <a:ext cx="2306037" cy="435825"/>
          </a:xfrm>
          <a:prstGeom prst="rect">
            <a:avLst/>
          </a:prstGeom>
          <a:noFill/>
        </p:spPr>
        <p:txBody>
          <a:bodyPr wrap="square" rtlCol="1">
            <a:spAutoFit/>
          </a:bodyPr>
          <a:lstStyle/>
          <a:p>
            <a:pPr algn="ctr" rtl="1"/>
            <a:r>
              <a:rPr lang="ar-SA" sz="2400" b="1" dirty="0">
                <a:solidFill>
                  <a:schemeClr val="bg1"/>
                </a:solidFill>
              </a:rPr>
              <a:t>إتيكيت المقابلات </a:t>
            </a:r>
            <a:endParaRPr lang="ar-EG" sz="2400" b="1" dirty="0">
              <a:solidFill>
                <a:schemeClr val="bg1"/>
              </a:solidFill>
            </a:endParaRPr>
          </a:p>
        </p:txBody>
      </p:sp>
      <p:sp>
        <p:nvSpPr>
          <p:cNvPr id="25" name="Rectangle 24"/>
          <p:cNvSpPr/>
          <p:nvPr/>
        </p:nvSpPr>
        <p:spPr>
          <a:xfrm>
            <a:off x="3342614" y="4387975"/>
            <a:ext cx="4241830" cy="435825"/>
          </a:xfrm>
          <a:prstGeom prst="rect">
            <a:avLst/>
          </a:prstGeom>
        </p:spPr>
        <p:txBody>
          <a:bodyPr wrap="square">
            <a:spAutoFit/>
          </a:bodyPr>
          <a:lstStyle/>
          <a:p>
            <a:pPr algn="ctr" rtl="1"/>
            <a:r>
              <a:rPr lang="ar-EG" sz="2400" b="1" dirty="0"/>
              <a:t>تَبَسُّمُك فِي وَجْهِ أَخِيك صَدَقَةٌ </a:t>
            </a:r>
          </a:p>
        </p:txBody>
      </p:sp>
    </p:spTree>
    <p:extLst>
      <p:ext uri="{BB962C8B-B14F-4D97-AF65-F5344CB8AC3E}">
        <p14:creationId xmlns:p14="http://schemas.microsoft.com/office/powerpoint/2010/main" xmlns="" val="194765841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إتيكيـت الحديـث - الحديث باللغات الأجنبية </a:t>
            </a:r>
            <a:endParaRPr lang="en-US" sz="3200" b="1" dirty="0">
              <a:solidFill>
                <a:srgbClr val="FFFFFF"/>
              </a:solidFill>
              <a:latin typeface="Arial Black" pitchFamily="34" charset="0"/>
            </a:endParaRPr>
          </a:p>
        </p:txBody>
      </p:sp>
      <p:sp>
        <p:nvSpPr>
          <p:cNvPr id="3" name="Rectangle 2"/>
          <p:cNvSpPr/>
          <p:nvPr/>
        </p:nvSpPr>
        <p:spPr>
          <a:xfrm>
            <a:off x="-30431" y="1547589"/>
            <a:ext cx="10111056"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"خير الكلام ما قل ودل"</a:t>
            </a: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324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600" b="1" dirty="0"/>
              <a:t>من المألوف جداً لأي عربي أن يتكلم اللغة الإنجليزية أو الفرنسية </a:t>
            </a:r>
            <a:r>
              <a:rPr lang="ar-EG" sz="2600" b="1" dirty="0" smtClean="0"/>
              <a:t>أوالألمانية </a:t>
            </a:r>
            <a:r>
              <a:rPr lang="ar-EG" sz="2600" b="1" dirty="0"/>
              <a:t>أو الأسبانية أو الروسية أو اليابانية بلكنة واضحة</a:t>
            </a:r>
            <a:endParaRPr lang="en-US" sz="2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099104"/>
            <a:ext cx="2574940" cy="2696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600" b="1" dirty="0"/>
              <a:t>ولا يجوز عند التعارف لأول مرة، أو أثناء مقابلات العمل، أو المقابلات الرسمية أن ينادي الشخص الآخر باسمه مجرداً من ألقابه سواء العلمية</a:t>
            </a:r>
            <a:endParaRPr lang="en-US" sz="26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03773"/>
            <a:ext cx="2574940" cy="2496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يدل التخاطب مع الآخرين بالمناداه بالإسم الأول مجرداً من الألقاب على رفع </a:t>
            </a:r>
            <a:r>
              <a:rPr lang="ar-EG" sz="2800" b="1" dirty="0" smtClean="0"/>
              <a:t>الكلفة بين </a:t>
            </a:r>
            <a:r>
              <a:rPr lang="ar-EG" sz="2800" b="1" dirty="0"/>
              <a:t>المتخاطبين</a:t>
            </a:r>
            <a:endParaRPr lang="en-US" sz="3600" b="1" dirty="0"/>
          </a:p>
        </p:txBody>
      </p:sp>
    </p:spTree>
    <p:extLst>
      <p:ext uri="{BB962C8B-B14F-4D97-AF65-F5344CB8AC3E}">
        <p14:creationId xmlns:p14="http://schemas.microsoft.com/office/powerpoint/2010/main" xmlns="" val="148072649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إتيكيـت الحديـث - استنصت الناس</a:t>
            </a:r>
            <a:endParaRPr lang="en-US" sz="3200" b="1" dirty="0">
              <a:solidFill>
                <a:srgbClr val="FFFFFF"/>
              </a:solidFill>
              <a:latin typeface="Arial Black" pitchFamily="34" charset="0"/>
            </a:endParaRPr>
          </a:p>
        </p:txBody>
      </p:sp>
      <p:sp>
        <p:nvSpPr>
          <p:cNvPr id="3" name="Rectangle 2"/>
          <p:cNvSpPr/>
          <p:nvPr/>
        </p:nvSpPr>
        <p:spPr>
          <a:xfrm>
            <a:off x="-30431" y="1547589"/>
            <a:ext cx="10111056"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"خير الكلام ما قل ودل"</a:t>
            </a: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09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يعتبر الاتصال الجيد والواعي مهارة لازمة ومكملة لفن الحديث، تستدعي التركيز وبذل الجهد</a:t>
            </a:r>
            <a:endParaRPr lang="en-US" sz="28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267926"/>
            <a:ext cx="2574940" cy="209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أننا نفكر بأضعاف السرعة إلى نتكلم بها، ولذلك حين ننصت تكون عقولنا في سباق</a:t>
            </a:r>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03773"/>
            <a:ext cx="2574940" cy="2496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أننا لا نستطيع الإنصات الجيد والفعال في الحوار لأننا كثيراً ما نطمع في "أخذ الميكروفون</a:t>
            </a:r>
            <a:r>
              <a:rPr lang="ar-EG" sz="2800" b="1" dirty="0" smtClean="0"/>
              <a:t>"</a:t>
            </a:r>
            <a:endParaRPr lang="en-US" sz="3600" b="1" dirty="0"/>
          </a:p>
        </p:txBody>
      </p:sp>
    </p:spTree>
    <p:extLst>
      <p:ext uri="{BB962C8B-B14F-4D97-AF65-F5344CB8AC3E}">
        <p14:creationId xmlns:p14="http://schemas.microsoft.com/office/powerpoint/2010/main" xmlns="" val="99894207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إتيكيـت الحديـث - لغة الجسم </a:t>
            </a:r>
            <a:endParaRPr lang="en-US" sz="3200" b="1" dirty="0">
              <a:solidFill>
                <a:srgbClr val="FFFFFF"/>
              </a:solidFill>
              <a:latin typeface="Arial Black" pitchFamily="34" charset="0"/>
            </a:endParaRPr>
          </a:p>
        </p:txBody>
      </p:sp>
      <p:sp>
        <p:nvSpPr>
          <p:cNvPr id="59" name="AutoShape 7"/>
          <p:cNvSpPr>
            <a:spLocks noChangeArrowheads="1"/>
          </p:cNvSpPr>
          <p:nvPr/>
        </p:nvSpPr>
        <p:spPr bwMode="auto">
          <a:xfrm>
            <a:off x="647824" y="2675905"/>
            <a:ext cx="8746869" cy="1703324"/>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60" name="AutoShape 8"/>
          <p:cNvSpPr>
            <a:spLocks noChangeArrowheads="1"/>
          </p:cNvSpPr>
          <p:nvPr/>
        </p:nvSpPr>
        <p:spPr bwMode="auto">
          <a:xfrm>
            <a:off x="833219" y="2699717"/>
            <a:ext cx="8368243" cy="1512168"/>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000" b="1" dirty="0">
                <a:solidFill>
                  <a:schemeClr val="bg1"/>
                </a:solidFill>
              </a:rPr>
              <a:t>تعتبر الإيماءات والتعبيرات التي تصدر عن الإنسان بشكل إرادي </a:t>
            </a:r>
            <a:endParaRPr lang="ar-EG" sz="3000" b="1" dirty="0" smtClean="0">
              <a:solidFill>
                <a:schemeClr val="bg1"/>
              </a:solidFill>
            </a:endParaRPr>
          </a:p>
          <a:p>
            <a:pPr algn="ctr" rtl="1"/>
            <a:r>
              <a:rPr lang="ar-EG" sz="3200" b="1" dirty="0" smtClean="0">
                <a:solidFill>
                  <a:schemeClr val="bg1"/>
                </a:solidFill>
              </a:rPr>
              <a:t>أو </a:t>
            </a:r>
            <a:r>
              <a:rPr lang="ar-EG" sz="3200" b="1" dirty="0">
                <a:solidFill>
                  <a:schemeClr val="bg1"/>
                </a:solidFill>
              </a:rPr>
              <a:t>لا إرادي في كثير من الأحيان من أقوى من الكلمات </a:t>
            </a:r>
            <a:endParaRPr lang="ar-EG" sz="3200" b="1" dirty="0" smtClean="0">
              <a:solidFill>
                <a:schemeClr val="bg1"/>
              </a:solidFill>
            </a:endParaRPr>
          </a:p>
          <a:p>
            <a:pPr algn="ctr" rtl="1"/>
            <a:r>
              <a:rPr lang="ar-EG" sz="3200" b="1" dirty="0" smtClean="0">
                <a:solidFill>
                  <a:schemeClr val="bg1"/>
                </a:solidFill>
              </a:rPr>
              <a:t>وهذا </a:t>
            </a:r>
            <a:r>
              <a:rPr lang="ar-EG" sz="3200" b="1" dirty="0">
                <a:solidFill>
                  <a:schemeClr val="bg1"/>
                </a:solidFill>
              </a:rPr>
              <a:t>ما يسمى بلغة الجسم</a:t>
            </a:r>
          </a:p>
        </p:txBody>
      </p:sp>
      <p:sp>
        <p:nvSpPr>
          <p:cNvPr id="61" name="AutoShape 7"/>
          <p:cNvSpPr>
            <a:spLocks noChangeArrowheads="1"/>
          </p:cNvSpPr>
          <p:nvPr/>
        </p:nvSpPr>
        <p:spPr bwMode="auto">
          <a:xfrm>
            <a:off x="689203" y="5029083"/>
            <a:ext cx="8746869" cy="1271034"/>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62" name="AutoShape 8"/>
          <p:cNvSpPr>
            <a:spLocks noChangeArrowheads="1"/>
          </p:cNvSpPr>
          <p:nvPr/>
        </p:nvSpPr>
        <p:spPr bwMode="auto">
          <a:xfrm>
            <a:off x="874598" y="5052894"/>
            <a:ext cx="8368243" cy="1128391"/>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3200" b="1" dirty="0">
                <a:solidFill>
                  <a:schemeClr val="bg1"/>
                </a:solidFill>
              </a:rPr>
              <a:t>فكما أن الصوت يعبر عن صاحبه فإن الجسم بتعبيراته </a:t>
            </a:r>
            <a:r>
              <a:rPr lang="ar-EG" sz="3200" b="1" dirty="0" smtClean="0">
                <a:solidFill>
                  <a:schemeClr val="bg1"/>
                </a:solidFill>
              </a:rPr>
              <a:t>المختلفة</a:t>
            </a:r>
          </a:p>
          <a:p>
            <a:pPr algn="ctr" rtl="1"/>
            <a:r>
              <a:rPr lang="ar-EG" sz="3200" b="1" dirty="0" smtClean="0">
                <a:solidFill>
                  <a:schemeClr val="bg1"/>
                </a:solidFill>
              </a:rPr>
              <a:t> </a:t>
            </a:r>
            <a:r>
              <a:rPr lang="ar-EG" sz="3200" b="1" dirty="0">
                <a:solidFill>
                  <a:schemeClr val="bg1"/>
                </a:solidFill>
              </a:rPr>
              <a:t>يعكس إنطباعاتنا سواء أن كانت إيجابية أو سلية</a:t>
            </a:r>
          </a:p>
        </p:txBody>
      </p:sp>
    </p:spTree>
    <p:extLst>
      <p:ext uri="{BB962C8B-B14F-4D97-AF65-F5344CB8AC3E}">
        <p14:creationId xmlns:p14="http://schemas.microsoft.com/office/powerpoint/2010/main" xmlns="" val="188609286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الملابس</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6386" name="Picture 2" descr="http://1.bp.blogspot.com/-rvZntPbD_4U/Uay8wZdb3wI/AAAAAAAAFVI/9Siz1IRdUJo/s1600/%25D9%2582%25D9%2588%25D8%25A7%25D8%25B9%25D8%25AF++%25D8%25A7%25D8%25AA%25D9%258A%25D9%2583%25D9%258A%25D8%25AA+%25D8%25A7%25D9%2584%25D9%2585%25D9%2584%25D8%25A7%25D8%25A8%25D8%25B3+%25D9%2584%25D9%2584%25D8%25B1%25D8%25AC%25D9%2584+%25D9%2588+%25D8%25A7%25D9%2584%25D9%2585%25D8%25B1%25D8%25A3%25D9%2587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931965"/>
            <a:ext cx="2645717" cy="26258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609631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الملابس</a:t>
            </a:r>
            <a:endParaRPr lang="en-US" sz="3200" b="1" dirty="0">
              <a:solidFill>
                <a:srgbClr val="FFFFFF"/>
              </a:solidFill>
              <a:latin typeface="Arial Black" pitchFamily="34"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496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400" b="1" dirty="0"/>
              <a:t>تتطلب الحياة المتحضرة أن يعطي الشخص أهمية للقواعد المنظمة والسائدة في المجتمع الذي يعيش فيه بالنسبة للملابس خاصة في المناسبات الرسمية</a:t>
            </a:r>
            <a:endParaRPr lang="en-US" sz="24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258513"/>
            <a:ext cx="2574940" cy="2324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600" b="1" dirty="0"/>
              <a:t>وفي الدول العربية مثلاً لا توجد ملابس رسمية خاصة لأي المناسبات، ويكتفي بالملابس العادية الداكنة</a:t>
            </a:r>
            <a:endParaRPr lang="en-US" sz="26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380645"/>
            <a:ext cx="2574940" cy="1695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smtClean="0"/>
              <a:t>تنقسم الملابس الى :</a:t>
            </a:r>
          </a:p>
          <a:p>
            <a:pPr algn="justLow" rtl="1"/>
            <a:r>
              <a:rPr lang="ar-EG" sz="2800" b="1" dirty="0"/>
              <a:t>* الملابس الرسمية</a:t>
            </a:r>
          </a:p>
          <a:p>
            <a:pPr algn="justLow" rtl="1"/>
            <a:r>
              <a:rPr lang="ar-EG" sz="2800" b="1" dirty="0"/>
              <a:t>* الملابس الغير </a:t>
            </a:r>
            <a:r>
              <a:rPr lang="ar-EG" sz="2800" b="1" dirty="0" smtClean="0"/>
              <a:t>  </a:t>
            </a:r>
            <a:br>
              <a:rPr lang="ar-EG" sz="2800" b="1" dirty="0" smtClean="0"/>
            </a:br>
            <a:r>
              <a:rPr lang="ar-EG" sz="2800" b="1" dirty="0" smtClean="0"/>
              <a:t>   رسمية</a:t>
            </a:r>
            <a:endParaRPr lang="en-US" sz="2800" b="1" dirty="0"/>
          </a:p>
        </p:txBody>
      </p:sp>
    </p:spTree>
    <p:extLst>
      <p:ext uri="{BB962C8B-B14F-4D97-AF65-F5344CB8AC3E}">
        <p14:creationId xmlns:p14="http://schemas.microsoft.com/office/powerpoint/2010/main" xmlns="" val="74428722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الملابس - </a:t>
            </a:r>
            <a:r>
              <a:rPr lang="ar-SA" sz="3200" b="1" dirty="0">
                <a:solidFill>
                  <a:srgbClr val="FFFFFF"/>
                </a:solidFill>
                <a:latin typeface="Arial Black" pitchFamily="34" charset="0"/>
              </a:rPr>
              <a:t>الملابس الرسمية</a:t>
            </a:r>
            <a:endParaRPr lang="en-US" sz="3200" b="1" dirty="0">
              <a:solidFill>
                <a:srgbClr val="FFFFFF"/>
              </a:solidFill>
              <a:latin typeface="Arial Black" pitchFamily="34"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324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600" b="1" dirty="0"/>
              <a:t>في مآدب العشاء الرسمية والحفلات الرسمية الكبرى بأنواعها قد يرتدي الرجال البدلة السموكن أو الفرك أو البونجور</a:t>
            </a:r>
            <a:endParaRPr lang="en-US" sz="2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258513"/>
            <a:ext cx="2574940" cy="2496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400" b="1" dirty="0" smtClean="0"/>
              <a:t>يجوز </a:t>
            </a:r>
            <a:r>
              <a:rPr lang="ar-EG" sz="2400" b="1" dirty="0"/>
              <a:t>في معظم البلدان إرتداء بدلة داكنة اللون حيث لا تلبس الملابس الرسمية (الفراك والسموكن أو البنجور) إلا في بعض الدول الملكية</a:t>
            </a:r>
            <a:endParaRPr lang="en-US" sz="24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27279"/>
            <a:ext cx="2574940" cy="2496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400" b="1" dirty="0"/>
              <a:t>ولا يجوز في الاحتفالات الرسمية عدم ارتداء البدلة الكاملة ويستثنى من ذلك رجال الدين </a:t>
            </a:r>
            <a:r>
              <a:rPr lang="ar-EG" sz="2400" b="1" dirty="0" smtClean="0"/>
              <a:t>والدبلوماسيين المحافظون </a:t>
            </a:r>
            <a:r>
              <a:rPr lang="ar-EG" sz="2400" b="1" dirty="0"/>
              <a:t>على أزياء وطنية خاصة </a:t>
            </a:r>
            <a:endParaRPr lang="en-US" sz="2400" b="1" dirty="0"/>
          </a:p>
        </p:txBody>
      </p:sp>
    </p:spTree>
    <p:extLst>
      <p:ext uri="{BB962C8B-B14F-4D97-AF65-F5344CB8AC3E}">
        <p14:creationId xmlns:p14="http://schemas.microsoft.com/office/powerpoint/2010/main" xmlns="" val="103110707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الملابس - </a:t>
            </a:r>
            <a:r>
              <a:rPr lang="ar-SA" sz="3200" b="1" dirty="0">
                <a:solidFill>
                  <a:srgbClr val="FFFFFF"/>
                </a:solidFill>
                <a:latin typeface="Arial Black" pitchFamily="34" charset="0"/>
              </a:rPr>
              <a:t>الملابس الغير رسمية</a:t>
            </a:r>
            <a:endParaRPr lang="en-US" sz="3200" b="1" dirty="0">
              <a:solidFill>
                <a:srgbClr val="FFFFFF"/>
              </a:solidFill>
              <a:latin typeface="Arial Black" pitchFamily="34"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1952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600" b="1" dirty="0" smtClean="0"/>
              <a:t>انتشرت </a:t>
            </a:r>
            <a:r>
              <a:rPr lang="ar-EG" sz="2600" b="1" dirty="0"/>
              <a:t>الملابس الغير رسمية (الكاجول) بشكل لافت منذ أوائل التسعينات القرن الماضي</a:t>
            </a:r>
            <a:endParaRPr lang="en-US" sz="2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258513"/>
            <a:ext cx="2574940" cy="2496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400" b="1" dirty="0"/>
              <a:t>وتتطلب كثير من الوظائف الرسمية ضرورة ارتداء الملابس الرسمية ولكن الاتجاة إلى ارتداء الملابس الغير رسمية تخطى ذلك أيضاً</a:t>
            </a:r>
            <a:endParaRPr lang="en-US" sz="24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27279"/>
            <a:ext cx="2574940" cy="2153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400" b="1" dirty="0" smtClean="0"/>
              <a:t>في </a:t>
            </a:r>
            <a:r>
              <a:rPr lang="ar-EG" sz="2400" b="1" dirty="0"/>
              <a:t>كل الأحوال يجب على الإنسان أن يكون أنيقاً وأكثر هنداماً وأن يراعي اختيار الزي المناسب سواء في العمل أو البيت وغير ذلك</a:t>
            </a:r>
            <a:endParaRPr lang="en-US" sz="2400" b="1" dirty="0"/>
          </a:p>
        </p:txBody>
      </p:sp>
    </p:spTree>
    <p:extLst>
      <p:ext uri="{BB962C8B-B14F-4D97-AF65-F5344CB8AC3E}">
        <p14:creationId xmlns:p14="http://schemas.microsoft.com/office/powerpoint/2010/main" xmlns="" val="110978440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اتيكيت الحفلات والولائم</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7410" name="Picture 2" descr="http://training.egyptair.com/Lectures/Res/Pages/Lec-Etiquette-0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292005"/>
            <a:ext cx="3407699" cy="22676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513517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اتيكيت الحفلات والولائم</a:t>
            </a:r>
            <a:endParaRPr lang="en-US" sz="3200" b="1" dirty="0">
              <a:solidFill>
                <a:srgbClr val="FFFFFF"/>
              </a:solidFill>
              <a:latin typeface="Arial Black" pitchFamily="34" charset="0"/>
            </a:endParaRPr>
          </a:p>
        </p:txBody>
      </p:sp>
      <p:sp>
        <p:nvSpPr>
          <p:cNvPr id="59" name="Rectangle 58"/>
          <p:cNvSpPr/>
          <p:nvPr/>
        </p:nvSpPr>
        <p:spPr bwMode="auto">
          <a:xfrm>
            <a:off x="-46830" y="2195661"/>
            <a:ext cx="10127455" cy="2232248"/>
          </a:xfrm>
          <a:prstGeom prst="rect">
            <a:avLst/>
          </a:prstGeom>
          <a:gradFill flip="none" rotWithShape="1">
            <a:gsLst>
              <a:gs pos="0">
                <a:srgbClr val="00B8FF">
                  <a:shade val="30000"/>
                  <a:satMod val="115000"/>
                </a:srgbClr>
              </a:gs>
              <a:gs pos="50000">
                <a:srgbClr val="00B8FF">
                  <a:shade val="67500"/>
                  <a:satMod val="115000"/>
                </a:srgbClr>
              </a:gs>
              <a:gs pos="100000">
                <a:srgbClr val="00B8FF">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00000"/>
              </a:lnSpc>
            </a:pPr>
            <a:r>
              <a:rPr lang="ar-SA" sz="2800" b="1" dirty="0" smtClean="0"/>
              <a:t>يعتبر </a:t>
            </a:r>
            <a:r>
              <a:rPr lang="ar-SA" sz="2800" b="1" dirty="0"/>
              <a:t>سلوك الشخص في الحفلات والولائم، وبصفة خاصة على المائدة انعكاساً للمجتمع والطبقة التي ينتمي إليها هذا الشخص، وتعتبر الحفلات والولائم مدخلاً هاماً للحياة الرسمية والاجتماعية ويحرص رجال المجتمع كما رجال السياسة والدبلوماسية </a:t>
            </a:r>
            <a:r>
              <a:rPr lang="ar-EG" sz="2800" b="1" dirty="0" smtClean="0"/>
              <a:t>        </a:t>
            </a:r>
            <a:r>
              <a:rPr lang="ar-SA" sz="2800" b="1" dirty="0" smtClean="0"/>
              <a:t>على </a:t>
            </a:r>
            <a:r>
              <a:rPr lang="ar-SA" sz="2800" b="1" dirty="0"/>
              <a:t>إقامة هذه الحفلات والمآدب من أجل كسب عدد من الصداقات وتسهيل </a:t>
            </a:r>
            <a:r>
              <a:rPr lang="ar-EG" sz="2800" b="1" dirty="0" smtClean="0"/>
              <a:t>         </a:t>
            </a:r>
            <a:r>
              <a:rPr lang="ar-SA" sz="2800" b="1" dirty="0" smtClean="0"/>
              <a:t>عملية </a:t>
            </a:r>
            <a:r>
              <a:rPr lang="ar-SA" sz="2800" b="1" dirty="0"/>
              <a:t>الاتصال بالناس</a:t>
            </a:r>
          </a:p>
        </p:txBody>
      </p:sp>
      <p:sp>
        <p:nvSpPr>
          <p:cNvPr id="60" name="Rectangle 59"/>
          <p:cNvSpPr/>
          <p:nvPr/>
        </p:nvSpPr>
        <p:spPr bwMode="auto">
          <a:xfrm>
            <a:off x="-248" y="4888813"/>
            <a:ext cx="10080625" cy="1555320"/>
          </a:xfrm>
          <a:prstGeom prst="rect">
            <a:avLst/>
          </a:prstGeom>
          <a:solidFill>
            <a:srgbClr val="00B8FF"/>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900" b="1" dirty="0"/>
          </a:p>
          <a:p>
            <a:pPr algn="ctr" rtl="1"/>
            <a:r>
              <a:rPr lang="ar-SA" sz="2800" b="1" dirty="0"/>
              <a:t>وقد أجمع خبراء الاتيكيت على أن هناك قائمة واضحة لعشرين سلوك لا يجب </a:t>
            </a:r>
            <a:r>
              <a:rPr lang="ar-EG" sz="2800" b="1" dirty="0" smtClean="0"/>
              <a:t> </a:t>
            </a:r>
            <a:r>
              <a:rPr lang="ar-SA" sz="2800" b="1" dirty="0" smtClean="0"/>
              <a:t>ممارستها </a:t>
            </a:r>
            <a:r>
              <a:rPr lang="ar-SA" sz="2800" b="1" dirty="0"/>
              <a:t>أمام الناس وخاصة في المناسبات المختلفة والمآدب والحفلات وهذه السلوكيات الغير مقبوله </a:t>
            </a:r>
          </a:p>
        </p:txBody>
      </p:sp>
    </p:spTree>
    <p:extLst>
      <p:ext uri="{BB962C8B-B14F-4D97-AF65-F5344CB8AC3E}">
        <p14:creationId xmlns:p14="http://schemas.microsoft.com/office/powerpoint/2010/main" xmlns="" val="85495751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251717" y="195841"/>
            <a:ext cx="9685140" cy="671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اتيكيت الحفلات والولائم - </a:t>
            </a:r>
            <a:r>
              <a:rPr lang="ar-SA" sz="3200" b="1" dirty="0">
                <a:solidFill>
                  <a:srgbClr val="FFFFFF"/>
                </a:solidFill>
                <a:latin typeface="Arial Black" pitchFamily="34" charset="0"/>
              </a:rPr>
              <a:t>عشرين سلوك لا يجب </a:t>
            </a:r>
            <a:r>
              <a:rPr lang="ar-EG" sz="3200" b="1" dirty="0">
                <a:solidFill>
                  <a:srgbClr val="FFFFFF"/>
                </a:solidFill>
                <a:latin typeface="Arial Black" pitchFamily="34" charset="0"/>
              </a:rPr>
              <a:t> </a:t>
            </a:r>
            <a:r>
              <a:rPr lang="ar-SA" sz="3200" b="1" dirty="0">
                <a:solidFill>
                  <a:srgbClr val="FFFFFF"/>
                </a:solidFill>
                <a:latin typeface="Arial Black" pitchFamily="34" charset="0"/>
              </a:rPr>
              <a:t>ممارستها أمام الناس </a:t>
            </a:r>
            <a:endParaRPr lang="en-US" sz="3200" b="1" dirty="0">
              <a:solidFill>
                <a:srgbClr val="FFFFFF"/>
              </a:solidFill>
              <a:latin typeface="Arial Black" pitchFamily="34" charset="0"/>
            </a:endParaRPr>
          </a:p>
        </p:txBody>
      </p:sp>
      <p:sp>
        <p:nvSpPr>
          <p:cNvPr id="2" name="Rectangle 1"/>
          <p:cNvSpPr/>
          <p:nvPr/>
        </p:nvSpPr>
        <p:spPr>
          <a:xfrm>
            <a:off x="3024087" y="1691605"/>
            <a:ext cx="6912769" cy="3970318"/>
          </a:xfrm>
          <a:prstGeom prst="rect">
            <a:avLst/>
          </a:prstGeom>
        </p:spPr>
        <p:txBody>
          <a:bodyPr wrap="square">
            <a:spAutoFit/>
          </a:bodyPr>
          <a:lstStyle/>
          <a:p>
            <a:pPr marL="342900" lvl="0" indent="-342900" algn="justLow" rtl="1">
              <a:lnSpc>
                <a:spcPct val="90000"/>
              </a:lnSpc>
              <a:spcAft>
                <a:spcPts val="0"/>
              </a:spcAft>
              <a:buFont typeface="Symbol"/>
              <a:buBlip>
                <a:blip r:embed="rId2"/>
              </a:buBlip>
            </a:pPr>
            <a:r>
              <a:rPr lang="ar-SA" sz="2800" b="1" dirty="0"/>
              <a:t>تخليل الأسنان.</a:t>
            </a:r>
            <a:endParaRPr lang="en-US" sz="2800" b="1" dirty="0"/>
          </a:p>
          <a:p>
            <a:pPr marL="342900" lvl="0" indent="-342900" algn="justLow" rtl="1">
              <a:lnSpc>
                <a:spcPct val="90000"/>
              </a:lnSpc>
              <a:spcAft>
                <a:spcPts val="0"/>
              </a:spcAft>
              <a:buFont typeface="Symbol"/>
              <a:buBlip>
                <a:blip r:embed="rId2"/>
              </a:buBlip>
            </a:pPr>
            <a:r>
              <a:rPr lang="ar-SA" sz="2800" b="1" dirty="0"/>
              <a:t>حك الجسم.</a:t>
            </a:r>
            <a:endParaRPr lang="en-US" sz="2800" b="1" dirty="0"/>
          </a:p>
          <a:p>
            <a:pPr marL="342900" lvl="0" indent="-342900" algn="justLow" rtl="1">
              <a:lnSpc>
                <a:spcPct val="90000"/>
              </a:lnSpc>
              <a:spcAft>
                <a:spcPts val="0"/>
              </a:spcAft>
              <a:buFont typeface="Symbol"/>
              <a:buBlip>
                <a:blip r:embed="rId2"/>
              </a:buBlip>
            </a:pPr>
            <a:r>
              <a:rPr lang="ar-SA" sz="2800" b="1" dirty="0"/>
              <a:t>وضع المكياج في الأماكن العامة.</a:t>
            </a:r>
            <a:endParaRPr lang="en-US" sz="2800" b="1" dirty="0"/>
          </a:p>
          <a:p>
            <a:pPr marL="342900" lvl="0" indent="-342900" algn="justLow" rtl="1">
              <a:lnSpc>
                <a:spcPct val="90000"/>
              </a:lnSpc>
              <a:spcAft>
                <a:spcPts val="0"/>
              </a:spcAft>
              <a:buFont typeface="Symbol"/>
              <a:buBlip>
                <a:blip r:embed="rId2"/>
              </a:buBlip>
            </a:pPr>
            <a:r>
              <a:rPr lang="ar-SA" sz="2800" b="1" dirty="0"/>
              <a:t>مضغ اللبان (العلكة) أو فرقعته في وجه الآخرين.</a:t>
            </a:r>
            <a:endParaRPr lang="en-US" sz="2800" b="1" dirty="0"/>
          </a:p>
          <a:p>
            <a:pPr marL="342900" lvl="0" indent="-342900" algn="justLow" rtl="1">
              <a:lnSpc>
                <a:spcPct val="90000"/>
              </a:lnSpc>
              <a:spcAft>
                <a:spcPts val="0"/>
              </a:spcAft>
              <a:buFont typeface="Symbol"/>
              <a:buBlip>
                <a:blip r:embed="rId2"/>
              </a:buBlip>
            </a:pPr>
            <a:r>
              <a:rPr lang="ar-SA" sz="2800" b="1" dirty="0"/>
              <a:t>العبث في الأنف.</a:t>
            </a:r>
            <a:endParaRPr lang="en-US" sz="2800" b="1" dirty="0"/>
          </a:p>
          <a:p>
            <a:pPr marL="342900" lvl="0" indent="-342900" algn="justLow" rtl="1">
              <a:lnSpc>
                <a:spcPct val="90000"/>
              </a:lnSpc>
              <a:spcAft>
                <a:spcPts val="0"/>
              </a:spcAft>
              <a:buFont typeface="Symbol"/>
              <a:buBlip>
                <a:blip r:embed="rId2"/>
              </a:buBlip>
            </a:pPr>
            <a:r>
              <a:rPr lang="ar-SA" sz="2800" b="1" dirty="0"/>
              <a:t>خلع الحذاء في المناسبات الرسمية.</a:t>
            </a:r>
            <a:endParaRPr lang="en-US" sz="2800" b="1" dirty="0"/>
          </a:p>
          <a:p>
            <a:pPr marL="342900" lvl="0" indent="-342900" algn="justLow" rtl="1">
              <a:lnSpc>
                <a:spcPct val="90000"/>
              </a:lnSpc>
              <a:spcAft>
                <a:spcPts val="0"/>
              </a:spcAft>
              <a:buFont typeface="Symbol"/>
              <a:buBlip>
                <a:blip r:embed="rId2"/>
              </a:buBlip>
            </a:pPr>
            <a:r>
              <a:rPr lang="ar-SA" sz="2800" b="1" dirty="0"/>
              <a:t>التمخط في كم الملابس.</a:t>
            </a:r>
            <a:endParaRPr lang="en-US" sz="2800" b="1" dirty="0"/>
          </a:p>
          <a:p>
            <a:pPr marL="342900" lvl="0" indent="-342900" algn="justLow" rtl="1">
              <a:lnSpc>
                <a:spcPct val="90000"/>
              </a:lnSpc>
              <a:spcAft>
                <a:spcPts val="0"/>
              </a:spcAft>
              <a:buFont typeface="Symbol"/>
              <a:buBlip>
                <a:blip r:embed="rId2"/>
              </a:buBlip>
            </a:pPr>
            <a:r>
              <a:rPr lang="ar-SA" sz="2800" b="1" dirty="0"/>
              <a:t>الحفر في أذنيك والنظر إلى ما تخرجه منها.</a:t>
            </a:r>
            <a:endParaRPr lang="en-US" sz="2800" b="1" dirty="0"/>
          </a:p>
          <a:p>
            <a:pPr marL="342900" lvl="0" indent="-342900" algn="justLow" rtl="1">
              <a:lnSpc>
                <a:spcPct val="90000"/>
              </a:lnSpc>
              <a:spcAft>
                <a:spcPts val="0"/>
              </a:spcAft>
              <a:buFont typeface="Symbol"/>
              <a:buBlip>
                <a:blip r:embed="rId2"/>
              </a:buBlip>
            </a:pPr>
            <a:r>
              <a:rPr lang="ar-SA" sz="2800" b="1" dirty="0"/>
              <a:t>البصق.</a:t>
            </a:r>
            <a:endParaRPr lang="en-US" sz="2800" b="1" dirty="0"/>
          </a:p>
          <a:p>
            <a:pPr marL="342900" lvl="0" indent="-342900" algn="justLow" rtl="1">
              <a:lnSpc>
                <a:spcPct val="90000"/>
              </a:lnSpc>
              <a:spcAft>
                <a:spcPts val="0"/>
              </a:spcAft>
              <a:buFont typeface="Symbol"/>
              <a:buBlip>
                <a:blip r:embed="rId2"/>
              </a:buBlip>
            </a:pPr>
            <a:r>
              <a:rPr lang="ar-SA" sz="2800" b="1" dirty="0"/>
              <a:t>التجشأ.</a:t>
            </a:r>
            <a:endParaRPr lang="en-US" sz="2800" b="1" dirty="0"/>
          </a:p>
        </p:txBody>
      </p:sp>
      <p:pic>
        <p:nvPicPr>
          <p:cNvPr id="4" name="Picture 2" descr="https://encrypted-tbn1.gstatic.com/images?q=tbn:ANd9GcQS2QOTaZ7YhogRu2a_TS6baTwH0ABrCCZCHpBGfr41dKFM97B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8" y="4751364"/>
            <a:ext cx="2808312"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597537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5"/>
          <p:cNvSpPr>
            <a:spLocks/>
          </p:cNvSpPr>
          <p:nvPr/>
        </p:nvSpPr>
        <p:spPr bwMode="auto">
          <a:xfrm rot="21346829">
            <a:off x="1253925" y="2169664"/>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gs>
              <a:gs pos="100000">
                <a:srgbClr val="0070C0"/>
              </a:gs>
            </a:gsLst>
            <a:lin ang="18900000" scaled="1"/>
          </a:gradFill>
          <a:ln>
            <a:noFill/>
          </a:ln>
          <a:effectLst>
            <a:outerShdw dist="23000" dir="5400000" algn="ctr" rotWithShape="0">
              <a:srgbClr val="000000">
                <a:alpha val="3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3" name="Picture 3" descr="C:\TDDOWNLOAD\pencil.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7864" y="1977578"/>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内容占位符 2"/>
          <p:cNvSpPr txBox="1">
            <a:spLocks/>
          </p:cNvSpPr>
          <p:nvPr/>
        </p:nvSpPr>
        <p:spPr bwMode="auto">
          <a:xfrm rot="21361315">
            <a:off x="1469826" y="2452239"/>
            <a:ext cx="6454775" cy="334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28224" rIns="0" bIns="0" numCol="1" anchor="t"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SzPct val="100000"/>
              <a:buFont typeface="Times New Roman" pitchFamily="18" charset="0"/>
              <a:defRPr sz="3200">
                <a:latin typeface="+mn-lt"/>
                <a:ea typeface="+mn-ea"/>
                <a:cs typeface="+mn-cs"/>
              </a:defRPr>
            </a:lvl1pPr>
            <a:lvl2pPr marL="742950" indent="-285750" algn="l" defTabSz="449263" rtl="0" eaLnBrk="0" fontAlgn="base" hangingPunct="0">
              <a:lnSpc>
                <a:spcPct val="93000"/>
              </a:lnSpc>
              <a:spcBef>
                <a:spcPct val="0"/>
              </a:spcBef>
              <a:spcAft>
                <a:spcPts val="1138"/>
              </a:spcAft>
              <a:buSzPct val="100000"/>
              <a:buFont typeface="Times New Roman" pitchFamily="18" charset="0"/>
              <a:defRPr sz="2800">
                <a:latin typeface="+mn-lt"/>
                <a:ea typeface="+mn-ea"/>
              </a:defRPr>
            </a:lvl2pPr>
            <a:lvl3pPr marL="1143000" indent="-228600" algn="l" defTabSz="449263" rtl="0" eaLnBrk="0" fontAlgn="base" hangingPunct="0">
              <a:lnSpc>
                <a:spcPct val="93000"/>
              </a:lnSpc>
              <a:spcBef>
                <a:spcPct val="0"/>
              </a:spcBef>
              <a:spcAft>
                <a:spcPts val="850"/>
              </a:spcAft>
              <a:buSzPct val="100000"/>
              <a:buFont typeface="Times New Roman" pitchFamily="18" charset="0"/>
              <a:defRPr sz="2400">
                <a:latin typeface="+mn-lt"/>
                <a:ea typeface="+mn-ea"/>
              </a:defRPr>
            </a:lvl3pPr>
            <a:lvl4pPr marL="1600200" indent="-228600" algn="l" defTabSz="449263" rtl="0" eaLnBrk="0" fontAlgn="base" hangingPunct="0">
              <a:lnSpc>
                <a:spcPct val="93000"/>
              </a:lnSpc>
              <a:spcBef>
                <a:spcPct val="0"/>
              </a:spcBef>
              <a:spcAft>
                <a:spcPts val="575"/>
              </a:spcAft>
              <a:buSzPct val="100000"/>
              <a:buFont typeface="Times New Roman" pitchFamily="18" charset="0"/>
              <a:defRPr sz="2000">
                <a:latin typeface="+mn-lt"/>
                <a:ea typeface="+mn-ea"/>
              </a:defRPr>
            </a:lvl4pPr>
            <a:lvl5pPr marL="20574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5pPr>
            <a:lvl6pPr marL="25146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6pPr>
            <a:lvl7pPr marL="29718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7pPr>
            <a:lvl8pPr marL="34290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8pPr>
            <a:lvl9pPr marL="38862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9pPr>
          </a:lstStyle>
          <a:p>
            <a:pPr marL="0" indent="0" algn="ctr" eaLnBrk="1" hangingPunct="1"/>
            <a:endParaRPr lang="en-US" b="1" dirty="0" smtClean="0">
              <a:solidFill>
                <a:schemeClr val="bg1"/>
              </a:solidFill>
            </a:endParaRPr>
          </a:p>
          <a:p>
            <a:pPr marL="0" indent="0" algn="ctr" eaLnBrk="1" hangingPunct="1"/>
            <a:endParaRPr lang="en-US" b="1" dirty="0" smtClean="0">
              <a:solidFill>
                <a:schemeClr val="bg1"/>
              </a:solidFill>
            </a:endParaRPr>
          </a:p>
          <a:p>
            <a:pPr marL="0" indent="0" algn="ctr" rtl="1" eaLnBrk="1" hangingPunct="1"/>
            <a:r>
              <a:rPr lang="ar-EG" altLang="zh-CN" sz="4000" b="1" dirty="0">
                <a:solidFill>
                  <a:schemeClr val="bg1"/>
                </a:solidFill>
              </a:rPr>
              <a:t>إتيكيت التعامل الرسمي والاجتماعي</a:t>
            </a:r>
            <a:endParaRPr lang="ar-EG" altLang="en-US" sz="4000" b="1" dirty="0">
              <a:solidFill>
                <a:schemeClr val="bg1"/>
              </a:solidFill>
            </a:endParaRPr>
          </a:p>
        </p:txBody>
      </p:sp>
    </p:spTree>
    <p:extLst>
      <p:ext uri="{BB962C8B-B14F-4D97-AF65-F5344CB8AC3E}">
        <p14:creationId xmlns:p14="http://schemas.microsoft.com/office/powerpoint/2010/main" xmlns="" val="349073447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251717" y="195841"/>
            <a:ext cx="9685140" cy="671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اتيكيت الحفلات والولائم - </a:t>
            </a:r>
            <a:r>
              <a:rPr lang="ar-SA" sz="3200" b="1" dirty="0">
                <a:solidFill>
                  <a:srgbClr val="FFFFFF"/>
                </a:solidFill>
                <a:latin typeface="Arial Black" pitchFamily="34" charset="0"/>
              </a:rPr>
              <a:t>عشرين سلوك لا يجب </a:t>
            </a:r>
            <a:r>
              <a:rPr lang="ar-EG" sz="3200" b="1" dirty="0">
                <a:solidFill>
                  <a:srgbClr val="FFFFFF"/>
                </a:solidFill>
                <a:latin typeface="Arial Black" pitchFamily="34" charset="0"/>
              </a:rPr>
              <a:t> </a:t>
            </a:r>
            <a:r>
              <a:rPr lang="ar-SA" sz="3200" b="1" dirty="0">
                <a:solidFill>
                  <a:srgbClr val="FFFFFF"/>
                </a:solidFill>
                <a:latin typeface="Arial Black" pitchFamily="34" charset="0"/>
              </a:rPr>
              <a:t>ممارستها أمام الناس </a:t>
            </a:r>
            <a:endParaRPr lang="en-US" sz="3200" b="1" dirty="0">
              <a:solidFill>
                <a:srgbClr val="FFFFFF"/>
              </a:solidFill>
              <a:latin typeface="Arial Black" pitchFamily="34" charset="0"/>
            </a:endParaRPr>
          </a:p>
        </p:txBody>
      </p:sp>
      <p:sp>
        <p:nvSpPr>
          <p:cNvPr id="2" name="Rectangle 1"/>
          <p:cNvSpPr/>
          <p:nvPr/>
        </p:nvSpPr>
        <p:spPr>
          <a:xfrm>
            <a:off x="2232001" y="1691605"/>
            <a:ext cx="7704856" cy="3194721"/>
          </a:xfrm>
          <a:prstGeom prst="rect">
            <a:avLst/>
          </a:prstGeom>
        </p:spPr>
        <p:txBody>
          <a:bodyPr wrap="square">
            <a:spAutoFit/>
          </a:bodyPr>
          <a:lstStyle/>
          <a:p>
            <a:pPr marL="342900" lvl="0" indent="-342900" algn="justLow" rtl="1">
              <a:lnSpc>
                <a:spcPct val="90000"/>
              </a:lnSpc>
              <a:spcAft>
                <a:spcPts val="0"/>
              </a:spcAft>
              <a:buFont typeface="Symbol"/>
              <a:buBlip>
                <a:blip r:embed="rId2"/>
              </a:buBlip>
            </a:pPr>
            <a:r>
              <a:rPr lang="ar-SA" sz="2800" b="1" dirty="0"/>
              <a:t> 	السعال والعطس دون أن تغطي فمك أو أنفك.</a:t>
            </a:r>
          </a:p>
          <a:p>
            <a:pPr marL="342900" lvl="0" indent="-342900" algn="justLow" rtl="1">
              <a:lnSpc>
                <a:spcPct val="90000"/>
              </a:lnSpc>
              <a:spcAft>
                <a:spcPts val="0"/>
              </a:spcAft>
              <a:buFont typeface="Symbol"/>
              <a:buBlip>
                <a:blip r:embed="rId2"/>
              </a:buBlip>
            </a:pPr>
            <a:r>
              <a:rPr lang="ar-SA" sz="2800" b="1" dirty="0"/>
              <a:t> 	شد ملابسك الداخلية.</a:t>
            </a:r>
          </a:p>
          <a:p>
            <a:pPr marL="342900" lvl="0" indent="-342900" algn="justLow" rtl="1">
              <a:lnSpc>
                <a:spcPct val="90000"/>
              </a:lnSpc>
              <a:spcAft>
                <a:spcPts val="0"/>
              </a:spcAft>
              <a:buFont typeface="Symbol"/>
              <a:buBlip>
                <a:blip r:embed="rId2"/>
              </a:buBlip>
            </a:pPr>
            <a:r>
              <a:rPr lang="ar-SA" sz="2800" b="1" dirty="0"/>
              <a:t> 	الاستمرار في غلق وإصلاح ملابسك بعد الخروج من الحمام.</a:t>
            </a:r>
          </a:p>
          <a:p>
            <a:pPr marL="342900" lvl="0" indent="-342900" algn="justLow" rtl="1">
              <a:lnSpc>
                <a:spcPct val="90000"/>
              </a:lnSpc>
              <a:spcAft>
                <a:spcPts val="0"/>
              </a:spcAft>
              <a:buFont typeface="Symbol"/>
              <a:buBlip>
                <a:blip r:embed="rId2"/>
              </a:buBlip>
            </a:pPr>
            <a:r>
              <a:rPr lang="ar-SA" sz="2800" b="1" dirty="0"/>
              <a:t> 	تمشيط شعرك بالقرب من أحد.</a:t>
            </a:r>
          </a:p>
          <a:p>
            <a:pPr marL="342900" lvl="0" indent="-342900" algn="justLow" rtl="1">
              <a:lnSpc>
                <a:spcPct val="90000"/>
              </a:lnSpc>
              <a:spcAft>
                <a:spcPts val="0"/>
              </a:spcAft>
              <a:buFont typeface="Symbol"/>
              <a:buBlip>
                <a:blip r:embed="rId2"/>
              </a:buBlip>
            </a:pPr>
            <a:r>
              <a:rPr lang="ar-SA" sz="2800" b="1" dirty="0"/>
              <a:t> 	قضم الأظافر وشد الجلد الميت.</a:t>
            </a:r>
          </a:p>
          <a:p>
            <a:pPr marL="342900" lvl="0" indent="-342900" algn="justLow" rtl="1">
              <a:lnSpc>
                <a:spcPct val="90000"/>
              </a:lnSpc>
              <a:spcAft>
                <a:spcPts val="0"/>
              </a:spcAft>
              <a:buFont typeface="Symbol"/>
              <a:buBlip>
                <a:blip r:embed="rId2"/>
              </a:buBlip>
            </a:pPr>
            <a:r>
              <a:rPr lang="ar-SA" sz="2800" b="1" dirty="0"/>
              <a:t> 	إزالة طلاء الأظافر.</a:t>
            </a:r>
          </a:p>
          <a:p>
            <a:pPr marL="342900" lvl="0" indent="-342900" algn="justLow" rtl="1">
              <a:lnSpc>
                <a:spcPct val="90000"/>
              </a:lnSpc>
              <a:spcAft>
                <a:spcPts val="0"/>
              </a:spcAft>
              <a:buFont typeface="Symbol"/>
              <a:buBlip>
                <a:blip r:embed="rId2"/>
              </a:buBlip>
            </a:pPr>
            <a:r>
              <a:rPr lang="ar-SA" sz="2800" b="1" dirty="0"/>
              <a:t> 	التحدث أثناء وجود طعام في فمك.</a:t>
            </a:r>
          </a:p>
          <a:p>
            <a:pPr marL="342900" lvl="0" indent="-342900" algn="justLow" rtl="1">
              <a:lnSpc>
                <a:spcPct val="90000"/>
              </a:lnSpc>
              <a:spcAft>
                <a:spcPts val="0"/>
              </a:spcAft>
              <a:buFont typeface="Symbol"/>
              <a:buBlip>
                <a:blip r:embed="rId2"/>
              </a:buBlip>
            </a:pPr>
            <a:r>
              <a:rPr lang="ar-SA" sz="2800" b="1" dirty="0"/>
              <a:t> 	الضغط على البثور.</a:t>
            </a:r>
          </a:p>
        </p:txBody>
      </p:sp>
      <p:pic>
        <p:nvPicPr>
          <p:cNvPr id="18434" name="Picture 2" descr="https://encrypted-tbn1.gstatic.com/images?q=tbn:ANd9GcQS2QOTaZ7YhogRu2a_TS6baTwH0ABrCCZCHpBGfr41dKFM97B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8" y="4751364"/>
            <a:ext cx="2808312"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234447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احترام المواعيد</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9458" name="Picture 2" descr="http://l1.yimg.com/bt/api/res/1.2/YdqZoFa3fhiE6G1GRDPaRQ--/YXBwaWQ9eW5ld3M7cT04NTt3PTYzMA--/http:/l.yimg.com/os/401/2012/10/05/100651410-jpg_07011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 y="5292004"/>
            <a:ext cx="3077703" cy="22073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674511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احترام المواعيد</a:t>
            </a:r>
            <a:endParaRPr lang="en-US" sz="3200" b="1" dirty="0">
              <a:solidFill>
                <a:srgbClr val="FFFFFF"/>
              </a:solidFill>
              <a:latin typeface="Arial Black" pitchFamily="34" charset="0"/>
            </a:endParaRPr>
          </a:p>
        </p:txBody>
      </p:sp>
      <p:sp>
        <p:nvSpPr>
          <p:cNvPr id="3" name="Rectangle 2"/>
          <p:cNvSpPr/>
          <p:nvPr/>
        </p:nvSpPr>
        <p:spPr>
          <a:xfrm>
            <a:off x="-303495" y="1547589"/>
            <a:ext cx="10657184"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"وأوفوا بالعهد إن العهد كان مسئولا"</a:t>
            </a:r>
            <a:endParaRPr lang="en-US" sz="3200" dirty="0">
              <a:effectLst/>
              <a:latin typeface="Estrangelo Edessa" pitchFamily="66" charset="0"/>
              <a:ea typeface="Times New Roman"/>
              <a:cs typeface="Estrangelo Edessa" pitchFamily="66"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496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smtClean="0"/>
              <a:t>عدم </a:t>
            </a:r>
            <a:r>
              <a:rPr lang="ar-EG" sz="2800" b="1" dirty="0"/>
              <a:t>الدقة في المواعيد ليس مجرد إحدى الصفات التي تتنافي مع الذوق السليم بل تتعارض مع الأخلاق الحميدة </a:t>
            </a:r>
            <a:endParaRPr lang="en-US" sz="3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392511"/>
            <a:ext cx="2574940" cy="209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يعتبر من قبيل عدم احترام المواعيد لدخول مكان المناسبة قبل الموعد بوقت كبير</a:t>
            </a:r>
            <a:endParaRPr lang="en-US" sz="36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03773"/>
            <a:ext cx="2574940" cy="2496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smtClean="0"/>
              <a:t>وقد </a:t>
            </a:r>
            <a:r>
              <a:rPr lang="ar-EG" sz="2800" b="1" dirty="0"/>
              <a:t>يتأخر بعض المدعوين عن الموعد المحدد ليكون الجميع في شرف استقباله من قبيل التدلل أو الدلال</a:t>
            </a:r>
            <a:endParaRPr lang="en-US" sz="3600" b="1" dirty="0"/>
          </a:p>
        </p:txBody>
      </p:sp>
    </p:spTree>
    <p:extLst>
      <p:ext uri="{BB962C8B-B14F-4D97-AF65-F5344CB8AC3E}">
        <p14:creationId xmlns:p14="http://schemas.microsoft.com/office/powerpoint/2010/main" xmlns="" val="8576316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الخطأ والاعتذار </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1506" name="Picture 2" descr="http://www.sayyedat.com/wp-content/uploads/2013/07/%D9%81%D9%86-%D8%A7%D9%84%D8%A7%D8%B9%D8%AA%D8%B0%D8%A7%D8%B1-%D9%85%D9%86-%D9%8A%D8%AA%D9%82%D9%86%D9%87%D8%9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436021"/>
            <a:ext cx="3511466" cy="21236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797711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احترام المواعيد</a:t>
            </a:r>
            <a:endParaRPr lang="en-US" sz="3200" b="1" dirty="0">
              <a:solidFill>
                <a:srgbClr val="FFFFFF"/>
              </a:solidFill>
              <a:latin typeface="Arial Black" pitchFamily="34" charset="0"/>
            </a:endParaRPr>
          </a:p>
        </p:txBody>
      </p:sp>
      <p:sp>
        <p:nvSpPr>
          <p:cNvPr id="3" name="Rectangle 2"/>
          <p:cNvSpPr/>
          <p:nvPr/>
        </p:nvSpPr>
        <p:spPr>
          <a:xfrm>
            <a:off x="-303495" y="1547589"/>
            <a:ext cx="10657184" cy="617220"/>
          </a:xfrm>
          <a:prstGeom prst="rect">
            <a:avLst/>
          </a:prstGeom>
        </p:spPr>
        <p:txBody>
          <a:bodyPr wrap="square">
            <a:spAutoFit/>
          </a:bodyPr>
          <a:lstStyle/>
          <a:p>
            <a:pPr marL="16510" indent="228600" algn="ctr" rtl="1">
              <a:spcAft>
                <a:spcPts val="0"/>
              </a:spcAft>
            </a:pPr>
            <a:r>
              <a:rPr lang="ar-EG" sz="3600" b="1" dirty="0">
                <a:solidFill>
                  <a:srgbClr val="FF0000"/>
                </a:solidFill>
                <a:latin typeface="Estrangelo Edessa" pitchFamily="66" charset="0"/>
                <a:ea typeface="Times New Roman"/>
                <a:cs typeface="Estrangelo Edessa" pitchFamily="66" charset="0"/>
              </a:rPr>
              <a:t>"كل ابن آدم خطاء وخير الخطائين التوابون"</a:t>
            </a:r>
            <a:endParaRPr lang="en-US" sz="3200" dirty="0">
              <a:effectLst/>
              <a:latin typeface="Estrangelo Edessa" pitchFamily="66" charset="0"/>
              <a:ea typeface="Times New Roman"/>
              <a:cs typeface="Estrangelo Edessa" pitchFamily="66"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496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smtClean="0"/>
              <a:t>يرتبط </a:t>
            </a:r>
            <a:r>
              <a:rPr lang="ar-EG" sz="2800" b="1" dirty="0"/>
              <a:t>السلوك المتحضر للإنسان حين يصدر منه أي خطأ أو نقد تجاه الآخرين ضرورة الاعتذار عما بدر منه</a:t>
            </a:r>
            <a:endParaRPr lang="en-US" sz="3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47123" y="3203773"/>
            <a:ext cx="2574940" cy="228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550" b="1" dirty="0" smtClean="0"/>
              <a:t>وقد يرى البعض أن هناك بعض الأمور التي يعتبرها بسيطة لا تستوجب الاعتذار بينما يرى الإنسان المتحضر أنها تستوجب ذلك</a:t>
            </a:r>
            <a:endParaRPr lang="en-US" sz="255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03773"/>
            <a:ext cx="2574940" cy="2496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400" b="1" dirty="0" smtClean="0"/>
              <a:t>فإذا </a:t>
            </a:r>
            <a:r>
              <a:rPr lang="ar-EG" sz="2400" b="1" dirty="0"/>
              <a:t>وجهت لشخص دعوة لحضور إحدى المناسبات فعليه المبادرة واتخاذ القرار، والبت فيما إذا كان سيحضر هذه المناسبة أو سيعتذر عن عدم الحضور</a:t>
            </a:r>
            <a:endParaRPr lang="en-US" sz="2400" b="1" dirty="0"/>
          </a:p>
        </p:txBody>
      </p:sp>
    </p:spTree>
    <p:extLst>
      <p:ext uri="{BB962C8B-B14F-4D97-AF65-F5344CB8AC3E}">
        <p14:creationId xmlns:p14="http://schemas.microsoft.com/office/powerpoint/2010/main" xmlns="" val="74093269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حفلات العشاء</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2530" name="Picture 2" descr="http://imagecache.te3p.com/imgcache/46a8e4bd3387565c00ec1d61a50aa60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436021"/>
            <a:ext cx="3258498" cy="2108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672573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حفلات العشاء</a:t>
            </a:r>
            <a:endParaRPr lang="en-US" sz="3200" b="1" dirty="0">
              <a:solidFill>
                <a:srgbClr val="FFFFFF"/>
              </a:solidFill>
              <a:latin typeface="Arial Black" pitchFamily="34" charset="0"/>
            </a:endParaRPr>
          </a:p>
        </p:txBody>
      </p:sp>
      <p:sp>
        <p:nvSpPr>
          <p:cNvPr id="59" name="Rectangle 58"/>
          <p:cNvSpPr/>
          <p:nvPr/>
        </p:nvSpPr>
        <p:spPr bwMode="auto">
          <a:xfrm>
            <a:off x="-248" y="3707829"/>
            <a:ext cx="10080625" cy="1555320"/>
          </a:xfrm>
          <a:prstGeom prst="rect">
            <a:avLst/>
          </a:prstGeom>
          <a:solidFill>
            <a:srgbClr val="00B8FF"/>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900" b="1" dirty="0"/>
          </a:p>
          <a:p>
            <a:pPr algn="ctr" rtl="1"/>
            <a:endParaRPr lang="ar-EG" sz="1600" b="1" dirty="0" smtClean="0"/>
          </a:p>
          <a:p>
            <a:pPr algn="ctr" rtl="1"/>
            <a:r>
              <a:rPr lang="ar-SA" sz="2800" b="1" dirty="0" smtClean="0"/>
              <a:t>تعتبر </a:t>
            </a:r>
            <a:r>
              <a:rPr lang="ar-SA" sz="2800" b="1" dirty="0"/>
              <a:t>ولائم العشاء إحدى المناسبات الاجتماعية، والتي تدل على الاحترام والتقدير من الداعي للمدعوين، وذلك أكثر من أي دعوة لحفل آخر</a:t>
            </a:r>
          </a:p>
        </p:txBody>
      </p:sp>
    </p:spTree>
    <p:extLst>
      <p:ext uri="{BB962C8B-B14F-4D97-AF65-F5344CB8AC3E}">
        <p14:creationId xmlns:p14="http://schemas.microsoft.com/office/powerpoint/2010/main" xmlns="" val="160812395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2.gstatic.com/images?q=tbn:ANd9GcQE43lmNqMInaEs9g7rBoKP-pVIw98dy2Sc-6AyR5AUE2MF6Vn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091006"/>
            <a:ext cx="3456136" cy="246867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حفلات الغداء </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379755101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حفلات العشاء</a:t>
            </a:r>
            <a:endParaRPr lang="en-US" sz="3200" b="1" dirty="0">
              <a:solidFill>
                <a:srgbClr val="FFFFFF"/>
              </a:solidFill>
              <a:latin typeface="Arial Black" pitchFamily="34" charset="0"/>
            </a:endParaRPr>
          </a:p>
        </p:txBody>
      </p:sp>
      <p:sp>
        <p:nvSpPr>
          <p:cNvPr id="59" name="Rectangle 58"/>
          <p:cNvSpPr/>
          <p:nvPr/>
        </p:nvSpPr>
        <p:spPr bwMode="auto">
          <a:xfrm>
            <a:off x="-248" y="1547589"/>
            <a:ext cx="10080625" cy="1080120"/>
          </a:xfrm>
          <a:prstGeom prst="rect">
            <a:avLst/>
          </a:prstGeom>
          <a:solidFill>
            <a:srgbClr val="00B8FF"/>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900" b="1" dirty="0"/>
          </a:p>
          <a:p>
            <a:pPr algn="ctr" rtl="1"/>
            <a:r>
              <a:rPr lang="ar-SA" sz="2800" b="1" dirty="0" smtClean="0"/>
              <a:t>يعتبر </a:t>
            </a:r>
            <a:r>
              <a:rPr lang="ar-SA" sz="2800" b="1" dirty="0"/>
              <a:t>الاتيكيت الخاص بمآدب الغذاء أقل وأبسط منه في مآدب العشاء، وتتركز أهم قواعد الاتيكيت لهذا النوع من المآدب في النقاط التالية</a:t>
            </a:r>
          </a:p>
        </p:txBody>
      </p:sp>
      <p:sp>
        <p:nvSpPr>
          <p:cNvPr id="3" name="Rectangle 2"/>
          <p:cNvSpPr/>
          <p:nvPr/>
        </p:nvSpPr>
        <p:spPr>
          <a:xfrm>
            <a:off x="215776" y="2898473"/>
            <a:ext cx="9864601" cy="2897588"/>
          </a:xfrm>
          <a:prstGeom prst="rect">
            <a:avLst/>
          </a:prstGeom>
        </p:spPr>
        <p:txBody>
          <a:bodyPr wrap="square">
            <a:spAutoFit/>
          </a:bodyPr>
          <a:lstStyle/>
          <a:p>
            <a:pPr marL="285750" lvl="0" indent="-285750" algn="r" rtl="1">
              <a:buFont typeface="Wingdings" pitchFamily="2" charset="2"/>
              <a:buChar char="ü"/>
            </a:pPr>
            <a:r>
              <a:rPr lang="ar-SA" sz="2800" b="1" dirty="0">
                <a:solidFill>
                  <a:srgbClr val="FF0000"/>
                </a:solidFill>
              </a:rPr>
              <a:t>يقود المضيف السيدة الأولى فقط إلى مقعدها، ويتبعها باقي المدعوين، ثم السيدات المتزوجات، ثم السيدات غير المتزوجات أولاً فالرجال. </a:t>
            </a:r>
            <a:endParaRPr lang="en-US" sz="2800" b="1" dirty="0">
              <a:solidFill>
                <a:srgbClr val="FF0000"/>
              </a:solidFill>
            </a:endParaRPr>
          </a:p>
          <a:p>
            <a:pPr marL="285750" lvl="0" indent="-285750" algn="r" rtl="1">
              <a:buFont typeface="Wingdings" pitchFamily="2" charset="2"/>
              <a:buChar char="ü"/>
            </a:pPr>
            <a:r>
              <a:rPr lang="ar-SA" sz="2800" b="1" dirty="0">
                <a:solidFill>
                  <a:srgbClr val="FF0000"/>
                </a:solidFill>
              </a:rPr>
              <a:t> تلبس الملابس العادية في ولائم الغذاء.</a:t>
            </a:r>
            <a:endParaRPr lang="en-US" sz="2800" b="1" dirty="0">
              <a:solidFill>
                <a:srgbClr val="FF0000"/>
              </a:solidFill>
            </a:endParaRPr>
          </a:p>
          <a:p>
            <a:pPr marL="285750" lvl="0" indent="-285750" algn="r" rtl="1">
              <a:buFont typeface="Wingdings" pitchFamily="2" charset="2"/>
              <a:buChar char="ü"/>
            </a:pPr>
            <a:r>
              <a:rPr lang="ar-SA" sz="2800" b="1" dirty="0">
                <a:solidFill>
                  <a:srgbClr val="FF0000"/>
                </a:solidFill>
              </a:rPr>
              <a:t> تكون قائمة الطعام في الغذاء أبسط من قائمة الطعام في العشاء . </a:t>
            </a:r>
            <a:endParaRPr lang="en-US" sz="2800" b="1" dirty="0">
              <a:solidFill>
                <a:srgbClr val="FF0000"/>
              </a:solidFill>
            </a:endParaRPr>
          </a:p>
          <a:p>
            <a:pPr marL="285750" lvl="0" indent="-285750" algn="r" rtl="1">
              <a:buFont typeface="Wingdings" pitchFamily="2" charset="2"/>
              <a:buChar char="ü"/>
            </a:pPr>
            <a:r>
              <a:rPr lang="ar-SA" sz="2800" b="1" dirty="0">
                <a:solidFill>
                  <a:srgbClr val="FF0000"/>
                </a:solidFill>
              </a:rPr>
              <a:t>تقدم القهوة والسجائر في نهاية الطعام سواء على المائدة أو في الصالون.</a:t>
            </a:r>
            <a:endParaRPr lang="en-US" sz="2800" b="1" dirty="0">
              <a:solidFill>
                <a:srgbClr val="FF0000"/>
              </a:solidFill>
            </a:endParaRPr>
          </a:p>
          <a:p>
            <a:pPr marL="285750" lvl="0" indent="-285750" algn="r" rtl="1">
              <a:buFont typeface="Wingdings" pitchFamily="2" charset="2"/>
              <a:buChar char="ü"/>
            </a:pPr>
            <a:r>
              <a:rPr lang="ar-SA" sz="2800" b="1" dirty="0">
                <a:solidFill>
                  <a:srgbClr val="FF0000"/>
                </a:solidFill>
              </a:rPr>
              <a:t> يبقي المدعوون حوالي 20دقيقة أو نصف ساعة على الأكثر بعد الغذاء ثم يستأذنون للانصراف من الداعين كالمعتاد.</a:t>
            </a:r>
            <a:endParaRPr lang="en-US" sz="2800" b="1" dirty="0">
              <a:solidFill>
                <a:srgbClr val="FF0000"/>
              </a:solidFill>
            </a:endParaRPr>
          </a:p>
        </p:txBody>
      </p:sp>
    </p:spTree>
    <p:extLst>
      <p:ext uri="{BB962C8B-B14F-4D97-AF65-F5344CB8AC3E}">
        <p14:creationId xmlns:p14="http://schemas.microsoft.com/office/powerpoint/2010/main" xmlns="" val="179582566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حفلات الحديقة</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4578" name="Picture 2" descr="http://www.youm7.com/images/NewsPics/large/152011618313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79" y="5654675"/>
            <a:ext cx="361950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736643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60363" y="107950"/>
            <a:ext cx="9109075" cy="702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00" b="1" dirty="0">
                <a:solidFill>
                  <a:srgbClr val="FFFFFF"/>
                </a:solidFill>
                <a:latin typeface="Arial Black" pitchFamily="34" charset="0"/>
              </a:rPr>
              <a:t>السلوك الجيد </a:t>
            </a:r>
            <a:endParaRPr lang="en-US" sz="3600" b="1" dirty="0">
              <a:solidFill>
                <a:srgbClr val="FFFFFF"/>
              </a:solidFill>
              <a:latin typeface="Arial Black" pitchFamily="34" charset="0"/>
            </a:endParaRPr>
          </a:p>
        </p:txBody>
      </p:sp>
      <p:sp>
        <p:nvSpPr>
          <p:cNvPr id="2" name="Rectangle 1"/>
          <p:cNvSpPr/>
          <p:nvPr/>
        </p:nvSpPr>
        <p:spPr>
          <a:xfrm>
            <a:off x="360363" y="1763613"/>
            <a:ext cx="9593262" cy="1924116"/>
          </a:xfrm>
          <a:prstGeom prst="rect">
            <a:avLst/>
          </a:prstGeom>
          <a:gradFill>
            <a:gsLst>
              <a:gs pos="0">
                <a:schemeClr val="accent2">
                  <a:lumMod val="20000"/>
                  <a:lumOff val="80000"/>
                </a:schemeClr>
              </a:gs>
              <a:gs pos="50000">
                <a:schemeClr val="accent2">
                  <a:lumMod val="40000"/>
                  <a:lumOff val="60000"/>
                </a:schemeClr>
              </a:gs>
              <a:gs pos="100000">
                <a:schemeClr val="accent2">
                  <a:lumMod val="60000"/>
                  <a:lumOff val="40000"/>
                </a:schemeClr>
              </a:gs>
            </a:gsLst>
            <a:lin ang="5400000" scaled="0"/>
          </a:gradFill>
        </p:spPr>
        <p:txBody>
          <a:bodyPr wrap="square">
            <a:spAutoFit/>
          </a:bodyPr>
          <a:lstStyle/>
          <a:p>
            <a:pPr algn="justLow" rtl="1"/>
            <a:r>
              <a:rPr lang="ar-EG" sz="3200" b="1" dirty="0"/>
              <a:t>يكتمل السلوك الجيد بالآداء الراقي للانسان وقدرته على التصرف </a:t>
            </a:r>
            <a:r>
              <a:rPr lang="ar-EG" sz="3200" b="1" dirty="0" smtClean="0"/>
              <a:t/>
            </a:r>
            <a:br>
              <a:rPr lang="ar-EG" sz="3200" b="1" dirty="0" smtClean="0"/>
            </a:br>
            <a:r>
              <a:rPr lang="ar-EG" sz="3200" b="1" dirty="0" smtClean="0"/>
              <a:t>عمليا </a:t>
            </a:r>
            <a:r>
              <a:rPr lang="ar-EG" sz="3200" b="1" dirty="0"/>
              <a:t>بكل تهذيب، فيجذب المستمعين إليه ويحظى باحترامهم </a:t>
            </a:r>
            <a:r>
              <a:rPr lang="ar-EG" sz="3200" b="1" dirty="0" smtClean="0"/>
              <a:t/>
            </a:r>
            <a:br>
              <a:rPr lang="ar-EG" sz="3200" b="1" dirty="0" smtClean="0"/>
            </a:br>
            <a:r>
              <a:rPr lang="ar-EG" sz="3200" b="1" dirty="0" smtClean="0"/>
              <a:t>وينال </a:t>
            </a:r>
            <a:r>
              <a:rPr lang="ar-EG" sz="3200" b="1" dirty="0"/>
              <a:t>إعجاب الأصدقاء، وترتبط قيمة كل إنسان بدرجة تهذيب سلوكه وأدائه الاجتماعي</a:t>
            </a:r>
          </a:p>
        </p:txBody>
      </p:sp>
      <p:pic>
        <p:nvPicPr>
          <p:cNvPr id="3074" name="Picture 2" descr="http://www.annabaa.org/nbanews/2011/11/Images/13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56" y="5362231"/>
            <a:ext cx="2949824" cy="221236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59792" y="4015961"/>
            <a:ext cx="9593262" cy="1466171"/>
          </a:xfrm>
          <a:prstGeom prst="rect">
            <a:avLst/>
          </a:prstGeom>
          <a:gradFill>
            <a:gsLst>
              <a:gs pos="0">
                <a:schemeClr val="accent2">
                  <a:lumMod val="20000"/>
                  <a:lumOff val="80000"/>
                </a:schemeClr>
              </a:gs>
              <a:gs pos="50000">
                <a:schemeClr val="accent2">
                  <a:lumMod val="40000"/>
                  <a:lumOff val="60000"/>
                </a:schemeClr>
              </a:gs>
              <a:gs pos="100000">
                <a:schemeClr val="accent2">
                  <a:lumMod val="60000"/>
                  <a:lumOff val="40000"/>
                </a:schemeClr>
              </a:gs>
            </a:gsLst>
            <a:lin ang="5400000" scaled="0"/>
          </a:gradFill>
        </p:spPr>
        <p:txBody>
          <a:bodyPr wrap="square">
            <a:spAutoFit/>
          </a:bodyPr>
          <a:lstStyle/>
          <a:p>
            <a:pPr algn="justLow" rtl="1"/>
            <a:r>
              <a:rPr lang="ar-EG" sz="3200" b="1" dirty="0"/>
              <a:t>ولا شك أن السلوك يبدأ بتهذيب العقل والقلب فهما موطن الإحساس الأول، ويجمع خبراء الإتيكيت على أنه توجد عشرة أعمال صعبة على الإنسان وهي</a:t>
            </a:r>
          </a:p>
        </p:txBody>
      </p:sp>
    </p:spTree>
    <p:extLst>
      <p:ext uri="{BB962C8B-B14F-4D97-AF65-F5344CB8AC3E}">
        <p14:creationId xmlns:p14="http://schemas.microsoft.com/office/powerpoint/2010/main" xmlns="" val="425609931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حفلات الحديقة</a:t>
            </a:r>
            <a:endParaRPr lang="en-US" sz="3200" b="1" dirty="0">
              <a:solidFill>
                <a:srgbClr val="FFFFFF"/>
              </a:solidFill>
              <a:latin typeface="Arial Black" pitchFamily="34"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09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عندما يكون الطقس مناسباً، ومع توافر حديقة ملائمة يمكن عمل مثل هذا النوع من الحفلات</a:t>
            </a:r>
            <a:endParaRPr lang="en-US" sz="3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16176" y="3131765"/>
            <a:ext cx="2574940" cy="2647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550" b="1" dirty="0" smtClean="0"/>
              <a:t>يمكن </a:t>
            </a:r>
            <a:r>
              <a:rPr lang="ar-EG" sz="2550" b="1" dirty="0"/>
              <a:t>دعوة عدد أكبر في حفلات الحديقة من الحفلات التي يتم إعدادها داخل المنازل، ويجب أن يشار في بطاقة الدعوة أن الحفل في الحديقة</a:t>
            </a:r>
            <a:endParaRPr lang="en-US" sz="255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03773"/>
            <a:ext cx="2574940" cy="2324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600" b="1" dirty="0" smtClean="0"/>
              <a:t>يوضع </a:t>
            </a:r>
            <a:r>
              <a:rPr lang="ar-EG" sz="2600" b="1" dirty="0"/>
              <a:t>البوفيه ومكان تقديم المشروبات في الحديقة، وإذا كانت الحديقة صغيرة نسبياً يمكن عمل البوفيه في غرفة مجاورة للحديقة</a:t>
            </a:r>
            <a:endParaRPr lang="en-US" sz="2600" b="1" dirty="0"/>
          </a:p>
        </p:txBody>
      </p:sp>
    </p:spTree>
    <p:extLst>
      <p:ext uri="{BB962C8B-B14F-4D97-AF65-F5344CB8AC3E}">
        <p14:creationId xmlns:p14="http://schemas.microsoft.com/office/powerpoint/2010/main" xmlns="" val="426201445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3.bp.blogspot.com/-HefdATHJZqY/UatIit4EE7I/AAAAAAAAFUM/Cpc7BpLFXpA/s640/%D9%83%D9%84+%D8%B4%D9%89%D8%A1+%D8%B9%D9%86+%D8%A7%D8%AA%D9%8A%D9%83%D9%8A%D8%AA+%D8%A7%D9%84%D9%85%D8%A7%D8%A6%D8%AF%D9%87+%D8%A8%D8%A7%D9%84%D8%B5%D9%88%D8%B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75" y="4931965"/>
            <a:ext cx="3624427" cy="26277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إيتكيت المائدة</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165539493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إيتكيت المائدة</a:t>
            </a:r>
            <a:endParaRPr lang="en-US" sz="3200" b="1" dirty="0">
              <a:solidFill>
                <a:srgbClr val="FFFFFF"/>
              </a:solidFill>
              <a:latin typeface="Arial Black" pitchFamily="34"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853404"/>
            <a:ext cx="2574940" cy="1294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انتظر إشارة الداعي إيذاناً بالجلوس إلى المائدة</a:t>
            </a:r>
            <a:endParaRPr lang="en-US" sz="3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16176" y="3411942"/>
            <a:ext cx="2574940" cy="209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عندما يضع الدعي الفوطة على ركبتيه ويبداً في تناول الطعام يفعل المدعوين مثله</a:t>
            </a:r>
            <a:endParaRPr lang="en-US" sz="28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894115"/>
            <a:ext cx="2574940" cy="893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rtl="1"/>
            <a:r>
              <a:rPr lang="ar-EG" sz="2800" b="1" dirty="0"/>
              <a:t>لا يستحسن البدء بتناول الخبز</a:t>
            </a:r>
            <a:endParaRPr lang="en-US" sz="2800" b="1" dirty="0"/>
          </a:p>
        </p:txBody>
      </p:sp>
    </p:spTree>
    <p:extLst>
      <p:ext uri="{BB962C8B-B14F-4D97-AF65-F5344CB8AC3E}">
        <p14:creationId xmlns:p14="http://schemas.microsoft.com/office/powerpoint/2010/main" xmlns="" val="168535282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التدخين</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6626" name="Picture 2" descr="http://www.eltelegraph.com/wp-content/uploads/2013/06/Quit-Smoking-Cigarette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4264" y="3419797"/>
            <a:ext cx="2437445" cy="48328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542728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التدخين</a:t>
            </a:r>
            <a:endParaRPr lang="en-US" sz="3200" b="1" dirty="0">
              <a:solidFill>
                <a:srgbClr val="FFFFFF"/>
              </a:solidFill>
              <a:latin typeface="Arial Black" pitchFamily="34"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496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التدخين لا يصيب المدخن فقط، ولكن ينعكس أثره على الأشخاص الموجودين في حيز المدخن</a:t>
            </a:r>
            <a:endParaRPr lang="en-US" sz="36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16176" y="3596669"/>
            <a:ext cx="2574940" cy="1695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800" b="1" dirty="0"/>
              <a:t>لذلك يجب على الشخص الامتناع عن التدخين في المآدب الرسمية</a:t>
            </a:r>
            <a:endParaRPr lang="en-US" sz="280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131765"/>
            <a:ext cx="2574940" cy="2696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600" b="1" dirty="0" smtClean="0"/>
              <a:t>من </a:t>
            </a:r>
            <a:r>
              <a:rPr lang="ar-EG" sz="2600" b="1" dirty="0"/>
              <a:t>العادات السيئة إطفاء السجائر في فناجين القهوة أو الشاي أو على الأرض، أو ترك رماد السجائر يتساقط على أرض المكان</a:t>
            </a:r>
            <a:endParaRPr lang="en-US" sz="2600" b="1" dirty="0"/>
          </a:p>
        </p:txBody>
      </p:sp>
    </p:spTree>
    <p:extLst>
      <p:ext uri="{BB962C8B-B14F-4D97-AF65-F5344CB8AC3E}">
        <p14:creationId xmlns:p14="http://schemas.microsoft.com/office/powerpoint/2010/main" xmlns="" val="47881102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rashed-elmajed.com/up/uploads/images/rashed-90bf342a28.bm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015085"/>
            <a:ext cx="3810000" cy="25336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تجهيز المائدة</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89688635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حفلات الحديقة</a:t>
            </a:r>
            <a:endParaRPr lang="en-US" sz="3200" b="1" dirty="0">
              <a:solidFill>
                <a:srgbClr val="FFFFFF"/>
              </a:solidFill>
              <a:latin typeface="Arial Black" pitchFamily="34" charset="0"/>
            </a:endParaRP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496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400" b="1" dirty="0"/>
              <a:t>مراعاة آلا تقل المسافة بين كل شخص والآخر عن 55سم، وحتى يتمكن كل مدعو من تحريك ذراعية، واستخدام أدوات الطعام والشراب بسهوله</a:t>
            </a:r>
            <a:endParaRPr lang="en-US" sz="240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16176" y="3131765"/>
            <a:ext cx="2574940" cy="228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550" b="1" dirty="0" smtClean="0"/>
              <a:t>لا </a:t>
            </a:r>
            <a:r>
              <a:rPr lang="ar-EG" sz="2550" b="1" dirty="0"/>
              <a:t>تستخدم الملعقة الكبيرة المخصصة للحساء إلا في تناوله فقط، ولا تستخدم لتناول أي مأكولات أخرى</a:t>
            </a:r>
            <a:endParaRPr lang="en-US" sz="255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19832" y="3203773"/>
            <a:ext cx="2574940" cy="2610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200" b="1" dirty="0" smtClean="0"/>
              <a:t>يوضع </a:t>
            </a:r>
            <a:r>
              <a:rPr lang="ar-EG" sz="2200" b="1" dirty="0"/>
              <a:t>الخبز دائماً على يسار الجالس في الطبق الصغير المخصص لذلك، وأحذر الخطأ بتناول الخبز الموضوع على يمين الطبق المخصص لك لأنه يخص المدعو الجالس إلى يمينك </a:t>
            </a:r>
            <a:endParaRPr lang="en-US" sz="2200" b="1" dirty="0"/>
          </a:p>
        </p:txBody>
      </p:sp>
    </p:spTree>
    <p:extLst>
      <p:ext uri="{BB962C8B-B14F-4D97-AF65-F5344CB8AC3E}">
        <p14:creationId xmlns:p14="http://schemas.microsoft.com/office/powerpoint/2010/main" xmlns="" val="312993624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bwMode="auto">
          <a:xfrm>
            <a:off x="1943968" y="2123653"/>
            <a:ext cx="6264696" cy="4104456"/>
          </a:xfrm>
          <a:prstGeom prst="flowChartDecision">
            <a:avLst/>
          </a:prstGeom>
          <a:solidFill>
            <a:srgbClr val="00B8FF"/>
          </a:solidFill>
          <a:ln w="9525" cap="flat" cmpd="sng" algn="ctr">
            <a:solidFill>
              <a:schemeClr val="tx1"/>
            </a:solidFill>
            <a:prstDash val="solid"/>
            <a:round/>
            <a:headEnd type="none" w="med" len="med"/>
            <a:tailEnd type="none" w="med" len="med"/>
          </a:ln>
          <a:effectLst>
            <a:glow rad="101600">
              <a:srgbClr val="00B0F0">
                <a:alpha val="60000"/>
              </a:srgbClr>
            </a:glow>
            <a:outerShdw dist="35921" dir="2700000" algn="ctr" rotWithShape="0">
              <a:schemeClr val="bg2"/>
            </a:outerShdw>
            <a:reflection blurRad="6350" stA="52000" endA="300" endPos="35000" dir="5400000" sy="-100000" algn="bl" rotWithShape="0"/>
          </a:effectLst>
          <a:scene3d>
            <a:camera prst="orthographicFront"/>
            <a:lightRig rig="threePt" dir="t"/>
          </a:scene3d>
          <a:sp3d>
            <a:bevelT w="114300" prst="artDeco"/>
          </a:sp3d>
          <a:extLst/>
        </p:spPr>
        <p:txBody>
          <a:bodyPr vert="horz" wrap="square" lIns="91440" tIns="45720" rIns="91440" bIns="45720" numCol="1" rtlCol="1"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pPr>
            <a:endParaRPr kumimoji="0" lang="ar-EG" sz="1800" b="0" i="0" u="none" strike="noStrike" cap="none" normalizeH="0" baseline="0" smtClean="0">
              <a:ln>
                <a:noFill/>
              </a:ln>
              <a:solidFill>
                <a:schemeClr val="tx1"/>
              </a:solidFill>
              <a:effectLst/>
              <a:latin typeface="Arial" pitchFamily="34" charset="0"/>
              <a:ea typeface="SimSun" pitchFamily="2" charset="-122"/>
            </a:endParaRPr>
          </a:p>
        </p:txBody>
      </p:sp>
      <p:sp>
        <p:nvSpPr>
          <p:cNvPr id="3" name="TextBox 2"/>
          <p:cNvSpPr txBox="1"/>
          <p:nvPr/>
        </p:nvSpPr>
        <p:spPr>
          <a:xfrm>
            <a:off x="2448024" y="3835120"/>
            <a:ext cx="5256584" cy="664797"/>
          </a:xfrm>
          <a:prstGeom prst="rect">
            <a:avLst/>
          </a:prstGeom>
          <a:noFill/>
        </p:spPr>
        <p:txBody>
          <a:bodyPr wrap="square" rtlCol="1">
            <a:spAutoFit/>
          </a:bodyPr>
          <a:lstStyle/>
          <a:p>
            <a:pPr algn="ctr" rtl="1"/>
            <a:r>
              <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إيتكيت الاجتماعات والمقابلات</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8674" name="Picture 2" descr="http://38.121.76.242/memoadmin/media/_new_businesshandinmiddle-629x945%5b1%5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261834"/>
            <a:ext cx="3456135" cy="23004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293821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إيتكيت الاجتماعات والمقابلات</a:t>
            </a:r>
          </a:p>
        </p:txBody>
      </p:sp>
      <p:sp>
        <p:nvSpPr>
          <p:cNvPr id="17" name="AutoShape 3"/>
          <p:cNvSpPr>
            <a:spLocks noChangeArrowheads="1"/>
          </p:cNvSpPr>
          <p:nvPr/>
        </p:nvSpPr>
        <p:spPr bwMode="auto">
          <a:xfrm>
            <a:off x="6790801" y="2936291"/>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8" name="AutoShape 4"/>
          <p:cNvSpPr>
            <a:spLocks noChangeArrowheads="1"/>
          </p:cNvSpPr>
          <p:nvPr/>
        </p:nvSpPr>
        <p:spPr bwMode="auto">
          <a:xfrm>
            <a:off x="6840513" y="2944230"/>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19" name="AutoShape 5"/>
          <p:cNvSpPr>
            <a:spLocks noChangeArrowheads="1"/>
          </p:cNvSpPr>
          <p:nvPr/>
        </p:nvSpPr>
        <p:spPr bwMode="auto">
          <a:xfrm>
            <a:off x="6865161" y="5007979"/>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0" name="AutoShape 6"/>
          <p:cNvSpPr>
            <a:spLocks noChangeArrowheads="1"/>
          </p:cNvSpPr>
          <p:nvPr/>
        </p:nvSpPr>
        <p:spPr bwMode="auto">
          <a:xfrm>
            <a:off x="6865161" y="2966455"/>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1" name="AutoShape 7"/>
          <p:cNvSpPr>
            <a:spLocks noChangeArrowheads="1"/>
          </p:cNvSpPr>
          <p:nvPr/>
        </p:nvSpPr>
        <p:spPr bwMode="auto">
          <a:xfrm>
            <a:off x="6797151" y="5793792"/>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2" name="AutoShape 8"/>
          <p:cNvSpPr>
            <a:spLocks noChangeArrowheads="1"/>
          </p:cNvSpPr>
          <p:nvPr/>
        </p:nvSpPr>
        <p:spPr bwMode="auto">
          <a:xfrm>
            <a:off x="6865161" y="5817604"/>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23" name="Group 9"/>
          <p:cNvGrpSpPr>
            <a:grpSpLocks/>
          </p:cNvGrpSpPr>
          <p:nvPr/>
        </p:nvGrpSpPr>
        <p:grpSpPr bwMode="auto">
          <a:xfrm>
            <a:off x="7680911" y="2633128"/>
            <a:ext cx="804668" cy="622726"/>
            <a:chOff x="0" y="5"/>
            <a:chExt cx="668" cy="647"/>
          </a:xfrm>
        </p:grpSpPr>
        <p:sp>
          <p:nvSpPr>
            <p:cNvPr id="24"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5"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6"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7"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28"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29" name="Text Box 15"/>
          <p:cNvSpPr txBox="1">
            <a:spLocks noChangeArrowheads="1"/>
          </p:cNvSpPr>
          <p:nvPr/>
        </p:nvSpPr>
        <p:spPr bwMode="auto">
          <a:xfrm>
            <a:off x="7891701" y="2720391"/>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a:latin typeface="Arial" panose="020B0604020202020204" pitchFamily="34" charset="0"/>
              </a:rPr>
              <a:t>1</a:t>
            </a:r>
            <a:endParaRPr lang="en-US" dirty="0">
              <a:latin typeface="Arial" panose="020B0604020202020204" pitchFamily="34" charset="0"/>
            </a:endParaRPr>
          </a:p>
        </p:txBody>
      </p:sp>
      <p:sp>
        <p:nvSpPr>
          <p:cNvPr id="30" name="Text Box 16"/>
          <p:cNvSpPr txBox="1">
            <a:spLocks noChangeArrowheads="1"/>
          </p:cNvSpPr>
          <p:nvPr/>
        </p:nvSpPr>
        <p:spPr bwMode="auto">
          <a:xfrm>
            <a:off x="6893756" y="3203773"/>
            <a:ext cx="2574940" cy="244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350" b="1" dirty="0" smtClean="0"/>
              <a:t>تعتبر </a:t>
            </a:r>
            <a:r>
              <a:rPr lang="ar-EG" sz="2350" b="1" dirty="0"/>
              <a:t>الاجتماعات بكافة أشكالها أداة ااتصال فعالة تستعين بها الإدارة في حل مشكلات العمل أو الحصول على البيانات والمعلومات لاتخاذ القرارات ورسم الخطط</a:t>
            </a:r>
            <a:endParaRPr lang="en-US" sz="2350" b="1" dirty="0"/>
          </a:p>
        </p:txBody>
      </p:sp>
      <p:sp>
        <p:nvSpPr>
          <p:cNvPr id="31" name="AutoShape 3"/>
          <p:cNvSpPr>
            <a:spLocks noChangeArrowheads="1"/>
          </p:cNvSpPr>
          <p:nvPr/>
        </p:nvSpPr>
        <p:spPr bwMode="auto">
          <a:xfrm>
            <a:off x="3744168" y="2938485"/>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2" name="AutoShape 4"/>
          <p:cNvSpPr>
            <a:spLocks noChangeArrowheads="1"/>
          </p:cNvSpPr>
          <p:nvPr/>
        </p:nvSpPr>
        <p:spPr bwMode="auto">
          <a:xfrm>
            <a:off x="3793880" y="2946424"/>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3" name="AutoShape 5"/>
          <p:cNvSpPr>
            <a:spLocks noChangeArrowheads="1"/>
          </p:cNvSpPr>
          <p:nvPr/>
        </p:nvSpPr>
        <p:spPr bwMode="auto">
          <a:xfrm>
            <a:off x="3818528" y="5010173"/>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4" name="AutoShape 6"/>
          <p:cNvSpPr>
            <a:spLocks noChangeArrowheads="1"/>
          </p:cNvSpPr>
          <p:nvPr/>
        </p:nvSpPr>
        <p:spPr bwMode="auto">
          <a:xfrm>
            <a:off x="3818528" y="2968649"/>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5" name="AutoShape 7"/>
          <p:cNvSpPr>
            <a:spLocks noChangeArrowheads="1"/>
          </p:cNvSpPr>
          <p:nvPr/>
        </p:nvSpPr>
        <p:spPr bwMode="auto">
          <a:xfrm>
            <a:off x="3750518" y="5795986"/>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6" name="AutoShape 8"/>
          <p:cNvSpPr>
            <a:spLocks noChangeArrowheads="1"/>
          </p:cNvSpPr>
          <p:nvPr/>
        </p:nvSpPr>
        <p:spPr bwMode="auto">
          <a:xfrm>
            <a:off x="3818528" y="5819798"/>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37" name="Group 9"/>
          <p:cNvGrpSpPr>
            <a:grpSpLocks/>
          </p:cNvGrpSpPr>
          <p:nvPr/>
        </p:nvGrpSpPr>
        <p:grpSpPr bwMode="auto">
          <a:xfrm>
            <a:off x="4634278" y="2635322"/>
            <a:ext cx="804668" cy="622726"/>
            <a:chOff x="0" y="5"/>
            <a:chExt cx="668" cy="647"/>
          </a:xfrm>
        </p:grpSpPr>
        <p:sp>
          <p:nvSpPr>
            <p:cNvPr id="38"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39"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0"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1"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2"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43" name="Text Box 15"/>
          <p:cNvSpPr txBox="1">
            <a:spLocks noChangeArrowheads="1"/>
          </p:cNvSpPr>
          <p:nvPr/>
        </p:nvSpPr>
        <p:spPr bwMode="auto">
          <a:xfrm>
            <a:off x="4845068" y="2722585"/>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2</a:t>
            </a:r>
            <a:endParaRPr lang="en-US" dirty="0">
              <a:latin typeface="Arial" panose="020B0604020202020204" pitchFamily="34" charset="0"/>
            </a:endParaRPr>
          </a:p>
        </p:txBody>
      </p:sp>
      <p:sp>
        <p:nvSpPr>
          <p:cNvPr id="44" name="Text Box 16"/>
          <p:cNvSpPr txBox="1">
            <a:spLocks noChangeArrowheads="1"/>
          </p:cNvSpPr>
          <p:nvPr/>
        </p:nvSpPr>
        <p:spPr bwMode="auto">
          <a:xfrm>
            <a:off x="3816176" y="3131765"/>
            <a:ext cx="2574940" cy="2647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550" b="1" dirty="0"/>
              <a:t>ولكي يحقق الاجتماع أهدافه يجب أن يخطط له بحيث يحدد الغرض منه، فلا يطالب من العضو التوجه إلى اجتماع دون أن لا يعرف الغرض منه</a:t>
            </a:r>
            <a:endParaRPr lang="en-US" sz="2550" b="1" dirty="0"/>
          </a:p>
        </p:txBody>
      </p:sp>
      <p:sp>
        <p:nvSpPr>
          <p:cNvPr id="45" name="AutoShape 3"/>
          <p:cNvSpPr>
            <a:spLocks noChangeArrowheads="1"/>
          </p:cNvSpPr>
          <p:nvPr/>
        </p:nvSpPr>
        <p:spPr bwMode="auto">
          <a:xfrm>
            <a:off x="697535" y="2940679"/>
            <a:ext cx="2708059"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6" name="AutoShape 4"/>
          <p:cNvSpPr>
            <a:spLocks noChangeArrowheads="1"/>
          </p:cNvSpPr>
          <p:nvPr/>
        </p:nvSpPr>
        <p:spPr bwMode="auto">
          <a:xfrm>
            <a:off x="747247" y="2948618"/>
            <a:ext cx="2626598"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7" name="AutoShape 5"/>
          <p:cNvSpPr>
            <a:spLocks noChangeArrowheads="1"/>
          </p:cNvSpPr>
          <p:nvPr/>
        </p:nvSpPr>
        <p:spPr bwMode="auto">
          <a:xfrm>
            <a:off x="771895" y="5012367"/>
            <a:ext cx="2590835"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8" name="AutoShape 6"/>
          <p:cNvSpPr>
            <a:spLocks noChangeArrowheads="1"/>
          </p:cNvSpPr>
          <p:nvPr/>
        </p:nvSpPr>
        <p:spPr bwMode="auto">
          <a:xfrm>
            <a:off x="771895" y="2970843"/>
            <a:ext cx="2590835"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49" name="AutoShape 7"/>
          <p:cNvSpPr>
            <a:spLocks noChangeArrowheads="1"/>
          </p:cNvSpPr>
          <p:nvPr/>
        </p:nvSpPr>
        <p:spPr bwMode="auto">
          <a:xfrm>
            <a:off x="703885" y="5798180"/>
            <a:ext cx="270805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0" name="AutoShape 8"/>
          <p:cNvSpPr>
            <a:spLocks noChangeArrowheads="1"/>
          </p:cNvSpPr>
          <p:nvPr/>
        </p:nvSpPr>
        <p:spPr bwMode="auto">
          <a:xfrm>
            <a:off x="771895" y="5821992"/>
            <a:ext cx="2590835"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nvGrpSpPr>
          <p:cNvPr id="51" name="Group 9"/>
          <p:cNvGrpSpPr>
            <a:grpSpLocks/>
          </p:cNvGrpSpPr>
          <p:nvPr/>
        </p:nvGrpSpPr>
        <p:grpSpPr bwMode="auto">
          <a:xfrm>
            <a:off x="1587645" y="2637516"/>
            <a:ext cx="804668" cy="622726"/>
            <a:chOff x="0" y="5"/>
            <a:chExt cx="668" cy="647"/>
          </a:xfrm>
        </p:grpSpPr>
        <p:sp>
          <p:nvSpPr>
            <p:cNvPr id="52" name="Oval 10"/>
            <p:cNvSpPr>
              <a:spLocks noChangeArrowheads="1"/>
            </p:cNvSpPr>
            <p:nvPr/>
          </p:nvSpPr>
          <p:spPr bwMode="auto">
            <a:xfrm>
              <a:off x="0" y="64"/>
              <a:ext cx="668" cy="540"/>
            </a:xfrm>
            <a:prstGeom prst="ellipse">
              <a:avLst/>
            </a:prstGeom>
            <a:solidFill>
              <a:srgbClr val="333333"/>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3" name="Oval 11"/>
            <p:cNvSpPr>
              <a:spLocks noChangeArrowheads="1"/>
            </p:cNvSpPr>
            <p:nvPr/>
          </p:nvSpPr>
          <p:spPr bwMode="auto">
            <a:xfrm>
              <a:off x="7" y="5"/>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4" name="Oval 12"/>
            <p:cNvSpPr>
              <a:spLocks noChangeArrowheads="1"/>
            </p:cNvSpPr>
            <p:nvPr/>
          </p:nvSpPr>
          <p:spPr bwMode="auto">
            <a:xfrm>
              <a:off x="15" y="9"/>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5" name="Oval 13"/>
            <p:cNvSpPr>
              <a:spLocks noChangeArrowheads="1"/>
            </p:cNvSpPr>
            <p:nvPr/>
          </p:nvSpPr>
          <p:spPr bwMode="auto">
            <a:xfrm>
              <a:off x="22" y="15"/>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sp>
          <p:nvSpPr>
            <p:cNvPr id="56" name="Oval 14"/>
            <p:cNvSpPr>
              <a:spLocks noChangeArrowheads="1"/>
            </p:cNvSpPr>
            <p:nvPr/>
          </p:nvSpPr>
          <p:spPr bwMode="auto">
            <a:xfrm>
              <a:off x="57" y="31"/>
              <a:ext cx="533" cy="479"/>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rtl="0" fontAlgn="base">
                <a:spcBef>
                  <a:spcPct val="0"/>
                </a:spcBef>
                <a:spcAft>
                  <a:spcPct val="0"/>
                </a:spcAft>
              </a:pPr>
              <a:endParaRPr lang="ar-EG">
                <a:solidFill>
                  <a:srgbClr val="B1E2FB"/>
                </a:solidFill>
                <a:latin typeface="Arial" panose="020B0604020202020204" pitchFamily="34" charset="0"/>
              </a:endParaRPr>
            </a:p>
          </p:txBody>
        </p:sp>
      </p:grpSp>
      <p:sp>
        <p:nvSpPr>
          <p:cNvPr id="57" name="Text Box 15"/>
          <p:cNvSpPr txBox="1">
            <a:spLocks noChangeArrowheads="1"/>
          </p:cNvSpPr>
          <p:nvPr/>
        </p:nvSpPr>
        <p:spPr bwMode="auto">
          <a:xfrm>
            <a:off x="1798435" y="2724779"/>
            <a:ext cx="443065" cy="43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rtl="0" fontAlgn="base">
              <a:spcBef>
                <a:spcPct val="0"/>
              </a:spcBef>
              <a:spcAft>
                <a:spcPct val="0"/>
              </a:spcAft>
            </a:pPr>
            <a:r>
              <a:rPr lang="en-US" sz="2400" dirty="0" smtClean="0">
                <a:latin typeface="Arial" panose="020B0604020202020204" pitchFamily="34" charset="0"/>
              </a:rPr>
              <a:t>3</a:t>
            </a:r>
            <a:endParaRPr lang="en-US" dirty="0">
              <a:latin typeface="Arial" panose="020B0604020202020204" pitchFamily="34" charset="0"/>
            </a:endParaRPr>
          </a:p>
        </p:txBody>
      </p:sp>
      <p:sp>
        <p:nvSpPr>
          <p:cNvPr id="58" name="Text Box 16"/>
          <p:cNvSpPr txBox="1">
            <a:spLocks noChangeArrowheads="1"/>
          </p:cNvSpPr>
          <p:nvPr/>
        </p:nvSpPr>
        <p:spPr bwMode="auto">
          <a:xfrm>
            <a:off x="791840" y="3419797"/>
            <a:ext cx="2574940" cy="1809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Low" rtl="1"/>
            <a:r>
              <a:rPr lang="ar-EG" sz="2400" b="1" dirty="0"/>
              <a:t>أما المقابلات واللقاءات الرسمية فتعتمد بصفة أساسية على عملية تبادل الآراء والأخذ والرد بين طرفي المقابلة </a:t>
            </a:r>
            <a:endParaRPr lang="en-US" sz="2400" b="1" dirty="0"/>
          </a:p>
        </p:txBody>
      </p:sp>
    </p:spTree>
    <p:extLst>
      <p:ext uri="{BB962C8B-B14F-4D97-AF65-F5344CB8AC3E}">
        <p14:creationId xmlns:p14="http://schemas.microsoft.com/office/powerpoint/2010/main" xmlns="" val="201245165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fltVal val="0"/>
                                          </p:val>
                                        </p:tav>
                                        <p:tav tm="100000">
                                          <p:val>
                                            <p:strVal val="#ppt_h"/>
                                          </p:val>
                                        </p:tav>
                                      </p:tavLst>
                                    </p:anim>
                                    <p:animEffect transition="in" filter="fade">
                                      <p:cBhvr>
                                        <p:cTn id="118" dur="500"/>
                                        <p:tgtEl>
                                          <p:spTgt spid="4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par>
                                <p:cTn id="129" presetID="53" presetClass="entr" presetSubtype="16"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fltVal val="0"/>
                                          </p:val>
                                        </p:tav>
                                        <p:tav tm="100000">
                                          <p:val>
                                            <p:strVal val="#ppt_w"/>
                                          </p:val>
                                        </p:tav>
                                      </p:tavLst>
                                    </p:anim>
                                    <p:anim calcmode="lin" valueType="num">
                                      <p:cBhvr>
                                        <p:cTn id="137" dur="500" fill="hold"/>
                                        <p:tgtEl>
                                          <p:spTgt spid="57"/>
                                        </p:tgtEl>
                                        <p:attrNameLst>
                                          <p:attrName>ppt_h</p:attrName>
                                        </p:attrNameLst>
                                      </p:cBhvr>
                                      <p:tavLst>
                                        <p:tav tm="0">
                                          <p:val>
                                            <p:fltVal val="0"/>
                                          </p:val>
                                        </p:tav>
                                        <p:tav tm="100000">
                                          <p:val>
                                            <p:strVal val="#ppt_h"/>
                                          </p:val>
                                        </p:tav>
                                      </p:tavLst>
                                    </p:anim>
                                    <p:animEffect transition="in" filter="fade">
                                      <p:cBhvr>
                                        <p:cTn id="138" dur="500"/>
                                        <p:tgtEl>
                                          <p:spTgt spid="5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p:bldP spid="30" grpId="0"/>
      <p:bldP spid="31" grpId="0" animBg="1"/>
      <p:bldP spid="32" grpId="0" animBg="1"/>
      <p:bldP spid="33" grpId="0" animBg="1"/>
      <p:bldP spid="34" grpId="0" animBg="1"/>
      <p:bldP spid="35" grpId="0" animBg="1"/>
      <p:bldP spid="36" grpId="0" animBg="1"/>
      <p:bldP spid="43" grpId="0"/>
      <p:bldP spid="44" grpId="0"/>
      <p:bldP spid="45" grpId="0" animBg="1"/>
      <p:bldP spid="46" grpId="0" animBg="1"/>
      <p:bldP spid="47" grpId="0" animBg="1"/>
      <p:bldP spid="48" grpId="0" animBg="1"/>
      <p:bldP spid="49" grpId="0" animBg="1"/>
      <p:bldP spid="50" grpId="0" animBg="1"/>
      <p:bldP spid="57" grpId="0"/>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إدارة الاجتماع</a:t>
            </a:r>
            <a:endParaRPr lang="en-US" sz="3200" b="1" dirty="0">
              <a:solidFill>
                <a:srgbClr val="FFFFFF"/>
              </a:solidFill>
              <a:latin typeface="Arial Black" pitchFamily="34" charset="0"/>
            </a:endParaRPr>
          </a:p>
        </p:txBody>
      </p:sp>
      <p:sp>
        <p:nvSpPr>
          <p:cNvPr id="60" name="Rectangle 59"/>
          <p:cNvSpPr/>
          <p:nvPr/>
        </p:nvSpPr>
        <p:spPr bwMode="auto">
          <a:xfrm>
            <a:off x="-248" y="4888813"/>
            <a:ext cx="10080625" cy="1555320"/>
          </a:xfrm>
          <a:prstGeom prst="rect">
            <a:avLst/>
          </a:prstGeom>
          <a:solidFill>
            <a:srgbClr val="00B8FF"/>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900" b="1" dirty="0"/>
          </a:p>
          <a:p>
            <a:pPr algn="ctr" rtl="1"/>
            <a:endParaRPr lang="ar-EG" sz="1600" b="1" dirty="0" smtClean="0"/>
          </a:p>
          <a:p>
            <a:pPr algn="ctr" rtl="1"/>
            <a:r>
              <a:rPr lang="ar-SA" sz="2800" b="1" dirty="0" smtClean="0"/>
              <a:t>عند </a:t>
            </a:r>
            <a:r>
              <a:rPr lang="ar-SA" sz="2800" b="1" dirty="0"/>
              <a:t>إدارة اجتماع يصبح من يرأسه في دائرة الضوء فبجانب المهارات الإدارية يجب أن</a:t>
            </a:r>
          </a:p>
          <a:p>
            <a:pPr algn="ctr" rtl="1"/>
            <a:r>
              <a:rPr lang="ar-SA" sz="2800" b="1" dirty="0"/>
              <a:t>يتمتع من يدير الاجتماع بالمعرفة التامة لإتيكيت وبروتوكول إدارة الاجتماعات</a:t>
            </a:r>
          </a:p>
        </p:txBody>
      </p:sp>
    </p:spTree>
    <p:extLst>
      <p:ext uri="{BB962C8B-B14F-4D97-AF65-F5344CB8AC3E}">
        <p14:creationId xmlns:p14="http://schemas.microsoft.com/office/powerpoint/2010/main" xmlns="" val="385998917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smtClean="0">
                <a:solidFill>
                  <a:srgbClr val="FFFFFF"/>
                </a:solidFill>
                <a:latin typeface="Arial Black" pitchFamily="34" charset="0"/>
              </a:rPr>
              <a:t>يقول خبراء </a:t>
            </a:r>
            <a:r>
              <a:rPr lang="ar-EG" sz="3200" b="1" dirty="0">
                <a:solidFill>
                  <a:srgbClr val="FFFFFF"/>
                </a:solidFill>
                <a:latin typeface="Arial Black" pitchFamily="34" charset="0"/>
              </a:rPr>
              <a:t>الإتيكيت على أنه توجد عشرة أعمال صعبة على الإنسان</a:t>
            </a:r>
            <a:endParaRPr lang="en-US" sz="3200" b="1" dirty="0">
              <a:solidFill>
                <a:srgbClr val="FFFFFF"/>
              </a:solidFill>
              <a:latin typeface="Arial Black" pitchFamily="34" charset="0"/>
            </a:endParaRPr>
          </a:p>
        </p:txBody>
      </p:sp>
      <p:sp>
        <p:nvSpPr>
          <p:cNvPr id="5" name="圆角矩形 4"/>
          <p:cNvSpPr>
            <a:spLocks noChangeArrowheads="1"/>
          </p:cNvSpPr>
          <p:nvPr/>
        </p:nvSpPr>
        <p:spPr bwMode="auto">
          <a:xfrm>
            <a:off x="1007864" y="2292350"/>
            <a:ext cx="70883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2" descr="C:\Documents and Settings\鱼不愚\桌面\3dicon1_zcool.com.cn [转换].png"/>
          <p:cNvPicPr>
            <a:picLocks noChangeAspect="1" noChangeArrowheads="1"/>
          </p:cNvPicPr>
          <p:nvPr/>
        </p:nvPicPr>
        <p:blipFill>
          <a:blip r:embed="rId2">
            <a:extLst>
              <a:ext uri="{28A0092B-C50C-407E-A947-70E740481C1C}">
                <a14:useLocalDpi xmlns:a14="http://schemas.microsoft.com/office/drawing/2010/main" xmlns="" val="0"/>
              </a:ext>
            </a:extLst>
          </a:blip>
          <a:srcRect l="38753" r="35728" b="62553"/>
          <a:stretch>
            <a:fillRect/>
          </a:stretch>
        </p:blipFill>
        <p:spPr bwMode="auto">
          <a:xfrm>
            <a:off x="7673776" y="1907132"/>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5"/>
          <p:cNvSpPr txBox="1">
            <a:spLocks noChangeArrowheads="1"/>
          </p:cNvSpPr>
          <p:nvPr/>
        </p:nvSpPr>
        <p:spPr bwMode="auto">
          <a:xfrm>
            <a:off x="7894438" y="2457996"/>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8" name="圆角矩形 8"/>
          <p:cNvSpPr>
            <a:spLocks noChangeArrowheads="1"/>
          </p:cNvSpPr>
          <p:nvPr/>
        </p:nvSpPr>
        <p:spPr bwMode="auto">
          <a:xfrm>
            <a:off x="1722239" y="3521075"/>
            <a:ext cx="70883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2">
            <a:extLst>
              <a:ext uri="{28A0092B-C50C-407E-A947-70E740481C1C}">
                <a14:useLocalDpi xmlns:a14="http://schemas.microsoft.com/office/drawing/2010/main" xmlns="" val="0"/>
              </a:ext>
            </a:extLst>
          </a:blip>
          <a:srcRect l="38753" r="35728" b="62553"/>
          <a:stretch>
            <a:fillRect/>
          </a:stretch>
        </p:blipFill>
        <p:spPr bwMode="auto">
          <a:xfrm>
            <a:off x="8388151" y="312157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0"/>
          <p:cNvSpPr txBox="1">
            <a:spLocks noChangeArrowheads="1"/>
          </p:cNvSpPr>
          <p:nvPr/>
        </p:nvSpPr>
        <p:spPr bwMode="auto">
          <a:xfrm>
            <a:off x="8608813" y="3686721"/>
            <a:ext cx="7493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02</a:t>
            </a:r>
          </a:p>
        </p:txBody>
      </p:sp>
      <p:sp>
        <p:nvSpPr>
          <p:cNvPr id="11" name="圆角矩形 12"/>
          <p:cNvSpPr>
            <a:spLocks noChangeArrowheads="1"/>
          </p:cNvSpPr>
          <p:nvPr/>
        </p:nvSpPr>
        <p:spPr bwMode="auto">
          <a:xfrm>
            <a:off x="2415975" y="4792664"/>
            <a:ext cx="70883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2" name="Picture 2" descr="C:\Documents and Settings\鱼不愚\桌面\3dicon1_zcool.com.cn [转换].png"/>
          <p:cNvPicPr>
            <a:picLocks noChangeAspect="1" noChangeArrowheads="1"/>
          </p:cNvPicPr>
          <p:nvPr/>
        </p:nvPicPr>
        <p:blipFill>
          <a:blip r:embed="rId2">
            <a:extLst>
              <a:ext uri="{28A0092B-C50C-407E-A947-70E740481C1C}">
                <a14:useLocalDpi xmlns:a14="http://schemas.microsoft.com/office/drawing/2010/main" xmlns="" val="0"/>
              </a:ext>
            </a:extLst>
          </a:blip>
          <a:srcRect l="38753" r="35728" b="62553"/>
          <a:stretch>
            <a:fillRect/>
          </a:stretch>
        </p:blipFill>
        <p:spPr bwMode="auto">
          <a:xfrm>
            <a:off x="9081888" y="4407445"/>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4"/>
          <p:cNvSpPr txBox="1">
            <a:spLocks noChangeArrowheads="1"/>
          </p:cNvSpPr>
          <p:nvPr/>
        </p:nvSpPr>
        <p:spPr bwMode="auto">
          <a:xfrm>
            <a:off x="9302551" y="4958307"/>
            <a:ext cx="7493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03</a:t>
            </a:r>
          </a:p>
        </p:txBody>
      </p:sp>
      <p:sp>
        <p:nvSpPr>
          <p:cNvPr id="14" name="内容占位符 2"/>
          <p:cNvSpPr txBox="1">
            <a:spLocks/>
          </p:cNvSpPr>
          <p:nvPr/>
        </p:nvSpPr>
        <p:spPr bwMode="auto">
          <a:xfrm>
            <a:off x="1686647" y="2301875"/>
            <a:ext cx="622545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28224" rIns="0" bIns="0" numCol="1" anchor="t"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SzPct val="100000"/>
              <a:buFont typeface="Times New Roman" pitchFamily="18" charset="0"/>
              <a:defRPr sz="3200">
                <a:latin typeface="+mn-lt"/>
                <a:ea typeface="+mn-ea"/>
                <a:cs typeface="+mn-cs"/>
              </a:defRPr>
            </a:lvl1pPr>
            <a:lvl2pPr marL="742950" indent="-285750" algn="l" defTabSz="449263" rtl="0" eaLnBrk="0" fontAlgn="base" hangingPunct="0">
              <a:lnSpc>
                <a:spcPct val="93000"/>
              </a:lnSpc>
              <a:spcBef>
                <a:spcPct val="0"/>
              </a:spcBef>
              <a:spcAft>
                <a:spcPts val="1138"/>
              </a:spcAft>
              <a:buSzPct val="100000"/>
              <a:buFont typeface="Times New Roman" pitchFamily="18" charset="0"/>
              <a:defRPr sz="2800">
                <a:latin typeface="+mn-lt"/>
                <a:ea typeface="+mn-ea"/>
              </a:defRPr>
            </a:lvl2pPr>
            <a:lvl3pPr marL="1143000" indent="-228600" algn="l" defTabSz="449263" rtl="0" eaLnBrk="0" fontAlgn="base" hangingPunct="0">
              <a:lnSpc>
                <a:spcPct val="93000"/>
              </a:lnSpc>
              <a:spcBef>
                <a:spcPct val="0"/>
              </a:spcBef>
              <a:spcAft>
                <a:spcPts val="850"/>
              </a:spcAft>
              <a:buSzPct val="100000"/>
              <a:buFont typeface="Times New Roman" pitchFamily="18" charset="0"/>
              <a:defRPr sz="2400">
                <a:latin typeface="+mn-lt"/>
                <a:ea typeface="+mn-ea"/>
              </a:defRPr>
            </a:lvl3pPr>
            <a:lvl4pPr marL="1600200" indent="-228600" algn="l" defTabSz="449263" rtl="0" eaLnBrk="0" fontAlgn="base" hangingPunct="0">
              <a:lnSpc>
                <a:spcPct val="93000"/>
              </a:lnSpc>
              <a:spcBef>
                <a:spcPct val="0"/>
              </a:spcBef>
              <a:spcAft>
                <a:spcPts val="575"/>
              </a:spcAft>
              <a:buSzPct val="100000"/>
              <a:buFont typeface="Times New Roman" pitchFamily="18" charset="0"/>
              <a:defRPr sz="2000">
                <a:latin typeface="+mn-lt"/>
                <a:ea typeface="+mn-ea"/>
              </a:defRPr>
            </a:lvl4pPr>
            <a:lvl5pPr marL="20574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5pPr>
            <a:lvl6pPr marL="25146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6pPr>
            <a:lvl7pPr marL="29718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7pPr>
            <a:lvl8pPr marL="34290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8pPr>
            <a:lvl9pPr marL="38862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9pPr>
          </a:lstStyle>
          <a:p>
            <a:pPr marL="0" indent="0" algn="ctr" rtl="1" eaLnBrk="1" hangingPunct="1"/>
            <a:r>
              <a:rPr lang="ar-EG" altLang="zh-CN"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يقلع عن عادة راسخة</a:t>
            </a:r>
            <a:endParaRPr lang="zh-CN" altLang="en-U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内容占位符 2"/>
          <p:cNvSpPr txBox="1">
            <a:spLocks noChangeArrowheads="1"/>
          </p:cNvSpPr>
          <p:nvPr/>
        </p:nvSpPr>
        <p:spPr bwMode="auto">
          <a:xfrm>
            <a:off x="2485161" y="3516313"/>
            <a:ext cx="6225454"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r>
              <a:rPr lang="ar-EG" altLang="zh-CN" sz="32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sz="32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يحب عدوه</a:t>
            </a:r>
            <a:endParaRPr lang="zh-CN" altLang="en-US"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内容占位符 2"/>
          <p:cNvSpPr txBox="1">
            <a:spLocks noChangeArrowheads="1"/>
          </p:cNvSpPr>
          <p:nvPr/>
        </p:nvSpPr>
        <p:spPr bwMode="auto">
          <a:xfrm>
            <a:off x="3156672" y="4811713"/>
            <a:ext cx="622545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r>
              <a:rPr lang="ar-EG" altLang="zh-CN" sz="32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sz="32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يفكر بطريقة منطقية</a:t>
            </a:r>
            <a:endParaRPr lang="zh-CN" altLang="en-US"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098" name="Picture 2" descr="http://us.cdn1.123rf.com/168nwm/andreykr/andreykr1201/andreykr120100118/12166699-hands-tied-up-with-chain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45" y="5114132"/>
            <a:ext cx="2162837" cy="24455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777762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304008" y="2627709"/>
            <a:ext cx="5040560" cy="2520280"/>
          </a:xfrm>
          <a:prstGeom prst="flowChartMultidocumen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449263" rtl="1" eaLnBrk="1" fontAlgn="base" latinLnBrk="0" hangingPunct="0">
              <a:lnSpc>
                <a:spcPct val="250000"/>
              </a:lnSpc>
              <a:spcBef>
                <a:spcPct val="0"/>
              </a:spcBef>
              <a:spcAft>
                <a:spcPct val="0"/>
              </a:spcAft>
              <a:buClrTx/>
              <a:buSzPct val="100000"/>
              <a:buFont typeface="Times New Roman" pitchFamily="18" charset="0"/>
              <a:buNone/>
              <a:tabLst/>
            </a:pPr>
            <a:r>
              <a:rPr kumimoji="0" lang="ar-EG" sz="3200" b="1" i="0" u="none" strike="noStrike" cap="none" normalizeH="0" baseline="0" dirty="0" smtClean="0">
                <a:ln>
                  <a:noFill/>
                </a:ln>
                <a:solidFill>
                  <a:schemeClr val="tx1"/>
                </a:solidFill>
                <a:effectLst/>
                <a:latin typeface="Arial" pitchFamily="34" charset="0"/>
                <a:ea typeface="SimSun" pitchFamily="2" charset="-122"/>
              </a:rPr>
              <a:t>اتكيت ادارة الاجتماعات</a:t>
            </a:r>
          </a:p>
        </p:txBody>
      </p:sp>
    </p:spTree>
    <p:extLst>
      <p:ext uri="{BB962C8B-B14F-4D97-AF65-F5344CB8AC3E}">
        <p14:creationId xmlns:p14="http://schemas.microsoft.com/office/powerpoint/2010/main" xmlns="" val="362996306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95733" y="195841"/>
            <a:ext cx="9397108" cy="671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أهم قواعد الاتيكيت والبروتوكول الواجب مراعاتها عند إدارة الاجتماع </a:t>
            </a:r>
            <a:endParaRPr lang="en-US" sz="3200" b="1" dirty="0">
              <a:solidFill>
                <a:srgbClr val="FFFFFF"/>
              </a:solidFill>
              <a:latin typeface="Arial Black" pitchFamily="34" charset="0"/>
            </a:endParaRPr>
          </a:p>
        </p:txBody>
      </p:sp>
      <p:sp>
        <p:nvSpPr>
          <p:cNvPr id="59" name="AutoShape 7"/>
          <p:cNvSpPr>
            <a:spLocks noChangeArrowheads="1"/>
          </p:cNvSpPr>
          <p:nvPr/>
        </p:nvSpPr>
        <p:spPr bwMode="auto">
          <a:xfrm>
            <a:off x="647824" y="267590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0" name="AutoShape 8"/>
          <p:cNvSpPr>
            <a:spLocks noChangeArrowheads="1"/>
          </p:cNvSpPr>
          <p:nvPr/>
        </p:nvSpPr>
        <p:spPr bwMode="auto">
          <a:xfrm>
            <a:off x="833219" y="269971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التفكير الجيد في موعد الاجتماع</a:t>
            </a:r>
          </a:p>
        </p:txBody>
      </p:sp>
      <p:sp>
        <p:nvSpPr>
          <p:cNvPr id="61" name="AutoShape 7"/>
          <p:cNvSpPr>
            <a:spLocks noChangeArrowheads="1"/>
          </p:cNvSpPr>
          <p:nvPr/>
        </p:nvSpPr>
        <p:spPr bwMode="auto">
          <a:xfrm>
            <a:off x="689203" y="3707754"/>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2" name="AutoShape 8"/>
          <p:cNvSpPr>
            <a:spLocks noChangeArrowheads="1"/>
          </p:cNvSpPr>
          <p:nvPr/>
        </p:nvSpPr>
        <p:spPr bwMode="auto">
          <a:xfrm>
            <a:off x="874598" y="3731566"/>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إخطار المشاركين في الاجتماع قبل عقده بوقتاٍ كافياً</a:t>
            </a:r>
          </a:p>
        </p:txBody>
      </p:sp>
      <p:sp>
        <p:nvSpPr>
          <p:cNvPr id="63" name="AutoShape 7"/>
          <p:cNvSpPr>
            <a:spLocks noChangeArrowheads="1"/>
          </p:cNvSpPr>
          <p:nvPr/>
        </p:nvSpPr>
        <p:spPr bwMode="auto">
          <a:xfrm>
            <a:off x="727310" y="4715941"/>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4" name="AutoShape 8"/>
          <p:cNvSpPr>
            <a:spLocks noChangeArrowheads="1"/>
          </p:cNvSpPr>
          <p:nvPr/>
        </p:nvSpPr>
        <p:spPr bwMode="auto">
          <a:xfrm>
            <a:off x="912705" y="4739753"/>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تقديم الاعتذار في حالة عدم إخطار المشاركين قبل الاجتماع بوقتاً كافٍ</a:t>
            </a:r>
          </a:p>
        </p:txBody>
      </p:sp>
      <p:sp>
        <p:nvSpPr>
          <p:cNvPr id="65" name="AutoShape 7"/>
          <p:cNvSpPr>
            <a:spLocks noChangeArrowheads="1"/>
          </p:cNvSpPr>
          <p:nvPr/>
        </p:nvSpPr>
        <p:spPr bwMode="auto">
          <a:xfrm>
            <a:off x="761211" y="5723978"/>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6" name="AutoShape 8"/>
          <p:cNvSpPr>
            <a:spLocks noChangeArrowheads="1"/>
          </p:cNvSpPr>
          <p:nvPr/>
        </p:nvSpPr>
        <p:spPr bwMode="auto">
          <a:xfrm>
            <a:off x="946606" y="5747790"/>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انتقاء المشاركين في الاجتماع بعد تأني وتفكير عميق</a:t>
            </a:r>
          </a:p>
        </p:txBody>
      </p:sp>
    </p:spTree>
    <p:extLst>
      <p:ext uri="{BB962C8B-B14F-4D97-AF65-F5344CB8AC3E}">
        <p14:creationId xmlns:p14="http://schemas.microsoft.com/office/powerpoint/2010/main" xmlns="" val="147080329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95733" y="195841"/>
            <a:ext cx="9397108" cy="671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أهم قواعد الاتيكيت والبروتوكول الواجب مراعاتها عند إدارة الاجتماع </a:t>
            </a:r>
            <a:endParaRPr lang="en-US" sz="3200" b="1" dirty="0">
              <a:solidFill>
                <a:srgbClr val="FFFFFF"/>
              </a:solidFill>
              <a:latin typeface="Arial Black" pitchFamily="34" charset="0"/>
            </a:endParaRPr>
          </a:p>
        </p:txBody>
      </p:sp>
      <p:sp>
        <p:nvSpPr>
          <p:cNvPr id="59" name="AutoShape 7"/>
          <p:cNvSpPr>
            <a:spLocks noChangeArrowheads="1"/>
          </p:cNvSpPr>
          <p:nvPr/>
        </p:nvSpPr>
        <p:spPr bwMode="auto">
          <a:xfrm>
            <a:off x="647824" y="267590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0" name="AutoShape 8"/>
          <p:cNvSpPr>
            <a:spLocks noChangeArrowheads="1"/>
          </p:cNvSpPr>
          <p:nvPr/>
        </p:nvSpPr>
        <p:spPr bwMode="auto">
          <a:xfrm>
            <a:off x="833219" y="269971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توزيع جدول أعمال الاجتماع قبل موعده بوقت كافٍ</a:t>
            </a:r>
          </a:p>
        </p:txBody>
      </p:sp>
      <p:sp>
        <p:nvSpPr>
          <p:cNvPr id="61" name="AutoShape 7"/>
          <p:cNvSpPr>
            <a:spLocks noChangeArrowheads="1"/>
          </p:cNvSpPr>
          <p:nvPr/>
        </p:nvSpPr>
        <p:spPr bwMode="auto">
          <a:xfrm>
            <a:off x="689203" y="3707754"/>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2" name="AutoShape 8"/>
          <p:cNvSpPr>
            <a:spLocks noChangeArrowheads="1"/>
          </p:cNvSpPr>
          <p:nvPr/>
        </p:nvSpPr>
        <p:spPr bwMode="auto">
          <a:xfrm>
            <a:off x="874598" y="3731566"/>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يقرر الداعي للإجتماع مسبقاً الوقت المناسب لانتظار </a:t>
            </a:r>
            <a:r>
              <a:rPr lang="ar-EG" sz="2800" b="1" dirty="0" smtClean="0">
                <a:solidFill>
                  <a:schemeClr val="bg1"/>
                </a:solidFill>
              </a:rPr>
              <a:t>المشاركين</a:t>
            </a:r>
          </a:p>
          <a:p>
            <a:pPr algn="ctr" rtl="1"/>
            <a:r>
              <a:rPr lang="ar-EG" sz="2800" b="1" dirty="0" smtClean="0">
                <a:solidFill>
                  <a:schemeClr val="bg1"/>
                </a:solidFill>
              </a:rPr>
              <a:t> </a:t>
            </a:r>
            <a:r>
              <a:rPr lang="ar-EG" sz="2800" b="1" dirty="0">
                <a:solidFill>
                  <a:schemeClr val="bg1"/>
                </a:solidFill>
              </a:rPr>
              <a:t>المتأخرين </a:t>
            </a:r>
            <a:r>
              <a:rPr lang="ar-EG" sz="2800" b="1" dirty="0" smtClean="0">
                <a:solidFill>
                  <a:schemeClr val="bg1"/>
                </a:solidFill>
              </a:rPr>
              <a:t>عن </a:t>
            </a:r>
            <a:r>
              <a:rPr lang="ar-EG" sz="2800" b="1" dirty="0">
                <a:solidFill>
                  <a:schemeClr val="bg1"/>
                </a:solidFill>
              </a:rPr>
              <a:t>الحضور</a:t>
            </a:r>
          </a:p>
        </p:txBody>
      </p:sp>
      <p:sp>
        <p:nvSpPr>
          <p:cNvPr id="63" name="AutoShape 7"/>
          <p:cNvSpPr>
            <a:spLocks noChangeArrowheads="1"/>
          </p:cNvSpPr>
          <p:nvPr/>
        </p:nvSpPr>
        <p:spPr bwMode="auto">
          <a:xfrm>
            <a:off x="727310" y="4715941"/>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4" name="AutoShape 8"/>
          <p:cNvSpPr>
            <a:spLocks noChangeArrowheads="1"/>
          </p:cNvSpPr>
          <p:nvPr/>
        </p:nvSpPr>
        <p:spPr bwMode="auto">
          <a:xfrm>
            <a:off x="912705" y="4739753"/>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تقديم المشاركون الجدد إلى الاجتماع بسلوك مجامل</a:t>
            </a:r>
          </a:p>
        </p:txBody>
      </p:sp>
      <p:sp>
        <p:nvSpPr>
          <p:cNvPr id="65" name="AutoShape 7"/>
          <p:cNvSpPr>
            <a:spLocks noChangeArrowheads="1"/>
          </p:cNvSpPr>
          <p:nvPr/>
        </p:nvSpPr>
        <p:spPr bwMode="auto">
          <a:xfrm>
            <a:off x="761211" y="5723978"/>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6" name="AutoShape 8"/>
          <p:cNvSpPr>
            <a:spLocks noChangeArrowheads="1"/>
          </p:cNvSpPr>
          <p:nvPr/>
        </p:nvSpPr>
        <p:spPr bwMode="auto">
          <a:xfrm>
            <a:off x="946606" y="5747790"/>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معاملة المسئولين التنفيذيين الأصغر سناً بطريقة إنسانية</a:t>
            </a:r>
          </a:p>
        </p:txBody>
      </p:sp>
    </p:spTree>
    <p:extLst>
      <p:ext uri="{BB962C8B-B14F-4D97-AF65-F5344CB8AC3E}">
        <p14:creationId xmlns:p14="http://schemas.microsoft.com/office/powerpoint/2010/main" xmlns="" val="192387630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95733" y="195841"/>
            <a:ext cx="9397108" cy="671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أهم قواعد الاتيكيت والبروتوكول الواجب مراعاتها عند إدارة الاجتماع </a:t>
            </a:r>
            <a:endParaRPr lang="en-US" sz="3200" b="1" dirty="0">
              <a:solidFill>
                <a:srgbClr val="FFFFFF"/>
              </a:solidFill>
              <a:latin typeface="Arial Black" pitchFamily="34" charset="0"/>
            </a:endParaRPr>
          </a:p>
        </p:txBody>
      </p:sp>
      <p:sp>
        <p:nvSpPr>
          <p:cNvPr id="59" name="AutoShape 7"/>
          <p:cNvSpPr>
            <a:spLocks noChangeArrowheads="1"/>
          </p:cNvSpPr>
          <p:nvPr/>
        </p:nvSpPr>
        <p:spPr bwMode="auto">
          <a:xfrm>
            <a:off x="647824" y="267590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0" name="AutoShape 8"/>
          <p:cNvSpPr>
            <a:spLocks noChangeArrowheads="1"/>
          </p:cNvSpPr>
          <p:nvPr/>
        </p:nvSpPr>
        <p:spPr bwMode="auto">
          <a:xfrm>
            <a:off x="833219" y="269971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الوعي والإدراك لأي توتر يمكن حدوثه أثناء المناقشات والعمل على إزالته</a:t>
            </a:r>
          </a:p>
        </p:txBody>
      </p:sp>
      <p:sp>
        <p:nvSpPr>
          <p:cNvPr id="61" name="AutoShape 7"/>
          <p:cNvSpPr>
            <a:spLocks noChangeArrowheads="1"/>
          </p:cNvSpPr>
          <p:nvPr/>
        </p:nvSpPr>
        <p:spPr bwMode="auto">
          <a:xfrm>
            <a:off x="689203" y="3707754"/>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2" name="AutoShape 8"/>
          <p:cNvSpPr>
            <a:spLocks noChangeArrowheads="1"/>
          </p:cNvSpPr>
          <p:nvPr/>
        </p:nvSpPr>
        <p:spPr bwMode="auto">
          <a:xfrm>
            <a:off x="874598" y="3731566"/>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أن يضع رئيس الاجتماع عيناً على الساعة</a:t>
            </a:r>
          </a:p>
        </p:txBody>
      </p:sp>
      <p:sp>
        <p:nvSpPr>
          <p:cNvPr id="63" name="AutoShape 7"/>
          <p:cNvSpPr>
            <a:spLocks noChangeArrowheads="1"/>
          </p:cNvSpPr>
          <p:nvPr/>
        </p:nvSpPr>
        <p:spPr bwMode="auto">
          <a:xfrm>
            <a:off x="727310" y="4715941"/>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4" name="AutoShape 8"/>
          <p:cNvSpPr>
            <a:spLocks noChangeArrowheads="1"/>
          </p:cNvSpPr>
          <p:nvPr/>
        </p:nvSpPr>
        <p:spPr bwMode="auto">
          <a:xfrm>
            <a:off x="912705" y="4739753"/>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عدم التدخين إذا كان ذلك غير مسموح به في غرفة الاجتماعات</a:t>
            </a:r>
          </a:p>
        </p:txBody>
      </p:sp>
      <p:sp>
        <p:nvSpPr>
          <p:cNvPr id="65" name="AutoShape 7"/>
          <p:cNvSpPr>
            <a:spLocks noChangeArrowheads="1"/>
          </p:cNvSpPr>
          <p:nvPr/>
        </p:nvSpPr>
        <p:spPr bwMode="auto">
          <a:xfrm>
            <a:off x="761211" y="5723978"/>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6" name="AutoShape 8"/>
          <p:cNvSpPr>
            <a:spLocks noChangeArrowheads="1"/>
          </p:cNvSpPr>
          <p:nvPr/>
        </p:nvSpPr>
        <p:spPr bwMode="auto">
          <a:xfrm>
            <a:off x="946606" y="5747790"/>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أن يتعامل رئيس الاجتماع منع من يحاولون أخذ أكثر من حقهم بذكاء </a:t>
            </a:r>
            <a:endParaRPr lang="ar-EG" sz="2800" b="1" dirty="0" smtClean="0">
              <a:solidFill>
                <a:schemeClr val="bg1"/>
              </a:solidFill>
            </a:endParaRPr>
          </a:p>
          <a:p>
            <a:pPr algn="ctr" rtl="1"/>
            <a:r>
              <a:rPr lang="ar-EG" sz="2800" b="1" dirty="0" smtClean="0">
                <a:solidFill>
                  <a:schemeClr val="bg1"/>
                </a:solidFill>
              </a:rPr>
              <a:t>وسرعة </a:t>
            </a:r>
            <a:r>
              <a:rPr lang="ar-EG" sz="2800" b="1" dirty="0">
                <a:solidFill>
                  <a:schemeClr val="bg1"/>
                </a:solidFill>
              </a:rPr>
              <a:t>بديهة</a:t>
            </a:r>
          </a:p>
        </p:txBody>
      </p:sp>
    </p:spTree>
    <p:extLst>
      <p:ext uri="{BB962C8B-B14F-4D97-AF65-F5344CB8AC3E}">
        <p14:creationId xmlns:p14="http://schemas.microsoft.com/office/powerpoint/2010/main" xmlns="" val="95307246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95733" y="195841"/>
            <a:ext cx="9397108" cy="671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أهم قواعد الاتيكيت والبروتوكول الواجب مراعاتها عند إدارة الاجتماع </a:t>
            </a:r>
            <a:endParaRPr lang="en-US" sz="3200" b="1" dirty="0">
              <a:solidFill>
                <a:srgbClr val="FFFFFF"/>
              </a:solidFill>
              <a:latin typeface="Arial Black" pitchFamily="34" charset="0"/>
            </a:endParaRPr>
          </a:p>
        </p:txBody>
      </p:sp>
      <p:sp>
        <p:nvSpPr>
          <p:cNvPr id="59" name="AutoShape 7"/>
          <p:cNvSpPr>
            <a:spLocks noChangeArrowheads="1"/>
          </p:cNvSpPr>
          <p:nvPr/>
        </p:nvSpPr>
        <p:spPr bwMode="auto">
          <a:xfrm>
            <a:off x="647824" y="267590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0" name="AutoShape 8"/>
          <p:cNvSpPr>
            <a:spLocks noChangeArrowheads="1"/>
          </p:cNvSpPr>
          <p:nvPr/>
        </p:nvSpPr>
        <p:spPr bwMode="auto">
          <a:xfrm>
            <a:off x="833219" y="269971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العمل على أن يكون مكان الاجتماع مريحاً للجميع</a:t>
            </a:r>
          </a:p>
        </p:txBody>
      </p:sp>
      <p:sp>
        <p:nvSpPr>
          <p:cNvPr id="61" name="AutoShape 7"/>
          <p:cNvSpPr>
            <a:spLocks noChangeArrowheads="1"/>
          </p:cNvSpPr>
          <p:nvPr/>
        </p:nvSpPr>
        <p:spPr bwMode="auto">
          <a:xfrm>
            <a:off x="689203" y="3707754"/>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2" name="AutoShape 8"/>
          <p:cNvSpPr>
            <a:spLocks noChangeArrowheads="1"/>
          </p:cNvSpPr>
          <p:nvPr/>
        </p:nvSpPr>
        <p:spPr bwMode="auto">
          <a:xfrm>
            <a:off x="874598" y="3731566"/>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إذا كان زمن الاجتاع طويلاً جداً فمن المناسب أن يتخلله فترة راحة</a:t>
            </a:r>
          </a:p>
        </p:txBody>
      </p:sp>
      <p:sp>
        <p:nvSpPr>
          <p:cNvPr id="63" name="AutoShape 7"/>
          <p:cNvSpPr>
            <a:spLocks noChangeArrowheads="1"/>
          </p:cNvSpPr>
          <p:nvPr/>
        </p:nvSpPr>
        <p:spPr bwMode="auto">
          <a:xfrm>
            <a:off x="727310" y="4715941"/>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4" name="AutoShape 8"/>
          <p:cNvSpPr>
            <a:spLocks noChangeArrowheads="1"/>
          </p:cNvSpPr>
          <p:nvPr/>
        </p:nvSpPr>
        <p:spPr bwMode="auto">
          <a:xfrm>
            <a:off x="912705" y="4739753"/>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الثناء على كل من يقدم إيضاحات أو عرضاً أو كلمة في الاجتماع </a:t>
            </a:r>
            <a:endParaRPr lang="ar-EG" sz="2800" b="1" dirty="0" smtClean="0">
              <a:solidFill>
                <a:schemeClr val="bg1"/>
              </a:solidFill>
            </a:endParaRPr>
          </a:p>
          <a:p>
            <a:pPr algn="ctr" rtl="1"/>
            <a:r>
              <a:rPr lang="ar-EG" sz="2800" b="1" dirty="0" smtClean="0">
                <a:solidFill>
                  <a:schemeClr val="bg1"/>
                </a:solidFill>
              </a:rPr>
              <a:t>والثناء </a:t>
            </a:r>
            <a:r>
              <a:rPr lang="ar-EG" sz="2800" b="1" dirty="0">
                <a:solidFill>
                  <a:schemeClr val="bg1"/>
                </a:solidFill>
              </a:rPr>
              <a:t>على كل من  </a:t>
            </a:r>
            <a:r>
              <a:rPr lang="ar-EG" sz="2800" b="1" dirty="0" smtClean="0">
                <a:solidFill>
                  <a:schemeClr val="bg1"/>
                </a:solidFill>
              </a:rPr>
              <a:t>ساعد في الإعداد للإجتماع</a:t>
            </a:r>
            <a:endParaRPr lang="ar-EG" sz="2800" b="1" dirty="0">
              <a:solidFill>
                <a:schemeClr val="bg1"/>
              </a:solidFill>
            </a:endParaRPr>
          </a:p>
        </p:txBody>
      </p:sp>
      <p:sp>
        <p:nvSpPr>
          <p:cNvPr id="65" name="AutoShape 7"/>
          <p:cNvSpPr>
            <a:spLocks noChangeArrowheads="1"/>
          </p:cNvSpPr>
          <p:nvPr/>
        </p:nvSpPr>
        <p:spPr bwMode="auto">
          <a:xfrm>
            <a:off x="761211" y="5723978"/>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6" name="AutoShape 8"/>
          <p:cNvSpPr>
            <a:spLocks noChangeArrowheads="1"/>
          </p:cNvSpPr>
          <p:nvPr/>
        </p:nvSpPr>
        <p:spPr bwMode="auto">
          <a:xfrm>
            <a:off x="946606" y="5747790"/>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إبلاغ المجتمعين بموعد الاجتماع المقبل</a:t>
            </a:r>
          </a:p>
        </p:txBody>
      </p:sp>
    </p:spTree>
    <p:extLst>
      <p:ext uri="{BB962C8B-B14F-4D97-AF65-F5344CB8AC3E}">
        <p14:creationId xmlns:p14="http://schemas.microsoft.com/office/powerpoint/2010/main" xmlns="" val="317509397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304008" y="2627709"/>
            <a:ext cx="5040560" cy="2520280"/>
          </a:xfrm>
          <a:prstGeom prst="flowChartMultidocumen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lnSpc>
                <a:spcPct val="250000"/>
              </a:lnSpc>
            </a:pPr>
            <a:r>
              <a:rPr lang="ar-EG" sz="3200" b="1" dirty="0"/>
              <a:t>إتيكيت حضور الاجتماعات</a:t>
            </a:r>
            <a:endParaRPr kumimoji="0" lang="ar-EG" sz="3200" b="1" i="0" u="none" strike="noStrike" cap="none" normalizeH="0" baseline="0" dirty="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xmlns="" val="184298045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95733" y="195841"/>
            <a:ext cx="9397108"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دليل إتيكيت حضور الاجتماعات</a:t>
            </a:r>
            <a:endParaRPr lang="en-US" sz="3200" b="1" dirty="0">
              <a:solidFill>
                <a:srgbClr val="FFFFFF"/>
              </a:solidFill>
              <a:latin typeface="Arial Black" pitchFamily="34" charset="0"/>
            </a:endParaRPr>
          </a:p>
        </p:txBody>
      </p:sp>
      <p:sp>
        <p:nvSpPr>
          <p:cNvPr id="59" name="AutoShape 7"/>
          <p:cNvSpPr>
            <a:spLocks noChangeArrowheads="1"/>
          </p:cNvSpPr>
          <p:nvPr/>
        </p:nvSpPr>
        <p:spPr bwMode="auto">
          <a:xfrm>
            <a:off x="647824" y="267590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0" name="AutoShape 8"/>
          <p:cNvSpPr>
            <a:spLocks noChangeArrowheads="1"/>
          </p:cNvSpPr>
          <p:nvPr/>
        </p:nvSpPr>
        <p:spPr bwMode="auto">
          <a:xfrm>
            <a:off x="833219" y="269971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الوصول إلى مكان الاجتماع في الموعد المحدد </a:t>
            </a:r>
          </a:p>
        </p:txBody>
      </p:sp>
      <p:sp>
        <p:nvSpPr>
          <p:cNvPr id="61" name="AutoShape 7"/>
          <p:cNvSpPr>
            <a:spLocks noChangeArrowheads="1"/>
          </p:cNvSpPr>
          <p:nvPr/>
        </p:nvSpPr>
        <p:spPr bwMode="auto">
          <a:xfrm>
            <a:off x="689203" y="3707754"/>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2" name="AutoShape 8"/>
          <p:cNvSpPr>
            <a:spLocks noChangeArrowheads="1"/>
          </p:cNvSpPr>
          <p:nvPr/>
        </p:nvSpPr>
        <p:spPr bwMode="auto">
          <a:xfrm>
            <a:off x="874598" y="3731566"/>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600" b="1" dirty="0">
                <a:solidFill>
                  <a:schemeClr val="bg1"/>
                </a:solidFill>
              </a:rPr>
              <a:t>في حالة الحضور إلى اجتماع لأول مرة ويكون المدعو غير معروف للمجتمعين </a:t>
            </a:r>
          </a:p>
          <a:p>
            <a:pPr algn="ctr" rtl="1"/>
            <a:r>
              <a:rPr lang="ar-EG" sz="2600" b="1" dirty="0">
                <a:solidFill>
                  <a:schemeClr val="bg1"/>
                </a:solidFill>
              </a:rPr>
              <a:t>    أو لرئيس الاجتماع فعليه تقديم نفسه للمجتمعين بطريقة ودية قصيرة</a:t>
            </a:r>
          </a:p>
        </p:txBody>
      </p:sp>
      <p:sp>
        <p:nvSpPr>
          <p:cNvPr id="63" name="AutoShape 7"/>
          <p:cNvSpPr>
            <a:spLocks noChangeArrowheads="1"/>
          </p:cNvSpPr>
          <p:nvPr/>
        </p:nvSpPr>
        <p:spPr bwMode="auto">
          <a:xfrm>
            <a:off x="727310" y="4715941"/>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4" name="AutoShape 8"/>
          <p:cNvSpPr>
            <a:spLocks noChangeArrowheads="1"/>
          </p:cNvSpPr>
          <p:nvPr/>
        </p:nvSpPr>
        <p:spPr bwMode="auto">
          <a:xfrm>
            <a:off x="912705" y="4739753"/>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إذا تأخر موعد بدء الاجتماع لأي سبب من الأسباب فيمكن الدخول </a:t>
            </a:r>
            <a:endParaRPr lang="ar-EG" sz="2800" b="1" dirty="0" smtClean="0">
              <a:solidFill>
                <a:schemeClr val="bg1"/>
              </a:solidFill>
            </a:endParaRPr>
          </a:p>
          <a:p>
            <a:pPr algn="ctr" rtl="1"/>
            <a:r>
              <a:rPr lang="ar-EG" sz="2800" b="1" dirty="0" smtClean="0">
                <a:solidFill>
                  <a:schemeClr val="bg1"/>
                </a:solidFill>
              </a:rPr>
              <a:t>في </a:t>
            </a:r>
            <a:r>
              <a:rPr lang="ar-EG" sz="2800" b="1" dirty="0">
                <a:solidFill>
                  <a:schemeClr val="bg1"/>
                </a:solidFill>
              </a:rPr>
              <a:t>حوار </a:t>
            </a:r>
            <a:r>
              <a:rPr lang="ar-EG" sz="2800" b="1" dirty="0" smtClean="0">
                <a:solidFill>
                  <a:schemeClr val="bg1"/>
                </a:solidFill>
              </a:rPr>
              <a:t>ودي مع </a:t>
            </a:r>
            <a:r>
              <a:rPr lang="ar-EG" sz="2800" b="1" dirty="0">
                <a:solidFill>
                  <a:schemeClr val="bg1"/>
                </a:solidFill>
              </a:rPr>
              <a:t>الجالسين</a:t>
            </a:r>
          </a:p>
        </p:txBody>
      </p:sp>
      <p:sp>
        <p:nvSpPr>
          <p:cNvPr id="65" name="AutoShape 7"/>
          <p:cNvSpPr>
            <a:spLocks noChangeArrowheads="1"/>
          </p:cNvSpPr>
          <p:nvPr/>
        </p:nvSpPr>
        <p:spPr bwMode="auto">
          <a:xfrm>
            <a:off x="761211" y="5723978"/>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6" name="AutoShape 8"/>
          <p:cNvSpPr>
            <a:spLocks noChangeArrowheads="1"/>
          </p:cNvSpPr>
          <p:nvPr/>
        </p:nvSpPr>
        <p:spPr bwMode="auto">
          <a:xfrm>
            <a:off x="946606" y="5747790"/>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أن يكون المدعو إلى الاجتماع مستعداً للحضور إلى </a:t>
            </a:r>
            <a:r>
              <a:rPr lang="ar-EG" sz="2800" b="1" dirty="0" smtClean="0">
                <a:solidFill>
                  <a:schemeClr val="bg1"/>
                </a:solidFill>
              </a:rPr>
              <a:t>الاجتماع</a:t>
            </a:r>
          </a:p>
          <a:p>
            <a:pPr algn="ctr" rtl="1"/>
            <a:r>
              <a:rPr lang="ar-EG" sz="2800" b="1" dirty="0" smtClean="0">
                <a:solidFill>
                  <a:schemeClr val="bg1"/>
                </a:solidFill>
              </a:rPr>
              <a:t> </a:t>
            </a:r>
            <a:r>
              <a:rPr lang="ar-EG" sz="2800" b="1" dirty="0">
                <a:solidFill>
                  <a:schemeClr val="bg1"/>
                </a:solidFill>
              </a:rPr>
              <a:t>ومناقشة موضوعاته، </a:t>
            </a:r>
            <a:r>
              <a:rPr lang="ar-EG" sz="2800" b="1" dirty="0" smtClean="0">
                <a:solidFill>
                  <a:schemeClr val="bg1"/>
                </a:solidFill>
              </a:rPr>
              <a:t>وذلك </a:t>
            </a:r>
            <a:r>
              <a:rPr lang="ar-EG" sz="2800" b="1" dirty="0">
                <a:solidFill>
                  <a:schemeClr val="bg1"/>
                </a:solidFill>
              </a:rPr>
              <a:t>قبل الدخول للاجتماع</a:t>
            </a:r>
          </a:p>
        </p:txBody>
      </p:sp>
    </p:spTree>
    <p:extLst>
      <p:ext uri="{BB962C8B-B14F-4D97-AF65-F5344CB8AC3E}">
        <p14:creationId xmlns:p14="http://schemas.microsoft.com/office/powerpoint/2010/main" xmlns="" val="238442383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95733" y="195841"/>
            <a:ext cx="9397108"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دليل إتيكيت حضور الاجتماعات</a:t>
            </a:r>
            <a:endParaRPr lang="en-US" sz="3200" b="1" dirty="0">
              <a:solidFill>
                <a:srgbClr val="FFFFFF"/>
              </a:solidFill>
              <a:latin typeface="Arial Black" pitchFamily="34" charset="0"/>
            </a:endParaRPr>
          </a:p>
        </p:txBody>
      </p:sp>
      <p:sp>
        <p:nvSpPr>
          <p:cNvPr id="59" name="AutoShape 7"/>
          <p:cNvSpPr>
            <a:spLocks noChangeArrowheads="1"/>
          </p:cNvSpPr>
          <p:nvPr/>
        </p:nvSpPr>
        <p:spPr bwMode="auto">
          <a:xfrm>
            <a:off x="647824" y="267590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0" name="AutoShape 8"/>
          <p:cNvSpPr>
            <a:spLocks noChangeArrowheads="1"/>
          </p:cNvSpPr>
          <p:nvPr/>
        </p:nvSpPr>
        <p:spPr bwMode="auto">
          <a:xfrm>
            <a:off x="833219" y="269971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إذا رغب أحد المجتمعين استخدام جهاز لتسجيل حوار الاجتماع، </a:t>
            </a:r>
            <a:endParaRPr lang="ar-EG" sz="2800" b="1" dirty="0" smtClean="0">
              <a:solidFill>
                <a:schemeClr val="bg1"/>
              </a:solidFill>
            </a:endParaRPr>
          </a:p>
          <a:p>
            <a:pPr algn="ctr" rtl="1"/>
            <a:r>
              <a:rPr lang="ar-EG" sz="2800" b="1" dirty="0" smtClean="0">
                <a:solidFill>
                  <a:schemeClr val="bg1"/>
                </a:solidFill>
              </a:rPr>
              <a:t>فيجب </a:t>
            </a:r>
            <a:r>
              <a:rPr lang="ar-EG" sz="2800" b="1" dirty="0">
                <a:solidFill>
                  <a:schemeClr val="bg1"/>
                </a:solidFill>
              </a:rPr>
              <a:t>الاستئذان </a:t>
            </a:r>
            <a:r>
              <a:rPr lang="ar-EG" sz="2800" b="1" dirty="0" smtClean="0">
                <a:solidFill>
                  <a:schemeClr val="bg1"/>
                </a:solidFill>
              </a:rPr>
              <a:t>مسبقاً </a:t>
            </a:r>
            <a:r>
              <a:rPr lang="ar-EG" sz="2800" b="1" dirty="0">
                <a:solidFill>
                  <a:schemeClr val="bg1"/>
                </a:solidFill>
              </a:rPr>
              <a:t>من رئيس الاجتماع</a:t>
            </a:r>
          </a:p>
        </p:txBody>
      </p:sp>
      <p:sp>
        <p:nvSpPr>
          <p:cNvPr id="61" name="AutoShape 7"/>
          <p:cNvSpPr>
            <a:spLocks noChangeArrowheads="1"/>
          </p:cNvSpPr>
          <p:nvPr/>
        </p:nvSpPr>
        <p:spPr bwMode="auto">
          <a:xfrm>
            <a:off x="689203" y="3707754"/>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2" name="AutoShape 8"/>
          <p:cNvSpPr>
            <a:spLocks noChangeArrowheads="1"/>
          </p:cNvSpPr>
          <p:nvPr/>
        </p:nvSpPr>
        <p:spPr bwMode="auto">
          <a:xfrm>
            <a:off x="874598" y="3731566"/>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ألا يستغل وقت مناقشات الآخرين في الرسم بطريقة (نصف واعية) </a:t>
            </a:r>
            <a:endParaRPr lang="ar-EG" sz="2800" b="1" dirty="0" smtClean="0">
              <a:solidFill>
                <a:schemeClr val="bg1"/>
              </a:solidFill>
            </a:endParaRPr>
          </a:p>
          <a:p>
            <a:pPr algn="ctr" rtl="1"/>
            <a:r>
              <a:rPr lang="ar-EG" sz="2800" b="1" dirty="0" smtClean="0">
                <a:solidFill>
                  <a:schemeClr val="bg1"/>
                </a:solidFill>
              </a:rPr>
              <a:t>على </a:t>
            </a:r>
            <a:r>
              <a:rPr lang="ar-EG" sz="2800" b="1" dirty="0">
                <a:solidFill>
                  <a:schemeClr val="bg1"/>
                </a:solidFill>
              </a:rPr>
              <a:t>الأوراق </a:t>
            </a:r>
            <a:r>
              <a:rPr lang="ar-EG" sz="2800" b="1" dirty="0" smtClean="0">
                <a:solidFill>
                  <a:schemeClr val="bg1"/>
                </a:solidFill>
              </a:rPr>
              <a:t>الموجودة </a:t>
            </a:r>
            <a:r>
              <a:rPr lang="ar-EG" sz="2800" b="1" dirty="0">
                <a:solidFill>
                  <a:schemeClr val="bg1"/>
                </a:solidFill>
              </a:rPr>
              <a:t>أمامه</a:t>
            </a:r>
          </a:p>
        </p:txBody>
      </p:sp>
      <p:sp>
        <p:nvSpPr>
          <p:cNvPr id="63" name="AutoShape 7"/>
          <p:cNvSpPr>
            <a:spLocks noChangeArrowheads="1"/>
          </p:cNvSpPr>
          <p:nvPr/>
        </p:nvSpPr>
        <p:spPr bwMode="auto">
          <a:xfrm>
            <a:off x="727310" y="4715941"/>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4" name="AutoShape 8"/>
          <p:cNvSpPr>
            <a:spLocks noChangeArrowheads="1"/>
          </p:cNvSpPr>
          <p:nvPr/>
        </p:nvSpPr>
        <p:spPr bwMode="auto">
          <a:xfrm>
            <a:off x="912705" y="4739753"/>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عدم مقاطعة الآخرين أثناء الحديث</a:t>
            </a:r>
          </a:p>
        </p:txBody>
      </p:sp>
      <p:sp>
        <p:nvSpPr>
          <p:cNvPr id="65" name="AutoShape 7"/>
          <p:cNvSpPr>
            <a:spLocks noChangeArrowheads="1"/>
          </p:cNvSpPr>
          <p:nvPr/>
        </p:nvSpPr>
        <p:spPr bwMode="auto">
          <a:xfrm>
            <a:off x="761211" y="5723978"/>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6" name="AutoShape 8"/>
          <p:cNvSpPr>
            <a:spLocks noChangeArrowheads="1"/>
          </p:cNvSpPr>
          <p:nvPr/>
        </p:nvSpPr>
        <p:spPr bwMode="auto">
          <a:xfrm>
            <a:off x="946606" y="5747790"/>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عدم الاستحواذ على المناقشة أو الإطالة في عرض وجهات النظر</a:t>
            </a:r>
          </a:p>
        </p:txBody>
      </p:sp>
    </p:spTree>
    <p:extLst>
      <p:ext uri="{BB962C8B-B14F-4D97-AF65-F5344CB8AC3E}">
        <p14:creationId xmlns:p14="http://schemas.microsoft.com/office/powerpoint/2010/main" xmlns="" val="280817582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395733" y="195841"/>
            <a:ext cx="9397108"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a:solidFill>
                  <a:srgbClr val="FFFFFF"/>
                </a:solidFill>
                <a:latin typeface="Arial Black" pitchFamily="34" charset="0"/>
              </a:rPr>
              <a:t>دليل إتيكيت حضور الاجتماعات</a:t>
            </a:r>
            <a:endParaRPr lang="en-US" sz="3200" b="1" dirty="0">
              <a:solidFill>
                <a:srgbClr val="FFFFFF"/>
              </a:solidFill>
              <a:latin typeface="Arial Black" pitchFamily="34" charset="0"/>
            </a:endParaRPr>
          </a:p>
        </p:txBody>
      </p:sp>
      <p:sp>
        <p:nvSpPr>
          <p:cNvPr id="59" name="AutoShape 7"/>
          <p:cNvSpPr>
            <a:spLocks noChangeArrowheads="1"/>
          </p:cNvSpPr>
          <p:nvPr/>
        </p:nvSpPr>
        <p:spPr bwMode="auto">
          <a:xfrm>
            <a:off x="647824" y="2675905"/>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0" name="AutoShape 8"/>
          <p:cNvSpPr>
            <a:spLocks noChangeArrowheads="1"/>
          </p:cNvSpPr>
          <p:nvPr/>
        </p:nvSpPr>
        <p:spPr bwMode="auto">
          <a:xfrm>
            <a:off x="833219" y="2699717"/>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من الأمور الطبيعية الاستفسار عن أي نقطة غامضة خلال المناقشة</a:t>
            </a:r>
          </a:p>
        </p:txBody>
      </p:sp>
      <p:sp>
        <p:nvSpPr>
          <p:cNvPr id="61" name="AutoShape 7"/>
          <p:cNvSpPr>
            <a:spLocks noChangeArrowheads="1"/>
          </p:cNvSpPr>
          <p:nvPr/>
        </p:nvSpPr>
        <p:spPr bwMode="auto">
          <a:xfrm>
            <a:off x="689203" y="3707754"/>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2" name="AutoShape 8"/>
          <p:cNvSpPr>
            <a:spLocks noChangeArrowheads="1"/>
          </p:cNvSpPr>
          <p:nvPr/>
        </p:nvSpPr>
        <p:spPr bwMode="auto">
          <a:xfrm>
            <a:off x="874598" y="3731566"/>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الإظهار الدائم للمشاعر الودية الطيبة، مع تجنب الخلاف العنيف </a:t>
            </a:r>
            <a:r>
              <a:rPr lang="ar-EG" sz="2800" b="1" dirty="0" smtClean="0">
                <a:solidFill>
                  <a:schemeClr val="bg1"/>
                </a:solidFill>
              </a:rPr>
              <a:t>في</a:t>
            </a:r>
          </a:p>
          <a:p>
            <a:pPr algn="ctr" rtl="1"/>
            <a:r>
              <a:rPr lang="ar-EG" sz="2800" b="1" dirty="0" smtClean="0">
                <a:solidFill>
                  <a:schemeClr val="bg1"/>
                </a:solidFill>
              </a:rPr>
              <a:t> </a:t>
            </a:r>
            <a:r>
              <a:rPr lang="ar-EG" sz="2800" b="1" dirty="0">
                <a:solidFill>
                  <a:schemeClr val="bg1"/>
                </a:solidFill>
              </a:rPr>
              <a:t>أي مناقشة</a:t>
            </a:r>
          </a:p>
        </p:txBody>
      </p:sp>
      <p:sp>
        <p:nvSpPr>
          <p:cNvPr id="63" name="AutoShape 7"/>
          <p:cNvSpPr>
            <a:spLocks noChangeArrowheads="1"/>
          </p:cNvSpPr>
          <p:nvPr/>
        </p:nvSpPr>
        <p:spPr bwMode="auto">
          <a:xfrm>
            <a:off x="727310" y="4715941"/>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4" name="AutoShape 8"/>
          <p:cNvSpPr>
            <a:spLocks noChangeArrowheads="1"/>
          </p:cNvSpPr>
          <p:nvPr/>
        </p:nvSpPr>
        <p:spPr bwMode="auto">
          <a:xfrm>
            <a:off x="912705" y="4739753"/>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أن يفكر عضو الاجتماع قبل أن يتكلم</a:t>
            </a:r>
          </a:p>
        </p:txBody>
      </p:sp>
      <p:sp>
        <p:nvSpPr>
          <p:cNvPr id="65" name="AutoShape 7"/>
          <p:cNvSpPr>
            <a:spLocks noChangeArrowheads="1"/>
          </p:cNvSpPr>
          <p:nvPr/>
        </p:nvSpPr>
        <p:spPr bwMode="auto">
          <a:xfrm>
            <a:off x="761211" y="5723978"/>
            <a:ext cx="8746869" cy="792163"/>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endParaRPr lang="ar-EG" sz="2800">
              <a:solidFill>
                <a:srgbClr val="B1E2FB"/>
              </a:solidFill>
              <a:latin typeface="Arial" panose="020B0604020202020204" pitchFamily="34" charset="0"/>
            </a:endParaRPr>
          </a:p>
        </p:txBody>
      </p:sp>
      <p:sp>
        <p:nvSpPr>
          <p:cNvPr id="66" name="AutoShape 8"/>
          <p:cNvSpPr>
            <a:spLocks noChangeArrowheads="1"/>
          </p:cNvSpPr>
          <p:nvPr/>
        </p:nvSpPr>
        <p:spPr bwMode="auto">
          <a:xfrm>
            <a:off x="946606" y="5747790"/>
            <a:ext cx="8368243" cy="703262"/>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rtl="1"/>
            <a:r>
              <a:rPr lang="ar-EG" sz="2800" b="1" dirty="0">
                <a:solidFill>
                  <a:schemeClr val="bg1"/>
                </a:solidFill>
              </a:rPr>
              <a:t>يجب شكر رئيس الاجتماع في نهاية الجلسة</a:t>
            </a:r>
          </a:p>
        </p:txBody>
      </p:sp>
    </p:spTree>
    <p:extLst>
      <p:ext uri="{BB962C8B-B14F-4D97-AF65-F5344CB8AC3E}">
        <p14:creationId xmlns:p14="http://schemas.microsoft.com/office/powerpoint/2010/main" xmlns="" val="343259505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504825" y="446088"/>
            <a:ext cx="907097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8808" rIns="0" bIns="0"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eaLnBrk="1"/>
            <a:r>
              <a:rPr lang="en-US" sz="4400" b="1" dirty="0">
                <a:solidFill>
                  <a:srgbClr val="FFFFFF"/>
                </a:solidFill>
              </a:rPr>
              <a:t>Thank you !</a:t>
            </a: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smtClean="0">
                <a:solidFill>
                  <a:srgbClr val="FFFFFF"/>
                </a:solidFill>
                <a:latin typeface="Arial Black" pitchFamily="34" charset="0"/>
              </a:rPr>
              <a:t>يقول خبراء </a:t>
            </a:r>
            <a:r>
              <a:rPr lang="ar-EG" sz="3200" b="1" dirty="0">
                <a:solidFill>
                  <a:srgbClr val="FFFFFF"/>
                </a:solidFill>
                <a:latin typeface="Arial Black" pitchFamily="34" charset="0"/>
              </a:rPr>
              <a:t>الإتيكيت على أنه توجد عشرة أعمال صعبة على الإنسان</a:t>
            </a:r>
            <a:endParaRPr lang="en-US" sz="3200" b="1" dirty="0">
              <a:solidFill>
                <a:srgbClr val="FFFFFF"/>
              </a:solidFill>
              <a:latin typeface="Arial Black" pitchFamily="34" charset="0"/>
            </a:endParaRPr>
          </a:p>
        </p:txBody>
      </p:sp>
      <p:sp>
        <p:nvSpPr>
          <p:cNvPr id="5" name="圆角矩形 4"/>
          <p:cNvSpPr>
            <a:spLocks noChangeArrowheads="1"/>
          </p:cNvSpPr>
          <p:nvPr/>
        </p:nvSpPr>
        <p:spPr bwMode="auto">
          <a:xfrm>
            <a:off x="1007864" y="2292350"/>
            <a:ext cx="70883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2" descr="C:\Documents and Settings\鱼不愚\桌面\3dicon1_zcool.com.cn [转换].png"/>
          <p:cNvPicPr>
            <a:picLocks noChangeAspect="1" noChangeArrowheads="1"/>
          </p:cNvPicPr>
          <p:nvPr/>
        </p:nvPicPr>
        <p:blipFill>
          <a:blip r:embed="rId2">
            <a:extLst>
              <a:ext uri="{28A0092B-C50C-407E-A947-70E740481C1C}">
                <a14:useLocalDpi xmlns:a14="http://schemas.microsoft.com/office/drawing/2010/main" xmlns="" val="0"/>
              </a:ext>
            </a:extLst>
          </a:blip>
          <a:srcRect l="38753" r="35728" b="62553"/>
          <a:stretch>
            <a:fillRect/>
          </a:stretch>
        </p:blipFill>
        <p:spPr bwMode="auto">
          <a:xfrm>
            <a:off x="7673776" y="1907132"/>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5"/>
          <p:cNvSpPr txBox="1">
            <a:spLocks noChangeArrowheads="1"/>
          </p:cNvSpPr>
          <p:nvPr/>
        </p:nvSpPr>
        <p:spPr bwMode="auto">
          <a:xfrm>
            <a:off x="7894438" y="2457996"/>
            <a:ext cx="749300" cy="55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8"/>
          <p:cNvSpPr>
            <a:spLocks noChangeArrowheads="1"/>
          </p:cNvSpPr>
          <p:nvPr/>
        </p:nvSpPr>
        <p:spPr bwMode="auto">
          <a:xfrm>
            <a:off x="1722239" y="3521075"/>
            <a:ext cx="70883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2">
            <a:extLst>
              <a:ext uri="{28A0092B-C50C-407E-A947-70E740481C1C}">
                <a14:useLocalDpi xmlns:a14="http://schemas.microsoft.com/office/drawing/2010/main" xmlns="" val="0"/>
              </a:ext>
            </a:extLst>
          </a:blip>
          <a:srcRect l="38753" r="35728" b="62553"/>
          <a:stretch>
            <a:fillRect/>
          </a:stretch>
        </p:blipFill>
        <p:spPr bwMode="auto">
          <a:xfrm>
            <a:off x="8388151" y="312157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0"/>
          <p:cNvSpPr txBox="1">
            <a:spLocks noChangeArrowheads="1"/>
          </p:cNvSpPr>
          <p:nvPr/>
        </p:nvSpPr>
        <p:spPr bwMode="auto">
          <a:xfrm>
            <a:off x="8608813" y="3686721"/>
            <a:ext cx="749300" cy="55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05</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圆角矩形 12"/>
          <p:cNvSpPr>
            <a:spLocks noChangeArrowheads="1"/>
          </p:cNvSpPr>
          <p:nvPr/>
        </p:nvSpPr>
        <p:spPr bwMode="auto">
          <a:xfrm>
            <a:off x="2415975" y="4792664"/>
            <a:ext cx="70883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2" name="Picture 2" descr="C:\Documents and Settings\鱼不愚\桌面\3dicon1_zcool.com.cn [转换].png"/>
          <p:cNvPicPr>
            <a:picLocks noChangeAspect="1" noChangeArrowheads="1"/>
          </p:cNvPicPr>
          <p:nvPr/>
        </p:nvPicPr>
        <p:blipFill>
          <a:blip r:embed="rId2">
            <a:extLst>
              <a:ext uri="{28A0092B-C50C-407E-A947-70E740481C1C}">
                <a14:useLocalDpi xmlns:a14="http://schemas.microsoft.com/office/drawing/2010/main" xmlns="" val="0"/>
              </a:ext>
            </a:extLst>
          </a:blip>
          <a:srcRect l="38753" r="35728" b="62553"/>
          <a:stretch>
            <a:fillRect/>
          </a:stretch>
        </p:blipFill>
        <p:spPr bwMode="auto">
          <a:xfrm>
            <a:off x="9081888" y="4407445"/>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4"/>
          <p:cNvSpPr txBox="1">
            <a:spLocks noChangeArrowheads="1"/>
          </p:cNvSpPr>
          <p:nvPr/>
        </p:nvSpPr>
        <p:spPr bwMode="auto">
          <a:xfrm>
            <a:off x="9302551" y="4958307"/>
            <a:ext cx="749300" cy="55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06</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内容占位符 2"/>
          <p:cNvSpPr txBox="1">
            <a:spLocks/>
          </p:cNvSpPr>
          <p:nvPr/>
        </p:nvSpPr>
        <p:spPr bwMode="auto">
          <a:xfrm>
            <a:off x="1686647" y="2301875"/>
            <a:ext cx="622545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28224" rIns="0" bIns="0" numCol="1" anchor="t"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SzPct val="100000"/>
              <a:buFont typeface="Times New Roman" pitchFamily="18" charset="0"/>
              <a:defRPr sz="3200">
                <a:latin typeface="+mn-lt"/>
                <a:ea typeface="+mn-ea"/>
                <a:cs typeface="+mn-cs"/>
              </a:defRPr>
            </a:lvl1pPr>
            <a:lvl2pPr marL="742950" indent="-285750" algn="l" defTabSz="449263" rtl="0" eaLnBrk="0" fontAlgn="base" hangingPunct="0">
              <a:lnSpc>
                <a:spcPct val="93000"/>
              </a:lnSpc>
              <a:spcBef>
                <a:spcPct val="0"/>
              </a:spcBef>
              <a:spcAft>
                <a:spcPts val="1138"/>
              </a:spcAft>
              <a:buSzPct val="100000"/>
              <a:buFont typeface="Times New Roman" pitchFamily="18" charset="0"/>
              <a:defRPr sz="2800">
                <a:latin typeface="+mn-lt"/>
                <a:ea typeface="+mn-ea"/>
              </a:defRPr>
            </a:lvl2pPr>
            <a:lvl3pPr marL="1143000" indent="-228600" algn="l" defTabSz="449263" rtl="0" eaLnBrk="0" fontAlgn="base" hangingPunct="0">
              <a:lnSpc>
                <a:spcPct val="93000"/>
              </a:lnSpc>
              <a:spcBef>
                <a:spcPct val="0"/>
              </a:spcBef>
              <a:spcAft>
                <a:spcPts val="850"/>
              </a:spcAft>
              <a:buSzPct val="100000"/>
              <a:buFont typeface="Times New Roman" pitchFamily="18" charset="0"/>
              <a:defRPr sz="2400">
                <a:latin typeface="+mn-lt"/>
                <a:ea typeface="+mn-ea"/>
              </a:defRPr>
            </a:lvl3pPr>
            <a:lvl4pPr marL="1600200" indent="-228600" algn="l" defTabSz="449263" rtl="0" eaLnBrk="0" fontAlgn="base" hangingPunct="0">
              <a:lnSpc>
                <a:spcPct val="93000"/>
              </a:lnSpc>
              <a:spcBef>
                <a:spcPct val="0"/>
              </a:spcBef>
              <a:spcAft>
                <a:spcPts val="575"/>
              </a:spcAft>
              <a:buSzPct val="100000"/>
              <a:buFont typeface="Times New Roman" pitchFamily="18" charset="0"/>
              <a:defRPr sz="2000">
                <a:latin typeface="+mn-lt"/>
                <a:ea typeface="+mn-ea"/>
              </a:defRPr>
            </a:lvl4pPr>
            <a:lvl5pPr marL="20574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5pPr>
            <a:lvl6pPr marL="25146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6pPr>
            <a:lvl7pPr marL="29718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7pPr>
            <a:lvl8pPr marL="34290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8pPr>
            <a:lvl9pPr marL="38862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9pPr>
          </a:lstStyle>
          <a:p>
            <a:pPr marL="0" indent="0" algn="ctr" rtl="1" eaLnBrk="1" hangingPunct="1"/>
            <a:r>
              <a:rPr lang="ar-EG" altLang="zh-CN"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يعترف بجهله</a:t>
            </a:r>
            <a:endParaRPr lang="zh-CN" altLang="en-U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内容占位符 2"/>
          <p:cNvSpPr txBox="1">
            <a:spLocks noChangeArrowheads="1"/>
          </p:cNvSpPr>
          <p:nvPr/>
        </p:nvSpPr>
        <p:spPr bwMode="auto">
          <a:xfrm>
            <a:off x="2485161" y="3516313"/>
            <a:ext cx="6225454"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r>
              <a:rPr lang="ar-EG" altLang="zh-CN" sz="32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sz="32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يتريث في إصدار أحكامه</a:t>
            </a:r>
            <a:endParaRPr lang="zh-CN" altLang="en-US"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内容占位符 2"/>
          <p:cNvSpPr txBox="1">
            <a:spLocks noChangeArrowheads="1"/>
          </p:cNvSpPr>
          <p:nvPr/>
        </p:nvSpPr>
        <p:spPr bwMode="auto">
          <a:xfrm>
            <a:off x="3156672" y="4811713"/>
            <a:ext cx="622545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r>
              <a:rPr lang="ar-EG" altLang="zh-CN" sz="32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sz="32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ينتظر دون أن ينفذ صبره</a:t>
            </a:r>
            <a:endParaRPr lang="zh-CN" altLang="en-US"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7" name="Picture 2" descr="http://us.cdn1.123rf.com/168nwm/andreykr/andreykr1201/andreykr120100118/12166699-hands-tied-up-with-chain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45" y="5114132"/>
            <a:ext cx="2162837" cy="24455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171229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539749" y="195841"/>
            <a:ext cx="9109075" cy="63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dirty="0" smtClean="0">
                <a:solidFill>
                  <a:srgbClr val="FFFFFF"/>
                </a:solidFill>
                <a:latin typeface="Arial Black" pitchFamily="34" charset="0"/>
              </a:rPr>
              <a:t>يقول خبراء </a:t>
            </a:r>
            <a:r>
              <a:rPr lang="ar-EG" sz="3200" b="1" dirty="0">
                <a:solidFill>
                  <a:srgbClr val="FFFFFF"/>
                </a:solidFill>
                <a:latin typeface="Arial Black" pitchFamily="34" charset="0"/>
              </a:rPr>
              <a:t>الإتيكيت على أنه توجد عشرة أعمال صعبة على الإنسان</a:t>
            </a:r>
            <a:endParaRPr lang="en-US" sz="3200" b="1" dirty="0">
              <a:solidFill>
                <a:srgbClr val="FFFFFF"/>
              </a:solidFill>
              <a:latin typeface="Arial Black" pitchFamily="34" charset="0"/>
            </a:endParaRPr>
          </a:p>
        </p:txBody>
      </p:sp>
      <p:sp>
        <p:nvSpPr>
          <p:cNvPr id="5" name="圆角矩形 4"/>
          <p:cNvSpPr>
            <a:spLocks noChangeArrowheads="1"/>
          </p:cNvSpPr>
          <p:nvPr/>
        </p:nvSpPr>
        <p:spPr bwMode="auto">
          <a:xfrm>
            <a:off x="1007864" y="3156446"/>
            <a:ext cx="70883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2" descr="C:\Documents and Settings\鱼不愚\桌面\3dicon1_zcool.com.cn [转换].png"/>
          <p:cNvPicPr>
            <a:picLocks noChangeAspect="1" noChangeArrowheads="1"/>
          </p:cNvPicPr>
          <p:nvPr/>
        </p:nvPicPr>
        <p:blipFill>
          <a:blip r:embed="rId2">
            <a:extLst>
              <a:ext uri="{28A0092B-C50C-407E-A947-70E740481C1C}">
                <a14:useLocalDpi xmlns:a14="http://schemas.microsoft.com/office/drawing/2010/main" xmlns="" val="0"/>
              </a:ext>
            </a:extLst>
          </a:blip>
          <a:srcRect l="38753" r="35728" b="62553"/>
          <a:stretch>
            <a:fillRect/>
          </a:stretch>
        </p:blipFill>
        <p:spPr bwMode="auto">
          <a:xfrm>
            <a:off x="7673776" y="2771228"/>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5"/>
          <p:cNvSpPr txBox="1">
            <a:spLocks noChangeArrowheads="1"/>
          </p:cNvSpPr>
          <p:nvPr/>
        </p:nvSpPr>
        <p:spPr bwMode="auto">
          <a:xfrm>
            <a:off x="7894438" y="3322092"/>
            <a:ext cx="749300" cy="55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08</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8"/>
          <p:cNvSpPr>
            <a:spLocks noChangeArrowheads="1"/>
          </p:cNvSpPr>
          <p:nvPr/>
        </p:nvSpPr>
        <p:spPr bwMode="auto">
          <a:xfrm>
            <a:off x="1722239" y="4385171"/>
            <a:ext cx="70883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2">
            <a:extLst>
              <a:ext uri="{28A0092B-C50C-407E-A947-70E740481C1C}">
                <a14:useLocalDpi xmlns:a14="http://schemas.microsoft.com/office/drawing/2010/main" xmlns="" val="0"/>
              </a:ext>
            </a:extLst>
          </a:blip>
          <a:srcRect l="38753" r="35728" b="62553"/>
          <a:stretch>
            <a:fillRect/>
          </a:stretch>
        </p:blipFill>
        <p:spPr bwMode="auto">
          <a:xfrm>
            <a:off x="8388151" y="3985666"/>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0"/>
          <p:cNvSpPr txBox="1">
            <a:spLocks noChangeArrowheads="1"/>
          </p:cNvSpPr>
          <p:nvPr/>
        </p:nvSpPr>
        <p:spPr bwMode="auto">
          <a:xfrm>
            <a:off x="8608813" y="4550817"/>
            <a:ext cx="749300" cy="55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09</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圆角矩形 12"/>
          <p:cNvSpPr>
            <a:spLocks noChangeArrowheads="1"/>
          </p:cNvSpPr>
          <p:nvPr/>
        </p:nvSpPr>
        <p:spPr bwMode="auto">
          <a:xfrm>
            <a:off x="2415975" y="5656760"/>
            <a:ext cx="7088388" cy="642937"/>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Calibri" panose="020F0502020204030204" pitchFamily="34" charset="0"/>
            </a:endParaRPr>
          </a:p>
        </p:txBody>
      </p:sp>
      <p:pic>
        <p:nvPicPr>
          <p:cNvPr id="12" name="Picture 2" descr="C:\Documents and Settings\鱼不愚\桌面\3dicon1_zcool.com.cn [转换].png"/>
          <p:cNvPicPr>
            <a:picLocks noChangeAspect="1" noChangeArrowheads="1"/>
          </p:cNvPicPr>
          <p:nvPr/>
        </p:nvPicPr>
        <p:blipFill>
          <a:blip r:embed="rId2">
            <a:extLst>
              <a:ext uri="{28A0092B-C50C-407E-A947-70E740481C1C}">
                <a14:useLocalDpi xmlns:a14="http://schemas.microsoft.com/office/drawing/2010/main" xmlns="" val="0"/>
              </a:ext>
            </a:extLst>
          </a:blip>
          <a:srcRect l="38753" r="35728" b="62553"/>
          <a:stretch>
            <a:fillRect/>
          </a:stretch>
        </p:blipFill>
        <p:spPr bwMode="auto">
          <a:xfrm>
            <a:off x="9081888" y="5271541"/>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4"/>
          <p:cNvSpPr txBox="1">
            <a:spLocks noChangeArrowheads="1"/>
          </p:cNvSpPr>
          <p:nvPr/>
        </p:nvSpPr>
        <p:spPr bwMode="auto">
          <a:xfrm>
            <a:off x="9302551" y="5822403"/>
            <a:ext cx="749300" cy="55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10</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内容占位符 2"/>
          <p:cNvSpPr txBox="1">
            <a:spLocks/>
          </p:cNvSpPr>
          <p:nvPr/>
        </p:nvSpPr>
        <p:spPr bwMode="auto">
          <a:xfrm>
            <a:off x="1686647" y="3165971"/>
            <a:ext cx="622545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28224" rIns="0" bIns="0" numCol="1" anchor="t"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SzPct val="100000"/>
              <a:buFont typeface="Times New Roman" pitchFamily="18" charset="0"/>
              <a:defRPr sz="3200">
                <a:latin typeface="+mn-lt"/>
                <a:ea typeface="+mn-ea"/>
                <a:cs typeface="+mn-cs"/>
              </a:defRPr>
            </a:lvl1pPr>
            <a:lvl2pPr marL="742950" indent="-285750" algn="l" defTabSz="449263" rtl="0" eaLnBrk="0" fontAlgn="base" hangingPunct="0">
              <a:lnSpc>
                <a:spcPct val="93000"/>
              </a:lnSpc>
              <a:spcBef>
                <a:spcPct val="0"/>
              </a:spcBef>
              <a:spcAft>
                <a:spcPts val="1138"/>
              </a:spcAft>
              <a:buSzPct val="100000"/>
              <a:buFont typeface="Times New Roman" pitchFamily="18" charset="0"/>
              <a:defRPr sz="2800">
                <a:latin typeface="+mn-lt"/>
                <a:ea typeface="+mn-ea"/>
              </a:defRPr>
            </a:lvl2pPr>
            <a:lvl3pPr marL="1143000" indent="-228600" algn="l" defTabSz="449263" rtl="0" eaLnBrk="0" fontAlgn="base" hangingPunct="0">
              <a:lnSpc>
                <a:spcPct val="93000"/>
              </a:lnSpc>
              <a:spcBef>
                <a:spcPct val="0"/>
              </a:spcBef>
              <a:spcAft>
                <a:spcPts val="850"/>
              </a:spcAft>
              <a:buSzPct val="100000"/>
              <a:buFont typeface="Times New Roman" pitchFamily="18" charset="0"/>
              <a:defRPr sz="2400">
                <a:latin typeface="+mn-lt"/>
                <a:ea typeface="+mn-ea"/>
              </a:defRPr>
            </a:lvl3pPr>
            <a:lvl4pPr marL="1600200" indent="-228600" algn="l" defTabSz="449263" rtl="0" eaLnBrk="0" fontAlgn="base" hangingPunct="0">
              <a:lnSpc>
                <a:spcPct val="93000"/>
              </a:lnSpc>
              <a:spcBef>
                <a:spcPct val="0"/>
              </a:spcBef>
              <a:spcAft>
                <a:spcPts val="575"/>
              </a:spcAft>
              <a:buSzPct val="100000"/>
              <a:buFont typeface="Times New Roman" pitchFamily="18" charset="0"/>
              <a:defRPr sz="2000">
                <a:latin typeface="+mn-lt"/>
                <a:ea typeface="+mn-ea"/>
              </a:defRPr>
            </a:lvl4pPr>
            <a:lvl5pPr marL="20574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5pPr>
            <a:lvl6pPr marL="25146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6pPr>
            <a:lvl7pPr marL="29718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7pPr>
            <a:lvl8pPr marL="34290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8pPr>
            <a:lvl9pPr marL="38862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9pPr>
          </a:lstStyle>
          <a:p>
            <a:pPr marL="0" indent="0" algn="ctr" rtl="1" eaLnBrk="1" hangingPunct="1"/>
            <a:r>
              <a:rPr lang="ar-EG" altLang="zh-CN"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يصمت في الوقت المناسب</a:t>
            </a:r>
            <a:endParaRPr lang="zh-CN" altLang="en-U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内容占位符 2"/>
          <p:cNvSpPr txBox="1">
            <a:spLocks noChangeArrowheads="1"/>
          </p:cNvSpPr>
          <p:nvPr/>
        </p:nvSpPr>
        <p:spPr bwMode="auto">
          <a:xfrm>
            <a:off x="2485161" y="4380409"/>
            <a:ext cx="6225454"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r>
              <a:rPr lang="ar-EG" altLang="zh-CN" sz="32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sz="32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يركز في ذروة المعمعة</a:t>
            </a:r>
            <a:endParaRPr lang="zh-CN" altLang="en-US"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内容占位符 2"/>
          <p:cNvSpPr txBox="1">
            <a:spLocks noChangeArrowheads="1"/>
          </p:cNvSpPr>
          <p:nvPr/>
        </p:nvSpPr>
        <p:spPr bwMode="auto">
          <a:xfrm>
            <a:off x="2485162" y="5675809"/>
            <a:ext cx="6896964"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r>
              <a:rPr lang="ar-EG" altLang="zh-CN" sz="24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يخدم دون أن ينتظر مقابلا أو مديحا أو اعترافا بالجميل</a:t>
            </a:r>
            <a:endParaRPr lang="zh-CN" altLang="en-US" sz="24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圆角矩形 4"/>
          <p:cNvSpPr>
            <a:spLocks noChangeArrowheads="1"/>
          </p:cNvSpPr>
          <p:nvPr/>
        </p:nvSpPr>
        <p:spPr bwMode="auto">
          <a:xfrm>
            <a:off x="287784" y="1912343"/>
            <a:ext cx="7088387" cy="642938"/>
          </a:xfrm>
          <a:prstGeom prst="roundRect">
            <a:avLst>
              <a:gd name="adj" fmla="val 16667"/>
            </a:avLst>
          </a:prstGeom>
          <a:solidFill>
            <a:srgbClr val="0062AC"/>
          </a:solidFill>
          <a:ln w="25400" cmpd="sng">
            <a:solidFill>
              <a:srgbClr val="00B0F0"/>
            </a:solidFill>
            <a:round/>
            <a:headEnd/>
            <a:tailEnd/>
          </a:ln>
          <a:effectLst>
            <a:outerShdw dist="38100" dir="2700000" algn="ctr" rotWithShape="0">
              <a:srgbClr val="000000">
                <a:alpha val="37999"/>
              </a:srgbClr>
            </a:outerShdw>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0" eaLnBrk="1" fontAlgn="base" hangingPunct="1">
              <a:spcBef>
                <a:spcPct val="0"/>
              </a:spcBef>
              <a:spcAft>
                <a:spcPct val="0"/>
              </a:spcAft>
            </a:pPr>
            <a:endParaRPr lang="zh-CN" altLang="en-US">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8" name="Picture 2" descr="C:\Documents and Settings\鱼不愚\桌面\3dicon1_zcool.com.cn [转换].png"/>
          <p:cNvPicPr>
            <a:picLocks noChangeAspect="1" noChangeArrowheads="1"/>
          </p:cNvPicPr>
          <p:nvPr/>
        </p:nvPicPr>
        <p:blipFill>
          <a:blip r:embed="rId2">
            <a:extLst>
              <a:ext uri="{28A0092B-C50C-407E-A947-70E740481C1C}">
                <a14:useLocalDpi xmlns:a14="http://schemas.microsoft.com/office/drawing/2010/main" xmlns="" val="0"/>
              </a:ext>
            </a:extLst>
          </a:blip>
          <a:srcRect l="38753" r="35728" b="62553"/>
          <a:stretch>
            <a:fillRect/>
          </a:stretch>
        </p:blipFill>
        <p:spPr bwMode="auto">
          <a:xfrm>
            <a:off x="6953696" y="1527125"/>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Box 5"/>
          <p:cNvSpPr txBox="1">
            <a:spLocks noChangeArrowheads="1"/>
          </p:cNvSpPr>
          <p:nvPr/>
        </p:nvSpPr>
        <p:spPr bwMode="auto">
          <a:xfrm>
            <a:off x="7174358" y="2077989"/>
            <a:ext cx="749300" cy="55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内容占位符 2"/>
          <p:cNvSpPr txBox="1">
            <a:spLocks/>
          </p:cNvSpPr>
          <p:nvPr/>
        </p:nvSpPr>
        <p:spPr bwMode="auto">
          <a:xfrm>
            <a:off x="966567" y="1921868"/>
            <a:ext cx="622545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28224" rIns="0" bIns="0" numCol="1" anchor="t"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SzPct val="100000"/>
              <a:buFont typeface="Times New Roman" pitchFamily="18" charset="0"/>
              <a:defRPr sz="3200">
                <a:latin typeface="+mn-lt"/>
                <a:ea typeface="+mn-ea"/>
                <a:cs typeface="+mn-cs"/>
              </a:defRPr>
            </a:lvl1pPr>
            <a:lvl2pPr marL="742950" indent="-285750" algn="l" defTabSz="449263" rtl="0" eaLnBrk="0" fontAlgn="base" hangingPunct="0">
              <a:lnSpc>
                <a:spcPct val="93000"/>
              </a:lnSpc>
              <a:spcBef>
                <a:spcPct val="0"/>
              </a:spcBef>
              <a:spcAft>
                <a:spcPts val="1138"/>
              </a:spcAft>
              <a:buSzPct val="100000"/>
              <a:buFont typeface="Times New Roman" pitchFamily="18" charset="0"/>
              <a:defRPr sz="2800">
                <a:latin typeface="+mn-lt"/>
                <a:ea typeface="+mn-ea"/>
              </a:defRPr>
            </a:lvl2pPr>
            <a:lvl3pPr marL="1143000" indent="-228600" algn="l" defTabSz="449263" rtl="0" eaLnBrk="0" fontAlgn="base" hangingPunct="0">
              <a:lnSpc>
                <a:spcPct val="93000"/>
              </a:lnSpc>
              <a:spcBef>
                <a:spcPct val="0"/>
              </a:spcBef>
              <a:spcAft>
                <a:spcPts val="850"/>
              </a:spcAft>
              <a:buSzPct val="100000"/>
              <a:buFont typeface="Times New Roman" pitchFamily="18" charset="0"/>
              <a:defRPr sz="2400">
                <a:latin typeface="+mn-lt"/>
                <a:ea typeface="+mn-ea"/>
              </a:defRPr>
            </a:lvl3pPr>
            <a:lvl4pPr marL="1600200" indent="-228600" algn="l" defTabSz="449263" rtl="0" eaLnBrk="0" fontAlgn="base" hangingPunct="0">
              <a:lnSpc>
                <a:spcPct val="93000"/>
              </a:lnSpc>
              <a:spcBef>
                <a:spcPct val="0"/>
              </a:spcBef>
              <a:spcAft>
                <a:spcPts val="575"/>
              </a:spcAft>
              <a:buSzPct val="100000"/>
              <a:buFont typeface="Times New Roman" pitchFamily="18" charset="0"/>
              <a:defRPr sz="2000">
                <a:latin typeface="+mn-lt"/>
                <a:ea typeface="+mn-ea"/>
              </a:defRPr>
            </a:lvl4pPr>
            <a:lvl5pPr marL="20574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5pPr>
            <a:lvl6pPr marL="25146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6pPr>
            <a:lvl7pPr marL="29718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7pPr>
            <a:lvl8pPr marL="34290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8pPr>
            <a:lvl9pPr marL="3886200" indent="-228600" algn="l" defTabSz="449263" rtl="0" eaLnBrk="0" fontAlgn="base" hangingPunct="0">
              <a:lnSpc>
                <a:spcPct val="93000"/>
              </a:lnSpc>
              <a:spcBef>
                <a:spcPct val="0"/>
              </a:spcBef>
              <a:spcAft>
                <a:spcPts val="288"/>
              </a:spcAft>
              <a:buSzPct val="100000"/>
              <a:buFont typeface="Times New Roman" pitchFamily="18" charset="0"/>
              <a:defRPr sz="2000">
                <a:latin typeface="+mn-lt"/>
                <a:ea typeface="+mn-ea"/>
              </a:defRPr>
            </a:lvl9pPr>
          </a:lstStyle>
          <a:p>
            <a:pPr marL="0" indent="0" algn="ctr" rtl="1" eaLnBrk="1" hangingPunct="1"/>
            <a:r>
              <a:rPr lang="ar-EG" altLang="zh-CN"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يعاني دون شكوى</a:t>
            </a:r>
            <a:endParaRPr lang="zh-CN" altLang="en-U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1" name="Picture 2" descr="http://us.cdn1.123rf.com/168nwm/andreykr/andreykr1201/andreykr120100118/12166699-hands-tied-up-with-chain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45" y="5114132"/>
            <a:ext cx="2162837" cy="24455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261952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lahaonline.com/media/images/articles/ebda3/journalingjjjjjop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68704" y="6600973"/>
            <a:ext cx="1491068" cy="995288"/>
          </a:xfrm>
          <a:prstGeom prst="rect">
            <a:avLst/>
          </a:prstGeom>
          <a:noFill/>
          <a:extLst>
            <a:ext uri="{909E8E84-426E-40DD-AFC4-6F175D3DCCD1}">
              <a14:hiddenFill xmlns:a14="http://schemas.microsoft.com/office/drawing/2010/main" xmlns="">
                <a:solidFill>
                  <a:srgbClr val="FFFFFF"/>
                </a:solidFill>
              </a14:hiddenFill>
            </a:ext>
          </a:extLst>
        </p:spPr>
      </p:pic>
      <p:sp>
        <p:nvSpPr>
          <p:cNvPr id="5122" name="Text Box 10"/>
          <p:cNvSpPr txBox="1">
            <a:spLocks noChangeArrowheads="1"/>
          </p:cNvSpPr>
          <p:nvPr/>
        </p:nvSpPr>
        <p:spPr bwMode="auto">
          <a:xfrm>
            <a:off x="539749" y="35421"/>
            <a:ext cx="9109075" cy="1252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200" b="1" i="1" dirty="0">
                <a:solidFill>
                  <a:srgbClr val="FF0000"/>
                </a:solidFill>
                <a:latin typeface="Arial Black" pitchFamily="34" charset="0"/>
              </a:rPr>
              <a:t>وصايا</a:t>
            </a:r>
            <a:r>
              <a:rPr lang="ar-EG" sz="3200" b="1" dirty="0">
                <a:solidFill>
                  <a:srgbClr val="FFFFFF"/>
                </a:solidFill>
                <a:latin typeface="Arial Black" pitchFamily="34" charset="0"/>
              </a:rPr>
              <a:t> </a:t>
            </a:r>
            <a:r>
              <a:rPr lang="ar-EG" sz="3200" b="1" dirty="0" smtClean="0">
                <a:solidFill>
                  <a:srgbClr val="FFFFFF"/>
                </a:solidFill>
                <a:latin typeface="Arial Black" pitchFamily="34" charset="0"/>
              </a:rPr>
              <a:t>– عليلك ان </a:t>
            </a:r>
            <a:r>
              <a:rPr lang="ar-SA" sz="3200" b="1" dirty="0" smtClean="0">
                <a:solidFill>
                  <a:srgbClr val="FFFFFF"/>
                </a:solidFill>
                <a:latin typeface="Arial Black" pitchFamily="34" charset="0"/>
              </a:rPr>
              <a:t>تملك </a:t>
            </a:r>
            <a:r>
              <a:rPr lang="ar-SA" sz="3200" b="1" dirty="0">
                <a:solidFill>
                  <a:srgbClr val="FFFFFF"/>
                </a:solidFill>
                <a:latin typeface="Arial Black" pitchFamily="34" charset="0"/>
              </a:rPr>
              <a:t>النظرة السليمة للأمور فسوف تتمكن من أن تحيا حياة مليئة بالرضى والسعادة</a:t>
            </a:r>
            <a:endParaRPr lang="en-US" sz="3200" b="1" dirty="0">
              <a:solidFill>
                <a:srgbClr val="FFFFFF"/>
              </a:solidFill>
              <a:latin typeface="Arial Black" pitchFamily="34" charset="0"/>
            </a:endParaRPr>
          </a:p>
        </p:txBody>
      </p:sp>
      <p:sp>
        <p:nvSpPr>
          <p:cNvPr id="2" name="Rectangle 1"/>
          <p:cNvSpPr/>
          <p:nvPr/>
        </p:nvSpPr>
        <p:spPr bwMode="auto">
          <a:xfrm>
            <a:off x="-23663" y="1504437"/>
            <a:ext cx="10127455" cy="1555320"/>
          </a:xfrm>
          <a:prstGeom prst="rect">
            <a:avLst/>
          </a:prstGeom>
          <a:gradFill flip="none" rotWithShape="1">
            <a:gsLst>
              <a:gs pos="0">
                <a:srgbClr val="00B8FF">
                  <a:tint val="66000"/>
                  <a:satMod val="160000"/>
                </a:srgbClr>
              </a:gs>
              <a:gs pos="50000">
                <a:srgbClr val="00B8FF">
                  <a:tint val="44500"/>
                  <a:satMod val="160000"/>
                </a:srgbClr>
              </a:gs>
              <a:gs pos="100000">
                <a:srgbClr val="00B8FF">
                  <a:tint val="23500"/>
                  <a:satMod val="160000"/>
                </a:srgbClr>
              </a:gs>
            </a:gsLst>
            <a:path path="circle">
              <a:fillToRect t="100000" r="100000"/>
            </a:path>
            <a:tileRect l="-100000" b="-100000"/>
          </a:gra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SA" sz="2800" b="1" dirty="0"/>
              <a:t>عليك أن تتقبل نفسك كما أنت، تقبل مظهرك وأسلوبك ولكن حاول دائما تطويره، </a:t>
            </a:r>
            <a:r>
              <a:rPr lang="ar-SA" sz="2800" b="1" dirty="0" smtClean="0"/>
              <a:t>واحترم </a:t>
            </a:r>
            <a:r>
              <a:rPr lang="ar-SA" sz="2800" b="1" dirty="0"/>
              <a:t>البدن الذي يحوي روحك بعدم تعريضه للإيذاء، أو القيام بأي شيء يشينك</a:t>
            </a:r>
            <a:endParaRPr kumimoji="0" lang="ar-EG" sz="2800" b="1" i="0" u="none" strike="noStrike" cap="none" normalizeH="0" baseline="0" dirty="0" smtClean="0">
              <a:ln>
                <a:noFill/>
              </a:ln>
              <a:solidFill>
                <a:schemeClr val="tx1"/>
              </a:solidFill>
              <a:effectLst/>
            </a:endParaRPr>
          </a:p>
        </p:txBody>
      </p:sp>
      <p:sp>
        <p:nvSpPr>
          <p:cNvPr id="17" name="Rectangle 16"/>
          <p:cNvSpPr/>
          <p:nvPr/>
        </p:nvSpPr>
        <p:spPr bwMode="auto">
          <a:xfrm>
            <a:off x="-248" y="3304637"/>
            <a:ext cx="10080625" cy="1555320"/>
          </a:xfrm>
          <a:prstGeom prst="rect">
            <a:avLst/>
          </a:prstGeom>
          <a:solidFill>
            <a:srgbClr val="00B8FF"/>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SA" sz="2800" b="1" dirty="0"/>
              <a:t>عليك أن تقبل دروس الحياة، فأنت لم تخلق لتحيا حياة سهلة سلسة مليئة </a:t>
            </a:r>
            <a:r>
              <a:rPr lang="ar-SA" sz="2800" b="1" dirty="0" smtClean="0"/>
              <a:t>بالمتعة</a:t>
            </a:r>
            <a:r>
              <a:rPr lang="ar-EG" sz="2800" b="1" dirty="0" smtClean="0"/>
              <a:t> </a:t>
            </a:r>
            <a:r>
              <a:rPr lang="ar-SA" sz="2800" b="1" dirty="0" smtClean="0"/>
              <a:t>الخالصة </a:t>
            </a:r>
            <a:r>
              <a:rPr lang="ar-SA" sz="2800" b="1" dirty="0"/>
              <a:t>بل تحتاج الحياة إلى الجد والاجتهاد والتعلم، فدروس الحياة تؤهلك لكي </a:t>
            </a:r>
            <a:r>
              <a:rPr lang="ar-SA" sz="2800" b="1" dirty="0" smtClean="0"/>
              <a:t>تعيش </a:t>
            </a:r>
            <a:r>
              <a:rPr lang="ar-SA" sz="2800" b="1" dirty="0"/>
              <a:t>حياة أفضل، وأن تكون أكثر وعيا لما يدور حولك</a:t>
            </a:r>
            <a:endParaRPr lang="ar-EG" sz="2800" b="1" dirty="0"/>
          </a:p>
        </p:txBody>
      </p:sp>
      <p:sp>
        <p:nvSpPr>
          <p:cNvPr id="18" name="Rectangle 17"/>
          <p:cNvSpPr/>
          <p:nvPr/>
        </p:nvSpPr>
        <p:spPr bwMode="auto">
          <a:xfrm>
            <a:off x="-23663" y="5104837"/>
            <a:ext cx="10127455" cy="1555320"/>
          </a:xfrm>
          <a:prstGeom prst="rect">
            <a:avLst/>
          </a:prstGeom>
          <a:gradFill flip="none" rotWithShape="1">
            <a:gsLst>
              <a:gs pos="0">
                <a:srgbClr val="00B8FF">
                  <a:shade val="30000"/>
                  <a:satMod val="115000"/>
                </a:srgbClr>
              </a:gs>
              <a:gs pos="50000">
                <a:srgbClr val="00B8FF">
                  <a:shade val="67500"/>
                  <a:satMod val="115000"/>
                </a:srgbClr>
              </a:gs>
              <a:gs pos="100000">
                <a:srgbClr val="00B8FF">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lnSpc>
                <a:spcPct val="150000"/>
              </a:lnSpc>
            </a:pPr>
            <a:r>
              <a:rPr lang="ar-SA" sz="2800" b="1" dirty="0"/>
              <a:t>يرتكب الإنسان في حياته العديد من الأخطاء، ولكن يجب أن تكون هذه الأخطاء </a:t>
            </a:r>
            <a:r>
              <a:rPr lang="ar-SA" sz="2800" b="1" dirty="0" smtClean="0"/>
              <a:t>وسيلة </a:t>
            </a:r>
            <a:r>
              <a:rPr lang="ar-SA" sz="2800" b="1" dirty="0"/>
              <a:t>لمعرفة الصواب وعدم العودة إلى الخطأ مرة أخرى</a:t>
            </a:r>
            <a:endParaRPr kumimoji="0" lang="ar-EG" sz="2800" b="1" i="0" u="none" strike="noStrike" cap="none" normalizeH="0" baseline="0" dirty="0" smtClean="0">
              <a:ln>
                <a:noFill/>
              </a:ln>
              <a:solidFill>
                <a:schemeClr val="tx1"/>
              </a:solidFill>
              <a:effectLst/>
            </a:endParaRPr>
          </a:p>
        </p:txBody>
      </p:sp>
      <p:pic>
        <p:nvPicPr>
          <p:cNvPr id="5124" name="Picture 4" descr="http://img.over-blog.com/300x260/1/81/00/60/bebe-lecture-200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6600973"/>
            <a:ext cx="1871960" cy="995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52148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defRPr kumimoji="0" lang="en-GB"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Tx/>
          <a:buSzPct val="100000"/>
          <a:buFont typeface="Times New Roman" pitchFamily="18" charset="0"/>
          <a:buNone/>
          <a:tabLst/>
          <a:defRPr kumimoji="0" lang="en-GB"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TotalTime>
  <Pages>0</Pages>
  <Words>2528</Words>
  <Characters>0</Characters>
  <Application>Microsoft Office PowerPoint</Application>
  <DocSecurity>0</DocSecurity>
  <PresentationFormat>Custom</PresentationFormat>
  <Lines>0</Lines>
  <Paragraphs>345</Paragraphs>
  <Slides>69</Slides>
  <Notes>2</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Company>kingsoft</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www.pptbz.com</dc:title>
  <dc:creator>17ppt.com</dc:creator>
  <cp:lastModifiedBy>SONY</cp:lastModifiedBy>
  <cp:revision>79</cp:revision>
  <cp:lastPrinted>1601-01-01T00:00:00Z</cp:lastPrinted>
  <dcterms:created xsi:type="dcterms:W3CDTF">2010-08-31T15:58:11Z</dcterms:created>
  <dcterms:modified xsi:type="dcterms:W3CDTF">2013-12-03T21:17:51Z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y fmtid="{D5CDD505-2E9C-101B-9397-08002B2CF9AE}" pid="3" name="KSOProductBuildVer">
    <vt:lpwstr>1033-8.1.0.3018</vt:lpwstr>
  </property>
</Properties>
</file>