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5"/>
  </p:sldMasterIdLst>
  <p:sldIdLst>
    <p:sldId id="256" r:id="rId6"/>
    <p:sldId id="257" r:id="rId7"/>
    <p:sldId id="258" r:id="rId8"/>
    <p:sldId id="259" r:id="rId9"/>
    <p:sldId id="260" r:id="rId10"/>
    <p:sldId id="264" r:id="rId11"/>
    <p:sldId id="261" r:id="rId12"/>
    <p:sldId id="270" r:id="rId13"/>
    <p:sldId id="262" r:id="rId14"/>
    <p:sldId id="263" r:id="rId15"/>
    <p:sldId id="265" r:id="rId16"/>
    <p:sldId id="271" r:id="rId17"/>
    <p:sldId id="272" r:id="rId18"/>
    <p:sldId id="273" r:id="rId19"/>
    <p:sldId id="267" r:id="rId20"/>
    <p:sldId id="268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60" y="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5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customXml" Target="../../customXml/item2.xml"/><Relationship Id="rId6" Type="http://schemas.openxmlformats.org/officeDocument/2006/relationships/tags" Target="../tags/tag5.xml"/><Relationship Id="rId11" Type="http://schemas.openxmlformats.org/officeDocument/2006/relationships/image" Target="../media/image3.png"/><Relationship Id="rId5" Type="http://schemas.openxmlformats.org/officeDocument/2006/relationships/tags" Target="../tags/tag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image" Target="../media/image10.png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image" Target="../media/image9.png"/><Relationship Id="rId2" Type="http://schemas.openxmlformats.org/officeDocument/2006/relationships/tags" Target="../tags/tag13.xml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customXml" Target="../../customXml/item4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image" Target="../media/image7.png"/><Relationship Id="rId10" Type="http://schemas.openxmlformats.org/officeDocument/2006/relationships/tags" Target="../tags/tag21.xml"/><Relationship Id="rId19" Type="http://schemas.openxmlformats.org/officeDocument/2006/relationships/image" Target="../media/image11.png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spcBef>
                <a:spcPct val="20000"/>
              </a:spcBef>
              <a:buNone/>
              <a:defRPr/>
            </a:lvl1pPr>
            <a:lvl2pPr algn="ctr" rtl="1" eaLnBrk="1" latinLnBrk="0" hangingPunct="1">
              <a:spcBef>
                <a:spcPct val="20000"/>
              </a:spcBef>
              <a:buNone/>
              <a:defRPr/>
            </a:lvl2pPr>
            <a:lvl3pPr algn="ctr" rtl="1" eaLnBrk="1" latinLnBrk="0" hangingPunct="1">
              <a:spcBef>
                <a:spcPct val="20000"/>
              </a:spcBef>
              <a:buNone/>
              <a:defRPr/>
            </a:lvl3pPr>
            <a:lvl4pPr algn="ctr" rtl="1" eaLnBrk="1" latinLnBrk="0" hangingPunct="1">
              <a:spcBef>
                <a:spcPct val="20000"/>
              </a:spcBef>
              <a:buNone/>
              <a:defRPr/>
            </a:lvl4pPr>
            <a:lvl5pPr algn="ctr" rtl="1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11" name="صورة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صورة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صورة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صورة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spcBef>
                <a:spcPct val="20000"/>
              </a:spcBef>
              <a:buNone/>
              <a:defRPr/>
            </a:lvl1pPr>
            <a:lvl2pPr algn="ctr" rtl="1" eaLnBrk="1" latinLnBrk="0" hangingPunct="1">
              <a:spcBef>
                <a:spcPct val="20000"/>
              </a:spcBef>
              <a:buNone/>
              <a:defRPr/>
            </a:lvl2pPr>
            <a:lvl3pPr algn="ctr" rtl="1" eaLnBrk="1" latinLnBrk="0" hangingPunct="1">
              <a:spcBef>
                <a:spcPct val="20000"/>
              </a:spcBef>
              <a:buNone/>
              <a:defRPr/>
            </a:lvl3pPr>
            <a:lvl4pPr algn="ctr" rtl="1" eaLnBrk="1" latinLnBrk="0" hangingPunct="1">
              <a:spcBef>
                <a:spcPct val="20000"/>
              </a:spcBef>
              <a:buNone/>
              <a:defRPr/>
            </a:lvl4pPr>
            <a:lvl5pPr algn="ctr" rtl="1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نعم</a:t>
            </a:r>
            <a:endParaRPr lang="ar-SA" sz="3200" dirty="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dirty="0" smtClean="0"/>
              <a:t>لا</a:t>
            </a:r>
            <a:endParaRPr lang="ar-SA" sz="3200" dirty="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6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1" eaLnBrk="1" latinLnBrk="0" hangingPunct="1">
              <a:spcBef>
                <a:spcPct val="20000"/>
              </a:spcBef>
              <a:buNone/>
              <a:defRPr/>
            </a:lvl1pPr>
            <a:lvl2pPr algn="ctr" rtl="1" eaLnBrk="1" latinLnBrk="0" hangingPunct="1">
              <a:spcBef>
                <a:spcPct val="20000"/>
              </a:spcBef>
              <a:buNone/>
              <a:defRPr/>
            </a:lvl2pPr>
            <a:lvl3pPr algn="ctr" rtl="1" eaLnBrk="1" latinLnBrk="0" hangingPunct="1">
              <a:spcBef>
                <a:spcPct val="20000"/>
              </a:spcBef>
              <a:buNone/>
              <a:defRPr/>
            </a:lvl3pPr>
            <a:lvl4pPr algn="ctr" rtl="1" eaLnBrk="1" latinLnBrk="0" hangingPunct="1">
              <a:spcBef>
                <a:spcPct val="20000"/>
              </a:spcBef>
              <a:buNone/>
              <a:defRPr/>
            </a:lvl4pPr>
            <a:lvl5pPr algn="ctr" rtl="1" eaLnBrk="1" latinLnBrk="0" hangingPunct="1">
              <a:spcBef>
                <a:spcPct val="20000"/>
              </a:spcBef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74905" y="1106195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4905" y="202722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74905" y="294825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74905" y="386928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374905" y="479031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6"/>
            <p:custDataLst>
              <p:tags r:id="rId7"/>
            </p:custDataLst>
          </p:nvPr>
        </p:nvSpPr>
        <p:spPr>
          <a:xfrm>
            <a:off x="374905" y="5711342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r" rtl="1" eaLnBrk="1" latinLnBrk="0" hangingPunct="1">
              <a:spcBef>
                <a:spcPct val="20000"/>
              </a:spcBef>
              <a:buNone/>
              <a:defRPr sz="3200"/>
            </a:lvl1pPr>
            <a:lvl2pPr algn="r" rtl="1" eaLnBrk="1" latinLnBrk="0" hangingPunct="1">
              <a:spcBef>
                <a:spcPct val="20000"/>
              </a:spcBef>
              <a:buNone/>
              <a:defRPr sz="3200"/>
            </a:lvl2pPr>
            <a:lvl3pPr algn="r" rtl="1" eaLnBrk="1" latinLnBrk="0" hangingPunct="1">
              <a:spcBef>
                <a:spcPct val="20000"/>
              </a:spcBef>
              <a:buNone/>
              <a:defRPr sz="3200"/>
            </a:lvl3pPr>
            <a:lvl4pPr algn="r" rtl="1" eaLnBrk="1" latinLnBrk="0" hangingPunct="1">
              <a:spcBef>
                <a:spcPct val="20000"/>
              </a:spcBef>
              <a:buNone/>
              <a:defRPr sz="3200"/>
            </a:lvl4pPr>
            <a:lvl5pPr algn="r" rtl="1" eaLnBrk="1" latinLnBrk="0" hangingPunct="1">
              <a:spcBef>
                <a:spcPct val="20000"/>
              </a:spcBef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13" name="صورة 12" descr="Answer1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8193023" y="1210094"/>
            <a:ext cx="596645" cy="596645"/>
          </a:xfrm>
          <a:prstGeom prst="rect">
            <a:avLst/>
          </a:prstGeom>
        </p:spPr>
      </p:pic>
      <p:pic>
        <p:nvPicPr>
          <p:cNvPr id="14" name="صورة 13" descr="Answer2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8193023" y="2131123"/>
            <a:ext cx="596645" cy="596645"/>
          </a:xfrm>
          <a:prstGeom prst="rect">
            <a:avLst/>
          </a:prstGeom>
        </p:spPr>
      </p:pic>
      <p:pic>
        <p:nvPicPr>
          <p:cNvPr id="15" name="صورة 14" descr="Answer3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8193023" y="3052152"/>
            <a:ext cx="596645" cy="596645"/>
          </a:xfrm>
          <a:prstGeom prst="rect">
            <a:avLst/>
          </a:prstGeom>
        </p:spPr>
      </p:pic>
      <p:pic>
        <p:nvPicPr>
          <p:cNvPr id="16" name="صورة 15" descr="Answer4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8193023" y="3973182"/>
            <a:ext cx="596645" cy="596645"/>
          </a:xfrm>
          <a:prstGeom prst="rect">
            <a:avLst/>
          </a:prstGeom>
        </p:spPr>
      </p:pic>
      <p:pic>
        <p:nvPicPr>
          <p:cNvPr id="17" name="صورة 16" descr="Answer5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8193023" y="4894211"/>
            <a:ext cx="596645" cy="596645"/>
          </a:xfrm>
          <a:prstGeom prst="rect">
            <a:avLst/>
          </a:prstGeom>
        </p:spPr>
      </p:pic>
      <p:pic>
        <p:nvPicPr>
          <p:cNvPr id="18" name="صورة 17" descr="Answer6.png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8193023" y="5815241"/>
            <a:ext cx="596645" cy="596645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2E67D0-EA0C-45F8-873B-0665E37464C1}" type="datetimeFigureOut">
              <a:rPr lang="ar-SA" smtClean="0"/>
              <a:pPr/>
              <a:t>18/04/36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E4DDA-D942-4C3A-B2FC-BAB5C5DC3A0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rticle_659dc74c0ad30be0f9e7f110b274cc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836712"/>
            <a:ext cx="4104456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مربع نص 5"/>
          <p:cNvSpPr txBox="1"/>
          <p:nvPr/>
        </p:nvSpPr>
        <p:spPr>
          <a:xfrm>
            <a:off x="4716016" y="1052736"/>
            <a:ext cx="4067944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4400" dirty="0" smtClean="0">
                <a:solidFill>
                  <a:schemeClr val="accent3">
                    <a:lumMod val="50000"/>
                  </a:schemeClr>
                </a:solidFill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قال الله تعالى </a:t>
            </a:r>
          </a:p>
          <a:p>
            <a:r>
              <a:rPr lang="ar-SA" sz="4400" dirty="0" smtClean="0"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( رب اشرح لي صدري </a:t>
            </a:r>
          </a:p>
          <a:p>
            <a:r>
              <a:rPr lang="ar-SA" sz="4400" dirty="0" smtClean="0"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ويسرلي</a:t>
            </a:r>
            <a:r>
              <a:rPr lang="ar-SA" sz="4400" dirty="0" smtClean="0"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 </a:t>
            </a:r>
            <a:r>
              <a:rPr lang="ar-SA" sz="4400" dirty="0" smtClean="0"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أمري </a:t>
            </a:r>
          </a:p>
          <a:p>
            <a:r>
              <a:rPr lang="ar-SA" sz="4400" dirty="0" smtClean="0"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 واحلل عقدة </a:t>
            </a:r>
          </a:p>
          <a:p>
            <a:r>
              <a:rPr lang="ar-SA" sz="4400" dirty="0" smtClean="0"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من لساني</a:t>
            </a:r>
          </a:p>
          <a:p>
            <a:r>
              <a:rPr lang="ar-SA" sz="4400" dirty="0" smtClean="0">
                <a:latin typeface="Adobe Kaiti Std R" pitchFamily="18" charset="-128"/>
                <a:ea typeface="Adobe Kaiti Std R" pitchFamily="18" charset="-128"/>
                <a:cs typeface="DecoType Naskh Swashes" pitchFamily="2" charset="-78"/>
              </a:rPr>
              <a:t> يفقهوا قولي )</a:t>
            </a:r>
            <a:endParaRPr lang="ar-SA" sz="4400" dirty="0">
              <a:latin typeface="Adobe Kaiti Std R" pitchFamily="18" charset="-128"/>
              <a:ea typeface="Adobe Kaiti Std R" pitchFamily="18" charset="-128"/>
              <a:cs typeface="DecoType Naskh Swashes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987824" y="1700808"/>
            <a:ext cx="3528392" cy="86409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فريق التفاوض</a:t>
            </a:r>
            <a:endParaRPr lang="ar-SA" sz="32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020272" y="3212976"/>
            <a:ext cx="1656184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القائد</a:t>
            </a:r>
            <a:endParaRPr lang="ar-SA" sz="32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043608" y="3140968"/>
            <a:ext cx="1512168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الملخص</a:t>
            </a:r>
            <a:endParaRPr lang="ar-SA" sz="3600" b="1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851920" y="3068960"/>
            <a:ext cx="1800200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الملاحظ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رابط كسهم مستقيم 12"/>
          <p:cNvCxnSpPr>
            <a:stCxn id="6" idx="3"/>
          </p:cNvCxnSpPr>
          <p:nvPr/>
        </p:nvCxnSpPr>
        <p:spPr>
          <a:xfrm>
            <a:off x="6516216" y="2132856"/>
            <a:ext cx="7200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2411760" y="2420888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4716016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صورة 17" descr="imagesCA1Y7L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3810000" cy="885825"/>
          </a:xfrm>
          <a:prstGeom prst="rect">
            <a:avLst/>
          </a:prstGeom>
        </p:spPr>
      </p:pic>
      <p:sp>
        <p:nvSpPr>
          <p:cNvPr id="21" name="مستطيل مستدير الزوايا 20"/>
          <p:cNvSpPr/>
          <p:nvPr/>
        </p:nvSpPr>
        <p:spPr>
          <a:xfrm>
            <a:off x="6948264" y="4365104"/>
            <a:ext cx="1728192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Wingdings" pitchFamily="2" charset="2"/>
              <a:buChar char="§"/>
            </a:pPr>
            <a:r>
              <a:rPr lang="ar-SA" sz="1600" b="1" dirty="0" smtClean="0"/>
              <a:t>يتولى عرض رأي الفريق  </a:t>
            </a:r>
          </a:p>
          <a:p>
            <a:pPr algn="ctr">
              <a:buFont typeface="Wingdings" pitchFamily="2" charset="2"/>
              <a:buChar char="§"/>
            </a:pPr>
            <a:r>
              <a:rPr lang="ar-SA" sz="1600" b="1" dirty="0" smtClean="0"/>
              <a:t>يقدم المقترحات والتنازلات</a:t>
            </a:r>
          </a:p>
          <a:p>
            <a:pPr algn="ctr">
              <a:buFont typeface="Wingdings" pitchFamily="2" charset="2"/>
              <a:buChar char="§"/>
            </a:pPr>
            <a:r>
              <a:rPr lang="ar-SA" sz="1600" b="1" dirty="0" smtClean="0"/>
              <a:t>يقوم بمهمة التفاوض</a:t>
            </a:r>
            <a:endParaRPr lang="ar-SA" sz="1600" b="1" dirty="0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971600" y="4365104"/>
            <a:ext cx="1728192" cy="17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Wingdings" pitchFamily="2" charset="2"/>
              <a:buChar char="§"/>
            </a:pPr>
            <a:r>
              <a:rPr lang="ar-SA" b="1" dirty="0" smtClean="0"/>
              <a:t>مساند وداعم ......</a:t>
            </a:r>
          </a:p>
          <a:p>
            <a:pPr algn="ctr">
              <a:buFont typeface="Wingdings" pitchFamily="2" charset="2"/>
              <a:buChar char="§"/>
            </a:pPr>
            <a:r>
              <a:rPr lang="ar-SA" b="1" dirty="0" smtClean="0"/>
              <a:t>تلخيص المحاور الاساسية لرأي </a:t>
            </a:r>
            <a:r>
              <a:rPr lang="ar-SA" b="1" dirty="0" smtClean="0"/>
              <a:t>الفكرة </a:t>
            </a:r>
            <a:r>
              <a:rPr lang="ar-SA" b="1" dirty="0" smtClean="0"/>
              <a:t>الفريقين </a:t>
            </a:r>
            <a:endParaRPr lang="ar-SA" b="1" dirty="0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4067944" y="4653136"/>
            <a:ext cx="1728192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</a:pPr>
            <a:r>
              <a:rPr lang="ar-SA" sz="1600" b="1" dirty="0" smtClean="0"/>
              <a:t>تسجيل الملاحظات </a:t>
            </a:r>
          </a:p>
          <a:p>
            <a:pPr algn="ctr">
              <a:buFont typeface="Arial" pitchFamily="34" charset="0"/>
              <a:buChar char="•"/>
            </a:pPr>
            <a:r>
              <a:rPr lang="ar-SA" sz="1600" b="1" dirty="0" smtClean="0"/>
              <a:t>يجب أن .............؟</a:t>
            </a:r>
            <a:r>
              <a:rPr lang="ar-SA" b="1" dirty="0" smtClean="0"/>
              <a:t>؟</a:t>
            </a:r>
            <a:endParaRPr lang="ar-SA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323528" y="260648"/>
            <a:ext cx="849694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i="1" u="sng" dirty="0" smtClean="0">
                <a:solidFill>
                  <a:srgbClr val="00B050"/>
                </a:solidFill>
              </a:rPr>
              <a:t>نصيحة :- </a:t>
            </a:r>
            <a:r>
              <a:rPr lang="ar-S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من مهارة التفاوض استخدام لغة لينة ومفردات بسيطة مثل (نحن نأمل ) وبعد إذنكم ) ( ونحن نفضل ) في الصفقات والعروض  ... </a:t>
            </a:r>
            <a:endParaRPr lang="ar-SA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صورة 4" descr="imagesCA0LMRJ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57192"/>
            <a:ext cx="1152128" cy="1063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611560" y="476672"/>
            <a:ext cx="77048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ماهي المراحل التي مرت بها عملية التفاوض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صورة 7" descr="imagesCA5I75T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24944"/>
            <a:ext cx="3456384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صورة 8" descr="imagesCA2S5H3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780928"/>
            <a:ext cx="2867025" cy="15906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ar-SA" dirty="0" smtClean="0"/>
              <a:t>مرحلتان</a:t>
            </a:r>
            <a:endParaRPr lang="ar-SA" dirty="0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ar-SA" dirty="0" smtClean="0"/>
              <a:t>ثلاث مراحل </a:t>
            </a:r>
            <a:endParaRPr lang="ar-SA" dirty="0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اربع مراحل</a:t>
            </a:r>
            <a:endParaRPr lang="ar-SA" dirty="0"/>
          </a:p>
        </p:txBody>
      </p:sp>
      <p:sp>
        <p:nvSpPr>
          <p:cNvPr id="15" name="عنصر نائب للمحتوى 1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ar-SA" dirty="0" smtClean="0"/>
              <a:t>خمس مراحل</a:t>
            </a:r>
            <a:endParaRPr lang="ar-SA" dirty="0"/>
          </a:p>
        </p:txBody>
      </p:sp>
      <p:sp>
        <p:nvSpPr>
          <p:cNvPr id="16" name="عنصر نائب للمحتوى 1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ar-SA" dirty="0" smtClean="0"/>
              <a:t>ست مراحل</a:t>
            </a:r>
            <a:endParaRPr lang="ar-SA" dirty="0"/>
          </a:p>
        </p:txBody>
      </p:sp>
      <p:sp>
        <p:nvSpPr>
          <p:cNvPr id="17" name="عنصر نائب للمحتوى 16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ar-SA" dirty="0" smtClean="0"/>
              <a:t>سبع مراحل</a:t>
            </a:r>
            <a:endParaRPr lang="ar-SA" dirty="0"/>
          </a:p>
        </p:txBody>
      </p:sp>
      <p:pic>
        <p:nvPicPr>
          <p:cNvPr id="18" name="صورة 17" descr="imagesCAYBON9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708920"/>
            <a:ext cx="1008112" cy="1282080"/>
          </a:xfrm>
          <a:prstGeom prst="rect">
            <a:avLst/>
          </a:prstGeom>
        </p:spPr>
      </p:pic>
      <p:sp>
        <p:nvSpPr>
          <p:cNvPr id="19" name="مستطيل 18"/>
          <p:cNvSpPr/>
          <p:nvPr/>
        </p:nvSpPr>
        <p:spPr>
          <a:xfrm>
            <a:off x="611560" y="260648"/>
            <a:ext cx="7992888" cy="646331"/>
          </a:xfrm>
          <a:prstGeom prst="rect">
            <a:avLst/>
          </a:prstGeom>
          <a:solidFill>
            <a:srgbClr val="C5F0FF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تمر عملية التفاوض بعدة مراحل وعددها :-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619672" y="332656"/>
            <a:ext cx="66967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مراحل التفاوض</a:t>
            </a:r>
            <a:endParaRPr lang="ar-SA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940152" y="1772816"/>
            <a:ext cx="2448272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الاعداد والتحضير 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3563888" y="2276872"/>
            <a:ext cx="1656184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التفاعل بين الاطراف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55576" y="3573016"/>
            <a:ext cx="2304256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التوصل لاتفاق 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12475444501m8nM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2304256" cy="2592288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 flipH="1">
            <a:off x="3491880" y="1268760"/>
            <a:ext cx="5184576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3300"/>
                </a:solidFill>
              </a:rPr>
              <a:t>موقف عملي : </a:t>
            </a:r>
            <a:r>
              <a:rPr lang="ar-SA" sz="3200" b="1" dirty="0" smtClean="0">
                <a:solidFill>
                  <a:srgbClr val="00B050"/>
                </a:solidFill>
              </a:rPr>
              <a:t>انتي موظفة مجتهدة </a:t>
            </a:r>
            <a:r>
              <a:rPr lang="ar-SA" sz="3200" b="1" dirty="0" smtClean="0"/>
              <a:t>وذات طموحات وتستحقين العلاوة السنوية ولم تحصلي عليها ,,</a:t>
            </a:r>
          </a:p>
          <a:p>
            <a:r>
              <a:rPr lang="ar-SA" sz="3200" b="1" dirty="0" smtClean="0"/>
              <a:t> فذهبتي للمديرة لمناقشتها ,, ولكنها لم تسمح لك بالحديث ,متعذرة بالميزانية المتعثرة والتي تمر بأزمة صعبة ... وهي صادقة بذلك ...... كيف يمكن أن تستخدمي مهارة التفاوض ؟؟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013516774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4716015" cy="4921374"/>
          </a:xfrm>
          <a:prstGeom prst="rect">
            <a:avLst/>
          </a:prstGeom>
        </p:spPr>
      </p:pic>
      <p:sp>
        <p:nvSpPr>
          <p:cNvPr id="2" name="مستطيل مستدير الزوايا 1"/>
          <p:cNvSpPr/>
          <p:nvPr/>
        </p:nvSpPr>
        <p:spPr>
          <a:xfrm>
            <a:off x="5148064" y="332656"/>
            <a:ext cx="3852936" cy="4536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الواجب :- </a:t>
            </a:r>
          </a:p>
          <a:p>
            <a:pPr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ابحثي في السيرة النبوية عن صلح الحديبية وكيف فاوض سيدنا محمد صلى الله عليه وسلم الكفار لدخول مكة ؟</a:t>
            </a:r>
            <a:endParaRPr lang="ar-SA" sz="3200" b="1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7128792" cy="144016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ar-SA" sz="9600" dirty="0" smtClean="0"/>
              <a:t>مهارات التفاوض</a:t>
            </a:r>
            <a:endParaRPr lang="ar-SA" sz="9600" dirty="0"/>
          </a:p>
        </p:txBody>
      </p:sp>
      <p:pic>
        <p:nvPicPr>
          <p:cNvPr id="5" name="عنصر نائب للمحتوى 4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3429000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sz="4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شركة العراقة :-</a:t>
            </a:r>
          </a:p>
          <a:p>
            <a:endParaRPr lang="ar-SA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ar-SA" sz="4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شركة التحدي :-</a:t>
            </a:r>
            <a:endParaRPr lang="ar-SA" sz="4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979712" y="260648"/>
            <a:ext cx="59046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الشركات المتفاوضة</a:t>
            </a:r>
            <a:endParaRPr lang="ar-SA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43608" y="2276872"/>
            <a:ext cx="3312368" cy="345638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زمن اختيار المرشحين للمناقشة ومحاور المناقشة  </a:t>
            </a:r>
            <a:r>
              <a:rPr lang="ar-SA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والاعداد </a:t>
            </a:r>
            <a:r>
              <a:rPr lang="ar-SA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لها </a:t>
            </a:r>
            <a:r>
              <a:rPr lang="ar-SA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 دقائق</a:t>
            </a:r>
            <a:endParaRPr lang="ar-SA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03648" y="1988840"/>
            <a:ext cx="7344816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 حوار ومناقشة تهدف إلى التوفيق بين مصالح طرفين أو أكثر بهدف الوصول إلى حل مقبول </a:t>
            </a:r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..</a:t>
            </a:r>
            <a:endParaRPr lang="ar-SA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067944" y="260648"/>
            <a:ext cx="4752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عملية التفاوض هي </a:t>
            </a:r>
            <a:endParaRPr lang="ar-S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صورة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221088"/>
            <a:ext cx="3257550" cy="2160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27-decision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9036496" cy="6597352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915816" y="1772816"/>
            <a:ext cx="2880320" cy="7920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اذكري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أكبر عدد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ممكن من صفات المفاوض الناجح ؟؟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استنتجي من  ورقة العمل 2 : </a:t>
            </a:r>
            <a:endParaRPr lang="ar-SA" dirty="0"/>
          </a:p>
        </p:txBody>
      </p:sp>
      <p:pic>
        <p:nvPicPr>
          <p:cNvPr id="6" name="عنصر نائب للمحتوى 5" descr="imagesCARL0ZC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7" y="1844824"/>
            <a:ext cx="4176464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imagesCA7L03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3240360" cy="3888432"/>
          </a:xfrm>
          <a:prstGeom prst="rect">
            <a:avLst/>
          </a:prstGeom>
        </p:spPr>
      </p:pic>
      <p:sp>
        <p:nvSpPr>
          <p:cNvPr id="4" name="شكل بيضاوي 3"/>
          <p:cNvSpPr/>
          <p:nvPr/>
        </p:nvSpPr>
        <p:spPr>
          <a:xfrm>
            <a:off x="4283968" y="260648"/>
            <a:ext cx="4464496" cy="15841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i="1" dirty="0" smtClean="0">
                <a:solidFill>
                  <a:schemeClr val="bg1">
                    <a:lumMod val="50000"/>
                  </a:schemeClr>
                </a:solidFill>
                <a:latin typeface="Adobe Kaiti Std R"/>
              </a:rPr>
              <a:t>صفات المفاوض الناجح </a:t>
            </a:r>
            <a:endParaRPr lang="ar-SA" sz="2800" b="1" i="1" dirty="0">
              <a:solidFill>
                <a:schemeClr val="bg1">
                  <a:lumMod val="50000"/>
                </a:schemeClr>
              </a:solidFill>
              <a:latin typeface="Adobe Kaiti Std R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95936" y="2276872"/>
            <a:ext cx="4860344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Font typeface="Courier New" pitchFamily="49" charset="0"/>
              <a:buChar char="o"/>
            </a:pPr>
            <a:r>
              <a:rPr lang="ar-SA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الذكاء والقدرة على فهم الاخرين .</a:t>
            </a:r>
          </a:p>
          <a:p>
            <a:pPr algn="ctr">
              <a:buFont typeface="Courier New" pitchFamily="49" charset="0"/>
              <a:buChar char="o"/>
            </a:pPr>
            <a:r>
              <a:rPr lang="ar-SA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القدرة على اقتراح البدائل </a:t>
            </a:r>
          </a:p>
          <a:p>
            <a:pPr algn="ctr">
              <a:buFont typeface="Courier New" pitchFamily="49" charset="0"/>
              <a:buChar char="o"/>
            </a:pPr>
            <a:r>
              <a:rPr lang="ar-SA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المرونة </a:t>
            </a:r>
          </a:p>
          <a:p>
            <a:pPr algn="ctr">
              <a:buFont typeface="Courier New" pitchFamily="49" charset="0"/>
              <a:buChar char="o"/>
            </a:pPr>
            <a:r>
              <a:rPr lang="ar-SA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التعاون </a:t>
            </a:r>
            <a:endParaRPr lang="ar-SA" sz="40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imagesCAFR9VX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43000"/>
          </a:blip>
          <a:stretch>
            <a:fillRect/>
          </a:stretch>
        </p:blipFill>
        <p:spPr>
          <a:xfrm>
            <a:off x="1" y="188640"/>
            <a:ext cx="8964487" cy="6408712"/>
          </a:xfrm>
        </p:spPr>
      </p:pic>
      <p:sp>
        <p:nvSpPr>
          <p:cNvPr id="7" name="مستطيل مستدير الزوايا 6"/>
          <p:cNvSpPr/>
          <p:nvPr/>
        </p:nvSpPr>
        <p:spPr>
          <a:xfrm>
            <a:off x="971600" y="4293096"/>
            <a:ext cx="3600400" cy="18722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i="1" u="sng" dirty="0" smtClean="0">
                <a:solidFill>
                  <a:srgbClr val="C00000"/>
                </a:solidFill>
              </a:rPr>
              <a:t>   لاحظ :-</a:t>
            </a:r>
            <a:r>
              <a:rPr lang="ar-SA" sz="2400" b="1" dirty="0" smtClean="0"/>
              <a:t> أن التفاوض يحتاج منك إلى </a:t>
            </a:r>
            <a:r>
              <a:rPr lang="ar-SA" sz="2400" b="1" dirty="0" smtClean="0"/>
              <a:t>اكتساب </a:t>
            </a:r>
            <a:r>
              <a:rPr lang="ar-SA" sz="2400" b="1" dirty="0" smtClean="0"/>
              <a:t>مهارات متنوعة سبق لك تعلمها : مثل .......</a:t>
            </a:r>
            <a:endParaRPr lang="ar-SA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صر نائب للمحتوى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المتحدث 1, المتحدث 2 , مدقق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ملخص , متحدث , كاتب , قائد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مدير , سكرتير , مراسل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ملاحظ , قائد , ملخص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39552" y="260648"/>
            <a:ext cx="83529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خلال المفاوضات التي دارت بين الشركتين  حاولي استنتاج فريق التفاوض :-</a:t>
            </a:r>
            <a:endParaRPr lang="ar-SA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ayout>
  <Type>MultipleChoice</Type>
  <ChoicesCount>4</ChoicesCount>
  <Orientation>Right</Orientation>
</Layout>
</file>

<file path=customXml/item2.xml><?xml version="1.0" encoding="utf-8"?>
<Layout>
  <Type>MultipleChoice</Type>
  <ChoicesCount>4</ChoicesCount>
  <Orientation>Right</Orientation>
</Layout>
</file>

<file path=customXml/item3.xml><?xml version="1.0" encoding="utf-8"?>
<Layout>
  <Type>YesNo</Type>
  <ChoicesCount>2</ChoicesCount>
  <Orientation>Right</Orientation>
</Layout>
</file>

<file path=customXml/item4.xml><?xml version="1.0" encoding="utf-8"?>
<Layout>
  <Type>MultipleChoice</Type>
  <ChoicesCount>6</ChoicesCount>
  <Orientation>Right</Orientation>
</Layout>
</file>

<file path=customXml/itemProps1.xml><?xml version="1.0" encoding="utf-8"?>
<ds:datastoreItem xmlns:ds="http://schemas.openxmlformats.org/officeDocument/2006/customXml" ds:itemID="{88C2861F-12EE-4994-BDBD-81DCA041A0DA}">
  <ds:schemaRefs/>
</ds:datastoreItem>
</file>

<file path=customXml/itemProps2.xml><?xml version="1.0" encoding="utf-8"?>
<ds:datastoreItem xmlns:ds="http://schemas.openxmlformats.org/officeDocument/2006/customXml" ds:itemID="{426B8428-A10D-4D9C-92DD-B0123F250877}">
  <ds:schemaRefs/>
</ds:datastoreItem>
</file>

<file path=customXml/itemProps3.xml><?xml version="1.0" encoding="utf-8"?>
<ds:datastoreItem xmlns:ds="http://schemas.openxmlformats.org/officeDocument/2006/customXml" ds:itemID="{ACB0559C-2AD5-4049-AEE3-C322460CD4E8}">
  <ds:schemaRefs/>
</ds:datastoreItem>
</file>

<file path=customXml/itemProps4.xml><?xml version="1.0" encoding="utf-8"?>
<ds:datastoreItem xmlns:ds="http://schemas.openxmlformats.org/officeDocument/2006/customXml" ds:itemID="{6C1A514A-19A4-441B-8AF2-2A10DB8F726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298</Words>
  <Application>Microsoft Office PowerPoint</Application>
  <PresentationFormat>عرض على الشاشة (3:4)‏</PresentationFormat>
  <Paragraphs>56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مدني</vt:lpstr>
      <vt:lpstr>عرض تقديمي في PowerPoint</vt:lpstr>
      <vt:lpstr>مهارات التفاوض</vt:lpstr>
      <vt:lpstr>عرض تقديمي في PowerPoint</vt:lpstr>
      <vt:lpstr>عرض تقديمي في PowerPoint</vt:lpstr>
      <vt:lpstr>عرض تقديمي في PowerPoint</vt:lpstr>
      <vt:lpstr>استنتجي من  ورقة العمل 2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SanamIT</cp:lastModifiedBy>
  <cp:revision>29</cp:revision>
  <dcterms:created xsi:type="dcterms:W3CDTF">2012-12-06T19:00:55Z</dcterms:created>
  <dcterms:modified xsi:type="dcterms:W3CDTF">2015-02-07T11:19:29Z</dcterms:modified>
</cp:coreProperties>
</file>