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5"/>
  </p:sldMasterIdLst>
  <p:sldIdLst>
    <p:sldId id="256" r:id="rId6"/>
    <p:sldId id="257" r:id="rId7"/>
    <p:sldId id="258" r:id="rId8"/>
    <p:sldId id="259" r:id="rId9"/>
    <p:sldId id="260" r:id="rId10"/>
    <p:sldId id="264" r:id="rId11"/>
    <p:sldId id="261" r:id="rId12"/>
    <p:sldId id="270" r:id="rId13"/>
    <p:sldId id="262" r:id="rId14"/>
    <p:sldId id="263" r:id="rId15"/>
    <p:sldId id="265" r:id="rId16"/>
    <p:sldId id="271" r:id="rId17"/>
    <p:sldId id="272" r:id="rId18"/>
    <p:sldId id="273" r:id="rId19"/>
    <p:sldId id="267" r:id="rId20"/>
    <p:sldId id="268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F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660" y="12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13" Type="http://schemas.openxmlformats.org/officeDocument/2006/relationships/image" Target="../media/image5.png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12" Type="http://schemas.openxmlformats.org/officeDocument/2006/relationships/image" Target="../media/image4.png"/><Relationship Id="rId2" Type="http://schemas.openxmlformats.org/officeDocument/2006/relationships/tags" Target="../tags/tag1.xml"/><Relationship Id="rId1" Type="http://schemas.openxmlformats.org/officeDocument/2006/relationships/customXml" Target="../../customXml/item2.xml"/><Relationship Id="rId6" Type="http://schemas.openxmlformats.org/officeDocument/2006/relationships/tags" Target="../tags/tag5.xml"/><Relationship Id="rId11" Type="http://schemas.openxmlformats.org/officeDocument/2006/relationships/image" Target="../media/image3.png"/><Relationship Id="rId5" Type="http://schemas.openxmlformats.org/officeDocument/2006/relationships/tags" Target="../tags/tag4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image" Target="../media/image3.png"/><Relationship Id="rId2" Type="http://schemas.openxmlformats.org/officeDocument/2006/relationships/tags" Target="../tags/tag9.xml"/><Relationship Id="rId1" Type="http://schemas.openxmlformats.org/officeDocument/2006/relationships/customXml" Target="../../customXml/item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13" Type="http://schemas.openxmlformats.org/officeDocument/2006/relationships/tags" Target="../tags/tag24.xml"/><Relationship Id="rId18" Type="http://schemas.openxmlformats.org/officeDocument/2006/relationships/image" Target="../media/image10.png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12" Type="http://schemas.openxmlformats.org/officeDocument/2006/relationships/tags" Target="../tags/tag23.xml"/><Relationship Id="rId17" Type="http://schemas.openxmlformats.org/officeDocument/2006/relationships/image" Target="../media/image9.png"/><Relationship Id="rId2" Type="http://schemas.openxmlformats.org/officeDocument/2006/relationships/tags" Target="../tags/tag13.xml"/><Relationship Id="rId16" Type="http://schemas.openxmlformats.org/officeDocument/2006/relationships/image" Target="../media/image8.png"/><Relationship Id="rId20" Type="http://schemas.openxmlformats.org/officeDocument/2006/relationships/image" Target="../media/image12.png"/><Relationship Id="rId1" Type="http://schemas.openxmlformats.org/officeDocument/2006/relationships/customXml" Target="../../customXml/item4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5" Type="http://schemas.openxmlformats.org/officeDocument/2006/relationships/tags" Target="../tags/tag16.xml"/><Relationship Id="rId15" Type="http://schemas.openxmlformats.org/officeDocument/2006/relationships/image" Target="../media/image7.png"/><Relationship Id="rId10" Type="http://schemas.openxmlformats.org/officeDocument/2006/relationships/tags" Target="../tags/tag21.xml"/><Relationship Id="rId19" Type="http://schemas.openxmlformats.org/officeDocument/2006/relationships/image" Target="../media/image11.png"/><Relationship Id="rId4" Type="http://schemas.openxmlformats.org/officeDocument/2006/relationships/tags" Target="../tags/tag15.xml"/><Relationship Id="rId9" Type="http://schemas.openxmlformats.org/officeDocument/2006/relationships/tags" Target="../tags/tag20.xml"/><Relationship Id="rId1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4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spcBef>
                <a:spcPct val="20000"/>
              </a:spcBef>
              <a:buNone/>
              <a:defRPr/>
            </a:lvl1pPr>
            <a:lvl2pPr algn="ctr" rtl="1" eaLnBrk="1" latinLnBrk="0" hangingPunct="1">
              <a:spcBef>
                <a:spcPct val="20000"/>
              </a:spcBef>
              <a:buNone/>
              <a:defRPr/>
            </a:lvl2pPr>
            <a:lvl3pPr algn="ctr" rtl="1" eaLnBrk="1" latinLnBrk="0" hangingPunct="1">
              <a:spcBef>
                <a:spcPct val="20000"/>
              </a:spcBef>
              <a:buNone/>
              <a:defRPr/>
            </a:lvl3pPr>
            <a:lvl4pPr algn="ctr" rtl="1" eaLnBrk="1" latinLnBrk="0" hangingPunct="1">
              <a:spcBef>
                <a:spcPct val="20000"/>
              </a:spcBef>
              <a:buNone/>
              <a:defRPr/>
            </a:lvl4pPr>
            <a:lvl5pPr algn="ctr" rtl="1" eaLnBrk="1" latinLnBrk="0" hangingPunct="1">
              <a:spcBef>
                <a:spcPct val="20000"/>
              </a:spcBef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384047" y="1069847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384047" y="2402357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384047" y="3734866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10" name="عنصر نائب للمحتوى 9"/>
          <p:cNvSpPr>
            <a:spLocks noGrp="1"/>
          </p:cNvSpPr>
          <p:nvPr>
            <p:ph sz="quarter" idx="14"/>
            <p:custDataLst>
              <p:tags r:id="rId5"/>
            </p:custDataLst>
          </p:nvPr>
        </p:nvSpPr>
        <p:spPr>
          <a:xfrm>
            <a:off x="384047" y="5067375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pic>
        <p:nvPicPr>
          <p:cNvPr id="11" name="صورة 10" descr="Answer1.png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7845552" y="1249184"/>
            <a:ext cx="857250" cy="857250"/>
          </a:xfrm>
          <a:prstGeom prst="rect">
            <a:avLst/>
          </a:prstGeom>
        </p:spPr>
      </p:pic>
      <p:pic>
        <p:nvPicPr>
          <p:cNvPr id="12" name="صورة 11" descr="Answer2.png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7845552" y="2581693"/>
            <a:ext cx="857250" cy="857250"/>
          </a:xfrm>
          <a:prstGeom prst="rect">
            <a:avLst/>
          </a:prstGeom>
        </p:spPr>
      </p:pic>
      <p:pic>
        <p:nvPicPr>
          <p:cNvPr id="13" name="صورة 12" descr="Answer3.png"/>
          <p:cNvPicPr>
            <a:picLocks/>
          </p:cNvPicPr>
          <p:nvPr userDrawn="1">
            <p:custDataLst>
              <p:tags r:id="rId8"/>
            </p:custDataLst>
          </p:nvPr>
        </p:nvPicPr>
        <p:blipFill>
          <a:blip r:embed="rId13" cstate="print"/>
          <a:stretch>
            <a:fillRect/>
          </a:stretch>
        </p:blipFill>
        <p:spPr>
          <a:xfrm>
            <a:off x="7845552" y="3914203"/>
            <a:ext cx="857250" cy="857250"/>
          </a:xfrm>
          <a:prstGeom prst="rect">
            <a:avLst/>
          </a:prstGeom>
        </p:spPr>
      </p:pic>
      <p:pic>
        <p:nvPicPr>
          <p:cNvPr id="14" name="صورة 13" descr="Answer4.png"/>
          <p:cNvPicPr>
            <a:picLocks/>
          </p:cNvPicPr>
          <p:nvPr userDrawn="1">
            <p:custDataLst>
              <p:tags r:id="rId9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7845552" y="5246712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spcBef>
                <a:spcPct val="20000"/>
              </a:spcBef>
              <a:buNone/>
              <a:defRPr/>
            </a:lvl1pPr>
            <a:lvl2pPr algn="ctr" rtl="1" eaLnBrk="1" latinLnBrk="0" hangingPunct="1">
              <a:spcBef>
                <a:spcPct val="20000"/>
              </a:spcBef>
              <a:buNone/>
              <a:defRPr/>
            </a:lvl2pPr>
            <a:lvl3pPr algn="ctr" rtl="1" eaLnBrk="1" latinLnBrk="0" hangingPunct="1">
              <a:spcBef>
                <a:spcPct val="20000"/>
              </a:spcBef>
              <a:buNone/>
              <a:defRPr/>
            </a:lvl3pPr>
            <a:lvl4pPr algn="ctr" rtl="1" eaLnBrk="1" latinLnBrk="0" hangingPunct="1">
              <a:spcBef>
                <a:spcPct val="20000"/>
              </a:spcBef>
              <a:buNone/>
              <a:defRPr/>
            </a:lvl4pPr>
            <a:lvl5pPr algn="ctr" rtl="1" eaLnBrk="1" latinLnBrk="0" hangingPunct="1">
              <a:spcBef>
                <a:spcPct val="20000"/>
              </a:spcBef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نعم</a:t>
            </a:r>
            <a:endParaRPr lang="ar-SA" sz="3200" dirty="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لا</a:t>
            </a:r>
            <a:endParaRPr lang="ar-SA" sz="3200" dirty="0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6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spcBef>
                <a:spcPct val="20000"/>
              </a:spcBef>
              <a:buNone/>
              <a:defRPr/>
            </a:lvl1pPr>
            <a:lvl2pPr algn="ctr" rtl="1" eaLnBrk="1" latinLnBrk="0" hangingPunct="1">
              <a:spcBef>
                <a:spcPct val="20000"/>
              </a:spcBef>
              <a:buNone/>
              <a:defRPr/>
            </a:lvl2pPr>
            <a:lvl3pPr algn="ctr" rtl="1" eaLnBrk="1" latinLnBrk="0" hangingPunct="1">
              <a:spcBef>
                <a:spcPct val="20000"/>
              </a:spcBef>
              <a:buNone/>
              <a:defRPr/>
            </a:lvl3pPr>
            <a:lvl4pPr algn="ctr" rtl="1" eaLnBrk="1" latinLnBrk="0" hangingPunct="1">
              <a:spcBef>
                <a:spcPct val="20000"/>
              </a:spcBef>
              <a:buNone/>
              <a:defRPr/>
            </a:lvl4pPr>
            <a:lvl5pPr algn="ctr" rtl="1" eaLnBrk="1" latinLnBrk="0" hangingPunct="1">
              <a:spcBef>
                <a:spcPct val="20000"/>
              </a:spcBef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374905" y="1106195"/>
            <a:ext cx="7699247" cy="804443"/>
          </a:xfrm>
          <a:prstGeom prst="rect">
            <a:avLst/>
          </a:prstGeom>
        </p:spPr>
        <p:txBody>
          <a:bodyPr vert="horz" wrap="square" lIns="94700" tIns="22926" rIns="94700" bIns="22926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374905" y="2027224"/>
            <a:ext cx="7699247" cy="804443"/>
          </a:xfrm>
          <a:prstGeom prst="rect">
            <a:avLst/>
          </a:prstGeom>
        </p:spPr>
        <p:txBody>
          <a:bodyPr vert="horz" wrap="square" lIns="94700" tIns="22926" rIns="94700" bIns="22926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374905" y="2948254"/>
            <a:ext cx="7699247" cy="804443"/>
          </a:xfrm>
          <a:prstGeom prst="rect">
            <a:avLst/>
          </a:prstGeom>
        </p:spPr>
        <p:txBody>
          <a:bodyPr vert="horz" wrap="square" lIns="94700" tIns="22926" rIns="94700" bIns="22926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10" name="عنصر نائب للمحتوى 9"/>
          <p:cNvSpPr>
            <a:spLocks noGrp="1"/>
          </p:cNvSpPr>
          <p:nvPr>
            <p:ph sz="quarter" idx="14"/>
            <p:custDataLst>
              <p:tags r:id="rId5"/>
            </p:custDataLst>
          </p:nvPr>
        </p:nvSpPr>
        <p:spPr>
          <a:xfrm>
            <a:off x="374905" y="3869283"/>
            <a:ext cx="7699247" cy="804443"/>
          </a:xfrm>
          <a:prstGeom prst="rect">
            <a:avLst/>
          </a:prstGeom>
        </p:spPr>
        <p:txBody>
          <a:bodyPr vert="horz" wrap="square" lIns="94700" tIns="22926" rIns="94700" bIns="22926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5"/>
            <p:custDataLst>
              <p:tags r:id="rId6"/>
            </p:custDataLst>
          </p:nvPr>
        </p:nvSpPr>
        <p:spPr>
          <a:xfrm>
            <a:off x="374905" y="4790313"/>
            <a:ext cx="7699247" cy="804443"/>
          </a:xfrm>
          <a:prstGeom prst="rect">
            <a:avLst/>
          </a:prstGeom>
        </p:spPr>
        <p:txBody>
          <a:bodyPr vert="horz" wrap="square" lIns="94700" tIns="22926" rIns="94700" bIns="22926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quarter" idx="16"/>
            <p:custDataLst>
              <p:tags r:id="rId7"/>
            </p:custDataLst>
          </p:nvPr>
        </p:nvSpPr>
        <p:spPr>
          <a:xfrm>
            <a:off x="374905" y="5711342"/>
            <a:ext cx="7699247" cy="804443"/>
          </a:xfrm>
          <a:prstGeom prst="rect">
            <a:avLst/>
          </a:prstGeom>
        </p:spPr>
        <p:txBody>
          <a:bodyPr vert="horz" wrap="square" lIns="94700" tIns="22926" rIns="94700" bIns="22926" anchor="ctr">
            <a:normAutofit/>
          </a:bodyPr>
          <a:lstStyle>
            <a:lvl1pPr algn="r" rtl="1" eaLnBrk="1" latinLnBrk="0" hangingPunct="1">
              <a:spcBef>
                <a:spcPct val="20000"/>
              </a:spcBef>
              <a:buNone/>
              <a:defRPr sz="3200"/>
            </a:lvl1pPr>
            <a:lvl2pPr algn="r" rtl="1" eaLnBrk="1" latinLnBrk="0" hangingPunct="1">
              <a:spcBef>
                <a:spcPct val="20000"/>
              </a:spcBef>
              <a:buNone/>
              <a:defRPr sz="3200"/>
            </a:lvl2pPr>
            <a:lvl3pPr algn="r" rtl="1" eaLnBrk="1" latinLnBrk="0" hangingPunct="1">
              <a:spcBef>
                <a:spcPct val="20000"/>
              </a:spcBef>
              <a:buNone/>
              <a:defRPr sz="3200"/>
            </a:lvl3pPr>
            <a:lvl4pPr algn="r" rtl="1" eaLnBrk="1" latinLnBrk="0" hangingPunct="1">
              <a:spcBef>
                <a:spcPct val="20000"/>
              </a:spcBef>
              <a:buNone/>
              <a:defRPr sz="3200"/>
            </a:lvl4pPr>
            <a:lvl5pPr algn="r" rtl="1" eaLnBrk="1" latinLnBrk="0" hangingPunct="1">
              <a:spcBef>
                <a:spcPct val="20000"/>
              </a:spcBef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pic>
        <p:nvPicPr>
          <p:cNvPr id="13" name="صورة 12" descr="Answer1.png"/>
          <p:cNvPicPr>
            <a:picLocks/>
          </p:cNvPicPr>
          <p:nvPr userDrawn="1">
            <p:custDataLst>
              <p:tags r:id="rId8"/>
            </p:custDataLst>
          </p:nvPr>
        </p:nvPicPr>
        <p:blipFill>
          <a:blip r:embed="rId15" cstate="print"/>
          <a:stretch>
            <a:fillRect/>
          </a:stretch>
        </p:blipFill>
        <p:spPr>
          <a:xfrm>
            <a:off x="8193023" y="1210094"/>
            <a:ext cx="596645" cy="596645"/>
          </a:xfrm>
          <a:prstGeom prst="rect">
            <a:avLst/>
          </a:prstGeom>
        </p:spPr>
      </p:pic>
      <p:pic>
        <p:nvPicPr>
          <p:cNvPr id="14" name="صورة 13" descr="Answer2.png"/>
          <p:cNvPicPr>
            <a:picLocks/>
          </p:cNvPicPr>
          <p:nvPr userDrawn="1">
            <p:custDataLst>
              <p:tags r:id="rId9"/>
            </p:custDataLst>
          </p:nvPr>
        </p:nvPicPr>
        <p:blipFill>
          <a:blip r:embed="rId16" cstate="print"/>
          <a:stretch>
            <a:fillRect/>
          </a:stretch>
        </p:blipFill>
        <p:spPr>
          <a:xfrm>
            <a:off x="8193023" y="2131123"/>
            <a:ext cx="596645" cy="596645"/>
          </a:xfrm>
          <a:prstGeom prst="rect">
            <a:avLst/>
          </a:prstGeom>
        </p:spPr>
      </p:pic>
      <p:pic>
        <p:nvPicPr>
          <p:cNvPr id="15" name="صورة 14" descr="Answer3.png"/>
          <p:cNvPicPr>
            <a:picLocks/>
          </p:cNvPicPr>
          <p:nvPr userDrawn="1">
            <p:custDataLst>
              <p:tags r:id="rId10"/>
            </p:custDataLst>
          </p:nvPr>
        </p:nvPicPr>
        <p:blipFill>
          <a:blip r:embed="rId17" cstate="print"/>
          <a:stretch>
            <a:fillRect/>
          </a:stretch>
        </p:blipFill>
        <p:spPr>
          <a:xfrm>
            <a:off x="8193023" y="3052152"/>
            <a:ext cx="596645" cy="596645"/>
          </a:xfrm>
          <a:prstGeom prst="rect">
            <a:avLst/>
          </a:prstGeom>
        </p:spPr>
      </p:pic>
      <p:pic>
        <p:nvPicPr>
          <p:cNvPr id="16" name="صورة 15" descr="Answer4.png"/>
          <p:cNvPicPr>
            <a:picLocks/>
          </p:cNvPicPr>
          <p:nvPr userDrawn="1">
            <p:custDataLst>
              <p:tags r:id="rId11"/>
            </p:custDataLst>
          </p:nvPr>
        </p:nvPicPr>
        <p:blipFill>
          <a:blip r:embed="rId18" cstate="print"/>
          <a:stretch>
            <a:fillRect/>
          </a:stretch>
        </p:blipFill>
        <p:spPr>
          <a:xfrm>
            <a:off x="8193023" y="3973182"/>
            <a:ext cx="596645" cy="596645"/>
          </a:xfrm>
          <a:prstGeom prst="rect">
            <a:avLst/>
          </a:prstGeom>
        </p:spPr>
      </p:pic>
      <p:pic>
        <p:nvPicPr>
          <p:cNvPr id="17" name="صورة 16" descr="Answer5.png"/>
          <p:cNvPicPr>
            <a:picLocks/>
          </p:cNvPicPr>
          <p:nvPr userDrawn="1">
            <p:custDataLst>
              <p:tags r:id="rId12"/>
            </p:custDataLst>
          </p:nvPr>
        </p:nvPicPr>
        <p:blipFill>
          <a:blip r:embed="rId19" cstate="print"/>
          <a:stretch>
            <a:fillRect/>
          </a:stretch>
        </p:blipFill>
        <p:spPr>
          <a:xfrm>
            <a:off x="8193023" y="4894211"/>
            <a:ext cx="596645" cy="596645"/>
          </a:xfrm>
          <a:prstGeom prst="rect">
            <a:avLst/>
          </a:prstGeom>
        </p:spPr>
      </p:pic>
      <p:pic>
        <p:nvPicPr>
          <p:cNvPr id="18" name="صورة 17" descr="Answer6.png"/>
          <p:cNvPicPr>
            <a:picLocks/>
          </p:cNvPicPr>
          <p:nvPr userDrawn="1">
            <p:custDataLst>
              <p:tags r:id="rId13"/>
            </p:custDataLst>
          </p:nvPr>
        </p:nvPicPr>
        <p:blipFill>
          <a:blip r:embed="rId20" cstate="print"/>
          <a:stretch>
            <a:fillRect/>
          </a:stretch>
        </p:blipFill>
        <p:spPr>
          <a:xfrm>
            <a:off x="8193023" y="5815241"/>
            <a:ext cx="596645" cy="596645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02E67D0-EA0C-45F8-873B-0665E37464C1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2E4DDA-D942-4C3A-B2FC-BAB5C5DC3A0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rticle_659dc74c0ad30be0f9e7f110b274cc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836712"/>
            <a:ext cx="4104456" cy="4608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مربع نص 5"/>
          <p:cNvSpPr txBox="1"/>
          <p:nvPr/>
        </p:nvSpPr>
        <p:spPr>
          <a:xfrm>
            <a:off x="4716016" y="1052736"/>
            <a:ext cx="4067944" cy="41549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4400" dirty="0" smtClean="0">
                <a:solidFill>
                  <a:schemeClr val="accent3">
                    <a:lumMod val="50000"/>
                  </a:schemeClr>
                </a:solidFill>
                <a:latin typeface="Adobe Kaiti Std R" pitchFamily="18" charset="-128"/>
                <a:ea typeface="Adobe Kaiti Std R" pitchFamily="18" charset="-128"/>
                <a:cs typeface="DecoType Naskh Swashes" pitchFamily="2" charset="-78"/>
              </a:rPr>
              <a:t>قال الله تعالى </a:t>
            </a:r>
          </a:p>
          <a:p>
            <a:r>
              <a:rPr lang="ar-SA" sz="4400" dirty="0" smtClean="0">
                <a:latin typeface="Adobe Kaiti Std R" pitchFamily="18" charset="-128"/>
                <a:ea typeface="Adobe Kaiti Std R" pitchFamily="18" charset="-128"/>
                <a:cs typeface="DecoType Naskh Swashes" pitchFamily="2" charset="-78"/>
              </a:rPr>
              <a:t>( رب اشرح لي صدري </a:t>
            </a:r>
          </a:p>
          <a:p>
            <a:r>
              <a:rPr lang="ar-SA" sz="4400" dirty="0" smtClean="0">
                <a:latin typeface="Adobe Kaiti Std R" pitchFamily="18" charset="-128"/>
                <a:ea typeface="Adobe Kaiti Std R" pitchFamily="18" charset="-128"/>
                <a:cs typeface="DecoType Naskh Swashes" pitchFamily="2" charset="-78"/>
              </a:rPr>
              <a:t>ويسرلي</a:t>
            </a:r>
            <a:r>
              <a:rPr lang="ar-SA" sz="4400" dirty="0" smtClean="0">
                <a:latin typeface="Adobe Kaiti Std R" pitchFamily="18" charset="-128"/>
                <a:ea typeface="Adobe Kaiti Std R" pitchFamily="18" charset="-128"/>
                <a:cs typeface="DecoType Naskh Swashes" pitchFamily="2" charset="-78"/>
              </a:rPr>
              <a:t> </a:t>
            </a:r>
            <a:r>
              <a:rPr lang="ar-SA" sz="4400" dirty="0" smtClean="0">
                <a:latin typeface="Adobe Kaiti Std R" pitchFamily="18" charset="-128"/>
                <a:ea typeface="Adobe Kaiti Std R" pitchFamily="18" charset="-128"/>
                <a:cs typeface="DecoType Naskh Swashes" pitchFamily="2" charset="-78"/>
              </a:rPr>
              <a:t>أمري </a:t>
            </a:r>
          </a:p>
          <a:p>
            <a:r>
              <a:rPr lang="ar-SA" sz="4400" dirty="0" smtClean="0">
                <a:latin typeface="Adobe Kaiti Std R" pitchFamily="18" charset="-128"/>
                <a:ea typeface="Adobe Kaiti Std R" pitchFamily="18" charset="-128"/>
                <a:cs typeface="DecoType Naskh Swashes" pitchFamily="2" charset="-78"/>
              </a:rPr>
              <a:t> واحلل عقدة </a:t>
            </a:r>
          </a:p>
          <a:p>
            <a:r>
              <a:rPr lang="ar-SA" sz="4400" dirty="0" smtClean="0">
                <a:latin typeface="Adobe Kaiti Std R" pitchFamily="18" charset="-128"/>
                <a:ea typeface="Adobe Kaiti Std R" pitchFamily="18" charset="-128"/>
                <a:cs typeface="DecoType Naskh Swashes" pitchFamily="2" charset="-78"/>
              </a:rPr>
              <a:t>من لساني</a:t>
            </a:r>
          </a:p>
          <a:p>
            <a:r>
              <a:rPr lang="ar-SA" sz="4400" dirty="0" smtClean="0">
                <a:latin typeface="Adobe Kaiti Std R" pitchFamily="18" charset="-128"/>
                <a:ea typeface="Adobe Kaiti Std R" pitchFamily="18" charset="-128"/>
                <a:cs typeface="DecoType Naskh Swashes" pitchFamily="2" charset="-78"/>
              </a:rPr>
              <a:t> يفقهوا قولي )</a:t>
            </a:r>
            <a:endParaRPr lang="ar-SA" sz="4400" dirty="0">
              <a:latin typeface="Adobe Kaiti Std R" pitchFamily="18" charset="-128"/>
              <a:ea typeface="Adobe Kaiti Std R" pitchFamily="18" charset="-128"/>
              <a:cs typeface="DecoType Naskh Swashes" pitchFamily="2" charset="-7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987824" y="1700808"/>
            <a:ext cx="3528392" cy="86409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فريق التفاوض</a:t>
            </a:r>
            <a:endParaRPr lang="ar-SA" sz="3200" b="1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7020272" y="3212976"/>
            <a:ext cx="1656184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القائد</a:t>
            </a:r>
            <a:endParaRPr lang="ar-SA" sz="3200" b="1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043608" y="3140968"/>
            <a:ext cx="1512168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/>
              <a:t>الملخص</a:t>
            </a:r>
            <a:endParaRPr lang="ar-SA" sz="3600" b="1" dirty="0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3851920" y="3068960"/>
            <a:ext cx="1800200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الملاحظ</a:t>
            </a:r>
            <a:endParaRPr lang="ar-SA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3" name="رابط كسهم مستقيم 12"/>
          <p:cNvCxnSpPr>
            <a:stCxn id="6" idx="3"/>
          </p:cNvCxnSpPr>
          <p:nvPr/>
        </p:nvCxnSpPr>
        <p:spPr>
          <a:xfrm>
            <a:off x="6516216" y="2132856"/>
            <a:ext cx="72008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flipH="1">
            <a:off x="2411760" y="2420888"/>
            <a:ext cx="64807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/>
          <p:nvPr/>
        </p:nvCxnSpPr>
        <p:spPr>
          <a:xfrm>
            <a:off x="4716016" y="25649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صورة 17" descr="imagesCA1Y7L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548680"/>
            <a:ext cx="3810000" cy="885825"/>
          </a:xfrm>
          <a:prstGeom prst="rect">
            <a:avLst/>
          </a:prstGeom>
        </p:spPr>
      </p:pic>
      <p:sp>
        <p:nvSpPr>
          <p:cNvPr id="21" name="مستطيل مستدير الزوايا 20"/>
          <p:cNvSpPr/>
          <p:nvPr/>
        </p:nvSpPr>
        <p:spPr>
          <a:xfrm>
            <a:off x="6948264" y="4365104"/>
            <a:ext cx="1728192" cy="18722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buFont typeface="Wingdings" pitchFamily="2" charset="2"/>
              <a:buChar char="§"/>
            </a:pPr>
            <a:r>
              <a:rPr lang="ar-SA" sz="1600" b="1" dirty="0" smtClean="0"/>
              <a:t>يتولى عرض رأي الفريق  </a:t>
            </a:r>
          </a:p>
          <a:p>
            <a:pPr algn="ctr">
              <a:buFont typeface="Wingdings" pitchFamily="2" charset="2"/>
              <a:buChar char="§"/>
            </a:pPr>
            <a:r>
              <a:rPr lang="ar-SA" sz="1600" b="1" dirty="0" smtClean="0"/>
              <a:t>يقدم المقترحات والتنازلات</a:t>
            </a:r>
          </a:p>
          <a:p>
            <a:pPr algn="ctr">
              <a:buFont typeface="Wingdings" pitchFamily="2" charset="2"/>
              <a:buChar char="§"/>
            </a:pPr>
            <a:r>
              <a:rPr lang="ar-SA" sz="1600" b="1" dirty="0" smtClean="0"/>
              <a:t>يقوم بمهمة التفاوض</a:t>
            </a:r>
            <a:endParaRPr lang="ar-SA" sz="1600" b="1" dirty="0"/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971600" y="4365104"/>
            <a:ext cx="1728192" cy="172819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buFont typeface="Wingdings" pitchFamily="2" charset="2"/>
              <a:buChar char="§"/>
            </a:pPr>
            <a:r>
              <a:rPr lang="ar-SA" b="1" dirty="0" smtClean="0"/>
              <a:t>مساند وداعم ......</a:t>
            </a:r>
          </a:p>
          <a:p>
            <a:pPr algn="ctr">
              <a:buFont typeface="Wingdings" pitchFamily="2" charset="2"/>
              <a:buChar char="§"/>
            </a:pPr>
            <a:r>
              <a:rPr lang="ar-SA" b="1" dirty="0" smtClean="0"/>
              <a:t>تلخيص المحاور الاساسية لرأي </a:t>
            </a:r>
            <a:r>
              <a:rPr lang="ar-SA" b="1" dirty="0" smtClean="0"/>
              <a:t>الفكرة </a:t>
            </a:r>
            <a:r>
              <a:rPr lang="ar-SA" b="1" dirty="0" smtClean="0"/>
              <a:t>الفريقين </a:t>
            </a:r>
            <a:endParaRPr lang="ar-SA" b="1" dirty="0"/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4067944" y="4653136"/>
            <a:ext cx="1728192" cy="11521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buFont typeface="Arial" pitchFamily="34" charset="0"/>
              <a:buChar char="•"/>
            </a:pPr>
            <a:r>
              <a:rPr lang="ar-SA" sz="1600" b="1" dirty="0" smtClean="0"/>
              <a:t>تسجيل الملاحظات </a:t>
            </a:r>
          </a:p>
          <a:p>
            <a:pPr algn="ctr">
              <a:buFont typeface="Arial" pitchFamily="34" charset="0"/>
              <a:buChar char="•"/>
            </a:pPr>
            <a:r>
              <a:rPr lang="ar-SA" sz="1600" b="1" dirty="0" smtClean="0"/>
              <a:t>يجب أن .............؟</a:t>
            </a:r>
            <a:r>
              <a:rPr lang="ar-SA" b="1" dirty="0" smtClean="0"/>
              <a:t>؟</a:t>
            </a:r>
            <a:endParaRPr lang="ar-SA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323528" y="260648"/>
            <a:ext cx="8496944" cy="13681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i="1" u="sng" dirty="0" smtClean="0">
                <a:solidFill>
                  <a:srgbClr val="00B050"/>
                </a:solidFill>
              </a:rPr>
              <a:t>نصيحة :- </a:t>
            </a:r>
            <a:r>
              <a:rPr lang="ar-SA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من مهارة التفاوض استخدام لغة لينة ومفردات بسيطة مثل (نحن نأمل ) وبعد إذنكم ) ( ونحن نفضل ) في الصفقات والعروض  ... </a:t>
            </a:r>
            <a:endParaRPr lang="ar-SA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صورة 4" descr="imagesCA0LMRJ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157192"/>
            <a:ext cx="1152128" cy="10630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custDataLst>
      <p:tags r:id="rId1"/>
    </p:custData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611560" y="476672"/>
            <a:ext cx="770485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ماهي المراحل التي مرت بها عملية التفاوض </a:t>
            </a:r>
            <a:endParaRPr lang="ar-SA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8" name="صورة 7" descr="imagesCA5I75T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924944"/>
            <a:ext cx="3456384" cy="2880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9" name="صورة 8" descr="imagesCA2S5H3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2780928"/>
            <a:ext cx="2867025" cy="15906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صر نائب للمحتوى 1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ar-SA" dirty="0" smtClean="0"/>
              <a:t>مرحلتان</a:t>
            </a:r>
            <a:endParaRPr lang="ar-SA" dirty="0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ar-SA" dirty="0" smtClean="0"/>
              <a:t>ثلاث مراحل </a:t>
            </a:r>
            <a:endParaRPr lang="ar-SA" dirty="0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ar-SA" dirty="0" smtClean="0"/>
              <a:t>اربع مراحل</a:t>
            </a:r>
            <a:endParaRPr lang="ar-SA" dirty="0"/>
          </a:p>
        </p:txBody>
      </p:sp>
      <p:sp>
        <p:nvSpPr>
          <p:cNvPr id="15" name="عنصر نائب للمحتوى 1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ar-SA" dirty="0" smtClean="0"/>
              <a:t>خمس مراحل</a:t>
            </a:r>
            <a:endParaRPr lang="ar-SA" dirty="0"/>
          </a:p>
        </p:txBody>
      </p:sp>
      <p:sp>
        <p:nvSpPr>
          <p:cNvPr id="16" name="عنصر نائب للمحتوى 15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ar-SA" dirty="0" smtClean="0"/>
              <a:t>ست مراحل</a:t>
            </a:r>
            <a:endParaRPr lang="ar-SA" dirty="0"/>
          </a:p>
        </p:txBody>
      </p:sp>
      <p:sp>
        <p:nvSpPr>
          <p:cNvPr id="17" name="عنصر نائب للمحتوى 16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ar-SA" dirty="0" smtClean="0"/>
              <a:t>سبع مراحل</a:t>
            </a:r>
            <a:endParaRPr lang="ar-SA" dirty="0"/>
          </a:p>
        </p:txBody>
      </p:sp>
      <p:pic>
        <p:nvPicPr>
          <p:cNvPr id="18" name="صورة 17" descr="imagesCAYBON9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708920"/>
            <a:ext cx="1008112" cy="1282080"/>
          </a:xfrm>
          <a:prstGeom prst="rect">
            <a:avLst/>
          </a:prstGeom>
        </p:spPr>
      </p:pic>
      <p:sp>
        <p:nvSpPr>
          <p:cNvPr id="19" name="مستطيل 18"/>
          <p:cNvSpPr/>
          <p:nvPr/>
        </p:nvSpPr>
        <p:spPr>
          <a:xfrm>
            <a:off x="611560" y="260648"/>
            <a:ext cx="7992888" cy="646331"/>
          </a:xfrm>
          <a:prstGeom prst="rect">
            <a:avLst/>
          </a:prstGeom>
          <a:solidFill>
            <a:srgbClr val="C5F0FF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تمر عملية التفاوض بعدة مراحل وعددها :-</a:t>
            </a:r>
            <a:endParaRPr lang="ar-SA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1619672" y="332656"/>
            <a:ext cx="6696744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مراحل التفاوض</a:t>
            </a:r>
            <a:endParaRPr lang="ar-SA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940152" y="1772816"/>
            <a:ext cx="2448272" cy="11521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الاعداد والتحضير </a:t>
            </a:r>
            <a:endParaRPr lang="ar-SA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3563888" y="2276872"/>
            <a:ext cx="1656184" cy="158417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التفاعل بين الاطراف</a:t>
            </a:r>
            <a:endParaRPr lang="ar-SA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755576" y="3573016"/>
            <a:ext cx="2304256" cy="12961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التوصل لاتفاق </a:t>
            </a:r>
            <a:endParaRPr lang="ar-SA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12475444501m8nM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2304256" cy="2592288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 flipH="1">
            <a:off x="3491880" y="1268760"/>
            <a:ext cx="5184576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3300"/>
                </a:solidFill>
              </a:rPr>
              <a:t>موقف عملي : </a:t>
            </a:r>
            <a:r>
              <a:rPr lang="ar-SA" sz="3200" b="1" dirty="0" smtClean="0">
                <a:solidFill>
                  <a:srgbClr val="00B050"/>
                </a:solidFill>
              </a:rPr>
              <a:t>انتي موظفة مجتهدة </a:t>
            </a:r>
            <a:r>
              <a:rPr lang="ar-SA" sz="3200" b="1" dirty="0" smtClean="0"/>
              <a:t>وذات طموحات وتستحقين العلاوة السنوية ولم تحصلي عليها ,,</a:t>
            </a:r>
          </a:p>
          <a:p>
            <a:r>
              <a:rPr lang="ar-SA" sz="3200" b="1" dirty="0" smtClean="0"/>
              <a:t> فذهبتي للمديرة لمناقشتها ,, ولكنها لم تسمح لك بالحديث ,متعذرة بالميزانية المتعثرة والتي تمر بأزمة صعبة ... وهي صادقة بذلك ...... كيف يمكن أن تستخدمي مهارة التفاوض ؟؟</a:t>
            </a:r>
            <a:endParaRPr lang="ar-S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0135167743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60648"/>
            <a:ext cx="4716015" cy="4921374"/>
          </a:xfrm>
          <a:prstGeom prst="rect">
            <a:avLst/>
          </a:prstGeom>
        </p:spPr>
      </p:pic>
      <p:sp>
        <p:nvSpPr>
          <p:cNvPr id="2" name="مستطيل مستدير الزوايا 1"/>
          <p:cNvSpPr/>
          <p:nvPr/>
        </p:nvSpPr>
        <p:spPr>
          <a:xfrm>
            <a:off x="5148064" y="332656"/>
            <a:ext cx="3852936" cy="4536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الواجب :- </a:t>
            </a:r>
          </a:p>
          <a:p>
            <a:pPr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ابحثي في السيرة النبوية عن صلح الحديبية وكيف فاوض سيدنا محمد صلى الله عليه وسلم الكفار لدخول مكة ؟</a:t>
            </a:r>
            <a:endParaRPr lang="ar-SA" sz="3200" b="1" dirty="0">
              <a:solidFill>
                <a:schemeClr val="bg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1628800"/>
            <a:ext cx="7128792" cy="1440160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ar-SA" sz="9600" dirty="0" smtClean="0"/>
              <a:t>مهارات التفاوض</a:t>
            </a:r>
            <a:endParaRPr lang="ar-SA" sz="9600" dirty="0"/>
          </a:p>
        </p:txBody>
      </p:sp>
      <p:pic>
        <p:nvPicPr>
          <p:cNvPr id="5" name="عنصر نائب للمحتوى 4" descr="image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3429000"/>
            <a:ext cx="2466975" cy="1847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sz="40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شركة العراقة :-</a:t>
            </a:r>
          </a:p>
          <a:p>
            <a:endParaRPr lang="ar-SA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ar-SA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ar-SA" sz="40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شركة التحدي :-</a:t>
            </a:r>
            <a:endParaRPr lang="ar-SA" sz="40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979712" y="260648"/>
            <a:ext cx="59046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الشركات المتفاوضة</a:t>
            </a:r>
            <a:endParaRPr lang="ar-SA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1043608" y="2276872"/>
            <a:ext cx="3312368" cy="3456384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زمن اختيار المرشحين للمناقشة ومحاور المناقشة  </a:t>
            </a:r>
            <a:r>
              <a:rPr lang="ar-SA" sz="4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والاعداد </a:t>
            </a:r>
            <a:r>
              <a:rPr lang="ar-SA" sz="4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لها </a:t>
            </a:r>
            <a:r>
              <a:rPr lang="ar-SA" sz="4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5 دقائق</a:t>
            </a:r>
            <a:endParaRPr lang="ar-SA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403648" y="1988840"/>
            <a:ext cx="7344816" cy="212365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هي حوار ومناقشة تهدف إلى التوفيق بين مصالح طرفين أو أكثر بهدف الوصول إلى حل مقبول </a:t>
            </a:r>
            <a:r>
              <a:rPr lang="ar-SA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..</a:t>
            </a:r>
            <a:endParaRPr lang="ar-SA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067944" y="260648"/>
            <a:ext cx="47525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عملية التفاوض هي </a:t>
            </a:r>
            <a:endParaRPr lang="ar-SA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صورة 6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4221088"/>
            <a:ext cx="3257550" cy="21602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 descr="27-decision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7504" y="260648"/>
            <a:ext cx="9036496" cy="6597352"/>
          </a:xfr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915816" y="1772816"/>
            <a:ext cx="2880320" cy="7920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اذكري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أكبر عدد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ممكن من صفات المفاوض الناجح ؟؟</a:t>
            </a:r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استنتجي من  ورقة العمل 2 : </a:t>
            </a:r>
            <a:endParaRPr lang="ar-SA" dirty="0"/>
          </a:p>
        </p:txBody>
      </p:sp>
      <p:pic>
        <p:nvPicPr>
          <p:cNvPr id="6" name="عنصر نائب للمحتوى 5" descr="imagesCARL0ZCX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7" y="1844824"/>
            <a:ext cx="4176464" cy="36724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 descr="imagesCA7L03R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548680"/>
            <a:ext cx="3240360" cy="3888432"/>
          </a:xfrm>
          <a:prstGeom prst="rect">
            <a:avLst/>
          </a:prstGeom>
        </p:spPr>
      </p:pic>
      <p:sp>
        <p:nvSpPr>
          <p:cNvPr id="4" name="شكل بيضاوي 3"/>
          <p:cNvSpPr/>
          <p:nvPr/>
        </p:nvSpPr>
        <p:spPr>
          <a:xfrm>
            <a:off x="4283968" y="260648"/>
            <a:ext cx="4464496" cy="158417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i="1" dirty="0" smtClean="0">
                <a:solidFill>
                  <a:schemeClr val="bg1">
                    <a:lumMod val="50000"/>
                  </a:schemeClr>
                </a:solidFill>
                <a:latin typeface="Adobe Kaiti Std R"/>
              </a:rPr>
              <a:t>صفات المفاوض الناجح </a:t>
            </a:r>
            <a:endParaRPr lang="ar-SA" sz="2800" b="1" i="1" dirty="0">
              <a:solidFill>
                <a:schemeClr val="bg1">
                  <a:lumMod val="50000"/>
                </a:schemeClr>
              </a:solidFill>
              <a:latin typeface="Adobe Kaiti Std R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3995936" y="2276872"/>
            <a:ext cx="4860344" cy="3170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>
              <a:buFont typeface="Courier New" pitchFamily="49" charset="0"/>
              <a:buChar char="o"/>
            </a:pPr>
            <a:r>
              <a:rPr lang="ar-SA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الذكاء والقدرة على فهم الاخرين .</a:t>
            </a:r>
          </a:p>
          <a:p>
            <a:pPr algn="ctr">
              <a:buFont typeface="Courier New" pitchFamily="49" charset="0"/>
              <a:buChar char="o"/>
            </a:pPr>
            <a:r>
              <a:rPr lang="ar-SA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القدرة على اقتراح البدائل </a:t>
            </a:r>
          </a:p>
          <a:p>
            <a:pPr algn="ctr">
              <a:buFont typeface="Courier New" pitchFamily="49" charset="0"/>
              <a:buChar char="o"/>
            </a:pPr>
            <a:r>
              <a:rPr lang="ar-SA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المرونة </a:t>
            </a:r>
          </a:p>
          <a:p>
            <a:pPr algn="ctr">
              <a:buFont typeface="Courier New" pitchFamily="49" charset="0"/>
              <a:buChar char="o"/>
            </a:pPr>
            <a:r>
              <a:rPr lang="ar-SA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التعاون </a:t>
            </a:r>
            <a:endParaRPr lang="ar-SA" sz="4000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عنصر نائب للمحتوى 5" descr="imagesCAFR9VX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lum bright="43000"/>
          </a:blip>
          <a:stretch>
            <a:fillRect/>
          </a:stretch>
        </p:blipFill>
        <p:spPr>
          <a:xfrm>
            <a:off x="1" y="188640"/>
            <a:ext cx="8964487" cy="6408712"/>
          </a:xfrm>
        </p:spPr>
      </p:pic>
      <p:sp>
        <p:nvSpPr>
          <p:cNvPr id="7" name="مستطيل مستدير الزوايا 6"/>
          <p:cNvSpPr/>
          <p:nvPr/>
        </p:nvSpPr>
        <p:spPr>
          <a:xfrm>
            <a:off x="971600" y="4293096"/>
            <a:ext cx="3600400" cy="187220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i="1" u="sng" dirty="0" smtClean="0">
                <a:solidFill>
                  <a:srgbClr val="C00000"/>
                </a:solidFill>
              </a:rPr>
              <a:t>   لاحظ :-</a:t>
            </a:r>
            <a:r>
              <a:rPr lang="ar-SA" sz="2400" b="1" dirty="0" smtClean="0"/>
              <a:t> أن التفاوض يحتاج منك إلى </a:t>
            </a:r>
            <a:r>
              <a:rPr lang="ar-SA" sz="2400" b="1" dirty="0" smtClean="0"/>
              <a:t>اكتساب </a:t>
            </a:r>
            <a:r>
              <a:rPr lang="ar-SA" sz="2400" b="1" dirty="0" smtClean="0"/>
              <a:t>مهارات متنوعة سبق لك تعلمها : مثل .......</a:t>
            </a:r>
            <a:endParaRPr lang="ar-SA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عنصر نائب للمحتوى 9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ar-SA" dirty="0" smtClean="0"/>
              <a:t>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المتحدث 1, المتحدث 2 , مدقق</a:t>
            </a:r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C00000"/>
                </a:solidFill>
              </a:rPr>
              <a:t>ملخص , متحدث , كاتب , قائد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2" name="عنصر نائب للمحتوى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مدير , سكرتير , مراسل </a:t>
            </a:r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C00000"/>
                </a:solidFill>
              </a:rPr>
              <a:t>ملاحظ , قائد , ملخص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539552" y="260648"/>
            <a:ext cx="835292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من خلال المفاوضات التي دارت بين الشركتين  حاولي استنتاج فريق التفاوض :-</a:t>
            </a:r>
            <a:endParaRPr lang="ar-SA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مدني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ayout>
  <Type>MultipleChoice</Type>
  <ChoicesCount>4</ChoicesCount>
  <Orientation>Right</Orientation>
</Layout>
</file>

<file path=customXml/item2.xml><?xml version="1.0" encoding="utf-8"?>
<Layout>
  <Type>MultipleChoice</Type>
  <ChoicesCount>4</ChoicesCount>
  <Orientation>Right</Orientation>
</Layout>
</file>

<file path=customXml/item3.xml><?xml version="1.0" encoding="utf-8"?>
<Layout>
  <Type>YesNo</Type>
  <ChoicesCount>2</ChoicesCount>
  <Orientation>Right</Orientation>
</Layout>
</file>

<file path=customXml/item4.xml><?xml version="1.0" encoding="utf-8"?>
<Layout>
  <Type>MultipleChoice</Type>
  <ChoicesCount>6</ChoicesCount>
  <Orientation>Right</Orientation>
</Layout>
</file>

<file path=customXml/itemProps1.xml><?xml version="1.0" encoding="utf-8"?>
<ds:datastoreItem xmlns:ds="http://schemas.openxmlformats.org/officeDocument/2006/customXml" ds:itemID="{88C2861F-12EE-4994-BDBD-81DCA041A0DA}">
  <ds:schemaRefs/>
</ds:datastoreItem>
</file>

<file path=customXml/itemProps2.xml><?xml version="1.0" encoding="utf-8"?>
<ds:datastoreItem xmlns:ds="http://schemas.openxmlformats.org/officeDocument/2006/customXml" ds:itemID="{426B8428-A10D-4D9C-92DD-B0123F250877}">
  <ds:schemaRefs/>
</ds:datastoreItem>
</file>

<file path=customXml/itemProps3.xml><?xml version="1.0" encoding="utf-8"?>
<ds:datastoreItem xmlns:ds="http://schemas.openxmlformats.org/officeDocument/2006/customXml" ds:itemID="{ACB0559C-2AD5-4049-AEE3-C322460CD4E8}">
  <ds:schemaRefs/>
</ds:datastoreItem>
</file>

<file path=customXml/itemProps4.xml><?xml version="1.0" encoding="utf-8"?>
<ds:datastoreItem xmlns:ds="http://schemas.openxmlformats.org/officeDocument/2006/customXml" ds:itemID="{6C1A514A-19A4-441B-8AF2-2A10DB8F726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298</Words>
  <Application>Microsoft Office PowerPoint</Application>
  <PresentationFormat>عرض على الشاشة (3:4)‏</PresentationFormat>
  <Paragraphs>56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مدني</vt:lpstr>
      <vt:lpstr>عرض تقديمي في PowerPoint</vt:lpstr>
      <vt:lpstr>مهارات التفاوض</vt:lpstr>
      <vt:lpstr>عرض تقديمي في PowerPoint</vt:lpstr>
      <vt:lpstr>عرض تقديمي في PowerPoint</vt:lpstr>
      <vt:lpstr>عرض تقديمي في PowerPoint</vt:lpstr>
      <vt:lpstr>استنتجي من  ورقة العمل 2 :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SanamIT</cp:lastModifiedBy>
  <cp:revision>29</cp:revision>
  <dcterms:created xsi:type="dcterms:W3CDTF">2012-12-06T19:00:55Z</dcterms:created>
  <dcterms:modified xsi:type="dcterms:W3CDTF">2015-02-07T11:19:29Z</dcterms:modified>
</cp:coreProperties>
</file>