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49:  Real Property</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8" name="Shape 1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9" name="Shape 14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Real property can be co-owned through “tenancy in common,” “joint tenancy,” or “tenancy by the entirety.”  With tenancy in common, equal or unequal shares may be held by co-owners, and creditors can attach any owner’s interest.  A deceased owner’s share in a tenancy in common is transferred to his or her heirs.  A joint tenancy is represented by equal ownership shares.  Creditors can attach any owner’s interest in a joint tenancy, and a deceased owner’s share is reapportioned equally among surviving joint tenants.  A tenancy by the entirety is available only to married couples; ownership shares are equal, one owner’s creditors cannot attach the property, and a deceased owner’s share passes to the surviving spouse.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4" name="Shape 154"/>
        <p:cNvGrpSpPr/>
        <p:nvPr/>
      </p:nvGrpSpPr>
      <p:grpSpPr>
        <a:xfrm>
          <a:off x="0" y="0"/>
          <a:ext cx="0" cy="0"/>
          <a:chOff x="0" y="0"/>
          <a:chExt cx="0" cy="0"/>
        </a:xfrm>
      </p:grpSpPr>
      <p:sp>
        <p:nvSpPr>
          <p:cNvPr id="155" name="Shape 15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6" name="Shape 1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7" name="Shape 15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condominium ownership, the owner acquires title to a “unit” within a building, with an undivided interest in the land, buildings, and improvements of the common areas of the development.  Through cooperative ownership, an investor resident acquires stock in the corporation owning the facility, and receives a permanent lease on one unit of the facility.</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2" name="Shape 162"/>
        <p:cNvGrpSpPr/>
        <p:nvPr/>
      </p:nvGrpSpPr>
      <p:grpSpPr>
        <a:xfrm>
          <a:off x="0" y="0"/>
          <a:ext cx="0" cy="0"/>
          <a:chOff x="0" y="0"/>
          <a:chExt cx="0" cy="0"/>
        </a:xfrm>
      </p:grpSpPr>
      <p:sp>
        <p:nvSpPr>
          <p:cNvPr id="163" name="Shape 16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64" name="Shape 16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5" name="Shape 16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voluntary transfer of real property requires execution of the deed, delivery of the deed to the grantee (with the intent to transfer ownership of the real property to the grantee,) the grantee’s expression of the intent to possess and own the property (in other words, the grantee’s acceptance,) and filing the deed with the appropriate county office in order to protect the interests of the grantee (a process known as “recording.”)</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0" name="Shape 170"/>
        <p:cNvGrpSpPr/>
        <p:nvPr/>
      </p:nvGrpSpPr>
      <p:grpSpPr>
        <a:xfrm>
          <a:off x="0" y="0"/>
          <a:ext cx="0" cy="0"/>
          <a:chOff x="0" y="0"/>
          <a:chExt cx="0" cy="0"/>
        </a:xfrm>
      </p:grpSpPr>
      <p:sp>
        <p:nvSpPr>
          <p:cNvPr id="171" name="Shape 17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72" name="Shape 17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73" name="Shape 17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Deed requirements include identification of the grantor, an expression of the grantor’s intent to convey the property, a legally sufficient description of the property, including its physical boundaries and any easements, and any warranties or promises made by the grantor with the conveyance.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8" name="Shape 178"/>
        <p:cNvGrpSpPr/>
        <p:nvPr/>
      </p:nvGrpSpPr>
      <p:grpSpPr>
        <a:xfrm>
          <a:off x="0" y="0"/>
          <a:ext cx="0" cy="0"/>
          <a:chOff x="0" y="0"/>
          <a:chExt cx="0" cy="0"/>
        </a:xfrm>
      </p:grpSpPr>
      <p:sp>
        <p:nvSpPr>
          <p:cNvPr id="179" name="Shape 17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0" name="Shape 18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81" name="Shape 18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“general warranty” deed contains the following promises: The grantor owns the interest he or she is conveying; the grantor has the right to convey the property; there are no outstanding mortgages or liens against the property that are not stated in the deed; the grantee will not be “disturbed” by anyone who has a better claim to the property, with a promise to defend the grantee’s title against such claims, or to reimburse the grantee for any money spent in the defense and/or settlement of such claims; and the grantor will provide the grantee with any additional documentation the grantee needs to perfect his or her title to the property.</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6" name="Shape 186"/>
        <p:cNvGrpSpPr/>
        <p:nvPr/>
      </p:nvGrpSpPr>
      <p:grpSpPr>
        <a:xfrm>
          <a:off x="0" y="0"/>
          <a:ext cx="0" cy="0"/>
          <a:chOff x="0" y="0"/>
          <a:chExt cx="0" cy="0"/>
        </a:xfrm>
      </p:grpSpPr>
      <p:sp>
        <p:nvSpPr>
          <p:cNvPr id="187" name="Shape 1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8" name="Shape 18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89" name="Shape 18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Other types of deeds include the “special warranty” deed, and the “quitclaim” deed.  With a special warranty deed, the grantor only promises that he or she has not done anything to lessen the value of the property transferred.  There are no warranties in a quitclaim deed; instead, the grantor simply conveys whatever interest he or she has in the real property.</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4" name="Shape 194"/>
        <p:cNvGrpSpPr/>
        <p:nvPr/>
      </p:nvGrpSpPr>
      <p:grpSpPr>
        <a:xfrm>
          <a:off x="0" y="0"/>
          <a:ext cx="0" cy="0"/>
          <a:chOff x="0" y="0"/>
          <a:chExt cx="0" cy="0"/>
        </a:xfrm>
      </p:grpSpPr>
      <p:sp>
        <p:nvSpPr>
          <p:cNvPr id="195" name="Shape 19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96" name="Shape 19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97" name="Shape 19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“Adverse possession” and “condemnation” are two types of involuntary transfers of real property.  Adverse possession occurs when a person openly treats real property as his or her own, without protest or permission from the real owner, for a statutorily-established period of time.  Upon satisfaction of the adverse possession requirements, ownership is automatically vested in the adverse possessor.  Through condemnation, the government acquires ownership of private property for “public use” after “just compensation” is paid to the owner, even if the property owner protests the condemnation.</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2" name="Shape 202"/>
        <p:cNvGrpSpPr/>
        <p:nvPr/>
      </p:nvGrpSpPr>
      <p:grpSpPr>
        <a:xfrm>
          <a:off x="0" y="0"/>
          <a:ext cx="0" cy="0"/>
          <a:chOff x="0" y="0"/>
          <a:chExt cx="0" cy="0"/>
        </a:xfrm>
      </p:grpSpPr>
      <p:sp>
        <p:nvSpPr>
          <p:cNvPr id="203" name="Shape 20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04" name="Shape 20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05" name="Shape 20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Restrictions on land use include “restrictive covenants” and “zoning.”  Restrictive covenants represent promises to use or not to use land in particular ways.  Zoning is the restriction of property use to allow for the orderly growth and development of the community, and to protect the “health, safety, and welfare” of its citizens.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SzPct val="25000"/>
              <a:buFont typeface="Arial"/>
              <a:buNone/>
            </a:pPr>
            <a:r>
              <a:rPr b="0" i="0" lang="en-US" sz="1800" u="none" cap="none" strike="noStrike"/>
              <a:t>Chapter 49 Case Hypothetical and Ethical Dilemma:  John “Jack” Franklin and Ruby Huss are next-door neighbors.  Jack’s narrow road from the state-maintained highway to his house is approximately two-tenths of one (1) mile long, and runs along the edge of his property.  On the left side of Jack’s road is a drainage ditch running the length of his road, while on the right side is the property line dividing the two neighbors’ landholdings.  One day, Ruby was out gardening (she loved to cultivate roses) and Jack approached her with the following question “Ruby, I am going to have my road graveled, and I would like lay enough gravel to expand my road about four feet in width.  I can’t expand it on the left side because of the drainage ditch, so I was wondering if you would mind if I widened the road on the right side.  It sure would mean a lot to me, since my road is so narrow right now that I have a hard time driving my truck up to the house.” This meant that the gravel would extend approximately four feet onto Ruby’s property.  Ruby believed in the power and value of friendly neighborly relations.  She responded, “Yes Jack, you may certainly do that.  That gravel won’t do me or my property any harm.  Tell Ann and the kids (Jack’s wife and children) I said hello when you get back to the house.”  Based on the facts presented, is Ruby’s four-foot-wide strip of land subject to Jack’s adverse possession of it? If the gravel remains on this strip of land for the statutorily-prescribed period of time for adverse possession (twenty years in many states), will Jack become its owner?</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49 Case Hypothetical and Ethical Dilemma:  Timothy Ackers is a “stay-at-home dad” living in Falling Waters subdivision in Olympia, Washington.  Timothy’s wife Julia earns a six-figure income at the largest accounting firm in Olympia, and both husband and wife feel fortunate that one of them is able to stay at home with their two young children, four-year-old Hope and two-year-old Matthew.  Timothy is part of the community watch organization in his subdivision, and as a stay-at-home parent, he has ample opportunity to observe the daily neighborhood “goings-on.”  For the past six months, Timothy has noticed heightened activity at the house down the street owed by the Penningtons (Clara and Jonathan;)  approximately eight to twelve cars come and go from the Pennington driveway every day, and four months ago, handicapped access ramps were installed at the front and back entrances to the home.  On several occasions, Timothy has seen elderly people sitting in wheelchairs in the Penningtons’ front yard.  Curious, Timothy knocks on the front door of the Pennington home one Monday morning.  Clara Pennington answers.  Ackers states “Good morning, Clara.  I know the old saying that ‘curiosity killed the cat,’ but I can’t help myself.  What’s going on at your house? Why are all the elderly people here? I though both of your parents were deceased, and I thought Jonathan’s parents had ‘passed on’ as well.  Are these people related to you?”  Clara responds:  “Timothy, Jonathan and I decided six months ago to open up an elderly care facility.  We didn’t have the money to purchase a separate building, so we decided to care for the elderly in our home.  This gives me a wonderful opportunity to stay at home, and I wouldn’t be able to do that just on Jonathan’s income.  Plus, think of the advantages for our clients.  Isn’t this so much better than a regular rest home? These folks have cried tears of joy, and they thank me every day for providing them the quality of care they had hoped for in their ‘golden years.’”  Falling Waters subdivision is zoned exclusively residential.  Should Timothy report the Penningtons’ zoning violation? What ethical issues are involved in Timothy’s decision?</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“Real property” is land, and anything permanently affixed to the land.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9" name="Shape 10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“fixture” is any item that was originally personal property, but became part of realty after it was permanently attached to real property.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6" name="Shape 1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7" name="Shape 11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Exceptions to “fixture” status include a written agreement between parties that specific items will continue to be treated as personal property, and when personal property is attached to realty for a business tenant’s use in a commercial lease arrangement.  Such property is known as a “trade fixture.”  Barber chairs in a barber shop are examples of trade fixtures.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4" name="Shape 1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5" name="Shape 12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Ownership in “fee simple absolute” represents the right to possess real property for life, and to will the property to heirs upon death.  “Fee simple absolute” is the most complete interest in real property.  A “conditional estate” is an interest comparable to fee simple absolute, except that the interest will terminate upon the occurrence or non-occurrence of a specified condition.  A “life estate” is granted for the lifetime of an individual; the right to possess property terminates upon the life estate holder’s death, and the property will then pass to another party designated by the original grantor</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3" name="Shape 13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“future interest” in real property is a person’s right to property ownership and possession in the future.  A “leasehold estate” represents the right to possess property for a stipulated period of time.  An easement constitutes an irrevocable right to use a portion of another’s land for a specified purpose.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0" name="Shape 1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1" name="Shape 14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“Easements,” “profits,” and “licenses” are examples of “nonpossessory” estates.  An “easement” is the irrevocable right to use part of another’s land for a specific purpose, without taking anything from the land.  An example of an easement is a utility easement.  A “profit” is the right to enter another’s land and take part of the land, or take away a product of it.  An example of a profit is the right to harvest timber from another’s land.  A “license” is the temporary, revocable right to use another’s property.  An example of a license is a theatre ticket.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0" name="Shape 8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4" name="Shape 54"/>
        <p:cNvGrpSpPr/>
        <p:nvPr/>
      </p:nvGrpSpPr>
      <p:grpSpPr>
        <a:xfrm>
          <a:off x="0" y="0"/>
          <a:ext cx="0" cy="0"/>
          <a:chOff x="0" y="0"/>
          <a:chExt cx="0" cy="0"/>
        </a:xfrm>
      </p:grpSpPr>
      <p:sp>
        <p:nvSpPr>
          <p:cNvPr id="55" name="Shape 55"/>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9" name="Shape 5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0" name="Shape 6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1" name="Shape 61"/>
        <p:cNvGrpSpPr/>
        <p:nvPr/>
      </p:nvGrpSpPr>
      <p:grpSpPr>
        <a:xfrm>
          <a:off x="0" y="0"/>
          <a:ext cx="0" cy="0"/>
          <a:chOff x="0" y="0"/>
          <a:chExt cx="0" cy="0"/>
        </a:xfrm>
      </p:grpSpPr>
      <p:sp>
        <p:nvSpPr>
          <p:cNvPr id="62" name="Shape 6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4" name="Shape 6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5" name="Shape 6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6" name="Shape 6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70" name="Shape 70"/>
        <p:cNvGrpSpPr/>
        <p:nvPr/>
      </p:nvGrpSpPr>
      <p:grpSpPr>
        <a:xfrm>
          <a:off x="0" y="0"/>
          <a:ext cx="0" cy="0"/>
          <a:chOff x="0" y="0"/>
          <a:chExt cx="0" cy="0"/>
        </a:xfrm>
      </p:grpSpPr>
      <p:sp>
        <p:nvSpPr>
          <p:cNvPr id="71" name="Shape 71"/>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6" name="Shape 76"/>
          <p:cNvSpPr/>
          <p:nvPr>
            <p:ph idx="2" type="pic"/>
          </p:nvPr>
        </p:nvSpPr>
        <p:spPr>
          <a:xfrm>
            <a:off x="1792288" y="612775"/>
            <a:ext cx="5486399" cy="4114800"/>
          </a:xfrm>
          <a:prstGeom prst="rect">
            <a:avLst/>
          </a:prstGeom>
          <a:noFill/>
          <a:ln>
            <a:noFill/>
          </a:ln>
        </p:spPr>
      </p:sp>
      <p:sp>
        <p:nvSpPr>
          <p:cNvPr id="77" name="Shape 77"/>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2.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648200" y="1752600"/>
            <a:ext cx="4495800" cy="1393825"/>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49</a:t>
            </a:r>
          </a:p>
        </p:txBody>
      </p:sp>
      <p:sp>
        <p:nvSpPr>
          <p:cNvPr id="33" name="Shape 33"/>
          <p:cNvSpPr txBox="1"/>
          <p:nvPr>
            <p:ph idx="1" type="subTitle"/>
          </p:nvPr>
        </p:nvSpPr>
        <p:spPr>
          <a:xfrm>
            <a:off x="4648200" y="3352800"/>
            <a:ext cx="4495800" cy="18288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Real Property</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0" name="Shape 150"/>
        <p:cNvGrpSpPr/>
        <p:nvPr/>
      </p:nvGrpSpPr>
      <p:grpSpPr>
        <a:xfrm>
          <a:off x="0" y="0"/>
          <a:ext cx="0" cy="0"/>
          <a:chOff x="0" y="0"/>
          <a:chExt cx="0" cy="0"/>
        </a:xfrm>
      </p:grpSpPr>
      <p:sp>
        <p:nvSpPr>
          <p:cNvPr id="151" name="Shape 151"/>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Co-Ownership Of Real Property</a:t>
            </a:r>
          </a:p>
        </p:txBody>
      </p:sp>
      <p:sp>
        <p:nvSpPr>
          <p:cNvPr id="152" name="Shape 152"/>
          <p:cNvSpPr txBox="1"/>
          <p:nvPr>
            <p:ph idx="1" type="body"/>
          </p:nvPr>
        </p:nvSpPr>
        <p:spPr>
          <a:xfrm>
            <a:off x="457200" y="1905000"/>
            <a:ext cx="8229600" cy="32766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Tenancy In Common:  Equal/unequal shares may be held, creditors can attach any owner’s interest, and deceased owner’s share is transferred to heirs</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Joint Tenancy:  Equal share, creditors can attach any owner’s interest, and deceased owner’s share reapportioned equally among surviving joint tenants</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Tenancy By The Entirety:  Available to married couples only; shares are equal, one owner’s creditors cannot attach property, and deceased owner’s share passes to surviving spouse</a:t>
            </a:r>
          </a:p>
          <a:p>
            <a:pPr indent="-342900" lvl="0" marL="342900" marR="0" rtl="0" algn="l">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p:txBody>
      </p:sp>
      <p:sp>
        <p:nvSpPr>
          <p:cNvPr id="153" name="Shape 15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49-*</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8" name="Shape 158"/>
        <p:cNvGrpSpPr/>
        <p:nvPr/>
      </p:nvGrpSpPr>
      <p:grpSpPr>
        <a:xfrm>
          <a:off x="0" y="0"/>
          <a:ext cx="0" cy="0"/>
          <a:chOff x="0" y="0"/>
          <a:chExt cx="0" cy="0"/>
        </a:xfrm>
      </p:grpSpPr>
      <p:sp>
        <p:nvSpPr>
          <p:cNvPr id="159" name="Shape 159"/>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Co-Ownership Of Real Property (Continued)</a:t>
            </a:r>
          </a:p>
        </p:txBody>
      </p:sp>
      <p:sp>
        <p:nvSpPr>
          <p:cNvPr id="160" name="Shape 160"/>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Condominium Ownership:  Owner acquires title to a “unit” within a building, with undivided interest in the land, buildings, and improvements of the common areas of the development</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Cooperative Ownership:  Investor resident acquires stock in the corporation owning the facility and receives a permanent lease on one unit of the facility</a:t>
            </a:r>
          </a:p>
        </p:txBody>
      </p:sp>
      <p:sp>
        <p:nvSpPr>
          <p:cNvPr id="161" name="Shape 16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49-*</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6" name="Shape 166"/>
        <p:cNvGrpSpPr/>
        <p:nvPr/>
      </p:nvGrpSpPr>
      <p:grpSpPr>
        <a:xfrm>
          <a:off x="0" y="0"/>
          <a:ext cx="0" cy="0"/>
          <a:chOff x="0" y="0"/>
          <a:chExt cx="0" cy="0"/>
        </a:xfrm>
      </p:grpSpPr>
      <p:sp>
        <p:nvSpPr>
          <p:cNvPr id="167" name="Shape 167"/>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Voluntary Transfer of Real Property</a:t>
            </a:r>
          </a:p>
        </p:txBody>
      </p:sp>
      <p:sp>
        <p:nvSpPr>
          <p:cNvPr id="168" name="Shape 168"/>
          <p:cNvSpPr txBox="1"/>
          <p:nvPr>
            <p:ph idx="1" type="body"/>
          </p:nvPr>
        </p:nvSpPr>
        <p:spPr>
          <a:xfrm>
            <a:off x="457200" y="1600200"/>
            <a:ext cx="8229600" cy="47244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25000"/>
              <a:buFont typeface="Garamond"/>
              <a:buNone/>
            </a:pPr>
            <a:r>
              <a:rPr b="0" i="0" lang="en-US" sz="2800" u="none" cap="none" strike="noStrike">
                <a:solidFill>
                  <a:schemeClr val="lt1"/>
                </a:solidFill>
                <a:latin typeface="Garamond"/>
                <a:ea typeface="Garamond"/>
                <a:cs typeface="Garamond"/>
                <a:sym typeface="Garamond"/>
              </a:rPr>
              <a:t>   </a:t>
            </a:r>
            <a:r>
              <a:rPr b="0" i="0" lang="en-US" sz="2400" u="none" cap="none" strike="noStrike">
                <a:solidFill>
                  <a:schemeClr val="lt1"/>
                </a:solidFill>
                <a:latin typeface="Garamond"/>
                <a:ea typeface="Garamond"/>
                <a:cs typeface="Garamond"/>
                <a:sym typeface="Garamond"/>
              </a:rPr>
              <a:t>Requires:</a:t>
            </a:r>
          </a:p>
          <a:p>
            <a:pPr indent="-342900" lvl="0" marL="342900" marR="0" rtl="0" algn="l">
              <a:lnSpc>
                <a:spcPct val="9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Execution—preparation and signing of deed;</a:t>
            </a:r>
          </a:p>
          <a:p>
            <a:pPr indent="-342900" lvl="0" marL="342900" marR="0" rtl="0" algn="l">
              <a:lnSpc>
                <a:spcPct val="9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Delivery—of deed to grantee, with intent of transferring ownership to grantee;</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Acceptance—grantee’s expression of intent to possess and own property</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Recording—filing deed with appropriate county office to protect interests of grantee</a:t>
            </a:r>
          </a:p>
        </p:txBody>
      </p:sp>
      <p:sp>
        <p:nvSpPr>
          <p:cNvPr id="169" name="Shape 16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49-*</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74" name="Shape 174"/>
        <p:cNvGrpSpPr/>
        <p:nvPr/>
      </p:nvGrpSpPr>
      <p:grpSpPr>
        <a:xfrm>
          <a:off x="0" y="0"/>
          <a:ext cx="0" cy="0"/>
          <a:chOff x="0" y="0"/>
          <a:chExt cx="0" cy="0"/>
        </a:xfrm>
      </p:grpSpPr>
      <p:sp>
        <p:nvSpPr>
          <p:cNvPr id="175" name="Shape 175"/>
          <p:cNvSpPr txBox="1"/>
          <p:nvPr>
            <p:ph type="title"/>
          </p:nvPr>
        </p:nvSpPr>
        <p:spPr>
          <a:xfrm>
            <a:off x="457200" y="6858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Deed Requirements</a:t>
            </a:r>
          </a:p>
        </p:txBody>
      </p:sp>
      <p:sp>
        <p:nvSpPr>
          <p:cNvPr id="176" name="Shape 176"/>
          <p:cNvSpPr txBox="1"/>
          <p:nvPr>
            <p:ph idx="1" type="body"/>
          </p:nvPr>
        </p:nvSpPr>
        <p:spPr>
          <a:xfrm>
            <a:off x="457200" y="2057400"/>
            <a:ext cx="8229600" cy="3200399"/>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Identification of grantor</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Expression of grantor’s intent to convey the property</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Legally sufficient description of the property (including its physical boundaries and any easements)</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Any warranties/promises made by grantor with the conveyance</a:t>
            </a:r>
          </a:p>
        </p:txBody>
      </p:sp>
      <p:sp>
        <p:nvSpPr>
          <p:cNvPr id="177" name="Shape 17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49-*</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82" name="Shape 182"/>
        <p:cNvGrpSpPr/>
        <p:nvPr/>
      </p:nvGrpSpPr>
      <p:grpSpPr>
        <a:xfrm>
          <a:off x="0" y="0"/>
          <a:ext cx="0" cy="0"/>
          <a:chOff x="0" y="0"/>
          <a:chExt cx="0" cy="0"/>
        </a:xfrm>
      </p:grpSpPr>
      <p:sp>
        <p:nvSpPr>
          <p:cNvPr id="183" name="Shape 183"/>
          <p:cNvSpPr txBox="1"/>
          <p:nvPr>
            <p:ph type="title"/>
          </p:nvPr>
        </p:nvSpPr>
        <p:spPr>
          <a:xfrm>
            <a:off x="457200" y="381000"/>
            <a:ext cx="8229600" cy="9144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General Warranty Deed</a:t>
            </a:r>
          </a:p>
        </p:txBody>
      </p:sp>
      <p:sp>
        <p:nvSpPr>
          <p:cNvPr id="184" name="Shape 184"/>
          <p:cNvSpPr txBox="1"/>
          <p:nvPr>
            <p:ph idx="1" type="body"/>
          </p:nvPr>
        </p:nvSpPr>
        <p:spPr>
          <a:xfrm>
            <a:off x="457200" y="1524000"/>
            <a:ext cx="8229600" cy="4906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25000"/>
              <a:buFont typeface="Garamond"/>
              <a:buNone/>
            </a:pPr>
            <a:r>
              <a:rPr b="0" i="0" lang="en-US" sz="2000" u="none" cap="none" strike="noStrike">
                <a:solidFill>
                  <a:schemeClr val="lt1"/>
                </a:solidFill>
                <a:latin typeface="Garamond"/>
                <a:ea typeface="Garamond"/>
                <a:cs typeface="Garamond"/>
                <a:sym typeface="Garamond"/>
              </a:rPr>
              <a:t>	Contains the following promises/representations:</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Grantor owns interest he/she is conveying</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Grantor has right to convey the property</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No mortgages/liens against property that are not stated in deed</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Grantee will not be “disturbed” by anyone who has better claim to property title, with promise to defend grantee’s title against such claims, or to reimburse grantee for any money spent in defense and/or settlement of such claims</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Grantor will provide grantee with any additional documents that grantee needs to perfect his/her title to property</a:t>
            </a:r>
          </a:p>
        </p:txBody>
      </p:sp>
      <p:sp>
        <p:nvSpPr>
          <p:cNvPr id="185" name="Shape 18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49-*</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90" name="Shape 190"/>
        <p:cNvGrpSpPr/>
        <p:nvPr/>
      </p:nvGrpSpPr>
      <p:grpSpPr>
        <a:xfrm>
          <a:off x="0" y="0"/>
          <a:ext cx="0" cy="0"/>
          <a:chOff x="0" y="0"/>
          <a:chExt cx="0" cy="0"/>
        </a:xfrm>
      </p:grpSpPr>
      <p:sp>
        <p:nvSpPr>
          <p:cNvPr id="191" name="Shape 191"/>
          <p:cNvSpPr txBox="1"/>
          <p:nvPr>
            <p:ph type="title"/>
          </p:nvPr>
        </p:nvSpPr>
        <p:spPr>
          <a:xfrm>
            <a:off x="457200" y="6858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Other Types of Deeds:</a:t>
            </a:r>
          </a:p>
        </p:txBody>
      </p:sp>
      <p:sp>
        <p:nvSpPr>
          <p:cNvPr id="192" name="Shape 192"/>
          <p:cNvSpPr txBox="1"/>
          <p:nvPr>
            <p:ph idx="1" type="body"/>
          </p:nvPr>
        </p:nvSpPr>
        <p:spPr>
          <a:xfrm>
            <a:off x="457200" y="21336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Special Warranty Deed:  No representation of guarantees contained in “general warranty” deed; grantor is merely promising that he/she has not done anything to lessen value of property transferred</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Quitclaim Deed:  No warranties; grantor simply conveys whatever interest he/she holds</a:t>
            </a:r>
          </a:p>
        </p:txBody>
      </p:sp>
      <p:sp>
        <p:nvSpPr>
          <p:cNvPr id="193" name="Shape 19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49-*</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98" name="Shape 198"/>
        <p:cNvGrpSpPr/>
        <p:nvPr/>
      </p:nvGrpSpPr>
      <p:grpSpPr>
        <a:xfrm>
          <a:off x="0" y="0"/>
          <a:ext cx="0" cy="0"/>
          <a:chOff x="0" y="0"/>
          <a:chExt cx="0" cy="0"/>
        </a:xfrm>
      </p:grpSpPr>
      <p:sp>
        <p:nvSpPr>
          <p:cNvPr id="199" name="Shape 199"/>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Types of Involuntary Transfers:</a:t>
            </a:r>
          </a:p>
        </p:txBody>
      </p:sp>
      <p:sp>
        <p:nvSpPr>
          <p:cNvPr id="200" name="Shape 200"/>
          <p:cNvSpPr txBox="1"/>
          <p:nvPr>
            <p:ph idx="1" type="body"/>
          </p:nvPr>
        </p:nvSpPr>
        <p:spPr>
          <a:xfrm>
            <a:off x="457200" y="19050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Adverse Possession:  When person openly treats real property as his/her own, without protest/permission from real owner, for statutorily-established period of time, ownership is automatically vested in that person</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Condemnation:  Government acquires ownership of private property for “public use” for “just compensation” over the protest of the property owner</a:t>
            </a:r>
          </a:p>
        </p:txBody>
      </p:sp>
      <p:sp>
        <p:nvSpPr>
          <p:cNvPr id="201" name="Shape 20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49-*</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206" name="Shape 206"/>
        <p:cNvGrpSpPr/>
        <p:nvPr/>
      </p:nvGrpSpPr>
      <p:grpSpPr>
        <a:xfrm>
          <a:off x="0" y="0"/>
          <a:ext cx="0" cy="0"/>
          <a:chOff x="0" y="0"/>
          <a:chExt cx="0" cy="0"/>
        </a:xfrm>
      </p:grpSpPr>
      <p:sp>
        <p:nvSpPr>
          <p:cNvPr id="207" name="Shape 207"/>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000" u="none" cap="none" strike="noStrike">
                <a:solidFill>
                  <a:schemeClr val="lt2"/>
                </a:solidFill>
                <a:latin typeface="Garamond"/>
                <a:ea typeface="Garamond"/>
                <a:cs typeface="Garamond"/>
                <a:sym typeface="Garamond"/>
              </a:rPr>
              <a:t>Restrictions On Land Use</a:t>
            </a:r>
          </a:p>
        </p:txBody>
      </p:sp>
      <p:sp>
        <p:nvSpPr>
          <p:cNvPr id="208" name="Shape 208"/>
          <p:cNvSpPr txBox="1"/>
          <p:nvPr>
            <p:ph idx="1" type="body"/>
          </p:nvPr>
        </p:nvSpPr>
        <p:spPr>
          <a:xfrm>
            <a:off x="457200" y="19050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Restrictive Covenants:  Promises to use/not to use land in particular ways</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Zoning:  Restriction of use of property to allow for the orderly growth and development of community and to protect “health, safety, and welfare” of its citizens</a:t>
            </a:r>
          </a:p>
        </p:txBody>
      </p:sp>
      <p:sp>
        <p:nvSpPr>
          <p:cNvPr id="209" name="Shape 20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49-*</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1261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800" u="sng" cap="none" strike="noStrike">
                <a:solidFill>
                  <a:schemeClr val="lt2"/>
                </a:solidFill>
                <a:latin typeface="Garamond"/>
                <a:ea typeface="Garamond"/>
                <a:cs typeface="Garamond"/>
                <a:sym typeface="Garamond"/>
              </a:rPr>
              <a:t>Chapter 49 Case Hypothetical and Ethical Dilemma</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John “Jack” Franklin and Ruby Huss are next-door neighbors.  Jack’s narrow road from the state-maintained highway to his house is approximately two-tenths of one (1) mile long, and runs along the edge of his property.  On the left side of Jack’s road is a drainage ditch running the length of his road, while on the right side is the property line dividing the two neighbors’ landholdings.  One day, Ruby was out gardening (she loved to cultivate roses) and Jack approached her with the following question “Ruby, I am going to have my road graveled, and I would like lay enough gravel to expand my road about four feet in width.  I can’t expand it on the left side because of the drainage ditch, so I was wondering if you would mind if I widened the road on the right side.  It sure would mean a lot to me, since my road is so narrow right now that I have a hard time driving my truck up to the house.” This meant that the gravel would extend approximately four feet onto Ruby’s property.</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Ruby believed in the power and value of friendly neighborly relations.  She responded, “Yes Jack, you may certainly do that.  That gravel won’t do me or my property any harm.  Tell Ann and the kids (Jack’s wife and children) I said hello when you get back to the house.”</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Based on the facts presented, is Ruby’s four-foot-wide strip of land subject to Jack’s adverse possession of it? If the gravel remains on this strip of land for the statutorily-prescribed period of time for adverse possession (twenty years in many states), will Jack become its owner?</a:t>
            </a:r>
            <a:br>
              <a:rPr b="1" i="0" lang="en-US" sz="16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49-*</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1261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400" u="sng" cap="none" strike="noStrike">
                <a:solidFill>
                  <a:schemeClr val="lt2"/>
                </a:solidFill>
                <a:latin typeface="Garamond"/>
                <a:ea typeface="Garamond"/>
                <a:cs typeface="Garamond"/>
                <a:sym typeface="Garamond"/>
              </a:rPr>
              <a:t>Chapter 49 Case Hypothetical and Ethical Dilemma</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Timothy Ackers is a “stay-at-home dad” living in Falling Waters subdivision in Olympia, Washington.  Timothy’s wife Julia earns a six-figure income at the largest accounting firm in Olympia, and both husband and wife feel fortunate that one of them is able to stay at home with their two young children, four-year-old Hope and two-year-old Matthew.</a:t>
            </a: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  </a:t>
            </a: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Timothy is part of the community watch organization in his subdivision, and as a stay-at-home parent, he has ample opportunity to observe the daily neighborhood “goings-on.”  For the past six months, Timothy has noticed heightened activity at the house down the street owed by the Penningtons (Clara and Jonathan;)  approximately eight to twelve cars come and go from the Pennington driveway every day, and four months ago, handicapped access ramps were installed at the front and back entrances to the home.  On several occasions, Timothy has seen elderly people sitting in wheelchairs in the Penningtons’ front yard.</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Curious, Timothy knocks on the front door of the Pennington home one Monday morning.  Clara Pennington answers.  Ackers states “Good morning, Clara.  I know the old saying that ‘curiosity killed the cat,’ but I can’t help myself.  What’s going on at your house? Why are all the elderly people here? I though both of your parents were deceased, and I thought Jonathan’s parents had ‘passed on’ as well.  Are these people related to you?”</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Clara responds:  “Timothy, Jonathan and I decided six months ago to open up an elderly care facility.  We didn’t have the money to purchase a separate building, so we decided to care for the elderly in our home.  This gives me a wonderful opportunity to stay at home, and I wouldn’t be able to do that just on Jonathan’s income.  Plus, think of the advantages for our clients.  Isn’t this so much better than a regular rest home? These folks have cried tears of joy, and they thank me every day for providing them the quality of care they had hoped for in their ‘golden years.’”</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Falling Waters subdivision is zoned exclusively residential.  Should Timothy report the Penningtons’ zoning violation? What ethical issues are involved in Timothy’s decision?</a:t>
            </a:r>
            <a:r>
              <a:rPr b="1" i="0" lang="en-US" sz="1400" u="none" cap="none" strike="noStrike">
                <a:solidFill>
                  <a:schemeClr val="lt2"/>
                </a:solidFill>
                <a:latin typeface="Garamond"/>
                <a:ea typeface="Garamond"/>
                <a:cs typeface="Garamond"/>
                <a:sym typeface="Garamond"/>
              </a:rPr>
              <a:t> </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49-*</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ctrTitle"/>
          </p:nvPr>
        </p:nvSpPr>
        <p:spPr>
          <a:xfrm>
            <a:off x="685800" y="17526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800" u="none" cap="none" strike="noStrike">
                <a:solidFill>
                  <a:schemeClr val="lt2"/>
                </a:solidFill>
                <a:latin typeface="Garamond"/>
                <a:ea typeface="Garamond"/>
                <a:cs typeface="Garamond"/>
                <a:sym typeface="Garamond"/>
              </a:rPr>
              <a:t>Real Property (Definition):</a:t>
            </a:r>
          </a:p>
        </p:txBody>
      </p:sp>
      <p:sp>
        <p:nvSpPr>
          <p:cNvPr id="104" name="Shape 104"/>
          <p:cNvSpPr txBox="1"/>
          <p:nvPr>
            <p:ph idx="1" type="subTitle"/>
          </p:nvPr>
        </p:nvSpPr>
        <p:spPr>
          <a:xfrm>
            <a:off x="1371600" y="3200400"/>
            <a:ext cx="6400799" cy="17526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200" u="none" cap="none" strike="noStrike">
                <a:solidFill>
                  <a:schemeClr val="lt1"/>
                </a:solidFill>
                <a:latin typeface="Garamond"/>
                <a:ea typeface="Garamond"/>
                <a:cs typeface="Garamond"/>
                <a:sym typeface="Garamond"/>
              </a:rPr>
              <a:t>Land, including anything permanently affixed to the land</a:t>
            </a:r>
          </a:p>
        </p:txBody>
      </p:sp>
      <p:sp>
        <p:nvSpPr>
          <p:cNvPr id="105" name="Shape 10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49-*</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0" name="Shape 110"/>
        <p:cNvGrpSpPr/>
        <p:nvPr/>
      </p:nvGrpSpPr>
      <p:grpSpPr>
        <a:xfrm>
          <a:off x="0" y="0"/>
          <a:ext cx="0" cy="0"/>
          <a:chOff x="0" y="0"/>
          <a:chExt cx="0" cy="0"/>
        </a:xfrm>
      </p:grpSpPr>
      <p:sp>
        <p:nvSpPr>
          <p:cNvPr id="111" name="Shape 111"/>
          <p:cNvSpPr txBox="1"/>
          <p:nvPr>
            <p:ph type="ctrTitle"/>
          </p:nvPr>
        </p:nvSpPr>
        <p:spPr>
          <a:xfrm>
            <a:off x="685800" y="16764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800" u="none" cap="none" strike="noStrike">
                <a:solidFill>
                  <a:schemeClr val="lt2"/>
                </a:solidFill>
                <a:latin typeface="Garamond"/>
                <a:ea typeface="Garamond"/>
                <a:cs typeface="Garamond"/>
                <a:sym typeface="Garamond"/>
              </a:rPr>
              <a:t>“Fixture” (Definition):</a:t>
            </a:r>
          </a:p>
        </p:txBody>
      </p:sp>
      <p:sp>
        <p:nvSpPr>
          <p:cNvPr id="112" name="Shape 112"/>
          <p:cNvSpPr txBox="1"/>
          <p:nvPr>
            <p:ph idx="1" type="subTitle"/>
          </p:nvPr>
        </p:nvSpPr>
        <p:spPr>
          <a:xfrm>
            <a:off x="1371600" y="3200400"/>
            <a:ext cx="6400799" cy="175260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hlink"/>
              </a:buClr>
              <a:buSzPct val="25000"/>
              <a:buFont typeface="Garamond"/>
              <a:buNone/>
            </a:pPr>
            <a:r>
              <a:rPr b="0" i="0" lang="en-US" sz="2800" u="none" cap="none" strike="noStrike">
                <a:solidFill>
                  <a:schemeClr val="lt1"/>
                </a:solidFill>
                <a:latin typeface="Garamond"/>
                <a:ea typeface="Garamond"/>
                <a:cs typeface="Garamond"/>
                <a:sym typeface="Garamond"/>
              </a:rPr>
              <a:t>Any item that was originally a piece of personal property, but became part of realty after it became permanently attached to real property</a:t>
            </a:r>
          </a:p>
        </p:txBody>
      </p:sp>
      <p:sp>
        <p:nvSpPr>
          <p:cNvPr id="113" name="Shape 11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49-*</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8" name="Shape 118"/>
        <p:cNvGrpSpPr/>
        <p:nvPr/>
      </p:nvGrpSpPr>
      <p:grpSpPr>
        <a:xfrm>
          <a:off x="0" y="0"/>
          <a:ext cx="0" cy="0"/>
          <a:chOff x="0" y="0"/>
          <a:chExt cx="0" cy="0"/>
        </a:xfrm>
      </p:grpSpPr>
      <p:sp>
        <p:nvSpPr>
          <p:cNvPr id="119" name="Shape 119"/>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Exceptions To “Fixture” Status:</a:t>
            </a:r>
          </a:p>
        </p:txBody>
      </p:sp>
      <p:sp>
        <p:nvSpPr>
          <p:cNvPr id="120" name="Shape 120"/>
          <p:cNvSpPr txBox="1"/>
          <p:nvPr>
            <p:ph idx="1" type="body"/>
          </p:nvPr>
        </p:nvSpPr>
        <p:spPr>
          <a:xfrm>
            <a:off x="457200" y="2133600"/>
            <a:ext cx="8229600" cy="3733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Written agreement between parties that specific items will continue  to be treated as personal property </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Personal property attached to realty for use of a business renting property (in a commercial lease arrangement)</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Such property is known as a “trade fixture”</a:t>
            </a:r>
          </a:p>
          <a:p>
            <a:pPr indent="-285750" lvl="1" marL="742950" marR="0" rtl="0" algn="l">
              <a:lnSpc>
                <a:spcPct val="9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Example:  Barber chairs in a barber shop</a:t>
            </a:r>
          </a:p>
          <a:p>
            <a:pPr indent="-285750" lvl="1" marL="742950" marR="0" rtl="0" algn="l">
              <a:lnSpc>
                <a:spcPct val="9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p:txBody>
      </p:sp>
      <p:sp>
        <p:nvSpPr>
          <p:cNvPr id="121" name="Shape 12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49-*</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6" name="Shape 126"/>
        <p:cNvGrpSpPr/>
        <p:nvPr/>
      </p:nvGrpSpPr>
      <p:grpSpPr>
        <a:xfrm>
          <a:off x="0" y="0"/>
          <a:ext cx="0" cy="0"/>
          <a:chOff x="0" y="0"/>
          <a:chExt cx="0" cy="0"/>
        </a:xfrm>
      </p:grpSpPr>
      <p:sp>
        <p:nvSpPr>
          <p:cNvPr id="127" name="Shape 127"/>
          <p:cNvSpPr txBox="1"/>
          <p:nvPr>
            <p:ph type="title"/>
          </p:nvPr>
        </p:nvSpPr>
        <p:spPr>
          <a:xfrm>
            <a:off x="457200" y="228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Interests In Real Property</a:t>
            </a:r>
          </a:p>
        </p:txBody>
      </p:sp>
      <p:sp>
        <p:nvSpPr>
          <p:cNvPr id="128" name="Shape 128"/>
          <p:cNvSpPr txBox="1"/>
          <p:nvPr>
            <p:ph idx="1" type="body"/>
          </p:nvPr>
        </p:nvSpPr>
        <p:spPr>
          <a:xfrm>
            <a:off x="533400" y="1676400"/>
            <a:ext cx="8153399" cy="47244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Fee Simple Absolute:  Right to possess for life and devise (will) to heirs upon death; the most complete interest in real property</a:t>
            </a:r>
          </a:p>
          <a:p>
            <a:pPr indent="-342900" lvl="0" marL="342900" marR="0" rtl="0" algn="l">
              <a:lnSpc>
                <a:spcPct val="8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Conditional Estate:  Interest comparable to fee simple absolute, except that interest will terminate on occurrence/non-occurrence of a specified condition</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Life Estate:  Granted for lifetime of an individual; right to possess property terminates upon life estate holder’s death, and property will pass to another party designated by original grantor</a:t>
            </a:r>
          </a:p>
          <a:p>
            <a:pPr indent="-342900" lvl="0" marL="342900" marR="0" rtl="0" algn="l">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p:txBody>
      </p:sp>
      <p:sp>
        <p:nvSpPr>
          <p:cNvPr id="129" name="Shape 12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49-*</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4" name="Shape 134"/>
        <p:cNvGrpSpPr/>
        <p:nvPr/>
      </p:nvGrpSpPr>
      <p:grpSpPr>
        <a:xfrm>
          <a:off x="0" y="0"/>
          <a:ext cx="0" cy="0"/>
          <a:chOff x="0" y="0"/>
          <a:chExt cx="0" cy="0"/>
        </a:xfrm>
      </p:grpSpPr>
      <p:sp>
        <p:nvSpPr>
          <p:cNvPr id="135" name="Shape 135"/>
          <p:cNvSpPr txBox="1"/>
          <p:nvPr>
            <p:ph type="title"/>
          </p:nvPr>
        </p:nvSpPr>
        <p:spPr>
          <a:xfrm>
            <a:off x="457200" y="6858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Interests In Real Property (Continued)</a:t>
            </a:r>
          </a:p>
        </p:txBody>
      </p:sp>
      <p:sp>
        <p:nvSpPr>
          <p:cNvPr id="136" name="Shape 136"/>
          <p:cNvSpPr txBox="1"/>
          <p:nvPr>
            <p:ph idx="1" type="body"/>
          </p:nvPr>
        </p:nvSpPr>
        <p:spPr>
          <a:xfrm>
            <a:off x="457200" y="2209800"/>
            <a:ext cx="8229600" cy="32766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Future Interest:  Person’s right to property ownership and possession in the future</a:t>
            </a:r>
          </a:p>
          <a:p>
            <a:pPr indent="-342900" lvl="0" marL="342900" marR="0" rtl="0" algn="l">
              <a:lnSpc>
                <a:spcPct val="8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Leasehold Estate:  Right to possess property for a stipulated period of time</a:t>
            </a:r>
          </a:p>
          <a:p>
            <a:pPr indent="-342900" lvl="0" marL="342900" marR="0" rtl="0" algn="l">
              <a:lnSpc>
                <a:spcPct val="8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Easement:  Irrevocable right to use a portion of another’s land for a specified purpose</a:t>
            </a:r>
          </a:p>
          <a:p>
            <a:pPr indent="-342900" lvl="0" marL="342900" marR="0" rtl="0" algn="l">
              <a:lnSpc>
                <a:spcPct val="8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p:txBody>
      </p:sp>
      <p:sp>
        <p:nvSpPr>
          <p:cNvPr id="137" name="Shape 13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49-*</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2" name="Shape 142"/>
        <p:cNvGrpSpPr/>
        <p:nvPr/>
      </p:nvGrpSpPr>
      <p:grpSpPr>
        <a:xfrm>
          <a:off x="0" y="0"/>
          <a:ext cx="0" cy="0"/>
          <a:chOff x="0" y="0"/>
          <a:chExt cx="0" cy="0"/>
        </a:xfrm>
      </p:grpSpPr>
      <p:sp>
        <p:nvSpPr>
          <p:cNvPr id="143" name="Shape 143"/>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Nonpossessory Estates</a:t>
            </a:r>
          </a:p>
        </p:txBody>
      </p:sp>
      <p:sp>
        <p:nvSpPr>
          <p:cNvPr id="144" name="Shape 144"/>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Easement:  Irrevocable right to use some part of another’s land for a specific purpose without taking anything from the land</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Example:  Utility easement</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Profit:  Right to enter another’s land and take part of the land, or take away a product of it</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Example:  Right to harvest timber</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License:  Temporary, revocable right to use another’s property</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Example:  Theatre ticket</a:t>
            </a:r>
          </a:p>
        </p:txBody>
      </p:sp>
      <p:sp>
        <p:nvSpPr>
          <p:cNvPr id="145" name="Shape 14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49-*</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