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7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8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4a"/><Relationship Id="rId7" Type="http://schemas.microsoft.com/office/2007/relationships/hdphoto" Target="../media/hdphoto2.wdp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17" Type="http://schemas.openxmlformats.org/officeDocument/2006/relationships/image" Target="../media/image3.png"/><Relationship Id="rId2" Type="http://schemas.openxmlformats.org/officeDocument/2006/relationships/audio" Target="../media/media3.m4a"/><Relationship Id="rId16" Type="http://schemas.openxmlformats.org/officeDocument/2006/relationships/image" Target="../media/image8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13" Type="http://schemas.openxmlformats.org/officeDocument/2006/relationships/slideLayout" Target="../slideLayouts/slideLayout2.xml"/><Relationship Id="rId3" Type="http://schemas.microsoft.com/office/2007/relationships/media" Target="../media/media10.m4a"/><Relationship Id="rId7" Type="http://schemas.microsoft.com/office/2007/relationships/media" Target="../media/media12.m4a"/><Relationship Id="rId12" Type="http://schemas.openxmlformats.org/officeDocument/2006/relationships/audio" Target="../media/media14.m4a"/><Relationship Id="rId2" Type="http://schemas.openxmlformats.org/officeDocument/2006/relationships/audio" Target="../media/media9.m4a"/><Relationship Id="rId16" Type="http://schemas.openxmlformats.org/officeDocument/2006/relationships/image" Target="../media/image3.png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microsoft.com/office/2007/relationships/media" Target="../media/media14.m4a"/><Relationship Id="rId5" Type="http://schemas.microsoft.com/office/2007/relationships/media" Target="../media/media11.m4a"/><Relationship Id="rId15" Type="http://schemas.microsoft.com/office/2007/relationships/hdphoto" Target="../media/hdphoto3.wdp"/><Relationship Id="rId10" Type="http://schemas.openxmlformats.org/officeDocument/2006/relationships/audio" Target="../media/media13.m4a"/><Relationship Id="rId4" Type="http://schemas.openxmlformats.org/officeDocument/2006/relationships/audio" Target="../media/media10.m4a"/><Relationship Id="rId9" Type="http://schemas.microsoft.com/office/2007/relationships/media" Target="../media/media13.m4a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gif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1708119"/>
            <a:ext cx="12192000" cy="2739211"/>
            <a:chOff x="-8712" y="2256759"/>
            <a:chExt cx="12192000" cy="2739211"/>
          </a:xfrm>
        </p:grpSpPr>
        <p:sp>
          <p:nvSpPr>
            <p:cNvPr id="4" name="TextBox 3"/>
            <p:cNvSpPr txBox="1"/>
            <p:nvPr/>
          </p:nvSpPr>
          <p:spPr>
            <a:xfrm>
              <a:off x="-8712" y="2256759"/>
              <a:ext cx="12192000" cy="2739211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 rtl="1"/>
              <a:r>
                <a:rPr lang="ar-BH" sz="4000" b="1" smtClean="0"/>
                <a:t>                 </a:t>
              </a:r>
              <a:r>
                <a:rPr lang="ar-BH" sz="4000" b="1" smtClean="0"/>
                <a:t>                            </a:t>
              </a:r>
              <a:r>
                <a:rPr lang="en-US" sz="4000" b="1" smtClean="0"/>
                <a:t>          </a:t>
              </a:r>
              <a:r>
                <a:rPr lang="en-US" sz="4000" b="1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التربية </a:t>
              </a:r>
              <a:r>
                <a:rPr lang="ar-BH" sz="4000" b="1" dirty="0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الرياضية</a:t>
              </a:r>
              <a:endParaRPr lang="en-US" sz="1200" b="1" dirty="0" smtClean="0"/>
            </a:p>
            <a:p>
              <a:pPr algn="r" rtl="1"/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</a:t>
              </a:r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</a:p>
            <a:p>
              <a:pPr algn="r" rtl="1"/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الأول/الوحدة الأولى</a:t>
              </a:r>
            </a:p>
            <a:p>
              <a:pPr algn="r" rtl="1"/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</a:t>
              </a:r>
              <a:r>
                <a:rPr lang="en-US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</a:t>
              </a:r>
              <a:r>
                <a:rPr lang="en-US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</a:t>
              </a:r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مراجعة </a:t>
              </a:r>
              <a:r>
                <a:rPr lang="ar-BH" sz="4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الجانبية والأمامية </a:t>
              </a:r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والخلفية</a:t>
              </a:r>
              <a:endParaRPr lang="en-US" sz="4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55094" y="2309011"/>
              <a:ext cx="2688106" cy="2616101"/>
              <a:chOff x="-287386" y="2364859"/>
              <a:chExt cx="2638700" cy="2664342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-287386" y="2364859"/>
                <a:ext cx="2638700" cy="2664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2" descr="الرياضات الأولمبية الجمباز الفني من الرسم التخطيطي قصاصة فنية ...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0" r="100000">
                            <a14:foregroundMark x1="38762" y1="32941" x2="38762" y2="32941"/>
                            <a14:foregroundMark x1="46580" y1="72235" x2="46580" y2="72235"/>
                            <a14:foregroundMark x1="69381" y1="70353" x2="69381" y2="70353"/>
                          </a14:backgroundRemoval>
                        </a14:imgEffect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666" y="2364859"/>
                <a:ext cx="1924595" cy="26628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200978" y="3539487"/>
                <a:ext cx="1626584" cy="391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ar-BH" sz="44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الجمباز</a:t>
                </a:r>
                <a:endParaRPr lang="en-US" sz="44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pic>
        <p:nvPicPr>
          <p:cNvPr id="2" name="العنوان">
            <a:hlinkClick r:id="" action="ppaction://media"/>
            <a:extLst>
              <a:ext uri="{FF2B5EF4-FFF2-40B4-BE49-F238E27FC236}">
                <a16:creationId xmlns:a16="http://schemas.microsoft.com/office/drawing/2014/main" id="{FD9A88FF-0243-2547-A5A9-4A181EEFE5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876" y="5391032"/>
            <a:ext cx="1044000" cy="1044000"/>
          </a:xfrm>
          <a:prstGeom prst="rect">
            <a:avLst/>
          </a:prstGeom>
        </p:spPr>
      </p:pic>
      <p:pic>
        <p:nvPicPr>
          <p:cNvPr id="11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C4C1F5D0-4AA9-8646-97EC-1C2D8B19913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4560" y="5391032"/>
            <a:ext cx="1044000" cy="1044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lum bright="20000" contrast="40000"/>
          </a:blip>
          <a:stretch>
            <a:fillRect/>
          </a:stretch>
        </p:blipFill>
        <p:spPr>
          <a:xfrm>
            <a:off x="3912544" y="4543017"/>
            <a:ext cx="4366912" cy="208376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1425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" name="Group 3"/>
          <p:cNvGrpSpPr/>
          <p:nvPr/>
        </p:nvGrpSpPr>
        <p:grpSpPr>
          <a:xfrm>
            <a:off x="363335" y="1584395"/>
            <a:ext cx="5332017" cy="1658983"/>
            <a:chOff x="363335" y="1584395"/>
            <a:chExt cx="5332017" cy="1658983"/>
          </a:xfrm>
        </p:grpSpPr>
        <p:sp>
          <p:nvSpPr>
            <p:cNvPr id="27" name="Flowchart: Alternate Process 26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89461" y="1685959"/>
              <a:ext cx="5279095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يؤدي مهارة الدحرجة الجانبية والأمامية والخلفية المتكورة/فتحاً بطريقة صحيحة</a:t>
              </a:r>
              <a:endParaRPr lang="en-US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18627" y="283784"/>
            <a:ext cx="3739419" cy="1033844"/>
            <a:chOff x="-82276" y="196852"/>
            <a:chExt cx="3501426" cy="1033844"/>
          </a:xfrm>
        </p:grpSpPr>
        <p:sp>
          <p:nvSpPr>
            <p:cNvPr id="29" name="Flowchart: Alternate Process 28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6" name="Oval 5"/>
            <p:cNvSpPr/>
            <p:nvPr/>
          </p:nvSpPr>
          <p:spPr>
            <a:xfrm>
              <a:off x="2504750" y="196852"/>
              <a:ext cx="914400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-82276" y="215033"/>
              <a:ext cx="2735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الجانبية والأمامية والخلفية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lum bright="20000" contrast="20000"/>
          </a:blip>
          <a:stretch>
            <a:fillRect/>
          </a:stretch>
        </p:blipFill>
        <p:spPr>
          <a:xfrm>
            <a:off x="588013" y="3800839"/>
            <a:ext cx="4796736" cy="228885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Freeform 4"/>
          <p:cNvSpPr/>
          <p:nvPr/>
        </p:nvSpPr>
        <p:spPr>
          <a:xfrm>
            <a:off x="7803939" y="3536593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5967878" y="2723522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7073403" y="964633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Circular Arrow 10"/>
          <p:cNvSpPr/>
          <p:nvPr/>
        </p:nvSpPr>
        <p:spPr>
          <a:xfrm>
            <a:off x="7588412" y="3096491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Shape 11"/>
          <p:cNvSpPr/>
          <p:nvPr/>
        </p:nvSpPr>
        <p:spPr>
          <a:xfrm>
            <a:off x="5686111" y="2347334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Circular Arrow 16"/>
          <p:cNvSpPr/>
          <p:nvPr/>
        </p:nvSpPr>
        <p:spPr>
          <a:xfrm>
            <a:off x="6792740" y="866418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4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6C8C7F86-99A9-454B-A301-F567750EA2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2527" y="1554511"/>
            <a:ext cx="665051" cy="665051"/>
          </a:xfrm>
          <a:prstGeom prst="rect">
            <a:avLst/>
          </a:prstGeom>
        </p:spPr>
      </p:pic>
      <p:pic>
        <p:nvPicPr>
          <p:cNvPr id="15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FEF527CE-D787-3D47-850F-12369E4CE4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41495" y="3086011"/>
            <a:ext cx="803237" cy="812800"/>
          </a:xfrm>
          <a:prstGeom prst="rect">
            <a:avLst/>
          </a:prstGeom>
        </p:spPr>
      </p:pic>
      <p:pic>
        <p:nvPicPr>
          <p:cNvPr id="16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C8A5FA2F-80C7-B94A-81A3-249C302C7DD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04848" y="4072761"/>
            <a:ext cx="1102212" cy="888652"/>
          </a:xfrm>
          <a:prstGeom prst="rect">
            <a:avLst/>
          </a:prstGeom>
        </p:spPr>
      </p:pic>
      <p:pic>
        <p:nvPicPr>
          <p:cNvPr id="3" name="الايقونات.m4a">
            <a:hlinkClick r:id="" action="ppaction://media"/>
            <a:extLst>
              <a:ext uri="{FF2B5EF4-FFF2-40B4-BE49-F238E27FC236}">
                <a16:creationId xmlns:a16="http://schemas.microsoft.com/office/drawing/2014/main" id="{A54FE4C1-2FBC-684D-9FC4-B22D271E013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8478" y="5567698"/>
            <a:ext cx="1044000" cy="10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70664" y="1188719"/>
            <a:ext cx="8169392" cy="558614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300" b="1" dirty="0">
                <a:solidFill>
                  <a:schemeClr val="tx1"/>
                </a:solidFill>
                <a:cs typeface="+mj-cs"/>
              </a:rPr>
              <a:t>النقاط الفنية والتعليمية :</a:t>
            </a:r>
          </a:p>
          <a:p>
            <a:pPr algn="just" rtl="1"/>
            <a:endParaRPr lang="ar-BH" sz="100" b="1" dirty="0">
              <a:solidFill>
                <a:schemeClr val="tx1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100" b="1" dirty="0" smtClean="0">
                <a:solidFill>
                  <a:srgbClr val="FF0000"/>
                </a:solidFill>
                <a:cs typeface="+mj-cs"/>
              </a:rPr>
              <a:t>النقاط الفنية:</a:t>
            </a:r>
            <a:endParaRPr lang="ar-BH" sz="2100" b="1" dirty="0">
              <a:solidFill>
                <a:srgbClr val="FF0000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يبدأ التلميذ الحركة من وضع يكون الجسم فيه متكور تماماً حتى يسهل عليه الدحرجة حول المحور الطولي للجسم.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نقل ثقل الجسم جهة اتجاه الدحرجة حول المحور الطولي للجسم، يعود الوضع الابتدائي حيث تنتهي الحركة.</a:t>
            </a:r>
          </a:p>
          <a:p>
            <a:pPr algn="just" rtl="1"/>
            <a:endParaRPr lang="ar-BH" sz="800" b="1" dirty="0">
              <a:solidFill>
                <a:srgbClr val="FF0000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100" b="1" dirty="0">
                <a:solidFill>
                  <a:srgbClr val="FF0000"/>
                </a:solidFill>
                <a:cs typeface="+mj-cs"/>
              </a:rPr>
              <a:t>الخطوات التعليمية :</a:t>
            </a:r>
          </a:p>
          <a:p>
            <a:pPr lvl="0" algn="r" rtl="1"/>
            <a:r>
              <a:rPr lang="ar-SA" sz="2000" b="1" dirty="0">
                <a:cs typeface="+mj-cs"/>
              </a:rPr>
              <a:t>يعلم وضع التكور من وضع الرقود.</a:t>
            </a:r>
            <a:endParaRPr lang="en-US" sz="2000" b="1" dirty="0">
              <a:cs typeface="+mj-cs"/>
            </a:endParaRPr>
          </a:p>
          <a:p>
            <a:pPr lvl="0" algn="r" rtl="1"/>
            <a:r>
              <a:rPr lang="ar-SA" sz="2000" b="1" dirty="0">
                <a:cs typeface="+mj-cs"/>
              </a:rPr>
              <a:t>مرجحة الجسم جانباً من وضع التكور.</a:t>
            </a:r>
            <a:endParaRPr lang="en-US" sz="2000" b="1" dirty="0">
              <a:cs typeface="+mj-cs"/>
            </a:endParaRPr>
          </a:p>
          <a:p>
            <a:pPr algn="r" rtl="1"/>
            <a:r>
              <a:rPr lang="ar-SA" sz="2000" b="1" dirty="0">
                <a:cs typeface="+mj-cs"/>
              </a:rPr>
              <a:t>من المستوى المائل:</a:t>
            </a:r>
            <a:endParaRPr lang="en-US" sz="2000" dirty="0">
              <a:cs typeface="+mj-cs"/>
            </a:endParaRPr>
          </a:p>
          <a:p>
            <a:pPr lvl="0" algn="r" rtl="1"/>
            <a:r>
              <a:rPr lang="ar-SA" sz="2000" b="1" dirty="0">
                <a:cs typeface="+mj-cs"/>
              </a:rPr>
              <a:t>(جلوس الجثو</a:t>
            </a:r>
            <a:r>
              <a:rPr lang="ar-BH" sz="2000" b="1" dirty="0">
                <a:cs typeface="+mj-cs"/>
              </a:rPr>
              <a:t>. </a:t>
            </a:r>
            <a:r>
              <a:rPr lang="ar-SA" sz="2000" b="1" dirty="0">
                <a:cs typeface="+mj-cs"/>
              </a:rPr>
              <a:t>انحناء) يأخذ التلميذ على الجزء المرتفع من المستوى المائل وضع جلوس الجثو وانحناء، والجذع مائلاً للأمام واليدان مرتكزتان على الأرض.</a:t>
            </a:r>
            <a:endParaRPr lang="en-US" sz="2000" b="1" dirty="0">
              <a:cs typeface="+mj-cs"/>
            </a:endParaRPr>
          </a:p>
          <a:p>
            <a:pPr lvl="0" algn="r" rtl="1"/>
            <a:r>
              <a:rPr lang="ar-SA" sz="2000" b="1" dirty="0">
                <a:cs typeface="+mj-cs"/>
              </a:rPr>
              <a:t>(جلوس الجثو</a:t>
            </a:r>
            <a:r>
              <a:rPr lang="ar-BH" sz="2000" b="1" dirty="0">
                <a:cs typeface="+mj-cs"/>
              </a:rPr>
              <a:t>. </a:t>
            </a:r>
            <a:r>
              <a:rPr lang="ar-SA" sz="2000" b="1" dirty="0">
                <a:cs typeface="+mj-cs"/>
              </a:rPr>
              <a:t>انحناء) يميل التلميذ جهة اليمين أو اليسار دون تغير وضع الجسم مع سقوط الجسم، تحتضن الذراعان الساقين أسفل الركبتين ويدحرج الجسم في الوضع حول المحور الطولي للجسم جانباً.</a:t>
            </a:r>
            <a:endParaRPr lang="en-US" sz="2000" b="1" dirty="0">
              <a:cs typeface="+mj-cs"/>
            </a:endParaRPr>
          </a:p>
          <a:p>
            <a:pPr lvl="0" algn="r" rtl="1"/>
            <a:r>
              <a:rPr lang="ar-SA" sz="2000" b="1" dirty="0">
                <a:cs typeface="+mj-cs"/>
              </a:rPr>
              <a:t>عندما يصل الجسم للوضع الابتدائي مرة ثانية يلاحظ أخذ اليدين وضع الارتكاز على الأرض مرة أخرى قبل الوصول للوضع النهائي.</a:t>
            </a:r>
            <a:endParaRPr lang="en-US" sz="2000" b="1" dirty="0">
              <a:cs typeface="+mj-cs"/>
            </a:endParaRPr>
          </a:p>
          <a:p>
            <a:pPr lvl="0" algn="r" rtl="1"/>
            <a:r>
              <a:rPr lang="ar-SA" sz="2000" b="1" dirty="0">
                <a:cs typeface="+mj-cs"/>
              </a:rPr>
              <a:t>تؤدى الحركات السابقة مع الإقلال من انحدار المستوى المائل بالتدرج حتى يصبح في مستوى الأرض</a:t>
            </a:r>
            <a:r>
              <a:rPr lang="ar-SA" sz="2000" b="1" dirty="0" smtClean="0">
                <a:cs typeface="+mj-cs"/>
              </a:rPr>
              <a:t>.</a:t>
            </a:r>
            <a:endParaRPr lang="ar-BH" sz="2000" b="1" dirty="0" smtClean="0">
              <a:cs typeface="+mj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lum bright="20000" contrast="20000"/>
          </a:blip>
          <a:stretch>
            <a:fillRect/>
          </a:stretch>
        </p:blipFill>
        <p:spPr>
          <a:xfrm>
            <a:off x="405447" y="2679538"/>
            <a:ext cx="3069273" cy="228885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٤">
            <a:hlinkClick r:id="" action="ppaction://media"/>
            <a:extLst>
              <a:ext uri="{FF2B5EF4-FFF2-40B4-BE49-F238E27FC236}">
                <a16:creationId xmlns:a16="http://schemas.microsoft.com/office/drawing/2014/main" id="{E8F185A8-A531-0E48-A8E4-C2B060BB16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1205" y="5405751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18627" y="283784"/>
            <a:ext cx="3726356" cy="1033844"/>
            <a:chOff x="-82276" y="196852"/>
            <a:chExt cx="3453008" cy="1033844"/>
          </a:xfrm>
        </p:grpSpPr>
        <p:sp>
          <p:nvSpPr>
            <p:cNvPr id="12" name="Flowchart: Alternate Process 11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3" name="Oval 12"/>
            <p:cNvSpPr/>
            <p:nvPr/>
          </p:nvSpPr>
          <p:spPr>
            <a:xfrm>
              <a:off x="2504750" y="196852"/>
              <a:ext cx="86598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82276" y="215033"/>
              <a:ext cx="2735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الجانبية والأمامية والخلفية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1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الدرس التاسع.mp4" descr="الدرس التاسع.mp4">
            <a:hlinkClick r:id="" action="ppaction://media"/>
            <a:extLst>
              <a:ext uri="{FF2B5EF4-FFF2-40B4-BE49-F238E27FC236}">
                <a16:creationId xmlns:a16="http://schemas.microsoft.com/office/drawing/2014/main" id="{3C4F548E-961B-4B40-B39A-B853D5B48D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7463" y="1366344"/>
            <a:ext cx="10306594" cy="513380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18627" y="283784"/>
            <a:ext cx="3739419" cy="1033844"/>
            <a:chOff x="-82276" y="196852"/>
            <a:chExt cx="3501426" cy="1033844"/>
          </a:xfrm>
        </p:grpSpPr>
        <p:sp>
          <p:nvSpPr>
            <p:cNvPr id="12" name="Flowchart: Alternate Process 11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3" name="Oval 12"/>
            <p:cNvSpPr/>
            <p:nvPr/>
          </p:nvSpPr>
          <p:spPr>
            <a:xfrm>
              <a:off x="2504750" y="196852"/>
              <a:ext cx="914400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82276" y="215033"/>
              <a:ext cx="2735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الجانبية والأمامية والخلفية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73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33826" y="1419608"/>
            <a:ext cx="1088998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ضع علامة صح(√) أو خطأ(ꭓ) أمام العبارات التالية:</a:t>
            </a:r>
          </a:p>
        </p:txBody>
      </p:sp>
      <p:sp>
        <p:nvSpPr>
          <p:cNvPr id="7" name="Rectangle 6"/>
          <p:cNvSpPr/>
          <p:nvPr/>
        </p:nvSpPr>
        <p:spPr>
          <a:xfrm>
            <a:off x="500740" y="2117416"/>
            <a:ext cx="11113191" cy="3357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150000"/>
              </a:lnSpc>
            </a:pPr>
            <a:r>
              <a:rPr lang="ar-BH" sz="2400" b="1" dirty="0">
                <a:ln w="0"/>
                <a:cs typeface="+mj-cs"/>
              </a:rPr>
              <a:t>1- (    ) </a:t>
            </a:r>
            <a:r>
              <a:rPr lang="ar-SA" sz="2400" b="1" dirty="0"/>
              <a:t>يعلم وضع التكور من وضع الرقود.</a:t>
            </a:r>
            <a:endParaRPr lang="en-US" sz="2400" b="1" dirty="0"/>
          </a:p>
          <a:p>
            <a:pPr algn="just" rtl="1">
              <a:lnSpc>
                <a:spcPct val="150000"/>
              </a:lnSpc>
            </a:pPr>
            <a:r>
              <a:rPr lang="ar-BH" sz="2400" b="1" dirty="0">
                <a:ln w="0"/>
                <a:cs typeface="+mj-cs"/>
              </a:rPr>
              <a:t>2- (    ) ن</a:t>
            </a:r>
            <a:r>
              <a:rPr lang="ar-BH" sz="2400" b="1" dirty="0">
                <a:cs typeface="+mj-cs"/>
              </a:rPr>
              <a:t>تعلم الدحرجة الجانبية من وضع التكور من وضع الوقوف.</a:t>
            </a:r>
            <a:endParaRPr lang="ar-BH" sz="2400" b="1" dirty="0">
              <a:ln w="0"/>
              <a:cs typeface="+mj-cs"/>
            </a:endParaRPr>
          </a:p>
          <a:p>
            <a:pPr algn="just" rtl="1">
              <a:lnSpc>
                <a:spcPct val="150000"/>
              </a:lnSpc>
            </a:pPr>
            <a:r>
              <a:rPr lang="ar-BH" sz="2400" b="1" dirty="0">
                <a:ln w="0"/>
                <a:cs typeface="+mj-cs"/>
              </a:rPr>
              <a:t>3- (</a:t>
            </a:r>
            <a:r>
              <a:rPr lang="ar-BH" sz="2400" b="1" dirty="0">
                <a:solidFill>
                  <a:srgbClr val="00B05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    </a:t>
            </a:r>
            <a:r>
              <a:rPr lang="ar-BH" sz="2400" b="1" dirty="0">
                <a:ln w="0"/>
                <a:cs typeface="+mj-cs"/>
              </a:rPr>
              <a:t>) </a:t>
            </a:r>
            <a:r>
              <a:rPr lang="ar-BH" sz="2400" b="1" dirty="0">
                <a:cs typeface="+mj-cs"/>
              </a:rPr>
              <a:t>يتدحرج الجسم </a:t>
            </a:r>
            <a:r>
              <a:rPr lang="ar-BH" sz="2400" b="1" dirty="0">
                <a:ln w="0"/>
                <a:cs typeface="+mj-cs"/>
              </a:rPr>
              <a:t>في الدحرجة الجانبية </a:t>
            </a:r>
            <a:r>
              <a:rPr lang="ar-BH" sz="2400" b="1" dirty="0">
                <a:cs typeface="+mj-cs"/>
              </a:rPr>
              <a:t>مفروداً أو متكوراً للجانب .</a:t>
            </a:r>
          </a:p>
          <a:p>
            <a:pPr algn="just" rtl="1">
              <a:lnSpc>
                <a:spcPct val="150000"/>
              </a:lnSpc>
            </a:pPr>
            <a:r>
              <a:rPr lang="ar-BH" sz="2400" b="1" dirty="0">
                <a:ln w="0"/>
                <a:cs typeface="+mj-cs"/>
              </a:rPr>
              <a:t>4- (</a:t>
            </a:r>
            <a:r>
              <a:rPr lang="ar-BH" sz="2400" b="1" dirty="0">
                <a:solidFill>
                  <a:srgbClr val="00B05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   </a:t>
            </a:r>
            <a:r>
              <a:rPr lang="ar-BH" sz="2400" b="1" dirty="0">
                <a:ln w="0"/>
                <a:cs typeface="+mj-cs"/>
              </a:rPr>
              <a:t>) من النقاط الفنية للمهارة أن </a:t>
            </a:r>
            <a:r>
              <a:rPr lang="ar-BH" sz="2400" b="1" dirty="0">
                <a:cs typeface="+mj-cs"/>
              </a:rPr>
              <a:t>يبدأ التلميذ الحركة من وضع يكون الجسم فيه متكور تماما حتى يسهل عليه الدحرجة .</a:t>
            </a:r>
            <a:endParaRPr lang="ar-BH" sz="2400" b="1" dirty="0">
              <a:ln w="0"/>
              <a:cs typeface="+mj-cs"/>
            </a:endParaRPr>
          </a:p>
          <a:p>
            <a:pPr algn="just" rtl="1">
              <a:lnSpc>
                <a:spcPct val="150000"/>
              </a:lnSpc>
            </a:pPr>
            <a:r>
              <a:rPr lang="ar-BH" sz="2400" b="1" dirty="0">
                <a:ln w="0"/>
                <a:cs typeface="+mj-cs"/>
              </a:rPr>
              <a:t>5- </a:t>
            </a:r>
            <a:r>
              <a:rPr lang="ar-BH" sz="2400" b="1" dirty="0">
                <a:cs typeface="+mj-cs"/>
              </a:rPr>
              <a:t>(</a:t>
            </a:r>
            <a:r>
              <a:rPr lang="ar-BH" sz="2400" b="1" dirty="0">
                <a:solidFill>
                  <a:srgbClr val="00B05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    </a:t>
            </a:r>
            <a:r>
              <a:rPr lang="ar-BH" sz="2400" b="1" dirty="0">
                <a:cs typeface="+mj-cs"/>
              </a:rPr>
              <a:t>) من النقاط الفنية للمهارة نقل ثقل الجسم جهة اتجاه الدحرجة حول المحور الطولي للجسم.</a:t>
            </a:r>
            <a:endParaRPr lang="en-US" sz="2400" b="1" dirty="0">
              <a:cs typeface="+mj-cs"/>
            </a:endParaRPr>
          </a:p>
        </p:txBody>
      </p:sp>
      <p:pic>
        <p:nvPicPr>
          <p:cNvPr id="3" name="صح أم خطا.m4a">
            <a:hlinkClick r:id="" action="ppaction://media"/>
            <a:extLst>
              <a:ext uri="{FF2B5EF4-FFF2-40B4-BE49-F238E27FC236}">
                <a16:creationId xmlns:a16="http://schemas.microsoft.com/office/drawing/2014/main" id="{601AF756-C05D-154C-A92C-3B0B18C959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4000" y="5522430"/>
            <a:ext cx="1044000" cy="1044000"/>
          </a:xfrm>
          <a:prstGeom prst="rect">
            <a:avLst/>
          </a:prstGeom>
        </p:spPr>
      </p:pic>
      <p:pic>
        <p:nvPicPr>
          <p:cNvPr id="10" name="١">
            <a:hlinkClick r:id="" action="ppaction://media"/>
            <a:extLst>
              <a:ext uri="{FF2B5EF4-FFF2-40B4-BE49-F238E27FC236}">
                <a16:creationId xmlns:a16="http://schemas.microsoft.com/office/drawing/2014/main" id="{1C8B2FC7-ED43-7446-906E-4F18C3AF12B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7531" y="2312643"/>
            <a:ext cx="396000" cy="396000"/>
          </a:xfrm>
          <a:prstGeom prst="rect">
            <a:avLst/>
          </a:prstGeom>
        </p:spPr>
      </p:pic>
      <p:pic>
        <p:nvPicPr>
          <p:cNvPr id="12" name="٢">
            <a:hlinkClick r:id="" action="ppaction://media"/>
            <a:extLst>
              <a:ext uri="{FF2B5EF4-FFF2-40B4-BE49-F238E27FC236}">
                <a16:creationId xmlns:a16="http://schemas.microsoft.com/office/drawing/2014/main" id="{033F55B2-F033-F649-AD74-97A7F1C8F55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7531" y="2851896"/>
            <a:ext cx="396000" cy="396000"/>
          </a:xfrm>
          <a:prstGeom prst="rect">
            <a:avLst/>
          </a:prstGeom>
        </p:spPr>
      </p:pic>
      <p:pic>
        <p:nvPicPr>
          <p:cNvPr id="13" name="٣">
            <a:hlinkClick r:id="" action="ppaction://media"/>
            <a:extLst>
              <a:ext uri="{FF2B5EF4-FFF2-40B4-BE49-F238E27FC236}">
                <a16:creationId xmlns:a16="http://schemas.microsoft.com/office/drawing/2014/main" id="{7D642E7E-DF06-384B-BF2C-87AAB5C12C5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7931" y="3398800"/>
            <a:ext cx="396000" cy="396000"/>
          </a:xfrm>
          <a:prstGeom prst="rect">
            <a:avLst/>
          </a:prstGeom>
        </p:spPr>
      </p:pic>
      <p:pic>
        <p:nvPicPr>
          <p:cNvPr id="14" name="٤">
            <a:hlinkClick r:id="" action="ppaction://media"/>
            <a:extLst>
              <a:ext uri="{FF2B5EF4-FFF2-40B4-BE49-F238E27FC236}">
                <a16:creationId xmlns:a16="http://schemas.microsoft.com/office/drawing/2014/main" id="{B56E4D7F-9DA7-2141-AE6D-358D79C63601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7931" y="3948617"/>
            <a:ext cx="396000" cy="396000"/>
          </a:xfrm>
          <a:prstGeom prst="rect">
            <a:avLst/>
          </a:prstGeom>
        </p:spPr>
      </p:pic>
      <p:pic>
        <p:nvPicPr>
          <p:cNvPr id="15" name="٥">
            <a:hlinkClick r:id="" action="ppaction://media"/>
            <a:extLst>
              <a:ext uri="{FF2B5EF4-FFF2-40B4-BE49-F238E27FC236}">
                <a16:creationId xmlns:a16="http://schemas.microsoft.com/office/drawing/2014/main" id="{4622C9ED-45C9-4A43-9BD5-A8AE561EB71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7931" y="5021749"/>
            <a:ext cx="396000" cy="396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18627" y="283784"/>
            <a:ext cx="3739419" cy="1033844"/>
            <a:chOff x="-82276" y="196852"/>
            <a:chExt cx="3501426" cy="1033844"/>
          </a:xfrm>
        </p:grpSpPr>
        <p:sp>
          <p:nvSpPr>
            <p:cNvPr id="17" name="Flowchart: Alternate Process 16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8" name="Oval 17"/>
            <p:cNvSpPr/>
            <p:nvPr/>
          </p:nvSpPr>
          <p:spPr>
            <a:xfrm>
              <a:off x="2504750" y="196852"/>
              <a:ext cx="914400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-82276" y="215033"/>
              <a:ext cx="2735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الجانبية والأمامية والخلفية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-165802" y="254088"/>
            <a:ext cx="125236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 smtClean="0">
                <a:ln w="0"/>
              </a:rPr>
              <a:t>ا</a:t>
            </a:r>
            <a:r>
              <a:rPr lang="ar-SA" sz="4800" b="1" dirty="0" smtClean="0">
                <a:ln w="0"/>
              </a:rPr>
              <a:t>لتقييم الذاتي</a:t>
            </a:r>
            <a:r>
              <a:rPr lang="ar-BH" sz="4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4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2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3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8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5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374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184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6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28801" y="502774"/>
            <a:ext cx="988858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400" b="1" dirty="0">
                <a:ln w="0"/>
              </a:rPr>
              <a:t>ا</a:t>
            </a:r>
            <a:r>
              <a:rPr lang="ar-SA" sz="4400" b="1" dirty="0">
                <a:ln w="0"/>
              </a:rPr>
              <a:t>لتقييم </a:t>
            </a:r>
            <a:r>
              <a:rPr lang="ar-SA" sz="4400" b="1" dirty="0" smtClean="0">
                <a:ln w="0"/>
              </a:rPr>
              <a:t>الذاتي</a:t>
            </a:r>
            <a:r>
              <a:rPr lang="ar-BH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ar-BH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الأجابة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endParaRPr lang="ar-BH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4616" y="2141357"/>
            <a:ext cx="11149826" cy="3357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lnSpc>
                <a:spcPct val="150000"/>
              </a:lnSpc>
            </a:pPr>
            <a:r>
              <a:rPr lang="ar-BH" sz="2000" b="1" dirty="0">
                <a:ln w="0"/>
              </a:rPr>
              <a:t>1- </a:t>
            </a:r>
            <a:r>
              <a:rPr lang="ar-BH" b="1" dirty="0">
                <a:ln w="0"/>
              </a:rPr>
              <a:t>(</a:t>
            </a:r>
            <a:r>
              <a:rPr lang="en-US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</a:t>
            </a:r>
            <a:r>
              <a:rPr lang="ar-BH" sz="2400" b="1" dirty="0">
                <a:ln w="0"/>
                <a:cs typeface="+mj-cs"/>
              </a:rPr>
              <a:t> ) </a:t>
            </a:r>
            <a:r>
              <a:rPr lang="ar-SA" sz="2400" b="1" dirty="0"/>
              <a:t>يعلم وضع التكور من وضع الرقود.</a:t>
            </a:r>
            <a:endParaRPr lang="ar-BH" sz="2400" b="1" dirty="0">
              <a:ln w="0"/>
              <a:cs typeface="+mj-cs"/>
            </a:endParaRPr>
          </a:p>
          <a:p>
            <a:pPr algn="just" rtl="1">
              <a:lnSpc>
                <a:spcPct val="150000"/>
              </a:lnSpc>
            </a:pPr>
            <a:r>
              <a:rPr lang="ar-BH" sz="2400" b="1" dirty="0">
                <a:ln w="0"/>
                <a:cs typeface="+mj-cs"/>
              </a:rPr>
              <a:t>2- ( </a:t>
            </a:r>
            <a:r>
              <a:rPr lang="en-US" sz="2400" b="1" dirty="0">
                <a:ln w="0"/>
                <a:solidFill>
                  <a:srgbClr val="FF0000"/>
                </a:solidFill>
                <a:cs typeface="+mj-cs"/>
              </a:rPr>
              <a:t>X</a:t>
            </a:r>
            <a:r>
              <a:rPr lang="ar-BH" sz="2400" b="1" dirty="0">
                <a:ln w="0"/>
                <a:cs typeface="+mj-cs"/>
              </a:rPr>
              <a:t>) ن</a:t>
            </a:r>
            <a:r>
              <a:rPr lang="ar-BH" sz="2400" b="1" dirty="0">
                <a:cs typeface="+mj-cs"/>
              </a:rPr>
              <a:t>تعلم الدحرجة الجانبية من وضع التكور من وضع الوقوف.</a:t>
            </a:r>
            <a:endParaRPr lang="ar-BH" sz="2400" b="1" dirty="0">
              <a:ln w="0"/>
              <a:cs typeface="+mj-cs"/>
            </a:endParaRPr>
          </a:p>
          <a:p>
            <a:pPr algn="just" rtl="1">
              <a:lnSpc>
                <a:spcPct val="150000"/>
              </a:lnSpc>
            </a:pPr>
            <a:r>
              <a:rPr lang="ar-BH" sz="2400" b="1" dirty="0">
                <a:ln w="0"/>
                <a:cs typeface="+mj-cs"/>
              </a:rPr>
              <a:t>3- (</a:t>
            </a:r>
            <a:r>
              <a:rPr lang="en-US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</a:t>
            </a:r>
            <a:r>
              <a:rPr lang="ar-BH" sz="2400" b="1" dirty="0">
                <a:ln w="0"/>
                <a:cs typeface="+mj-cs"/>
              </a:rPr>
              <a:t>) </a:t>
            </a:r>
            <a:r>
              <a:rPr lang="ar-BH" sz="2400" b="1" dirty="0">
                <a:cs typeface="+mj-cs"/>
              </a:rPr>
              <a:t>يتدحرج الجسم </a:t>
            </a:r>
            <a:r>
              <a:rPr lang="ar-BH" sz="2400" b="1" dirty="0">
                <a:ln w="0"/>
                <a:cs typeface="+mj-cs"/>
              </a:rPr>
              <a:t>في الدحرجة الجانبية </a:t>
            </a:r>
            <a:r>
              <a:rPr lang="ar-BH" sz="2400" b="1" dirty="0">
                <a:cs typeface="+mj-cs"/>
              </a:rPr>
              <a:t>مفروداً أو متكوراً للجانب .</a:t>
            </a:r>
          </a:p>
          <a:p>
            <a:pPr algn="just" rtl="1">
              <a:lnSpc>
                <a:spcPct val="150000"/>
              </a:lnSpc>
            </a:pPr>
            <a:r>
              <a:rPr lang="ar-BH" sz="2400" b="1" dirty="0">
                <a:ln w="0"/>
                <a:cs typeface="+mj-cs"/>
              </a:rPr>
              <a:t>4- (</a:t>
            </a:r>
            <a:r>
              <a:rPr lang="en-US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</a:t>
            </a:r>
            <a:r>
              <a:rPr lang="ar-BH" sz="2400" b="1" dirty="0">
                <a:ln w="0"/>
                <a:cs typeface="+mj-cs"/>
              </a:rPr>
              <a:t>) من النقاط الفنية للمهارة أن </a:t>
            </a:r>
            <a:r>
              <a:rPr lang="ar-BH" sz="2400" b="1" dirty="0">
                <a:cs typeface="+mj-cs"/>
              </a:rPr>
              <a:t>يبدأ التلميذ الحركة من وضع يكون الجسم فيه متكور تماما حتى يسهل عليه الدحرجة .</a:t>
            </a:r>
            <a:endParaRPr lang="ar-BH" sz="2400" b="1" dirty="0">
              <a:ln w="0"/>
              <a:cs typeface="+mj-cs"/>
            </a:endParaRPr>
          </a:p>
          <a:p>
            <a:pPr algn="just" rtl="1">
              <a:lnSpc>
                <a:spcPct val="150000"/>
              </a:lnSpc>
            </a:pPr>
            <a:r>
              <a:rPr lang="ar-BH" sz="2400" b="1" dirty="0">
                <a:ln w="0"/>
                <a:cs typeface="+mj-cs"/>
              </a:rPr>
              <a:t>5- </a:t>
            </a:r>
            <a:r>
              <a:rPr lang="ar-BH" sz="2400" b="1" dirty="0">
                <a:cs typeface="+mj-cs"/>
              </a:rPr>
              <a:t>(</a:t>
            </a:r>
            <a:r>
              <a:rPr lang="en-US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</a:t>
            </a:r>
            <a:r>
              <a:rPr lang="ar-BH" sz="2400" b="1" dirty="0">
                <a:cs typeface="+mj-cs"/>
              </a:rPr>
              <a:t>) من النقاط الفنية للمهارة نقل ثقل الجسم جهة اتجاه الدحرجة حول المحور الطولي للجسم.</a:t>
            </a:r>
            <a:endParaRPr lang="en-US" sz="2400" b="1" dirty="0">
              <a:cs typeface="+mj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28801" y="1685876"/>
            <a:ext cx="911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ضع علامة صح( √) أو خطأ( </a:t>
            </a: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 أمام العبارات التالية :</a:t>
            </a:r>
          </a:p>
        </p:txBody>
      </p:sp>
      <p:pic>
        <p:nvPicPr>
          <p:cNvPr id="3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F22A8642-159A-EB42-8286-FF58D7DD0F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3738" y="5497702"/>
            <a:ext cx="1044000" cy="1044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21EF11-27E3-1D41-9FC2-CB7D81316EA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16" y="4954202"/>
            <a:ext cx="2019300" cy="15875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218627" y="283784"/>
            <a:ext cx="3739419" cy="1033844"/>
            <a:chOff x="-82276" y="196852"/>
            <a:chExt cx="3501426" cy="1033844"/>
          </a:xfrm>
        </p:grpSpPr>
        <p:sp>
          <p:nvSpPr>
            <p:cNvPr id="16" name="Flowchart: Alternate Process 15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7" name="Oval 16"/>
            <p:cNvSpPr/>
            <p:nvPr/>
          </p:nvSpPr>
          <p:spPr>
            <a:xfrm>
              <a:off x="2504750" y="196852"/>
              <a:ext cx="914400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-82276" y="215033"/>
              <a:ext cx="2735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الجانبية والأمامية والخلفية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814" y="1405603"/>
            <a:ext cx="6190593" cy="4280494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712284" y="1525047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لقد أنهيت الدرس بنجاح</a:t>
            </a:r>
            <a:endParaRPr lang="en-US" sz="4800" b="1" dirty="0"/>
          </a:p>
        </p:txBody>
      </p:sp>
      <p:pic>
        <p:nvPicPr>
          <p:cNvPr id="1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D99056C5-E4D6-9A49-B9B4-F6DE2B79A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5587" y="5391395"/>
            <a:ext cx="1044000" cy="1044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18627" y="283784"/>
            <a:ext cx="3739419" cy="1033844"/>
            <a:chOff x="-82276" y="196852"/>
            <a:chExt cx="3501426" cy="1033844"/>
          </a:xfrm>
        </p:grpSpPr>
        <p:sp>
          <p:nvSpPr>
            <p:cNvPr id="14" name="Flowchart: Alternate Process 1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5" name="Oval 14"/>
            <p:cNvSpPr/>
            <p:nvPr/>
          </p:nvSpPr>
          <p:spPr>
            <a:xfrm>
              <a:off x="2504750" y="196852"/>
              <a:ext cx="914400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82276" y="215033"/>
              <a:ext cx="273508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الجانبية والأمامية والخلفية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Calibri Light"/>
        <a:ea typeface=""/>
        <a:cs typeface="Sakkal Majalla"/>
      </a:majorFont>
      <a:minorFont>
        <a:latin typeface="Calibri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1540</TotalTime>
  <Words>478</Words>
  <Application>Microsoft Office PowerPoint</Application>
  <PresentationFormat>Widescreen</PresentationFormat>
  <Paragraphs>74</Paragraphs>
  <Slides>7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Sakkal Majalla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128</cp:revision>
  <dcterms:created xsi:type="dcterms:W3CDTF">2020-03-04T10:47:58Z</dcterms:created>
  <dcterms:modified xsi:type="dcterms:W3CDTF">2020-08-13T05:56:28Z</dcterms:modified>
</cp:coreProperties>
</file>