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3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3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708119"/>
            <a:ext cx="12192000" cy="2739211"/>
            <a:chOff x="-8712" y="2256759"/>
            <a:chExt cx="12192000" cy="2739211"/>
          </a:xfrm>
        </p:grpSpPr>
        <p:sp>
          <p:nvSpPr>
            <p:cNvPr id="4" name="TextBox 3"/>
            <p:cNvSpPr txBox="1"/>
            <p:nvPr/>
          </p:nvSpPr>
          <p:spPr>
            <a:xfrm>
              <a:off x="-8712" y="2256759"/>
              <a:ext cx="12192000" cy="273921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smtClean="0"/>
                <a:t>                 </a:t>
              </a:r>
              <a:r>
                <a:rPr lang="ar-BH" sz="4000" b="1" smtClean="0"/>
                <a:t>                            </a:t>
              </a:r>
              <a:r>
                <a:rPr lang="en-US" sz="4000" b="1" smtClean="0"/>
                <a:t>          </a:t>
              </a:r>
              <a:r>
                <a:rPr lang="en-US" sz="4000" b="1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 </a:t>
              </a:r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الرياضية</a:t>
              </a:r>
              <a:endParaRPr lang="en-US" sz="1200" b="1" dirty="0" smtClean="0"/>
            </a:p>
            <a:p>
              <a:pPr algn="r" rtl="1"/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</a:t>
              </a:r>
              <a:r>
                <a:rPr lang="en-US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en-US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مراجعة </a:t>
              </a:r>
              <a:r>
                <a:rPr lang="ar-BH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والخلفية</a:t>
              </a:r>
              <a:endParaRPr lang="en-US" sz="4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094" y="2309011"/>
              <a:ext cx="2688106" cy="2616101"/>
              <a:chOff x="-287386" y="2364859"/>
              <a:chExt cx="2638700" cy="26643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87386" y="2364859"/>
                <a:ext cx="2638700" cy="266434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66" y="2364859"/>
                <a:ext cx="1924595" cy="2662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00978" y="3539487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2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FD9A88FF-0243-2547-A5A9-4A181EEFE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76" y="5391032"/>
            <a:ext cx="1044000" cy="1044000"/>
          </a:xfrm>
          <a:prstGeom prst="rect">
            <a:avLst/>
          </a:prstGeom>
        </p:spPr>
      </p:pic>
      <p:pic>
        <p:nvPicPr>
          <p:cNvPr id="11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C4C1F5D0-4AA9-8646-97EC-1C2D8B199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4560" y="5391032"/>
            <a:ext cx="1044000" cy="104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lum bright="20000" contrast="40000"/>
          </a:blip>
          <a:stretch>
            <a:fillRect/>
          </a:stretch>
        </p:blipFill>
        <p:spPr>
          <a:xfrm>
            <a:off x="3912544" y="4543017"/>
            <a:ext cx="4366912" cy="2083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2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3"/>
          <p:cNvGrpSpPr/>
          <p:nvPr/>
        </p:nvGrpSpPr>
        <p:grpSpPr>
          <a:xfrm>
            <a:off x="363335" y="1584395"/>
            <a:ext cx="5332017" cy="1658983"/>
            <a:chOff x="363335" y="1584395"/>
            <a:chExt cx="5332017" cy="1658983"/>
          </a:xfrm>
        </p:grpSpPr>
        <p:sp>
          <p:nvSpPr>
            <p:cNvPr id="27" name="Flowchart: Alternate Process 26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9461" y="1685959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يؤدي مهارة الدحرجة الجانبية والأمامية والخلفية المتكورة/فتحاً بطريقة صحيحة</a:t>
              </a:r>
              <a:endParaRPr lang="en-US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8627" y="283784"/>
            <a:ext cx="3739419" cy="1033844"/>
            <a:chOff x="-82276" y="196852"/>
            <a:chExt cx="3501426" cy="1033844"/>
          </a:xfrm>
        </p:grpSpPr>
        <p:sp>
          <p:nvSpPr>
            <p:cNvPr id="29" name="Flowchart: Alternate Process 28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6" name="Oval 5"/>
            <p:cNvSpPr/>
            <p:nvPr/>
          </p:nvSpPr>
          <p:spPr>
            <a:xfrm>
              <a:off x="2504750" y="196852"/>
              <a:ext cx="914400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lum bright="20000" contrast="20000"/>
          </a:blip>
          <a:stretch>
            <a:fillRect/>
          </a:stretch>
        </p:blipFill>
        <p:spPr>
          <a:xfrm>
            <a:off x="588013" y="3800839"/>
            <a:ext cx="4796736" cy="22888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7803939" y="353659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967878" y="272352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73403" y="96463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588412" y="309649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>
            <a:off x="5686111" y="234733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6792740" y="86641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6C8C7F86-99A9-454B-A301-F567750EA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2527" y="1554511"/>
            <a:ext cx="665051" cy="665051"/>
          </a:xfrm>
          <a:prstGeom prst="rect">
            <a:avLst/>
          </a:prstGeom>
        </p:spPr>
      </p:pic>
      <p:pic>
        <p:nvPicPr>
          <p:cNvPr id="15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FEF527CE-D787-3D47-850F-12369E4CE4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495" y="3086011"/>
            <a:ext cx="803237" cy="812800"/>
          </a:xfrm>
          <a:prstGeom prst="rect">
            <a:avLst/>
          </a:prstGeom>
        </p:spPr>
      </p:pic>
      <p:pic>
        <p:nvPicPr>
          <p:cNvPr id="16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C8A5FA2F-80C7-B94A-81A3-249C302C7D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848" y="4072761"/>
            <a:ext cx="1102212" cy="888652"/>
          </a:xfrm>
          <a:prstGeom prst="rect">
            <a:avLst/>
          </a:prstGeom>
        </p:spPr>
      </p:pic>
      <p:pic>
        <p:nvPicPr>
          <p:cNvPr id="3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A54FE4C1-2FBC-684D-9FC4-B22D271E01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8478" y="5567698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0664" y="1188719"/>
            <a:ext cx="8169392" cy="55861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3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algn="just" rtl="1"/>
            <a:endParaRPr lang="ar-BH" sz="100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 smtClean="0">
                <a:solidFill>
                  <a:srgbClr val="FF0000"/>
                </a:solidFill>
                <a:cs typeface="+mj-cs"/>
              </a:rPr>
              <a:t>النقاط الفنية:</a:t>
            </a:r>
            <a:endParaRPr lang="ar-BH" sz="2100" b="1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يبدأ التلميذ الحركة من وضع يكون الجسم فيه متكور تماماً حتى يسهل عليه الدحرجة حول المحور الطولي للجسم.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نقل ثقل الجسم جهة اتجاه الدحرجة حول المحور الطولي للجسم، يعود الوضع الابتدائي حيث تنتهي الحركة.</a:t>
            </a:r>
          </a:p>
          <a:p>
            <a:pPr algn="just" rtl="1"/>
            <a:endParaRPr lang="ar-BH" sz="800" b="1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100" b="1" dirty="0">
                <a:solidFill>
                  <a:srgbClr val="FF0000"/>
                </a:solidFill>
                <a:cs typeface="+mj-cs"/>
              </a:rPr>
              <a:t>الخطوات التعليمية :</a:t>
            </a:r>
          </a:p>
          <a:p>
            <a:pPr lvl="0" algn="r" rtl="1"/>
            <a:r>
              <a:rPr lang="ar-SA" sz="2000" b="1" dirty="0">
                <a:cs typeface="+mj-cs"/>
              </a:rPr>
              <a:t>يعلم وضع التكور من وضع الرقود.</a:t>
            </a:r>
            <a:endParaRPr lang="en-US" sz="2000" b="1" dirty="0">
              <a:cs typeface="+mj-cs"/>
            </a:endParaRPr>
          </a:p>
          <a:p>
            <a:pPr lvl="0" algn="r" rtl="1"/>
            <a:r>
              <a:rPr lang="ar-SA" sz="2000" b="1" dirty="0">
                <a:cs typeface="+mj-cs"/>
              </a:rPr>
              <a:t>مرجحة الجسم جانباً من وضع التكور.</a:t>
            </a:r>
            <a:endParaRPr lang="en-US" sz="2000" b="1" dirty="0">
              <a:cs typeface="+mj-cs"/>
            </a:endParaRPr>
          </a:p>
          <a:p>
            <a:pPr algn="r" rtl="1"/>
            <a:r>
              <a:rPr lang="ar-SA" sz="2000" b="1" dirty="0">
                <a:cs typeface="+mj-cs"/>
              </a:rPr>
              <a:t>من المستوى المائل:</a:t>
            </a:r>
            <a:endParaRPr lang="en-US" sz="2000" dirty="0">
              <a:cs typeface="+mj-cs"/>
            </a:endParaRPr>
          </a:p>
          <a:p>
            <a:pPr lvl="0" algn="r" rtl="1"/>
            <a:r>
              <a:rPr lang="ar-SA" sz="2000" b="1" dirty="0">
                <a:cs typeface="+mj-cs"/>
              </a:rPr>
              <a:t>(جلوس الجثو</a:t>
            </a:r>
            <a:r>
              <a:rPr lang="ar-BH" sz="2000" b="1" dirty="0">
                <a:cs typeface="+mj-cs"/>
              </a:rPr>
              <a:t>. </a:t>
            </a:r>
            <a:r>
              <a:rPr lang="ar-SA" sz="2000" b="1" dirty="0">
                <a:cs typeface="+mj-cs"/>
              </a:rPr>
              <a:t>انحناء) يأخذ التلميذ على الجزء المرتفع من المستوى المائل وضع جلوس الجثو وانحناء، والجذع مائلاً للأمام واليدان مرتكزتان على الأرض.</a:t>
            </a:r>
            <a:endParaRPr lang="en-US" sz="2000" b="1" dirty="0">
              <a:cs typeface="+mj-cs"/>
            </a:endParaRPr>
          </a:p>
          <a:p>
            <a:pPr lvl="0" algn="r" rtl="1"/>
            <a:r>
              <a:rPr lang="ar-SA" sz="2000" b="1" dirty="0">
                <a:cs typeface="+mj-cs"/>
              </a:rPr>
              <a:t>(جلوس الجثو</a:t>
            </a:r>
            <a:r>
              <a:rPr lang="ar-BH" sz="2000" b="1" dirty="0">
                <a:cs typeface="+mj-cs"/>
              </a:rPr>
              <a:t>. </a:t>
            </a:r>
            <a:r>
              <a:rPr lang="ar-SA" sz="2000" b="1" dirty="0">
                <a:cs typeface="+mj-cs"/>
              </a:rPr>
              <a:t>انحناء) يميل التلميذ جهة اليمين أو اليسار دون تغير وضع الجسم مع سقوط الجسم، تحتضن الذراعان الساقين أسفل الركبتين ويدحرج الجسم في الوضع حول المحور الطولي للجسم جانباً.</a:t>
            </a:r>
            <a:endParaRPr lang="en-US" sz="2000" b="1" dirty="0">
              <a:cs typeface="+mj-cs"/>
            </a:endParaRPr>
          </a:p>
          <a:p>
            <a:pPr lvl="0" algn="r" rtl="1"/>
            <a:r>
              <a:rPr lang="ar-SA" sz="2000" b="1" dirty="0">
                <a:cs typeface="+mj-cs"/>
              </a:rPr>
              <a:t>عندما يصل الجسم للوضع الابتدائي مرة ثانية يلاحظ أخذ اليدين وضع الارتكاز على الأرض مرة أخرى قبل الوصول للوضع النهائي.</a:t>
            </a:r>
            <a:endParaRPr lang="en-US" sz="2000" b="1" dirty="0">
              <a:cs typeface="+mj-cs"/>
            </a:endParaRPr>
          </a:p>
          <a:p>
            <a:pPr lvl="0" algn="r" rtl="1"/>
            <a:r>
              <a:rPr lang="ar-SA" sz="2000" b="1" dirty="0">
                <a:cs typeface="+mj-cs"/>
              </a:rPr>
              <a:t>تؤدى الحركات السابقة مع الإقلال من انحدار المستوى المائل بالتدرج حتى يصبح في مستوى الأرض</a:t>
            </a:r>
            <a:r>
              <a:rPr lang="ar-SA" sz="2000" b="1" dirty="0" smtClean="0">
                <a:cs typeface="+mj-cs"/>
              </a:rPr>
              <a:t>.</a:t>
            </a:r>
            <a:endParaRPr lang="ar-BH" sz="2000" b="1" dirty="0" smtClean="0"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405447" y="2679538"/>
            <a:ext cx="3069273" cy="22888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٤">
            <a:hlinkClick r:id="" action="ppaction://media"/>
            <a:extLst>
              <a:ext uri="{FF2B5EF4-FFF2-40B4-BE49-F238E27FC236}">
                <a16:creationId xmlns:a16="http://schemas.microsoft.com/office/drawing/2014/main" id="{E8F185A8-A531-0E48-A8E4-C2B060BB1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205" y="5405751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627" y="283784"/>
            <a:ext cx="3726356" cy="1033844"/>
            <a:chOff x="-82276" y="196852"/>
            <a:chExt cx="3453008" cy="1033844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504750" y="196852"/>
              <a:ext cx="86598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درس التاسع.mp4" descr="الدرس التاسع.mp4">
            <a:hlinkClick r:id="" action="ppaction://media"/>
            <a:extLst>
              <a:ext uri="{FF2B5EF4-FFF2-40B4-BE49-F238E27FC236}">
                <a16:creationId xmlns:a16="http://schemas.microsoft.com/office/drawing/2014/main" id="{3C4F548E-961B-4B40-B39A-B853D5B48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63" y="1366344"/>
            <a:ext cx="10306594" cy="51338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8627" y="283784"/>
            <a:ext cx="3739419" cy="1033844"/>
            <a:chOff x="-82276" y="196852"/>
            <a:chExt cx="3501426" cy="1033844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504750" y="196852"/>
              <a:ext cx="914400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3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33826" y="1419608"/>
            <a:ext cx="108899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 علامة صح(√) أو خطأ(ꭓ) أمام العبارات التالية: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740" y="2117416"/>
            <a:ext cx="11113191" cy="335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1- (    ) </a:t>
            </a:r>
            <a:r>
              <a:rPr lang="ar-SA" sz="2400" b="1" dirty="0"/>
              <a:t>يعلم وضع التكور من وضع الرقود.</a:t>
            </a:r>
            <a:endParaRPr lang="en-US" sz="2400" b="1" dirty="0"/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2- (    ) ن</a:t>
            </a:r>
            <a:r>
              <a:rPr lang="ar-BH" sz="2400" b="1" dirty="0">
                <a:cs typeface="+mj-cs"/>
              </a:rPr>
              <a:t>تعلم الدحرجة الجانبية من وضع التكور من وضع الوقوف.</a:t>
            </a:r>
            <a:endParaRPr lang="ar-BH" sz="24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3- (</a:t>
            </a:r>
            <a:r>
              <a:rPr lang="ar-BH" sz="24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 </a:t>
            </a:r>
            <a:r>
              <a:rPr lang="ar-BH" sz="2400" b="1" dirty="0">
                <a:ln w="0"/>
                <a:cs typeface="+mj-cs"/>
              </a:rPr>
              <a:t>) </a:t>
            </a:r>
            <a:r>
              <a:rPr lang="ar-BH" sz="2400" b="1" dirty="0">
                <a:cs typeface="+mj-cs"/>
              </a:rPr>
              <a:t>يتدحرج الجسم </a:t>
            </a:r>
            <a:r>
              <a:rPr lang="ar-BH" sz="2400" b="1" dirty="0">
                <a:ln w="0"/>
                <a:cs typeface="+mj-cs"/>
              </a:rPr>
              <a:t>في الدحرجة الجانبية </a:t>
            </a:r>
            <a:r>
              <a:rPr lang="ar-BH" sz="2400" b="1" dirty="0">
                <a:cs typeface="+mj-cs"/>
              </a:rPr>
              <a:t>مفروداً أو متكوراً للجانب .</a:t>
            </a: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4- (</a:t>
            </a:r>
            <a:r>
              <a:rPr lang="ar-BH" sz="24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</a:t>
            </a:r>
            <a:r>
              <a:rPr lang="ar-BH" sz="2400" b="1" dirty="0">
                <a:ln w="0"/>
                <a:cs typeface="+mj-cs"/>
              </a:rPr>
              <a:t>) من النقاط الفنية للمهارة أن </a:t>
            </a:r>
            <a:r>
              <a:rPr lang="ar-BH" sz="2400" b="1" dirty="0">
                <a:cs typeface="+mj-cs"/>
              </a:rPr>
              <a:t>يبدأ التلميذ الحركة من وضع يكون الجسم فيه متكور تماما حتى يسهل عليه الدحرجة .</a:t>
            </a:r>
            <a:endParaRPr lang="ar-BH" sz="24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5- </a:t>
            </a:r>
            <a:r>
              <a:rPr lang="ar-BH" sz="2400" b="1" dirty="0">
                <a:cs typeface="+mj-cs"/>
              </a:rPr>
              <a:t>(</a:t>
            </a:r>
            <a:r>
              <a:rPr lang="ar-BH" sz="24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 </a:t>
            </a:r>
            <a:r>
              <a:rPr lang="ar-BH" sz="2400" b="1" dirty="0">
                <a:cs typeface="+mj-cs"/>
              </a:rPr>
              <a:t>) من النقاط الفنية للمهارة نقل ثقل الجسم جهة اتجاه الدحرجة حول المحور الطولي للجسم.</a:t>
            </a:r>
            <a:endParaRPr lang="en-US" sz="2400" b="1" dirty="0">
              <a:cs typeface="+mj-cs"/>
            </a:endParaRPr>
          </a:p>
        </p:txBody>
      </p:sp>
      <p:pic>
        <p:nvPicPr>
          <p:cNvPr id="3" name="صح أم خطا.m4a">
            <a:hlinkClick r:id="" action="ppaction://media"/>
            <a:extLst>
              <a:ext uri="{FF2B5EF4-FFF2-40B4-BE49-F238E27FC236}">
                <a16:creationId xmlns:a16="http://schemas.microsoft.com/office/drawing/2014/main" id="{601AF756-C05D-154C-A92C-3B0B18C95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522430"/>
            <a:ext cx="1044000" cy="1044000"/>
          </a:xfrm>
          <a:prstGeom prst="rect">
            <a:avLst/>
          </a:prstGeom>
        </p:spPr>
      </p:pic>
      <p:pic>
        <p:nvPicPr>
          <p:cNvPr id="10" name="١">
            <a:hlinkClick r:id="" action="ppaction://media"/>
            <a:extLst>
              <a:ext uri="{FF2B5EF4-FFF2-40B4-BE49-F238E27FC236}">
                <a16:creationId xmlns:a16="http://schemas.microsoft.com/office/drawing/2014/main" id="{1C8B2FC7-ED43-7446-906E-4F18C3AF12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7531" y="2312643"/>
            <a:ext cx="396000" cy="396000"/>
          </a:xfrm>
          <a:prstGeom prst="rect">
            <a:avLst/>
          </a:prstGeom>
        </p:spPr>
      </p:pic>
      <p:pic>
        <p:nvPicPr>
          <p:cNvPr id="12" name="٢">
            <a:hlinkClick r:id="" action="ppaction://media"/>
            <a:extLst>
              <a:ext uri="{FF2B5EF4-FFF2-40B4-BE49-F238E27FC236}">
                <a16:creationId xmlns:a16="http://schemas.microsoft.com/office/drawing/2014/main" id="{033F55B2-F033-F649-AD74-97A7F1C8F5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7531" y="2851896"/>
            <a:ext cx="396000" cy="396000"/>
          </a:xfrm>
          <a:prstGeom prst="rect">
            <a:avLst/>
          </a:prstGeom>
        </p:spPr>
      </p:pic>
      <p:pic>
        <p:nvPicPr>
          <p:cNvPr id="13" name="٣">
            <a:hlinkClick r:id="" action="ppaction://media"/>
            <a:extLst>
              <a:ext uri="{FF2B5EF4-FFF2-40B4-BE49-F238E27FC236}">
                <a16:creationId xmlns:a16="http://schemas.microsoft.com/office/drawing/2014/main" id="{7D642E7E-DF06-384B-BF2C-87AAB5C12C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7931" y="3398800"/>
            <a:ext cx="396000" cy="396000"/>
          </a:xfrm>
          <a:prstGeom prst="rect">
            <a:avLst/>
          </a:prstGeom>
        </p:spPr>
      </p:pic>
      <p:pic>
        <p:nvPicPr>
          <p:cNvPr id="14" name="٤">
            <a:hlinkClick r:id="" action="ppaction://media"/>
            <a:extLst>
              <a:ext uri="{FF2B5EF4-FFF2-40B4-BE49-F238E27FC236}">
                <a16:creationId xmlns:a16="http://schemas.microsoft.com/office/drawing/2014/main" id="{B56E4D7F-9DA7-2141-AE6D-358D79C6360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7931" y="3948617"/>
            <a:ext cx="396000" cy="396000"/>
          </a:xfrm>
          <a:prstGeom prst="rect">
            <a:avLst/>
          </a:prstGeom>
        </p:spPr>
      </p:pic>
      <p:pic>
        <p:nvPicPr>
          <p:cNvPr id="15" name="٥">
            <a:hlinkClick r:id="" action="ppaction://media"/>
            <a:extLst>
              <a:ext uri="{FF2B5EF4-FFF2-40B4-BE49-F238E27FC236}">
                <a16:creationId xmlns:a16="http://schemas.microsoft.com/office/drawing/2014/main" id="{4622C9ED-45C9-4A43-9BD5-A8AE561EB71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7931" y="5021749"/>
            <a:ext cx="396000" cy="396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8627" y="283784"/>
            <a:ext cx="3739419" cy="1033844"/>
            <a:chOff x="-82276" y="196852"/>
            <a:chExt cx="3501426" cy="1033844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504750" y="196852"/>
              <a:ext cx="914400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65802" y="254088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</a:t>
            </a:r>
            <a:r>
              <a:rPr lang="ar-SA" sz="4800" b="1" dirty="0" smtClean="0">
                <a:ln w="0"/>
              </a:rPr>
              <a:t>لتقييم الذاتي</a:t>
            </a:r>
            <a:r>
              <a:rPr lang="ar-BH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8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7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01" y="502774"/>
            <a:ext cx="98885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400" b="1" dirty="0">
                <a:ln w="0"/>
              </a:rPr>
              <a:t>ا</a:t>
            </a:r>
            <a:r>
              <a:rPr lang="ar-SA" sz="4400" b="1" dirty="0">
                <a:ln w="0"/>
              </a:rPr>
              <a:t>لتقييم </a:t>
            </a:r>
            <a:r>
              <a:rPr lang="ar-SA" sz="4400" b="1" dirty="0" smtClean="0">
                <a:ln w="0"/>
              </a:rPr>
              <a:t>الذاتي</a:t>
            </a:r>
            <a:r>
              <a:rPr lang="ar-BH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BH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الأجابة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endParaRPr lang="ar-BH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616" y="2141357"/>
            <a:ext cx="11149826" cy="335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lnSpc>
                <a:spcPct val="150000"/>
              </a:lnSpc>
            </a:pPr>
            <a:r>
              <a:rPr lang="ar-BH" sz="2000" b="1" dirty="0">
                <a:ln w="0"/>
              </a:rPr>
              <a:t>1- </a:t>
            </a:r>
            <a:r>
              <a:rPr lang="ar-BH" b="1" dirty="0">
                <a:ln w="0"/>
              </a:rPr>
              <a:t>(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400" b="1" dirty="0">
                <a:ln w="0"/>
                <a:cs typeface="+mj-cs"/>
              </a:rPr>
              <a:t> ) </a:t>
            </a:r>
            <a:r>
              <a:rPr lang="ar-SA" sz="2400" b="1" dirty="0"/>
              <a:t>يعلم وضع التكور من وضع الرقود.</a:t>
            </a:r>
            <a:endParaRPr lang="ar-BH" sz="24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2- ( </a:t>
            </a:r>
            <a:r>
              <a:rPr lang="en-US" sz="2400" b="1" dirty="0">
                <a:ln w="0"/>
                <a:solidFill>
                  <a:srgbClr val="FF0000"/>
                </a:solidFill>
                <a:cs typeface="+mj-cs"/>
              </a:rPr>
              <a:t>X</a:t>
            </a:r>
            <a:r>
              <a:rPr lang="ar-BH" sz="2400" b="1" dirty="0">
                <a:ln w="0"/>
                <a:cs typeface="+mj-cs"/>
              </a:rPr>
              <a:t>) ن</a:t>
            </a:r>
            <a:r>
              <a:rPr lang="ar-BH" sz="2400" b="1" dirty="0">
                <a:cs typeface="+mj-cs"/>
              </a:rPr>
              <a:t>تعلم الدحرجة الجانبية من وضع التكور من وضع الوقوف.</a:t>
            </a:r>
            <a:endParaRPr lang="ar-BH" sz="24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3- (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400" b="1" dirty="0">
                <a:ln w="0"/>
                <a:cs typeface="+mj-cs"/>
              </a:rPr>
              <a:t>) </a:t>
            </a:r>
            <a:r>
              <a:rPr lang="ar-BH" sz="2400" b="1" dirty="0">
                <a:cs typeface="+mj-cs"/>
              </a:rPr>
              <a:t>يتدحرج الجسم </a:t>
            </a:r>
            <a:r>
              <a:rPr lang="ar-BH" sz="2400" b="1" dirty="0">
                <a:ln w="0"/>
                <a:cs typeface="+mj-cs"/>
              </a:rPr>
              <a:t>في الدحرجة الجانبية </a:t>
            </a:r>
            <a:r>
              <a:rPr lang="ar-BH" sz="2400" b="1" dirty="0">
                <a:cs typeface="+mj-cs"/>
              </a:rPr>
              <a:t>مفروداً أو متكوراً للجانب .</a:t>
            </a: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4- (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400" b="1" dirty="0">
                <a:ln w="0"/>
                <a:cs typeface="+mj-cs"/>
              </a:rPr>
              <a:t>) من النقاط الفنية للمهارة أن </a:t>
            </a:r>
            <a:r>
              <a:rPr lang="ar-BH" sz="2400" b="1" dirty="0">
                <a:cs typeface="+mj-cs"/>
              </a:rPr>
              <a:t>يبدأ التلميذ الحركة من وضع يكون الجسم فيه متكور تماما حتى يسهل عليه الدحرجة .</a:t>
            </a:r>
            <a:endParaRPr lang="ar-BH" sz="24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400" b="1" dirty="0">
                <a:ln w="0"/>
                <a:cs typeface="+mj-cs"/>
              </a:rPr>
              <a:t>5- </a:t>
            </a:r>
            <a:r>
              <a:rPr lang="ar-BH" sz="2400" b="1" dirty="0">
                <a:cs typeface="+mj-cs"/>
              </a:rPr>
              <a:t>(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</a:t>
            </a:r>
            <a:r>
              <a:rPr lang="ar-BH" sz="2400" b="1" dirty="0">
                <a:cs typeface="+mj-cs"/>
              </a:rPr>
              <a:t>) من النقاط الفنية للمهارة نقل ثقل الجسم جهة اتجاه الدحرجة حول المحور الطولي للجسم.</a:t>
            </a:r>
            <a:endParaRPr lang="en-US" sz="2400" b="1" dirty="0"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1" y="1685876"/>
            <a:ext cx="9117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ضع علامة صح( √) أو خطأ(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X</a:t>
            </a: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) أمام العبارات التالية :</a:t>
            </a:r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F22A8642-159A-EB42-8286-FF58D7DD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738" y="5497702"/>
            <a:ext cx="1044000" cy="10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21EF11-27E3-1D41-9FC2-CB7D81316E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" y="4954202"/>
            <a:ext cx="2019300" cy="1587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8627" y="283784"/>
            <a:ext cx="3739419" cy="1033844"/>
            <a:chOff x="-82276" y="196852"/>
            <a:chExt cx="3501426" cy="1033844"/>
          </a:xfrm>
        </p:grpSpPr>
        <p:sp>
          <p:nvSpPr>
            <p:cNvPr id="16" name="Flowchart: Alternate Process 15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7" name="Oval 16"/>
            <p:cNvSpPr/>
            <p:nvPr/>
          </p:nvSpPr>
          <p:spPr>
            <a:xfrm>
              <a:off x="2504750" y="196852"/>
              <a:ext cx="914400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14" y="1405603"/>
            <a:ext cx="6190593" cy="428049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2284" y="1525047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1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D99056C5-E4D6-9A49-B9B4-F6DE2B79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5587" y="5391395"/>
            <a:ext cx="1044000" cy="104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8627" y="283784"/>
            <a:ext cx="3739419" cy="1033844"/>
            <a:chOff x="-82276" y="196852"/>
            <a:chExt cx="3501426" cy="1033844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504750" y="196852"/>
              <a:ext cx="914400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82276" y="215033"/>
              <a:ext cx="27350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الدحرجة الجانبية والأمامية والخلفية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Sakkal Majalla"/>
      </a:majorFont>
      <a:minorFont>
        <a:latin typeface="Calibri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1540</TotalTime>
  <Words>478</Words>
  <Application>Microsoft Office PowerPoint</Application>
  <PresentationFormat>Widescreen</PresentationFormat>
  <Paragraphs>74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128</cp:revision>
  <dcterms:created xsi:type="dcterms:W3CDTF">2020-03-04T10:47:58Z</dcterms:created>
  <dcterms:modified xsi:type="dcterms:W3CDTF">2020-08-13T05:56:28Z</dcterms:modified>
</cp:coreProperties>
</file>