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8" r:id="rId2"/>
    <p:sldId id="256" r:id="rId3"/>
    <p:sldId id="259" r:id="rId4"/>
    <p:sldId id="261" r:id="rId5"/>
    <p:sldId id="262" r:id="rId6"/>
    <p:sldId id="266" r:id="rId7"/>
    <p:sldId id="263" r:id="rId8"/>
    <p:sldId id="267" r:id="rId9"/>
    <p:sldId id="268" r:id="rId10"/>
    <p:sldId id="269" r:id="rId11"/>
    <p:sldId id="264" r:id="rId12"/>
    <p:sldId id="270" r:id="rId13"/>
    <p:sldId id="260" r:id="rId14"/>
    <p:sldId id="26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8/17/2024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8/17/2024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8/17/2024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8/17/2024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8/17/2024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8/17/2024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8/17/2024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8/17/2024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8/17/2024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8/17/2024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8/17/2024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8/17/2024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6C0C51E1-A781-AC9C-E311-E4D132239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615411" cy="1743607"/>
          </a:xfrm>
          <a:prstGeom prst="rect">
            <a:avLst/>
          </a:prstGeom>
        </p:spPr>
      </p:pic>
      <p:sp>
        <p:nvSpPr>
          <p:cNvPr id="7" name="عنوان 1">
            <a:extLst>
              <a:ext uri="{FF2B5EF4-FFF2-40B4-BE49-F238E27FC236}">
                <a16:creationId xmlns:a16="http://schemas.microsoft.com/office/drawing/2014/main" id="{C54E71FC-FB43-5DF0-E19E-D3881EA04CC0}"/>
              </a:ext>
            </a:extLst>
          </p:cNvPr>
          <p:cNvSpPr txBox="1">
            <a:spLocks noGrp="1"/>
          </p:cNvSpPr>
          <p:nvPr>
            <p:ph type="ctrTitle"/>
          </p:nvPr>
        </p:nvSpPr>
        <p:spPr bwMode="blackWhite"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500" b="0" i="0" u="none" strike="noStrike" kern="1200" cap="all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Arial" panose="020B0604020202020204" pitchFamily="34" charset="0"/>
              </a:rPr>
              <a:t>السلام عليكم ورحمة الله وبركاته .. </a:t>
            </a:r>
            <a:br>
              <a:rPr kumimoji="0" lang="ar-SA" sz="4500" b="0" i="0" u="none" strike="noStrike" kern="1200" cap="all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Arial" panose="020B0604020202020204" pitchFamily="34" charset="0"/>
              </a:rPr>
            </a:br>
            <a:r>
              <a:rPr kumimoji="0" lang="ar-SA" sz="4500" b="0" i="0" u="none" strike="noStrike" kern="1200" cap="all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Arial" panose="020B0604020202020204" pitchFamily="34" charset="0"/>
              </a:rPr>
              <a:t>أهلاً وسهلاً بكِم طالباتي العزيزات ..</a:t>
            </a:r>
            <a:endParaRPr kumimoji="0" lang="ar-SA" sz="3800" b="0" i="0" u="none" strike="noStrike" kern="1200" cap="all" spc="20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ill Sans MT" panose="020B0502020104020203"/>
              <a:ea typeface="+mj-ea"/>
            </a:endParaRPr>
          </a:p>
        </p:txBody>
      </p:sp>
      <p:sp>
        <p:nvSpPr>
          <p:cNvPr id="9" name="عنوان فرعي 2">
            <a:extLst>
              <a:ext uri="{FF2B5EF4-FFF2-40B4-BE49-F238E27FC236}">
                <a16:creationId xmlns:a16="http://schemas.microsoft.com/office/drawing/2014/main" id="{25F1E1D3-27CC-0F56-DD31-6D9B6E4E09D7}"/>
              </a:ext>
            </a:extLst>
          </p:cNvPr>
          <p:cNvSpPr txBox="1">
            <a:spLocks/>
          </p:cNvSpPr>
          <p:nvPr/>
        </p:nvSpPr>
        <p:spPr>
          <a:xfrm>
            <a:off x="3339873" y="4674656"/>
            <a:ext cx="5512254" cy="70240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3A537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w Cen MT" panose="020B0602020104020603"/>
                <a:ea typeface="+mn-ea"/>
                <a:cs typeface="Arial" panose="020B0604020202020204" pitchFamily="34" charset="0"/>
              </a:rPr>
              <a:t>الأستاذة : خلود العتيبي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3A537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75000"/>
                  <a:lumOff val="25000"/>
                </a:sysClr>
              </a:solidFill>
              <a:effectLst/>
              <a:uLnTx/>
              <a:uFillTx/>
              <a:latin typeface="Gill Sans MT" panose="020B0502020104020203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24853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976FB2C-2163-495C-06AC-BE30F0C6E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6998" y="1839903"/>
            <a:ext cx="8846167" cy="1188720"/>
          </a:xfrm>
        </p:spPr>
        <p:txBody>
          <a:bodyPr>
            <a:noAutofit/>
          </a:bodyPr>
          <a:lstStyle/>
          <a:p>
            <a:r>
              <a:rPr lang="ar-SA" sz="4000" dirty="0"/>
              <a:t>طالبتي خلال دقيقة واحدة بما شبــه النبي صلى الله عليه وسلم نفسـه بالحديث , وعلام يدل ذلك .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85865A2-6BC0-B14D-11E9-93A134DF2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2891" y="3526319"/>
            <a:ext cx="9570720" cy="3101983"/>
          </a:xfrm>
        </p:spPr>
        <p:txBody>
          <a:bodyPr>
            <a:normAutofit fontScale="92500" lnSpcReduction="10000"/>
          </a:bodyPr>
          <a:lstStyle/>
          <a:p>
            <a:r>
              <a:rPr lang="ar-SA" sz="5400" dirty="0"/>
              <a:t>شبه نفسه بحال رجل جاء قومه يحذرهم قدوم جيش غازِ لهم . </a:t>
            </a:r>
          </a:p>
          <a:p>
            <a:r>
              <a:rPr lang="ar-SA" sz="5400" dirty="0"/>
              <a:t>وهذا يدل على حرص النبي صلى الله عليه وسلم لهداية أمته . </a:t>
            </a:r>
          </a:p>
        </p:txBody>
      </p:sp>
      <p:pic>
        <p:nvPicPr>
          <p:cNvPr id="5122" name="Picture 2" descr="1 Minute Countdown Timer - YouTube">
            <a:extLst>
              <a:ext uri="{FF2B5EF4-FFF2-40B4-BE49-F238E27FC236}">
                <a16:creationId xmlns:a16="http://schemas.microsoft.com/office/drawing/2014/main" id="{D3EF3993-15FC-CEB9-3F19-67E958740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40431" cy="152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00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B4D45DE-8E2D-5963-04F0-7D652CF96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" y="1567543"/>
            <a:ext cx="11848011" cy="506728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ar-SA" sz="4400" dirty="0"/>
              <a:t>1- </a:t>
            </a:r>
            <a:r>
              <a:rPr lang="ar-SA" sz="4400" dirty="0" err="1"/>
              <a:t>قدوتنا</a:t>
            </a:r>
            <a:r>
              <a:rPr lang="ar-SA" sz="4400" dirty="0"/>
              <a:t> رسول الله صلى الله عليه وسلم كان حريصاً على الخير, والتحذير من الشر.</a:t>
            </a:r>
          </a:p>
          <a:p>
            <a:pPr marL="0" indent="0">
              <a:buNone/>
            </a:pPr>
            <a:r>
              <a:rPr lang="ar-SA" sz="4400" dirty="0"/>
              <a:t>2- تصديق الرسول صلى الله عليه وسلم , وطاعته والاستقامة على دينه والاقتداء به, هو سبيل النجاة في الدنيا و الآخرة .</a:t>
            </a:r>
          </a:p>
          <a:p>
            <a:pPr marL="0" indent="0">
              <a:buNone/>
            </a:pPr>
            <a:r>
              <a:rPr lang="ar-SA" sz="4400" dirty="0"/>
              <a:t>3- عصيان الرسول صلى الله عليه وسلم علامة سوء , وسبب للخسارة والندم .</a:t>
            </a:r>
          </a:p>
          <a:p>
            <a:pPr marL="0" indent="0">
              <a:buNone/>
            </a:pPr>
            <a:r>
              <a:rPr lang="ar-SA" sz="4400" dirty="0"/>
              <a:t>4- ليكن </a:t>
            </a:r>
            <a:r>
              <a:rPr lang="ar-SA" sz="4400" dirty="0" err="1"/>
              <a:t>قدوتك</a:t>
            </a:r>
            <a:r>
              <a:rPr lang="ar-SA" sz="4400" dirty="0"/>
              <a:t> نبيــك محمد صلى الله عليه وسلم في الدعوة إلى الخير , بأخلاقه , وحسن تعامله . </a:t>
            </a:r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8CEB7B4-54B7-F0EA-EDDA-85F1321241BC}"/>
              </a:ext>
            </a:extLst>
          </p:cNvPr>
          <p:cNvSpPr txBox="1">
            <a:spLocks/>
          </p:cNvSpPr>
          <p:nvPr/>
        </p:nvSpPr>
        <p:spPr bwMode="black">
          <a:xfrm>
            <a:off x="2808515" y="223167"/>
            <a:ext cx="6825778" cy="11887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82880" tIns="182880" rIns="182880" bIns="182880" rtlCol="0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4800" dirty="0">
                <a:solidFill>
                  <a:schemeClr val="accent2"/>
                </a:solidFill>
              </a:rPr>
              <a:t>من معاني الحديث وإرشاداته </a:t>
            </a:r>
          </a:p>
        </p:txBody>
      </p:sp>
    </p:spTree>
    <p:extLst>
      <p:ext uri="{BB962C8B-B14F-4D97-AF65-F5344CB8AC3E}">
        <p14:creationId xmlns:p14="http://schemas.microsoft.com/office/powerpoint/2010/main" val="1794537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E3464C7-A7FE-8D3C-2929-9B4C4D960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8257" y="2769325"/>
            <a:ext cx="8963732" cy="3172965"/>
          </a:xfrm>
        </p:spPr>
        <p:txBody>
          <a:bodyPr>
            <a:normAutofit/>
          </a:bodyPr>
          <a:lstStyle/>
          <a:p>
            <a:r>
              <a:rPr lang="ar-SA" sz="4400" dirty="0"/>
              <a:t>لماذا قال النبي صلى الله عليه وسلم لأبي موسى الأشعري رضي الله عنه لقد أوتيت مزماراً من مزامير آل داوود ؟ </a:t>
            </a:r>
          </a:p>
        </p:txBody>
      </p:sp>
      <p:pic>
        <p:nvPicPr>
          <p:cNvPr id="6150" name="Picture 6" descr="عصف ذهني - Home | Facebook">
            <a:extLst>
              <a:ext uri="{FF2B5EF4-FFF2-40B4-BE49-F238E27FC236}">
                <a16:creationId xmlns:a16="http://schemas.microsoft.com/office/drawing/2014/main" id="{9E54F26C-16E0-5843-063A-0C0F39D9C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2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>
            <a:extLst>
              <a:ext uri="{FF2B5EF4-FFF2-40B4-BE49-F238E27FC236}">
                <a16:creationId xmlns:a16="http://schemas.microsoft.com/office/drawing/2014/main" id="{A172F987-FD70-5367-B1B0-13F97DE85B1B}"/>
              </a:ext>
            </a:extLst>
          </p:cNvPr>
          <p:cNvSpPr txBox="1">
            <a:spLocks/>
          </p:cNvSpPr>
          <p:nvPr/>
        </p:nvSpPr>
        <p:spPr bwMode="blackWhite">
          <a:xfrm>
            <a:off x="2939139" y="177433"/>
            <a:ext cx="5812973" cy="1212075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3600" cap="none" spc="80" dirty="0">
                <a:ln w="0"/>
                <a:solidFill>
                  <a:srgbClr val="373545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استراتيجية أرسل  سؤالاً</a:t>
            </a:r>
            <a:endParaRPr lang="ar-SA" dirty="0">
              <a:latin typeface="Gill Sans MT" panose="020B0502020104020203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CBEAF056-7D7B-E977-8899-2DCC9D2A1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2321" y="1750201"/>
            <a:ext cx="4640119" cy="4656046"/>
          </a:xfrm>
          <a:prstGeom prst="rect">
            <a:avLst/>
          </a:prstGeom>
        </p:spPr>
      </p:pic>
      <p:pic>
        <p:nvPicPr>
          <p:cNvPr id="9" name="Picture 2" descr="بوابة:الحديث النبوي - ويكيبيديا">
            <a:extLst>
              <a:ext uri="{FF2B5EF4-FFF2-40B4-BE49-F238E27FC236}">
                <a16:creationId xmlns:a16="http://schemas.microsoft.com/office/drawing/2014/main" id="{AE17811D-BAFF-01C7-2670-4E2472882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3900"/>
            <a:ext cx="2095500" cy="1800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309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>
            <a:extLst>
              <a:ext uri="{FF2B5EF4-FFF2-40B4-BE49-F238E27FC236}">
                <a16:creationId xmlns:a16="http://schemas.microsoft.com/office/drawing/2014/main" id="{2DEEDE59-CDD3-C5ED-2382-569743B80F9F}"/>
              </a:ext>
            </a:extLst>
          </p:cNvPr>
          <p:cNvSpPr txBox="1">
            <a:spLocks/>
          </p:cNvSpPr>
          <p:nvPr/>
        </p:nvSpPr>
        <p:spPr bwMode="blackWhite">
          <a:xfrm>
            <a:off x="3526972" y="152264"/>
            <a:ext cx="5138056" cy="123989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274320" tIns="182880" rIns="274320" bIns="182880" rtlCol="0" anchor="ctr" anchorCtr="1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none" strike="noStrike" kern="1200" cap="none" spc="80" normalizeH="0" baseline="0" noProof="0" dirty="0">
                <a:ln>
                  <a:noFill/>
                </a:ln>
                <a:solidFill>
                  <a:srgbClr val="373545"/>
                </a:solidFill>
                <a:effectLst/>
                <a:uLnTx/>
                <a:uFillTx/>
                <a:latin typeface="Arial" panose="020B0604020202020204"/>
                <a:ea typeface="+mj-ea"/>
                <a:cs typeface="Arial" panose="020B0604020202020204" pitchFamily="34" charset="0"/>
              </a:rPr>
              <a:t>الواجب المنزلي</a:t>
            </a:r>
            <a:endParaRPr kumimoji="0" lang="ar-SA" sz="3800" b="0" i="0" u="none" strike="noStrike" kern="1200" cap="all" spc="20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ill Sans MT" panose="020B0502020104020203"/>
              <a:ea typeface="+mj-ea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85495DE1-C5C9-6E0B-FEF1-5FC1594EE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08" y="1893030"/>
            <a:ext cx="7421584" cy="3375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بوابة:الحديث النبوي - ويكيبيديا">
            <a:extLst>
              <a:ext uri="{FF2B5EF4-FFF2-40B4-BE49-F238E27FC236}">
                <a16:creationId xmlns:a16="http://schemas.microsoft.com/office/drawing/2014/main" id="{80125AB8-CBD4-0E3D-D934-D2F0ABE45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70838"/>
            <a:ext cx="2095500" cy="1800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964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49B6FFD-F969-DDA3-707E-E74DE79F35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1C17CC0-C600-A14F-1DE9-55442A71A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003" y="-215538"/>
            <a:ext cx="8053994" cy="728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082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FB6F0EE-7861-3949-65E4-7A3ADC6FA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500" y="2638044"/>
            <a:ext cx="7729728" cy="31019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8000" dirty="0">
                <a:solidFill>
                  <a:schemeClr val="tx1"/>
                </a:solidFill>
              </a:rPr>
              <a:t>حرص النبي صلى الله عليه وسلم على هدايــة أمته .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08AFE7AD-EC10-061F-1E7C-BF20A926171A}"/>
              </a:ext>
            </a:extLst>
          </p:cNvPr>
          <p:cNvSpPr txBox="1"/>
          <p:nvPr/>
        </p:nvSpPr>
        <p:spPr>
          <a:xfrm>
            <a:off x="5478380" y="166410"/>
            <a:ext cx="64157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457200" rtl="0"/>
            <a:r>
              <a:rPr lang="ar-SA" sz="2400" dirty="0">
                <a:solidFill>
                  <a:prstClr val="black"/>
                </a:solidFill>
                <a:latin typeface="Arial" panose="020B0604020202020204"/>
              </a:rPr>
              <a:t>المادة:  حديث</a:t>
            </a:r>
            <a:br>
              <a:rPr lang="ar-SA" sz="2400" dirty="0">
                <a:solidFill>
                  <a:prstClr val="black"/>
                </a:solidFill>
                <a:latin typeface="Arial" panose="020B0604020202020204"/>
              </a:rPr>
            </a:br>
            <a:r>
              <a:rPr lang="ar-SA" sz="2400" dirty="0">
                <a:solidFill>
                  <a:prstClr val="black"/>
                </a:solidFill>
                <a:latin typeface="Arial" panose="020B0604020202020204"/>
              </a:rPr>
              <a:t>اليــوم:  الأثنين</a:t>
            </a:r>
            <a:br>
              <a:rPr lang="ar-SA" sz="2400" dirty="0">
                <a:solidFill>
                  <a:prstClr val="black"/>
                </a:solidFill>
                <a:latin typeface="Arial" panose="020B0604020202020204"/>
              </a:rPr>
            </a:br>
            <a:r>
              <a:rPr lang="ar-SA" sz="2400" dirty="0">
                <a:solidFill>
                  <a:prstClr val="black"/>
                </a:solidFill>
                <a:latin typeface="Arial" panose="020B0604020202020204"/>
              </a:rPr>
              <a:t>التاريخ: 2/16 / 1446 هـ</a:t>
            </a:r>
          </a:p>
        </p:txBody>
      </p:sp>
      <p:sp>
        <p:nvSpPr>
          <p:cNvPr id="7" name="عنوان 1">
            <a:extLst>
              <a:ext uri="{FF2B5EF4-FFF2-40B4-BE49-F238E27FC236}">
                <a16:creationId xmlns:a16="http://schemas.microsoft.com/office/drawing/2014/main" id="{83ECFA68-2417-6FC8-51CA-3F782D626850}"/>
              </a:ext>
            </a:extLst>
          </p:cNvPr>
          <p:cNvSpPr txBox="1">
            <a:spLocks/>
          </p:cNvSpPr>
          <p:nvPr/>
        </p:nvSpPr>
        <p:spPr bwMode="black">
          <a:xfrm>
            <a:off x="3962661" y="524248"/>
            <a:ext cx="4266678" cy="11874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82880" tIns="182880" rIns="182880" bIns="182880" rtlCol="0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400" b="1" i="0" u="none" strike="noStrike" kern="1200" cap="all" spc="20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ill Sans MT" panose="020B0502020104020203"/>
                <a:ea typeface="+mj-ea"/>
              </a:rPr>
              <a:t>موضوع الدرس </a:t>
            </a:r>
          </a:p>
        </p:txBody>
      </p:sp>
      <p:pic>
        <p:nvPicPr>
          <p:cNvPr id="9" name="Picture 2" descr="بوابة:الحديث النبوي - ويكيبيديا">
            <a:extLst>
              <a:ext uri="{FF2B5EF4-FFF2-40B4-BE49-F238E27FC236}">
                <a16:creationId xmlns:a16="http://schemas.microsoft.com/office/drawing/2014/main" id="{F1CF677E-1F1A-D801-789C-E12669847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57775"/>
            <a:ext cx="2095500" cy="1800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433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>
            <a:extLst>
              <a:ext uri="{FF2B5EF4-FFF2-40B4-BE49-F238E27FC236}">
                <a16:creationId xmlns:a16="http://schemas.microsoft.com/office/drawing/2014/main" id="{DBEA8DE4-EDA8-DB18-0579-FFF30512AB82}"/>
              </a:ext>
            </a:extLst>
          </p:cNvPr>
          <p:cNvSpPr txBox="1">
            <a:spLocks/>
          </p:cNvSpPr>
          <p:nvPr/>
        </p:nvSpPr>
        <p:spPr bwMode="black">
          <a:xfrm>
            <a:off x="2086744" y="298995"/>
            <a:ext cx="7731125" cy="11874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82880" tIns="182880" rIns="182880" bIns="182880" rtlCol="0" anchor="ctr">
            <a:normAutofit fontScale="975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400" b="0" i="0" u="none" strike="noStrike" kern="1200" cap="none" spc="-6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أهداف الدرس </a:t>
            </a:r>
            <a:endParaRPr kumimoji="0" lang="ar-SA" sz="6000" b="0" i="0" u="none" strike="noStrike" kern="1200" cap="all" spc="20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Gill Sans MT" panose="020B0502020104020203"/>
              <a:ea typeface="+mn-ea"/>
            </a:endParaRPr>
          </a:p>
        </p:txBody>
      </p:sp>
      <p:pic>
        <p:nvPicPr>
          <p:cNvPr id="9" name="رسم 8" descr="نقطة الهدف خطوط عريضة">
            <a:extLst>
              <a:ext uri="{FF2B5EF4-FFF2-40B4-BE49-F238E27FC236}">
                <a16:creationId xmlns:a16="http://schemas.microsoft.com/office/drawing/2014/main" id="{66AE59E1-72C1-15DE-E086-01904B8DD1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84300" y="951053"/>
            <a:ext cx="1093672" cy="1070784"/>
          </a:xfrm>
          <a:prstGeom prst="rect">
            <a:avLst/>
          </a:prstGeom>
        </p:spPr>
      </p:pic>
      <p:pic>
        <p:nvPicPr>
          <p:cNvPr id="11" name="Picture 2" descr="صورة مجانية لكتاب مفتوح ، قم بتنزيل قصاصة فنية مجانية ، قصاصة فنية مجانية -  آخر">
            <a:extLst>
              <a:ext uri="{FF2B5EF4-FFF2-40B4-BE49-F238E27FC236}">
                <a16:creationId xmlns:a16="http://schemas.microsoft.com/office/drawing/2014/main" id="{756CA350-BA4A-766C-D2F6-11661F3FA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308" y="5333831"/>
            <a:ext cx="2675026" cy="1375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عنصر نائب للمحتوى 2">
            <a:extLst>
              <a:ext uri="{FF2B5EF4-FFF2-40B4-BE49-F238E27FC236}">
                <a16:creationId xmlns:a16="http://schemas.microsoft.com/office/drawing/2014/main" id="{D78F17C2-064F-EA33-64F9-8C8EE3136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459" y="2138503"/>
            <a:ext cx="10661694" cy="3101975"/>
          </a:xfrm>
        </p:spPr>
        <p:txBody>
          <a:bodyPr>
            <a:normAutofit/>
          </a:bodyPr>
          <a:lstStyle/>
          <a:p>
            <a:pPr algn="ctr"/>
            <a:r>
              <a:rPr kumimoji="0" lang="ar-SA" sz="6600" b="0" i="0" u="none" strike="noStrike" kern="1200" cap="all" spc="-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cs typeface="Akhbar MT" pitchFamily="2" charset="-78"/>
              </a:rPr>
              <a:t> طالبتي المجتهدة تصفحي كتابك صفحة 90 لمعرفة أهداف درسنا لهذا اليوم ..</a:t>
            </a:r>
            <a:endParaRPr lang="ar-SA" sz="6600" dirty="0">
              <a:solidFill>
                <a:schemeClr val="tx1"/>
              </a:solidFill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73209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1758416-096F-D0E6-9BDE-89D9F6B55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4331" y="1527700"/>
            <a:ext cx="6560169" cy="5082105"/>
          </a:xfrm>
        </p:spPr>
        <p:txBody>
          <a:bodyPr>
            <a:normAutofit/>
          </a:bodyPr>
          <a:lstStyle/>
          <a:p>
            <a:r>
              <a:rPr lang="ar-SA" sz="3600" b="1" i="0" dirty="0">
                <a:solidFill>
                  <a:srgbClr val="00B050"/>
                </a:solidFill>
                <a:effectLst/>
                <a:latin typeface="conv_original-hafs"/>
              </a:rPr>
              <a:t>﴿ لَقَدْ جَاءَكُمْ رَسُولٌ مِّنْ أَنفُسِكُمْ عَزِيزٌ عَلَيْهِ مَا عَنِتُّمْ حَرِيصٌ عَلَيْكُم بِالْمُؤْمِنِينَ رَءُوفٌ رَّحِيمٌ﴾</a:t>
            </a:r>
          </a:p>
          <a:p>
            <a:r>
              <a:rPr lang="ar-SA" sz="3600" b="1" dirty="0">
                <a:solidFill>
                  <a:srgbClr val="222222"/>
                </a:solidFill>
                <a:latin typeface="conv_original-hafs"/>
              </a:rPr>
              <a:t> رسولنا هو أكمل الخلق في علمه وعبادته وتعامله وهو القدوة والأسوة و الرحمة المهداة أفترض الله علينا الإيمان به وأوجب طاعته وحرص النبي صلى الله عليه وسلم على هداية أمته وتعليمهم وهذا ما سوف تناوله في درسنا لهذا اليوم . </a:t>
            </a:r>
            <a:endParaRPr lang="ar-SA" sz="3600" b="1" i="0" dirty="0">
              <a:solidFill>
                <a:srgbClr val="222222"/>
              </a:solidFill>
              <a:effectLst/>
              <a:latin typeface="conv_original-hafs"/>
            </a:endParaRPr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8D6BD3D0-E997-55BD-11DD-6A7D31B0EE6A}"/>
              </a:ext>
            </a:extLst>
          </p:cNvPr>
          <p:cNvSpPr txBox="1">
            <a:spLocks/>
          </p:cNvSpPr>
          <p:nvPr/>
        </p:nvSpPr>
        <p:spPr bwMode="black">
          <a:xfrm>
            <a:off x="3695482" y="154795"/>
            <a:ext cx="4801035" cy="11887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82880" tIns="182880" rIns="182880" bIns="182880" rtlCol="0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400" b="0" i="0" u="none" strike="noStrike" kern="1200" cap="all" spc="20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ill Sans MT" panose="020B0502020104020203"/>
                <a:ea typeface="+mn-ea"/>
              </a:rPr>
              <a:t>التمهــــيد</a:t>
            </a:r>
            <a:endParaRPr kumimoji="0" lang="ar-SA" sz="2800" b="0" i="0" u="none" strike="noStrike" kern="1200" cap="all" spc="20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Gill Sans MT" panose="020B0502020104020203"/>
              <a:ea typeface="+mn-ea"/>
            </a:endParaRPr>
          </a:p>
        </p:txBody>
      </p:sp>
      <p:pic>
        <p:nvPicPr>
          <p:cNvPr id="3076" name="Picture 4" descr="سفينة ، قارب ، سفينة القراصنة ، البحر ، بحر هائج ، السياحة ، قبرص ، مركب  شراعي ، أمواج | Pikist">
            <a:extLst>
              <a:ext uri="{FF2B5EF4-FFF2-40B4-BE49-F238E27FC236}">
                <a16:creationId xmlns:a16="http://schemas.microsoft.com/office/drawing/2014/main" id="{1A730E8E-B637-A852-9F57-E4BCBE5AA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54" y="2148834"/>
            <a:ext cx="4913811" cy="323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626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حديث ١ م ف ١ ( إِنَّما مَثَلِي وَمَثَلُ مَا بَعَثَنِي الله بِهِ ... ) _ ١ _">
            <a:hlinkClick r:id="" action="ppaction://media"/>
            <a:extLst>
              <a:ext uri="{FF2B5EF4-FFF2-40B4-BE49-F238E27FC236}">
                <a16:creationId xmlns:a16="http://schemas.microsoft.com/office/drawing/2014/main" id="{09CC22D2-CD9E-53DF-16ED-16194A754C24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67544" y="26126"/>
            <a:ext cx="10624455" cy="6857999"/>
          </a:xfrm>
        </p:spPr>
      </p:pic>
      <p:pic>
        <p:nvPicPr>
          <p:cNvPr id="5" name="عنصر نائب للمحتوى 5">
            <a:extLst>
              <a:ext uri="{FF2B5EF4-FFF2-40B4-BE49-F238E27FC236}">
                <a16:creationId xmlns:a16="http://schemas.microsoft.com/office/drawing/2014/main" id="{60B21A79-EF85-6EF4-7C80-A9780B4E7E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602017"/>
            <a:ext cx="1567544" cy="125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29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56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>
            <a:extLst>
              <a:ext uri="{FF2B5EF4-FFF2-40B4-BE49-F238E27FC236}">
                <a16:creationId xmlns:a16="http://schemas.microsoft.com/office/drawing/2014/main" id="{A26627C0-88EE-B31C-2102-119D98188AC9}"/>
              </a:ext>
            </a:extLst>
          </p:cNvPr>
          <p:cNvSpPr txBox="1">
            <a:spLocks/>
          </p:cNvSpPr>
          <p:nvPr/>
        </p:nvSpPr>
        <p:spPr bwMode="black">
          <a:xfrm>
            <a:off x="3466637" y="181429"/>
            <a:ext cx="5258726" cy="11874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82880" tIns="182880" rIns="182880" bIns="182880" rtlCol="0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0" i="0" u="none" strike="noStrike" kern="1200" cap="all" spc="20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ill Sans MT" panose="020B0502020104020203"/>
                <a:ea typeface="+mj-ea"/>
              </a:rPr>
              <a:t>مُنظم الراوي</a:t>
            </a:r>
          </a:p>
        </p:txBody>
      </p:sp>
      <p:pic>
        <p:nvPicPr>
          <p:cNvPr id="1026" name="Picture 2" descr="أبو موسى الأشعري وقضية التحكيم - بوابة الأهرام">
            <a:extLst>
              <a:ext uri="{FF2B5EF4-FFF2-40B4-BE49-F238E27FC236}">
                <a16:creationId xmlns:a16="http://schemas.microsoft.com/office/drawing/2014/main" id="{FE9F95CC-9685-5904-7B33-36911AD2D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186" y="1513660"/>
            <a:ext cx="3453628" cy="1714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رابط كسهم مستقيم 6">
            <a:extLst>
              <a:ext uri="{FF2B5EF4-FFF2-40B4-BE49-F238E27FC236}">
                <a16:creationId xmlns:a16="http://schemas.microsoft.com/office/drawing/2014/main" id="{E6CAB31D-8494-5FF8-FDC5-1F2128CB3228}"/>
              </a:ext>
            </a:extLst>
          </p:cNvPr>
          <p:cNvCxnSpPr>
            <a:stCxn id="1026" idx="3"/>
          </p:cNvCxnSpPr>
          <p:nvPr/>
        </p:nvCxnSpPr>
        <p:spPr>
          <a:xfrm>
            <a:off x="7822814" y="2370910"/>
            <a:ext cx="12819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>
            <a:extLst>
              <a:ext uri="{FF2B5EF4-FFF2-40B4-BE49-F238E27FC236}">
                <a16:creationId xmlns:a16="http://schemas.microsoft.com/office/drawing/2014/main" id="{6A858B63-5A07-1E91-D86D-A1B72F1DE3C3}"/>
              </a:ext>
            </a:extLst>
          </p:cNvPr>
          <p:cNvCxnSpPr>
            <a:stCxn id="1026" idx="1"/>
          </p:cNvCxnSpPr>
          <p:nvPr/>
        </p:nvCxnSpPr>
        <p:spPr>
          <a:xfrm flipH="1">
            <a:off x="3108960" y="2370910"/>
            <a:ext cx="12602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C1E9A9E1-AE66-3DA9-1318-8FAB0F18A02A}"/>
              </a:ext>
            </a:extLst>
          </p:cNvPr>
          <p:cNvSpPr/>
          <p:nvPr/>
        </p:nvSpPr>
        <p:spPr>
          <a:xfrm>
            <a:off x="8843554" y="2586446"/>
            <a:ext cx="3108960" cy="39188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>
                <a:latin typeface="Arial" panose="020B0604020202020204" pitchFamily="34" charset="0"/>
                <a:cs typeface="Arial" panose="020B0604020202020204" pitchFamily="34" charset="0"/>
              </a:rPr>
              <a:t>هو الصحابي الجليل عبد الله بن قيس الأشعري, دعاء له الرسول صلى الله عليه وسلم فقال : </a:t>
            </a:r>
            <a:r>
              <a:rPr lang="ar-SA" sz="2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اللهم اغفر لعبدالله بن قيس ذنبه وأدخله يوم القيامة مدخلاً كريماً " 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B7F98C7D-8613-FBC1-6687-9CF78298A77D}"/>
              </a:ext>
            </a:extLst>
          </p:cNvPr>
          <p:cNvSpPr/>
          <p:nvPr/>
        </p:nvSpPr>
        <p:spPr>
          <a:xfrm>
            <a:off x="566682" y="2808515"/>
            <a:ext cx="2899955" cy="36967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>
                <a:latin typeface="Arial" panose="020B0604020202020204" pitchFamily="34" charset="0"/>
                <a:cs typeface="Arial" panose="020B0604020202020204" pitchFamily="34" charset="0"/>
              </a:rPr>
              <a:t>كان حسن الصوت بتلاوة القرآن , قال عنه الرسول صلى الله عليه وسلم </a:t>
            </a:r>
            <a:r>
              <a:rPr lang="ar-SA" sz="3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أعطي مزماراً من مزامير آل داوود " </a:t>
            </a:r>
          </a:p>
        </p:txBody>
      </p:sp>
    </p:spTree>
    <p:extLst>
      <p:ext uri="{BB962C8B-B14F-4D97-AF65-F5344CB8AC3E}">
        <p14:creationId xmlns:p14="http://schemas.microsoft.com/office/powerpoint/2010/main" val="1728073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معاني كلمات عربي عربي - كلام في كلام">
            <a:extLst>
              <a:ext uri="{FF2B5EF4-FFF2-40B4-BE49-F238E27FC236}">
                <a16:creationId xmlns:a16="http://schemas.microsoft.com/office/drawing/2014/main" id="{9AD66046-0810-F03E-E42C-A65A5DE41B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92"/>
          <a:stretch/>
        </p:blipFill>
        <p:spPr bwMode="auto">
          <a:xfrm>
            <a:off x="0" y="1"/>
            <a:ext cx="1502229" cy="15504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DEFB5E23-88AA-226C-199F-336CF0531B67}"/>
              </a:ext>
            </a:extLst>
          </p:cNvPr>
          <p:cNvSpPr/>
          <p:nvPr/>
        </p:nvSpPr>
        <p:spPr>
          <a:xfrm>
            <a:off x="8540931" y="1791789"/>
            <a:ext cx="3017520" cy="64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/>
              <a:t>النذير العريان</a:t>
            </a: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4D02F504-6756-21FD-B857-0272A5FDE3A5}"/>
              </a:ext>
            </a:extLst>
          </p:cNvPr>
          <p:cNvSpPr/>
          <p:nvPr/>
        </p:nvSpPr>
        <p:spPr>
          <a:xfrm>
            <a:off x="8540931" y="2796540"/>
            <a:ext cx="3017520" cy="64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/>
              <a:t>فالنجاء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682B3EDD-F095-B54E-085A-550BEB327BED}"/>
              </a:ext>
            </a:extLst>
          </p:cNvPr>
          <p:cNvSpPr/>
          <p:nvPr/>
        </p:nvSpPr>
        <p:spPr>
          <a:xfrm>
            <a:off x="8540931" y="3749040"/>
            <a:ext cx="3017520" cy="64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/>
              <a:t>فأدلجوا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BDE59628-F1CD-40B0-0F1A-FB7574AD2CE4}"/>
              </a:ext>
            </a:extLst>
          </p:cNvPr>
          <p:cNvSpPr/>
          <p:nvPr/>
        </p:nvSpPr>
        <p:spPr>
          <a:xfrm>
            <a:off x="8540931" y="4709159"/>
            <a:ext cx="3017520" cy="64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/>
              <a:t>فصبحهم الجيش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FD97824F-050E-DD89-87A1-562F833EF3EE}"/>
              </a:ext>
            </a:extLst>
          </p:cNvPr>
          <p:cNvSpPr/>
          <p:nvPr/>
        </p:nvSpPr>
        <p:spPr>
          <a:xfrm>
            <a:off x="8540931" y="5706291"/>
            <a:ext cx="3017520" cy="64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/>
              <a:t>واجتاحهم </a:t>
            </a:r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AA8D9611-C6D6-9194-DF87-D2CBFA6D3B39}"/>
              </a:ext>
            </a:extLst>
          </p:cNvPr>
          <p:cNvSpPr/>
          <p:nvPr/>
        </p:nvSpPr>
        <p:spPr>
          <a:xfrm>
            <a:off x="1332412" y="1672046"/>
            <a:ext cx="5812971" cy="81860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/>
              <a:t>مثل يضرب لمن يحذر قومه من الخطر, وذلك أن الرجل إذا أراد إنذار قومه وإعلامهم بما بموجب المخافة نزع ثوبه وأشار به إليهم. 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908F6B80-B3C8-4292-C8B6-F005E1AE94C8}"/>
              </a:ext>
            </a:extLst>
          </p:cNvPr>
          <p:cNvSpPr/>
          <p:nvPr/>
        </p:nvSpPr>
        <p:spPr>
          <a:xfrm>
            <a:off x="1502229" y="2744288"/>
            <a:ext cx="5643154" cy="64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/>
              <a:t>انجوا وابتعدوا عن الخطر 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1583E8AE-0D43-8FB6-D3F8-E1AF13E09B7E}"/>
              </a:ext>
            </a:extLst>
          </p:cNvPr>
          <p:cNvSpPr/>
          <p:nvPr/>
        </p:nvSpPr>
        <p:spPr>
          <a:xfrm>
            <a:off x="1502229" y="3749040"/>
            <a:ext cx="5643154" cy="64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/>
              <a:t>ساروا من أول الليل . 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4387625A-EC05-AD5E-7F03-00B890F4BABD}"/>
              </a:ext>
            </a:extLst>
          </p:cNvPr>
          <p:cNvSpPr/>
          <p:nvPr/>
        </p:nvSpPr>
        <p:spPr>
          <a:xfrm>
            <a:off x="1502229" y="4709159"/>
            <a:ext cx="5643154" cy="64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/>
              <a:t>أتاهم صباحاً</a:t>
            </a:r>
          </a:p>
        </p:txBody>
      </p:sp>
      <p:sp>
        <p:nvSpPr>
          <p:cNvPr id="25" name="مستطيل: زوايا مستديرة 24">
            <a:extLst>
              <a:ext uri="{FF2B5EF4-FFF2-40B4-BE49-F238E27FC236}">
                <a16:creationId xmlns:a16="http://schemas.microsoft.com/office/drawing/2014/main" id="{9F1792C3-D720-5634-6B46-80CFA5DA95B0}"/>
              </a:ext>
            </a:extLst>
          </p:cNvPr>
          <p:cNvSpPr/>
          <p:nvPr/>
        </p:nvSpPr>
        <p:spPr>
          <a:xfrm>
            <a:off x="1502229" y="5706291"/>
            <a:ext cx="5643154" cy="64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/>
              <a:t>غلبهم وقضى عليهم </a:t>
            </a:r>
          </a:p>
        </p:txBody>
      </p:sp>
    </p:spTree>
    <p:extLst>
      <p:ext uri="{BB962C8B-B14F-4D97-AF65-F5344CB8AC3E}">
        <p14:creationId xmlns:p14="http://schemas.microsoft.com/office/powerpoint/2010/main" val="1447315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BD66330-7A97-31D1-2327-2228AF29C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28" y="1081441"/>
            <a:ext cx="9640389" cy="1791571"/>
          </a:xfrm>
        </p:spPr>
        <p:txBody>
          <a:bodyPr>
            <a:normAutofit/>
          </a:bodyPr>
          <a:lstStyle/>
          <a:p>
            <a:r>
              <a:rPr lang="ar-SA" sz="3600" dirty="0"/>
              <a:t>طالبتي المجتهدة من خلال قراءتك للحديث </a:t>
            </a:r>
            <a:r>
              <a:rPr lang="ar-SA" sz="3600" dirty="0" err="1"/>
              <a:t>أستنبطي</a:t>
            </a:r>
            <a:r>
              <a:rPr lang="ar-SA" sz="3600" dirty="0"/>
              <a:t> مهمة الرسل عليهم الصلاة والسلام . </a:t>
            </a:r>
          </a:p>
        </p:txBody>
      </p:sp>
      <p:pic>
        <p:nvPicPr>
          <p:cNvPr id="4098" name="Picture 2" descr="تنزيل وصلة, مخ - لعبة عصف ذهني 1.0 لنظام Android - مجانًا APK تنزيل.">
            <a:extLst>
              <a:ext uri="{FF2B5EF4-FFF2-40B4-BE49-F238E27FC236}">
                <a16:creationId xmlns:a16="http://schemas.microsoft.com/office/drawing/2014/main" id="{5DBD9052-986F-F598-C412-59FCE562D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288"/>
            <a:ext cx="1674822" cy="167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عنوان 1">
            <a:extLst>
              <a:ext uri="{FF2B5EF4-FFF2-40B4-BE49-F238E27FC236}">
                <a16:creationId xmlns:a16="http://schemas.microsoft.com/office/drawing/2014/main" id="{2286A67C-EEBE-CF18-CBE4-8E6AC0323390}"/>
              </a:ext>
            </a:extLst>
          </p:cNvPr>
          <p:cNvSpPr txBox="1">
            <a:spLocks/>
          </p:cNvSpPr>
          <p:nvPr/>
        </p:nvSpPr>
        <p:spPr bwMode="black">
          <a:xfrm>
            <a:off x="1815738" y="4251361"/>
            <a:ext cx="9784080" cy="126116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3600" dirty="0"/>
              <a:t>طالبتي المجتهدة بيني موقف الناس من دعوة الرسول صلى الله عليه وسلم .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4BAB28CB-69C6-4CD4-16FE-CC71FAD42374}"/>
              </a:ext>
            </a:extLst>
          </p:cNvPr>
          <p:cNvSpPr/>
          <p:nvPr/>
        </p:nvSpPr>
        <p:spPr>
          <a:xfrm>
            <a:off x="2116183" y="3082834"/>
            <a:ext cx="9483634" cy="90215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rgbClr val="002060"/>
                </a:solidFill>
              </a:rPr>
              <a:t>مهمة الرسل دعوة الناس للتوحيد والإيمـــان وترك الكفر والشرك , لنجاتهم من عذاب الآخرة . 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9ECEE0F3-95E8-F3AD-0E28-5F1645BBCA24}"/>
              </a:ext>
            </a:extLst>
          </p:cNvPr>
          <p:cNvSpPr/>
          <p:nvPr/>
        </p:nvSpPr>
        <p:spPr>
          <a:xfrm>
            <a:off x="8321039" y="5776559"/>
            <a:ext cx="3278777" cy="90215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rgbClr val="002060"/>
                </a:solidFill>
              </a:rPr>
              <a:t>الناس </a:t>
            </a:r>
            <a:r>
              <a:rPr lang="ar-SA" sz="2800" dirty="0" err="1">
                <a:solidFill>
                  <a:srgbClr val="002060"/>
                </a:solidFill>
              </a:rPr>
              <a:t>أنقسموا</a:t>
            </a:r>
            <a:r>
              <a:rPr lang="ar-SA" sz="2800" dirty="0">
                <a:solidFill>
                  <a:srgbClr val="002060"/>
                </a:solidFill>
              </a:rPr>
              <a:t> إلى قسمين : 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2EBF940F-D8F5-46EF-FD0D-4501D32A98FE}"/>
              </a:ext>
            </a:extLst>
          </p:cNvPr>
          <p:cNvSpPr/>
          <p:nvPr/>
        </p:nvSpPr>
        <p:spPr>
          <a:xfrm>
            <a:off x="4325983" y="5776559"/>
            <a:ext cx="3043646" cy="90215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rgbClr val="002060"/>
                </a:solidFill>
              </a:rPr>
              <a:t>فريق صدقه و أطاعه. 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81F564C4-911E-F094-0480-C9C550FEE06C}"/>
              </a:ext>
            </a:extLst>
          </p:cNvPr>
          <p:cNvSpPr/>
          <p:nvPr/>
        </p:nvSpPr>
        <p:spPr>
          <a:xfrm>
            <a:off x="437605" y="5776559"/>
            <a:ext cx="3043646" cy="90215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rgbClr val="002060"/>
                </a:solidFill>
              </a:rPr>
              <a:t>فريق يكذبــه ويكفر به . </a:t>
            </a:r>
          </a:p>
        </p:txBody>
      </p:sp>
      <p:cxnSp>
        <p:nvCxnSpPr>
          <p:cNvPr id="11" name="رابط كسهم مستقيم 10">
            <a:extLst>
              <a:ext uri="{FF2B5EF4-FFF2-40B4-BE49-F238E27FC236}">
                <a16:creationId xmlns:a16="http://schemas.microsoft.com/office/drawing/2014/main" id="{A4BF6A80-C6A7-C09E-6EE4-6A3E6CE2198E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7550331" y="6227637"/>
            <a:ext cx="7707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>
            <a:extLst>
              <a:ext uri="{FF2B5EF4-FFF2-40B4-BE49-F238E27FC236}">
                <a16:creationId xmlns:a16="http://schemas.microsoft.com/office/drawing/2014/main" id="{84C90103-2FC1-8BD4-72B2-F5AFBEAD262A}"/>
              </a:ext>
            </a:extLst>
          </p:cNvPr>
          <p:cNvCxnSpPr>
            <a:stCxn id="7" idx="1"/>
            <a:endCxn id="9" idx="3"/>
          </p:cNvCxnSpPr>
          <p:nvPr/>
        </p:nvCxnSpPr>
        <p:spPr>
          <a:xfrm flipH="1">
            <a:off x="3481251" y="6227637"/>
            <a:ext cx="8447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811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رزمة">
  <a:themeElements>
    <a:clrScheme name="أخضر مزرق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رزمة</Template>
  <TotalTime>124</TotalTime>
  <Words>417</Words>
  <Application>Microsoft Office PowerPoint</Application>
  <PresentationFormat>شاشة عريضة</PresentationFormat>
  <Paragraphs>40</Paragraphs>
  <Slides>14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1" baseType="lpstr">
      <vt:lpstr>ae_AlMothnna</vt:lpstr>
      <vt:lpstr>Arial</vt:lpstr>
      <vt:lpstr>conv_original-hafs</vt:lpstr>
      <vt:lpstr>Gill Sans MT</vt:lpstr>
      <vt:lpstr>Tw Cen MT</vt:lpstr>
      <vt:lpstr>Tw Cen MT Condensed</vt:lpstr>
      <vt:lpstr>رزمة</vt:lpstr>
      <vt:lpstr>السلام عليكم ورحمة الله وبركاته ..  أهلاً وسهلاً بكِم طالباتي العزيزات ..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طالبتي المجتهدة من خلال قراءتك للحديث أستنبطي مهمة الرسل عليهم الصلاة والسلام . </vt:lpstr>
      <vt:lpstr>طالبتي خلال دقيقة واحدة بما شبــه النبي صلى الله عليه وسلم نفسـه بالحديث , وعلام يدل ذلك . </vt:lpstr>
      <vt:lpstr>عرض تقديمي في PowerPoint</vt:lpstr>
      <vt:lpstr>لماذا قال النبي صلى الله عليه وسلم لأبي موسى الأشعري رضي الله عنه لقد أوتيت مزماراً من مزامير آل داوود ؟ 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السلام عليكم ورحمة الله وبركاته ..  أهلاً وسهلاً بكِم طالباتي العزيزات ..</dc:title>
  <dc:creator>خلود بنت الغربي</dc:creator>
  <cp:lastModifiedBy>خلود الغربي</cp:lastModifiedBy>
  <cp:revision>10</cp:revision>
  <dcterms:created xsi:type="dcterms:W3CDTF">2022-08-31T19:10:10Z</dcterms:created>
  <dcterms:modified xsi:type="dcterms:W3CDTF">2024-08-17T12:44:19Z</dcterms:modified>
</cp:coreProperties>
</file>