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72" r:id="rId4"/>
    <p:sldId id="287" r:id="rId5"/>
    <p:sldId id="296" r:id="rId6"/>
    <p:sldId id="297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E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0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E7B541-48DD-45C6-BE6A-597D4E11B4E4}"/>
              </a:ext>
            </a:extLst>
          </p:cNvPr>
          <p:cNvSpPr txBox="1">
            <a:spLocks/>
          </p:cNvSpPr>
          <p:nvPr/>
        </p:nvSpPr>
        <p:spPr>
          <a:xfrm>
            <a:off x="1129145" y="2474488"/>
            <a:ext cx="9933709" cy="1909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ar-BH" sz="4400" b="1" dirty="0">
                <a:solidFill>
                  <a:srgbClr val="FF0000"/>
                </a:solidFill>
              </a:rPr>
              <a:t>رياضياتُ </a:t>
            </a:r>
            <a:r>
              <a:rPr lang="ar-BH" sz="4000" b="1" dirty="0">
                <a:solidFill>
                  <a:srgbClr val="FF0000"/>
                </a:solidFill>
              </a:rPr>
              <a:t>الصّفِّ </a:t>
            </a:r>
            <a:r>
              <a:rPr lang="ar-BH" sz="4000" b="1">
                <a:solidFill>
                  <a:srgbClr val="FF0000"/>
                </a:solidFill>
              </a:rPr>
              <a:t>الثّاني </a:t>
            </a:r>
            <a:r>
              <a:rPr lang="ar-BH" sz="4000" b="1" smtClean="0">
                <a:solidFill>
                  <a:srgbClr val="FF0000"/>
                </a:solidFill>
              </a:rPr>
              <a:t>ال</a:t>
            </a:r>
            <a:r>
              <a:rPr lang="ar-BH" sz="4000" b="1">
                <a:solidFill>
                  <a:srgbClr val="FF0000"/>
                </a:solidFill>
              </a:rPr>
              <a:t>ا</a:t>
            </a:r>
            <a:r>
              <a:rPr lang="ar-BH" sz="4000" b="1" smtClean="0">
                <a:solidFill>
                  <a:srgbClr val="FF0000"/>
                </a:solidFill>
              </a:rPr>
              <a:t>بتدائي </a:t>
            </a:r>
            <a:r>
              <a:rPr lang="ar-BH" sz="4000" b="1" dirty="0">
                <a:solidFill>
                  <a:srgbClr val="FF0000"/>
                </a:solidFill>
              </a:rPr>
              <a:t>- الجزءُ الثاني</a:t>
            </a:r>
            <a:r>
              <a:rPr lang="ar-BH" sz="4000" b="1" dirty="0"/>
              <a:t/>
            </a:r>
            <a:br>
              <a:rPr lang="ar-BH" sz="4000" b="1" dirty="0"/>
            </a:br>
            <a:r>
              <a:rPr lang="ar-BH" sz="4400" b="1" dirty="0">
                <a:solidFill>
                  <a:srgbClr val="0070C0"/>
                </a:solidFill>
              </a:rPr>
              <a:t>(12-6) : المَبالغُ المُتساوية (الأوراقُ النّقديَّة)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24000" y="1989310"/>
            <a:ext cx="9144000" cy="2879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ar-BH" sz="4000" b="1" dirty="0">
                <a:solidFill>
                  <a:srgbClr val="FF0000"/>
                </a:solidFill>
              </a:rPr>
              <a:t>سنتعلَّمُ في هذا الدَّرْس</a:t>
            </a:r>
          </a:p>
          <a:p>
            <a:pPr rtl="1">
              <a:lnSpc>
                <a:spcPct val="150000"/>
              </a:lnSpc>
            </a:pPr>
            <a:r>
              <a:rPr lang="ar-BH" sz="4400" b="1" dirty="0"/>
              <a:t>تمثيلَ مبلغٍ مِنَ المالِ بطرائقٍ مُختلفةٍ باستعمالِ</a:t>
            </a:r>
          </a:p>
          <a:p>
            <a:pPr rtl="1">
              <a:lnSpc>
                <a:spcPct val="150000"/>
              </a:lnSpc>
            </a:pPr>
            <a:r>
              <a:rPr lang="ar-BH" sz="4400" b="1" dirty="0"/>
              <a:t>الأوراقِ </a:t>
            </a:r>
            <a:r>
              <a:rPr lang="ar-BH" sz="4400" b="1" dirty="0" smtClean="0"/>
              <a:t>النّقديّة.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6B539B79-A66D-451D-B355-FB814DC94D26}"/>
              </a:ext>
            </a:extLst>
          </p:cNvPr>
          <p:cNvSpPr/>
          <p:nvPr/>
        </p:nvSpPr>
        <p:spPr>
          <a:xfrm>
            <a:off x="6590389" y="522177"/>
            <a:ext cx="4718154" cy="201362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</a:rPr>
              <a:t>مع محمود 40 دينارًا.</a:t>
            </a:r>
          </a:p>
          <a:p>
            <a:pPr algn="ctr" rtl="1"/>
            <a:r>
              <a:rPr lang="ar-BH" sz="3200" b="1" dirty="0">
                <a:solidFill>
                  <a:schemeClr val="tx1"/>
                </a:solidFill>
              </a:rPr>
              <a:t>ما الأوراق النقدية التي معه؟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197720-AD91-44CF-B1E0-FBF3FBFAED9E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EE163EF-FD99-43C4-AAF8-8E06D38E4A65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E2AF57-28F1-471C-B74B-FBE573DE4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AB07E3-A16A-4769-A594-26ED05D747C6}"/>
              </a:ext>
            </a:extLst>
          </p:cNvPr>
          <p:cNvGrpSpPr/>
          <p:nvPr/>
        </p:nvGrpSpPr>
        <p:grpSpPr>
          <a:xfrm>
            <a:off x="4593850" y="187221"/>
            <a:ext cx="2141504" cy="2534832"/>
            <a:chOff x="4694885" y="439157"/>
            <a:chExt cx="2605471" cy="29916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9EDF2A-1D42-4644-9B38-5B92036BB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5" t="12597" r="14339"/>
            <a:stretch/>
          </p:blipFill>
          <p:spPr>
            <a:xfrm>
              <a:off x="4694885" y="493126"/>
              <a:ext cx="2580892" cy="293767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21D230-D8E7-40FE-9BD6-24D56DCCE874}"/>
                </a:ext>
              </a:extLst>
            </p:cNvPr>
            <p:cNvGrpSpPr/>
            <p:nvPr/>
          </p:nvGrpSpPr>
          <p:grpSpPr>
            <a:xfrm rot="3023589">
              <a:off x="6468145" y="742552"/>
              <a:ext cx="1135605" cy="528816"/>
              <a:chOff x="1094157" y="3868560"/>
              <a:chExt cx="4364887" cy="19890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ABDC518-0694-4ECD-A641-3997536A83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72" t="36132" r="4726" b="35432"/>
              <a:stretch/>
            </p:blipFill>
            <p:spPr>
              <a:xfrm>
                <a:off x="1094157" y="3949047"/>
                <a:ext cx="3637051" cy="1746607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A6E4100-6AB6-466A-8E6C-0EA2EDDAE0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25" t="3605" r="28234" b="67893"/>
              <a:stretch/>
            </p:blipFill>
            <p:spPr>
              <a:xfrm>
                <a:off x="1835490" y="3868560"/>
                <a:ext cx="3623554" cy="175068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D9340E9-D7F5-42D0-8612-307510CA73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132" r="51357" b="35098"/>
              <a:stretch/>
            </p:blipFill>
            <p:spPr>
              <a:xfrm>
                <a:off x="1366475" y="4090405"/>
                <a:ext cx="3626777" cy="1767155"/>
              </a:xfrm>
              <a:prstGeom prst="rect">
                <a:avLst/>
              </a:prstGeom>
            </p:spPr>
          </p:pic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0389BD9-FEC1-40D8-B480-1CFE4AAA3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3605" r="28234" b="67893"/>
          <a:stretch/>
        </p:blipFill>
        <p:spPr>
          <a:xfrm>
            <a:off x="8573280" y="3038113"/>
            <a:ext cx="2649667" cy="12801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1BD8CF1-8162-456A-84B7-841214E4B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3605" r="28234" b="67893"/>
          <a:stretch/>
        </p:blipFill>
        <p:spPr>
          <a:xfrm>
            <a:off x="9142557" y="4009484"/>
            <a:ext cx="2649667" cy="12801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5E1FD9-5FCA-44C2-9B4D-74CC8B56C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3605" r="28234" b="67893"/>
          <a:stretch/>
        </p:blipFill>
        <p:spPr>
          <a:xfrm>
            <a:off x="4548075" y="2927965"/>
            <a:ext cx="2649667" cy="12801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79E282-7E46-4ACF-94C0-624104853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4981236" y="3525371"/>
            <a:ext cx="2627303" cy="12801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7FDA6AE-D261-45E9-B770-7688CA556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5469541" y="4111851"/>
            <a:ext cx="2627303" cy="12801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6BCD327-9418-4C05-9822-E03519B43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71943" y="2792223"/>
            <a:ext cx="2627303" cy="1280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32EAD6-7D22-4F33-A88D-D8295B40B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489785" y="3145866"/>
            <a:ext cx="2627303" cy="12801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84E911A-8DB2-426F-8936-A49FDD6BA7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875065" y="3603572"/>
            <a:ext cx="2627303" cy="12801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ACB389-9609-4558-A999-7C94A2C360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2" t="36132" r="4726" b="35432"/>
          <a:stretch/>
        </p:blipFill>
        <p:spPr>
          <a:xfrm>
            <a:off x="1311597" y="3923612"/>
            <a:ext cx="2665745" cy="12801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A07AE7-098A-4494-B847-DBC2E6AF83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2" t="36132" r="4726" b="35432"/>
          <a:stretch/>
        </p:blipFill>
        <p:spPr>
          <a:xfrm>
            <a:off x="1633121" y="4322179"/>
            <a:ext cx="2665745" cy="1280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752336-3A31-4357-B95C-EF1D737C772F}"/>
              </a:ext>
            </a:extLst>
          </p:cNvPr>
          <p:cNvCxnSpPr/>
          <p:nvPr/>
        </p:nvCxnSpPr>
        <p:spPr>
          <a:xfrm>
            <a:off x="8243455" y="2894999"/>
            <a:ext cx="0" cy="334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3E0D25-6DB6-4610-A203-5495CA39023D}"/>
              </a:ext>
            </a:extLst>
          </p:cNvPr>
          <p:cNvCxnSpPr/>
          <p:nvPr/>
        </p:nvCxnSpPr>
        <p:spPr>
          <a:xfrm>
            <a:off x="4383298" y="2894999"/>
            <a:ext cx="0" cy="334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08339B32-2963-44FA-8749-EB7B6A7B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683" y="5555692"/>
            <a:ext cx="3075649" cy="868206"/>
          </a:xfrm>
        </p:spPr>
        <p:txBody>
          <a:bodyPr>
            <a:noAutofit/>
          </a:bodyPr>
          <a:lstStyle/>
          <a:p>
            <a:pPr algn="ctr" rtl="1"/>
            <a:r>
              <a:rPr lang="ar-BH" sz="2400" b="1" dirty="0">
                <a:cs typeface="+mn-cs"/>
              </a:rPr>
              <a:t>ورقتان من فئة 20 دينارًا</a:t>
            </a:r>
            <a:br>
              <a:rPr lang="ar-BH" sz="2400" b="1" dirty="0">
                <a:cs typeface="+mn-cs"/>
              </a:rPr>
            </a:br>
            <a:r>
              <a:rPr lang="ar-BH" sz="2400" b="1" dirty="0">
                <a:cs typeface="+mn-cs"/>
              </a:rPr>
              <a:t>تساوي 40 دينارًا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6F70EFD-862C-4E0A-80E5-2C1038FF2EC2}"/>
              </a:ext>
            </a:extLst>
          </p:cNvPr>
          <p:cNvSpPr txBox="1">
            <a:spLocks/>
          </p:cNvSpPr>
          <p:nvPr/>
        </p:nvSpPr>
        <p:spPr>
          <a:xfrm>
            <a:off x="4396946" y="5542769"/>
            <a:ext cx="3860157" cy="868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2400" b="1" dirty="0">
                <a:cs typeface="+mn-cs"/>
              </a:rPr>
              <a:t>ورقة من فئة 20 دينارًا وورقتان من فئة 10 دنانير</a:t>
            </a:r>
            <a:br>
              <a:rPr lang="ar-BH" sz="2400" b="1" dirty="0">
                <a:cs typeface="+mn-cs"/>
              </a:rPr>
            </a:br>
            <a:r>
              <a:rPr lang="ar-BH" sz="2400" b="1" dirty="0">
                <a:cs typeface="+mn-cs"/>
              </a:rPr>
              <a:t>تساوي 40 دينارًا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644465F-173D-4D96-9D73-1E41E573F3CA}"/>
              </a:ext>
            </a:extLst>
          </p:cNvPr>
          <p:cNvSpPr txBox="1">
            <a:spLocks/>
          </p:cNvSpPr>
          <p:nvPr/>
        </p:nvSpPr>
        <p:spPr>
          <a:xfrm>
            <a:off x="395785" y="5624295"/>
            <a:ext cx="3685752" cy="86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2400" b="1" dirty="0">
                <a:cs typeface="+mn-cs"/>
              </a:rPr>
              <a:t>3 أوراق من فئة 10دنانير وورقتان من فئة 5 دنانير</a:t>
            </a:r>
            <a:br>
              <a:rPr lang="ar-BH" sz="2400" b="1" dirty="0">
                <a:cs typeface="+mn-cs"/>
              </a:rPr>
            </a:br>
            <a:r>
              <a:rPr lang="ar-BH" sz="2400" b="1" dirty="0">
                <a:cs typeface="+mn-cs"/>
              </a:rPr>
              <a:t>تساوي 40 دينارًا</a:t>
            </a:r>
          </a:p>
        </p:txBody>
      </p:sp>
    </p:spTree>
    <p:extLst>
      <p:ext uri="{BB962C8B-B14F-4D97-AF65-F5344CB8AC3E}">
        <p14:creationId xmlns:p14="http://schemas.microsoft.com/office/powerpoint/2010/main" val="11422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375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375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375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375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375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375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375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375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375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375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375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375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375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375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375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7" y="562950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استعمل النقود لِتُمَثِّلَ المبلغَ نفسَهُ بطريقةٍ أخرى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7FA0C5C-E1E0-4C59-8906-62A1DFDE76C6}"/>
              </a:ext>
            </a:extLst>
          </p:cNvPr>
          <p:cNvSpPr txBox="1">
            <a:spLocks/>
          </p:cNvSpPr>
          <p:nvPr/>
        </p:nvSpPr>
        <p:spPr>
          <a:xfrm>
            <a:off x="6131106" y="2801894"/>
            <a:ext cx="5600693" cy="3549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/>
              <a:t>الطريقة الأولى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2D259A8-B587-4386-8309-A83BA906BF72}"/>
              </a:ext>
            </a:extLst>
          </p:cNvPr>
          <p:cNvSpPr txBox="1">
            <a:spLocks/>
          </p:cNvSpPr>
          <p:nvPr/>
        </p:nvSpPr>
        <p:spPr>
          <a:xfrm>
            <a:off x="4539252" y="1580978"/>
            <a:ext cx="3113493" cy="112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b="1" dirty="0">
                <a:solidFill>
                  <a:srgbClr val="00B050"/>
                </a:solidFill>
              </a:rPr>
              <a:t>مَثِّلْ 25 دينارًا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4626B4-AAFA-4C2E-8449-7D1C15615137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161610-75E9-4E09-B00B-74B48896B979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A1EA00-092B-474E-AD9A-7F0AB53F4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B1E72E9D-87FA-4E17-B5FF-A463E53214BE}"/>
              </a:ext>
            </a:extLst>
          </p:cNvPr>
          <p:cNvSpPr txBox="1">
            <a:spLocks/>
          </p:cNvSpPr>
          <p:nvPr/>
        </p:nvSpPr>
        <p:spPr>
          <a:xfrm>
            <a:off x="460202" y="2801893"/>
            <a:ext cx="5600693" cy="3549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/>
              <a:t>فكّر في طريقة أخرى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FBBED-05F3-4C09-921B-1782B5C02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3605" r="28234" b="67893"/>
          <a:stretch/>
        </p:blipFill>
        <p:spPr>
          <a:xfrm>
            <a:off x="6971418" y="3441466"/>
            <a:ext cx="2649667" cy="1280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DD648B-92AC-4009-ABEB-F5D8800D2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2" t="36132" r="4726" b="35432"/>
          <a:stretch/>
        </p:blipFill>
        <p:spPr>
          <a:xfrm>
            <a:off x="7652745" y="4284585"/>
            <a:ext cx="26657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  <p:bldP spid="34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7" y="562950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استعمل النقود لِتُمَثِّلَ المبلغَ بطريقةٍ أخرى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7FA0C5C-E1E0-4C59-8906-62A1DFDE76C6}"/>
              </a:ext>
            </a:extLst>
          </p:cNvPr>
          <p:cNvSpPr txBox="1">
            <a:spLocks/>
          </p:cNvSpPr>
          <p:nvPr/>
        </p:nvSpPr>
        <p:spPr>
          <a:xfrm>
            <a:off x="6131106" y="2238233"/>
            <a:ext cx="5600693" cy="4113321"/>
          </a:xfrm>
          <a:prstGeom prst="rect">
            <a:avLst/>
          </a:prstGeom>
          <a:solidFill>
            <a:srgbClr val="E8F3E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/>
              <a:t>الطريقة الأولى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2D259A8-B587-4386-8309-A83BA906BF72}"/>
              </a:ext>
            </a:extLst>
          </p:cNvPr>
          <p:cNvSpPr txBox="1">
            <a:spLocks/>
          </p:cNvSpPr>
          <p:nvPr/>
        </p:nvSpPr>
        <p:spPr>
          <a:xfrm>
            <a:off x="4539254" y="1368763"/>
            <a:ext cx="3113493" cy="112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b="1" dirty="0">
                <a:solidFill>
                  <a:srgbClr val="00B050"/>
                </a:solidFill>
              </a:rPr>
              <a:t>مَثِّلْ 32 دينارًا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4626B4-AAFA-4C2E-8449-7D1C15615137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161610-75E9-4E09-B00B-74B48896B979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A1EA00-092B-474E-AD9A-7F0AB53F4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B1E72E9D-87FA-4E17-B5FF-A463E53214BE}"/>
              </a:ext>
            </a:extLst>
          </p:cNvPr>
          <p:cNvSpPr txBox="1">
            <a:spLocks/>
          </p:cNvSpPr>
          <p:nvPr/>
        </p:nvSpPr>
        <p:spPr>
          <a:xfrm>
            <a:off x="460202" y="2238232"/>
            <a:ext cx="5600693" cy="4113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/>
              <a:t>فكّر في طريقة أخرى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8BDF3A-4F76-4D67-8972-883F917FE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6181242" y="2741503"/>
            <a:ext cx="2627303" cy="1280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98372E-4BD9-4ECD-BEDC-A3A925AB8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7290079" y="3236500"/>
            <a:ext cx="2627303" cy="1280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711EF9-2893-4C3E-A176-328945A6E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8028225" y="4049156"/>
            <a:ext cx="2627303" cy="1280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4C2C8-BE01-4CE0-BCD3-D16F4D7D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" t="68264" r="51286" b="3001"/>
          <a:stretch/>
        </p:blipFill>
        <p:spPr>
          <a:xfrm>
            <a:off x="8561575" y="4775665"/>
            <a:ext cx="2629725" cy="12801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955EA5-BE43-4F64-BA16-6AF9DE905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" t="68264" r="51286" b="3001"/>
          <a:stretch/>
        </p:blipFill>
        <p:spPr>
          <a:xfrm>
            <a:off x="9102074" y="5071393"/>
            <a:ext cx="262972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  <p:bldP spid="34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7A13D41-A301-4FD0-BB56-340E9A19A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56209"/>
              </p:ext>
            </p:extLst>
          </p:nvPr>
        </p:nvGraphicFramePr>
        <p:xfrm>
          <a:off x="460200" y="2471363"/>
          <a:ext cx="11271595" cy="31180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54319">
                  <a:extLst>
                    <a:ext uri="{9D8B030D-6E8A-4147-A177-3AD203B41FA5}">
                      <a16:colId xmlns:a16="http://schemas.microsoft.com/office/drawing/2014/main" val="2542667444"/>
                    </a:ext>
                  </a:extLst>
                </a:gridCol>
                <a:gridCol w="2254319">
                  <a:extLst>
                    <a:ext uri="{9D8B030D-6E8A-4147-A177-3AD203B41FA5}">
                      <a16:colId xmlns:a16="http://schemas.microsoft.com/office/drawing/2014/main" val="309734792"/>
                    </a:ext>
                  </a:extLst>
                </a:gridCol>
                <a:gridCol w="2254319">
                  <a:extLst>
                    <a:ext uri="{9D8B030D-6E8A-4147-A177-3AD203B41FA5}">
                      <a16:colId xmlns:a16="http://schemas.microsoft.com/office/drawing/2014/main" val="4018493006"/>
                    </a:ext>
                  </a:extLst>
                </a:gridCol>
                <a:gridCol w="2254319">
                  <a:extLst>
                    <a:ext uri="{9D8B030D-6E8A-4147-A177-3AD203B41FA5}">
                      <a16:colId xmlns:a16="http://schemas.microsoft.com/office/drawing/2014/main" val="3825514"/>
                    </a:ext>
                  </a:extLst>
                </a:gridCol>
                <a:gridCol w="2254319">
                  <a:extLst>
                    <a:ext uri="{9D8B030D-6E8A-4147-A177-3AD203B41FA5}">
                      <a16:colId xmlns:a16="http://schemas.microsoft.com/office/drawing/2014/main" val="3091504032"/>
                    </a:ext>
                  </a:extLst>
                </a:gridCol>
              </a:tblGrid>
              <a:tr h="1880504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dirty="0"/>
                        <a:t>المبلغ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463"/>
                  </a:ext>
                </a:extLst>
              </a:tr>
              <a:tr h="1237565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/>
                        <a:t>20 دينارًا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8862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3" y="1042508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أكتب </a:t>
            </a:r>
            <a:r>
              <a:rPr lang="ar-BH" sz="4000" b="1" dirty="0">
                <a:cs typeface="+mn-cs"/>
              </a:rPr>
              <a:t>عددَ</a:t>
            </a:r>
            <a:r>
              <a:rPr lang="ar-BH" sz="4000" b="1" dirty="0"/>
              <a:t> الأوراقِ النّقديّةِ اللّازمةِ لتكوين </a:t>
            </a:r>
            <a:r>
              <a:rPr lang="ar-BH" sz="4000" b="1" dirty="0">
                <a:solidFill>
                  <a:srgbClr val="00B050"/>
                </a:solidFill>
              </a:rPr>
              <a:t>20 دينارًا</a:t>
            </a:r>
            <a:endParaRPr lang="ar-BH" sz="40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4626B4-AAFA-4C2E-8449-7D1C15615137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161610-75E9-4E09-B00B-74B48896B979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A1EA00-092B-474E-AD9A-7F0AB53F4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E12AC-9D5E-4119-8195-6CEBE33B0EA9}"/>
              </a:ext>
            </a:extLst>
          </p:cNvPr>
          <p:cNvSpPr/>
          <p:nvPr/>
        </p:nvSpPr>
        <p:spPr>
          <a:xfrm>
            <a:off x="7704857" y="4507649"/>
            <a:ext cx="1241444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4FF69-F4D7-40C1-9FC2-D0CE56CBAAB3}"/>
              </a:ext>
            </a:extLst>
          </p:cNvPr>
          <p:cNvSpPr/>
          <p:nvPr/>
        </p:nvSpPr>
        <p:spPr>
          <a:xfrm>
            <a:off x="5475273" y="4507649"/>
            <a:ext cx="1241444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48F809-7B00-47F2-9848-2C430CED0BD4}"/>
              </a:ext>
            </a:extLst>
          </p:cNvPr>
          <p:cNvSpPr/>
          <p:nvPr/>
        </p:nvSpPr>
        <p:spPr>
          <a:xfrm>
            <a:off x="3314175" y="4507649"/>
            <a:ext cx="1241444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605EF4-94A6-434D-927C-78F458E6CA4B}"/>
              </a:ext>
            </a:extLst>
          </p:cNvPr>
          <p:cNvSpPr/>
          <p:nvPr/>
        </p:nvSpPr>
        <p:spPr>
          <a:xfrm>
            <a:off x="1042108" y="4507649"/>
            <a:ext cx="1241444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1D48AC-39B0-4A79-8E91-632BBA7E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3605" r="28234" b="67893"/>
          <a:stretch/>
        </p:blipFill>
        <p:spPr>
          <a:xfrm>
            <a:off x="7450687" y="2934549"/>
            <a:ext cx="1892619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36DCA3-FC8A-4FBC-B352-8A328E754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2" t="36132" r="4726" b="35432"/>
          <a:stretch/>
        </p:blipFill>
        <p:spPr>
          <a:xfrm>
            <a:off x="2904542" y="2934549"/>
            <a:ext cx="1904105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A2BD7A-3B46-4959-BC5B-7FA42EF9F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5157672" y="2934549"/>
            <a:ext cx="1876645" cy="914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D64C95-2093-4771-B173-EF57FC587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" t="68264" r="51286" b="3001"/>
          <a:stretch/>
        </p:blipFill>
        <p:spPr>
          <a:xfrm>
            <a:off x="672170" y="2934549"/>
            <a:ext cx="18783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7A13D41-A301-4FD0-BB56-340E9A19A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25609"/>
              </p:ext>
            </p:extLst>
          </p:nvPr>
        </p:nvGraphicFramePr>
        <p:xfrm>
          <a:off x="460200" y="2471363"/>
          <a:ext cx="11271595" cy="31180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54319">
                  <a:extLst>
                    <a:ext uri="{9D8B030D-6E8A-4147-A177-3AD203B41FA5}">
                      <a16:colId xmlns:a16="http://schemas.microsoft.com/office/drawing/2014/main" val="2542667444"/>
                    </a:ext>
                  </a:extLst>
                </a:gridCol>
                <a:gridCol w="2254319">
                  <a:extLst>
                    <a:ext uri="{9D8B030D-6E8A-4147-A177-3AD203B41FA5}">
                      <a16:colId xmlns:a16="http://schemas.microsoft.com/office/drawing/2014/main" val="309734792"/>
                    </a:ext>
                  </a:extLst>
                </a:gridCol>
                <a:gridCol w="2254319">
                  <a:extLst>
                    <a:ext uri="{9D8B030D-6E8A-4147-A177-3AD203B41FA5}">
                      <a16:colId xmlns:a16="http://schemas.microsoft.com/office/drawing/2014/main" val="4018493006"/>
                    </a:ext>
                  </a:extLst>
                </a:gridCol>
                <a:gridCol w="2254319">
                  <a:extLst>
                    <a:ext uri="{9D8B030D-6E8A-4147-A177-3AD203B41FA5}">
                      <a16:colId xmlns:a16="http://schemas.microsoft.com/office/drawing/2014/main" val="3825514"/>
                    </a:ext>
                  </a:extLst>
                </a:gridCol>
                <a:gridCol w="2254319">
                  <a:extLst>
                    <a:ext uri="{9D8B030D-6E8A-4147-A177-3AD203B41FA5}">
                      <a16:colId xmlns:a16="http://schemas.microsoft.com/office/drawing/2014/main" val="3091504032"/>
                    </a:ext>
                  </a:extLst>
                </a:gridCol>
              </a:tblGrid>
              <a:tr h="1880504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dirty="0"/>
                        <a:t>المبلغ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65463"/>
                  </a:ext>
                </a:extLst>
              </a:tr>
              <a:tr h="1237565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/>
                        <a:t>60 دينارًا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8862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80F640A6-C79E-47DC-BB9C-FF07CF66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3" y="1042508"/>
            <a:ext cx="9527525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/>
              <a:t>أكتب عددَ الأوراقِ النّقديّةِ اللّازمةِ لتكوين </a:t>
            </a:r>
            <a:r>
              <a:rPr lang="ar-BH" sz="4000" b="1" dirty="0">
                <a:solidFill>
                  <a:srgbClr val="00B050"/>
                </a:solidFill>
              </a:rPr>
              <a:t>60 دينارًا</a:t>
            </a:r>
            <a:endParaRPr lang="ar-BH" sz="40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4626B4-AAFA-4C2E-8449-7D1C15615137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161610-75E9-4E09-B00B-74B48896B979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A1EA00-092B-474E-AD9A-7F0AB53F4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E12AC-9D5E-4119-8195-6CEBE33B0EA9}"/>
              </a:ext>
            </a:extLst>
          </p:cNvPr>
          <p:cNvSpPr/>
          <p:nvPr/>
        </p:nvSpPr>
        <p:spPr>
          <a:xfrm>
            <a:off x="7704857" y="4507649"/>
            <a:ext cx="1241444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4FF69-F4D7-40C1-9FC2-D0CE56CBAAB3}"/>
              </a:ext>
            </a:extLst>
          </p:cNvPr>
          <p:cNvSpPr/>
          <p:nvPr/>
        </p:nvSpPr>
        <p:spPr>
          <a:xfrm>
            <a:off x="5475273" y="4507649"/>
            <a:ext cx="1241444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48F809-7B00-47F2-9848-2C430CED0BD4}"/>
              </a:ext>
            </a:extLst>
          </p:cNvPr>
          <p:cNvSpPr/>
          <p:nvPr/>
        </p:nvSpPr>
        <p:spPr>
          <a:xfrm>
            <a:off x="3314175" y="4507649"/>
            <a:ext cx="1241444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605EF4-94A6-434D-927C-78F458E6CA4B}"/>
              </a:ext>
            </a:extLst>
          </p:cNvPr>
          <p:cNvSpPr/>
          <p:nvPr/>
        </p:nvSpPr>
        <p:spPr>
          <a:xfrm>
            <a:off x="1042108" y="4507649"/>
            <a:ext cx="1241444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1D48AC-39B0-4A79-8E91-632BBA7E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3605" r="28234" b="67893"/>
          <a:stretch/>
        </p:blipFill>
        <p:spPr>
          <a:xfrm>
            <a:off x="7450687" y="2934549"/>
            <a:ext cx="1892619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36DCA3-FC8A-4FBC-B352-8A328E754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72" t="36132" r="4726" b="35432"/>
          <a:stretch/>
        </p:blipFill>
        <p:spPr>
          <a:xfrm>
            <a:off x="2904542" y="2934549"/>
            <a:ext cx="1904105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A2BD7A-3B46-4959-BC5B-7FA42EF9F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6132" r="51357" b="35098"/>
          <a:stretch/>
        </p:blipFill>
        <p:spPr>
          <a:xfrm>
            <a:off x="5157672" y="2934549"/>
            <a:ext cx="1876645" cy="914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D64C95-2093-4771-B173-EF57FC587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" t="68264" r="51286" b="3001"/>
          <a:stretch/>
        </p:blipFill>
        <p:spPr>
          <a:xfrm>
            <a:off x="672170" y="2934549"/>
            <a:ext cx="18783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1397</TotalTime>
  <Words>143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Yu Gothic UI Semilight</vt:lpstr>
      <vt:lpstr>Arial</vt:lpstr>
      <vt:lpstr>Calibri</vt:lpstr>
      <vt:lpstr>Calibri Light</vt:lpstr>
      <vt:lpstr>Times New Roman</vt:lpstr>
      <vt:lpstr>Traditional Arabic</vt:lpstr>
      <vt:lpstr>القالب الاخير</vt:lpstr>
      <vt:lpstr>PowerPoint Presentation</vt:lpstr>
      <vt:lpstr>PowerPoint Presentation</vt:lpstr>
      <vt:lpstr>ورقتان من فئة 20 دينارًا تساوي 40 دينارًا</vt:lpstr>
      <vt:lpstr>استعمل النقود لِتُمَثِّلَ المبلغَ نفسَهُ بطريقةٍ أخرى</vt:lpstr>
      <vt:lpstr>استعمل النقود لِتُمَثِّلَ المبلغَ بطريقةٍ أخرى</vt:lpstr>
      <vt:lpstr>أكتب عددَ الأوراقِ النّقديّةِ اللّازمةِ لتكوين 20 دينارًا</vt:lpstr>
      <vt:lpstr>أكتب عددَ الأوراقِ النّقديّةِ اللّازمةِ لتكوين 60 دينارًا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User</cp:lastModifiedBy>
  <cp:revision>106</cp:revision>
  <dcterms:created xsi:type="dcterms:W3CDTF">2020-03-03T10:43:57Z</dcterms:created>
  <dcterms:modified xsi:type="dcterms:W3CDTF">2020-03-28T17:12:40Z</dcterms:modified>
</cp:coreProperties>
</file>