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80" r:id="rId3"/>
    <p:sldId id="272" r:id="rId4"/>
    <p:sldId id="287" r:id="rId5"/>
    <p:sldId id="296" r:id="rId6"/>
    <p:sldId id="297" r:id="rId7"/>
    <p:sldId id="30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F3E1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9080" autoAdjust="0"/>
    <p:restoredTop sz="94660"/>
  </p:normalViewPr>
  <p:slideViewPr>
    <p:cSldViewPr snapToGrid="0">
      <p:cViewPr varScale="1">
        <p:scale>
          <a:sx n="73" d="100"/>
          <a:sy n="73" d="100"/>
        </p:scale>
        <p:origin x="37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C22D-B7EE-40BE-B025-D9C1637CB394}" type="datetimeFigureOut">
              <a:rPr lang="ar-BH" smtClean="0"/>
              <a:t>04/08/1441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DA8-58E0-4BDE-A579-ADD9D1DFBB85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895668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C22D-B7EE-40BE-B025-D9C1637CB394}" type="datetimeFigureOut">
              <a:rPr lang="ar-BH" smtClean="0"/>
              <a:t>04/08/1441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DA8-58E0-4BDE-A579-ADD9D1DFBB85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84659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C22D-B7EE-40BE-B025-D9C1637CB394}" type="datetimeFigureOut">
              <a:rPr lang="ar-BH" smtClean="0"/>
              <a:t>04/08/1441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DA8-58E0-4BDE-A579-ADD9D1DFBB85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09035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C22D-B7EE-40BE-B025-D9C1637CB394}" type="datetimeFigureOut">
              <a:rPr lang="ar-BH" smtClean="0"/>
              <a:t>04/08/1441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DA8-58E0-4BDE-A579-ADD9D1DFBB85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009920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C22D-B7EE-40BE-B025-D9C1637CB394}" type="datetimeFigureOut">
              <a:rPr lang="ar-BH" smtClean="0"/>
              <a:t>04/08/1441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DA8-58E0-4BDE-A579-ADD9D1DFBB85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966374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C22D-B7EE-40BE-B025-D9C1637CB394}" type="datetimeFigureOut">
              <a:rPr lang="ar-BH" smtClean="0"/>
              <a:t>04/08/1441</a:t>
            </a:fld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DA8-58E0-4BDE-A579-ADD9D1DFBB85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89149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C22D-B7EE-40BE-B025-D9C1637CB394}" type="datetimeFigureOut">
              <a:rPr lang="ar-BH" smtClean="0"/>
              <a:t>04/08/1441</a:t>
            </a:fld>
            <a:endParaRPr lang="ar-B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DA8-58E0-4BDE-A579-ADD9D1DFBB85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44180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C22D-B7EE-40BE-B025-D9C1637CB394}" type="datetimeFigureOut">
              <a:rPr lang="ar-BH" smtClean="0"/>
              <a:t>04/08/1441</a:t>
            </a:fld>
            <a:endParaRPr lang="ar-B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DA8-58E0-4BDE-A579-ADD9D1DFBB85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49795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C22D-B7EE-40BE-B025-D9C1637CB394}" type="datetimeFigureOut">
              <a:rPr lang="ar-BH" smtClean="0"/>
              <a:t>04/08/1441</a:t>
            </a:fld>
            <a:endParaRPr lang="ar-B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DA8-58E0-4BDE-A579-ADD9D1DFBB85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859310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C22D-B7EE-40BE-B025-D9C1637CB394}" type="datetimeFigureOut">
              <a:rPr lang="ar-BH" smtClean="0"/>
              <a:t>04/08/1441</a:t>
            </a:fld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DA8-58E0-4BDE-A579-ADD9D1DFBB85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081862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C22D-B7EE-40BE-B025-D9C1637CB394}" type="datetimeFigureOut">
              <a:rPr lang="ar-BH" smtClean="0"/>
              <a:t>04/08/1441</a:t>
            </a:fld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DA8-58E0-4BDE-A579-ADD9D1DFBB85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890779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/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7C22D-B7EE-40BE-B025-D9C1637CB394}" type="datetimeFigureOut">
              <a:rPr lang="ar-BH" smtClean="0"/>
              <a:t>04/08/1441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CD6DA8-58E0-4BDE-A579-ADD9D1DFBB85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875462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B86DA42-3199-4EFA-9939-CA6F3CE64DE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FE7B541-48DD-45C6-BE6A-597D4E11B4E4}"/>
              </a:ext>
            </a:extLst>
          </p:cNvPr>
          <p:cNvSpPr txBox="1">
            <a:spLocks/>
          </p:cNvSpPr>
          <p:nvPr/>
        </p:nvSpPr>
        <p:spPr>
          <a:xfrm>
            <a:off x="1129145" y="2474488"/>
            <a:ext cx="9933709" cy="190902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>
              <a:lnSpc>
                <a:spcPct val="150000"/>
              </a:lnSpc>
            </a:pPr>
            <a:r>
              <a:rPr lang="ar-BH" sz="4400" b="1" dirty="0">
                <a:solidFill>
                  <a:srgbClr val="FF0000"/>
                </a:solidFill>
              </a:rPr>
              <a:t>رياضياتُ </a:t>
            </a:r>
            <a:r>
              <a:rPr lang="ar-BH" sz="4000" b="1" dirty="0">
                <a:solidFill>
                  <a:srgbClr val="FF0000"/>
                </a:solidFill>
              </a:rPr>
              <a:t>الصّفِّ </a:t>
            </a:r>
            <a:r>
              <a:rPr lang="ar-BH" sz="4000" b="1">
                <a:solidFill>
                  <a:srgbClr val="FF0000"/>
                </a:solidFill>
              </a:rPr>
              <a:t>الثّاني </a:t>
            </a:r>
            <a:r>
              <a:rPr lang="ar-BH" sz="4000" b="1" smtClean="0">
                <a:solidFill>
                  <a:srgbClr val="FF0000"/>
                </a:solidFill>
              </a:rPr>
              <a:t>ال</a:t>
            </a:r>
            <a:r>
              <a:rPr lang="ar-BH" sz="4000" b="1">
                <a:solidFill>
                  <a:srgbClr val="FF0000"/>
                </a:solidFill>
              </a:rPr>
              <a:t>ا</a:t>
            </a:r>
            <a:r>
              <a:rPr lang="ar-BH" sz="4000" b="1" smtClean="0">
                <a:solidFill>
                  <a:srgbClr val="FF0000"/>
                </a:solidFill>
              </a:rPr>
              <a:t>بتدائي </a:t>
            </a:r>
            <a:r>
              <a:rPr lang="ar-BH" sz="4000" b="1" dirty="0">
                <a:solidFill>
                  <a:srgbClr val="FF0000"/>
                </a:solidFill>
              </a:rPr>
              <a:t>- الجزءُ الثاني</a:t>
            </a:r>
            <a:r>
              <a:rPr lang="ar-BH" sz="4000" b="1" dirty="0"/>
              <a:t/>
            </a:r>
            <a:br>
              <a:rPr lang="ar-BH" sz="4000" b="1" dirty="0"/>
            </a:br>
            <a:r>
              <a:rPr lang="ar-BH" sz="4400" b="1" dirty="0">
                <a:solidFill>
                  <a:srgbClr val="0070C0"/>
                </a:solidFill>
              </a:rPr>
              <a:t>(12-6) : المَبالغُ المُتساوية (الأوراقُ النّقديَّة)</a:t>
            </a:r>
            <a:endParaRPr lang="en-US" sz="4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47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Picture 257">
            <a:extLst>
              <a:ext uri="{FF2B5EF4-FFF2-40B4-BE49-F238E27FC236}">
                <a16:creationId xmlns:a16="http://schemas.microsoft.com/office/drawing/2014/main" id="{0100AD53-E6E6-4FAC-82EA-65AE0DDA9F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289A6211-BA21-4C6A-8E46-3DE552CBC61E}"/>
              </a:ext>
            </a:extLst>
          </p:cNvPr>
          <p:cNvSpPr txBox="1">
            <a:spLocks/>
          </p:cNvSpPr>
          <p:nvPr/>
        </p:nvSpPr>
        <p:spPr>
          <a:xfrm>
            <a:off x="1524000" y="1989310"/>
            <a:ext cx="9144000" cy="28793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>
              <a:lnSpc>
                <a:spcPct val="150000"/>
              </a:lnSpc>
            </a:pPr>
            <a:r>
              <a:rPr lang="ar-BH" sz="4000" b="1" dirty="0">
                <a:solidFill>
                  <a:srgbClr val="FF0000"/>
                </a:solidFill>
              </a:rPr>
              <a:t>سنتعلَّمُ في هذا الدَّرْس</a:t>
            </a:r>
          </a:p>
          <a:p>
            <a:pPr rtl="1">
              <a:lnSpc>
                <a:spcPct val="150000"/>
              </a:lnSpc>
            </a:pPr>
            <a:r>
              <a:rPr lang="ar-BH" sz="4400" b="1" dirty="0"/>
              <a:t>تمثيلَ مبلغٍ مِنَ المالِ بطرائقٍ مُختلفةٍ باستعمالِ</a:t>
            </a:r>
          </a:p>
          <a:p>
            <a:pPr rtl="1">
              <a:lnSpc>
                <a:spcPct val="150000"/>
              </a:lnSpc>
            </a:pPr>
            <a:r>
              <a:rPr lang="ar-BH" sz="4400" b="1" dirty="0"/>
              <a:t>الأوراقِ </a:t>
            </a:r>
            <a:r>
              <a:rPr lang="ar-BH" sz="4400" b="1" dirty="0" smtClean="0"/>
              <a:t>النّقديّة.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67182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4">
            <a:extLst>
              <a:ext uri="{FF2B5EF4-FFF2-40B4-BE49-F238E27FC236}">
                <a16:creationId xmlns:a16="http://schemas.microsoft.com/office/drawing/2014/main" id="{6B539B79-A66D-451D-B355-FB814DC94D26}"/>
              </a:ext>
            </a:extLst>
          </p:cNvPr>
          <p:cNvSpPr/>
          <p:nvPr/>
        </p:nvSpPr>
        <p:spPr>
          <a:xfrm>
            <a:off x="6590389" y="522177"/>
            <a:ext cx="4718154" cy="2013628"/>
          </a:xfrm>
          <a:prstGeom prst="cloud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1"/>
            <a:r>
              <a:rPr lang="ar-BH" sz="3200" b="1" dirty="0">
                <a:solidFill>
                  <a:schemeClr val="tx1"/>
                </a:solidFill>
              </a:rPr>
              <a:t>مع محمود 40 دينارًا.</a:t>
            </a:r>
          </a:p>
          <a:p>
            <a:pPr algn="ctr" rtl="1"/>
            <a:r>
              <a:rPr lang="ar-BH" sz="3200" b="1" dirty="0">
                <a:solidFill>
                  <a:schemeClr val="tx1"/>
                </a:solidFill>
              </a:rPr>
              <a:t>ما الأوراق النقدية التي معه؟</a:t>
            </a:r>
            <a:endParaRPr lang="en-US" sz="3200" b="1" dirty="0">
              <a:solidFill>
                <a:srgbClr val="00B050"/>
              </a:solidFill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F197720-AD91-44CF-B1E0-FBF3FBFAED9E}"/>
              </a:ext>
            </a:extLst>
          </p:cNvPr>
          <p:cNvGrpSpPr/>
          <p:nvPr/>
        </p:nvGrpSpPr>
        <p:grpSpPr>
          <a:xfrm>
            <a:off x="1199594" y="6451920"/>
            <a:ext cx="9936000" cy="406080"/>
            <a:chOff x="1108361" y="6522839"/>
            <a:chExt cx="9936000" cy="467737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EE163EF-FD99-43C4-AAF8-8E06D38E4A65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EE2AF57-28F1-471C-B74B-FBE573DE4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20" y="6522839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rtl="1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9AB07E3-A16A-4769-A594-26ED05D747C6}"/>
              </a:ext>
            </a:extLst>
          </p:cNvPr>
          <p:cNvGrpSpPr/>
          <p:nvPr/>
        </p:nvGrpSpPr>
        <p:grpSpPr>
          <a:xfrm>
            <a:off x="4593850" y="187221"/>
            <a:ext cx="2141504" cy="2534832"/>
            <a:chOff x="4694885" y="439157"/>
            <a:chExt cx="2605471" cy="299164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09EDF2A-1D42-4644-9B38-5B92036BB7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465" t="12597" r="14339"/>
            <a:stretch/>
          </p:blipFill>
          <p:spPr>
            <a:xfrm>
              <a:off x="4694885" y="493126"/>
              <a:ext cx="2580892" cy="2937673"/>
            </a:xfrm>
            <a:prstGeom prst="rect">
              <a:avLst/>
            </a:prstGeom>
          </p:spPr>
        </p:pic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821D230-D8E7-40FE-9BD6-24D56DCCE874}"/>
                </a:ext>
              </a:extLst>
            </p:cNvPr>
            <p:cNvGrpSpPr/>
            <p:nvPr/>
          </p:nvGrpSpPr>
          <p:grpSpPr>
            <a:xfrm rot="3023589">
              <a:off x="6468145" y="742552"/>
              <a:ext cx="1135605" cy="528816"/>
              <a:chOff x="1094157" y="3868560"/>
              <a:chExt cx="4364887" cy="1989000"/>
            </a:xfrm>
          </p:grpSpPr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9ABDC518-0694-4ECD-A641-3997536A83B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372" t="36132" r="4726" b="35432"/>
              <a:stretch/>
            </p:blipFill>
            <p:spPr>
              <a:xfrm>
                <a:off x="1094157" y="3949047"/>
                <a:ext cx="3637051" cy="1746607"/>
              </a:xfrm>
              <a:prstGeom prst="rect">
                <a:avLst/>
              </a:prstGeom>
            </p:spPr>
          </p:pic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EA6E4100-6AB6-466A-8E6C-0EA2EDDAE0F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025" t="3605" r="28234" b="67893"/>
              <a:stretch/>
            </p:blipFill>
            <p:spPr>
              <a:xfrm>
                <a:off x="1835490" y="3868560"/>
                <a:ext cx="3623554" cy="1750684"/>
              </a:xfrm>
              <a:prstGeom prst="rect">
                <a:avLst/>
              </a:prstGeom>
            </p:spPr>
          </p:pic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8D9340E9-D7F5-42D0-8612-307510CA73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64" t="36132" r="51357" b="35098"/>
              <a:stretch/>
            </p:blipFill>
            <p:spPr>
              <a:xfrm>
                <a:off x="1366475" y="4090405"/>
                <a:ext cx="3626777" cy="1767155"/>
              </a:xfrm>
              <a:prstGeom prst="rect">
                <a:avLst/>
              </a:prstGeom>
            </p:spPr>
          </p:pic>
        </p:grp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60389BD9-FEC1-40D8-B480-1CFE4AAA367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025" t="3605" r="28234" b="67893"/>
          <a:stretch/>
        </p:blipFill>
        <p:spPr>
          <a:xfrm>
            <a:off x="8573280" y="3038113"/>
            <a:ext cx="2649667" cy="128016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1BD8CF1-8162-456A-84B7-841214E4B02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025" t="3605" r="28234" b="67893"/>
          <a:stretch/>
        </p:blipFill>
        <p:spPr>
          <a:xfrm>
            <a:off x="9142557" y="4009484"/>
            <a:ext cx="2649667" cy="128016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9B5E1FD9-5FCA-44C2-9B4D-74CC8B56CE1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025" t="3605" r="28234" b="67893"/>
          <a:stretch/>
        </p:blipFill>
        <p:spPr>
          <a:xfrm>
            <a:off x="4548075" y="2927965"/>
            <a:ext cx="2649667" cy="128016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579E282-7E46-4ACF-94C0-62410485343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4" t="36132" r="51357" b="35098"/>
          <a:stretch/>
        </p:blipFill>
        <p:spPr>
          <a:xfrm>
            <a:off x="4981236" y="3525371"/>
            <a:ext cx="2627303" cy="128016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F7FDA6AE-D261-45E9-B770-7688CA55658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4" t="36132" r="51357" b="35098"/>
          <a:stretch/>
        </p:blipFill>
        <p:spPr>
          <a:xfrm>
            <a:off x="5469541" y="4111851"/>
            <a:ext cx="2627303" cy="128016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D6BCD327-9418-4C05-9822-E03519B43A5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4" t="36132" r="51357" b="35098"/>
          <a:stretch/>
        </p:blipFill>
        <p:spPr>
          <a:xfrm>
            <a:off x="71943" y="2792223"/>
            <a:ext cx="2627303" cy="128016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9732EAD6-7D22-4F33-A88D-D8295B40B86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4" t="36132" r="51357" b="35098"/>
          <a:stretch/>
        </p:blipFill>
        <p:spPr>
          <a:xfrm>
            <a:off x="489785" y="3145866"/>
            <a:ext cx="2627303" cy="128016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984E911A-8DB2-426F-8936-A49FDD6BA7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4" t="36132" r="51357" b="35098"/>
          <a:stretch/>
        </p:blipFill>
        <p:spPr>
          <a:xfrm>
            <a:off x="875065" y="3603572"/>
            <a:ext cx="2627303" cy="128016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97ACB389-9609-4558-A999-7C94A2C3600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372" t="36132" r="4726" b="35432"/>
          <a:stretch/>
        </p:blipFill>
        <p:spPr>
          <a:xfrm>
            <a:off x="1311597" y="3923612"/>
            <a:ext cx="2665745" cy="128016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8EA07AE7-098A-4494-B847-DBC2E6AF83C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372" t="36132" r="4726" b="35432"/>
          <a:stretch/>
        </p:blipFill>
        <p:spPr>
          <a:xfrm>
            <a:off x="1633121" y="4322179"/>
            <a:ext cx="2665745" cy="128016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C752336-3A31-4357-B95C-EF1D737C772F}"/>
              </a:ext>
            </a:extLst>
          </p:cNvPr>
          <p:cNvCxnSpPr/>
          <p:nvPr/>
        </p:nvCxnSpPr>
        <p:spPr>
          <a:xfrm>
            <a:off x="8243455" y="2894999"/>
            <a:ext cx="0" cy="334800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D13E0D25-6DB6-4610-A203-5495CA39023D}"/>
              </a:ext>
            </a:extLst>
          </p:cNvPr>
          <p:cNvCxnSpPr/>
          <p:nvPr/>
        </p:nvCxnSpPr>
        <p:spPr>
          <a:xfrm>
            <a:off x="4383298" y="2894999"/>
            <a:ext cx="0" cy="334800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itle 1">
            <a:extLst>
              <a:ext uri="{FF2B5EF4-FFF2-40B4-BE49-F238E27FC236}">
                <a16:creationId xmlns:a16="http://schemas.microsoft.com/office/drawing/2014/main" id="{08339B32-2963-44FA-8749-EB7B6A7B0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02683" y="5555692"/>
            <a:ext cx="3075649" cy="868206"/>
          </a:xfrm>
        </p:spPr>
        <p:txBody>
          <a:bodyPr>
            <a:noAutofit/>
          </a:bodyPr>
          <a:lstStyle/>
          <a:p>
            <a:pPr algn="ctr" rtl="1"/>
            <a:r>
              <a:rPr lang="ar-BH" sz="2400" b="1" dirty="0">
                <a:cs typeface="+mn-cs"/>
              </a:rPr>
              <a:t>ورقتان من فئة 20 دينارًا</a:t>
            </a:r>
            <a:br>
              <a:rPr lang="ar-BH" sz="2400" b="1" dirty="0">
                <a:cs typeface="+mn-cs"/>
              </a:rPr>
            </a:br>
            <a:r>
              <a:rPr lang="ar-BH" sz="2400" b="1" dirty="0">
                <a:cs typeface="+mn-cs"/>
              </a:rPr>
              <a:t>تساوي 40 دينارًا</a:t>
            </a:r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16F70EFD-862C-4E0A-80E5-2C1038FF2EC2}"/>
              </a:ext>
            </a:extLst>
          </p:cNvPr>
          <p:cNvSpPr txBox="1">
            <a:spLocks/>
          </p:cNvSpPr>
          <p:nvPr/>
        </p:nvSpPr>
        <p:spPr>
          <a:xfrm>
            <a:off x="4396946" y="5542769"/>
            <a:ext cx="3860157" cy="8682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BH" sz="2400" b="1" dirty="0">
                <a:cs typeface="+mn-cs"/>
              </a:rPr>
              <a:t>ورقة من فئة 20 دينارًا وورقتان من فئة 10 دنانير</a:t>
            </a:r>
            <a:br>
              <a:rPr lang="ar-BH" sz="2400" b="1" dirty="0">
                <a:cs typeface="+mn-cs"/>
              </a:rPr>
            </a:br>
            <a:r>
              <a:rPr lang="ar-BH" sz="2400" b="1" dirty="0">
                <a:cs typeface="+mn-cs"/>
              </a:rPr>
              <a:t>تساوي 40 دينارًا</a:t>
            </a:r>
          </a:p>
        </p:txBody>
      </p:sp>
      <p:sp>
        <p:nvSpPr>
          <p:cNvPr id="47" name="Title 1">
            <a:extLst>
              <a:ext uri="{FF2B5EF4-FFF2-40B4-BE49-F238E27FC236}">
                <a16:creationId xmlns:a16="http://schemas.microsoft.com/office/drawing/2014/main" id="{D644465F-173D-4D96-9D73-1E41E573F3CA}"/>
              </a:ext>
            </a:extLst>
          </p:cNvPr>
          <p:cNvSpPr txBox="1">
            <a:spLocks/>
          </p:cNvSpPr>
          <p:nvPr/>
        </p:nvSpPr>
        <p:spPr>
          <a:xfrm>
            <a:off x="395785" y="5624295"/>
            <a:ext cx="3685752" cy="8682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BH" sz="2400" b="1" dirty="0">
                <a:cs typeface="+mn-cs"/>
              </a:rPr>
              <a:t>3 أوراق من فئة 10دنانير وورقتان من فئة 5 دنانير</a:t>
            </a:r>
            <a:br>
              <a:rPr lang="ar-BH" sz="2400" b="1" dirty="0">
                <a:cs typeface="+mn-cs"/>
              </a:rPr>
            </a:br>
            <a:r>
              <a:rPr lang="ar-BH" sz="2400" b="1" dirty="0">
                <a:cs typeface="+mn-cs"/>
              </a:rPr>
              <a:t>تساوي 40 دينارًا</a:t>
            </a:r>
          </a:p>
        </p:txBody>
      </p:sp>
    </p:spTree>
    <p:extLst>
      <p:ext uri="{BB962C8B-B14F-4D97-AF65-F5344CB8AC3E}">
        <p14:creationId xmlns:p14="http://schemas.microsoft.com/office/powerpoint/2010/main" val="1142209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2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25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25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375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3375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375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7375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9375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1375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3375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375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7375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9375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1375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3375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375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7375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9375"/>
                            </p:stCondLst>
                            <p:childTnLst>
                              <p:par>
                                <p:cTn id="7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5" grpId="0"/>
      <p:bldP spid="46" grpId="0"/>
      <p:bldP spid="4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80F640A6-C79E-47DC-BB9C-FF07CF668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2237" y="562950"/>
            <a:ext cx="9527525" cy="1120550"/>
          </a:xfrm>
        </p:spPr>
        <p:txBody>
          <a:bodyPr>
            <a:normAutofit/>
          </a:bodyPr>
          <a:lstStyle/>
          <a:p>
            <a:pPr algn="ctr" rtl="1"/>
            <a:r>
              <a:rPr lang="ar-BH" sz="4000" b="1" dirty="0"/>
              <a:t>استعمل النقود لِتُمَثِّلَ المبلغَ نفسَهُ بطريقةٍ أخرى</a:t>
            </a: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87FA0C5C-E1E0-4C59-8906-62A1DFDE76C6}"/>
              </a:ext>
            </a:extLst>
          </p:cNvPr>
          <p:cNvSpPr txBox="1">
            <a:spLocks/>
          </p:cNvSpPr>
          <p:nvPr/>
        </p:nvSpPr>
        <p:spPr>
          <a:xfrm>
            <a:off x="6131106" y="2801894"/>
            <a:ext cx="5600693" cy="354965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BH" sz="3200" b="1" dirty="0"/>
              <a:t>الطريقة الأولى</a:t>
            </a: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02D259A8-B587-4386-8309-A83BA906BF72}"/>
              </a:ext>
            </a:extLst>
          </p:cNvPr>
          <p:cNvSpPr txBox="1">
            <a:spLocks/>
          </p:cNvSpPr>
          <p:nvPr/>
        </p:nvSpPr>
        <p:spPr>
          <a:xfrm>
            <a:off x="4539252" y="1580978"/>
            <a:ext cx="3113493" cy="1120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BH" b="1" dirty="0">
                <a:solidFill>
                  <a:srgbClr val="00B050"/>
                </a:solidFill>
              </a:rPr>
              <a:t>مَثِّلْ 25 دينارًا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4626B4-AAFA-4C2E-8449-7D1C15615137}"/>
              </a:ext>
            </a:extLst>
          </p:cNvPr>
          <p:cNvGrpSpPr/>
          <p:nvPr/>
        </p:nvGrpSpPr>
        <p:grpSpPr>
          <a:xfrm>
            <a:off x="1199594" y="6451920"/>
            <a:ext cx="9936000" cy="406080"/>
            <a:chOff x="1108361" y="6522839"/>
            <a:chExt cx="9936000" cy="467737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7C161610-75E9-4E09-B00B-74B48896B979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9A1EA00-092B-474E-AD9A-7F0AB53F42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20" y="6522839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rtl="1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46" name="Title 1">
            <a:extLst>
              <a:ext uri="{FF2B5EF4-FFF2-40B4-BE49-F238E27FC236}">
                <a16:creationId xmlns:a16="http://schemas.microsoft.com/office/drawing/2014/main" id="{B1E72E9D-87FA-4E17-B5FF-A463E53214BE}"/>
              </a:ext>
            </a:extLst>
          </p:cNvPr>
          <p:cNvSpPr txBox="1">
            <a:spLocks/>
          </p:cNvSpPr>
          <p:nvPr/>
        </p:nvSpPr>
        <p:spPr>
          <a:xfrm>
            <a:off x="460202" y="2801893"/>
            <a:ext cx="5600693" cy="354965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BH" sz="3200" b="1" dirty="0"/>
              <a:t>فكّر في طريقة أخرى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A8FBBED-05F3-4C09-921B-1782B5C028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025" t="3605" r="28234" b="67893"/>
          <a:stretch/>
        </p:blipFill>
        <p:spPr>
          <a:xfrm>
            <a:off x="6971418" y="3441466"/>
            <a:ext cx="2649667" cy="128016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3DD648B-92AC-4009-ABEB-F5D8800D2A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372" t="36132" r="4726" b="35432"/>
          <a:stretch/>
        </p:blipFill>
        <p:spPr>
          <a:xfrm>
            <a:off x="7652745" y="4284585"/>
            <a:ext cx="2665745" cy="128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583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2" grpId="0" animBg="1"/>
      <p:bldP spid="34" grpId="0"/>
      <p:bldP spid="4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80F640A6-C79E-47DC-BB9C-FF07CF668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2237" y="562950"/>
            <a:ext cx="9527525" cy="1120550"/>
          </a:xfrm>
        </p:spPr>
        <p:txBody>
          <a:bodyPr>
            <a:normAutofit/>
          </a:bodyPr>
          <a:lstStyle/>
          <a:p>
            <a:pPr algn="ctr" rtl="1"/>
            <a:r>
              <a:rPr lang="ar-BH" sz="4000" b="1" dirty="0"/>
              <a:t>استعمل النقود لِتُمَثِّلَ المبلغَ بطريقةٍ أخرى</a:t>
            </a: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87FA0C5C-E1E0-4C59-8906-62A1DFDE76C6}"/>
              </a:ext>
            </a:extLst>
          </p:cNvPr>
          <p:cNvSpPr txBox="1">
            <a:spLocks/>
          </p:cNvSpPr>
          <p:nvPr/>
        </p:nvSpPr>
        <p:spPr>
          <a:xfrm>
            <a:off x="6131106" y="2238233"/>
            <a:ext cx="5600693" cy="4113321"/>
          </a:xfrm>
          <a:prstGeom prst="rect">
            <a:avLst/>
          </a:prstGeom>
          <a:solidFill>
            <a:srgbClr val="E8F3E1"/>
          </a:solidFill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BH" sz="3200" b="1" dirty="0"/>
              <a:t>الطريقة الأولى</a:t>
            </a: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02D259A8-B587-4386-8309-A83BA906BF72}"/>
              </a:ext>
            </a:extLst>
          </p:cNvPr>
          <p:cNvSpPr txBox="1">
            <a:spLocks/>
          </p:cNvSpPr>
          <p:nvPr/>
        </p:nvSpPr>
        <p:spPr>
          <a:xfrm>
            <a:off x="4539254" y="1368763"/>
            <a:ext cx="3113493" cy="1120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BH" b="1" dirty="0">
                <a:solidFill>
                  <a:srgbClr val="00B050"/>
                </a:solidFill>
              </a:rPr>
              <a:t>مَثِّلْ 32 دينارًا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4626B4-AAFA-4C2E-8449-7D1C15615137}"/>
              </a:ext>
            </a:extLst>
          </p:cNvPr>
          <p:cNvGrpSpPr/>
          <p:nvPr/>
        </p:nvGrpSpPr>
        <p:grpSpPr>
          <a:xfrm>
            <a:off x="1199594" y="6451920"/>
            <a:ext cx="9936000" cy="406080"/>
            <a:chOff x="1108361" y="6522839"/>
            <a:chExt cx="9936000" cy="467737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7C161610-75E9-4E09-B00B-74B48896B979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9A1EA00-092B-474E-AD9A-7F0AB53F42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20" y="6522839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rtl="1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46" name="Title 1">
            <a:extLst>
              <a:ext uri="{FF2B5EF4-FFF2-40B4-BE49-F238E27FC236}">
                <a16:creationId xmlns:a16="http://schemas.microsoft.com/office/drawing/2014/main" id="{B1E72E9D-87FA-4E17-B5FF-A463E53214BE}"/>
              </a:ext>
            </a:extLst>
          </p:cNvPr>
          <p:cNvSpPr txBox="1">
            <a:spLocks/>
          </p:cNvSpPr>
          <p:nvPr/>
        </p:nvSpPr>
        <p:spPr>
          <a:xfrm>
            <a:off x="460202" y="2238232"/>
            <a:ext cx="5600693" cy="41133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BH" sz="3200" b="1" dirty="0"/>
              <a:t>فكّر في طريقة أخرى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68BDF3A-4F76-4D67-8972-883F917FE2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4" t="36132" r="51357" b="35098"/>
          <a:stretch/>
        </p:blipFill>
        <p:spPr>
          <a:xfrm>
            <a:off x="6181242" y="2741503"/>
            <a:ext cx="2627303" cy="128016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D98372E-4BD9-4ECD-BEDC-A3A925AB86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4" t="36132" r="51357" b="35098"/>
          <a:stretch/>
        </p:blipFill>
        <p:spPr>
          <a:xfrm>
            <a:off x="7290079" y="3236500"/>
            <a:ext cx="2627303" cy="128016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5711EF9-2893-4C3E-A176-328945A6E0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4" t="36132" r="51357" b="35098"/>
          <a:stretch/>
        </p:blipFill>
        <p:spPr>
          <a:xfrm>
            <a:off x="8028225" y="4049156"/>
            <a:ext cx="2627303" cy="128016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FA4C2C8-BE01-4CE0-BCD3-D16F4D7D82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8" t="68264" r="51286" b="3001"/>
          <a:stretch/>
        </p:blipFill>
        <p:spPr>
          <a:xfrm>
            <a:off x="8561575" y="4775665"/>
            <a:ext cx="2629725" cy="128016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0955EA5-BE43-4F64-BA16-6AF9DE905B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8" t="68264" r="51286" b="3001"/>
          <a:stretch/>
        </p:blipFill>
        <p:spPr>
          <a:xfrm>
            <a:off x="9102074" y="5071393"/>
            <a:ext cx="2629725" cy="128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701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2" grpId="0" animBg="1"/>
      <p:bldP spid="34" grpId="0"/>
      <p:bldP spid="4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07A13D41-A301-4FD0-BB56-340E9A19A5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9556209"/>
              </p:ext>
            </p:extLst>
          </p:nvPr>
        </p:nvGraphicFramePr>
        <p:xfrm>
          <a:off x="460200" y="2471363"/>
          <a:ext cx="11271595" cy="3118069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254319">
                  <a:extLst>
                    <a:ext uri="{9D8B030D-6E8A-4147-A177-3AD203B41FA5}">
                      <a16:colId xmlns:a16="http://schemas.microsoft.com/office/drawing/2014/main" val="2542667444"/>
                    </a:ext>
                  </a:extLst>
                </a:gridCol>
                <a:gridCol w="2254319">
                  <a:extLst>
                    <a:ext uri="{9D8B030D-6E8A-4147-A177-3AD203B41FA5}">
                      <a16:colId xmlns:a16="http://schemas.microsoft.com/office/drawing/2014/main" val="309734792"/>
                    </a:ext>
                  </a:extLst>
                </a:gridCol>
                <a:gridCol w="2254319">
                  <a:extLst>
                    <a:ext uri="{9D8B030D-6E8A-4147-A177-3AD203B41FA5}">
                      <a16:colId xmlns:a16="http://schemas.microsoft.com/office/drawing/2014/main" val="4018493006"/>
                    </a:ext>
                  </a:extLst>
                </a:gridCol>
                <a:gridCol w="2254319">
                  <a:extLst>
                    <a:ext uri="{9D8B030D-6E8A-4147-A177-3AD203B41FA5}">
                      <a16:colId xmlns:a16="http://schemas.microsoft.com/office/drawing/2014/main" val="3825514"/>
                    </a:ext>
                  </a:extLst>
                </a:gridCol>
                <a:gridCol w="2254319">
                  <a:extLst>
                    <a:ext uri="{9D8B030D-6E8A-4147-A177-3AD203B41FA5}">
                      <a16:colId xmlns:a16="http://schemas.microsoft.com/office/drawing/2014/main" val="3091504032"/>
                    </a:ext>
                  </a:extLst>
                </a:gridCol>
              </a:tblGrid>
              <a:tr h="1880504">
                <a:tc>
                  <a:txBody>
                    <a:bodyPr/>
                    <a:lstStyle/>
                    <a:p>
                      <a:pPr algn="ctr" rtl="1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dirty="0"/>
                        <a:t>المبلغ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365463"/>
                  </a:ext>
                </a:extLst>
              </a:tr>
              <a:tr h="1237565">
                <a:tc>
                  <a:txBody>
                    <a:bodyPr/>
                    <a:lstStyle/>
                    <a:p>
                      <a:pPr algn="ctr" rtl="1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600" b="1" dirty="0"/>
                        <a:t>20 دينارًا</a:t>
                      </a:r>
                      <a:endParaRPr lang="en-US" sz="3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088626"/>
                  </a:ext>
                </a:extLst>
              </a:tr>
            </a:tbl>
          </a:graphicData>
        </a:graphic>
      </p:graphicFrame>
      <p:sp>
        <p:nvSpPr>
          <p:cNvPr id="16" name="Title 1">
            <a:extLst>
              <a:ext uri="{FF2B5EF4-FFF2-40B4-BE49-F238E27FC236}">
                <a16:creationId xmlns:a16="http://schemas.microsoft.com/office/drawing/2014/main" id="{80F640A6-C79E-47DC-BB9C-FF07CF668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2233" y="1042508"/>
            <a:ext cx="9527525" cy="1120550"/>
          </a:xfrm>
        </p:spPr>
        <p:txBody>
          <a:bodyPr>
            <a:normAutofit/>
          </a:bodyPr>
          <a:lstStyle/>
          <a:p>
            <a:pPr algn="ctr" rtl="1"/>
            <a:r>
              <a:rPr lang="ar-BH" sz="4000" b="1" dirty="0"/>
              <a:t>أكتب </a:t>
            </a:r>
            <a:r>
              <a:rPr lang="ar-BH" sz="4000" b="1" dirty="0">
                <a:cs typeface="+mn-cs"/>
              </a:rPr>
              <a:t>عددَ</a:t>
            </a:r>
            <a:r>
              <a:rPr lang="ar-BH" sz="4000" b="1" dirty="0"/>
              <a:t> الأوراقِ النّقديّةِ اللّازمةِ لتكوين </a:t>
            </a:r>
            <a:r>
              <a:rPr lang="ar-BH" sz="4000" b="1" dirty="0">
                <a:solidFill>
                  <a:srgbClr val="00B050"/>
                </a:solidFill>
              </a:rPr>
              <a:t>20 دينارًا</a:t>
            </a:r>
            <a:endParaRPr lang="ar-BH" sz="4000" b="1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4626B4-AAFA-4C2E-8449-7D1C15615137}"/>
              </a:ext>
            </a:extLst>
          </p:cNvPr>
          <p:cNvGrpSpPr/>
          <p:nvPr/>
        </p:nvGrpSpPr>
        <p:grpSpPr>
          <a:xfrm>
            <a:off x="1199594" y="6451920"/>
            <a:ext cx="9936000" cy="406080"/>
            <a:chOff x="1108361" y="6522839"/>
            <a:chExt cx="9936000" cy="467737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7C161610-75E9-4E09-B00B-74B48896B979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9A1EA00-092B-474E-AD9A-7F0AB53F42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20" y="6522839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rtl="1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D6AE12AC-9D5E-4119-8195-6CEBE33B0EA9}"/>
              </a:ext>
            </a:extLst>
          </p:cNvPr>
          <p:cNvSpPr/>
          <p:nvPr/>
        </p:nvSpPr>
        <p:spPr>
          <a:xfrm>
            <a:off x="7704857" y="4507649"/>
            <a:ext cx="1241444" cy="8840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480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</a:rPr>
              <a:t>1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D64FF69-F4D7-40C1-9FC2-D0CE56CBAAB3}"/>
              </a:ext>
            </a:extLst>
          </p:cNvPr>
          <p:cNvSpPr/>
          <p:nvPr/>
        </p:nvSpPr>
        <p:spPr>
          <a:xfrm>
            <a:off x="5475273" y="4507649"/>
            <a:ext cx="1241444" cy="8840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480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</a:rPr>
              <a:t>2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748F809-7B00-47F2-9848-2C430CED0BD4}"/>
              </a:ext>
            </a:extLst>
          </p:cNvPr>
          <p:cNvSpPr/>
          <p:nvPr/>
        </p:nvSpPr>
        <p:spPr>
          <a:xfrm>
            <a:off x="3314175" y="4507649"/>
            <a:ext cx="1241444" cy="8840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480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</a:rPr>
              <a:t>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7605EF4-94A6-434D-927C-78F458E6CA4B}"/>
              </a:ext>
            </a:extLst>
          </p:cNvPr>
          <p:cNvSpPr/>
          <p:nvPr/>
        </p:nvSpPr>
        <p:spPr>
          <a:xfrm>
            <a:off x="1042108" y="4507649"/>
            <a:ext cx="1241444" cy="8840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480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</a:rPr>
              <a:t>20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91D48AC-39B0-4A79-8E91-632BBA7E40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025" t="3605" r="28234" b="67893"/>
          <a:stretch/>
        </p:blipFill>
        <p:spPr>
          <a:xfrm>
            <a:off x="7450687" y="2934549"/>
            <a:ext cx="1892619" cy="9144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136DCA3-FC8A-4FBC-B352-8A328E7546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372" t="36132" r="4726" b="35432"/>
          <a:stretch/>
        </p:blipFill>
        <p:spPr>
          <a:xfrm>
            <a:off x="2904542" y="2934549"/>
            <a:ext cx="1904105" cy="9144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DA2BD7A-3B46-4959-BC5B-7FA42EF9FB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4" t="36132" r="51357" b="35098"/>
          <a:stretch/>
        </p:blipFill>
        <p:spPr>
          <a:xfrm>
            <a:off x="5157672" y="2934549"/>
            <a:ext cx="1876645" cy="9144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4D64C95-2093-4771-B173-EF57FC587D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8" t="68264" r="51286" b="3001"/>
          <a:stretch/>
        </p:blipFill>
        <p:spPr>
          <a:xfrm>
            <a:off x="672170" y="2934549"/>
            <a:ext cx="187837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135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0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19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07A13D41-A301-4FD0-BB56-340E9A19A5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1025609"/>
              </p:ext>
            </p:extLst>
          </p:nvPr>
        </p:nvGraphicFramePr>
        <p:xfrm>
          <a:off x="460200" y="2471363"/>
          <a:ext cx="11271595" cy="3118069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254319">
                  <a:extLst>
                    <a:ext uri="{9D8B030D-6E8A-4147-A177-3AD203B41FA5}">
                      <a16:colId xmlns:a16="http://schemas.microsoft.com/office/drawing/2014/main" val="2542667444"/>
                    </a:ext>
                  </a:extLst>
                </a:gridCol>
                <a:gridCol w="2254319">
                  <a:extLst>
                    <a:ext uri="{9D8B030D-6E8A-4147-A177-3AD203B41FA5}">
                      <a16:colId xmlns:a16="http://schemas.microsoft.com/office/drawing/2014/main" val="309734792"/>
                    </a:ext>
                  </a:extLst>
                </a:gridCol>
                <a:gridCol w="2254319">
                  <a:extLst>
                    <a:ext uri="{9D8B030D-6E8A-4147-A177-3AD203B41FA5}">
                      <a16:colId xmlns:a16="http://schemas.microsoft.com/office/drawing/2014/main" val="4018493006"/>
                    </a:ext>
                  </a:extLst>
                </a:gridCol>
                <a:gridCol w="2254319">
                  <a:extLst>
                    <a:ext uri="{9D8B030D-6E8A-4147-A177-3AD203B41FA5}">
                      <a16:colId xmlns:a16="http://schemas.microsoft.com/office/drawing/2014/main" val="3825514"/>
                    </a:ext>
                  </a:extLst>
                </a:gridCol>
                <a:gridCol w="2254319">
                  <a:extLst>
                    <a:ext uri="{9D8B030D-6E8A-4147-A177-3AD203B41FA5}">
                      <a16:colId xmlns:a16="http://schemas.microsoft.com/office/drawing/2014/main" val="3091504032"/>
                    </a:ext>
                  </a:extLst>
                </a:gridCol>
              </a:tblGrid>
              <a:tr h="1880504">
                <a:tc>
                  <a:txBody>
                    <a:bodyPr/>
                    <a:lstStyle/>
                    <a:p>
                      <a:pPr algn="ctr" rtl="1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dirty="0"/>
                        <a:t>المبلغ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365463"/>
                  </a:ext>
                </a:extLst>
              </a:tr>
              <a:tr h="1237565">
                <a:tc>
                  <a:txBody>
                    <a:bodyPr/>
                    <a:lstStyle/>
                    <a:p>
                      <a:pPr algn="ctr" rtl="1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600" b="1" dirty="0"/>
                        <a:t>60 دينارًا</a:t>
                      </a:r>
                      <a:endParaRPr lang="en-US" sz="3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088626"/>
                  </a:ext>
                </a:extLst>
              </a:tr>
            </a:tbl>
          </a:graphicData>
        </a:graphic>
      </p:graphicFrame>
      <p:sp>
        <p:nvSpPr>
          <p:cNvPr id="16" name="Title 1">
            <a:extLst>
              <a:ext uri="{FF2B5EF4-FFF2-40B4-BE49-F238E27FC236}">
                <a16:creationId xmlns:a16="http://schemas.microsoft.com/office/drawing/2014/main" id="{80F640A6-C79E-47DC-BB9C-FF07CF668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2233" y="1042508"/>
            <a:ext cx="9527525" cy="1120550"/>
          </a:xfrm>
        </p:spPr>
        <p:txBody>
          <a:bodyPr>
            <a:normAutofit/>
          </a:bodyPr>
          <a:lstStyle/>
          <a:p>
            <a:pPr algn="ctr" rtl="1"/>
            <a:r>
              <a:rPr lang="ar-BH" sz="4000" b="1" dirty="0"/>
              <a:t>أكتب عددَ الأوراقِ النّقديّةِ اللّازمةِ لتكوين </a:t>
            </a:r>
            <a:r>
              <a:rPr lang="ar-BH" sz="4000" b="1" dirty="0">
                <a:solidFill>
                  <a:srgbClr val="00B050"/>
                </a:solidFill>
              </a:rPr>
              <a:t>60 دينارًا</a:t>
            </a:r>
            <a:endParaRPr lang="ar-BH" sz="4000" b="1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4626B4-AAFA-4C2E-8449-7D1C15615137}"/>
              </a:ext>
            </a:extLst>
          </p:cNvPr>
          <p:cNvGrpSpPr/>
          <p:nvPr/>
        </p:nvGrpSpPr>
        <p:grpSpPr>
          <a:xfrm>
            <a:off x="1199594" y="6451920"/>
            <a:ext cx="9936000" cy="406080"/>
            <a:chOff x="1108361" y="6522839"/>
            <a:chExt cx="9936000" cy="467737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7C161610-75E9-4E09-B00B-74B48896B979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9A1EA00-092B-474E-AD9A-7F0AB53F42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20" y="6522839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rtl="1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D6AE12AC-9D5E-4119-8195-6CEBE33B0EA9}"/>
              </a:ext>
            </a:extLst>
          </p:cNvPr>
          <p:cNvSpPr/>
          <p:nvPr/>
        </p:nvSpPr>
        <p:spPr>
          <a:xfrm>
            <a:off x="7704857" y="4507649"/>
            <a:ext cx="1241444" cy="8840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480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</a:rPr>
              <a:t>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D64FF69-F4D7-40C1-9FC2-D0CE56CBAAB3}"/>
              </a:ext>
            </a:extLst>
          </p:cNvPr>
          <p:cNvSpPr/>
          <p:nvPr/>
        </p:nvSpPr>
        <p:spPr>
          <a:xfrm>
            <a:off x="5475273" y="4507649"/>
            <a:ext cx="1241444" cy="8840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480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</a:rPr>
              <a:t>6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748F809-7B00-47F2-9848-2C430CED0BD4}"/>
              </a:ext>
            </a:extLst>
          </p:cNvPr>
          <p:cNvSpPr/>
          <p:nvPr/>
        </p:nvSpPr>
        <p:spPr>
          <a:xfrm>
            <a:off x="3314175" y="4507649"/>
            <a:ext cx="1241444" cy="8840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480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</a:rPr>
              <a:t>12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7605EF4-94A6-434D-927C-78F458E6CA4B}"/>
              </a:ext>
            </a:extLst>
          </p:cNvPr>
          <p:cNvSpPr/>
          <p:nvPr/>
        </p:nvSpPr>
        <p:spPr>
          <a:xfrm>
            <a:off x="1042108" y="4507649"/>
            <a:ext cx="1241444" cy="8840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480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</a:rPr>
              <a:t>60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91D48AC-39B0-4A79-8E91-632BBA7E40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025" t="3605" r="28234" b="67893"/>
          <a:stretch/>
        </p:blipFill>
        <p:spPr>
          <a:xfrm>
            <a:off x="7450687" y="2934549"/>
            <a:ext cx="1892619" cy="9144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136DCA3-FC8A-4FBC-B352-8A328E7546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372" t="36132" r="4726" b="35432"/>
          <a:stretch/>
        </p:blipFill>
        <p:spPr>
          <a:xfrm>
            <a:off x="2904542" y="2934549"/>
            <a:ext cx="1904105" cy="9144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DA2BD7A-3B46-4959-BC5B-7FA42EF9FB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4" t="36132" r="51357" b="35098"/>
          <a:stretch/>
        </p:blipFill>
        <p:spPr>
          <a:xfrm>
            <a:off x="5157672" y="2934549"/>
            <a:ext cx="1876645" cy="9144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4D64C95-2093-4771-B173-EF57FC587D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8" t="68264" r="51286" b="3001"/>
          <a:stretch/>
        </p:blipFill>
        <p:spPr>
          <a:xfrm>
            <a:off x="672170" y="2934549"/>
            <a:ext cx="187837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107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0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19" grpId="0"/>
      <p:bldP spid="20" grpId="0"/>
      <p:bldP spid="21" grpId="0"/>
    </p:bldLst>
  </p:timing>
</p:sld>
</file>

<file path=ppt/theme/theme1.xml><?xml version="1.0" encoding="utf-8"?>
<a:theme xmlns:a="http://schemas.openxmlformats.org/drawingml/2006/main" name="القالب الاخي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القالب الاخير" id="{0D219B4F-9B13-48DC-9C1E-24BF730245CE}" vid="{C71E8CAB-5BB5-4977-A9C7-8FCEBB06E5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القالب الاخير</Template>
  <TotalTime>1397</TotalTime>
  <Words>143</Words>
  <Application>Microsoft Office PowerPoint</Application>
  <PresentationFormat>Widescreen</PresentationFormat>
  <Paragraphs>36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Yu Gothic UI Semilight</vt:lpstr>
      <vt:lpstr>Arial</vt:lpstr>
      <vt:lpstr>Calibri</vt:lpstr>
      <vt:lpstr>Calibri Light</vt:lpstr>
      <vt:lpstr>Times New Roman</vt:lpstr>
      <vt:lpstr>Traditional Arabic</vt:lpstr>
      <vt:lpstr>القالب الاخير</vt:lpstr>
      <vt:lpstr>PowerPoint Presentation</vt:lpstr>
      <vt:lpstr>PowerPoint Presentation</vt:lpstr>
      <vt:lpstr>ورقتان من فئة 20 دينارًا تساوي 40 دينارًا</vt:lpstr>
      <vt:lpstr>استعمل النقود لِتُمَثِّلَ المبلغَ نفسَهُ بطريقةٍ أخرى</vt:lpstr>
      <vt:lpstr>استعمل النقود لِتُمَثِّلَ المبلغَ بطريقةٍ أخرى</vt:lpstr>
      <vt:lpstr>أكتب عددَ الأوراقِ النّقديّةِ اللّازمةِ لتكوين 20 دينارًا</vt:lpstr>
      <vt:lpstr>أكتب عددَ الأوراقِ النّقديّةِ اللّازمةِ لتكوين 60 دينارًا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مرحبا بكم في البوابة التعليمية لوزارة التربية والتعليم بمملكة البحرين</dc:title>
  <dc:creator>juma</dc:creator>
  <cp:lastModifiedBy>User</cp:lastModifiedBy>
  <cp:revision>106</cp:revision>
  <dcterms:created xsi:type="dcterms:W3CDTF">2020-03-03T10:43:57Z</dcterms:created>
  <dcterms:modified xsi:type="dcterms:W3CDTF">2020-03-28T17:12:40Z</dcterms:modified>
</cp:coreProperties>
</file>