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7"/>
  </p:notesMasterIdLst>
  <p:sldIdLst>
    <p:sldId id="256" r:id="rId2"/>
    <p:sldId id="328" r:id="rId3"/>
    <p:sldId id="307" r:id="rId4"/>
    <p:sldId id="325" r:id="rId5"/>
    <p:sldId id="271" r:id="rId6"/>
    <p:sldId id="273" r:id="rId7"/>
    <p:sldId id="329" r:id="rId8"/>
    <p:sldId id="308" r:id="rId9"/>
    <p:sldId id="267" r:id="rId10"/>
    <p:sldId id="264" r:id="rId11"/>
    <p:sldId id="262" r:id="rId12"/>
    <p:sldId id="261" r:id="rId13"/>
    <p:sldId id="330" r:id="rId14"/>
    <p:sldId id="309" r:id="rId15"/>
    <p:sldId id="279" r:id="rId16"/>
    <p:sldId id="314" r:id="rId17"/>
    <p:sldId id="283" r:id="rId18"/>
    <p:sldId id="331" r:id="rId19"/>
    <p:sldId id="310" r:id="rId20"/>
    <p:sldId id="287" r:id="rId21"/>
    <p:sldId id="315" r:id="rId22"/>
    <p:sldId id="293" r:id="rId23"/>
    <p:sldId id="296" r:id="rId24"/>
    <p:sldId id="318" r:id="rId25"/>
    <p:sldId id="324" r:id="rId26"/>
    <p:sldId id="320" r:id="rId27"/>
    <p:sldId id="332" r:id="rId28"/>
    <p:sldId id="275" r:id="rId29"/>
    <p:sldId id="258" r:id="rId30"/>
    <p:sldId id="259" r:id="rId31"/>
    <p:sldId id="322" r:id="rId32"/>
    <p:sldId id="260" r:id="rId33"/>
    <p:sldId id="326" r:id="rId34"/>
    <p:sldId id="327" r:id="rId35"/>
    <p:sldId id="300" r:id="rId36"/>
  </p:sldIdLst>
  <p:sldSz cx="12192000" cy="6858000"/>
  <p:notesSz cx="6858000" cy="9144000"/>
  <p:custDataLst>
    <p:tags r:id="rId3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9D6B"/>
    <a:srgbClr val="B9AA98"/>
    <a:srgbClr val="F8F7EA"/>
    <a:srgbClr val="E0DBE1"/>
    <a:srgbClr val="7F6000"/>
    <a:srgbClr val="769F5C"/>
    <a:srgbClr val="80A268"/>
    <a:srgbClr val="C25205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3159D-7DB3-4FAB-A3B1-D526FCF6548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57F25AA-2AEF-42C5-9DBE-D645BE538716}">
      <dgm:prSet phldrT="[نص]" custT="1"/>
      <dgm:spPr/>
      <dgm:t>
        <a:bodyPr/>
        <a:lstStyle/>
        <a:p>
          <a:pPr rtl="1"/>
          <a:r>
            <a:rPr lang="ar-SA" sz="3200" dirty="0">
              <a:solidFill>
                <a:schemeClr val="tx1"/>
              </a:solidFill>
              <a:latin typeface="A Jannat LT" panose="01000000000000000000" pitchFamily="2" charset="-78"/>
              <a:cs typeface="A Jannat LT" panose="01000000000000000000" pitchFamily="2" charset="-78"/>
            </a:rPr>
            <a:t>أسماء</a:t>
          </a:r>
          <a:endParaRPr lang="ar-SA" sz="3200" dirty="0">
            <a:solidFill>
              <a:schemeClr val="tx1"/>
            </a:solidFill>
          </a:endParaRPr>
        </a:p>
      </dgm:t>
    </dgm:pt>
    <dgm:pt modelId="{CF76463A-1FB3-4742-9141-301EB4E0C5B4}" type="parTrans" cxnId="{88C34125-1E9F-4C32-955B-DFA956F0A189}">
      <dgm:prSet/>
      <dgm:spPr/>
      <dgm:t>
        <a:bodyPr/>
        <a:lstStyle/>
        <a:p>
          <a:pPr rtl="1"/>
          <a:endParaRPr lang="ar-SA"/>
        </a:p>
      </dgm:t>
    </dgm:pt>
    <dgm:pt modelId="{96CB6799-B5DA-438A-BB9A-198C7B4DA6BA}" type="sibTrans" cxnId="{88C34125-1E9F-4C32-955B-DFA956F0A189}">
      <dgm:prSet/>
      <dgm:spPr/>
      <dgm:t>
        <a:bodyPr/>
        <a:lstStyle/>
        <a:p>
          <a:pPr rtl="1"/>
          <a:endParaRPr lang="ar-SA"/>
        </a:p>
      </dgm:t>
    </dgm:pt>
    <dgm:pt modelId="{BEB8CB1F-32BE-4763-A2AF-A11D89281122}">
      <dgm:prSet phldrT="[نص]" phldr="1"/>
      <dgm:spPr/>
      <dgm:t>
        <a:bodyPr/>
        <a:lstStyle/>
        <a:p>
          <a:pPr rtl="1"/>
          <a:endParaRPr lang="ar-SA" dirty="0"/>
        </a:p>
      </dgm:t>
    </dgm:pt>
    <dgm:pt modelId="{29F4F07A-78D9-4AF2-A61B-4D4681C72978}" type="parTrans" cxnId="{7D6208D0-DD36-4B59-8021-7D56574CBE4E}">
      <dgm:prSet/>
      <dgm:spPr/>
      <dgm:t>
        <a:bodyPr/>
        <a:lstStyle/>
        <a:p>
          <a:pPr rtl="1"/>
          <a:endParaRPr lang="ar-SA"/>
        </a:p>
      </dgm:t>
    </dgm:pt>
    <dgm:pt modelId="{64603072-3D30-4796-ABA8-F87571C8172E}" type="sibTrans" cxnId="{7D6208D0-DD36-4B59-8021-7D56574CBE4E}">
      <dgm:prSet/>
      <dgm:spPr/>
      <dgm:t>
        <a:bodyPr/>
        <a:lstStyle/>
        <a:p>
          <a:pPr rtl="1"/>
          <a:endParaRPr lang="ar-SA"/>
        </a:p>
      </dgm:t>
    </dgm:pt>
    <dgm:pt modelId="{2ACA1AD1-6603-480E-9914-788708CC785A}">
      <dgm:prSet phldrT="[نص]" phldr="1"/>
      <dgm:spPr/>
      <dgm:t>
        <a:bodyPr/>
        <a:lstStyle/>
        <a:p>
          <a:pPr rtl="1"/>
          <a:endParaRPr lang="ar-SA" dirty="0"/>
        </a:p>
      </dgm:t>
    </dgm:pt>
    <dgm:pt modelId="{F6A952B2-5F76-43EE-A21F-BB7219F62C75}" type="parTrans" cxnId="{91C2737D-E009-4487-96D8-1A7A0100AD6A}">
      <dgm:prSet/>
      <dgm:spPr/>
      <dgm:t>
        <a:bodyPr/>
        <a:lstStyle/>
        <a:p>
          <a:pPr rtl="1"/>
          <a:endParaRPr lang="ar-SA"/>
        </a:p>
      </dgm:t>
    </dgm:pt>
    <dgm:pt modelId="{8E47CDFB-0872-4D87-925A-2DB2741F961B}" type="sibTrans" cxnId="{91C2737D-E009-4487-96D8-1A7A0100AD6A}">
      <dgm:prSet/>
      <dgm:spPr/>
      <dgm:t>
        <a:bodyPr/>
        <a:lstStyle/>
        <a:p>
          <a:pPr rtl="1"/>
          <a:endParaRPr lang="ar-SA"/>
        </a:p>
      </dgm:t>
    </dgm:pt>
    <dgm:pt modelId="{07FFD753-E675-4EB5-B12E-8431FB98204A}" type="pres">
      <dgm:prSet presAssocID="{6793159D-7DB3-4FAB-A3B1-D526FCF65488}" presName="compositeShape" presStyleCnt="0">
        <dgm:presLayoutVars>
          <dgm:dir/>
          <dgm:resizeHandles/>
        </dgm:presLayoutVars>
      </dgm:prSet>
      <dgm:spPr/>
    </dgm:pt>
    <dgm:pt modelId="{BFC87956-9CBB-4AC0-BB5A-CEF8708A27C5}" type="pres">
      <dgm:prSet presAssocID="{6793159D-7DB3-4FAB-A3B1-D526FCF65488}" presName="pyramid" presStyleLbl="node1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786808B0-8EB2-4593-8545-B9151C9259DD}" type="pres">
      <dgm:prSet presAssocID="{6793159D-7DB3-4FAB-A3B1-D526FCF65488}" presName="theList" presStyleCnt="0"/>
      <dgm:spPr/>
    </dgm:pt>
    <dgm:pt modelId="{8BF25556-6CC6-457D-95A9-23410708C136}" type="pres">
      <dgm:prSet presAssocID="{757F25AA-2AEF-42C5-9DBE-D645BE538716}" presName="aNode" presStyleLbl="fgAcc1" presStyleIdx="0" presStyleCnt="3">
        <dgm:presLayoutVars>
          <dgm:bulletEnabled val="1"/>
        </dgm:presLayoutVars>
      </dgm:prSet>
      <dgm:spPr/>
    </dgm:pt>
    <dgm:pt modelId="{8714F202-6182-4000-B103-260301A0F253}" type="pres">
      <dgm:prSet presAssocID="{757F25AA-2AEF-42C5-9DBE-D645BE538716}" presName="aSpace" presStyleCnt="0"/>
      <dgm:spPr/>
    </dgm:pt>
    <dgm:pt modelId="{4C656C7C-6DC3-46AB-B857-E782C4BDE434}" type="pres">
      <dgm:prSet presAssocID="{BEB8CB1F-32BE-4763-A2AF-A11D89281122}" presName="aNode" presStyleLbl="fgAcc1" presStyleIdx="1" presStyleCnt="3">
        <dgm:presLayoutVars>
          <dgm:bulletEnabled val="1"/>
        </dgm:presLayoutVars>
      </dgm:prSet>
      <dgm:spPr/>
    </dgm:pt>
    <dgm:pt modelId="{0BCFCEF1-0753-45F2-AD41-9F7B25C1E8B4}" type="pres">
      <dgm:prSet presAssocID="{BEB8CB1F-32BE-4763-A2AF-A11D89281122}" presName="aSpace" presStyleCnt="0"/>
      <dgm:spPr/>
    </dgm:pt>
    <dgm:pt modelId="{8A9D8B35-2600-4E0D-8B2D-28653DFEC217}" type="pres">
      <dgm:prSet presAssocID="{2ACA1AD1-6603-480E-9914-788708CC785A}" presName="aNode" presStyleLbl="fgAcc1" presStyleIdx="2" presStyleCnt="3">
        <dgm:presLayoutVars>
          <dgm:bulletEnabled val="1"/>
        </dgm:presLayoutVars>
      </dgm:prSet>
      <dgm:spPr/>
    </dgm:pt>
    <dgm:pt modelId="{4DC60EA5-7B31-49FC-969C-33D714F1A5A9}" type="pres">
      <dgm:prSet presAssocID="{2ACA1AD1-6603-480E-9914-788708CC785A}" presName="aSpace" presStyleCnt="0"/>
      <dgm:spPr/>
    </dgm:pt>
  </dgm:ptLst>
  <dgm:cxnLst>
    <dgm:cxn modelId="{6F97CC13-B727-45BC-B7DE-E00A962FD5EE}" type="presOf" srcId="{6793159D-7DB3-4FAB-A3B1-D526FCF65488}" destId="{07FFD753-E675-4EB5-B12E-8431FB98204A}" srcOrd="0" destOrd="0" presId="urn:microsoft.com/office/officeart/2005/8/layout/pyramid2"/>
    <dgm:cxn modelId="{88C34125-1E9F-4C32-955B-DFA956F0A189}" srcId="{6793159D-7DB3-4FAB-A3B1-D526FCF65488}" destId="{757F25AA-2AEF-42C5-9DBE-D645BE538716}" srcOrd="0" destOrd="0" parTransId="{CF76463A-1FB3-4742-9141-301EB4E0C5B4}" sibTransId="{96CB6799-B5DA-438A-BB9A-198C7B4DA6BA}"/>
    <dgm:cxn modelId="{CE8B712C-3429-47B8-8AB5-0FB458C52D28}" type="presOf" srcId="{757F25AA-2AEF-42C5-9DBE-D645BE538716}" destId="{8BF25556-6CC6-457D-95A9-23410708C136}" srcOrd="0" destOrd="0" presId="urn:microsoft.com/office/officeart/2005/8/layout/pyramid2"/>
    <dgm:cxn modelId="{CC75143A-5789-4437-A0D0-F66F94B3F9D5}" type="presOf" srcId="{2ACA1AD1-6603-480E-9914-788708CC785A}" destId="{8A9D8B35-2600-4E0D-8B2D-28653DFEC217}" srcOrd="0" destOrd="0" presId="urn:microsoft.com/office/officeart/2005/8/layout/pyramid2"/>
    <dgm:cxn modelId="{FA8B3F3E-9A9E-4E38-B200-E6472DAE70D0}" type="presOf" srcId="{BEB8CB1F-32BE-4763-A2AF-A11D89281122}" destId="{4C656C7C-6DC3-46AB-B857-E782C4BDE434}" srcOrd="0" destOrd="0" presId="urn:microsoft.com/office/officeart/2005/8/layout/pyramid2"/>
    <dgm:cxn modelId="{91C2737D-E009-4487-96D8-1A7A0100AD6A}" srcId="{6793159D-7DB3-4FAB-A3B1-D526FCF65488}" destId="{2ACA1AD1-6603-480E-9914-788708CC785A}" srcOrd="2" destOrd="0" parTransId="{F6A952B2-5F76-43EE-A21F-BB7219F62C75}" sibTransId="{8E47CDFB-0872-4D87-925A-2DB2741F961B}"/>
    <dgm:cxn modelId="{7D6208D0-DD36-4B59-8021-7D56574CBE4E}" srcId="{6793159D-7DB3-4FAB-A3B1-D526FCF65488}" destId="{BEB8CB1F-32BE-4763-A2AF-A11D89281122}" srcOrd="1" destOrd="0" parTransId="{29F4F07A-78D9-4AF2-A61B-4D4681C72978}" sibTransId="{64603072-3D30-4796-ABA8-F87571C8172E}"/>
    <dgm:cxn modelId="{096032CD-08BA-4B71-A796-560BD1D9DEBE}" type="presParOf" srcId="{07FFD753-E675-4EB5-B12E-8431FB98204A}" destId="{BFC87956-9CBB-4AC0-BB5A-CEF8708A27C5}" srcOrd="0" destOrd="0" presId="urn:microsoft.com/office/officeart/2005/8/layout/pyramid2"/>
    <dgm:cxn modelId="{53B680A4-EF04-427E-993B-89915F7E73E2}" type="presParOf" srcId="{07FFD753-E675-4EB5-B12E-8431FB98204A}" destId="{786808B0-8EB2-4593-8545-B9151C9259DD}" srcOrd="1" destOrd="0" presId="urn:microsoft.com/office/officeart/2005/8/layout/pyramid2"/>
    <dgm:cxn modelId="{1CD638AF-485F-4BDC-8870-2FDA66C169B8}" type="presParOf" srcId="{786808B0-8EB2-4593-8545-B9151C9259DD}" destId="{8BF25556-6CC6-457D-95A9-23410708C136}" srcOrd="0" destOrd="0" presId="urn:microsoft.com/office/officeart/2005/8/layout/pyramid2"/>
    <dgm:cxn modelId="{34D2E24A-1F84-4805-B2F8-3B1A40CEBF9E}" type="presParOf" srcId="{786808B0-8EB2-4593-8545-B9151C9259DD}" destId="{8714F202-6182-4000-B103-260301A0F253}" srcOrd="1" destOrd="0" presId="urn:microsoft.com/office/officeart/2005/8/layout/pyramid2"/>
    <dgm:cxn modelId="{D68AC444-F8F4-438D-BF5D-2E1CC8D538AF}" type="presParOf" srcId="{786808B0-8EB2-4593-8545-B9151C9259DD}" destId="{4C656C7C-6DC3-46AB-B857-E782C4BDE434}" srcOrd="2" destOrd="0" presId="urn:microsoft.com/office/officeart/2005/8/layout/pyramid2"/>
    <dgm:cxn modelId="{35AD85A0-65DF-4E5C-9BEC-2FF848BFE1A5}" type="presParOf" srcId="{786808B0-8EB2-4593-8545-B9151C9259DD}" destId="{0BCFCEF1-0753-45F2-AD41-9F7B25C1E8B4}" srcOrd="3" destOrd="0" presId="urn:microsoft.com/office/officeart/2005/8/layout/pyramid2"/>
    <dgm:cxn modelId="{35288A88-8A87-4D72-98AD-5FAFB43B994D}" type="presParOf" srcId="{786808B0-8EB2-4593-8545-B9151C9259DD}" destId="{8A9D8B35-2600-4E0D-8B2D-28653DFEC217}" srcOrd="4" destOrd="0" presId="urn:microsoft.com/office/officeart/2005/8/layout/pyramid2"/>
    <dgm:cxn modelId="{53554131-B721-4E7F-9CE2-6F2D88EAD953}" type="presParOf" srcId="{786808B0-8EB2-4593-8545-B9151C9259DD}" destId="{4DC60EA5-7B31-49FC-969C-33D714F1A5A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93159D-7DB3-4FAB-A3B1-D526FCF6548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57F25AA-2AEF-42C5-9DBE-D645BE538716}">
      <dgm:prSet phldrT="[نص]" custT="1"/>
      <dgm:spPr/>
      <dgm:t>
        <a:bodyPr/>
        <a:lstStyle/>
        <a:p>
          <a:pPr rtl="1"/>
          <a:r>
            <a:rPr lang="ar-SA" sz="3200" dirty="0">
              <a:solidFill>
                <a:schemeClr val="tx1"/>
              </a:solidFill>
              <a:latin typeface="A Jannat LT" panose="01000000000000000000" pitchFamily="2" charset="-78"/>
              <a:cs typeface="A Jannat LT" panose="01000000000000000000" pitchFamily="2" charset="-78"/>
            </a:rPr>
            <a:t>أفعال</a:t>
          </a:r>
          <a:endParaRPr lang="ar-SA" sz="3200" dirty="0">
            <a:solidFill>
              <a:schemeClr val="tx1"/>
            </a:solidFill>
          </a:endParaRPr>
        </a:p>
      </dgm:t>
    </dgm:pt>
    <dgm:pt modelId="{CF76463A-1FB3-4742-9141-301EB4E0C5B4}" type="parTrans" cxnId="{88C34125-1E9F-4C32-955B-DFA956F0A189}">
      <dgm:prSet/>
      <dgm:spPr/>
      <dgm:t>
        <a:bodyPr/>
        <a:lstStyle/>
        <a:p>
          <a:pPr rtl="1"/>
          <a:endParaRPr lang="ar-SA"/>
        </a:p>
      </dgm:t>
    </dgm:pt>
    <dgm:pt modelId="{96CB6799-B5DA-438A-BB9A-198C7B4DA6BA}" type="sibTrans" cxnId="{88C34125-1E9F-4C32-955B-DFA956F0A189}">
      <dgm:prSet/>
      <dgm:spPr/>
      <dgm:t>
        <a:bodyPr/>
        <a:lstStyle/>
        <a:p>
          <a:pPr rtl="1"/>
          <a:endParaRPr lang="ar-SA"/>
        </a:p>
      </dgm:t>
    </dgm:pt>
    <dgm:pt modelId="{BEB8CB1F-32BE-4763-A2AF-A11D89281122}">
      <dgm:prSet phldrT="[نص]" phldr="1"/>
      <dgm:spPr/>
      <dgm:t>
        <a:bodyPr/>
        <a:lstStyle/>
        <a:p>
          <a:pPr rtl="1"/>
          <a:endParaRPr lang="ar-SA" dirty="0"/>
        </a:p>
      </dgm:t>
    </dgm:pt>
    <dgm:pt modelId="{29F4F07A-78D9-4AF2-A61B-4D4681C72978}" type="parTrans" cxnId="{7D6208D0-DD36-4B59-8021-7D56574CBE4E}">
      <dgm:prSet/>
      <dgm:spPr/>
      <dgm:t>
        <a:bodyPr/>
        <a:lstStyle/>
        <a:p>
          <a:pPr rtl="1"/>
          <a:endParaRPr lang="ar-SA"/>
        </a:p>
      </dgm:t>
    </dgm:pt>
    <dgm:pt modelId="{64603072-3D30-4796-ABA8-F87571C8172E}" type="sibTrans" cxnId="{7D6208D0-DD36-4B59-8021-7D56574CBE4E}">
      <dgm:prSet/>
      <dgm:spPr/>
      <dgm:t>
        <a:bodyPr/>
        <a:lstStyle/>
        <a:p>
          <a:pPr rtl="1"/>
          <a:endParaRPr lang="ar-SA"/>
        </a:p>
      </dgm:t>
    </dgm:pt>
    <dgm:pt modelId="{2ACA1AD1-6603-480E-9914-788708CC785A}">
      <dgm:prSet phldrT="[نص]" phldr="1"/>
      <dgm:spPr/>
      <dgm:t>
        <a:bodyPr/>
        <a:lstStyle/>
        <a:p>
          <a:pPr rtl="1"/>
          <a:endParaRPr lang="ar-SA" dirty="0"/>
        </a:p>
      </dgm:t>
    </dgm:pt>
    <dgm:pt modelId="{F6A952B2-5F76-43EE-A21F-BB7219F62C75}" type="parTrans" cxnId="{91C2737D-E009-4487-96D8-1A7A0100AD6A}">
      <dgm:prSet/>
      <dgm:spPr/>
      <dgm:t>
        <a:bodyPr/>
        <a:lstStyle/>
        <a:p>
          <a:pPr rtl="1"/>
          <a:endParaRPr lang="ar-SA"/>
        </a:p>
      </dgm:t>
    </dgm:pt>
    <dgm:pt modelId="{8E47CDFB-0872-4D87-925A-2DB2741F961B}" type="sibTrans" cxnId="{91C2737D-E009-4487-96D8-1A7A0100AD6A}">
      <dgm:prSet/>
      <dgm:spPr/>
      <dgm:t>
        <a:bodyPr/>
        <a:lstStyle/>
        <a:p>
          <a:pPr rtl="1"/>
          <a:endParaRPr lang="ar-SA"/>
        </a:p>
      </dgm:t>
    </dgm:pt>
    <dgm:pt modelId="{07FFD753-E675-4EB5-B12E-8431FB98204A}" type="pres">
      <dgm:prSet presAssocID="{6793159D-7DB3-4FAB-A3B1-D526FCF65488}" presName="compositeShape" presStyleCnt="0">
        <dgm:presLayoutVars>
          <dgm:dir/>
          <dgm:resizeHandles/>
        </dgm:presLayoutVars>
      </dgm:prSet>
      <dgm:spPr/>
    </dgm:pt>
    <dgm:pt modelId="{BFC87956-9CBB-4AC0-BB5A-CEF8708A27C5}" type="pres">
      <dgm:prSet presAssocID="{6793159D-7DB3-4FAB-A3B1-D526FCF65488}" presName="pyramid" presStyleLbl="node1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786808B0-8EB2-4593-8545-B9151C9259DD}" type="pres">
      <dgm:prSet presAssocID="{6793159D-7DB3-4FAB-A3B1-D526FCF65488}" presName="theList" presStyleCnt="0"/>
      <dgm:spPr/>
    </dgm:pt>
    <dgm:pt modelId="{8BF25556-6CC6-457D-95A9-23410708C136}" type="pres">
      <dgm:prSet presAssocID="{757F25AA-2AEF-42C5-9DBE-D645BE538716}" presName="aNode" presStyleLbl="fgAcc1" presStyleIdx="0" presStyleCnt="3">
        <dgm:presLayoutVars>
          <dgm:bulletEnabled val="1"/>
        </dgm:presLayoutVars>
      </dgm:prSet>
      <dgm:spPr/>
    </dgm:pt>
    <dgm:pt modelId="{8714F202-6182-4000-B103-260301A0F253}" type="pres">
      <dgm:prSet presAssocID="{757F25AA-2AEF-42C5-9DBE-D645BE538716}" presName="aSpace" presStyleCnt="0"/>
      <dgm:spPr/>
    </dgm:pt>
    <dgm:pt modelId="{4C656C7C-6DC3-46AB-B857-E782C4BDE434}" type="pres">
      <dgm:prSet presAssocID="{BEB8CB1F-32BE-4763-A2AF-A11D89281122}" presName="aNode" presStyleLbl="fgAcc1" presStyleIdx="1" presStyleCnt="3">
        <dgm:presLayoutVars>
          <dgm:bulletEnabled val="1"/>
        </dgm:presLayoutVars>
      </dgm:prSet>
      <dgm:spPr/>
    </dgm:pt>
    <dgm:pt modelId="{0BCFCEF1-0753-45F2-AD41-9F7B25C1E8B4}" type="pres">
      <dgm:prSet presAssocID="{BEB8CB1F-32BE-4763-A2AF-A11D89281122}" presName="aSpace" presStyleCnt="0"/>
      <dgm:spPr/>
    </dgm:pt>
    <dgm:pt modelId="{8A9D8B35-2600-4E0D-8B2D-28653DFEC217}" type="pres">
      <dgm:prSet presAssocID="{2ACA1AD1-6603-480E-9914-788708CC785A}" presName="aNode" presStyleLbl="fgAcc1" presStyleIdx="2" presStyleCnt="3" custLinFactNeighborX="3121" custLinFactNeighborY="-19585">
        <dgm:presLayoutVars>
          <dgm:bulletEnabled val="1"/>
        </dgm:presLayoutVars>
      </dgm:prSet>
      <dgm:spPr/>
    </dgm:pt>
    <dgm:pt modelId="{4DC60EA5-7B31-49FC-969C-33D714F1A5A9}" type="pres">
      <dgm:prSet presAssocID="{2ACA1AD1-6603-480E-9914-788708CC785A}" presName="aSpace" presStyleCnt="0"/>
      <dgm:spPr/>
    </dgm:pt>
  </dgm:ptLst>
  <dgm:cxnLst>
    <dgm:cxn modelId="{6F97CC13-B727-45BC-B7DE-E00A962FD5EE}" type="presOf" srcId="{6793159D-7DB3-4FAB-A3B1-D526FCF65488}" destId="{07FFD753-E675-4EB5-B12E-8431FB98204A}" srcOrd="0" destOrd="0" presId="urn:microsoft.com/office/officeart/2005/8/layout/pyramid2"/>
    <dgm:cxn modelId="{88C34125-1E9F-4C32-955B-DFA956F0A189}" srcId="{6793159D-7DB3-4FAB-A3B1-D526FCF65488}" destId="{757F25AA-2AEF-42C5-9DBE-D645BE538716}" srcOrd="0" destOrd="0" parTransId="{CF76463A-1FB3-4742-9141-301EB4E0C5B4}" sibTransId="{96CB6799-B5DA-438A-BB9A-198C7B4DA6BA}"/>
    <dgm:cxn modelId="{CE8B712C-3429-47B8-8AB5-0FB458C52D28}" type="presOf" srcId="{757F25AA-2AEF-42C5-9DBE-D645BE538716}" destId="{8BF25556-6CC6-457D-95A9-23410708C136}" srcOrd="0" destOrd="0" presId="urn:microsoft.com/office/officeart/2005/8/layout/pyramid2"/>
    <dgm:cxn modelId="{CC75143A-5789-4437-A0D0-F66F94B3F9D5}" type="presOf" srcId="{2ACA1AD1-6603-480E-9914-788708CC785A}" destId="{8A9D8B35-2600-4E0D-8B2D-28653DFEC217}" srcOrd="0" destOrd="0" presId="urn:microsoft.com/office/officeart/2005/8/layout/pyramid2"/>
    <dgm:cxn modelId="{FA8B3F3E-9A9E-4E38-B200-E6472DAE70D0}" type="presOf" srcId="{BEB8CB1F-32BE-4763-A2AF-A11D89281122}" destId="{4C656C7C-6DC3-46AB-B857-E782C4BDE434}" srcOrd="0" destOrd="0" presId="urn:microsoft.com/office/officeart/2005/8/layout/pyramid2"/>
    <dgm:cxn modelId="{91C2737D-E009-4487-96D8-1A7A0100AD6A}" srcId="{6793159D-7DB3-4FAB-A3B1-D526FCF65488}" destId="{2ACA1AD1-6603-480E-9914-788708CC785A}" srcOrd="2" destOrd="0" parTransId="{F6A952B2-5F76-43EE-A21F-BB7219F62C75}" sibTransId="{8E47CDFB-0872-4D87-925A-2DB2741F961B}"/>
    <dgm:cxn modelId="{7D6208D0-DD36-4B59-8021-7D56574CBE4E}" srcId="{6793159D-7DB3-4FAB-A3B1-D526FCF65488}" destId="{BEB8CB1F-32BE-4763-A2AF-A11D89281122}" srcOrd="1" destOrd="0" parTransId="{29F4F07A-78D9-4AF2-A61B-4D4681C72978}" sibTransId="{64603072-3D30-4796-ABA8-F87571C8172E}"/>
    <dgm:cxn modelId="{096032CD-08BA-4B71-A796-560BD1D9DEBE}" type="presParOf" srcId="{07FFD753-E675-4EB5-B12E-8431FB98204A}" destId="{BFC87956-9CBB-4AC0-BB5A-CEF8708A27C5}" srcOrd="0" destOrd="0" presId="urn:microsoft.com/office/officeart/2005/8/layout/pyramid2"/>
    <dgm:cxn modelId="{53B680A4-EF04-427E-993B-89915F7E73E2}" type="presParOf" srcId="{07FFD753-E675-4EB5-B12E-8431FB98204A}" destId="{786808B0-8EB2-4593-8545-B9151C9259DD}" srcOrd="1" destOrd="0" presId="urn:microsoft.com/office/officeart/2005/8/layout/pyramid2"/>
    <dgm:cxn modelId="{1CD638AF-485F-4BDC-8870-2FDA66C169B8}" type="presParOf" srcId="{786808B0-8EB2-4593-8545-B9151C9259DD}" destId="{8BF25556-6CC6-457D-95A9-23410708C136}" srcOrd="0" destOrd="0" presId="urn:microsoft.com/office/officeart/2005/8/layout/pyramid2"/>
    <dgm:cxn modelId="{34D2E24A-1F84-4805-B2F8-3B1A40CEBF9E}" type="presParOf" srcId="{786808B0-8EB2-4593-8545-B9151C9259DD}" destId="{8714F202-6182-4000-B103-260301A0F253}" srcOrd="1" destOrd="0" presId="urn:microsoft.com/office/officeart/2005/8/layout/pyramid2"/>
    <dgm:cxn modelId="{D68AC444-F8F4-438D-BF5D-2E1CC8D538AF}" type="presParOf" srcId="{786808B0-8EB2-4593-8545-B9151C9259DD}" destId="{4C656C7C-6DC3-46AB-B857-E782C4BDE434}" srcOrd="2" destOrd="0" presId="urn:microsoft.com/office/officeart/2005/8/layout/pyramid2"/>
    <dgm:cxn modelId="{35AD85A0-65DF-4E5C-9BEC-2FF848BFE1A5}" type="presParOf" srcId="{786808B0-8EB2-4593-8545-B9151C9259DD}" destId="{0BCFCEF1-0753-45F2-AD41-9F7B25C1E8B4}" srcOrd="3" destOrd="0" presId="urn:microsoft.com/office/officeart/2005/8/layout/pyramid2"/>
    <dgm:cxn modelId="{35288A88-8A87-4D72-98AD-5FAFB43B994D}" type="presParOf" srcId="{786808B0-8EB2-4593-8545-B9151C9259DD}" destId="{8A9D8B35-2600-4E0D-8B2D-28653DFEC217}" srcOrd="4" destOrd="0" presId="urn:microsoft.com/office/officeart/2005/8/layout/pyramid2"/>
    <dgm:cxn modelId="{53554131-B721-4E7F-9CE2-6F2D88EAD953}" type="presParOf" srcId="{786808B0-8EB2-4593-8545-B9151C9259DD}" destId="{4DC60EA5-7B31-49FC-969C-33D714F1A5A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93159D-7DB3-4FAB-A3B1-D526FCF65488}" type="doc">
      <dgm:prSet loTypeId="urn:microsoft.com/office/officeart/2005/8/layout/pyramid2" loCatId="list" qsTypeId="urn:microsoft.com/office/officeart/2005/8/quickstyle/simple1" qsCatId="simple" csTypeId="urn:microsoft.com/office/officeart/2005/8/colors/accent3_2" csCatId="accent3" phldr="1"/>
      <dgm:spPr/>
    </dgm:pt>
    <dgm:pt modelId="{757F25AA-2AEF-42C5-9DBE-D645BE538716}">
      <dgm:prSet phldrT="[نص]" custT="1"/>
      <dgm:spPr/>
      <dgm:t>
        <a:bodyPr/>
        <a:lstStyle/>
        <a:p>
          <a:pPr rtl="1"/>
          <a:r>
            <a:rPr lang="ar-SA" sz="3200" dirty="0">
              <a:latin typeface="A Jannat LT" panose="01000000000000000000" pitchFamily="2" charset="-78"/>
              <a:cs typeface="A Jannat LT" panose="01000000000000000000" pitchFamily="2" charset="-78"/>
            </a:rPr>
            <a:t>حروف</a:t>
          </a:r>
          <a:endParaRPr lang="ar-SA" sz="3200" dirty="0"/>
        </a:p>
      </dgm:t>
    </dgm:pt>
    <dgm:pt modelId="{CF76463A-1FB3-4742-9141-301EB4E0C5B4}" type="parTrans" cxnId="{88C34125-1E9F-4C32-955B-DFA956F0A189}">
      <dgm:prSet/>
      <dgm:spPr/>
      <dgm:t>
        <a:bodyPr/>
        <a:lstStyle/>
        <a:p>
          <a:pPr rtl="1"/>
          <a:endParaRPr lang="ar-SA"/>
        </a:p>
      </dgm:t>
    </dgm:pt>
    <dgm:pt modelId="{96CB6799-B5DA-438A-BB9A-198C7B4DA6BA}" type="sibTrans" cxnId="{88C34125-1E9F-4C32-955B-DFA956F0A189}">
      <dgm:prSet/>
      <dgm:spPr/>
      <dgm:t>
        <a:bodyPr/>
        <a:lstStyle/>
        <a:p>
          <a:pPr rtl="1"/>
          <a:endParaRPr lang="ar-SA"/>
        </a:p>
      </dgm:t>
    </dgm:pt>
    <dgm:pt modelId="{BEB8CB1F-32BE-4763-A2AF-A11D89281122}">
      <dgm:prSet phldrT="[نص]" phldr="1"/>
      <dgm:spPr/>
      <dgm:t>
        <a:bodyPr/>
        <a:lstStyle/>
        <a:p>
          <a:pPr rtl="1"/>
          <a:endParaRPr lang="ar-SA" dirty="0"/>
        </a:p>
      </dgm:t>
    </dgm:pt>
    <dgm:pt modelId="{29F4F07A-78D9-4AF2-A61B-4D4681C72978}" type="parTrans" cxnId="{7D6208D0-DD36-4B59-8021-7D56574CBE4E}">
      <dgm:prSet/>
      <dgm:spPr/>
      <dgm:t>
        <a:bodyPr/>
        <a:lstStyle/>
        <a:p>
          <a:pPr rtl="1"/>
          <a:endParaRPr lang="ar-SA"/>
        </a:p>
      </dgm:t>
    </dgm:pt>
    <dgm:pt modelId="{64603072-3D30-4796-ABA8-F87571C8172E}" type="sibTrans" cxnId="{7D6208D0-DD36-4B59-8021-7D56574CBE4E}">
      <dgm:prSet/>
      <dgm:spPr/>
      <dgm:t>
        <a:bodyPr/>
        <a:lstStyle/>
        <a:p>
          <a:pPr rtl="1"/>
          <a:endParaRPr lang="ar-SA"/>
        </a:p>
      </dgm:t>
    </dgm:pt>
    <dgm:pt modelId="{2ACA1AD1-6603-480E-9914-788708CC785A}">
      <dgm:prSet phldrT="[نص]" phldr="1"/>
      <dgm:spPr/>
      <dgm:t>
        <a:bodyPr/>
        <a:lstStyle/>
        <a:p>
          <a:pPr rtl="1"/>
          <a:endParaRPr lang="ar-SA" dirty="0"/>
        </a:p>
      </dgm:t>
    </dgm:pt>
    <dgm:pt modelId="{F6A952B2-5F76-43EE-A21F-BB7219F62C75}" type="parTrans" cxnId="{91C2737D-E009-4487-96D8-1A7A0100AD6A}">
      <dgm:prSet/>
      <dgm:spPr/>
      <dgm:t>
        <a:bodyPr/>
        <a:lstStyle/>
        <a:p>
          <a:pPr rtl="1"/>
          <a:endParaRPr lang="ar-SA"/>
        </a:p>
      </dgm:t>
    </dgm:pt>
    <dgm:pt modelId="{8E47CDFB-0872-4D87-925A-2DB2741F961B}" type="sibTrans" cxnId="{91C2737D-E009-4487-96D8-1A7A0100AD6A}">
      <dgm:prSet/>
      <dgm:spPr/>
      <dgm:t>
        <a:bodyPr/>
        <a:lstStyle/>
        <a:p>
          <a:pPr rtl="1"/>
          <a:endParaRPr lang="ar-SA"/>
        </a:p>
      </dgm:t>
    </dgm:pt>
    <dgm:pt modelId="{07FFD753-E675-4EB5-B12E-8431FB98204A}" type="pres">
      <dgm:prSet presAssocID="{6793159D-7DB3-4FAB-A3B1-D526FCF65488}" presName="compositeShape" presStyleCnt="0">
        <dgm:presLayoutVars>
          <dgm:dir/>
          <dgm:resizeHandles/>
        </dgm:presLayoutVars>
      </dgm:prSet>
      <dgm:spPr/>
    </dgm:pt>
    <dgm:pt modelId="{BFC87956-9CBB-4AC0-BB5A-CEF8708A27C5}" type="pres">
      <dgm:prSet presAssocID="{6793159D-7DB3-4FAB-A3B1-D526FCF65488}" presName="pyramid" presStyleLbl="node1" presStyleIdx="0" presStyleCnt="1"/>
      <dgm:spPr/>
    </dgm:pt>
    <dgm:pt modelId="{786808B0-8EB2-4593-8545-B9151C9259DD}" type="pres">
      <dgm:prSet presAssocID="{6793159D-7DB3-4FAB-A3B1-D526FCF65488}" presName="theList" presStyleCnt="0"/>
      <dgm:spPr/>
    </dgm:pt>
    <dgm:pt modelId="{8BF25556-6CC6-457D-95A9-23410708C136}" type="pres">
      <dgm:prSet presAssocID="{757F25AA-2AEF-42C5-9DBE-D645BE538716}" presName="aNode" presStyleLbl="fgAcc1" presStyleIdx="0" presStyleCnt="3">
        <dgm:presLayoutVars>
          <dgm:bulletEnabled val="1"/>
        </dgm:presLayoutVars>
      </dgm:prSet>
      <dgm:spPr/>
    </dgm:pt>
    <dgm:pt modelId="{8714F202-6182-4000-B103-260301A0F253}" type="pres">
      <dgm:prSet presAssocID="{757F25AA-2AEF-42C5-9DBE-D645BE538716}" presName="aSpace" presStyleCnt="0"/>
      <dgm:spPr/>
    </dgm:pt>
    <dgm:pt modelId="{4C656C7C-6DC3-46AB-B857-E782C4BDE434}" type="pres">
      <dgm:prSet presAssocID="{BEB8CB1F-32BE-4763-A2AF-A11D89281122}" presName="aNode" presStyleLbl="fgAcc1" presStyleIdx="1" presStyleCnt="3">
        <dgm:presLayoutVars>
          <dgm:bulletEnabled val="1"/>
        </dgm:presLayoutVars>
      </dgm:prSet>
      <dgm:spPr/>
    </dgm:pt>
    <dgm:pt modelId="{0BCFCEF1-0753-45F2-AD41-9F7B25C1E8B4}" type="pres">
      <dgm:prSet presAssocID="{BEB8CB1F-32BE-4763-A2AF-A11D89281122}" presName="aSpace" presStyleCnt="0"/>
      <dgm:spPr/>
    </dgm:pt>
    <dgm:pt modelId="{8A9D8B35-2600-4E0D-8B2D-28653DFEC217}" type="pres">
      <dgm:prSet presAssocID="{2ACA1AD1-6603-480E-9914-788708CC785A}" presName="aNode" presStyleLbl="fgAcc1" presStyleIdx="2" presStyleCnt="3">
        <dgm:presLayoutVars>
          <dgm:bulletEnabled val="1"/>
        </dgm:presLayoutVars>
      </dgm:prSet>
      <dgm:spPr/>
    </dgm:pt>
    <dgm:pt modelId="{4DC60EA5-7B31-49FC-969C-33D714F1A5A9}" type="pres">
      <dgm:prSet presAssocID="{2ACA1AD1-6603-480E-9914-788708CC785A}" presName="aSpace" presStyleCnt="0"/>
      <dgm:spPr/>
    </dgm:pt>
  </dgm:ptLst>
  <dgm:cxnLst>
    <dgm:cxn modelId="{6F97CC13-B727-45BC-B7DE-E00A962FD5EE}" type="presOf" srcId="{6793159D-7DB3-4FAB-A3B1-D526FCF65488}" destId="{07FFD753-E675-4EB5-B12E-8431FB98204A}" srcOrd="0" destOrd="0" presId="urn:microsoft.com/office/officeart/2005/8/layout/pyramid2"/>
    <dgm:cxn modelId="{88C34125-1E9F-4C32-955B-DFA956F0A189}" srcId="{6793159D-7DB3-4FAB-A3B1-D526FCF65488}" destId="{757F25AA-2AEF-42C5-9DBE-D645BE538716}" srcOrd="0" destOrd="0" parTransId="{CF76463A-1FB3-4742-9141-301EB4E0C5B4}" sibTransId="{96CB6799-B5DA-438A-BB9A-198C7B4DA6BA}"/>
    <dgm:cxn modelId="{CE8B712C-3429-47B8-8AB5-0FB458C52D28}" type="presOf" srcId="{757F25AA-2AEF-42C5-9DBE-D645BE538716}" destId="{8BF25556-6CC6-457D-95A9-23410708C136}" srcOrd="0" destOrd="0" presId="urn:microsoft.com/office/officeart/2005/8/layout/pyramid2"/>
    <dgm:cxn modelId="{CC75143A-5789-4437-A0D0-F66F94B3F9D5}" type="presOf" srcId="{2ACA1AD1-6603-480E-9914-788708CC785A}" destId="{8A9D8B35-2600-4E0D-8B2D-28653DFEC217}" srcOrd="0" destOrd="0" presId="urn:microsoft.com/office/officeart/2005/8/layout/pyramid2"/>
    <dgm:cxn modelId="{FA8B3F3E-9A9E-4E38-B200-E6472DAE70D0}" type="presOf" srcId="{BEB8CB1F-32BE-4763-A2AF-A11D89281122}" destId="{4C656C7C-6DC3-46AB-B857-E782C4BDE434}" srcOrd="0" destOrd="0" presId="urn:microsoft.com/office/officeart/2005/8/layout/pyramid2"/>
    <dgm:cxn modelId="{91C2737D-E009-4487-96D8-1A7A0100AD6A}" srcId="{6793159D-7DB3-4FAB-A3B1-D526FCF65488}" destId="{2ACA1AD1-6603-480E-9914-788708CC785A}" srcOrd="2" destOrd="0" parTransId="{F6A952B2-5F76-43EE-A21F-BB7219F62C75}" sibTransId="{8E47CDFB-0872-4D87-925A-2DB2741F961B}"/>
    <dgm:cxn modelId="{7D6208D0-DD36-4B59-8021-7D56574CBE4E}" srcId="{6793159D-7DB3-4FAB-A3B1-D526FCF65488}" destId="{BEB8CB1F-32BE-4763-A2AF-A11D89281122}" srcOrd="1" destOrd="0" parTransId="{29F4F07A-78D9-4AF2-A61B-4D4681C72978}" sibTransId="{64603072-3D30-4796-ABA8-F87571C8172E}"/>
    <dgm:cxn modelId="{096032CD-08BA-4B71-A796-560BD1D9DEBE}" type="presParOf" srcId="{07FFD753-E675-4EB5-B12E-8431FB98204A}" destId="{BFC87956-9CBB-4AC0-BB5A-CEF8708A27C5}" srcOrd="0" destOrd="0" presId="urn:microsoft.com/office/officeart/2005/8/layout/pyramid2"/>
    <dgm:cxn modelId="{53B680A4-EF04-427E-993B-89915F7E73E2}" type="presParOf" srcId="{07FFD753-E675-4EB5-B12E-8431FB98204A}" destId="{786808B0-8EB2-4593-8545-B9151C9259DD}" srcOrd="1" destOrd="0" presId="urn:microsoft.com/office/officeart/2005/8/layout/pyramid2"/>
    <dgm:cxn modelId="{1CD638AF-485F-4BDC-8870-2FDA66C169B8}" type="presParOf" srcId="{786808B0-8EB2-4593-8545-B9151C9259DD}" destId="{8BF25556-6CC6-457D-95A9-23410708C136}" srcOrd="0" destOrd="0" presId="urn:microsoft.com/office/officeart/2005/8/layout/pyramid2"/>
    <dgm:cxn modelId="{34D2E24A-1F84-4805-B2F8-3B1A40CEBF9E}" type="presParOf" srcId="{786808B0-8EB2-4593-8545-B9151C9259DD}" destId="{8714F202-6182-4000-B103-260301A0F253}" srcOrd="1" destOrd="0" presId="urn:microsoft.com/office/officeart/2005/8/layout/pyramid2"/>
    <dgm:cxn modelId="{D68AC444-F8F4-438D-BF5D-2E1CC8D538AF}" type="presParOf" srcId="{786808B0-8EB2-4593-8545-B9151C9259DD}" destId="{4C656C7C-6DC3-46AB-B857-E782C4BDE434}" srcOrd="2" destOrd="0" presId="urn:microsoft.com/office/officeart/2005/8/layout/pyramid2"/>
    <dgm:cxn modelId="{35AD85A0-65DF-4E5C-9BEC-2FF848BFE1A5}" type="presParOf" srcId="{786808B0-8EB2-4593-8545-B9151C9259DD}" destId="{0BCFCEF1-0753-45F2-AD41-9F7B25C1E8B4}" srcOrd="3" destOrd="0" presId="urn:microsoft.com/office/officeart/2005/8/layout/pyramid2"/>
    <dgm:cxn modelId="{35288A88-8A87-4D72-98AD-5FAFB43B994D}" type="presParOf" srcId="{786808B0-8EB2-4593-8545-B9151C9259DD}" destId="{8A9D8B35-2600-4E0D-8B2D-28653DFEC217}" srcOrd="4" destOrd="0" presId="urn:microsoft.com/office/officeart/2005/8/layout/pyramid2"/>
    <dgm:cxn modelId="{53554131-B721-4E7F-9CE2-6F2D88EAD953}" type="presParOf" srcId="{786808B0-8EB2-4593-8545-B9151C9259DD}" destId="{4DC60EA5-7B31-49FC-969C-33D714F1A5A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93159D-7DB3-4FAB-A3B1-D526FCF6548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57F25AA-2AEF-42C5-9DBE-D645BE538716}">
      <dgm:prSet phldrT="[نص]" custT="1"/>
      <dgm:spPr/>
      <dgm:t>
        <a:bodyPr/>
        <a:lstStyle/>
        <a:p>
          <a:pPr rtl="1"/>
          <a:r>
            <a:rPr lang="ar-SA" sz="3200" dirty="0">
              <a:solidFill>
                <a:schemeClr val="tx1"/>
              </a:solidFill>
              <a:latin typeface="A Jannat LT" panose="01000000000000000000" pitchFamily="2" charset="-78"/>
              <a:cs typeface="A Jannat LT" panose="01000000000000000000" pitchFamily="2" charset="-78"/>
            </a:rPr>
            <a:t>أسماء</a:t>
          </a:r>
          <a:endParaRPr lang="ar-SA" sz="3200" dirty="0">
            <a:solidFill>
              <a:schemeClr val="tx1"/>
            </a:solidFill>
          </a:endParaRPr>
        </a:p>
      </dgm:t>
    </dgm:pt>
    <dgm:pt modelId="{CF76463A-1FB3-4742-9141-301EB4E0C5B4}" type="parTrans" cxnId="{88C34125-1E9F-4C32-955B-DFA956F0A189}">
      <dgm:prSet/>
      <dgm:spPr/>
      <dgm:t>
        <a:bodyPr/>
        <a:lstStyle/>
        <a:p>
          <a:pPr rtl="1"/>
          <a:endParaRPr lang="ar-SA"/>
        </a:p>
      </dgm:t>
    </dgm:pt>
    <dgm:pt modelId="{96CB6799-B5DA-438A-BB9A-198C7B4DA6BA}" type="sibTrans" cxnId="{88C34125-1E9F-4C32-955B-DFA956F0A189}">
      <dgm:prSet/>
      <dgm:spPr/>
      <dgm:t>
        <a:bodyPr/>
        <a:lstStyle/>
        <a:p>
          <a:pPr rtl="1"/>
          <a:endParaRPr lang="ar-SA"/>
        </a:p>
      </dgm:t>
    </dgm:pt>
    <dgm:pt modelId="{BEB8CB1F-32BE-4763-A2AF-A11D89281122}">
      <dgm:prSet phldrT="[نص]" phldr="1"/>
      <dgm:spPr/>
      <dgm:t>
        <a:bodyPr/>
        <a:lstStyle/>
        <a:p>
          <a:pPr rtl="1"/>
          <a:endParaRPr lang="ar-SA" dirty="0"/>
        </a:p>
      </dgm:t>
    </dgm:pt>
    <dgm:pt modelId="{29F4F07A-78D9-4AF2-A61B-4D4681C72978}" type="parTrans" cxnId="{7D6208D0-DD36-4B59-8021-7D56574CBE4E}">
      <dgm:prSet/>
      <dgm:spPr/>
      <dgm:t>
        <a:bodyPr/>
        <a:lstStyle/>
        <a:p>
          <a:pPr rtl="1"/>
          <a:endParaRPr lang="ar-SA"/>
        </a:p>
      </dgm:t>
    </dgm:pt>
    <dgm:pt modelId="{64603072-3D30-4796-ABA8-F87571C8172E}" type="sibTrans" cxnId="{7D6208D0-DD36-4B59-8021-7D56574CBE4E}">
      <dgm:prSet/>
      <dgm:spPr/>
      <dgm:t>
        <a:bodyPr/>
        <a:lstStyle/>
        <a:p>
          <a:pPr rtl="1"/>
          <a:endParaRPr lang="ar-SA"/>
        </a:p>
      </dgm:t>
    </dgm:pt>
    <dgm:pt modelId="{2ACA1AD1-6603-480E-9914-788708CC785A}">
      <dgm:prSet phldrT="[نص]" phldr="1"/>
      <dgm:spPr/>
      <dgm:t>
        <a:bodyPr/>
        <a:lstStyle/>
        <a:p>
          <a:pPr rtl="1"/>
          <a:endParaRPr lang="ar-SA" dirty="0"/>
        </a:p>
      </dgm:t>
    </dgm:pt>
    <dgm:pt modelId="{F6A952B2-5F76-43EE-A21F-BB7219F62C75}" type="parTrans" cxnId="{91C2737D-E009-4487-96D8-1A7A0100AD6A}">
      <dgm:prSet/>
      <dgm:spPr/>
      <dgm:t>
        <a:bodyPr/>
        <a:lstStyle/>
        <a:p>
          <a:pPr rtl="1"/>
          <a:endParaRPr lang="ar-SA"/>
        </a:p>
      </dgm:t>
    </dgm:pt>
    <dgm:pt modelId="{8E47CDFB-0872-4D87-925A-2DB2741F961B}" type="sibTrans" cxnId="{91C2737D-E009-4487-96D8-1A7A0100AD6A}">
      <dgm:prSet/>
      <dgm:spPr/>
      <dgm:t>
        <a:bodyPr/>
        <a:lstStyle/>
        <a:p>
          <a:pPr rtl="1"/>
          <a:endParaRPr lang="ar-SA"/>
        </a:p>
      </dgm:t>
    </dgm:pt>
    <dgm:pt modelId="{07FFD753-E675-4EB5-B12E-8431FB98204A}" type="pres">
      <dgm:prSet presAssocID="{6793159D-7DB3-4FAB-A3B1-D526FCF65488}" presName="compositeShape" presStyleCnt="0">
        <dgm:presLayoutVars>
          <dgm:dir/>
          <dgm:resizeHandles/>
        </dgm:presLayoutVars>
      </dgm:prSet>
      <dgm:spPr/>
    </dgm:pt>
    <dgm:pt modelId="{BFC87956-9CBB-4AC0-BB5A-CEF8708A27C5}" type="pres">
      <dgm:prSet presAssocID="{6793159D-7DB3-4FAB-A3B1-D526FCF65488}" presName="pyramid" presStyleLbl="node1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786808B0-8EB2-4593-8545-B9151C9259DD}" type="pres">
      <dgm:prSet presAssocID="{6793159D-7DB3-4FAB-A3B1-D526FCF65488}" presName="theList" presStyleCnt="0"/>
      <dgm:spPr/>
    </dgm:pt>
    <dgm:pt modelId="{8BF25556-6CC6-457D-95A9-23410708C136}" type="pres">
      <dgm:prSet presAssocID="{757F25AA-2AEF-42C5-9DBE-D645BE538716}" presName="aNode" presStyleLbl="fgAcc1" presStyleIdx="0" presStyleCnt="3">
        <dgm:presLayoutVars>
          <dgm:bulletEnabled val="1"/>
        </dgm:presLayoutVars>
      </dgm:prSet>
      <dgm:spPr/>
    </dgm:pt>
    <dgm:pt modelId="{8714F202-6182-4000-B103-260301A0F253}" type="pres">
      <dgm:prSet presAssocID="{757F25AA-2AEF-42C5-9DBE-D645BE538716}" presName="aSpace" presStyleCnt="0"/>
      <dgm:spPr/>
    </dgm:pt>
    <dgm:pt modelId="{4C656C7C-6DC3-46AB-B857-E782C4BDE434}" type="pres">
      <dgm:prSet presAssocID="{BEB8CB1F-32BE-4763-A2AF-A11D89281122}" presName="aNode" presStyleLbl="fgAcc1" presStyleIdx="1" presStyleCnt="3">
        <dgm:presLayoutVars>
          <dgm:bulletEnabled val="1"/>
        </dgm:presLayoutVars>
      </dgm:prSet>
      <dgm:spPr/>
    </dgm:pt>
    <dgm:pt modelId="{0BCFCEF1-0753-45F2-AD41-9F7B25C1E8B4}" type="pres">
      <dgm:prSet presAssocID="{BEB8CB1F-32BE-4763-A2AF-A11D89281122}" presName="aSpace" presStyleCnt="0"/>
      <dgm:spPr/>
    </dgm:pt>
    <dgm:pt modelId="{8A9D8B35-2600-4E0D-8B2D-28653DFEC217}" type="pres">
      <dgm:prSet presAssocID="{2ACA1AD1-6603-480E-9914-788708CC785A}" presName="aNode" presStyleLbl="fgAcc1" presStyleIdx="2" presStyleCnt="3">
        <dgm:presLayoutVars>
          <dgm:bulletEnabled val="1"/>
        </dgm:presLayoutVars>
      </dgm:prSet>
      <dgm:spPr/>
    </dgm:pt>
    <dgm:pt modelId="{4DC60EA5-7B31-49FC-969C-33D714F1A5A9}" type="pres">
      <dgm:prSet presAssocID="{2ACA1AD1-6603-480E-9914-788708CC785A}" presName="aSpace" presStyleCnt="0"/>
      <dgm:spPr/>
    </dgm:pt>
  </dgm:ptLst>
  <dgm:cxnLst>
    <dgm:cxn modelId="{6F97CC13-B727-45BC-B7DE-E00A962FD5EE}" type="presOf" srcId="{6793159D-7DB3-4FAB-A3B1-D526FCF65488}" destId="{07FFD753-E675-4EB5-B12E-8431FB98204A}" srcOrd="0" destOrd="0" presId="urn:microsoft.com/office/officeart/2005/8/layout/pyramid2"/>
    <dgm:cxn modelId="{88C34125-1E9F-4C32-955B-DFA956F0A189}" srcId="{6793159D-7DB3-4FAB-A3B1-D526FCF65488}" destId="{757F25AA-2AEF-42C5-9DBE-D645BE538716}" srcOrd="0" destOrd="0" parTransId="{CF76463A-1FB3-4742-9141-301EB4E0C5B4}" sibTransId="{96CB6799-B5DA-438A-BB9A-198C7B4DA6BA}"/>
    <dgm:cxn modelId="{CE8B712C-3429-47B8-8AB5-0FB458C52D28}" type="presOf" srcId="{757F25AA-2AEF-42C5-9DBE-D645BE538716}" destId="{8BF25556-6CC6-457D-95A9-23410708C136}" srcOrd="0" destOrd="0" presId="urn:microsoft.com/office/officeart/2005/8/layout/pyramid2"/>
    <dgm:cxn modelId="{CC75143A-5789-4437-A0D0-F66F94B3F9D5}" type="presOf" srcId="{2ACA1AD1-6603-480E-9914-788708CC785A}" destId="{8A9D8B35-2600-4E0D-8B2D-28653DFEC217}" srcOrd="0" destOrd="0" presId="urn:microsoft.com/office/officeart/2005/8/layout/pyramid2"/>
    <dgm:cxn modelId="{FA8B3F3E-9A9E-4E38-B200-E6472DAE70D0}" type="presOf" srcId="{BEB8CB1F-32BE-4763-A2AF-A11D89281122}" destId="{4C656C7C-6DC3-46AB-B857-E782C4BDE434}" srcOrd="0" destOrd="0" presId="urn:microsoft.com/office/officeart/2005/8/layout/pyramid2"/>
    <dgm:cxn modelId="{91C2737D-E009-4487-96D8-1A7A0100AD6A}" srcId="{6793159D-7DB3-4FAB-A3B1-D526FCF65488}" destId="{2ACA1AD1-6603-480E-9914-788708CC785A}" srcOrd="2" destOrd="0" parTransId="{F6A952B2-5F76-43EE-A21F-BB7219F62C75}" sibTransId="{8E47CDFB-0872-4D87-925A-2DB2741F961B}"/>
    <dgm:cxn modelId="{7D6208D0-DD36-4B59-8021-7D56574CBE4E}" srcId="{6793159D-7DB3-4FAB-A3B1-D526FCF65488}" destId="{BEB8CB1F-32BE-4763-A2AF-A11D89281122}" srcOrd="1" destOrd="0" parTransId="{29F4F07A-78D9-4AF2-A61B-4D4681C72978}" sibTransId="{64603072-3D30-4796-ABA8-F87571C8172E}"/>
    <dgm:cxn modelId="{096032CD-08BA-4B71-A796-560BD1D9DEBE}" type="presParOf" srcId="{07FFD753-E675-4EB5-B12E-8431FB98204A}" destId="{BFC87956-9CBB-4AC0-BB5A-CEF8708A27C5}" srcOrd="0" destOrd="0" presId="urn:microsoft.com/office/officeart/2005/8/layout/pyramid2"/>
    <dgm:cxn modelId="{53B680A4-EF04-427E-993B-89915F7E73E2}" type="presParOf" srcId="{07FFD753-E675-4EB5-B12E-8431FB98204A}" destId="{786808B0-8EB2-4593-8545-B9151C9259DD}" srcOrd="1" destOrd="0" presId="urn:microsoft.com/office/officeart/2005/8/layout/pyramid2"/>
    <dgm:cxn modelId="{1CD638AF-485F-4BDC-8870-2FDA66C169B8}" type="presParOf" srcId="{786808B0-8EB2-4593-8545-B9151C9259DD}" destId="{8BF25556-6CC6-457D-95A9-23410708C136}" srcOrd="0" destOrd="0" presId="urn:microsoft.com/office/officeart/2005/8/layout/pyramid2"/>
    <dgm:cxn modelId="{34D2E24A-1F84-4805-B2F8-3B1A40CEBF9E}" type="presParOf" srcId="{786808B0-8EB2-4593-8545-B9151C9259DD}" destId="{8714F202-6182-4000-B103-260301A0F253}" srcOrd="1" destOrd="0" presId="urn:microsoft.com/office/officeart/2005/8/layout/pyramid2"/>
    <dgm:cxn modelId="{D68AC444-F8F4-438D-BF5D-2E1CC8D538AF}" type="presParOf" srcId="{786808B0-8EB2-4593-8545-B9151C9259DD}" destId="{4C656C7C-6DC3-46AB-B857-E782C4BDE434}" srcOrd="2" destOrd="0" presId="urn:microsoft.com/office/officeart/2005/8/layout/pyramid2"/>
    <dgm:cxn modelId="{35AD85A0-65DF-4E5C-9BEC-2FF848BFE1A5}" type="presParOf" srcId="{786808B0-8EB2-4593-8545-B9151C9259DD}" destId="{0BCFCEF1-0753-45F2-AD41-9F7B25C1E8B4}" srcOrd="3" destOrd="0" presId="urn:microsoft.com/office/officeart/2005/8/layout/pyramid2"/>
    <dgm:cxn modelId="{35288A88-8A87-4D72-98AD-5FAFB43B994D}" type="presParOf" srcId="{786808B0-8EB2-4593-8545-B9151C9259DD}" destId="{8A9D8B35-2600-4E0D-8B2D-28653DFEC217}" srcOrd="4" destOrd="0" presId="urn:microsoft.com/office/officeart/2005/8/layout/pyramid2"/>
    <dgm:cxn modelId="{53554131-B721-4E7F-9CE2-6F2D88EAD953}" type="presParOf" srcId="{786808B0-8EB2-4593-8545-B9151C9259DD}" destId="{4DC60EA5-7B31-49FC-969C-33D714F1A5A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93159D-7DB3-4FAB-A3B1-D526FCF6548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57F25AA-2AEF-42C5-9DBE-D645BE538716}">
      <dgm:prSet phldrT="[نص]" custT="1"/>
      <dgm:spPr/>
      <dgm:t>
        <a:bodyPr/>
        <a:lstStyle/>
        <a:p>
          <a:pPr rtl="1"/>
          <a:r>
            <a:rPr lang="ar-SA" sz="3200" dirty="0">
              <a:solidFill>
                <a:schemeClr val="tx1"/>
              </a:solidFill>
              <a:latin typeface="A Jannat LT" panose="01000000000000000000" pitchFamily="2" charset="-78"/>
              <a:cs typeface="A Jannat LT" panose="01000000000000000000" pitchFamily="2" charset="-78"/>
            </a:rPr>
            <a:t>أفعال</a:t>
          </a:r>
          <a:endParaRPr lang="ar-SA" sz="3200" dirty="0">
            <a:solidFill>
              <a:schemeClr val="tx1"/>
            </a:solidFill>
          </a:endParaRPr>
        </a:p>
      </dgm:t>
    </dgm:pt>
    <dgm:pt modelId="{CF76463A-1FB3-4742-9141-301EB4E0C5B4}" type="parTrans" cxnId="{88C34125-1E9F-4C32-955B-DFA956F0A189}">
      <dgm:prSet/>
      <dgm:spPr/>
      <dgm:t>
        <a:bodyPr/>
        <a:lstStyle/>
        <a:p>
          <a:pPr rtl="1"/>
          <a:endParaRPr lang="ar-SA"/>
        </a:p>
      </dgm:t>
    </dgm:pt>
    <dgm:pt modelId="{96CB6799-B5DA-438A-BB9A-198C7B4DA6BA}" type="sibTrans" cxnId="{88C34125-1E9F-4C32-955B-DFA956F0A189}">
      <dgm:prSet/>
      <dgm:spPr/>
      <dgm:t>
        <a:bodyPr/>
        <a:lstStyle/>
        <a:p>
          <a:pPr rtl="1"/>
          <a:endParaRPr lang="ar-SA"/>
        </a:p>
      </dgm:t>
    </dgm:pt>
    <dgm:pt modelId="{BEB8CB1F-32BE-4763-A2AF-A11D89281122}">
      <dgm:prSet phldrT="[نص]" phldr="1"/>
      <dgm:spPr/>
      <dgm:t>
        <a:bodyPr/>
        <a:lstStyle/>
        <a:p>
          <a:pPr rtl="1"/>
          <a:endParaRPr lang="ar-SA" dirty="0"/>
        </a:p>
      </dgm:t>
    </dgm:pt>
    <dgm:pt modelId="{29F4F07A-78D9-4AF2-A61B-4D4681C72978}" type="parTrans" cxnId="{7D6208D0-DD36-4B59-8021-7D56574CBE4E}">
      <dgm:prSet/>
      <dgm:spPr/>
      <dgm:t>
        <a:bodyPr/>
        <a:lstStyle/>
        <a:p>
          <a:pPr rtl="1"/>
          <a:endParaRPr lang="ar-SA"/>
        </a:p>
      </dgm:t>
    </dgm:pt>
    <dgm:pt modelId="{64603072-3D30-4796-ABA8-F87571C8172E}" type="sibTrans" cxnId="{7D6208D0-DD36-4B59-8021-7D56574CBE4E}">
      <dgm:prSet/>
      <dgm:spPr/>
      <dgm:t>
        <a:bodyPr/>
        <a:lstStyle/>
        <a:p>
          <a:pPr rtl="1"/>
          <a:endParaRPr lang="ar-SA"/>
        </a:p>
      </dgm:t>
    </dgm:pt>
    <dgm:pt modelId="{2ACA1AD1-6603-480E-9914-788708CC785A}">
      <dgm:prSet phldrT="[نص]" phldr="1"/>
      <dgm:spPr/>
      <dgm:t>
        <a:bodyPr/>
        <a:lstStyle/>
        <a:p>
          <a:pPr rtl="1"/>
          <a:endParaRPr lang="ar-SA" dirty="0"/>
        </a:p>
      </dgm:t>
    </dgm:pt>
    <dgm:pt modelId="{F6A952B2-5F76-43EE-A21F-BB7219F62C75}" type="parTrans" cxnId="{91C2737D-E009-4487-96D8-1A7A0100AD6A}">
      <dgm:prSet/>
      <dgm:spPr/>
      <dgm:t>
        <a:bodyPr/>
        <a:lstStyle/>
        <a:p>
          <a:pPr rtl="1"/>
          <a:endParaRPr lang="ar-SA"/>
        </a:p>
      </dgm:t>
    </dgm:pt>
    <dgm:pt modelId="{8E47CDFB-0872-4D87-925A-2DB2741F961B}" type="sibTrans" cxnId="{91C2737D-E009-4487-96D8-1A7A0100AD6A}">
      <dgm:prSet/>
      <dgm:spPr/>
      <dgm:t>
        <a:bodyPr/>
        <a:lstStyle/>
        <a:p>
          <a:pPr rtl="1"/>
          <a:endParaRPr lang="ar-SA"/>
        </a:p>
      </dgm:t>
    </dgm:pt>
    <dgm:pt modelId="{07FFD753-E675-4EB5-B12E-8431FB98204A}" type="pres">
      <dgm:prSet presAssocID="{6793159D-7DB3-4FAB-A3B1-D526FCF65488}" presName="compositeShape" presStyleCnt="0">
        <dgm:presLayoutVars>
          <dgm:dir/>
          <dgm:resizeHandles/>
        </dgm:presLayoutVars>
      </dgm:prSet>
      <dgm:spPr/>
    </dgm:pt>
    <dgm:pt modelId="{BFC87956-9CBB-4AC0-BB5A-CEF8708A27C5}" type="pres">
      <dgm:prSet presAssocID="{6793159D-7DB3-4FAB-A3B1-D526FCF65488}" presName="pyramid" presStyleLbl="node1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786808B0-8EB2-4593-8545-B9151C9259DD}" type="pres">
      <dgm:prSet presAssocID="{6793159D-7DB3-4FAB-A3B1-D526FCF65488}" presName="theList" presStyleCnt="0"/>
      <dgm:spPr/>
    </dgm:pt>
    <dgm:pt modelId="{8BF25556-6CC6-457D-95A9-23410708C136}" type="pres">
      <dgm:prSet presAssocID="{757F25AA-2AEF-42C5-9DBE-D645BE538716}" presName="aNode" presStyleLbl="fgAcc1" presStyleIdx="0" presStyleCnt="3">
        <dgm:presLayoutVars>
          <dgm:bulletEnabled val="1"/>
        </dgm:presLayoutVars>
      </dgm:prSet>
      <dgm:spPr/>
    </dgm:pt>
    <dgm:pt modelId="{8714F202-6182-4000-B103-260301A0F253}" type="pres">
      <dgm:prSet presAssocID="{757F25AA-2AEF-42C5-9DBE-D645BE538716}" presName="aSpace" presStyleCnt="0"/>
      <dgm:spPr/>
    </dgm:pt>
    <dgm:pt modelId="{4C656C7C-6DC3-46AB-B857-E782C4BDE434}" type="pres">
      <dgm:prSet presAssocID="{BEB8CB1F-32BE-4763-A2AF-A11D89281122}" presName="aNode" presStyleLbl="fgAcc1" presStyleIdx="1" presStyleCnt="3">
        <dgm:presLayoutVars>
          <dgm:bulletEnabled val="1"/>
        </dgm:presLayoutVars>
      </dgm:prSet>
      <dgm:spPr/>
    </dgm:pt>
    <dgm:pt modelId="{0BCFCEF1-0753-45F2-AD41-9F7B25C1E8B4}" type="pres">
      <dgm:prSet presAssocID="{BEB8CB1F-32BE-4763-A2AF-A11D89281122}" presName="aSpace" presStyleCnt="0"/>
      <dgm:spPr/>
    </dgm:pt>
    <dgm:pt modelId="{8A9D8B35-2600-4E0D-8B2D-28653DFEC217}" type="pres">
      <dgm:prSet presAssocID="{2ACA1AD1-6603-480E-9914-788708CC785A}" presName="aNode" presStyleLbl="fgAcc1" presStyleIdx="2" presStyleCnt="3" custLinFactNeighborX="3121" custLinFactNeighborY="-19585">
        <dgm:presLayoutVars>
          <dgm:bulletEnabled val="1"/>
        </dgm:presLayoutVars>
      </dgm:prSet>
      <dgm:spPr/>
    </dgm:pt>
    <dgm:pt modelId="{4DC60EA5-7B31-49FC-969C-33D714F1A5A9}" type="pres">
      <dgm:prSet presAssocID="{2ACA1AD1-6603-480E-9914-788708CC785A}" presName="aSpace" presStyleCnt="0"/>
      <dgm:spPr/>
    </dgm:pt>
  </dgm:ptLst>
  <dgm:cxnLst>
    <dgm:cxn modelId="{6F97CC13-B727-45BC-B7DE-E00A962FD5EE}" type="presOf" srcId="{6793159D-7DB3-4FAB-A3B1-D526FCF65488}" destId="{07FFD753-E675-4EB5-B12E-8431FB98204A}" srcOrd="0" destOrd="0" presId="urn:microsoft.com/office/officeart/2005/8/layout/pyramid2"/>
    <dgm:cxn modelId="{88C34125-1E9F-4C32-955B-DFA956F0A189}" srcId="{6793159D-7DB3-4FAB-A3B1-D526FCF65488}" destId="{757F25AA-2AEF-42C5-9DBE-D645BE538716}" srcOrd="0" destOrd="0" parTransId="{CF76463A-1FB3-4742-9141-301EB4E0C5B4}" sibTransId="{96CB6799-B5DA-438A-BB9A-198C7B4DA6BA}"/>
    <dgm:cxn modelId="{CE8B712C-3429-47B8-8AB5-0FB458C52D28}" type="presOf" srcId="{757F25AA-2AEF-42C5-9DBE-D645BE538716}" destId="{8BF25556-6CC6-457D-95A9-23410708C136}" srcOrd="0" destOrd="0" presId="urn:microsoft.com/office/officeart/2005/8/layout/pyramid2"/>
    <dgm:cxn modelId="{CC75143A-5789-4437-A0D0-F66F94B3F9D5}" type="presOf" srcId="{2ACA1AD1-6603-480E-9914-788708CC785A}" destId="{8A9D8B35-2600-4E0D-8B2D-28653DFEC217}" srcOrd="0" destOrd="0" presId="urn:microsoft.com/office/officeart/2005/8/layout/pyramid2"/>
    <dgm:cxn modelId="{FA8B3F3E-9A9E-4E38-B200-E6472DAE70D0}" type="presOf" srcId="{BEB8CB1F-32BE-4763-A2AF-A11D89281122}" destId="{4C656C7C-6DC3-46AB-B857-E782C4BDE434}" srcOrd="0" destOrd="0" presId="urn:microsoft.com/office/officeart/2005/8/layout/pyramid2"/>
    <dgm:cxn modelId="{91C2737D-E009-4487-96D8-1A7A0100AD6A}" srcId="{6793159D-7DB3-4FAB-A3B1-D526FCF65488}" destId="{2ACA1AD1-6603-480E-9914-788708CC785A}" srcOrd="2" destOrd="0" parTransId="{F6A952B2-5F76-43EE-A21F-BB7219F62C75}" sibTransId="{8E47CDFB-0872-4D87-925A-2DB2741F961B}"/>
    <dgm:cxn modelId="{7D6208D0-DD36-4B59-8021-7D56574CBE4E}" srcId="{6793159D-7DB3-4FAB-A3B1-D526FCF65488}" destId="{BEB8CB1F-32BE-4763-A2AF-A11D89281122}" srcOrd="1" destOrd="0" parTransId="{29F4F07A-78D9-4AF2-A61B-4D4681C72978}" sibTransId="{64603072-3D30-4796-ABA8-F87571C8172E}"/>
    <dgm:cxn modelId="{096032CD-08BA-4B71-A796-560BD1D9DEBE}" type="presParOf" srcId="{07FFD753-E675-4EB5-B12E-8431FB98204A}" destId="{BFC87956-9CBB-4AC0-BB5A-CEF8708A27C5}" srcOrd="0" destOrd="0" presId="urn:microsoft.com/office/officeart/2005/8/layout/pyramid2"/>
    <dgm:cxn modelId="{53B680A4-EF04-427E-993B-89915F7E73E2}" type="presParOf" srcId="{07FFD753-E675-4EB5-B12E-8431FB98204A}" destId="{786808B0-8EB2-4593-8545-B9151C9259DD}" srcOrd="1" destOrd="0" presId="urn:microsoft.com/office/officeart/2005/8/layout/pyramid2"/>
    <dgm:cxn modelId="{1CD638AF-485F-4BDC-8870-2FDA66C169B8}" type="presParOf" srcId="{786808B0-8EB2-4593-8545-B9151C9259DD}" destId="{8BF25556-6CC6-457D-95A9-23410708C136}" srcOrd="0" destOrd="0" presId="urn:microsoft.com/office/officeart/2005/8/layout/pyramid2"/>
    <dgm:cxn modelId="{34D2E24A-1F84-4805-B2F8-3B1A40CEBF9E}" type="presParOf" srcId="{786808B0-8EB2-4593-8545-B9151C9259DD}" destId="{8714F202-6182-4000-B103-260301A0F253}" srcOrd="1" destOrd="0" presId="urn:microsoft.com/office/officeart/2005/8/layout/pyramid2"/>
    <dgm:cxn modelId="{D68AC444-F8F4-438D-BF5D-2E1CC8D538AF}" type="presParOf" srcId="{786808B0-8EB2-4593-8545-B9151C9259DD}" destId="{4C656C7C-6DC3-46AB-B857-E782C4BDE434}" srcOrd="2" destOrd="0" presId="urn:microsoft.com/office/officeart/2005/8/layout/pyramid2"/>
    <dgm:cxn modelId="{35AD85A0-65DF-4E5C-9BEC-2FF848BFE1A5}" type="presParOf" srcId="{786808B0-8EB2-4593-8545-B9151C9259DD}" destId="{0BCFCEF1-0753-45F2-AD41-9F7B25C1E8B4}" srcOrd="3" destOrd="0" presId="urn:microsoft.com/office/officeart/2005/8/layout/pyramid2"/>
    <dgm:cxn modelId="{35288A88-8A87-4D72-98AD-5FAFB43B994D}" type="presParOf" srcId="{786808B0-8EB2-4593-8545-B9151C9259DD}" destId="{8A9D8B35-2600-4E0D-8B2D-28653DFEC217}" srcOrd="4" destOrd="0" presId="urn:microsoft.com/office/officeart/2005/8/layout/pyramid2"/>
    <dgm:cxn modelId="{53554131-B721-4E7F-9CE2-6F2D88EAD953}" type="presParOf" srcId="{786808B0-8EB2-4593-8545-B9151C9259DD}" destId="{4DC60EA5-7B31-49FC-969C-33D714F1A5A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93159D-7DB3-4FAB-A3B1-D526FCF65488}" type="doc">
      <dgm:prSet loTypeId="urn:microsoft.com/office/officeart/2005/8/layout/pyramid2" loCatId="list" qsTypeId="urn:microsoft.com/office/officeart/2005/8/quickstyle/simple1" qsCatId="simple" csTypeId="urn:microsoft.com/office/officeart/2005/8/colors/accent3_2" csCatId="accent3" phldr="1"/>
      <dgm:spPr/>
    </dgm:pt>
    <dgm:pt modelId="{757F25AA-2AEF-42C5-9DBE-D645BE538716}">
      <dgm:prSet phldrT="[نص]" custT="1"/>
      <dgm:spPr/>
      <dgm:t>
        <a:bodyPr/>
        <a:lstStyle/>
        <a:p>
          <a:pPr rtl="1"/>
          <a:r>
            <a:rPr lang="ar-SA" sz="3200" dirty="0">
              <a:latin typeface="A Jannat LT" panose="01000000000000000000" pitchFamily="2" charset="-78"/>
              <a:cs typeface="A Jannat LT" panose="01000000000000000000" pitchFamily="2" charset="-78"/>
            </a:rPr>
            <a:t>حروف</a:t>
          </a:r>
          <a:endParaRPr lang="ar-SA" sz="3200" dirty="0"/>
        </a:p>
      </dgm:t>
    </dgm:pt>
    <dgm:pt modelId="{CF76463A-1FB3-4742-9141-301EB4E0C5B4}" type="parTrans" cxnId="{88C34125-1E9F-4C32-955B-DFA956F0A189}">
      <dgm:prSet/>
      <dgm:spPr/>
      <dgm:t>
        <a:bodyPr/>
        <a:lstStyle/>
        <a:p>
          <a:pPr rtl="1"/>
          <a:endParaRPr lang="ar-SA"/>
        </a:p>
      </dgm:t>
    </dgm:pt>
    <dgm:pt modelId="{96CB6799-B5DA-438A-BB9A-198C7B4DA6BA}" type="sibTrans" cxnId="{88C34125-1E9F-4C32-955B-DFA956F0A189}">
      <dgm:prSet/>
      <dgm:spPr/>
      <dgm:t>
        <a:bodyPr/>
        <a:lstStyle/>
        <a:p>
          <a:pPr rtl="1"/>
          <a:endParaRPr lang="ar-SA"/>
        </a:p>
      </dgm:t>
    </dgm:pt>
    <dgm:pt modelId="{BEB8CB1F-32BE-4763-A2AF-A11D89281122}">
      <dgm:prSet phldrT="[نص]" phldr="1"/>
      <dgm:spPr/>
      <dgm:t>
        <a:bodyPr/>
        <a:lstStyle/>
        <a:p>
          <a:pPr rtl="1"/>
          <a:endParaRPr lang="ar-SA" dirty="0"/>
        </a:p>
      </dgm:t>
    </dgm:pt>
    <dgm:pt modelId="{29F4F07A-78D9-4AF2-A61B-4D4681C72978}" type="parTrans" cxnId="{7D6208D0-DD36-4B59-8021-7D56574CBE4E}">
      <dgm:prSet/>
      <dgm:spPr/>
      <dgm:t>
        <a:bodyPr/>
        <a:lstStyle/>
        <a:p>
          <a:pPr rtl="1"/>
          <a:endParaRPr lang="ar-SA"/>
        </a:p>
      </dgm:t>
    </dgm:pt>
    <dgm:pt modelId="{64603072-3D30-4796-ABA8-F87571C8172E}" type="sibTrans" cxnId="{7D6208D0-DD36-4B59-8021-7D56574CBE4E}">
      <dgm:prSet/>
      <dgm:spPr/>
      <dgm:t>
        <a:bodyPr/>
        <a:lstStyle/>
        <a:p>
          <a:pPr rtl="1"/>
          <a:endParaRPr lang="ar-SA"/>
        </a:p>
      </dgm:t>
    </dgm:pt>
    <dgm:pt modelId="{2ACA1AD1-6603-480E-9914-788708CC785A}">
      <dgm:prSet phldrT="[نص]" phldr="1"/>
      <dgm:spPr/>
      <dgm:t>
        <a:bodyPr/>
        <a:lstStyle/>
        <a:p>
          <a:pPr rtl="1"/>
          <a:endParaRPr lang="ar-SA" dirty="0"/>
        </a:p>
      </dgm:t>
    </dgm:pt>
    <dgm:pt modelId="{F6A952B2-5F76-43EE-A21F-BB7219F62C75}" type="parTrans" cxnId="{91C2737D-E009-4487-96D8-1A7A0100AD6A}">
      <dgm:prSet/>
      <dgm:spPr/>
      <dgm:t>
        <a:bodyPr/>
        <a:lstStyle/>
        <a:p>
          <a:pPr rtl="1"/>
          <a:endParaRPr lang="ar-SA"/>
        </a:p>
      </dgm:t>
    </dgm:pt>
    <dgm:pt modelId="{8E47CDFB-0872-4D87-925A-2DB2741F961B}" type="sibTrans" cxnId="{91C2737D-E009-4487-96D8-1A7A0100AD6A}">
      <dgm:prSet/>
      <dgm:spPr/>
      <dgm:t>
        <a:bodyPr/>
        <a:lstStyle/>
        <a:p>
          <a:pPr rtl="1"/>
          <a:endParaRPr lang="ar-SA"/>
        </a:p>
      </dgm:t>
    </dgm:pt>
    <dgm:pt modelId="{07FFD753-E675-4EB5-B12E-8431FB98204A}" type="pres">
      <dgm:prSet presAssocID="{6793159D-7DB3-4FAB-A3B1-D526FCF65488}" presName="compositeShape" presStyleCnt="0">
        <dgm:presLayoutVars>
          <dgm:dir/>
          <dgm:resizeHandles/>
        </dgm:presLayoutVars>
      </dgm:prSet>
      <dgm:spPr/>
    </dgm:pt>
    <dgm:pt modelId="{BFC87956-9CBB-4AC0-BB5A-CEF8708A27C5}" type="pres">
      <dgm:prSet presAssocID="{6793159D-7DB3-4FAB-A3B1-D526FCF65488}" presName="pyramid" presStyleLbl="node1" presStyleIdx="0" presStyleCnt="1"/>
      <dgm:spPr/>
    </dgm:pt>
    <dgm:pt modelId="{786808B0-8EB2-4593-8545-B9151C9259DD}" type="pres">
      <dgm:prSet presAssocID="{6793159D-7DB3-4FAB-A3B1-D526FCF65488}" presName="theList" presStyleCnt="0"/>
      <dgm:spPr/>
    </dgm:pt>
    <dgm:pt modelId="{8BF25556-6CC6-457D-95A9-23410708C136}" type="pres">
      <dgm:prSet presAssocID="{757F25AA-2AEF-42C5-9DBE-D645BE538716}" presName="aNode" presStyleLbl="fgAcc1" presStyleIdx="0" presStyleCnt="3">
        <dgm:presLayoutVars>
          <dgm:bulletEnabled val="1"/>
        </dgm:presLayoutVars>
      </dgm:prSet>
      <dgm:spPr/>
    </dgm:pt>
    <dgm:pt modelId="{8714F202-6182-4000-B103-260301A0F253}" type="pres">
      <dgm:prSet presAssocID="{757F25AA-2AEF-42C5-9DBE-D645BE538716}" presName="aSpace" presStyleCnt="0"/>
      <dgm:spPr/>
    </dgm:pt>
    <dgm:pt modelId="{4C656C7C-6DC3-46AB-B857-E782C4BDE434}" type="pres">
      <dgm:prSet presAssocID="{BEB8CB1F-32BE-4763-A2AF-A11D89281122}" presName="aNode" presStyleLbl="fgAcc1" presStyleIdx="1" presStyleCnt="3">
        <dgm:presLayoutVars>
          <dgm:bulletEnabled val="1"/>
        </dgm:presLayoutVars>
      </dgm:prSet>
      <dgm:spPr/>
    </dgm:pt>
    <dgm:pt modelId="{0BCFCEF1-0753-45F2-AD41-9F7B25C1E8B4}" type="pres">
      <dgm:prSet presAssocID="{BEB8CB1F-32BE-4763-A2AF-A11D89281122}" presName="aSpace" presStyleCnt="0"/>
      <dgm:spPr/>
    </dgm:pt>
    <dgm:pt modelId="{8A9D8B35-2600-4E0D-8B2D-28653DFEC217}" type="pres">
      <dgm:prSet presAssocID="{2ACA1AD1-6603-480E-9914-788708CC785A}" presName="aNode" presStyleLbl="fgAcc1" presStyleIdx="2" presStyleCnt="3">
        <dgm:presLayoutVars>
          <dgm:bulletEnabled val="1"/>
        </dgm:presLayoutVars>
      </dgm:prSet>
      <dgm:spPr/>
    </dgm:pt>
    <dgm:pt modelId="{4DC60EA5-7B31-49FC-969C-33D714F1A5A9}" type="pres">
      <dgm:prSet presAssocID="{2ACA1AD1-6603-480E-9914-788708CC785A}" presName="aSpace" presStyleCnt="0"/>
      <dgm:spPr/>
    </dgm:pt>
  </dgm:ptLst>
  <dgm:cxnLst>
    <dgm:cxn modelId="{6F97CC13-B727-45BC-B7DE-E00A962FD5EE}" type="presOf" srcId="{6793159D-7DB3-4FAB-A3B1-D526FCF65488}" destId="{07FFD753-E675-4EB5-B12E-8431FB98204A}" srcOrd="0" destOrd="0" presId="urn:microsoft.com/office/officeart/2005/8/layout/pyramid2"/>
    <dgm:cxn modelId="{88C34125-1E9F-4C32-955B-DFA956F0A189}" srcId="{6793159D-7DB3-4FAB-A3B1-D526FCF65488}" destId="{757F25AA-2AEF-42C5-9DBE-D645BE538716}" srcOrd="0" destOrd="0" parTransId="{CF76463A-1FB3-4742-9141-301EB4E0C5B4}" sibTransId="{96CB6799-B5DA-438A-BB9A-198C7B4DA6BA}"/>
    <dgm:cxn modelId="{CE8B712C-3429-47B8-8AB5-0FB458C52D28}" type="presOf" srcId="{757F25AA-2AEF-42C5-9DBE-D645BE538716}" destId="{8BF25556-6CC6-457D-95A9-23410708C136}" srcOrd="0" destOrd="0" presId="urn:microsoft.com/office/officeart/2005/8/layout/pyramid2"/>
    <dgm:cxn modelId="{CC75143A-5789-4437-A0D0-F66F94B3F9D5}" type="presOf" srcId="{2ACA1AD1-6603-480E-9914-788708CC785A}" destId="{8A9D8B35-2600-4E0D-8B2D-28653DFEC217}" srcOrd="0" destOrd="0" presId="urn:microsoft.com/office/officeart/2005/8/layout/pyramid2"/>
    <dgm:cxn modelId="{FA8B3F3E-9A9E-4E38-B200-E6472DAE70D0}" type="presOf" srcId="{BEB8CB1F-32BE-4763-A2AF-A11D89281122}" destId="{4C656C7C-6DC3-46AB-B857-E782C4BDE434}" srcOrd="0" destOrd="0" presId="urn:microsoft.com/office/officeart/2005/8/layout/pyramid2"/>
    <dgm:cxn modelId="{91C2737D-E009-4487-96D8-1A7A0100AD6A}" srcId="{6793159D-7DB3-4FAB-A3B1-D526FCF65488}" destId="{2ACA1AD1-6603-480E-9914-788708CC785A}" srcOrd="2" destOrd="0" parTransId="{F6A952B2-5F76-43EE-A21F-BB7219F62C75}" sibTransId="{8E47CDFB-0872-4D87-925A-2DB2741F961B}"/>
    <dgm:cxn modelId="{7D6208D0-DD36-4B59-8021-7D56574CBE4E}" srcId="{6793159D-7DB3-4FAB-A3B1-D526FCF65488}" destId="{BEB8CB1F-32BE-4763-A2AF-A11D89281122}" srcOrd="1" destOrd="0" parTransId="{29F4F07A-78D9-4AF2-A61B-4D4681C72978}" sibTransId="{64603072-3D30-4796-ABA8-F87571C8172E}"/>
    <dgm:cxn modelId="{096032CD-08BA-4B71-A796-560BD1D9DEBE}" type="presParOf" srcId="{07FFD753-E675-4EB5-B12E-8431FB98204A}" destId="{BFC87956-9CBB-4AC0-BB5A-CEF8708A27C5}" srcOrd="0" destOrd="0" presId="urn:microsoft.com/office/officeart/2005/8/layout/pyramid2"/>
    <dgm:cxn modelId="{53B680A4-EF04-427E-993B-89915F7E73E2}" type="presParOf" srcId="{07FFD753-E675-4EB5-B12E-8431FB98204A}" destId="{786808B0-8EB2-4593-8545-B9151C9259DD}" srcOrd="1" destOrd="0" presId="urn:microsoft.com/office/officeart/2005/8/layout/pyramid2"/>
    <dgm:cxn modelId="{1CD638AF-485F-4BDC-8870-2FDA66C169B8}" type="presParOf" srcId="{786808B0-8EB2-4593-8545-B9151C9259DD}" destId="{8BF25556-6CC6-457D-95A9-23410708C136}" srcOrd="0" destOrd="0" presId="urn:microsoft.com/office/officeart/2005/8/layout/pyramid2"/>
    <dgm:cxn modelId="{34D2E24A-1F84-4805-B2F8-3B1A40CEBF9E}" type="presParOf" srcId="{786808B0-8EB2-4593-8545-B9151C9259DD}" destId="{8714F202-6182-4000-B103-260301A0F253}" srcOrd="1" destOrd="0" presId="urn:microsoft.com/office/officeart/2005/8/layout/pyramid2"/>
    <dgm:cxn modelId="{D68AC444-F8F4-438D-BF5D-2E1CC8D538AF}" type="presParOf" srcId="{786808B0-8EB2-4593-8545-B9151C9259DD}" destId="{4C656C7C-6DC3-46AB-B857-E782C4BDE434}" srcOrd="2" destOrd="0" presId="urn:microsoft.com/office/officeart/2005/8/layout/pyramid2"/>
    <dgm:cxn modelId="{35AD85A0-65DF-4E5C-9BEC-2FF848BFE1A5}" type="presParOf" srcId="{786808B0-8EB2-4593-8545-B9151C9259DD}" destId="{0BCFCEF1-0753-45F2-AD41-9F7B25C1E8B4}" srcOrd="3" destOrd="0" presId="urn:microsoft.com/office/officeart/2005/8/layout/pyramid2"/>
    <dgm:cxn modelId="{35288A88-8A87-4D72-98AD-5FAFB43B994D}" type="presParOf" srcId="{786808B0-8EB2-4593-8545-B9151C9259DD}" destId="{8A9D8B35-2600-4E0D-8B2D-28653DFEC217}" srcOrd="4" destOrd="0" presId="urn:microsoft.com/office/officeart/2005/8/layout/pyramid2"/>
    <dgm:cxn modelId="{53554131-B721-4E7F-9CE2-6F2D88EAD953}" type="presParOf" srcId="{786808B0-8EB2-4593-8545-B9151C9259DD}" destId="{4DC60EA5-7B31-49FC-969C-33D714F1A5A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87956-9CBB-4AC0-BB5A-CEF8708A27C5}">
      <dsp:nvSpPr>
        <dsp:cNvPr id="0" name=""/>
        <dsp:cNvSpPr/>
      </dsp:nvSpPr>
      <dsp:spPr>
        <a:xfrm>
          <a:off x="0" y="0"/>
          <a:ext cx="3057245" cy="3182482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25556-6CC6-457D-95A9-23410708C136}">
      <dsp:nvSpPr>
        <dsp:cNvPr id="0" name=""/>
        <dsp:cNvSpPr/>
      </dsp:nvSpPr>
      <dsp:spPr>
        <a:xfrm>
          <a:off x="1528622" y="319957"/>
          <a:ext cx="1987209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solidFill>
                <a:schemeClr val="tx1"/>
              </a:solidFill>
              <a:latin typeface="A Jannat LT" panose="01000000000000000000" pitchFamily="2" charset="-78"/>
              <a:cs typeface="A Jannat LT" panose="01000000000000000000" pitchFamily="2" charset="-78"/>
            </a:rPr>
            <a:t>أسماء</a:t>
          </a:r>
          <a:endParaRPr lang="ar-SA" sz="3200" kern="1200" dirty="0">
            <a:solidFill>
              <a:schemeClr val="tx1"/>
            </a:solidFill>
          </a:endParaRPr>
        </a:p>
      </dsp:txBody>
      <dsp:txXfrm>
        <a:off x="1565398" y="356733"/>
        <a:ext cx="1913657" cy="679801"/>
      </dsp:txXfrm>
    </dsp:sp>
    <dsp:sp modelId="{4C656C7C-6DC3-46AB-B857-E782C4BDE434}">
      <dsp:nvSpPr>
        <dsp:cNvPr id="0" name=""/>
        <dsp:cNvSpPr/>
      </dsp:nvSpPr>
      <dsp:spPr>
        <a:xfrm>
          <a:off x="1528622" y="1167479"/>
          <a:ext cx="1987209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>
        <a:off x="1565398" y="1204255"/>
        <a:ext cx="1913657" cy="679801"/>
      </dsp:txXfrm>
    </dsp:sp>
    <dsp:sp modelId="{8A9D8B35-2600-4E0D-8B2D-28653DFEC217}">
      <dsp:nvSpPr>
        <dsp:cNvPr id="0" name=""/>
        <dsp:cNvSpPr/>
      </dsp:nvSpPr>
      <dsp:spPr>
        <a:xfrm>
          <a:off x="1528622" y="2015002"/>
          <a:ext cx="1987209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>
        <a:off x="1565398" y="2051778"/>
        <a:ext cx="1913657" cy="679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87956-9CBB-4AC0-BB5A-CEF8708A27C5}">
      <dsp:nvSpPr>
        <dsp:cNvPr id="0" name=""/>
        <dsp:cNvSpPr/>
      </dsp:nvSpPr>
      <dsp:spPr>
        <a:xfrm>
          <a:off x="0" y="0"/>
          <a:ext cx="2889073" cy="3182482"/>
        </a:xfrm>
        <a:prstGeom prst="triangl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25556-6CC6-457D-95A9-23410708C136}">
      <dsp:nvSpPr>
        <dsp:cNvPr id="0" name=""/>
        <dsp:cNvSpPr/>
      </dsp:nvSpPr>
      <dsp:spPr>
        <a:xfrm>
          <a:off x="1444536" y="319957"/>
          <a:ext cx="1877898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solidFill>
                <a:schemeClr val="tx1"/>
              </a:solidFill>
              <a:latin typeface="A Jannat LT" panose="01000000000000000000" pitchFamily="2" charset="-78"/>
              <a:cs typeface="A Jannat LT" panose="01000000000000000000" pitchFamily="2" charset="-78"/>
            </a:rPr>
            <a:t>أفعال</a:t>
          </a:r>
          <a:endParaRPr lang="ar-SA" sz="3200" kern="1200" dirty="0">
            <a:solidFill>
              <a:schemeClr val="tx1"/>
            </a:solidFill>
          </a:endParaRPr>
        </a:p>
      </dsp:txBody>
      <dsp:txXfrm>
        <a:off x="1481312" y="356733"/>
        <a:ext cx="1804346" cy="679801"/>
      </dsp:txXfrm>
    </dsp:sp>
    <dsp:sp modelId="{4C656C7C-6DC3-46AB-B857-E782C4BDE434}">
      <dsp:nvSpPr>
        <dsp:cNvPr id="0" name=""/>
        <dsp:cNvSpPr/>
      </dsp:nvSpPr>
      <dsp:spPr>
        <a:xfrm>
          <a:off x="1444536" y="1167479"/>
          <a:ext cx="1877898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>
        <a:off x="1481312" y="1204255"/>
        <a:ext cx="1804346" cy="679801"/>
      </dsp:txXfrm>
    </dsp:sp>
    <dsp:sp modelId="{8A9D8B35-2600-4E0D-8B2D-28653DFEC217}">
      <dsp:nvSpPr>
        <dsp:cNvPr id="0" name=""/>
        <dsp:cNvSpPr/>
      </dsp:nvSpPr>
      <dsp:spPr>
        <a:xfrm>
          <a:off x="1444536" y="1996559"/>
          <a:ext cx="1877898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>
        <a:off x="1481312" y="2033335"/>
        <a:ext cx="1804346" cy="679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87956-9CBB-4AC0-BB5A-CEF8708A27C5}">
      <dsp:nvSpPr>
        <dsp:cNvPr id="0" name=""/>
        <dsp:cNvSpPr/>
      </dsp:nvSpPr>
      <dsp:spPr>
        <a:xfrm>
          <a:off x="0" y="0"/>
          <a:ext cx="2889073" cy="3182482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25556-6CC6-457D-95A9-23410708C136}">
      <dsp:nvSpPr>
        <dsp:cNvPr id="0" name=""/>
        <dsp:cNvSpPr/>
      </dsp:nvSpPr>
      <dsp:spPr>
        <a:xfrm>
          <a:off x="1444536" y="319957"/>
          <a:ext cx="1877898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A Jannat LT" panose="01000000000000000000" pitchFamily="2" charset="-78"/>
              <a:cs typeface="A Jannat LT" panose="01000000000000000000" pitchFamily="2" charset="-78"/>
            </a:rPr>
            <a:t>حروف</a:t>
          </a:r>
          <a:endParaRPr lang="ar-SA" sz="3200" kern="1200" dirty="0"/>
        </a:p>
      </dsp:txBody>
      <dsp:txXfrm>
        <a:off x="1481312" y="356733"/>
        <a:ext cx="1804346" cy="679801"/>
      </dsp:txXfrm>
    </dsp:sp>
    <dsp:sp modelId="{4C656C7C-6DC3-46AB-B857-E782C4BDE434}">
      <dsp:nvSpPr>
        <dsp:cNvPr id="0" name=""/>
        <dsp:cNvSpPr/>
      </dsp:nvSpPr>
      <dsp:spPr>
        <a:xfrm>
          <a:off x="1444536" y="1167479"/>
          <a:ext cx="1877898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>
        <a:off x="1481312" y="1204255"/>
        <a:ext cx="1804346" cy="679801"/>
      </dsp:txXfrm>
    </dsp:sp>
    <dsp:sp modelId="{8A9D8B35-2600-4E0D-8B2D-28653DFEC217}">
      <dsp:nvSpPr>
        <dsp:cNvPr id="0" name=""/>
        <dsp:cNvSpPr/>
      </dsp:nvSpPr>
      <dsp:spPr>
        <a:xfrm>
          <a:off x="1444536" y="2015002"/>
          <a:ext cx="1877898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>
        <a:off x="1481312" y="2051778"/>
        <a:ext cx="1804346" cy="6798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87956-9CBB-4AC0-BB5A-CEF8708A27C5}">
      <dsp:nvSpPr>
        <dsp:cNvPr id="0" name=""/>
        <dsp:cNvSpPr/>
      </dsp:nvSpPr>
      <dsp:spPr>
        <a:xfrm>
          <a:off x="0" y="0"/>
          <a:ext cx="3057245" cy="3182482"/>
        </a:xfrm>
        <a:prstGeom prst="triangl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25556-6CC6-457D-95A9-23410708C136}">
      <dsp:nvSpPr>
        <dsp:cNvPr id="0" name=""/>
        <dsp:cNvSpPr/>
      </dsp:nvSpPr>
      <dsp:spPr>
        <a:xfrm>
          <a:off x="1528622" y="319957"/>
          <a:ext cx="1987209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solidFill>
                <a:schemeClr val="tx1"/>
              </a:solidFill>
              <a:latin typeface="A Jannat LT" panose="01000000000000000000" pitchFamily="2" charset="-78"/>
              <a:cs typeface="A Jannat LT" panose="01000000000000000000" pitchFamily="2" charset="-78"/>
            </a:rPr>
            <a:t>أسماء</a:t>
          </a:r>
          <a:endParaRPr lang="ar-SA" sz="3200" kern="1200" dirty="0">
            <a:solidFill>
              <a:schemeClr val="tx1"/>
            </a:solidFill>
          </a:endParaRPr>
        </a:p>
      </dsp:txBody>
      <dsp:txXfrm>
        <a:off x="1565398" y="356733"/>
        <a:ext cx="1913657" cy="679801"/>
      </dsp:txXfrm>
    </dsp:sp>
    <dsp:sp modelId="{4C656C7C-6DC3-46AB-B857-E782C4BDE434}">
      <dsp:nvSpPr>
        <dsp:cNvPr id="0" name=""/>
        <dsp:cNvSpPr/>
      </dsp:nvSpPr>
      <dsp:spPr>
        <a:xfrm>
          <a:off x="1528622" y="1167479"/>
          <a:ext cx="1987209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>
        <a:off x="1565398" y="1204255"/>
        <a:ext cx="1913657" cy="679801"/>
      </dsp:txXfrm>
    </dsp:sp>
    <dsp:sp modelId="{8A9D8B35-2600-4E0D-8B2D-28653DFEC217}">
      <dsp:nvSpPr>
        <dsp:cNvPr id="0" name=""/>
        <dsp:cNvSpPr/>
      </dsp:nvSpPr>
      <dsp:spPr>
        <a:xfrm>
          <a:off x="1528622" y="2015002"/>
          <a:ext cx="1987209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>
        <a:off x="1565398" y="2051778"/>
        <a:ext cx="1913657" cy="6798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87956-9CBB-4AC0-BB5A-CEF8708A27C5}">
      <dsp:nvSpPr>
        <dsp:cNvPr id="0" name=""/>
        <dsp:cNvSpPr/>
      </dsp:nvSpPr>
      <dsp:spPr>
        <a:xfrm>
          <a:off x="0" y="0"/>
          <a:ext cx="2889073" cy="3182482"/>
        </a:xfrm>
        <a:prstGeom prst="triangl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25556-6CC6-457D-95A9-23410708C136}">
      <dsp:nvSpPr>
        <dsp:cNvPr id="0" name=""/>
        <dsp:cNvSpPr/>
      </dsp:nvSpPr>
      <dsp:spPr>
        <a:xfrm>
          <a:off x="1444536" y="319957"/>
          <a:ext cx="1877898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solidFill>
                <a:schemeClr val="tx1"/>
              </a:solidFill>
              <a:latin typeface="A Jannat LT" panose="01000000000000000000" pitchFamily="2" charset="-78"/>
              <a:cs typeface="A Jannat LT" panose="01000000000000000000" pitchFamily="2" charset="-78"/>
            </a:rPr>
            <a:t>أفعال</a:t>
          </a:r>
          <a:endParaRPr lang="ar-SA" sz="3200" kern="1200" dirty="0">
            <a:solidFill>
              <a:schemeClr val="tx1"/>
            </a:solidFill>
          </a:endParaRPr>
        </a:p>
      </dsp:txBody>
      <dsp:txXfrm>
        <a:off x="1481312" y="356733"/>
        <a:ext cx="1804346" cy="679801"/>
      </dsp:txXfrm>
    </dsp:sp>
    <dsp:sp modelId="{4C656C7C-6DC3-46AB-B857-E782C4BDE434}">
      <dsp:nvSpPr>
        <dsp:cNvPr id="0" name=""/>
        <dsp:cNvSpPr/>
      </dsp:nvSpPr>
      <dsp:spPr>
        <a:xfrm>
          <a:off x="1444536" y="1167479"/>
          <a:ext cx="1877898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>
        <a:off x="1481312" y="1204255"/>
        <a:ext cx="1804346" cy="679801"/>
      </dsp:txXfrm>
    </dsp:sp>
    <dsp:sp modelId="{8A9D8B35-2600-4E0D-8B2D-28653DFEC217}">
      <dsp:nvSpPr>
        <dsp:cNvPr id="0" name=""/>
        <dsp:cNvSpPr/>
      </dsp:nvSpPr>
      <dsp:spPr>
        <a:xfrm>
          <a:off x="1444536" y="1996559"/>
          <a:ext cx="1877898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>
        <a:off x="1481312" y="2033335"/>
        <a:ext cx="1804346" cy="6798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87956-9CBB-4AC0-BB5A-CEF8708A27C5}">
      <dsp:nvSpPr>
        <dsp:cNvPr id="0" name=""/>
        <dsp:cNvSpPr/>
      </dsp:nvSpPr>
      <dsp:spPr>
        <a:xfrm>
          <a:off x="0" y="0"/>
          <a:ext cx="2889073" cy="3182482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25556-6CC6-457D-95A9-23410708C136}">
      <dsp:nvSpPr>
        <dsp:cNvPr id="0" name=""/>
        <dsp:cNvSpPr/>
      </dsp:nvSpPr>
      <dsp:spPr>
        <a:xfrm>
          <a:off x="1444536" y="319957"/>
          <a:ext cx="1877898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A Jannat LT" panose="01000000000000000000" pitchFamily="2" charset="-78"/>
              <a:cs typeface="A Jannat LT" panose="01000000000000000000" pitchFamily="2" charset="-78"/>
            </a:rPr>
            <a:t>حروف</a:t>
          </a:r>
          <a:endParaRPr lang="ar-SA" sz="3200" kern="1200" dirty="0"/>
        </a:p>
      </dsp:txBody>
      <dsp:txXfrm>
        <a:off x="1481312" y="356733"/>
        <a:ext cx="1804346" cy="679801"/>
      </dsp:txXfrm>
    </dsp:sp>
    <dsp:sp modelId="{4C656C7C-6DC3-46AB-B857-E782C4BDE434}">
      <dsp:nvSpPr>
        <dsp:cNvPr id="0" name=""/>
        <dsp:cNvSpPr/>
      </dsp:nvSpPr>
      <dsp:spPr>
        <a:xfrm>
          <a:off x="1444536" y="1167479"/>
          <a:ext cx="1877898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>
        <a:off x="1481312" y="1204255"/>
        <a:ext cx="1804346" cy="679801"/>
      </dsp:txXfrm>
    </dsp:sp>
    <dsp:sp modelId="{8A9D8B35-2600-4E0D-8B2D-28653DFEC217}">
      <dsp:nvSpPr>
        <dsp:cNvPr id="0" name=""/>
        <dsp:cNvSpPr/>
      </dsp:nvSpPr>
      <dsp:spPr>
        <a:xfrm>
          <a:off x="1444536" y="2015002"/>
          <a:ext cx="1877898" cy="753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3200" kern="1200" dirty="0"/>
        </a:p>
      </dsp:txBody>
      <dsp:txXfrm>
        <a:off x="1481312" y="2051778"/>
        <a:ext cx="1804346" cy="679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4142A2C-C960-40A2-B6B4-0039299AA61C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3116239-0FC4-419C-825B-345DE48F5E1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116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16239-0FC4-419C-825B-345DE48F5E1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198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CE2022-1D14-4573-9585-D09B2E69B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D02EBFE-2B83-4ADA-96E9-0AE022047D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D1923B-09DC-4D7A-9686-3A8EDA846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67106F-4514-415E-A80F-0656273F9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FB7DF-BDCA-40DF-BDEE-8DCEAF63D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912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F26BB92-BF5A-4471-AA73-F9C04920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F20AA71-95EA-4850-8B65-E946DF85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47190A-C2BC-47B7-8DB4-468C735F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516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F26BB92-BF5A-4471-AA73-F9C04920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F20AA71-95EA-4850-8B65-E946DF85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47190A-C2BC-47B7-8DB4-468C735F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4893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F26BB92-BF5A-4471-AA73-F9C04920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F20AA71-95EA-4850-8B65-E946DF85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47190A-C2BC-47B7-8DB4-468C735F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707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F26BB92-BF5A-4471-AA73-F9C04920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F20AA71-95EA-4850-8B65-E946DF85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47190A-C2BC-47B7-8DB4-468C735F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528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F26BB92-BF5A-4471-AA73-F9C04920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F20AA71-95EA-4850-8B65-E946DF85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47190A-C2BC-47B7-8DB4-468C735F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472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5E5A37-C32B-44B0-B07F-EBCB1C48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69C51C0-59B7-49D0-95FB-6B276ACA7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C4B2E70-F391-4E39-AAAB-F1FAC770C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5A1F4B7-7612-4B22-A0D7-19FCF353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7AE105-A652-40E0-9947-D9D27115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50D1D79-84B6-4039-B943-71FFED57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3960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47C1EF-B952-424F-A010-0D87B93F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B0AC3D1-ED0A-4A51-907D-036E821E3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99A7C3F-9A67-43B3-AEFA-35110E61C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D380534-5DBD-45E7-B01E-893271D0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85D0E5B-649E-472D-B6E3-DCEDEF12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0DF5C45-1D02-469A-8FAF-F002E407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1888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E39790-8DF5-4029-9756-059A43E02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E030AA4-372F-4D61-BB2D-8F2F78EA9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BCAA08-0AD3-4941-9CC0-6E6E86C1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E379F4-945B-44A3-8F5F-7ACD5B16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E4F810-77F5-446B-A40D-4832CA0C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234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F7761DE-7D9E-48C6-8D55-7AC88D414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F98ADE9-CF0F-4689-BBC6-39F120F64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CF8658-418B-4B7B-9C9C-B96C32BD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2A6274-DF35-47E5-8B2D-D12D86D4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1F0E49-30C5-49A9-A7C3-99EB7C21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071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C7BB88-2A25-4C11-9951-973E057DB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D090EA4-BC2D-467C-9000-611604A6C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6606D7-BE3F-4D8F-8171-0FD1BF3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C5BFD2-7BF1-47E7-80EB-2B6420E5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F0A4B7-4911-4EC0-BB13-0BAD7BD4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060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1B87D3-A1F7-4228-8BE8-437E310F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F6152F-1835-4490-8A58-2DB4555EC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E762E6-FDE8-4BD6-A953-01A99C02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2D8866-4A09-4E8F-96CB-F5EAE2F6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04EC9C-1F9B-4EF2-B9AD-B2425136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927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C2C2DF-820A-4AA2-834A-F0DEACEA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CAF97E-7B44-462F-B11B-1AFEA7E9B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3F0115E-C286-48B4-A7D4-66646D710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A40DB26-5478-4AC9-9077-5F33AE7E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27721E-EE09-468C-9BEF-AA71AF16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3628726-FDB4-42B2-B99B-4ECD31FC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683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559108-CBFD-4066-9E5F-41695C74B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3F35BB5-B0CD-4502-9F09-BCC97C054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D362059-5FEB-445A-9034-01194C624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BEC8250-4D4E-4F2E-9D41-D674C16EA5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A093CAE-AF26-48CB-8282-C67156977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7C3976B-9D2A-46EE-91FE-AB4589A8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5B83BFA-1CC1-43B8-96D2-7328FAC2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2C8EB04-0AC8-4EE3-9543-F6940EB7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795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B5AA9E-CABD-4F5E-9FBC-DA3DF781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6511E9C-5AC2-457D-AAF5-D6AF373C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B88E3FD-AA00-4AF5-8238-D67CAD7A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B8D0CAD-2113-4124-B4D7-19387A0A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350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F26BB92-BF5A-4471-AA73-F9C04920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F20AA71-95EA-4850-8B65-E946DF85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47190A-C2BC-47B7-8DB4-468C735F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53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F26BB92-BF5A-4471-AA73-F9C04920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F20AA71-95EA-4850-8B65-E946DF85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47190A-C2BC-47B7-8DB4-468C735F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190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F26BB92-BF5A-4471-AA73-F9C04920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F20AA71-95EA-4850-8B65-E946DF85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547190A-C2BC-47B7-8DB4-468C735F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513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939562F-53FB-429D-9192-BCBBD88D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744F92-D2F4-4F23-93AF-00B77F065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A4018A-7AB3-4CA1-ACDF-7644937DE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B7B5D-9BA8-4169-AD8C-260207F74D78}" type="datetimeFigureOut">
              <a:rPr lang="ar-SA" smtClean="0"/>
              <a:t>28/01/45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C6E218-49DD-4471-9E74-6679DBB93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FDBD37-A782-452F-BAC2-4B1D029C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FF16A-DF56-44BB-98DC-0FD7BBB7777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685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  <p:sldLayoutId id="2147483660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9004D4E-A286-45B5-82BD-91B6088CB0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88638" y="297874"/>
            <a:ext cx="6939279" cy="567048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0A5C49B0-F15E-45A4-B34E-7402BDDC5D5E}"/>
              </a:ext>
            </a:extLst>
          </p:cNvPr>
          <p:cNvSpPr/>
          <p:nvPr/>
        </p:nvSpPr>
        <p:spPr>
          <a:xfrm>
            <a:off x="3480980" y="2409840"/>
            <a:ext cx="61545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noProof="0" dirty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أحكام النون الساكنة والتنوين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4400" b="1" kern="0" noProof="0" dirty="0">
              <a:solidFill>
                <a:schemeClr val="accent5">
                  <a:lumMod val="50000"/>
                </a:schemeClr>
              </a:solidFill>
              <a:cs typeface="Calibri"/>
              <a:sym typeface="Calibri"/>
            </a:endParaRPr>
          </a:p>
        </p:txBody>
      </p:sp>
      <p:pic>
        <p:nvPicPr>
          <p:cNvPr id="6" name="Picture 2" descr="إعجاز الرحمن في رسم القرءان بخط يدي - صيحة الحق">
            <a:extLst>
              <a:ext uri="{FF2B5EF4-FFF2-40B4-BE49-F238E27FC236}">
                <a16:creationId xmlns:a16="http://schemas.microsoft.com/office/drawing/2014/main" id="{3146BBB6-D834-4BCD-9926-DAF3075933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30" y="3133115"/>
            <a:ext cx="3444811" cy="33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وزارة التعليم (السعودية) - ويكيبيديا">
            <a:extLst>
              <a:ext uri="{FF2B5EF4-FFF2-40B4-BE49-F238E27FC236}">
                <a16:creationId xmlns:a16="http://schemas.microsoft.com/office/drawing/2014/main" id="{DC5909A0-C0C3-4D76-A5DE-CF585983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5" y="143779"/>
            <a:ext cx="2421960" cy="12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9F61CD9A-1A2A-4C40-8A54-33461BB1A943}"/>
              </a:ext>
            </a:extLst>
          </p:cNvPr>
          <p:cNvSpPr/>
          <p:nvPr/>
        </p:nvSpPr>
        <p:spPr>
          <a:xfrm>
            <a:off x="7515225" y="260999"/>
            <a:ext cx="4533900" cy="6063601"/>
          </a:xfrm>
          <a:prstGeom prst="roundRect">
            <a:avLst/>
          </a:prstGeom>
          <a:solidFill>
            <a:srgbClr val="E4C8A0"/>
          </a:solidFill>
          <a:ln w="28575">
            <a:solidFill>
              <a:srgbClr val="9C5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>
                <a:solidFill>
                  <a:srgbClr val="9C531A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الإدغام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95BC535-FF8A-475E-B17F-09B3CCB3F1B1}"/>
              </a:ext>
            </a:extLst>
          </p:cNvPr>
          <p:cNvSpPr/>
          <p:nvPr/>
        </p:nvSpPr>
        <p:spPr>
          <a:xfrm>
            <a:off x="3980135" y="261000"/>
            <a:ext cx="3384000" cy="3168000"/>
          </a:xfrm>
          <a:prstGeom prst="rect">
            <a:avLst/>
          </a:prstGeom>
          <a:solidFill>
            <a:srgbClr val="60C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000" dirty="0">
                <a:solidFill>
                  <a:srgbClr val="FF0000"/>
                </a:solidFill>
                <a:latin typeface="Microsoft Uighur" panose="02000000000000000000" pitchFamily="2" charset="-78"/>
                <a:ea typeface="Microsoft Sans Serif" panose="020B0604020202020204" pitchFamily="34" charset="0"/>
                <a:cs typeface="Microsoft Uighur" panose="02000000000000000000" pitchFamily="2" charset="-78"/>
              </a:rPr>
              <a:t>شروط الإدغام: </a:t>
            </a:r>
            <a:r>
              <a:rPr lang="ar-SA" sz="4000" dirty="0">
                <a:solidFill>
                  <a:prstClr val="black"/>
                </a:solidFill>
                <a:latin typeface="Microsoft Uighur" panose="02000000000000000000" pitchFamily="2" charset="-78"/>
                <a:ea typeface="Microsoft Sans Serif" panose="020B0604020202020204" pitchFamily="34" charset="0"/>
                <a:cs typeface="Microsoft Uighur" panose="02000000000000000000" pitchFamily="2" charset="-78"/>
              </a:rPr>
              <a:t>أن تأتي النون الساكنة أو التنوين في كلمة وحرف الإدغام في كلمة أخرى.</a:t>
            </a:r>
            <a:endParaRPr lang="ar-SA" sz="4000" dirty="0">
              <a:solidFill>
                <a:srgbClr val="FF0000"/>
              </a:solidFill>
              <a:latin typeface="Microsoft Uighur" panose="02000000000000000000" pitchFamily="2" charset="-78"/>
              <a:ea typeface="Microsoft Sans Serif" panose="020B0604020202020204" pitchFamily="34" charset="0"/>
              <a:cs typeface="Microsoft Uighur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75DD45E-3F95-4D49-8889-8E2E11F20689}"/>
              </a:ext>
            </a:extLst>
          </p:cNvPr>
          <p:cNvSpPr/>
          <p:nvPr/>
        </p:nvSpPr>
        <p:spPr>
          <a:xfrm>
            <a:off x="3989661" y="3533775"/>
            <a:ext cx="3384000" cy="2790825"/>
          </a:xfrm>
          <a:prstGeom prst="rect">
            <a:avLst/>
          </a:prstGeom>
          <a:solidFill>
            <a:srgbClr val="F8D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مثل: </a:t>
            </a:r>
          </a:p>
          <a:p>
            <a:pPr algn="ctr"/>
            <a:r>
              <a:rPr lang="ar-SA" sz="40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أن </a:t>
            </a:r>
            <a:r>
              <a:rPr lang="ar-SA" sz="40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يُجَٰهِدُواْ</a:t>
            </a:r>
            <a:endParaRPr lang="ar-SA" sz="4000" dirty="0">
              <a:solidFill>
                <a:srgbClr val="000000"/>
              </a:solidFill>
              <a:cs typeface="KFGQPC Uthmanic Script Hafs Ex1" panose="02000000000000000000" pitchFamily="2" charset="-78"/>
            </a:endParaRPr>
          </a:p>
          <a:p>
            <a:pPr algn="ctr"/>
            <a:endParaRPr lang="ar-SA" sz="4000" dirty="0">
              <a:solidFill>
                <a:srgbClr val="000000"/>
              </a:solidFill>
              <a:cs typeface="KFGQPC Uthmanic Script Hafs Ex1" panose="02000000000000000000" pitchFamily="2" charset="-78"/>
            </a:endParaRPr>
          </a:p>
          <a:p>
            <a:pPr algn="ctr"/>
            <a:r>
              <a:rPr lang="ar-SA" sz="40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تَوَّابٗا</a:t>
            </a:r>
            <a:r>
              <a:rPr lang="ar-SA" sz="40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رَّحِيمًا</a:t>
            </a:r>
            <a:endParaRPr lang="ar-SA" sz="720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11B92E9-4C24-4290-B64B-3B3770D703B3}"/>
              </a:ext>
            </a:extLst>
          </p:cNvPr>
          <p:cNvSpPr/>
          <p:nvPr/>
        </p:nvSpPr>
        <p:spPr>
          <a:xfrm>
            <a:off x="520590" y="3533775"/>
            <a:ext cx="3384000" cy="2790825"/>
          </a:xfrm>
          <a:prstGeom prst="rect">
            <a:avLst/>
          </a:prstGeom>
          <a:solidFill>
            <a:srgbClr val="60C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ts val="4000"/>
              </a:lnSpc>
              <a:buSzPct val="80000"/>
            </a:pPr>
            <a:r>
              <a:rPr lang="ar-SA" sz="3600" dirty="0">
                <a:solidFill>
                  <a:prstClr val="black"/>
                </a:solidFill>
              </a:rPr>
              <a:t> </a:t>
            </a:r>
            <a:r>
              <a:rPr lang="ar-SA" sz="4400" dirty="0">
                <a:solidFill>
                  <a:prstClr val="black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ولا يوجد إلا في أربع كلمات في القرآن وهي: </a:t>
            </a:r>
            <a:r>
              <a:rPr lang="ar-SA" sz="36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ٱلدُّنۡيَا</a:t>
            </a:r>
            <a:r>
              <a:rPr lang="ar-SA" sz="36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     </a:t>
            </a:r>
            <a:r>
              <a:rPr lang="ar-SA" sz="36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بُنۡيَٰن</a:t>
            </a:r>
            <a:r>
              <a:rPr lang="ar-SA" sz="36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ٞ </a:t>
            </a:r>
          </a:p>
          <a:p>
            <a:pPr lvl="0" algn="ctr">
              <a:lnSpc>
                <a:spcPts val="4000"/>
              </a:lnSpc>
              <a:buSzPct val="80000"/>
            </a:pPr>
            <a:r>
              <a:rPr lang="ar-SA" sz="36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6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قِنۡوَان</a:t>
            </a:r>
            <a:r>
              <a:rPr lang="ar-SA" sz="36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ٞ     </a:t>
            </a:r>
            <a:r>
              <a:rPr lang="ar-SA" sz="36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صِنۡوَان</a:t>
            </a:r>
            <a:r>
              <a:rPr lang="ar-SA" sz="36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ٞ</a:t>
            </a:r>
            <a:endParaRPr lang="ar-SA" sz="3600" dirty="0">
              <a:solidFill>
                <a:prstClr val="white"/>
              </a:solidFill>
              <a:cs typeface="MS Shell Dlg" panose="020B0604020202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9D4445A5-0B00-452D-8134-B2B2CDD2747C}"/>
              </a:ext>
            </a:extLst>
          </p:cNvPr>
          <p:cNvSpPr/>
          <p:nvPr/>
        </p:nvSpPr>
        <p:spPr>
          <a:xfrm>
            <a:off x="520590" y="261000"/>
            <a:ext cx="3384000" cy="3168000"/>
          </a:xfrm>
          <a:prstGeom prst="rect">
            <a:avLst/>
          </a:prstGeom>
          <a:solidFill>
            <a:srgbClr val="F8D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4000" dirty="0">
                <a:solidFill>
                  <a:prstClr val="black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إذا وقع حرف الإدغام بعد النون الساكنة في كلمة واحدة، فإن النون الساكنة تظهر، ويسمى:</a:t>
            </a:r>
          </a:p>
          <a:p>
            <a:pPr lvl="0" algn="ctr"/>
            <a:r>
              <a:rPr lang="ar-SA" sz="4800" b="1" dirty="0">
                <a:solidFill>
                  <a:srgbClr val="C0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إظهار مطلق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CE39FCF-94DA-1324-220C-2BA24AD29F1E}"/>
              </a:ext>
            </a:extLst>
          </p:cNvPr>
          <p:cNvSpPr txBox="1"/>
          <p:nvPr/>
        </p:nvSpPr>
        <p:spPr>
          <a:xfrm>
            <a:off x="54426" y="6429375"/>
            <a:ext cx="121811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ملاحظة: </a:t>
            </a:r>
            <a:r>
              <a:rPr lang="ar-SA" sz="2000" dirty="0">
                <a:latin typeface="A Jannat LT" panose="01000000000000000000" pitchFamily="2" charset="-78"/>
                <a:cs typeface="A Jannat LT" panose="01000000000000000000" pitchFamily="2" charset="-78"/>
              </a:rPr>
              <a:t>الياء والواو لا تأتي مشددة في الإدغام لأن الإدغام ناقص التشديد، أما باقي الحروف (</a:t>
            </a:r>
            <a:r>
              <a:rPr lang="ar-SA" sz="2000" dirty="0" err="1">
                <a:latin typeface="A Jannat LT" panose="01000000000000000000" pitchFamily="2" charset="-78"/>
                <a:cs typeface="A Jannat LT" panose="01000000000000000000" pitchFamily="2" charset="-78"/>
              </a:rPr>
              <a:t>م،ن،ر،ل</a:t>
            </a:r>
            <a:r>
              <a:rPr lang="ar-SA" sz="2000" dirty="0">
                <a:latin typeface="A Jannat LT" panose="01000000000000000000" pitchFamily="2" charset="-78"/>
                <a:cs typeface="A Jannat LT" panose="01000000000000000000" pitchFamily="2" charset="-78"/>
              </a:rPr>
              <a:t>) تأتي مشددة.</a:t>
            </a:r>
          </a:p>
        </p:txBody>
      </p:sp>
    </p:spTree>
    <p:extLst>
      <p:ext uri="{BB962C8B-B14F-4D97-AF65-F5344CB8AC3E}">
        <p14:creationId xmlns:p14="http://schemas.microsoft.com/office/powerpoint/2010/main" val="186471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1">
            <a:extLst>
              <a:ext uri="{FF2B5EF4-FFF2-40B4-BE49-F238E27FC236}">
                <a16:creationId xmlns:a16="http://schemas.microsoft.com/office/drawing/2014/main" id="{EF4BF851-0F73-41EE-A34C-F21C00ECCED1}"/>
              </a:ext>
            </a:extLst>
          </p:cNvPr>
          <p:cNvSpPr/>
          <p:nvPr/>
        </p:nvSpPr>
        <p:spPr>
          <a:xfrm>
            <a:off x="0" y="-4609"/>
            <a:ext cx="4125433" cy="6858000"/>
          </a:xfrm>
          <a:prstGeom prst="flowChartProcess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رابط 2">
            <a:extLst>
              <a:ext uri="{FF2B5EF4-FFF2-40B4-BE49-F238E27FC236}">
                <a16:creationId xmlns:a16="http://schemas.microsoft.com/office/drawing/2014/main" id="{337566E2-24AB-4981-8C73-DC1385A056DF}"/>
              </a:ext>
            </a:extLst>
          </p:cNvPr>
          <p:cNvSpPr/>
          <p:nvPr/>
        </p:nvSpPr>
        <p:spPr>
          <a:xfrm>
            <a:off x="10787503" y="1244900"/>
            <a:ext cx="1044000" cy="1044000"/>
          </a:xfrm>
          <a:prstGeom prst="flowChartConnector">
            <a:avLst/>
          </a:prstGeom>
          <a:solidFill>
            <a:srgbClr val="9C531A"/>
          </a:solidFill>
          <a:ln>
            <a:solidFill>
              <a:srgbClr val="945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A Jannat LT" panose="01000000000000000000" pitchFamily="2" charset="-78"/>
                <a:cs typeface="A Jannat LT" panose="01000000000000000000" pitchFamily="2" charset="-78"/>
              </a:rPr>
              <a:t>س1</a:t>
            </a:r>
          </a:p>
        </p:txBody>
      </p:sp>
      <p:sp>
        <p:nvSpPr>
          <p:cNvPr id="4" name="مخطط انسيابي: رابط 3">
            <a:extLst>
              <a:ext uri="{FF2B5EF4-FFF2-40B4-BE49-F238E27FC236}">
                <a16:creationId xmlns:a16="http://schemas.microsoft.com/office/drawing/2014/main" id="{33D397B1-698D-4C44-8082-91037CE02476}"/>
              </a:ext>
            </a:extLst>
          </p:cNvPr>
          <p:cNvSpPr/>
          <p:nvPr/>
        </p:nvSpPr>
        <p:spPr>
          <a:xfrm rot="10800000" flipH="1" flipV="1">
            <a:off x="10824171" y="2363634"/>
            <a:ext cx="1044000" cy="1044000"/>
          </a:xfrm>
          <a:prstGeom prst="flowChartConnector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A Jannat LT" panose="01000000000000000000" pitchFamily="2" charset="-78"/>
                <a:cs typeface="A Jannat LT" panose="01000000000000000000" pitchFamily="2" charset="-78"/>
              </a:rPr>
              <a:t>س2</a:t>
            </a:r>
            <a:endParaRPr lang="ar-SA" dirty="0"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5" name="مخطط انسيابي: رابط 4">
            <a:extLst>
              <a:ext uri="{FF2B5EF4-FFF2-40B4-BE49-F238E27FC236}">
                <a16:creationId xmlns:a16="http://schemas.microsoft.com/office/drawing/2014/main" id="{16600186-54D3-44D6-85E9-3C952F82F4F0}"/>
              </a:ext>
            </a:extLst>
          </p:cNvPr>
          <p:cNvSpPr/>
          <p:nvPr/>
        </p:nvSpPr>
        <p:spPr>
          <a:xfrm>
            <a:off x="10831032" y="3472016"/>
            <a:ext cx="1044000" cy="1044000"/>
          </a:xfrm>
          <a:prstGeom prst="flowChartConnector">
            <a:avLst/>
          </a:prstGeom>
          <a:solidFill>
            <a:srgbClr val="9C531A"/>
          </a:solidFill>
          <a:ln>
            <a:solidFill>
              <a:srgbClr val="9C5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A Jannat LT" panose="01000000000000000000" pitchFamily="2" charset="-78"/>
                <a:cs typeface="A Jannat LT" panose="01000000000000000000" pitchFamily="2" charset="-78"/>
              </a:rPr>
              <a:t>س3</a:t>
            </a:r>
          </a:p>
        </p:txBody>
      </p:sp>
      <p:sp>
        <p:nvSpPr>
          <p:cNvPr id="6" name="مخطط انسيابي: رابط 5">
            <a:extLst>
              <a:ext uri="{FF2B5EF4-FFF2-40B4-BE49-F238E27FC236}">
                <a16:creationId xmlns:a16="http://schemas.microsoft.com/office/drawing/2014/main" id="{A074CB6D-55F0-4D3A-BA8C-31D25A69F2DC}"/>
              </a:ext>
            </a:extLst>
          </p:cNvPr>
          <p:cNvSpPr/>
          <p:nvPr/>
        </p:nvSpPr>
        <p:spPr>
          <a:xfrm>
            <a:off x="10824171" y="4644781"/>
            <a:ext cx="1044000" cy="1044000"/>
          </a:xfrm>
          <a:prstGeom prst="flowChartConnector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A Jannat LT" panose="01000000000000000000" pitchFamily="2" charset="-78"/>
                <a:cs typeface="A Jannat LT" panose="01000000000000000000" pitchFamily="2" charset="-78"/>
              </a:rPr>
              <a:t>س4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89343E8-7D25-46B4-A408-00870FA5BC46}"/>
              </a:ext>
            </a:extLst>
          </p:cNvPr>
          <p:cNvSpPr txBox="1"/>
          <p:nvPr/>
        </p:nvSpPr>
        <p:spPr>
          <a:xfrm>
            <a:off x="6602819" y="1275720"/>
            <a:ext cx="41573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spcBef>
                <a:spcPts val="50"/>
              </a:spcBef>
            </a:pPr>
            <a:r>
              <a:rPr lang="ar-SA" sz="4800" dirty="0">
                <a:solidFill>
                  <a:srgbClr val="945824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عرفي الإدغام؟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D6D9699-9B32-40E6-8C09-38BA2980F92C}"/>
              </a:ext>
            </a:extLst>
          </p:cNvPr>
          <p:cNvSpPr txBox="1"/>
          <p:nvPr/>
        </p:nvSpPr>
        <p:spPr>
          <a:xfrm>
            <a:off x="6970026" y="2458293"/>
            <a:ext cx="371608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>
                <a:solidFill>
                  <a:srgbClr val="9C531A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عددي حروفه؟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60BB958-42CB-406C-B222-C11D4B8002F9}"/>
              </a:ext>
            </a:extLst>
          </p:cNvPr>
          <p:cNvSpPr txBox="1"/>
          <p:nvPr/>
        </p:nvSpPr>
        <p:spPr>
          <a:xfrm>
            <a:off x="6673703" y="3616335"/>
            <a:ext cx="415732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ts val="50"/>
              </a:spcBef>
            </a:pPr>
            <a:r>
              <a:rPr lang="ar-SA" sz="4800" dirty="0">
                <a:solidFill>
                  <a:srgbClr val="9C531A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اذكري أقسامه؟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C50C40-AF30-4C5D-A85D-A11BAF4BA09D}"/>
              </a:ext>
            </a:extLst>
          </p:cNvPr>
          <p:cNvSpPr txBox="1"/>
          <p:nvPr/>
        </p:nvSpPr>
        <p:spPr>
          <a:xfrm>
            <a:off x="7304410" y="4814905"/>
            <a:ext cx="36646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ts val="50"/>
              </a:spcBef>
            </a:pPr>
            <a:r>
              <a:rPr lang="ar-SA" sz="4800" dirty="0">
                <a:solidFill>
                  <a:srgbClr val="9C531A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ما علامته؟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BF76CD9-EBC8-4162-8281-9AE3D7588E0F}"/>
              </a:ext>
            </a:extLst>
          </p:cNvPr>
          <p:cNvSpPr/>
          <p:nvPr/>
        </p:nvSpPr>
        <p:spPr>
          <a:xfrm rot="697198">
            <a:off x="521884" y="727989"/>
            <a:ext cx="4942130" cy="5571461"/>
          </a:xfrm>
          <a:prstGeom prst="roundRect">
            <a:avLst/>
          </a:prstGeom>
          <a:solidFill>
            <a:srgbClr val="E4C8A0"/>
          </a:solidFill>
          <a:ln w="28575">
            <a:solidFill>
              <a:srgbClr val="9C5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3800" dirty="0">
                <a:solidFill>
                  <a:srgbClr val="9C531A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الإدغام</a:t>
            </a:r>
          </a:p>
        </p:txBody>
      </p:sp>
    </p:spTree>
    <p:extLst>
      <p:ext uri="{BB962C8B-B14F-4D97-AF65-F5344CB8AC3E}">
        <p14:creationId xmlns:p14="http://schemas.microsoft.com/office/powerpoint/2010/main" val="238118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D896AE2-140F-4F3E-8549-86DDC0F80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93909"/>
              </p:ext>
            </p:extLst>
          </p:nvPr>
        </p:nvGraphicFramePr>
        <p:xfrm>
          <a:off x="433953" y="830997"/>
          <a:ext cx="11324090" cy="5434775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425302">
                  <a:extLst>
                    <a:ext uri="{9D8B030D-6E8A-4147-A177-3AD203B41FA5}">
                      <a16:colId xmlns:a16="http://schemas.microsoft.com/office/drawing/2014/main" val="3619583614"/>
                    </a:ext>
                  </a:extLst>
                </a:gridCol>
                <a:gridCol w="2105247">
                  <a:extLst>
                    <a:ext uri="{9D8B030D-6E8A-4147-A177-3AD203B41FA5}">
                      <a16:colId xmlns:a16="http://schemas.microsoft.com/office/drawing/2014/main" val="895776603"/>
                    </a:ext>
                  </a:extLst>
                </a:gridCol>
                <a:gridCol w="2902688">
                  <a:extLst>
                    <a:ext uri="{9D8B030D-6E8A-4147-A177-3AD203B41FA5}">
                      <a16:colId xmlns:a16="http://schemas.microsoft.com/office/drawing/2014/main" val="3824075254"/>
                    </a:ext>
                  </a:extLst>
                </a:gridCol>
                <a:gridCol w="3202172">
                  <a:extLst>
                    <a:ext uri="{9D8B030D-6E8A-4147-A177-3AD203B41FA5}">
                      <a16:colId xmlns:a16="http://schemas.microsoft.com/office/drawing/2014/main" val="955255137"/>
                    </a:ext>
                  </a:extLst>
                </a:gridCol>
                <a:gridCol w="2688681">
                  <a:extLst>
                    <a:ext uri="{9D8B030D-6E8A-4147-A177-3AD203B41FA5}">
                      <a16:colId xmlns:a16="http://schemas.microsoft.com/office/drawing/2014/main" val="2080555670"/>
                    </a:ext>
                  </a:extLst>
                </a:gridCol>
              </a:tblGrid>
              <a:tr h="6879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م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الكلمة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 Jannat LT" panose="01000000000000000000" pitchFamily="2" charset="-78"/>
                        </a:rPr>
                        <a:t>الملاحظة الأولى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 Jannat LT" panose="01000000000000000000" pitchFamily="2" charset="-78"/>
                        </a:rPr>
                        <a:t>الملاحظة الثانية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 Jannat LT" panose="01000000000000000000" pitchFamily="2" charset="-78"/>
                        </a:rPr>
                        <a:t>الملاحظة الثالثة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12062148"/>
                  </a:ext>
                </a:extLst>
              </a:tr>
              <a:tr h="1218580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</a:rPr>
                        <a:t>1 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إِ</a:t>
                      </a:r>
                      <a:r>
                        <a:rPr lang="ar-SA" sz="2800" dirty="0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ن</a:t>
                      </a:r>
                      <a:r>
                        <a:rPr lang="ar-SA" sz="2800" dirty="0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 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نَّ</a:t>
                      </a: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عۡفُ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النون الأولى معراة والثانية عليها شدة. </a:t>
                      </a:r>
                      <a:endParaRPr lang="en-US" sz="2000" dirty="0"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النون الساكنة في كلمة والنون الثانية في كلمة أخرى. </a:t>
                      </a:r>
                      <a:endParaRPr lang="en-US" sz="2000" dirty="0"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النون الأولى ساكنة وأدغمت في النون بعدها.  </a:t>
                      </a:r>
                      <a:endParaRPr lang="en-US" sz="2000" dirty="0"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3744519"/>
                  </a:ext>
                </a:extLst>
              </a:tr>
              <a:tr h="1177088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أ</a:t>
                      </a:r>
                      <a:r>
                        <a:rPr lang="ar-SA" sz="2800" dirty="0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ن 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ي</a:t>
                      </a: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ُجَٰهِدُواْ</a:t>
                      </a:r>
                      <a:endParaRPr lang="ar-SA" sz="2800" dirty="0">
                        <a:solidFill>
                          <a:srgbClr val="000000"/>
                        </a:solidFill>
                        <a:cs typeface="KFGQPC Uthmanic Script Hafs Ex1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7606964"/>
                  </a:ext>
                </a:extLst>
              </a:tr>
              <a:tr h="1177088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</a:rPr>
                        <a:t>3 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تَوَّاب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ٗا</a:t>
                      </a:r>
                      <a:r>
                        <a:rPr lang="ar-SA" sz="2800" dirty="0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 ر</a:t>
                      </a:r>
                      <a:r>
                        <a:rPr lang="ar-SA" sz="2800" dirty="0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َّحِيمًا</a:t>
                      </a:r>
                      <a:endParaRPr lang="ar-SA" sz="5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9103179"/>
                  </a:ext>
                </a:extLst>
              </a:tr>
              <a:tr h="1174081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ٱلدُّ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نۡي</a:t>
                      </a: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َا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752602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5752421C-04A3-9D0B-AB63-A34C40EE7A2D}"/>
              </a:ext>
            </a:extLst>
          </p:cNvPr>
          <p:cNvSpPr txBox="1"/>
          <p:nvPr/>
        </p:nvSpPr>
        <p:spPr>
          <a:xfrm>
            <a:off x="250243" y="0"/>
            <a:ext cx="116915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ورقة عمل</a:t>
            </a:r>
          </a:p>
          <a:p>
            <a:pPr algn="ctr"/>
            <a:r>
              <a:rPr lang="ar-SA" sz="2400" dirty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سجلي ملاحظاتك كما هو موجود في الحقول الثلاثة الأولى في الجدول التالي: </a:t>
            </a:r>
          </a:p>
        </p:txBody>
      </p:sp>
    </p:spTree>
    <p:extLst>
      <p:ext uri="{BB962C8B-B14F-4D97-AF65-F5344CB8AC3E}">
        <p14:creationId xmlns:p14="http://schemas.microsoft.com/office/powerpoint/2010/main" val="292661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زهرة, نص, الوردة, رسالة&#10;&#10;تم إنشاء الوصف تلقائياً">
            <a:extLst>
              <a:ext uri="{FF2B5EF4-FFF2-40B4-BE49-F238E27FC236}">
                <a16:creationId xmlns:a16="http://schemas.microsoft.com/office/drawing/2014/main" id="{BA514744-429B-40E4-5C27-37614C920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6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9004D4E-A286-45B5-82BD-91B6088CB0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88638" y="297874"/>
            <a:ext cx="6939279" cy="567048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0A5C49B0-F15E-45A4-B34E-7402BDDC5D5E}"/>
              </a:ext>
            </a:extLst>
          </p:cNvPr>
          <p:cNvSpPr/>
          <p:nvPr/>
        </p:nvSpPr>
        <p:spPr>
          <a:xfrm>
            <a:off x="3480978" y="2247915"/>
            <a:ext cx="61545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noProof="0" dirty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أحكام النون الساكنة والتنوين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noProof="0" dirty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الإقلاب</a:t>
            </a:r>
          </a:p>
        </p:txBody>
      </p:sp>
      <p:pic>
        <p:nvPicPr>
          <p:cNvPr id="6" name="Picture 2" descr="إعجاز الرحمن في رسم القرءان بخط يدي - صيحة الحق">
            <a:extLst>
              <a:ext uri="{FF2B5EF4-FFF2-40B4-BE49-F238E27FC236}">
                <a16:creationId xmlns:a16="http://schemas.microsoft.com/office/drawing/2014/main" id="{3146BBB6-D834-4BCD-9926-DAF3075933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30" y="3133115"/>
            <a:ext cx="3444811" cy="33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وزارة التعليم (السعودية) - ويكيبيديا">
            <a:extLst>
              <a:ext uri="{FF2B5EF4-FFF2-40B4-BE49-F238E27FC236}">
                <a16:creationId xmlns:a16="http://schemas.microsoft.com/office/drawing/2014/main" id="{DC5909A0-C0C3-4D76-A5DE-CF585983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5" y="143779"/>
            <a:ext cx="2421960" cy="12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73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>
            <a:extLst>
              <a:ext uri="{FF2B5EF4-FFF2-40B4-BE49-F238E27FC236}">
                <a16:creationId xmlns:a16="http://schemas.microsoft.com/office/drawing/2014/main" id="{F47705F2-1C0D-4A07-841C-F9E3054C8D81}"/>
              </a:ext>
            </a:extLst>
          </p:cNvPr>
          <p:cNvSpPr/>
          <p:nvPr/>
        </p:nvSpPr>
        <p:spPr>
          <a:xfrm>
            <a:off x="409575" y="276068"/>
            <a:ext cx="11668123" cy="1124141"/>
          </a:xfrm>
          <a:prstGeom prst="plaque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GE SS Two Bold" panose="020A0503020102020204" pitchFamily="18" charset="-78"/>
                <a:cs typeface="GE SS Two Bold" panose="020A0503020102020204" pitchFamily="18" charset="-78"/>
              </a:rPr>
              <a:t>أحكام النون الساكنة والتنوين- الإقلاب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BBAA64C-5F11-4A5C-987D-960836F17300}"/>
              </a:ext>
            </a:extLst>
          </p:cNvPr>
          <p:cNvSpPr/>
          <p:nvPr/>
        </p:nvSpPr>
        <p:spPr>
          <a:xfrm>
            <a:off x="10065920" y="1867789"/>
            <a:ext cx="2011778" cy="972000"/>
          </a:xfrm>
          <a:prstGeom prst="roundRect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الإقلاب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6AC3133-D3AB-4FDE-96D4-42175CFA2819}"/>
              </a:ext>
            </a:extLst>
          </p:cNvPr>
          <p:cNvSpPr/>
          <p:nvPr/>
        </p:nvSpPr>
        <p:spPr>
          <a:xfrm>
            <a:off x="10171467" y="3101261"/>
            <a:ext cx="1906231" cy="936000"/>
          </a:xfrm>
          <a:prstGeom prst="roundRect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حرفه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5292C83-B3DB-4A2A-BCCD-A25C70712C30}"/>
              </a:ext>
            </a:extLst>
          </p:cNvPr>
          <p:cNvSpPr/>
          <p:nvPr/>
        </p:nvSpPr>
        <p:spPr>
          <a:xfrm>
            <a:off x="6100109" y="3102808"/>
            <a:ext cx="1548466" cy="936000"/>
          </a:xfrm>
          <a:prstGeom prst="roundRect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مثاله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DD5BCF6F-3AEB-48C1-AACE-D4FEF308D5CE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>
          <a:xfrm flipH="1">
            <a:off x="6100109" y="3570808"/>
            <a:ext cx="205441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222FA78-886E-4EDA-AB45-732FDEDA044C}"/>
              </a:ext>
            </a:extLst>
          </p:cNvPr>
          <p:cNvSpPr/>
          <p:nvPr/>
        </p:nvSpPr>
        <p:spPr>
          <a:xfrm>
            <a:off x="409575" y="1867789"/>
            <a:ext cx="9896475" cy="97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 anchorCtr="1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قَلْب النون الساكنة أو التنوين ميمًا مخفاة مع الغنة والإخفاء.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2B4ED3E-2DE1-4B6E-81CF-EDE4C87883CD}"/>
              </a:ext>
            </a:extLst>
          </p:cNvPr>
          <p:cNvSpPr/>
          <p:nvPr/>
        </p:nvSpPr>
        <p:spPr>
          <a:xfrm>
            <a:off x="7750243" y="3102808"/>
            <a:ext cx="2623254" cy="93445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الباء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0C7B5B2-C29C-4AD2-BD15-9E48A89CB52E}"/>
              </a:ext>
            </a:extLst>
          </p:cNvPr>
          <p:cNvSpPr/>
          <p:nvPr/>
        </p:nvSpPr>
        <p:spPr>
          <a:xfrm>
            <a:off x="409575" y="3102808"/>
            <a:ext cx="5895975" cy="936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err="1">
                <a:solidFill>
                  <a:schemeClr val="tx1"/>
                </a:solidFill>
                <a:cs typeface="KFGQPC HAFS Uthmanic Script" panose="02000000000000000000" pitchFamily="2" charset="-78"/>
              </a:rPr>
              <a:t>ﵟٱلۡأ</a:t>
            </a:r>
            <a:r>
              <a:rPr lang="ar-SA" sz="3600" dirty="0" err="1">
                <a:solidFill>
                  <a:srgbClr val="FF0000"/>
                </a:solidFill>
                <a:cs typeface="KFGQPC HAFS Uthmanic Script" panose="02000000000000000000" pitchFamily="2" charset="-78"/>
              </a:rPr>
              <a:t>َنۢب</a:t>
            </a:r>
            <a:r>
              <a:rPr lang="ar-SA" sz="36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َآءِﵞ</a:t>
            </a:r>
            <a:r>
              <a:rPr lang="ar-SA" sz="36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36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ﵟأَ</a:t>
            </a:r>
            <a:r>
              <a:rPr lang="ar-SA" sz="36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ن</a:t>
            </a:r>
            <a:r>
              <a:rPr lang="ar-SA" sz="36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ۢ</a:t>
            </a:r>
            <a:r>
              <a:rPr lang="ar-SA" sz="36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6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بُورِكَﵞ</a:t>
            </a:r>
            <a:r>
              <a:rPr lang="ar-SA" sz="36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6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ﵟسَمِي</a:t>
            </a:r>
            <a:r>
              <a:rPr lang="ar-SA" sz="36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عُۢ</a:t>
            </a:r>
            <a:r>
              <a:rPr lang="ar-SA" sz="3600" dirty="0">
                <a:solidFill>
                  <a:srgbClr val="FF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6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بَصِيرٞﵞ</a:t>
            </a:r>
            <a:r>
              <a:rPr lang="ar-SA" sz="3600" dirty="0" err="1">
                <a:cs typeface="KFGQPC HAFS Uthmanic Script" panose="02000000000000000000" pitchFamily="2" charset="-78"/>
              </a:rPr>
              <a:t>ا</a:t>
            </a:r>
            <a:endParaRPr lang="ar-SA" sz="3600" b="1" dirty="0">
              <a:solidFill>
                <a:srgbClr val="002060"/>
              </a:solidFill>
              <a:latin typeface="GE SS Two Bold" panose="020A0503020102020204" pitchFamily="18" charset="-78"/>
              <a:cs typeface="KFGQPC Uthmanic Script Hafs Ex1" panose="02000000000000000000" pitchFamily="2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8ABEA31-B30C-4D1B-A23B-95166F817CE7}"/>
              </a:ext>
            </a:extLst>
          </p:cNvPr>
          <p:cNvSpPr/>
          <p:nvPr/>
        </p:nvSpPr>
        <p:spPr>
          <a:xfrm>
            <a:off x="10141690" y="4450368"/>
            <a:ext cx="1936009" cy="1728000"/>
          </a:xfrm>
          <a:prstGeom prst="roundRect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علامته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039391DE-3B84-4776-94BC-06413092C186}"/>
              </a:ext>
            </a:extLst>
          </p:cNvPr>
          <p:cNvSpPr/>
          <p:nvPr/>
        </p:nvSpPr>
        <p:spPr>
          <a:xfrm>
            <a:off x="409575" y="4450368"/>
            <a:ext cx="10125075" cy="1728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 anchorCtr="1">
            <a:noAutofit/>
          </a:bodyPr>
          <a:lstStyle/>
          <a:p>
            <a:pPr marL="180000" indent="-180000" rtl="1">
              <a:lnSpc>
                <a:spcPts val="4000"/>
              </a:lnSpc>
              <a:buSzPct val="80000"/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في النون الساكنة: وضع ميم صغيرة قائمة فوق النون بدل السكون.</a:t>
            </a:r>
          </a:p>
          <a:p>
            <a:pPr marL="180000" indent="-180000" rtl="1">
              <a:lnSpc>
                <a:spcPts val="4000"/>
              </a:lnSpc>
              <a:buSzPct val="80000"/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في التنوين: وضع ميم صغيرة بدل الحركة الثانية.</a:t>
            </a:r>
            <a:endParaRPr lang="ar-SA" sz="2400" dirty="0">
              <a:latin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8026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285F4D9-8EAD-4F46-831E-2D6D2DC5539F}"/>
              </a:ext>
            </a:extLst>
          </p:cNvPr>
          <p:cNvGrpSpPr/>
          <p:nvPr/>
        </p:nvGrpSpPr>
        <p:grpSpPr>
          <a:xfrm>
            <a:off x="934719" y="547222"/>
            <a:ext cx="10702907" cy="4059070"/>
            <a:chOff x="1725960" y="1791477"/>
            <a:chExt cx="8654094" cy="4059070"/>
          </a:xfrm>
        </p:grpSpPr>
        <p:sp>
          <p:nvSpPr>
            <p:cNvPr id="4" name="فقاعة الكلام: مستطيلة مستديرة الزوايا 2">
              <a:extLst>
                <a:ext uri="{FF2B5EF4-FFF2-40B4-BE49-F238E27FC236}">
                  <a16:creationId xmlns:a16="http://schemas.microsoft.com/office/drawing/2014/main" id="{7FA74D40-B900-417A-9F79-0DB18458C6FF}"/>
                </a:ext>
              </a:extLst>
            </p:cNvPr>
            <p:cNvSpPr/>
            <p:nvPr/>
          </p:nvSpPr>
          <p:spPr>
            <a:xfrm>
              <a:off x="1725960" y="1791477"/>
              <a:ext cx="8654094" cy="1842087"/>
            </a:xfrm>
            <a:custGeom>
              <a:avLst/>
              <a:gdLst>
                <a:gd name="connsiteX0" fmla="*/ 0 w 8731442"/>
                <a:gd name="connsiteY0" fmla="*/ 170124 h 1020725"/>
                <a:gd name="connsiteX1" fmla="*/ 170124 w 8731442"/>
                <a:gd name="connsiteY1" fmla="*/ 0 h 1020725"/>
                <a:gd name="connsiteX2" fmla="*/ 5093341 w 8731442"/>
                <a:gd name="connsiteY2" fmla="*/ 0 h 1020725"/>
                <a:gd name="connsiteX3" fmla="*/ 5093341 w 8731442"/>
                <a:gd name="connsiteY3" fmla="*/ 0 h 1020725"/>
                <a:gd name="connsiteX4" fmla="*/ 7276202 w 8731442"/>
                <a:gd name="connsiteY4" fmla="*/ 0 h 1020725"/>
                <a:gd name="connsiteX5" fmla="*/ 8561318 w 8731442"/>
                <a:gd name="connsiteY5" fmla="*/ 0 h 1020725"/>
                <a:gd name="connsiteX6" fmla="*/ 8731442 w 8731442"/>
                <a:gd name="connsiteY6" fmla="*/ 170124 h 1020725"/>
                <a:gd name="connsiteX7" fmla="*/ 8731442 w 8731442"/>
                <a:gd name="connsiteY7" fmla="*/ 595423 h 1020725"/>
                <a:gd name="connsiteX8" fmla="*/ 8731442 w 8731442"/>
                <a:gd name="connsiteY8" fmla="*/ 595423 h 1020725"/>
                <a:gd name="connsiteX9" fmla="*/ 8731442 w 8731442"/>
                <a:gd name="connsiteY9" fmla="*/ 850604 h 1020725"/>
                <a:gd name="connsiteX10" fmla="*/ 8731442 w 8731442"/>
                <a:gd name="connsiteY10" fmla="*/ 850601 h 1020725"/>
                <a:gd name="connsiteX11" fmla="*/ 8561318 w 8731442"/>
                <a:gd name="connsiteY11" fmla="*/ 1020725 h 1020725"/>
                <a:gd name="connsiteX12" fmla="*/ 7276202 w 8731442"/>
                <a:gd name="connsiteY12" fmla="*/ 1020725 h 1020725"/>
                <a:gd name="connsiteX13" fmla="*/ 5545077 w 8731442"/>
                <a:gd name="connsiteY13" fmla="*/ 1371599 h 1020725"/>
                <a:gd name="connsiteX14" fmla="*/ 5093341 w 8731442"/>
                <a:gd name="connsiteY14" fmla="*/ 1020725 h 1020725"/>
                <a:gd name="connsiteX15" fmla="*/ 170124 w 8731442"/>
                <a:gd name="connsiteY15" fmla="*/ 1020725 h 1020725"/>
                <a:gd name="connsiteX16" fmla="*/ 0 w 8731442"/>
                <a:gd name="connsiteY16" fmla="*/ 850601 h 1020725"/>
                <a:gd name="connsiteX17" fmla="*/ 0 w 8731442"/>
                <a:gd name="connsiteY17" fmla="*/ 850604 h 1020725"/>
                <a:gd name="connsiteX18" fmla="*/ 0 w 8731442"/>
                <a:gd name="connsiteY18" fmla="*/ 595423 h 1020725"/>
                <a:gd name="connsiteX19" fmla="*/ 0 w 8731442"/>
                <a:gd name="connsiteY19" fmla="*/ 595423 h 1020725"/>
                <a:gd name="connsiteX20" fmla="*/ 0 w 8731442"/>
                <a:gd name="connsiteY20" fmla="*/ 170124 h 1020725"/>
                <a:gd name="connsiteX0" fmla="*/ 0 w 8731442"/>
                <a:gd name="connsiteY0" fmla="*/ 170124 h 1371599"/>
                <a:gd name="connsiteX1" fmla="*/ 170124 w 8731442"/>
                <a:gd name="connsiteY1" fmla="*/ 0 h 1371599"/>
                <a:gd name="connsiteX2" fmla="*/ 5093341 w 8731442"/>
                <a:gd name="connsiteY2" fmla="*/ 0 h 1371599"/>
                <a:gd name="connsiteX3" fmla="*/ 5093341 w 8731442"/>
                <a:gd name="connsiteY3" fmla="*/ 0 h 1371599"/>
                <a:gd name="connsiteX4" fmla="*/ 7276202 w 8731442"/>
                <a:gd name="connsiteY4" fmla="*/ 0 h 1371599"/>
                <a:gd name="connsiteX5" fmla="*/ 8561318 w 8731442"/>
                <a:gd name="connsiteY5" fmla="*/ 0 h 1371599"/>
                <a:gd name="connsiteX6" fmla="*/ 8731442 w 8731442"/>
                <a:gd name="connsiteY6" fmla="*/ 170124 h 1371599"/>
                <a:gd name="connsiteX7" fmla="*/ 8731442 w 8731442"/>
                <a:gd name="connsiteY7" fmla="*/ 595423 h 1371599"/>
                <a:gd name="connsiteX8" fmla="*/ 8731442 w 8731442"/>
                <a:gd name="connsiteY8" fmla="*/ 595423 h 1371599"/>
                <a:gd name="connsiteX9" fmla="*/ 8731442 w 8731442"/>
                <a:gd name="connsiteY9" fmla="*/ 850604 h 1371599"/>
                <a:gd name="connsiteX10" fmla="*/ 8731442 w 8731442"/>
                <a:gd name="connsiteY10" fmla="*/ 850601 h 1371599"/>
                <a:gd name="connsiteX11" fmla="*/ 8561318 w 8731442"/>
                <a:gd name="connsiteY11" fmla="*/ 1020725 h 1371599"/>
                <a:gd name="connsiteX12" fmla="*/ 7276202 w 8731442"/>
                <a:gd name="connsiteY12" fmla="*/ 1020725 h 1371599"/>
                <a:gd name="connsiteX13" fmla="*/ 5545077 w 8731442"/>
                <a:gd name="connsiteY13" fmla="*/ 1371599 h 1371599"/>
                <a:gd name="connsiteX14" fmla="*/ 3945025 w 8731442"/>
                <a:gd name="connsiteY14" fmla="*/ 1020725 h 1371599"/>
                <a:gd name="connsiteX15" fmla="*/ 170124 w 8731442"/>
                <a:gd name="connsiteY15" fmla="*/ 1020725 h 1371599"/>
                <a:gd name="connsiteX16" fmla="*/ 0 w 8731442"/>
                <a:gd name="connsiteY16" fmla="*/ 850601 h 1371599"/>
                <a:gd name="connsiteX17" fmla="*/ 0 w 8731442"/>
                <a:gd name="connsiteY17" fmla="*/ 850604 h 1371599"/>
                <a:gd name="connsiteX18" fmla="*/ 0 w 8731442"/>
                <a:gd name="connsiteY18" fmla="*/ 595423 h 1371599"/>
                <a:gd name="connsiteX19" fmla="*/ 0 w 8731442"/>
                <a:gd name="connsiteY19" fmla="*/ 595423 h 1371599"/>
                <a:gd name="connsiteX20" fmla="*/ 0 w 8731442"/>
                <a:gd name="connsiteY20" fmla="*/ 170124 h 1371599"/>
                <a:gd name="connsiteX0" fmla="*/ 0 w 8731442"/>
                <a:gd name="connsiteY0" fmla="*/ 170124 h 1467292"/>
                <a:gd name="connsiteX1" fmla="*/ 170124 w 8731442"/>
                <a:gd name="connsiteY1" fmla="*/ 0 h 1467292"/>
                <a:gd name="connsiteX2" fmla="*/ 5093341 w 8731442"/>
                <a:gd name="connsiteY2" fmla="*/ 0 h 1467292"/>
                <a:gd name="connsiteX3" fmla="*/ 5093341 w 8731442"/>
                <a:gd name="connsiteY3" fmla="*/ 0 h 1467292"/>
                <a:gd name="connsiteX4" fmla="*/ 7276202 w 8731442"/>
                <a:gd name="connsiteY4" fmla="*/ 0 h 1467292"/>
                <a:gd name="connsiteX5" fmla="*/ 8561318 w 8731442"/>
                <a:gd name="connsiteY5" fmla="*/ 0 h 1467292"/>
                <a:gd name="connsiteX6" fmla="*/ 8731442 w 8731442"/>
                <a:gd name="connsiteY6" fmla="*/ 170124 h 1467292"/>
                <a:gd name="connsiteX7" fmla="*/ 8731442 w 8731442"/>
                <a:gd name="connsiteY7" fmla="*/ 595423 h 1467292"/>
                <a:gd name="connsiteX8" fmla="*/ 8731442 w 8731442"/>
                <a:gd name="connsiteY8" fmla="*/ 595423 h 1467292"/>
                <a:gd name="connsiteX9" fmla="*/ 8731442 w 8731442"/>
                <a:gd name="connsiteY9" fmla="*/ 850604 h 1467292"/>
                <a:gd name="connsiteX10" fmla="*/ 8731442 w 8731442"/>
                <a:gd name="connsiteY10" fmla="*/ 850601 h 1467292"/>
                <a:gd name="connsiteX11" fmla="*/ 8561318 w 8731442"/>
                <a:gd name="connsiteY11" fmla="*/ 1020725 h 1467292"/>
                <a:gd name="connsiteX12" fmla="*/ 7276202 w 8731442"/>
                <a:gd name="connsiteY12" fmla="*/ 1020725 h 1467292"/>
                <a:gd name="connsiteX13" fmla="*/ 4673207 w 8731442"/>
                <a:gd name="connsiteY13" fmla="*/ 1467292 h 1467292"/>
                <a:gd name="connsiteX14" fmla="*/ 3945025 w 8731442"/>
                <a:gd name="connsiteY14" fmla="*/ 1020725 h 1467292"/>
                <a:gd name="connsiteX15" fmla="*/ 170124 w 8731442"/>
                <a:gd name="connsiteY15" fmla="*/ 1020725 h 1467292"/>
                <a:gd name="connsiteX16" fmla="*/ 0 w 8731442"/>
                <a:gd name="connsiteY16" fmla="*/ 850601 h 1467292"/>
                <a:gd name="connsiteX17" fmla="*/ 0 w 8731442"/>
                <a:gd name="connsiteY17" fmla="*/ 850604 h 1467292"/>
                <a:gd name="connsiteX18" fmla="*/ 0 w 8731442"/>
                <a:gd name="connsiteY18" fmla="*/ 595423 h 1467292"/>
                <a:gd name="connsiteX19" fmla="*/ 0 w 8731442"/>
                <a:gd name="connsiteY19" fmla="*/ 595423 h 1467292"/>
                <a:gd name="connsiteX20" fmla="*/ 0 w 8731442"/>
                <a:gd name="connsiteY20" fmla="*/ 170124 h 1467292"/>
                <a:gd name="connsiteX0" fmla="*/ 0 w 8731442"/>
                <a:gd name="connsiteY0" fmla="*/ 170124 h 1467292"/>
                <a:gd name="connsiteX1" fmla="*/ 170124 w 8731442"/>
                <a:gd name="connsiteY1" fmla="*/ 0 h 1467292"/>
                <a:gd name="connsiteX2" fmla="*/ 5093341 w 8731442"/>
                <a:gd name="connsiteY2" fmla="*/ 0 h 1467292"/>
                <a:gd name="connsiteX3" fmla="*/ 5093341 w 8731442"/>
                <a:gd name="connsiteY3" fmla="*/ 0 h 1467292"/>
                <a:gd name="connsiteX4" fmla="*/ 7276202 w 8731442"/>
                <a:gd name="connsiteY4" fmla="*/ 0 h 1467292"/>
                <a:gd name="connsiteX5" fmla="*/ 8561318 w 8731442"/>
                <a:gd name="connsiteY5" fmla="*/ 0 h 1467292"/>
                <a:gd name="connsiteX6" fmla="*/ 8731442 w 8731442"/>
                <a:gd name="connsiteY6" fmla="*/ 170124 h 1467292"/>
                <a:gd name="connsiteX7" fmla="*/ 8731442 w 8731442"/>
                <a:gd name="connsiteY7" fmla="*/ 595423 h 1467292"/>
                <a:gd name="connsiteX8" fmla="*/ 8731442 w 8731442"/>
                <a:gd name="connsiteY8" fmla="*/ 595423 h 1467292"/>
                <a:gd name="connsiteX9" fmla="*/ 8731442 w 8731442"/>
                <a:gd name="connsiteY9" fmla="*/ 850604 h 1467292"/>
                <a:gd name="connsiteX10" fmla="*/ 8731442 w 8731442"/>
                <a:gd name="connsiteY10" fmla="*/ 850601 h 1467292"/>
                <a:gd name="connsiteX11" fmla="*/ 8561318 w 8731442"/>
                <a:gd name="connsiteY11" fmla="*/ 1020725 h 1467292"/>
                <a:gd name="connsiteX12" fmla="*/ 7276202 w 8731442"/>
                <a:gd name="connsiteY12" fmla="*/ 1020725 h 1467292"/>
                <a:gd name="connsiteX13" fmla="*/ 4673207 w 8731442"/>
                <a:gd name="connsiteY13" fmla="*/ 1467292 h 1467292"/>
                <a:gd name="connsiteX14" fmla="*/ 2552160 w 8731442"/>
                <a:gd name="connsiteY14" fmla="*/ 1031357 h 1467292"/>
                <a:gd name="connsiteX15" fmla="*/ 170124 w 8731442"/>
                <a:gd name="connsiteY15" fmla="*/ 1020725 h 1467292"/>
                <a:gd name="connsiteX16" fmla="*/ 0 w 8731442"/>
                <a:gd name="connsiteY16" fmla="*/ 850601 h 1467292"/>
                <a:gd name="connsiteX17" fmla="*/ 0 w 8731442"/>
                <a:gd name="connsiteY17" fmla="*/ 850604 h 1467292"/>
                <a:gd name="connsiteX18" fmla="*/ 0 w 8731442"/>
                <a:gd name="connsiteY18" fmla="*/ 595423 h 1467292"/>
                <a:gd name="connsiteX19" fmla="*/ 0 w 8731442"/>
                <a:gd name="connsiteY19" fmla="*/ 595423 h 1467292"/>
                <a:gd name="connsiteX20" fmla="*/ 0 w 8731442"/>
                <a:gd name="connsiteY20" fmla="*/ 170124 h 1467292"/>
                <a:gd name="connsiteX0" fmla="*/ 0 w 8731442"/>
                <a:gd name="connsiteY0" fmla="*/ 170124 h 1403497"/>
                <a:gd name="connsiteX1" fmla="*/ 170124 w 8731442"/>
                <a:gd name="connsiteY1" fmla="*/ 0 h 1403497"/>
                <a:gd name="connsiteX2" fmla="*/ 5093341 w 8731442"/>
                <a:gd name="connsiteY2" fmla="*/ 0 h 1403497"/>
                <a:gd name="connsiteX3" fmla="*/ 5093341 w 8731442"/>
                <a:gd name="connsiteY3" fmla="*/ 0 h 1403497"/>
                <a:gd name="connsiteX4" fmla="*/ 7276202 w 8731442"/>
                <a:gd name="connsiteY4" fmla="*/ 0 h 1403497"/>
                <a:gd name="connsiteX5" fmla="*/ 8561318 w 8731442"/>
                <a:gd name="connsiteY5" fmla="*/ 0 h 1403497"/>
                <a:gd name="connsiteX6" fmla="*/ 8731442 w 8731442"/>
                <a:gd name="connsiteY6" fmla="*/ 170124 h 1403497"/>
                <a:gd name="connsiteX7" fmla="*/ 8731442 w 8731442"/>
                <a:gd name="connsiteY7" fmla="*/ 595423 h 1403497"/>
                <a:gd name="connsiteX8" fmla="*/ 8731442 w 8731442"/>
                <a:gd name="connsiteY8" fmla="*/ 595423 h 1403497"/>
                <a:gd name="connsiteX9" fmla="*/ 8731442 w 8731442"/>
                <a:gd name="connsiteY9" fmla="*/ 850604 h 1403497"/>
                <a:gd name="connsiteX10" fmla="*/ 8731442 w 8731442"/>
                <a:gd name="connsiteY10" fmla="*/ 850601 h 1403497"/>
                <a:gd name="connsiteX11" fmla="*/ 8561318 w 8731442"/>
                <a:gd name="connsiteY11" fmla="*/ 1020725 h 1403497"/>
                <a:gd name="connsiteX12" fmla="*/ 7276202 w 8731442"/>
                <a:gd name="connsiteY12" fmla="*/ 1020725 h 1403497"/>
                <a:gd name="connsiteX13" fmla="*/ 4354230 w 8731442"/>
                <a:gd name="connsiteY13" fmla="*/ 1403497 h 1403497"/>
                <a:gd name="connsiteX14" fmla="*/ 2552160 w 8731442"/>
                <a:gd name="connsiteY14" fmla="*/ 1031357 h 1403497"/>
                <a:gd name="connsiteX15" fmla="*/ 170124 w 8731442"/>
                <a:gd name="connsiteY15" fmla="*/ 1020725 h 1403497"/>
                <a:gd name="connsiteX16" fmla="*/ 0 w 8731442"/>
                <a:gd name="connsiteY16" fmla="*/ 850601 h 1403497"/>
                <a:gd name="connsiteX17" fmla="*/ 0 w 8731442"/>
                <a:gd name="connsiteY17" fmla="*/ 850604 h 1403497"/>
                <a:gd name="connsiteX18" fmla="*/ 0 w 8731442"/>
                <a:gd name="connsiteY18" fmla="*/ 595423 h 1403497"/>
                <a:gd name="connsiteX19" fmla="*/ 0 w 8731442"/>
                <a:gd name="connsiteY19" fmla="*/ 595423 h 1403497"/>
                <a:gd name="connsiteX20" fmla="*/ 0 w 8731442"/>
                <a:gd name="connsiteY20" fmla="*/ 170124 h 140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31442" h="1403497">
                  <a:moveTo>
                    <a:pt x="0" y="170124"/>
                  </a:moveTo>
                  <a:cubicBezTo>
                    <a:pt x="0" y="76167"/>
                    <a:pt x="76167" y="0"/>
                    <a:pt x="170124" y="0"/>
                  </a:cubicBezTo>
                  <a:lnTo>
                    <a:pt x="5093341" y="0"/>
                  </a:lnTo>
                  <a:lnTo>
                    <a:pt x="5093341" y="0"/>
                  </a:lnTo>
                  <a:lnTo>
                    <a:pt x="7276202" y="0"/>
                  </a:lnTo>
                  <a:lnTo>
                    <a:pt x="8561318" y="0"/>
                  </a:lnTo>
                  <a:cubicBezTo>
                    <a:pt x="8655275" y="0"/>
                    <a:pt x="8731442" y="76167"/>
                    <a:pt x="8731442" y="170124"/>
                  </a:cubicBezTo>
                  <a:lnTo>
                    <a:pt x="8731442" y="595423"/>
                  </a:lnTo>
                  <a:lnTo>
                    <a:pt x="8731442" y="595423"/>
                  </a:lnTo>
                  <a:lnTo>
                    <a:pt x="8731442" y="850604"/>
                  </a:lnTo>
                  <a:lnTo>
                    <a:pt x="8731442" y="850601"/>
                  </a:lnTo>
                  <a:cubicBezTo>
                    <a:pt x="8731442" y="944558"/>
                    <a:pt x="8655275" y="1020725"/>
                    <a:pt x="8561318" y="1020725"/>
                  </a:cubicBezTo>
                  <a:lnTo>
                    <a:pt x="7276202" y="1020725"/>
                  </a:lnTo>
                  <a:lnTo>
                    <a:pt x="4354230" y="1403497"/>
                  </a:lnTo>
                  <a:lnTo>
                    <a:pt x="2552160" y="1031357"/>
                  </a:lnTo>
                  <a:lnTo>
                    <a:pt x="170124" y="1020725"/>
                  </a:lnTo>
                  <a:cubicBezTo>
                    <a:pt x="76167" y="1020725"/>
                    <a:pt x="0" y="944558"/>
                    <a:pt x="0" y="850601"/>
                  </a:cubicBezTo>
                  <a:lnTo>
                    <a:pt x="0" y="850604"/>
                  </a:lnTo>
                  <a:lnTo>
                    <a:pt x="0" y="595423"/>
                  </a:lnTo>
                  <a:lnTo>
                    <a:pt x="0" y="595423"/>
                  </a:lnTo>
                  <a:lnTo>
                    <a:pt x="0" y="170124"/>
                  </a:lnTo>
                  <a:close/>
                </a:path>
              </a:pathLst>
            </a:custGeom>
            <a:solidFill>
              <a:srgbClr val="FBF3E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1"/>
            <a:lstStyle/>
            <a:p>
              <a:pPr algn="ctr"/>
              <a:r>
                <a:rPr lang="ar-SA" sz="4400" dirty="0">
                  <a:solidFill>
                    <a:srgbClr val="C00000"/>
                  </a:solidFill>
                  <a:latin typeface="A Jannat LT" panose="01000000000000000000" pitchFamily="2" charset="-78"/>
                  <a:cs typeface="A Jannat LT" panose="01000000000000000000" pitchFamily="2" charset="-78"/>
                </a:rPr>
                <a:t>س/ بم يتحقق القلب؟</a:t>
              </a:r>
            </a:p>
          </p:txBody>
        </p:sp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F6EA9C4B-91C2-4684-ACCD-B5FD74D35DAF}"/>
                </a:ext>
              </a:extLst>
            </p:cNvPr>
            <p:cNvSpPr/>
            <p:nvPr/>
          </p:nvSpPr>
          <p:spPr>
            <a:xfrm>
              <a:off x="6977390" y="4066218"/>
              <a:ext cx="3312157" cy="1784329"/>
            </a:xfrm>
            <a:custGeom>
              <a:avLst/>
              <a:gdLst>
                <a:gd name="connsiteX0" fmla="*/ 0 w 3141326"/>
                <a:gd name="connsiteY0" fmla="*/ 0 h 1622578"/>
                <a:gd name="connsiteX1" fmla="*/ 3141326 w 3141326"/>
                <a:gd name="connsiteY1" fmla="*/ 0 h 1622578"/>
                <a:gd name="connsiteX2" fmla="*/ 3141326 w 3141326"/>
                <a:gd name="connsiteY2" fmla="*/ 1622578 h 1622578"/>
                <a:gd name="connsiteX3" fmla="*/ 0 w 3141326"/>
                <a:gd name="connsiteY3" fmla="*/ 1622578 h 1622578"/>
                <a:gd name="connsiteX4" fmla="*/ 0 w 3141326"/>
                <a:gd name="connsiteY4" fmla="*/ 0 h 1622578"/>
                <a:gd name="connsiteX0" fmla="*/ 381000 w 3522326"/>
                <a:gd name="connsiteY0" fmla="*/ 0 h 1622578"/>
                <a:gd name="connsiteX1" fmla="*/ 3522326 w 3522326"/>
                <a:gd name="connsiteY1" fmla="*/ 0 h 1622578"/>
                <a:gd name="connsiteX2" fmla="*/ 3522326 w 3522326"/>
                <a:gd name="connsiteY2" fmla="*/ 1622578 h 1622578"/>
                <a:gd name="connsiteX3" fmla="*/ 381000 w 3522326"/>
                <a:gd name="connsiteY3" fmla="*/ 1622578 h 1622578"/>
                <a:gd name="connsiteX4" fmla="*/ 0 w 3522326"/>
                <a:gd name="connsiteY4" fmla="*/ 729929 h 1622578"/>
                <a:gd name="connsiteX5" fmla="*/ 381000 w 3522326"/>
                <a:gd name="connsiteY5" fmla="*/ 0 h 162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2326" h="1622578">
                  <a:moveTo>
                    <a:pt x="381000" y="0"/>
                  </a:moveTo>
                  <a:lnTo>
                    <a:pt x="3522326" y="0"/>
                  </a:lnTo>
                  <a:lnTo>
                    <a:pt x="3522326" y="1622578"/>
                  </a:lnTo>
                  <a:lnTo>
                    <a:pt x="381000" y="1622578"/>
                  </a:lnTo>
                  <a:cubicBezTo>
                    <a:pt x="377825" y="1325028"/>
                    <a:pt x="3175" y="1027479"/>
                    <a:pt x="0" y="729929"/>
                  </a:cubicBezTo>
                  <a:lnTo>
                    <a:pt x="38100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72000" rIns="180000" bIns="72000" rtlCol="1" anchor="ctr" anchorCtr="0"/>
            <a:lstStyle/>
            <a:p>
              <a:pPr algn="ctr">
                <a:lnSpc>
                  <a:spcPct val="150000"/>
                </a:lnSpc>
              </a:pPr>
              <a:r>
                <a:rPr lang="ar-SA" sz="2400" dirty="0">
                  <a:solidFill>
                    <a:schemeClr val="tx1"/>
                  </a:solidFill>
                  <a:latin typeface="GE SS Two Bold" panose="020A0503020102020204" pitchFamily="18" charset="-78"/>
                  <a:cs typeface="GE SS Two Bold" panose="020A0503020102020204" pitchFamily="18" charset="-78"/>
                </a:rPr>
                <a:t>بقلب النون أو التنوين ميمًا</a:t>
              </a:r>
            </a:p>
            <a:p>
              <a:pPr algn="ctr">
                <a:lnSpc>
                  <a:spcPct val="150000"/>
                </a:lnSpc>
              </a:pPr>
              <a:r>
                <a:rPr lang="ar-SA" sz="2400" dirty="0">
                  <a:solidFill>
                    <a:srgbClr val="FF0000"/>
                  </a:solidFill>
                  <a:latin typeface="GE SS Two Bold" panose="020A0503020102020204" pitchFamily="18" charset="-78"/>
                  <a:cs typeface="GE SS Two Bold" panose="020A0503020102020204" pitchFamily="18" charset="-78"/>
                </a:rPr>
                <a:t> لفظًا لا خطًا.</a:t>
              </a:r>
            </a:p>
          </p:txBody>
        </p: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0265D16D-3497-4554-8C61-B1324982B92A}"/>
                </a:ext>
              </a:extLst>
            </p:cNvPr>
            <p:cNvSpPr/>
            <p:nvPr/>
          </p:nvSpPr>
          <p:spPr>
            <a:xfrm>
              <a:off x="1859314" y="4069367"/>
              <a:ext cx="2466650" cy="175410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72000" rtlCol="1" anchor="ctr" anchorCtr="0"/>
            <a:lstStyle/>
            <a:p>
              <a:pPr algn="ctr">
                <a:lnSpc>
                  <a:spcPct val="150000"/>
                </a:lnSpc>
              </a:pPr>
              <a:r>
                <a:rPr lang="ar-SA" sz="2400" dirty="0">
                  <a:solidFill>
                    <a:schemeClr val="tx1"/>
                  </a:solidFill>
                  <a:latin typeface="GE SS Two Bold" panose="020A0503020102020204" pitchFamily="18" charset="-78"/>
                  <a:cs typeface="GE SS Two Bold" panose="020A0503020102020204" pitchFamily="18" charset="-78"/>
                </a:rPr>
                <a:t>ثم الإتيان بالغنة مع الإخفاء.</a:t>
              </a:r>
            </a:p>
          </p:txBody>
        </p: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6FBCF7F6-1ACC-462C-BC8B-2D9EBDC119F3}"/>
                </a:ext>
              </a:extLst>
            </p:cNvPr>
            <p:cNvSpPr/>
            <p:nvPr/>
          </p:nvSpPr>
          <p:spPr>
            <a:xfrm>
              <a:off x="4418353" y="4066218"/>
              <a:ext cx="2466649" cy="1754101"/>
            </a:xfrm>
            <a:custGeom>
              <a:avLst/>
              <a:gdLst>
                <a:gd name="connsiteX0" fmla="*/ 0 w 2242954"/>
                <a:gd name="connsiteY0" fmla="*/ 0 h 1754101"/>
                <a:gd name="connsiteX1" fmla="*/ 2242954 w 2242954"/>
                <a:gd name="connsiteY1" fmla="*/ 0 h 1754101"/>
                <a:gd name="connsiteX2" fmla="*/ 2242954 w 2242954"/>
                <a:gd name="connsiteY2" fmla="*/ 1754101 h 1754101"/>
                <a:gd name="connsiteX3" fmla="*/ 0 w 2242954"/>
                <a:gd name="connsiteY3" fmla="*/ 1754101 h 1754101"/>
                <a:gd name="connsiteX4" fmla="*/ 0 w 2242954"/>
                <a:gd name="connsiteY4" fmla="*/ 0 h 1754101"/>
                <a:gd name="connsiteX0" fmla="*/ 436189 w 2679143"/>
                <a:gd name="connsiteY0" fmla="*/ 0 h 1754101"/>
                <a:gd name="connsiteX1" fmla="*/ 2679143 w 2679143"/>
                <a:gd name="connsiteY1" fmla="*/ 0 h 1754101"/>
                <a:gd name="connsiteX2" fmla="*/ 2679143 w 2679143"/>
                <a:gd name="connsiteY2" fmla="*/ 1754101 h 1754101"/>
                <a:gd name="connsiteX3" fmla="*/ 436189 w 2679143"/>
                <a:gd name="connsiteY3" fmla="*/ 1754101 h 1754101"/>
                <a:gd name="connsiteX4" fmla="*/ 0 w 2679143"/>
                <a:gd name="connsiteY4" fmla="*/ 768029 h 1754101"/>
                <a:gd name="connsiteX5" fmla="*/ 436189 w 2679143"/>
                <a:gd name="connsiteY5" fmla="*/ 0 h 175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9143" h="1754101">
                  <a:moveTo>
                    <a:pt x="436189" y="0"/>
                  </a:moveTo>
                  <a:lnTo>
                    <a:pt x="2679143" y="0"/>
                  </a:lnTo>
                  <a:lnTo>
                    <a:pt x="2679143" y="1754101"/>
                  </a:lnTo>
                  <a:lnTo>
                    <a:pt x="436189" y="1754101"/>
                  </a:lnTo>
                  <a:cubicBezTo>
                    <a:pt x="436843" y="1412710"/>
                    <a:pt x="-654" y="1109420"/>
                    <a:pt x="0" y="768029"/>
                  </a:cubicBezTo>
                  <a:lnTo>
                    <a:pt x="436189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72000" rIns="180000" bIns="72000" rtlCol="1" anchor="ctr" anchorCtr="0"/>
            <a:lstStyle/>
            <a:p>
              <a:pPr algn="ctr">
                <a:lnSpc>
                  <a:spcPct val="150000"/>
                </a:lnSpc>
              </a:pPr>
              <a:r>
                <a:rPr lang="ar-SA" sz="2400" dirty="0">
                  <a:solidFill>
                    <a:schemeClr val="tx1"/>
                  </a:solidFill>
                  <a:latin typeface="GE SS Two Bold" panose="020A0503020102020204" pitchFamily="18" charset="-78"/>
                  <a:cs typeface="GE SS Two Bold" panose="020A0503020102020204" pitchFamily="18" charset="-78"/>
                </a:rPr>
                <a:t>ثم بإخفاء هذه الميم عند الباء.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52C37366-147C-499E-8366-37E623D74700}"/>
              </a:ext>
            </a:extLst>
          </p:cNvPr>
          <p:cNvGrpSpPr/>
          <p:nvPr/>
        </p:nvGrpSpPr>
        <p:grpSpPr>
          <a:xfrm>
            <a:off x="825173" y="4999563"/>
            <a:ext cx="10922000" cy="1017644"/>
            <a:chOff x="1992246" y="5648157"/>
            <a:chExt cx="8665464" cy="1017644"/>
          </a:xfrm>
        </p:grpSpPr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8E757DC7-C14D-4E2A-A031-6422D63AF259}"/>
                </a:ext>
              </a:extLst>
            </p:cNvPr>
            <p:cNvSpPr/>
            <p:nvPr/>
          </p:nvSpPr>
          <p:spPr>
            <a:xfrm>
              <a:off x="1992246" y="5648157"/>
              <a:ext cx="8665464" cy="10176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800" dirty="0"/>
            </a:p>
          </p:txBody>
        </p: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C9C0AD49-E70B-427F-A4A9-0B3CBA7756F7}"/>
                </a:ext>
              </a:extLst>
            </p:cNvPr>
            <p:cNvSpPr/>
            <p:nvPr/>
          </p:nvSpPr>
          <p:spPr>
            <a:xfrm>
              <a:off x="5448615" y="5772258"/>
              <a:ext cx="2517033" cy="830997"/>
            </a:xfrm>
            <a:prstGeom prst="rect">
              <a:avLst/>
            </a:prstGeom>
          </p:spPr>
          <p:txBody>
            <a:bodyPr wrap="square" anchor="t" anchorCtr="1">
              <a:spAutoFit/>
            </a:bodyPr>
            <a:lstStyle/>
            <a:p>
              <a:r>
                <a:rPr lang="ar-SA" sz="4800" dirty="0">
                  <a:solidFill>
                    <a:srgbClr val="000000"/>
                  </a:solidFill>
                  <a:cs typeface="KFGQPC Uthmanic Script Hafs Ex1" panose="02000000000000000000" pitchFamily="2" charset="-78"/>
                </a:rPr>
                <a:t>    </a:t>
              </a:r>
              <a:r>
                <a:rPr lang="ar-SA" sz="4800" dirty="0" err="1">
                  <a:solidFill>
                    <a:srgbClr val="000000"/>
                  </a:solidFill>
                  <a:cs typeface="KFGQPC Uthmanic Script Hafs Ex1" panose="02000000000000000000" pitchFamily="2" charset="-78"/>
                </a:rPr>
                <a:t>ﵟأَ</a:t>
              </a:r>
              <a:r>
                <a:rPr lang="ar-SA" sz="4800" dirty="0" err="1">
                  <a:solidFill>
                    <a:srgbClr val="FF0000"/>
                  </a:solidFill>
                  <a:cs typeface="KFGQPC Uthmanic Script Hafs Ex1" panose="02000000000000000000" pitchFamily="2" charset="-78"/>
                </a:rPr>
                <a:t>نۢ</a:t>
              </a:r>
              <a:r>
                <a:rPr lang="ar-SA" sz="4800" dirty="0">
                  <a:solidFill>
                    <a:srgbClr val="FF0000"/>
                  </a:solidFill>
                  <a:cs typeface="KFGQPC Uthmanic Script Hafs Ex1" panose="02000000000000000000" pitchFamily="2" charset="-78"/>
                </a:rPr>
                <a:t> </a:t>
              </a:r>
              <a:r>
                <a:rPr lang="ar-SA" sz="4800" dirty="0" err="1">
                  <a:solidFill>
                    <a:srgbClr val="000000"/>
                  </a:solidFill>
                  <a:cs typeface="KFGQPC Uthmanic Script Hafs Ex1" panose="02000000000000000000" pitchFamily="2" charset="-78"/>
                </a:rPr>
                <a:t>بُورِكَﵞ</a:t>
              </a:r>
              <a:endParaRPr lang="ar-SA" sz="4800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D4CA9EF1-CDA3-462D-8841-D5D6C416366B}"/>
                </a:ext>
              </a:extLst>
            </p:cNvPr>
            <p:cNvSpPr/>
            <p:nvPr/>
          </p:nvSpPr>
          <p:spPr>
            <a:xfrm>
              <a:off x="1992246" y="5772258"/>
              <a:ext cx="2763309" cy="769441"/>
            </a:xfrm>
            <a:prstGeom prst="rect">
              <a:avLst/>
            </a:prstGeom>
          </p:spPr>
          <p:txBody>
            <a:bodyPr wrap="square" anchor="t" anchorCtr="1">
              <a:spAutoFit/>
            </a:bodyPr>
            <a:lstStyle/>
            <a:p>
              <a:r>
                <a:rPr lang="ar-SA" sz="4400" dirty="0" err="1">
                  <a:solidFill>
                    <a:srgbClr val="000000"/>
                  </a:solidFill>
                  <a:cs typeface="KFGQPC Uthmanic Script Hafs Ex1" panose="02000000000000000000" pitchFamily="2" charset="-78"/>
                </a:rPr>
                <a:t>ﵟسَمِي</a:t>
              </a:r>
              <a:r>
                <a:rPr lang="ar-SA" sz="4400" dirty="0" err="1">
                  <a:solidFill>
                    <a:srgbClr val="FF0000"/>
                  </a:solidFill>
                  <a:cs typeface="KFGQPC Uthmanic Script Hafs Ex1" panose="02000000000000000000" pitchFamily="2" charset="-78"/>
                </a:rPr>
                <a:t>عُۢ</a:t>
              </a:r>
              <a:r>
                <a:rPr lang="ar-SA" sz="4400" dirty="0">
                  <a:solidFill>
                    <a:srgbClr val="FF0000"/>
                  </a:solidFill>
                  <a:cs typeface="KFGQPC Uthmanic Script Hafs Ex1" panose="02000000000000000000" pitchFamily="2" charset="-78"/>
                </a:rPr>
                <a:t> </a:t>
              </a:r>
              <a:r>
                <a:rPr lang="ar-SA" sz="4400" dirty="0">
                  <a:solidFill>
                    <a:srgbClr val="000000"/>
                  </a:solidFill>
                  <a:cs typeface="KFGQPC Uthmanic Script Hafs Ex1" panose="02000000000000000000" pitchFamily="2" charset="-78"/>
                </a:rPr>
                <a:t>بَصِيرٞ</a:t>
              </a:r>
              <a:r>
                <a:rPr lang="ar-SA" sz="2000" dirty="0">
                  <a:solidFill>
                    <a:srgbClr val="000000"/>
                  </a:solidFill>
                  <a:cs typeface="KFGQPC Uthmanic Script Hafs Ex1" panose="02000000000000000000" pitchFamily="2" charset="-78"/>
                </a:rPr>
                <a:t> </a:t>
              </a:r>
              <a:r>
                <a:rPr lang="ar-SA" sz="4400" dirty="0">
                  <a:solidFill>
                    <a:srgbClr val="000000"/>
                  </a:solidFill>
                  <a:cs typeface="KFGQPC Uthmanic Script Hafs Ex1" panose="02000000000000000000" pitchFamily="2" charset="-78"/>
                </a:rPr>
                <a:t>ﵞ</a:t>
              </a:r>
              <a:endParaRPr lang="ar-SA" sz="4400" dirty="0"/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F10954A-7E71-4BC2-836A-CCCC1E53A539}"/>
              </a:ext>
            </a:extLst>
          </p:cNvPr>
          <p:cNvSpPr txBox="1"/>
          <p:nvPr/>
        </p:nvSpPr>
        <p:spPr>
          <a:xfrm>
            <a:off x="9368347" y="5154441"/>
            <a:ext cx="19984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4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ﵟأَ</a:t>
            </a:r>
            <a:r>
              <a:rPr lang="ar-SA" sz="44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نۢب</a:t>
            </a:r>
            <a:r>
              <a:rPr lang="ar-SA" sz="44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َتۡنَاﵞ</a:t>
            </a:r>
            <a:r>
              <a:rPr lang="ar-SA" sz="44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 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417443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F3ECB57A-10EF-4649-9048-5DC6EB22B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613935"/>
              </p:ext>
            </p:extLst>
          </p:nvPr>
        </p:nvGraphicFramePr>
        <p:xfrm>
          <a:off x="435519" y="1209614"/>
          <a:ext cx="11324090" cy="5455249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425302">
                  <a:extLst>
                    <a:ext uri="{9D8B030D-6E8A-4147-A177-3AD203B41FA5}">
                      <a16:colId xmlns:a16="http://schemas.microsoft.com/office/drawing/2014/main" val="3619583614"/>
                    </a:ext>
                  </a:extLst>
                </a:gridCol>
                <a:gridCol w="2105247">
                  <a:extLst>
                    <a:ext uri="{9D8B030D-6E8A-4147-A177-3AD203B41FA5}">
                      <a16:colId xmlns:a16="http://schemas.microsoft.com/office/drawing/2014/main" val="895776603"/>
                    </a:ext>
                  </a:extLst>
                </a:gridCol>
                <a:gridCol w="2902688">
                  <a:extLst>
                    <a:ext uri="{9D8B030D-6E8A-4147-A177-3AD203B41FA5}">
                      <a16:colId xmlns:a16="http://schemas.microsoft.com/office/drawing/2014/main" val="3824075254"/>
                    </a:ext>
                  </a:extLst>
                </a:gridCol>
                <a:gridCol w="3094074">
                  <a:extLst>
                    <a:ext uri="{9D8B030D-6E8A-4147-A177-3AD203B41FA5}">
                      <a16:colId xmlns:a16="http://schemas.microsoft.com/office/drawing/2014/main" val="955255137"/>
                    </a:ext>
                  </a:extLst>
                </a:gridCol>
                <a:gridCol w="2796779">
                  <a:extLst>
                    <a:ext uri="{9D8B030D-6E8A-4147-A177-3AD203B41FA5}">
                      <a16:colId xmlns:a16="http://schemas.microsoft.com/office/drawing/2014/main" val="2080555670"/>
                    </a:ext>
                  </a:extLst>
                </a:gridCol>
              </a:tblGrid>
              <a:tr h="7084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م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الكلمة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 Jannat LT" panose="01000000000000000000" pitchFamily="2" charset="-78"/>
                        </a:rPr>
                        <a:t>الملاحظة الأولى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 Jannat LT" panose="01000000000000000000" pitchFamily="2" charset="-78"/>
                        </a:rPr>
                        <a:t>الملاحظة الثانية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 Jannat LT" panose="01000000000000000000" pitchFamily="2" charset="-78"/>
                        </a:rPr>
                        <a:t>الملاحظة الثالثة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12062148"/>
                  </a:ext>
                </a:extLst>
              </a:tr>
              <a:tr h="1218580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</a:rPr>
                        <a:t>1 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وَيَسۡتَ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ن</a:t>
                      </a: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ۢبِـُٔونَكَ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FGQPC Uthmanic Script HAFS" panose="02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النون </a:t>
                      </a:r>
                      <a:r>
                        <a:rPr lang="ar-SA" sz="2000" kern="1200" dirty="0">
                          <a:solidFill>
                            <a:schemeClr val="tx1"/>
                          </a:solidFill>
                          <a:effectLst/>
                          <a:latin typeface="A Jannat LT" panose="01000000000000000000" pitchFamily="2" charset="-78"/>
                          <a:ea typeface="+mn-ea"/>
                          <a:cs typeface="A Jannat LT" panose="01000000000000000000" pitchFamily="2" charset="-78"/>
                        </a:rPr>
                        <a:t>الأولى</a:t>
                      </a:r>
                      <a:r>
                        <a:rPr lang="ar-SA" sz="2000" dirty="0">
                          <a:effectLst/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 معراة من الحركة. </a:t>
                      </a:r>
                      <a:endParaRPr lang="en-US" sz="2000" dirty="0"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  النون الساكنة والباء في كلمة واحدة.</a:t>
                      </a:r>
                      <a:endParaRPr lang="en-US" sz="2000" dirty="0"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النون عليها ميم صغيرة قائمة، علامة قلبها عند الباء.</a:t>
                      </a:r>
                      <a:endParaRPr lang="en-US" sz="2000" dirty="0"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3744519"/>
                  </a:ext>
                </a:extLst>
              </a:tr>
              <a:tr h="1177088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مِ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نۢ</a:t>
                      </a:r>
                      <a:r>
                        <a:rPr lang="ar-SA" sz="2800" dirty="0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 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ب</a:t>
                      </a: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َعۡدِ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  </a:t>
                      </a: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7606964"/>
                  </a:ext>
                </a:extLst>
              </a:tr>
              <a:tr h="1177088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</a:rPr>
                        <a:t>3 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لِج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َنۢب</a:t>
                      </a: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ِهِۦٓ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9103179"/>
                  </a:ext>
                </a:extLst>
              </a:tr>
              <a:tr h="1174081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سَيِّئَ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ةِۭ</a:t>
                      </a:r>
                      <a:r>
                        <a:rPr lang="ar-SA" sz="2800" dirty="0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 ب</a:t>
                      </a:r>
                      <a:r>
                        <a:rPr lang="ar-SA" sz="2800" dirty="0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ِمِثۡلِهَا27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752602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DB0B289E-C005-184F-2064-CCF40F431AAF}"/>
              </a:ext>
            </a:extLst>
          </p:cNvPr>
          <p:cNvSpPr txBox="1"/>
          <p:nvPr/>
        </p:nvSpPr>
        <p:spPr>
          <a:xfrm>
            <a:off x="185057" y="132396"/>
            <a:ext cx="116915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ورقة عمل</a:t>
            </a:r>
          </a:p>
          <a:p>
            <a:pPr algn="ctr"/>
            <a:r>
              <a:rPr lang="ar-SA" sz="2800" dirty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سجلي ملاحظاتك كما هو موجود في الحقول الثلاثة الأولى في الجدول التالي: </a:t>
            </a:r>
          </a:p>
        </p:txBody>
      </p:sp>
    </p:spTree>
    <p:extLst>
      <p:ext uri="{BB962C8B-B14F-4D97-AF65-F5344CB8AC3E}">
        <p14:creationId xmlns:p14="http://schemas.microsoft.com/office/powerpoint/2010/main" val="2781669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9D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4" descr="صورة تحتوي على نص, نبات, الخط&#10;&#10;تم إنشاء الوصف تلقائياً">
            <a:extLst>
              <a:ext uri="{FF2B5EF4-FFF2-40B4-BE49-F238E27FC236}">
                <a16:creationId xmlns:a16="http://schemas.microsoft.com/office/drawing/2014/main" id="{EC69B1F8-8AF1-C4CD-AE22-50A9560AD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31" y="457200"/>
            <a:ext cx="36107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9004D4E-A286-45B5-82BD-91B6088CB0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88638" y="297874"/>
            <a:ext cx="6939279" cy="567048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0A5C49B0-F15E-45A4-B34E-7402BDDC5D5E}"/>
              </a:ext>
            </a:extLst>
          </p:cNvPr>
          <p:cNvSpPr/>
          <p:nvPr/>
        </p:nvSpPr>
        <p:spPr>
          <a:xfrm>
            <a:off x="3480978" y="2247915"/>
            <a:ext cx="61545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noProof="0" dirty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أحكام النون الساكنة والتنوين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noProof="0" dirty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الإخفاء الحقيقي</a:t>
            </a:r>
          </a:p>
        </p:txBody>
      </p:sp>
      <p:pic>
        <p:nvPicPr>
          <p:cNvPr id="7" name="Picture 4" descr="وزارة التعليم (السعودية) - ويكيبيديا">
            <a:extLst>
              <a:ext uri="{FF2B5EF4-FFF2-40B4-BE49-F238E27FC236}">
                <a16:creationId xmlns:a16="http://schemas.microsoft.com/office/drawing/2014/main" id="{DC5909A0-C0C3-4D76-A5DE-CF585983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5" y="143779"/>
            <a:ext cx="2421960" cy="12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إعجاز الرحمن في رسم القرءان بخط يدي - صيحة الحق">
            <a:extLst>
              <a:ext uri="{FF2B5EF4-FFF2-40B4-BE49-F238E27FC236}">
                <a16:creationId xmlns:a16="http://schemas.microsoft.com/office/drawing/2014/main" id="{3945D89B-EC56-4C37-B347-5175A1CAEF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58" y="3214548"/>
            <a:ext cx="3444811" cy="33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3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B5BA442-BEC8-585C-98C1-F4973D3E5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867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E150314-473F-4A14-94DC-56D112E31113}"/>
              </a:ext>
            </a:extLst>
          </p:cNvPr>
          <p:cNvSpPr/>
          <p:nvPr/>
        </p:nvSpPr>
        <p:spPr>
          <a:xfrm>
            <a:off x="9394925" y="3388918"/>
            <a:ext cx="2344230" cy="1323428"/>
          </a:xfrm>
          <a:prstGeom prst="rect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8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حروفه</a:t>
            </a:r>
          </a:p>
        </p:txBody>
      </p:sp>
      <p:sp>
        <p:nvSpPr>
          <p:cNvPr id="3" name="مخطط انسيابي: بيانات مخزّنة 2">
            <a:extLst>
              <a:ext uri="{FF2B5EF4-FFF2-40B4-BE49-F238E27FC236}">
                <a16:creationId xmlns:a16="http://schemas.microsoft.com/office/drawing/2014/main" id="{BBD1F347-2B1B-45E3-9D29-389A86F54F76}"/>
              </a:ext>
            </a:extLst>
          </p:cNvPr>
          <p:cNvSpPr/>
          <p:nvPr/>
        </p:nvSpPr>
        <p:spPr>
          <a:xfrm flipH="1">
            <a:off x="4155900" y="584789"/>
            <a:ext cx="7146508" cy="1180214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أحكام النون الساكنة والتنوين</a:t>
            </a:r>
          </a:p>
        </p:txBody>
      </p:sp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2F2AA9E6-07F0-4306-AC80-AFBD10A07D08}"/>
              </a:ext>
            </a:extLst>
          </p:cNvPr>
          <p:cNvSpPr/>
          <p:nvPr/>
        </p:nvSpPr>
        <p:spPr>
          <a:xfrm>
            <a:off x="1222740" y="584789"/>
            <a:ext cx="3594565" cy="1180214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الإخفاء الحقيقي</a:t>
            </a:r>
          </a:p>
        </p:txBody>
      </p:sp>
      <p:sp>
        <p:nvSpPr>
          <p:cNvPr id="5" name="مخطط انسيابي: بيانات مخزّنة 4">
            <a:extLst>
              <a:ext uri="{FF2B5EF4-FFF2-40B4-BE49-F238E27FC236}">
                <a16:creationId xmlns:a16="http://schemas.microsoft.com/office/drawing/2014/main" id="{A8A5EC17-430A-41F3-BA63-CD5CD9748274}"/>
              </a:ext>
            </a:extLst>
          </p:cNvPr>
          <p:cNvSpPr/>
          <p:nvPr/>
        </p:nvSpPr>
        <p:spPr>
          <a:xfrm flipH="1">
            <a:off x="8044592" y="1997798"/>
            <a:ext cx="3834811" cy="1190608"/>
          </a:xfrm>
          <a:prstGeom prst="flowChartOnlineStorag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تعريف الإخفاء الحقيقي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B19B236-254D-4008-AEEE-0EC86C0EF924}"/>
              </a:ext>
            </a:extLst>
          </p:cNvPr>
          <p:cNvSpPr/>
          <p:nvPr/>
        </p:nvSpPr>
        <p:spPr>
          <a:xfrm>
            <a:off x="217258" y="3405546"/>
            <a:ext cx="9382973" cy="13068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باقي الحروف وهي الخمسة عشر المجموعة في أوائل هذا البيت: </a:t>
            </a:r>
          </a:p>
          <a:p>
            <a:pPr algn="ctr">
              <a:lnSpc>
                <a:spcPct val="150000"/>
              </a:lnSpc>
            </a:pPr>
            <a:r>
              <a:rPr lang="ar-SA" sz="24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ص</a:t>
            </a: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ف </a:t>
            </a:r>
            <a:r>
              <a:rPr lang="ar-SA" sz="24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ذ</a:t>
            </a: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ا </a:t>
            </a:r>
            <a:r>
              <a:rPr lang="ar-SA" sz="24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ث</a:t>
            </a: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نا </a:t>
            </a:r>
            <a:r>
              <a:rPr lang="ar-SA" sz="24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ك</a:t>
            </a: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م </a:t>
            </a:r>
            <a:r>
              <a:rPr lang="ar-SA" sz="24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ج</a:t>
            </a: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اد </a:t>
            </a:r>
            <a:r>
              <a:rPr lang="ar-SA" sz="24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ش</a:t>
            </a: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خصٌ  </a:t>
            </a:r>
            <a:r>
              <a:rPr lang="ar-SA" sz="24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ق</a:t>
            </a: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د </a:t>
            </a:r>
            <a:r>
              <a:rPr lang="ar-SA" sz="24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س</a:t>
            </a: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ما    </a:t>
            </a:r>
            <a:r>
              <a:rPr lang="ar-SA" sz="24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د</a:t>
            </a: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م </a:t>
            </a:r>
            <a:r>
              <a:rPr lang="ar-SA" sz="24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ط</a:t>
            </a: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يبًا </a:t>
            </a:r>
            <a:r>
              <a:rPr lang="ar-SA" sz="24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ز</a:t>
            </a: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د </a:t>
            </a:r>
            <a:r>
              <a:rPr lang="ar-SA" sz="24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ف</a:t>
            </a: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ي </a:t>
            </a:r>
            <a:r>
              <a:rPr lang="ar-SA" sz="24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ت</a:t>
            </a: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قى </a:t>
            </a:r>
            <a:r>
              <a:rPr lang="ar-SA" sz="24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ض</a:t>
            </a: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ع </a:t>
            </a:r>
            <a:r>
              <a:rPr lang="ar-SA" sz="2400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ظ</a:t>
            </a:r>
            <a:r>
              <a:rPr lang="ar-SA" sz="24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المًا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0E0338B-5F77-4CC7-A1A5-56331383A770}"/>
              </a:ext>
            </a:extLst>
          </p:cNvPr>
          <p:cNvSpPr/>
          <p:nvPr/>
        </p:nvSpPr>
        <p:spPr>
          <a:xfrm>
            <a:off x="9394923" y="4896228"/>
            <a:ext cx="2344230" cy="1340059"/>
          </a:xfrm>
          <a:prstGeom prst="rect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800" dirty="0">
                <a:solidFill>
                  <a:schemeClr val="tx1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علامته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EB8D46A-53CE-44CB-8469-0BF368BA54F1}"/>
              </a:ext>
            </a:extLst>
          </p:cNvPr>
          <p:cNvSpPr/>
          <p:nvPr/>
        </p:nvSpPr>
        <p:spPr>
          <a:xfrm>
            <a:off x="217257" y="4912858"/>
            <a:ext cx="9382973" cy="13068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 anchorCtr="1">
            <a:noAutofit/>
          </a:bodyPr>
          <a:lstStyle/>
          <a:p>
            <a:pPr marL="180000" indent="-180000" algn="r">
              <a:lnSpc>
                <a:spcPts val="4000"/>
              </a:lnSpc>
              <a:buSzPct val="80000"/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في النون الساكنة: التعرية من السكون.</a:t>
            </a:r>
          </a:p>
          <a:p>
            <a:pPr marL="180000" indent="-180000" algn="r">
              <a:lnSpc>
                <a:spcPts val="4000"/>
              </a:lnSpc>
              <a:buSzPct val="80000"/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في التنوين: تتابع حركة التنوين:(</a:t>
            </a:r>
            <a:r>
              <a:rPr lang="ar-SA" sz="28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ٗ</a:t>
            </a:r>
            <a:r>
              <a:rPr lang="ar-SA" sz="2800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ar-SA" sz="2800" b="1" dirty="0">
                <a:solidFill>
                  <a:schemeClr val="tx1"/>
                </a:solidFill>
                <a:cs typeface="Arabic Typesetting" panose="03020402040406030203" pitchFamily="66" charset="-78"/>
              </a:rPr>
              <a:t>،</a:t>
            </a:r>
            <a:r>
              <a:rPr lang="ar-SA" sz="2800" b="1" dirty="0">
                <a:solidFill>
                  <a:schemeClr val="tx1"/>
                </a:solidFill>
                <a:cs typeface="KFGQPC Uthmanic Script HAFS" panose="02000000000000000000" pitchFamily="2" charset="-78"/>
              </a:rPr>
              <a:t> </a:t>
            </a:r>
            <a:r>
              <a:rPr lang="ar-SA" sz="2800" b="1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ٞ</a:t>
            </a:r>
            <a:r>
              <a:rPr lang="ar-SA" sz="2800" b="1" dirty="0">
                <a:solidFill>
                  <a:schemeClr val="tx1"/>
                </a:solidFill>
                <a:cs typeface="Arabic Typesetting" panose="03020402040406030203" pitchFamily="66" charset="-78"/>
              </a:rPr>
              <a:t>،</a:t>
            </a:r>
            <a:r>
              <a:rPr lang="ar-SA" sz="2800" b="1" dirty="0">
                <a:solidFill>
                  <a:schemeClr val="tx1"/>
                </a:solidFill>
                <a:cs typeface="KFGQPC Uthmanic Script HAFS" panose="02000000000000000000" pitchFamily="2" charset="-78"/>
              </a:rPr>
              <a:t> </a:t>
            </a:r>
            <a:r>
              <a:rPr lang="ar-SA" sz="2800" b="1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ٖ </a:t>
            </a:r>
            <a:r>
              <a:rPr lang="ar-SA" sz="2800" b="1" dirty="0">
                <a:solidFill>
                  <a:schemeClr val="tx1"/>
                </a:solidFill>
                <a:latin typeface="A Jannat LT" panose="01000000000000000000" pitchFamily="2" charset="-78"/>
                <a:ea typeface="Times New Roman" panose="02020603050405020304" pitchFamily="18" charset="0"/>
                <a:cs typeface="A Jannat LT" panose="01000000000000000000" pitchFamily="2" charset="-78"/>
              </a:rPr>
              <a:t>)</a:t>
            </a:r>
            <a:endParaRPr lang="ar-SA" sz="2800" dirty="0"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A9CDB7CE-6AF1-4EDD-810C-FECD5C67A64C}"/>
              </a:ext>
            </a:extLst>
          </p:cNvPr>
          <p:cNvSpPr/>
          <p:nvPr/>
        </p:nvSpPr>
        <p:spPr>
          <a:xfrm>
            <a:off x="217257" y="1995788"/>
            <a:ext cx="8507819" cy="11906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dirty="0">
                <a:solidFill>
                  <a:prstClr val="black"/>
                </a:solidFill>
                <a:latin typeface="GE SS Two Bold" panose="020A0503020102020204" pitchFamily="18" charset="-78"/>
                <a:cs typeface="GE SS Two Bold" panose="020A0503020102020204" pitchFamily="18" charset="-78"/>
              </a:rPr>
              <a:t>إخفاء النون الساكنة والتنوين عند حروف الإخفاء الخمسة عشر مع بقاء الغنة.</a:t>
            </a:r>
          </a:p>
        </p:txBody>
      </p:sp>
    </p:spTree>
    <p:extLst>
      <p:ext uri="{BB962C8B-B14F-4D97-AF65-F5344CB8AC3E}">
        <p14:creationId xmlns:p14="http://schemas.microsoft.com/office/powerpoint/2010/main" val="395610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فقاعة الكلام: مستطيلة مستديرة الزوايا 2">
            <a:extLst>
              <a:ext uri="{FF2B5EF4-FFF2-40B4-BE49-F238E27FC236}">
                <a16:creationId xmlns:a16="http://schemas.microsoft.com/office/drawing/2014/main" id="{C80CF063-5942-432A-BF82-B08DE48708FB}"/>
              </a:ext>
            </a:extLst>
          </p:cNvPr>
          <p:cNvSpPr/>
          <p:nvPr/>
        </p:nvSpPr>
        <p:spPr>
          <a:xfrm>
            <a:off x="1095156" y="579120"/>
            <a:ext cx="10071370" cy="1837598"/>
          </a:xfrm>
          <a:custGeom>
            <a:avLst/>
            <a:gdLst>
              <a:gd name="connsiteX0" fmla="*/ 0 w 8731442"/>
              <a:gd name="connsiteY0" fmla="*/ 170124 h 1020725"/>
              <a:gd name="connsiteX1" fmla="*/ 170124 w 8731442"/>
              <a:gd name="connsiteY1" fmla="*/ 0 h 1020725"/>
              <a:gd name="connsiteX2" fmla="*/ 5093341 w 8731442"/>
              <a:gd name="connsiteY2" fmla="*/ 0 h 1020725"/>
              <a:gd name="connsiteX3" fmla="*/ 5093341 w 8731442"/>
              <a:gd name="connsiteY3" fmla="*/ 0 h 1020725"/>
              <a:gd name="connsiteX4" fmla="*/ 7276202 w 8731442"/>
              <a:gd name="connsiteY4" fmla="*/ 0 h 1020725"/>
              <a:gd name="connsiteX5" fmla="*/ 8561318 w 8731442"/>
              <a:gd name="connsiteY5" fmla="*/ 0 h 1020725"/>
              <a:gd name="connsiteX6" fmla="*/ 8731442 w 8731442"/>
              <a:gd name="connsiteY6" fmla="*/ 170124 h 1020725"/>
              <a:gd name="connsiteX7" fmla="*/ 8731442 w 8731442"/>
              <a:gd name="connsiteY7" fmla="*/ 595423 h 1020725"/>
              <a:gd name="connsiteX8" fmla="*/ 8731442 w 8731442"/>
              <a:gd name="connsiteY8" fmla="*/ 595423 h 1020725"/>
              <a:gd name="connsiteX9" fmla="*/ 8731442 w 8731442"/>
              <a:gd name="connsiteY9" fmla="*/ 850604 h 1020725"/>
              <a:gd name="connsiteX10" fmla="*/ 8731442 w 8731442"/>
              <a:gd name="connsiteY10" fmla="*/ 850601 h 1020725"/>
              <a:gd name="connsiteX11" fmla="*/ 8561318 w 8731442"/>
              <a:gd name="connsiteY11" fmla="*/ 1020725 h 1020725"/>
              <a:gd name="connsiteX12" fmla="*/ 7276202 w 8731442"/>
              <a:gd name="connsiteY12" fmla="*/ 1020725 h 1020725"/>
              <a:gd name="connsiteX13" fmla="*/ 5545077 w 8731442"/>
              <a:gd name="connsiteY13" fmla="*/ 1371599 h 1020725"/>
              <a:gd name="connsiteX14" fmla="*/ 5093341 w 8731442"/>
              <a:gd name="connsiteY14" fmla="*/ 1020725 h 1020725"/>
              <a:gd name="connsiteX15" fmla="*/ 170124 w 8731442"/>
              <a:gd name="connsiteY15" fmla="*/ 1020725 h 1020725"/>
              <a:gd name="connsiteX16" fmla="*/ 0 w 8731442"/>
              <a:gd name="connsiteY16" fmla="*/ 850601 h 1020725"/>
              <a:gd name="connsiteX17" fmla="*/ 0 w 8731442"/>
              <a:gd name="connsiteY17" fmla="*/ 850604 h 1020725"/>
              <a:gd name="connsiteX18" fmla="*/ 0 w 8731442"/>
              <a:gd name="connsiteY18" fmla="*/ 595423 h 1020725"/>
              <a:gd name="connsiteX19" fmla="*/ 0 w 8731442"/>
              <a:gd name="connsiteY19" fmla="*/ 595423 h 1020725"/>
              <a:gd name="connsiteX20" fmla="*/ 0 w 8731442"/>
              <a:gd name="connsiteY20" fmla="*/ 170124 h 1020725"/>
              <a:gd name="connsiteX0" fmla="*/ 0 w 8731442"/>
              <a:gd name="connsiteY0" fmla="*/ 170124 h 1371599"/>
              <a:gd name="connsiteX1" fmla="*/ 170124 w 8731442"/>
              <a:gd name="connsiteY1" fmla="*/ 0 h 1371599"/>
              <a:gd name="connsiteX2" fmla="*/ 5093341 w 8731442"/>
              <a:gd name="connsiteY2" fmla="*/ 0 h 1371599"/>
              <a:gd name="connsiteX3" fmla="*/ 5093341 w 8731442"/>
              <a:gd name="connsiteY3" fmla="*/ 0 h 1371599"/>
              <a:gd name="connsiteX4" fmla="*/ 7276202 w 8731442"/>
              <a:gd name="connsiteY4" fmla="*/ 0 h 1371599"/>
              <a:gd name="connsiteX5" fmla="*/ 8561318 w 8731442"/>
              <a:gd name="connsiteY5" fmla="*/ 0 h 1371599"/>
              <a:gd name="connsiteX6" fmla="*/ 8731442 w 8731442"/>
              <a:gd name="connsiteY6" fmla="*/ 170124 h 1371599"/>
              <a:gd name="connsiteX7" fmla="*/ 8731442 w 8731442"/>
              <a:gd name="connsiteY7" fmla="*/ 595423 h 1371599"/>
              <a:gd name="connsiteX8" fmla="*/ 8731442 w 8731442"/>
              <a:gd name="connsiteY8" fmla="*/ 595423 h 1371599"/>
              <a:gd name="connsiteX9" fmla="*/ 8731442 w 8731442"/>
              <a:gd name="connsiteY9" fmla="*/ 850604 h 1371599"/>
              <a:gd name="connsiteX10" fmla="*/ 8731442 w 8731442"/>
              <a:gd name="connsiteY10" fmla="*/ 850601 h 1371599"/>
              <a:gd name="connsiteX11" fmla="*/ 8561318 w 8731442"/>
              <a:gd name="connsiteY11" fmla="*/ 1020725 h 1371599"/>
              <a:gd name="connsiteX12" fmla="*/ 7276202 w 8731442"/>
              <a:gd name="connsiteY12" fmla="*/ 1020725 h 1371599"/>
              <a:gd name="connsiteX13" fmla="*/ 5545077 w 8731442"/>
              <a:gd name="connsiteY13" fmla="*/ 1371599 h 1371599"/>
              <a:gd name="connsiteX14" fmla="*/ 3945025 w 8731442"/>
              <a:gd name="connsiteY14" fmla="*/ 1020725 h 1371599"/>
              <a:gd name="connsiteX15" fmla="*/ 170124 w 8731442"/>
              <a:gd name="connsiteY15" fmla="*/ 1020725 h 1371599"/>
              <a:gd name="connsiteX16" fmla="*/ 0 w 8731442"/>
              <a:gd name="connsiteY16" fmla="*/ 850601 h 1371599"/>
              <a:gd name="connsiteX17" fmla="*/ 0 w 8731442"/>
              <a:gd name="connsiteY17" fmla="*/ 850604 h 1371599"/>
              <a:gd name="connsiteX18" fmla="*/ 0 w 8731442"/>
              <a:gd name="connsiteY18" fmla="*/ 595423 h 1371599"/>
              <a:gd name="connsiteX19" fmla="*/ 0 w 8731442"/>
              <a:gd name="connsiteY19" fmla="*/ 595423 h 1371599"/>
              <a:gd name="connsiteX20" fmla="*/ 0 w 8731442"/>
              <a:gd name="connsiteY20" fmla="*/ 170124 h 1371599"/>
              <a:gd name="connsiteX0" fmla="*/ 0 w 8731442"/>
              <a:gd name="connsiteY0" fmla="*/ 170124 h 1467292"/>
              <a:gd name="connsiteX1" fmla="*/ 170124 w 8731442"/>
              <a:gd name="connsiteY1" fmla="*/ 0 h 1467292"/>
              <a:gd name="connsiteX2" fmla="*/ 5093341 w 8731442"/>
              <a:gd name="connsiteY2" fmla="*/ 0 h 1467292"/>
              <a:gd name="connsiteX3" fmla="*/ 5093341 w 8731442"/>
              <a:gd name="connsiteY3" fmla="*/ 0 h 1467292"/>
              <a:gd name="connsiteX4" fmla="*/ 7276202 w 8731442"/>
              <a:gd name="connsiteY4" fmla="*/ 0 h 1467292"/>
              <a:gd name="connsiteX5" fmla="*/ 8561318 w 8731442"/>
              <a:gd name="connsiteY5" fmla="*/ 0 h 1467292"/>
              <a:gd name="connsiteX6" fmla="*/ 8731442 w 8731442"/>
              <a:gd name="connsiteY6" fmla="*/ 170124 h 1467292"/>
              <a:gd name="connsiteX7" fmla="*/ 8731442 w 8731442"/>
              <a:gd name="connsiteY7" fmla="*/ 595423 h 1467292"/>
              <a:gd name="connsiteX8" fmla="*/ 8731442 w 8731442"/>
              <a:gd name="connsiteY8" fmla="*/ 595423 h 1467292"/>
              <a:gd name="connsiteX9" fmla="*/ 8731442 w 8731442"/>
              <a:gd name="connsiteY9" fmla="*/ 850604 h 1467292"/>
              <a:gd name="connsiteX10" fmla="*/ 8731442 w 8731442"/>
              <a:gd name="connsiteY10" fmla="*/ 850601 h 1467292"/>
              <a:gd name="connsiteX11" fmla="*/ 8561318 w 8731442"/>
              <a:gd name="connsiteY11" fmla="*/ 1020725 h 1467292"/>
              <a:gd name="connsiteX12" fmla="*/ 7276202 w 8731442"/>
              <a:gd name="connsiteY12" fmla="*/ 1020725 h 1467292"/>
              <a:gd name="connsiteX13" fmla="*/ 4673207 w 8731442"/>
              <a:gd name="connsiteY13" fmla="*/ 1467292 h 1467292"/>
              <a:gd name="connsiteX14" fmla="*/ 3945025 w 8731442"/>
              <a:gd name="connsiteY14" fmla="*/ 1020725 h 1467292"/>
              <a:gd name="connsiteX15" fmla="*/ 170124 w 8731442"/>
              <a:gd name="connsiteY15" fmla="*/ 1020725 h 1467292"/>
              <a:gd name="connsiteX16" fmla="*/ 0 w 8731442"/>
              <a:gd name="connsiteY16" fmla="*/ 850601 h 1467292"/>
              <a:gd name="connsiteX17" fmla="*/ 0 w 8731442"/>
              <a:gd name="connsiteY17" fmla="*/ 850604 h 1467292"/>
              <a:gd name="connsiteX18" fmla="*/ 0 w 8731442"/>
              <a:gd name="connsiteY18" fmla="*/ 595423 h 1467292"/>
              <a:gd name="connsiteX19" fmla="*/ 0 w 8731442"/>
              <a:gd name="connsiteY19" fmla="*/ 595423 h 1467292"/>
              <a:gd name="connsiteX20" fmla="*/ 0 w 8731442"/>
              <a:gd name="connsiteY20" fmla="*/ 170124 h 1467292"/>
              <a:gd name="connsiteX0" fmla="*/ 0 w 8731442"/>
              <a:gd name="connsiteY0" fmla="*/ 170124 h 1467292"/>
              <a:gd name="connsiteX1" fmla="*/ 170124 w 8731442"/>
              <a:gd name="connsiteY1" fmla="*/ 0 h 1467292"/>
              <a:gd name="connsiteX2" fmla="*/ 5093341 w 8731442"/>
              <a:gd name="connsiteY2" fmla="*/ 0 h 1467292"/>
              <a:gd name="connsiteX3" fmla="*/ 5093341 w 8731442"/>
              <a:gd name="connsiteY3" fmla="*/ 0 h 1467292"/>
              <a:gd name="connsiteX4" fmla="*/ 7276202 w 8731442"/>
              <a:gd name="connsiteY4" fmla="*/ 0 h 1467292"/>
              <a:gd name="connsiteX5" fmla="*/ 8561318 w 8731442"/>
              <a:gd name="connsiteY5" fmla="*/ 0 h 1467292"/>
              <a:gd name="connsiteX6" fmla="*/ 8731442 w 8731442"/>
              <a:gd name="connsiteY6" fmla="*/ 170124 h 1467292"/>
              <a:gd name="connsiteX7" fmla="*/ 8731442 w 8731442"/>
              <a:gd name="connsiteY7" fmla="*/ 595423 h 1467292"/>
              <a:gd name="connsiteX8" fmla="*/ 8731442 w 8731442"/>
              <a:gd name="connsiteY8" fmla="*/ 595423 h 1467292"/>
              <a:gd name="connsiteX9" fmla="*/ 8731442 w 8731442"/>
              <a:gd name="connsiteY9" fmla="*/ 850604 h 1467292"/>
              <a:gd name="connsiteX10" fmla="*/ 8731442 w 8731442"/>
              <a:gd name="connsiteY10" fmla="*/ 850601 h 1467292"/>
              <a:gd name="connsiteX11" fmla="*/ 8561318 w 8731442"/>
              <a:gd name="connsiteY11" fmla="*/ 1020725 h 1467292"/>
              <a:gd name="connsiteX12" fmla="*/ 7276202 w 8731442"/>
              <a:gd name="connsiteY12" fmla="*/ 1020725 h 1467292"/>
              <a:gd name="connsiteX13" fmla="*/ 4673207 w 8731442"/>
              <a:gd name="connsiteY13" fmla="*/ 1467292 h 1467292"/>
              <a:gd name="connsiteX14" fmla="*/ 2552160 w 8731442"/>
              <a:gd name="connsiteY14" fmla="*/ 1031357 h 1467292"/>
              <a:gd name="connsiteX15" fmla="*/ 170124 w 8731442"/>
              <a:gd name="connsiteY15" fmla="*/ 1020725 h 1467292"/>
              <a:gd name="connsiteX16" fmla="*/ 0 w 8731442"/>
              <a:gd name="connsiteY16" fmla="*/ 850601 h 1467292"/>
              <a:gd name="connsiteX17" fmla="*/ 0 w 8731442"/>
              <a:gd name="connsiteY17" fmla="*/ 850604 h 1467292"/>
              <a:gd name="connsiteX18" fmla="*/ 0 w 8731442"/>
              <a:gd name="connsiteY18" fmla="*/ 595423 h 1467292"/>
              <a:gd name="connsiteX19" fmla="*/ 0 w 8731442"/>
              <a:gd name="connsiteY19" fmla="*/ 595423 h 1467292"/>
              <a:gd name="connsiteX20" fmla="*/ 0 w 8731442"/>
              <a:gd name="connsiteY20" fmla="*/ 170124 h 1467292"/>
              <a:gd name="connsiteX0" fmla="*/ 0 w 8731442"/>
              <a:gd name="connsiteY0" fmla="*/ 170124 h 1403497"/>
              <a:gd name="connsiteX1" fmla="*/ 170124 w 8731442"/>
              <a:gd name="connsiteY1" fmla="*/ 0 h 1403497"/>
              <a:gd name="connsiteX2" fmla="*/ 5093341 w 8731442"/>
              <a:gd name="connsiteY2" fmla="*/ 0 h 1403497"/>
              <a:gd name="connsiteX3" fmla="*/ 5093341 w 8731442"/>
              <a:gd name="connsiteY3" fmla="*/ 0 h 1403497"/>
              <a:gd name="connsiteX4" fmla="*/ 7276202 w 8731442"/>
              <a:gd name="connsiteY4" fmla="*/ 0 h 1403497"/>
              <a:gd name="connsiteX5" fmla="*/ 8561318 w 8731442"/>
              <a:gd name="connsiteY5" fmla="*/ 0 h 1403497"/>
              <a:gd name="connsiteX6" fmla="*/ 8731442 w 8731442"/>
              <a:gd name="connsiteY6" fmla="*/ 170124 h 1403497"/>
              <a:gd name="connsiteX7" fmla="*/ 8731442 w 8731442"/>
              <a:gd name="connsiteY7" fmla="*/ 595423 h 1403497"/>
              <a:gd name="connsiteX8" fmla="*/ 8731442 w 8731442"/>
              <a:gd name="connsiteY8" fmla="*/ 595423 h 1403497"/>
              <a:gd name="connsiteX9" fmla="*/ 8731442 w 8731442"/>
              <a:gd name="connsiteY9" fmla="*/ 850604 h 1403497"/>
              <a:gd name="connsiteX10" fmla="*/ 8731442 w 8731442"/>
              <a:gd name="connsiteY10" fmla="*/ 850601 h 1403497"/>
              <a:gd name="connsiteX11" fmla="*/ 8561318 w 8731442"/>
              <a:gd name="connsiteY11" fmla="*/ 1020725 h 1403497"/>
              <a:gd name="connsiteX12" fmla="*/ 7276202 w 8731442"/>
              <a:gd name="connsiteY12" fmla="*/ 1020725 h 1403497"/>
              <a:gd name="connsiteX13" fmla="*/ 4354230 w 8731442"/>
              <a:gd name="connsiteY13" fmla="*/ 1403497 h 1403497"/>
              <a:gd name="connsiteX14" fmla="*/ 2552160 w 8731442"/>
              <a:gd name="connsiteY14" fmla="*/ 1031357 h 1403497"/>
              <a:gd name="connsiteX15" fmla="*/ 170124 w 8731442"/>
              <a:gd name="connsiteY15" fmla="*/ 1020725 h 1403497"/>
              <a:gd name="connsiteX16" fmla="*/ 0 w 8731442"/>
              <a:gd name="connsiteY16" fmla="*/ 850601 h 1403497"/>
              <a:gd name="connsiteX17" fmla="*/ 0 w 8731442"/>
              <a:gd name="connsiteY17" fmla="*/ 850604 h 1403497"/>
              <a:gd name="connsiteX18" fmla="*/ 0 w 8731442"/>
              <a:gd name="connsiteY18" fmla="*/ 595423 h 1403497"/>
              <a:gd name="connsiteX19" fmla="*/ 0 w 8731442"/>
              <a:gd name="connsiteY19" fmla="*/ 595423 h 1403497"/>
              <a:gd name="connsiteX20" fmla="*/ 0 w 8731442"/>
              <a:gd name="connsiteY20" fmla="*/ 170124 h 140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31442" h="1403497">
                <a:moveTo>
                  <a:pt x="0" y="170124"/>
                </a:moveTo>
                <a:cubicBezTo>
                  <a:pt x="0" y="76167"/>
                  <a:pt x="76167" y="0"/>
                  <a:pt x="170124" y="0"/>
                </a:cubicBezTo>
                <a:lnTo>
                  <a:pt x="5093341" y="0"/>
                </a:lnTo>
                <a:lnTo>
                  <a:pt x="5093341" y="0"/>
                </a:lnTo>
                <a:lnTo>
                  <a:pt x="7276202" y="0"/>
                </a:lnTo>
                <a:lnTo>
                  <a:pt x="8561318" y="0"/>
                </a:lnTo>
                <a:cubicBezTo>
                  <a:pt x="8655275" y="0"/>
                  <a:pt x="8731442" y="76167"/>
                  <a:pt x="8731442" y="170124"/>
                </a:cubicBezTo>
                <a:lnTo>
                  <a:pt x="8731442" y="595423"/>
                </a:lnTo>
                <a:lnTo>
                  <a:pt x="8731442" y="595423"/>
                </a:lnTo>
                <a:lnTo>
                  <a:pt x="8731442" y="850604"/>
                </a:lnTo>
                <a:lnTo>
                  <a:pt x="8731442" y="850601"/>
                </a:lnTo>
                <a:cubicBezTo>
                  <a:pt x="8731442" y="944558"/>
                  <a:pt x="8655275" y="1020725"/>
                  <a:pt x="8561318" y="1020725"/>
                </a:cubicBezTo>
                <a:lnTo>
                  <a:pt x="7276202" y="1020725"/>
                </a:lnTo>
                <a:lnTo>
                  <a:pt x="4354230" y="1403497"/>
                </a:lnTo>
                <a:lnTo>
                  <a:pt x="2552160" y="1031357"/>
                </a:lnTo>
                <a:lnTo>
                  <a:pt x="170124" y="1020725"/>
                </a:lnTo>
                <a:cubicBezTo>
                  <a:pt x="76167" y="1020725"/>
                  <a:pt x="0" y="944558"/>
                  <a:pt x="0" y="850601"/>
                </a:cubicBezTo>
                <a:lnTo>
                  <a:pt x="0" y="850604"/>
                </a:lnTo>
                <a:lnTo>
                  <a:pt x="0" y="595423"/>
                </a:lnTo>
                <a:lnTo>
                  <a:pt x="0" y="595423"/>
                </a:lnTo>
                <a:lnTo>
                  <a:pt x="0" y="170124"/>
                </a:lnTo>
                <a:close/>
              </a:path>
            </a:pathLst>
          </a:custGeom>
          <a:solidFill>
            <a:srgbClr val="FBF3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180000" rtlCol="1" anchor="t" anchorCtr="1"/>
          <a:lstStyle/>
          <a:p>
            <a:pPr algn="ctr"/>
            <a:r>
              <a:rPr lang="ar-SA" sz="4800" dirty="0">
                <a:solidFill>
                  <a:srgbClr val="C00000"/>
                </a:solidFill>
                <a:latin typeface="Calibri" panose="020F0502020204030204" pitchFamily="34" charset="0"/>
                <a:cs typeface="AL-Mohanad Bold" pitchFamily="2" charset="-78"/>
              </a:rPr>
              <a:t>كيفية أداء الإخفاء الحقيقي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9B43EC14-09D3-4683-9F59-786591A8077E}"/>
              </a:ext>
            </a:extLst>
          </p:cNvPr>
          <p:cNvGrpSpPr/>
          <p:nvPr/>
        </p:nvGrpSpPr>
        <p:grpSpPr>
          <a:xfrm>
            <a:off x="1095155" y="4484424"/>
            <a:ext cx="10071371" cy="1017644"/>
            <a:chOff x="2006612" y="5620154"/>
            <a:chExt cx="8665464" cy="1017644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8D6A7B59-1D4E-4228-B155-3FB228CE063B}"/>
                </a:ext>
              </a:extLst>
            </p:cNvPr>
            <p:cNvSpPr/>
            <p:nvPr/>
          </p:nvSpPr>
          <p:spPr>
            <a:xfrm>
              <a:off x="2006612" y="5620154"/>
              <a:ext cx="8665464" cy="101764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4000" dirty="0"/>
            </a:p>
          </p:txBody>
        </p:sp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7F0C6C59-4A90-4867-B8A0-81BE806A5984}"/>
                </a:ext>
              </a:extLst>
            </p:cNvPr>
            <p:cNvSpPr/>
            <p:nvPr/>
          </p:nvSpPr>
          <p:spPr>
            <a:xfrm>
              <a:off x="8347538" y="5775424"/>
              <a:ext cx="2074094" cy="707886"/>
            </a:xfrm>
            <a:prstGeom prst="rect">
              <a:avLst/>
            </a:prstGeom>
          </p:spPr>
          <p:txBody>
            <a:bodyPr wrap="square" anchor="t" anchorCtr="1">
              <a:spAutoFit/>
            </a:bodyPr>
            <a:lstStyle/>
            <a:p>
              <a:r>
                <a:rPr lang="ar-SA" sz="4000" dirty="0">
                  <a:solidFill>
                    <a:srgbClr val="000000"/>
                  </a:solidFill>
                  <a:cs typeface="KFGQPC Uthmanic Script Hafs Ex1" panose="02000000000000000000" pitchFamily="2" charset="-78"/>
                </a:rPr>
                <a:t>مِ</a:t>
              </a:r>
              <a:r>
                <a:rPr lang="ar-SA" sz="4000" dirty="0">
                  <a:solidFill>
                    <a:srgbClr val="FF0000"/>
                  </a:solidFill>
                  <a:cs typeface="KFGQPC Uthmanic Script Hafs Ex1" panose="02000000000000000000" pitchFamily="2" charset="-78"/>
                </a:rPr>
                <a:t>ن </a:t>
              </a:r>
              <a:r>
                <a:rPr lang="ar-SA" sz="4000" dirty="0" err="1">
                  <a:solidFill>
                    <a:srgbClr val="FF0000"/>
                  </a:solidFill>
                  <a:cs typeface="KFGQPC Uthmanic Script Hafs Ex1" panose="02000000000000000000" pitchFamily="2" charset="-78"/>
                </a:rPr>
                <a:t>ق</a:t>
              </a:r>
              <a:r>
                <a:rPr lang="ar-SA" sz="4000" dirty="0" err="1">
                  <a:solidFill>
                    <a:srgbClr val="000000"/>
                  </a:solidFill>
                  <a:cs typeface="KFGQPC Uthmanic Script Hafs Ex1" panose="02000000000000000000" pitchFamily="2" charset="-78"/>
                </a:rPr>
                <a:t>ُرۡءَان</a:t>
              </a:r>
              <a:r>
                <a:rPr lang="ar-SA" sz="4000" dirty="0">
                  <a:solidFill>
                    <a:srgbClr val="000000"/>
                  </a:solidFill>
                  <a:cs typeface="KFGQPC Uthmanic Script Hafs Ex1" panose="02000000000000000000" pitchFamily="2" charset="-78"/>
                </a:rPr>
                <a:t>ٖ </a:t>
              </a:r>
              <a:endParaRPr lang="ar-SA" sz="4000" dirty="0"/>
            </a:p>
          </p:txBody>
        </p: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FD51EA5-3B2B-4127-A2D6-3C90C12030CA}"/>
                </a:ext>
              </a:extLst>
            </p:cNvPr>
            <p:cNvSpPr/>
            <p:nvPr/>
          </p:nvSpPr>
          <p:spPr>
            <a:xfrm>
              <a:off x="3435472" y="5725508"/>
              <a:ext cx="2763309" cy="707886"/>
            </a:xfrm>
            <a:prstGeom prst="rect">
              <a:avLst/>
            </a:prstGeom>
          </p:spPr>
          <p:txBody>
            <a:bodyPr wrap="square" anchor="t" anchorCtr="1">
              <a:spAutoFit/>
            </a:bodyPr>
            <a:lstStyle/>
            <a:p>
              <a:endParaRPr lang="ar-SA" sz="4000" dirty="0"/>
            </a:p>
          </p:txBody>
        </p:sp>
      </p:grpSp>
      <p:sp>
        <p:nvSpPr>
          <p:cNvPr id="8" name="مستطيل 7">
            <a:extLst>
              <a:ext uri="{FF2B5EF4-FFF2-40B4-BE49-F238E27FC236}">
                <a16:creationId xmlns:a16="http://schemas.microsoft.com/office/drawing/2014/main" id="{DE8BE343-02DA-4B3D-B6BE-61257D47EA29}"/>
              </a:ext>
            </a:extLst>
          </p:cNvPr>
          <p:cNvSpPr/>
          <p:nvPr/>
        </p:nvSpPr>
        <p:spPr>
          <a:xfrm>
            <a:off x="5301819" y="4646928"/>
            <a:ext cx="1677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عِ</a:t>
            </a:r>
            <a:r>
              <a:rPr lang="ar-SA" sz="4000" dirty="0">
                <a:solidFill>
                  <a:srgbClr val="FF0000"/>
                </a:solidFill>
                <a:cs typeface="KFGQPC Uthmanic Script Hafs Ex1" panose="02000000000000000000" pitchFamily="2" charset="-78"/>
              </a:rPr>
              <a:t>ند</a:t>
            </a:r>
            <a:r>
              <a:rPr lang="ar-SA" sz="40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َكُم </a:t>
            </a:r>
            <a:endParaRPr lang="ar-SA" sz="4000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93951D3-8C71-4A9A-AEC5-4966E4B2C946}"/>
              </a:ext>
            </a:extLst>
          </p:cNvPr>
          <p:cNvSpPr/>
          <p:nvPr/>
        </p:nvSpPr>
        <p:spPr>
          <a:xfrm>
            <a:off x="2494061" y="4696453"/>
            <a:ext cx="1420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مَتَٰ</a:t>
            </a:r>
            <a:r>
              <a:rPr lang="ar-SA" sz="40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ع</a:t>
            </a:r>
            <a:r>
              <a:rPr lang="ar-SA" sz="4000" dirty="0">
                <a:solidFill>
                  <a:srgbClr val="FF0000"/>
                </a:solidFill>
                <a:cs typeface="KFGQPC Uthmanic Script Hafs Ex1" panose="02000000000000000000" pitchFamily="2" charset="-78"/>
              </a:rPr>
              <a:t>ٞ ف</a:t>
            </a:r>
            <a:r>
              <a:rPr lang="ar-SA" sz="40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ِ</a:t>
            </a:r>
            <a:r>
              <a:rPr lang="ar-SA" sz="4000" dirty="0">
                <a:cs typeface="KFGQPC Uthmanic Script Hafs Ex1" panose="02000000000000000000" pitchFamily="2" charset="-78"/>
              </a:rPr>
              <a:t>ي</a:t>
            </a:r>
            <a:r>
              <a:rPr lang="ar-SA" sz="40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endParaRPr lang="ar-SA" sz="4000" dirty="0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3DFA28F-7727-4645-8625-3053F1E80106}"/>
              </a:ext>
            </a:extLst>
          </p:cNvPr>
          <p:cNvSpPr/>
          <p:nvPr/>
        </p:nvSpPr>
        <p:spPr>
          <a:xfrm>
            <a:off x="1099644" y="2634612"/>
            <a:ext cx="10066882" cy="1754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1" anchor="ctr" anchorCtr="0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AL-Mohanad Bold" pitchFamily="2" charset="-78"/>
              </a:rPr>
              <a:t>ينطق الإخفاء بحالة وسطى بين الإظهار المحض والإدغام المحض مع الغنَّة وعدم التشديد.</a:t>
            </a:r>
          </a:p>
        </p:txBody>
      </p:sp>
    </p:spTree>
    <p:extLst>
      <p:ext uri="{BB962C8B-B14F-4D97-AF65-F5344CB8AC3E}">
        <p14:creationId xmlns:p14="http://schemas.microsoft.com/office/powerpoint/2010/main" val="2679102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فقاعة الكلام: مستطيلة مستديرة الزوايا 2">
            <a:extLst>
              <a:ext uri="{FF2B5EF4-FFF2-40B4-BE49-F238E27FC236}">
                <a16:creationId xmlns:a16="http://schemas.microsoft.com/office/drawing/2014/main" id="{2F2FBEBA-A4FF-4A7F-B252-D406F769AE0E}"/>
              </a:ext>
            </a:extLst>
          </p:cNvPr>
          <p:cNvSpPr/>
          <p:nvPr/>
        </p:nvSpPr>
        <p:spPr>
          <a:xfrm>
            <a:off x="326984" y="847725"/>
            <a:ext cx="11538031" cy="1339210"/>
          </a:xfrm>
          <a:custGeom>
            <a:avLst/>
            <a:gdLst>
              <a:gd name="connsiteX0" fmla="*/ 0 w 8731442"/>
              <a:gd name="connsiteY0" fmla="*/ 170124 h 1020725"/>
              <a:gd name="connsiteX1" fmla="*/ 170124 w 8731442"/>
              <a:gd name="connsiteY1" fmla="*/ 0 h 1020725"/>
              <a:gd name="connsiteX2" fmla="*/ 5093341 w 8731442"/>
              <a:gd name="connsiteY2" fmla="*/ 0 h 1020725"/>
              <a:gd name="connsiteX3" fmla="*/ 5093341 w 8731442"/>
              <a:gd name="connsiteY3" fmla="*/ 0 h 1020725"/>
              <a:gd name="connsiteX4" fmla="*/ 7276202 w 8731442"/>
              <a:gd name="connsiteY4" fmla="*/ 0 h 1020725"/>
              <a:gd name="connsiteX5" fmla="*/ 8561318 w 8731442"/>
              <a:gd name="connsiteY5" fmla="*/ 0 h 1020725"/>
              <a:gd name="connsiteX6" fmla="*/ 8731442 w 8731442"/>
              <a:gd name="connsiteY6" fmla="*/ 170124 h 1020725"/>
              <a:gd name="connsiteX7" fmla="*/ 8731442 w 8731442"/>
              <a:gd name="connsiteY7" fmla="*/ 595423 h 1020725"/>
              <a:gd name="connsiteX8" fmla="*/ 8731442 w 8731442"/>
              <a:gd name="connsiteY8" fmla="*/ 595423 h 1020725"/>
              <a:gd name="connsiteX9" fmla="*/ 8731442 w 8731442"/>
              <a:gd name="connsiteY9" fmla="*/ 850604 h 1020725"/>
              <a:gd name="connsiteX10" fmla="*/ 8731442 w 8731442"/>
              <a:gd name="connsiteY10" fmla="*/ 850601 h 1020725"/>
              <a:gd name="connsiteX11" fmla="*/ 8561318 w 8731442"/>
              <a:gd name="connsiteY11" fmla="*/ 1020725 h 1020725"/>
              <a:gd name="connsiteX12" fmla="*/ 7276202 w 8731442"/>
              <a:gd name="connsiteY12" fmla="*/ 1020725 h 1020725"/>
              <a:gd name="connsiteX13" fmla="*/ 5545077 w 8731442"/>
              <a:gd name="connsiteY13" fmla="*/ 1371599 h 1020725"/>
              <a:gd name="connsiteX14" fmla="*/ 5093341 w 8731442"/>
              <a:gd name="connsiteY14" fmla="*/ 1020725 h 1020725"/>
              <a:gd name="connsiteX15" fmla="*/ 170124 w 8731442"/>
              <a:gd name="connsiteY15" fmla="*/ 1020725 h 1020725"/>
              <a:gd name="connsiteX16" fmla="*/ 0 w 8731442"/>
              <a:gd name="connsiteY16" fmla="*/ 850601 h 1020725"/>
              <a:gd name="connsiteX17" fmla="*/ 0 w 8731442"/>
              <a:gd name="connsiteY17" fmla="*/ 850604 h 1020725"/>
              <a:gd name="connsiteX18" fmla="*/ 0 w 8731442"/>
              <a:gd name="connsiteY18" fmla="*/ 595423 h 1020725"/>
              <a:gd name="connsiteX19" fmla="*/ 0 w 8731442"/>
              <a:gd name="connsiteY19" fmla="*/ 595423 h 1020725"/>
              <a:gd name="connsiteX20" fmla="*/ 0 w 8731442"/>
              <a:gd name="connsiteY20" fmla="*/ 170124 h 1020725"/>
              <a:gd name="connsiteX0" fmla="*/ 0 w 8731442"/>
              <a:gd name="connsiteY0" fmla="*/ 170124 h 1371599"/>
              <a:gd name="connsiteX1" fmla="*/ 170124 w 8731442"/>
              <a:gd name="connsiteY1" fmla="*/ 0 h 1371599"/>
              <a:gd name="connsiteX2" fmla="*/ 5093341 w 8731442"/>
              <a:gd name="connsiteY2" fmla="*/ 0 h 1371599"/>
              <a:gd name="connsiteX3" fmla="*/ 5093341 w 8731442"/>
              <a:gd name="connsiteY3" fmla="*/ 0 h 1371599"/>
              <a:gd name="connsiteX4" fmla="*/ 7276202 w 8731442"/>
              <a:gd name="connsiteY4" fmla="*/ 0 h 1371599"/>
              <a:gd name="connsiteX5" fmla="*/ 8561318 w 8731442"/>
              <a:gd name="connsiteY5" fmla="*/ 0 h 1371599"/>
              <a:gd name="connsiteX6" fmla="*/ 8731442 w 8731442"/>
              <a:gd name="connsiteY6" fmla="*/ 170124 h 1371599"/>
              <a:gd name="connsiteX7" fmla="*/ 8731442 w 8731442"/>
              <a:gd name="connsiteY7" fmla="*/ 595423 h 1371599"/>
              <a:gd name="connsiteX8" fmla="*/ 8731442 w 8731442"/>
              <a:gd name="connsiteY8" fmla="*/ 595423 h 1371599"/>
              <a:gd name="connsiteX9" fmla="*/ 8731442 w 8731442"/>
              <a:gd name="connsiteY9" fmla="*/ 850604 h 1371599"/>
              <a:gd name="connsiteX10" fmla="*/ 8731442 w 8731442"/>
              <a:gd name="connsiteY10" fmla="*/ 850601 h 1371599"/>
              <a:gd name="connsiteX11" fmla="*/ 8561318 w 8731442"/>
              <a:gd name="connsiteY11" fmla="*/ 1020725 h 1371599"/>
              <a:gd name="connsiteX12" fmla="*/ 7276202 w 8731442"/>
              <a:gd name="connsiteY12" fmla="*/ 1020725 h 1371599"/>
              <a:gd name="connsiteX13" fmla="*/ 5545077 w 8731442"/>
              <a:gd name="connsiteY13" fmla="*/ 1371599 h 1371599"/>
              <a:gd name="connsiteX14" fmla="*/ 3945025 w 8731442"/>
              <a:gd name="connsiteY14" fmla="*/ 1020725 h 1371599"/>
              <a:gd name="connsiteX15" fmla="*/ 170124 w 8731442"/>
              <a:gd name="connsiteY15" fmla="*/ 1020725 h 1371599"/>
              <a:gd name="connsiteX16" fmla="*/ 0 w 8731442"/>
              <a:gd name="connsiteY16" fmla="*/ 850601 h 1371599"/>
              <a:gd name="connsiteX17" fmla="*/ 0 w 8731442"/>
              <a:gd name="connsiteY17" fmla="*/ 850604 h 1371599"/>
              <a:gd name="connsiteX18" fmla="*/ 0 w 8731442"/>
              <a:gd name="connsiteY18" fmla="*/ 595423 h 1371599"/>
              <a:gd name="connsiteX19" fmla="*/ 0 w 8731442"/>
              <a:gd name="connsiteY19" fmla="*/ 595423 h 1371599"/>
              <a:gd name="connsiteX20" fmla="*/ 0 w 8731442"/>
              <a:gd name="connsiteY20" fmla="*/ 170124 h 1371599"/>
              <a:gd name="connsiteX0" fmla="*/ 0 w 8731442"/>
              <a:gd name="connsiteY0" fmla="*/ 170124 h 1467292"/>
              <a:gd name="connsiteX1" fmla="*/ 170124 w 8731442"/>
              <a:gd name="connsiteY1" fmla="*/ 0 h 1467292"/>
              <a:gd name="connsiteX2" fmla="*/ 5093341 w 8731442"/>
              <a:gd name="connsiteY2" fmla="*/ 0 h 1467292"/>
              <a:gd name="connsiteX3" fmla="*/ 5093341 w 8731442"/>
              <a:gd name="connsiteY3" fmla="*/ 0 h 1467292"/>
              <a:gd name="connsiteX4" fmla="*/ 7276202 w 8731442"/>
              <a:gd name="connsiteY4" fmla="*/ 0 h 1467292"/>
              <a:gd name="connsiteX5" fmla="*/ 8561318 w 8731442"/>
              <a:gd name="connsiteY5" fmla="*/ 0 h 1467292"/>
              <a:gd name="connsiteX6" fmla="*/ 8731442 w 8731442"/>
              <a:gd name="connsiteY6" fmla="*/ 170124 h 1467292"/>
              <a:gd name="connsiteX7" fmla="*/ 8731442 w 8731442"/>
              <a:gd name="connsiteY7" fmla="*/ 595423 h 1467292"/>
              <a:gd name="connsiteX8" fmla="*/ 8731442 w 8731442"/>
              <a:gd name="connsiteY8" fmla="*/ 595423 h 1467292"/>
              <a:gd name="connsiteX9" fmla="*/ 8731442 w 8731442"/>
              <a:gd name="connsiteY9" fmla="*/ 850604 h 1467292"/>
              <a:gd name="connsiteX10" fmla="*/ 8731442 w 8731442"/>
              <a:gd name="connsiteY10" fmla="*/ 850601 h 1467292"/>
              <a:gd name="connsiteX11" fmla="*/ 8561318 w 8731442"/>
              <a:gd name="connsiteY11" fmla="*/ 1020725 h 1467292"/>
              <a:gd name="connsiteX12" fmla="*/ 7276202 w 8731442"/>
              <a:gd name="connsiteY12" fmla="*/ 1020725 h 1467292"/>
              <a:gd name="connsiteX13" fmla="*/ 4673207 w 8731442"/>
              <a:gd name="connsiteY13" fmla="*/ 1467292 h 1467292"/>
              <a:gd name="connsiteX14" fmla="*/ 3945025 w 8731442"/>
              <a:gd name="connsiteY14" fmla="*/ 1020725 h 1467292"/>
              <a:gd name="connsiteX15" fmla="*/ 170124 w 8731442"/>
              <a:gd name="connsiteY15" fmla="*/ 1020725 h 1467292"/>
              <a:gd name="connsiteX16" fmla="*/ 0 w 8731442"/>
              <a:gd name="connsiteY16" fmla="*/ 850601 h 1467292"/>
              <a:gd name="connsiteX17" fmla="*/ 0 w 8731442"/>
              <a:gd name="connsiteY17" fmla="*/ 850604 h 1467292"/>
              <a:gd name="connsiteX18" fmla="*/ 0 w 8731442"/>
              <a:gd name="connsiteY18" fmla="*/ 595423 h 1467292"/>
              <a:gd name="connsiteX19" fmla="*/ 0 w 8731442"/>
              <a:gd name="connsiteY19" fmla="*/ 595423 h 1467292"/>
              <a:gd name="connsiteX20" fmla="*/ 0 w 8731442"/>
              <a:gd name="connsiteY20" fmla="*/ 170124 h 1467292"/>
              <a:gd name="connsiteX0" fmla="*/ 0 w 8731442"/>
              <a:gd name="connsiteY0" fmla="*/ 170124 h 1467292"/>
              <a:gd name="connsiteX1" fmla="*/ 170124 w 8731442"/>
              <a:gd name="connsiteY1" fmla="*/ 0 h 1467292"/>
              <a:gd name="connsiteX2" fmla="*/ 5093341 w 8731442"/>
              <a:gd name="connsiteY2" fmla="*/ 0 h 1467292"/>
              <a:gd name="connsiteX3" fmla="*/ 5093341 w 8731442"/>
              <a:gd name="connsiteY3" fmla="*/ 0 h 1467292"/>
              <a:gd name="connsiteX4" fmla="*/ 7276202 w 8731442"/>
              <a:gd name="connsiteY4" fmla="*/ 0 h 1467292"/>
              <a:gd name="connsiteX5" fmla="*/ 8561318 w 8731442"/>
              <a:gd name="connsiteY5" fmla="*/ 0 h 1467292"/>
              <a:gd name="connsiteX6" fmla="*/ 8731442 w 8731442"/>
              <a:gd name="connsiteY6" fmla="*/ 170124 h 1467292"/>
              <a:gd name="connsiteX7" fmla="*/ 8731442 w 8731442"/>
              <a:gd name="connsiteY7" fmla="*/ 595423 h 1467292"/>
              <a:gd name="connsiteX8" fmla="*/ 8731442 w 8731442"/>
              <a:gd name="connsiteY8" fmla="*/ 595423 h 1467292"/>
              <a:gd name="connsiteX9" fmla="*/ 8731442 w 8731442"/>
              <a:gd name="connsiteY9" fmla="*/ 850604 h 1467292"/>
              <a:gd name="connsiteX10" fmla="*/ 8731442 w 8731442"/>
              <a:gd name="connsiteY10" fmla="*/ 850601 h 1467292"/>
              <a:gd name="connsiteX11" fmla="*/ 8561318 w 8731442"/>
              <a:gd name="connsiteY11" fmla="*/ 1020725 h 1467292"/>
              <a:gd name="connsiteX12" fmla="*/ 7276202 w 8731442"/>
              <a:gd name="connsiteY12" fmla="*/ 1020725 h 1467292"/>
              <a:gd name="connsiteX13" fmla="*/ 4673207 w 8731442"/>
              <a:gd name="connsiteY13" fmla="*/ 1467292 h 1467292"/>
              <a:gd name="connsiteX14" fmla="*/ 2552160 w 8731442"/>
              <a:gd name="connsiteY14" fmla="*/ 1031357 h 1467292"/>
              <a:gd name="connsiteX15" fmla="*/ 170124 w 8731442"/>
              <a:gd name="connsiteY15" fmla="*/ 1020725 h 1467292"/>
              <a:gd name="connsiteX16" fmla="*/ 0 w 8731442"/>
              <a:gd name="connsiteY16" fmla="*/ 850601 h 1467292"/>
              <a:gd name="connsiteX17" fmla="*/ 0 w 8731442"/>
              <a:gd name="connsiteY17" fmla="*/ 850604 h 1467292"/>
              <a:gd name="connsiteX18" fmla="*/ 0 w 8731442"/>
              <a:gd name="connsiteY18" fmla="*/ 595423 h 1467292"/>
              <a:gd name="connsiteX19" fmla="*/ 0 w 8731442"/>
              <a:gd name="connsiteY19" fmla="*/ 595423 h 1467292"/>
              <a:gd name="connsiteX20" fmla="*/ 0 w 8731442"/>
              <a:gd name="connsiteY20" fmla="*/ 170124 h 1467292"/>
              <a:gd name="connsiteX0" fmla="*/ 0 w 8731442"/>
              <a:gd name="connsiteY0" fmla="*/ 170124 h 1403497"/>
              <a:gd name="connsiteX1" fmla="*/ 170124 w 8731442"/>
              <a:gd name="connsiteY1" fmla="*/ 0 h 1403497"/>
              <a:gd name="connsiteX2" fmla="*/ 5093341 w 8731442"/>
              <a:gd name="connsiteY2" fmla="*/ 0 h 1403497"/>
              <a:gd name="connsiteX3" fmla="*/ 5093341 w 8731442"/>
              <a:gd name="connsiteY3" fmla="*/ 0 h 1403497"/>
              <a:gd name="connsiteX4" fmla="*/ 7276202 w 8731442"/>
              <a:gd name="connsiteY4" fmla="*/ 0 h 1403497"/>
              <a:gd name="connsiteX5" fmla="*/ 8561318 w 8731442"/>
              <a:gd name="connsiteY5" fmla="*/ 0 h 1403497"/>
              <a:gd name="connsiteX6" fmla="*/ 8731442 w 8731442"/>
              <a:gd name="connsiteY6" fmla="*/ 170124 h 1403497"/>
              <a:gd name="connsiteX7" fmla="*/ 8731442 w 8731442"/>
              <a:gd name="connsiteY7" fmla="*/ 595423 h 1403497"/>
              <a:gd name="connsiteX8" fmla="*/ 8731442 w 8731442"/>
              <a:gd name="connsiteY8" fmla="*/ 595423 h 1403497"/>
              <a:gd name="connsiteX9" fmla="*/ 8731442 w 8731442"/>
              <a:gd name="connsiteY9" fmla="*/ 850604 h 1403497"/>
              <a:gd name="connsiteX10" fmla="*/ 8731442 w 8731442"/>
              <a:gd name="connsiteY10" fmla="*/ 850601 h 1403497"/>
              <a:gd name="connsiteX11" fmla="*/ 8561318 w 8731442"/>
              <a:gd name="connsiteY11" fmla="*/ 1020725 h 1403497"/>
              <a:gd name="connsiteX12" fmla="*/ 7276202 w 8731442"/>
              <a:gd name="connsiteY12" fmla="*/ 1020725 h 1403497"/>
              <a:gd name="connsiteX13" fmla="*/ 4354230 w 8731442"/>
              <a:gd name="connsiteY13" fmla="*/ 1403497 h 1403497"/>
              <a:gd name="connsiteX14" fmla="*/ 2552160 w 8731442"/>
              <a:gd name="connsiteY14" fmla="*/ 1031357 h 1403497"/>
              <a:gd name="connsiteX15" fmla="*/ 170124 w 8731442"/>
              <a:gd name="connsiteY15" fmla="*/ 1020725 h 1403497"/>
              <a:gd name="connsiteX16" fmla="*/ 0 w 8731442"/>
              <a:gd name="connsiteY16" fmla="*/ 850601 h 1403497"/>
              <a:gd name="connsiteX17" fmla="*/ 0 w 8731442"/>
              <a:gd name="connsiteY17" fmla="*/ 850604 h 1403497"/>
              <a:gd name="connsiteX18" fmla="*/ 0 w 8731442"/>
              <a:gd name="connsiteY18" fmla="*/ 595423 h 1403497"/>
              <a:gd name="connsiteX19" fmla="*/ 0 w 8731442"/>
              <a:gd name="connsiteY19" fmla="*/ 595423 h 1403497"/>
              <a:gd name="connsiteX20" fmla="*/ 0 w 8731442"/>
              <a:gd name="connsiteY20" fmla="*/ 170124 h 140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31442" h="1403497">
                <a:moveTo>
                  <a:pt x="0" y="170124"/>
                </a:moveTo>
                <a:cubicBezTo>
                  <a:pt x="0" y="76167"/>
                  <a:pt x="76167" y="0"/>
                  <a:pt x="170124" y="0"/>
                </a:cubicBezTo>
                <a:lnTo>
                  <a:pt x="5093341" y="0"/>
                </a:lnTo>
                <a:lnTo>
                  <a:pt x="5093341" y="0"/>
                </a:lnTo>
                <a:lnTo>
                  <a:pt x="7276202" y="0"/>
                </a:lnTo>
                <a:lnTo>
                  <a:pt x="8561318" y="0"/>
                </a:lnTo>
                <a:cubicBezTo>
                  <a:pt x="8655275" y="0"/>
                  <a:pt x="8731442" y="76167"/>
                  <a:pt x="8731442" y="170124"/>
                </a:cubicBezTo>
                <a:lnTo>
                  <a:pt x="8731442" y="595423"/>
                </a:lnTo>
                <a:lnTo>
                  <a:pt x="8731442" y="595423"/>
                </a:lnTo>
                <a:lnTo>
                  <a:pt x="8731442" y="850604"/>
                </a:lnTo>
                <a:lnTo>
                  <a:pt x="8731442" y="850601"/>
                </a:lnTo>
                <a:cubicBezTo>
                  <a:pt x="8731442" y="944558"/>
                  <a:pt x="8655275" y="1020725"/>
                  <a:pt x="8561318" y="1020725"/>
                </a:cubicBezTo>
                <a:lnTo>
                  <a:pt x="7276202" y="1020725"/>
                </a:lnTo>
                <a:lnTo>
                  <a:pt x="4354230" y="1403497"/>
                </a:lnTo>
                <a:lnTo>
                  <a:pt x="2552160" y="1031357"/>
                </a:lnTo>
                <a:lnTo>
                  <a:pt x="170124" y="1020725"/>
                </a:lnTo>
                <a:cubicBezTo>
                  <a:pt x="76167" y="1020725"/>
                  <a:pt x="0" y="944558"/>
                  <a:pt x="0" y="850601"/>
                </a:cubicBezTo>
                <a:lnTo>
                  <a:pt x="0" y="850604"/>
                </a:lnTo>
                <a:lnTo>
                  <a:pt x="0" y="595423"/>
                </a:lnTo>
                <a:lnTo>
                  <a:pt x="0" y="595423"/>
                </a:lnTo>
                <a:lnTo>
                  <a:pt x="0" y="170124"/>
                </a:lnTo>
                <a:close/>
              </a:path>
            </a:pathLst>
          </a:custGeom>
          <a:solidFill>
            <a:srgbClr val="FBF3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 anchorCtr="1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مراتب الإخفاء الحقيقي ثلاث</a:t>
            </a:r>
          </a:p>
        </p:txBody>
      </p:sp>
      <p:sp>
        <p:nvSpPr>
          <p:cNvPr id="3" name="وسيلة الشرح: سهم لأسفل 2">
            <a:extLst>
              <a:ext uri="{FF2B5EF4-FFF2-40B4-BE49-F238E27FC236}">
                <a16:creationId xmlns:a16="http://schemas.microsoft.com/office/drawing/2014/main" id="{35449C97-EA56-4885-8CC3-FF8669914703}"/>
              </a:ext>
            </a:extLst>
          </p:cNvPr>
          <p:cNvSpPr/>
          <p:nvPr/>
        </p:nvSpPr>
        <p:spPr>
          <a:xfrm>
            <a:off x="8070839" y="2319878"/>
            <a:ext cx="3794176" cy="1919759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أقربها مخرجًا إلى النون (أقرب للإدغام)  ثلاثة أحرف وهي: الطاء والدال والتاء.</a:t>
            </a:r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CD60A28D-C685-4BBF-AE49-7D25DC686BB9}"/>
              </a:ext>
            </a:extLst>
          </p:cNvPr>
          <p:cNvSpPr/>
          <p:nvPr/>
        </p:nvSpPr>
        <p:spPr>
          <a:xfrm>
            <a:off x="1101658" y="4284854"/>
            <a:ext cx="2520000" cy="1080000"/>
          </a:xfrm>
          <a:prstGeom prst="horizontalScroll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6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مَتَٰ</a:t>
            </a:r>
            <a:r>
              <a:rPr lang="ar-SA" sz="36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ع</a:t>
            </a:r>
            <a:r>
              <a:rPr lang="ar-SA" sz="3600" dirty="0">
                <a:solidFill>
                  <a:srgbClr val="FF0000"/>
                </a:solidFill>
                <a:cs typeface="KFGQPC Uthmanic Script Hafs Ex1" panose="02000000000000000000" pitchFamily="2" charset="-78"/>
              </a:rPr>
              <a:t>ٞ</a:t>
            </a:r>
            <a:r>
              <a:rPr lang="ar-SA" sz="4000" dirty="0">
                <a:solidFill>
                  <a:srgbClr val="FF0000"/>
                </a:solidFill>
                <a:cs typeface="KFGQPC Uthmanic Script Hafs Ex1" panose="02000000000000000000" pitchFamily="2" charset="-78"/>
              </a:rPr>
              <a:t> ف</a:t>
            </a:r>
            <a:r>
              <a:rPr lang="ar-SA" sz="40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ِ</a:t>
            </a:r>
            <a:r>
              <a:rPr lang="ar-SA" sz="4000" dirty="0">
                <a:cs typeface="KFGQPC Uthmanic Script Hafs Ex1" panose="02000000000000000000" pitchFamily="2" charset="-78"/>
              </a:rPr>
              <a:t>ي</a:t>
            </a:r>
            <a:r>
              <a:rPr lang="ar-SA" sz="40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endParaRPr lang="ar-SA" sz="4000" dirty="0"/>
          </a:p>
        </p:txBody>
      </p:sp>
      <p:sp>
        <p:nvSpPr>
          <p:cNvPr id="5" name="وسيلة الشرح: سهم لأسفل 4">
            <a:extLst>
              <a:ext uri="{FF2B5EF4-FFF2-40B4-BE49-F238E27FC236}">
                <a16:creationId xmlns:a16="http://schemas.microsoft.com/office/drawing/2014/main" id="{3984CC01-A6D9-49CC-8B45-661BD6D9A7DA}"/>
              </a:ext>
            </a:extLst>
          </p:cNvPr>
          <p:cNvSpPr/>
          <p:nvPr/>
        </p:nvSpPr>
        <p:spPr>
          <a:xfrm>
            <a:off x="4198911" y="2344974"/>
            <a:ext cx="3794176" cy="1919759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أبعدها مخرجًا من النون (أقرب للإظهار) حرفان وهما: القاف والكاف.</a:t>
            </a:r>
          </a:p>
        </p:txBody>
      </p:sp>
      <p:sp>
        <p:nvSpPr>
          <p:cNvPr id="6" name="وسيلة الشرح: سهم لأسفل 5">
            <a:extLst>
              <a:ext uri="{FF2B5EF4-FFF2-40B4-BE49-F238E27FC236}">
                <a16:creationId xmlns:a16="http://schemas.microsoft.com/office/drawing/2014/main" id="{02D5E78E-3E29-43CB-87C4-1051F83B6691}"/>
              </a:ext>
            </a:extLst>
          </p:cNvPr>
          <p:cNvSpPr/>
          <p:nvPr/>
        </p:nvSpPr>
        <p:spPr>
          <a:xfrm>
            <a:off x="326983" y="2344974"/>
            <a:ext cx="3794176" cy="1919759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أوسطها عند الأحرف العشرة الباقية فهي متوسطة في القرب والبعد.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AD9EE4D-C752-4551-939B-1CBF6578D304}"/>
              </a:ext>
            </a:extLst>
          </p:cNvPr>
          <p:cNvSpPr txBox="1"/>
          <p:nvPr/>
        </p:nvSpPr>
        <p:spPr>
          <a:xfrm>
            <a:off x="4875163" y="4284854"/>
            <a:ext cx="2520000" cy="1080000"/>
          </a:xfrm>
          <a:prstGeom prst="horizontalScroll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مِ</a:t>
            </a:r>
            <a:r>
              <a:rPr lang="ar-SA" sz="3600" dirty="0">
                <a:solidFill>
                  <a:srgbClr val="FF0000"/>
                </a:solidFill>
                <a:cs typeface="KFGQPC Uthmanic Script Hafs Ex1" panose="02000000000000000000" pitchFamily="2" charset="-78"/>
              </a:rPr>
              <a:t>ن </a:t>
            </a:r>
            <a:r>
              <a:rPr lang="ar-SA" sz="36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ق</a:t>
            </a:r>
            <a:r>
              <a:rPr lang="ar-SA" sz="36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ُرۡءَان</a:t>
            </a:r>
            <a:r>
              <a:rPr lang="ar-SA" sz="36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ٖ </a:t>
            </a:r>
            <a:endParaRPr lang="ar-SA" sz="36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27E5810-CD66-4B65-A843-135FC22A145C}"/>
              </a:ext>
            </a:extLst>
          </p:cNvPr>
          <p:cNvSpPr txBox="1"/>
          <p:nvPr/>
        </p:nvSpPr>
        <p:spPr>
          <a:xfrm>
            <a:off x="8752452" y="4239637"/>
            <a:ext cx="2520000" cy="1080000"/>
          </a:xfrm>
          <a:prstGeom prst="horizontalScroll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36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مِ</a:t>
            </a:r>
            <a:r>
              <a:rPr lang="ar-SA" sz="3600" dirty="0">
                <a:solidFill>
                  <a:srgbClr val="FF0000"/>
                </a:solidFill>
                <a:cs typeface="KFGQPC Uthmanic Script Hafs Ex1" panose="02000000000000000000" pitchFamily="2" charset="-78"/>
              </a:rPr>
              <a:t>ن </a:t>
            </a:r>
            <a:r>
              <a:rPr lang="ar-SA" sz="36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ت</a:t>
            </a:r>
            <a:r>
              <a:rPr lang="ar-SA" sz="36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َحۡتِهَا</a:t>
            </a:r>
            <a:r>
              <a:rPr lang="ar-SA" sz="36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54082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67F6024B-C2E9-4718-BBEE-A735A2057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40296"/>
              </p:ext>
            </p:extLst>
          </p:nvPr>
        </p:nvGraphicFramePr>
        <p:xfrm>
          <a:off x="435519" y="1209614"/>
          <a:ext cx="11324090" cy="5455249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425302">
                  <a:extLst>
                    <a:ext uri="{9D8B030D-6E8A-4147-A177-3AD203B41FA5}">
                      <a16:colId xmlns:a16="http://schemas.microsoft.com/office/drawing/2014/main" val="3619583614"/>
                    </a:ext>
                  </a:extLst>
                </a:gridCol>
                <a:gridCol w="2105247">
                  <a:extLst>
                    <a:ext uri="{9D8B030D-6E8A-4147-A177-3AD203B41FA5}">
                      <a16:colId xmlns:a16="http://schemas.microsoft.com/office/drawing/2014/main" val="895776603"/>
                    </a:ext>
                  </a:extLst>
                </a:gridCol>
                <a:gridCol w="2902688">
                  <a:extLst>
                    <a:ext uri="{9D8B030D-6E8A-4147-A177-3AD203B41FA5}">
                      <a16:colId xmlns:a16="http://schemas.microsoft.com/office/drawing/2014/main" val="3824075254"/>
                    </a:ext>
                  </a:extLst>
                </a:gridCol>
                <a:gridCol w="3065012">
                  <a:extLst>
                    <a:ext uri="{9D8B030D-6E8A-4147-A177-3AD203B41FA5}">
                      <a16:colId xmlns:a16="http://schemas.microsoft.com/office/drawing/2014/main" val="955255137"/>
                    </a:ext>
                  </a:extLst>
                </a:gridCol>
                <a:gridCol w="2825841">
                  <a:extLst>
                    <a:ext uri="{9D8B030D-6E8A-4147-A177-3AD203B41FA5}">
                      <a16:colId xmlns:a16="http://schemas.microsoft.com/office/drawing/2014/main" val="2080555670"/>
                    </a:ext>
                  </a:extLst>
                </a:gridCol>
              </a:tblGrid>
              <a:tr h="7084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م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الكلمة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 Jannat LT" panose="01000000000000000000" pitchFamily="2" charset="-78"/>
                        </a:rPr>
                        <a:t>الملاحظة الأولى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 Jannat LT" panose="01000000000000000000" pitchFamily="2" charset="-78"/>
                        </a:rPr>
                        <a:t>الملاحظة الثانية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 Jannat LT" panose="01000000000000000000" pitchFamily="2" charset="-78"/>
                        </a:rPr>
                        <a:t>الملاحظة الثالثة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12062148"/>
                  </a:ext>
                </a:extLst>
              </a:tr>
              <a:tr h="1218580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</a:rPr>
                        <a:t>1 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عَ</a:t>
                      </a:r>
                      <a:r>
                        <a:rPr lang="ar-SA" sz="3200" dirty="0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ن س</a:t>
                      </a:r>
                      <a:r>
                        <a:rPr lang="ar-SA" sz="3200" dirty="0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َبِيلِ 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r>
                        <a:rPr lang="ar-SA" sz="2000" dirty="0">
                          <a:effectLst/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النون معراة من الحركة. </a:t>
                      </a:r>
                      <a:endParaRPr lang="en-US" sz="2000" dirty="0"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r>
                        <a:rPr lang="ar-SA" sz="2000" dirty="0">
                          <a:effectLst/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النون في آخر الكلمة الأولى والسين في أول الكلمة الثانية .</a:t>
                      </a:r>
                      <a:endParaRPr lang="en-US" sz="2000" dirty="0"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النون ساكنة وأخفيت عند السين التي بعدها.  </a:t>
                      </a:r>
                      <a:endParaRPr lang="en-US" sz="2000" dirty="0"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3744519"/>
                  </a:ext>
                </a:extLst>
              </a:tr>
              <a:tr h="1177088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مِ</a:t>
                      </a:r>
                      <a:r>
                        <a:rPr lang="ar-SA" sz="3200" dirty="0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ن </a:t>
                      </a:r>
                      <a:r>
                        <a:rPr lang="ar-SA" sz="32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ق</a:t>
                      </a:r>
                      <a:r>
                        <a:rPr lang="ar-SA" sz="32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ُرۡءَان</a:t>
                      </a:r>
                      <a:r>
                        <a:rPr lang="ar-SA" sz="3200" dirty="0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ٖ </a:t>
                      </a:r>
                      <a:endParaRPr lang="ar-SA" sz="3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7606964"/>
                  </a:ext>
                </a:extLst>
              </a:tr>
              <a:tr h="1177088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</a:rPr>
                        <a:t>3 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ar-SA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KFGQPC Uthmanic Script Hafs Ex1" panose="02000000000000000000" pitchFamily="2" charset="-78"/>
                        </a:rPr>
                        <a:t>كُ</a:t>
                      </a:r>
                      <a:r>
                        <a:rPr kumimoji="0" lang="ar-SA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KFGQPC Uthmanic Script Hafs Ex1" panose="02000000000000000000" pitchFamily="2" charset="-78"/>
                        </a:rPr>
                        <a:t>نتُ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9103179"/>
                  </a:ext>
                </a:extLst>
              </a:tr>
              <a:tr h="1174081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قَوۡ</a:t>
                      </a:r>
                      <a:r>
                        <a:rPr lang="ar-SA" sz="32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مٗا</a:t>
                      </a:r>
                      <a:r>
                        <a:rPr lang="ar-SA" sz="3200" dirty="0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 </a:t>
                      </a:r>
                      <a:r>
                        <a:rPr lang="ar-SA" sz="32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ت</a:t>
                      </a:r>
                      <a:r>
                        <a:rPr lang="ar-SA" sz="32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َجۡهَلُون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752602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38DA469E-C530-7925-23EA-014431FDE4D1}"/>
              </a:ext>
            </a:extLst>
          </p:cNvPr>
          <p:cNvSpPr txBox="1"/>
          <p:nvPr/>
        </p:nvSpPr>
        <p:spPr>
          <a:xfrm>
            <a:off x="185057" y="132396"/>
            <a:ext cx="116915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ورقة عمل</a:t>
            </a:r>
          </a:p>
          <a:p>
            <a:pPr algn="ctr"/>
            <a:r>
              <a:rPr lang="ar-SA" sz="2800" dirty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سجلي ملاحظاتك كما هو موجود في الحقول الثلاثة الأولى في الجدول التالي: </a:t>
            </a:r>
          </a:p>
        </p:txBody>
      </p:sp>
    </p:spTree>
    <p:extLst>
      <p:ext uri="{BB962C8B-B14F-4D97-AF65-F5344CB8AC3E}">
        <p14:creationId xmlns:p14="http://schemas.microsoft.com/office/powerpoint/2010/main" val="1691816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E50AA78-6F31-4699-9647-70B8AD814DE2}"/>
              </a:ext>
            </a:extLst>
          </p:cNvPr>
          <p:cNvSpPr txBox="1"/>
          <p:nvPr/>
        </p:nvSpPr>
        <p:spPr>
          <a:xfrm>
            <a:off x="219075" y="89934"/>
            <a:ext cx="11774449" cy="53869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72000" tIns="36000" rIns="72000" bIns="36000" rtlCol="1" anchor="ctr" anchorCtr="1">
            <a:noAutofit/>
          </a:bodyPr>
          <a:lstStyle/>
          <a:p>
            <a:pPr algn="ctr"/>
            <a:r>
              <a:rPr lang="ar-SA" sz="3200" dirty="0">
                <a:cs typeface="KFGQPC Uthmanic Script Hafs Ex1" panose="02000000000000000000" pitchFamily="2" charset="-78"/>
              </a:rPr>
              <a:t>قال تعالى: 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 عَبَسَ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وَتَوَلَّىٰٓ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١ أَن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جَآءَهُ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ٱلۡأَعۡمَىٰ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 وَمَا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يُدۡرِيكَ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لَعَلَّهُۥ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يَزَّكَّىٰٓ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٣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أَوۡ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يَذَّكَّرُ فَتَنفَعَهُ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ٱلذِّكۡرَىٰٓ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٤ أَمَّا مَنِ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ٱسۡتَغۡنَىٰ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٥ فَأَنتَ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لَهُۥ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تَصَدَّىٰ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٦ وَمَا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عَلَيۡكَ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أَلَّا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يَزَّكَّىٰ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٧ وَأَمَّا مَن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جَآءَكَ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يَسۡعَىٰ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٨ وَهُوَ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يَخۡشَىٰ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٩ فَأَنتَ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عَنۡهُ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تَلَهَّىٰ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١٠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كَلَّآ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إِنَّهَا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تَذۡكِرَة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ٞ ١١ فَمَن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شَآءَ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ذَكَرَهُۥ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١٢ فِي صُحُفٖ مُّكَرَّمَةٖ ١٣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مَّرۡفُوعَة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ٖ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مُّطَهَّرَةِۭ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١٤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بِأَيۡدِي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سَفَرَةٖ ١٥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كِرَامِۭ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بَرَرَةٖ ١٦ قُتِلَ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ٱلۡإِنسَٰنُ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مَآ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أَكۡفَرَهُۥ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١٧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مِنۡ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أَيِّ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شَيۡءٍ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خَلَقَهُۥ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١٨ مِن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نُّطۡفَةٍ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خَلَقَهُۥ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فَقَدَّرَهُۥ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١٩ ثُمَّ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ٱلسَّبِيلَ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يَسَّرَهُۥ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٢٠ ثُمَّ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أَمَاتَهُۥ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فَأَقۡبَرَهُۥ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٢١ ثُمَّ إِذَا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شَآءَ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أَنشَرَهُۥ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٢٢ كَلَّا لَمَّا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يَقۡضِ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مَآ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أَمَرَهُۥ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٢٣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فَلۡيَنظُرِ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ٱلۡإِنسَٰنُ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إِلَىٰ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طَعَامِهِۦٓ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٢٤ أَنَّا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صَبَبۡنَا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ٱلۡمَآءَ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صَبّٗا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٢٥ ثُمَّ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شَقَقۡنَا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ٱلۡأَرۡضَ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شَقّٗا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٢٦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فَأَنۢبَتۡنَا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فِيهَا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حَبّٗا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وَعِنَبٗا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وَقَضۡبٗا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٢٨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وَزَيۡتُونٗا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وَنَخۡلٗا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٢٩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وَحَدَآئِقَ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غُلۡبٗا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٣٠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وَفَٰكِهَة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ٗ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وَأَبّٗا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٣١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مَّتَٰعٗا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لَّكُمۡ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وَلِأَنۡعَٰمِكُمۡ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٣٢ فَإِذَا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جَآءَتِ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ٱلصَّآخَّةُ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٣٣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يَوۡمَ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يَفِرُّ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ٱلۡمَرۡءُ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مِنۡ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أَخِيهِ ٣٤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وَأُمِّهِۦ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وَأَبِيهِ ٣٥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وَصَٰحِبَتِهِۦ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وَبَنِيهِ ٣٦ لِكُلِّ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ٱمۡرِيٕ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ٖ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مِّنۡهُمۡ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يَوۡمَئِذ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ٖ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شَأۡن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ٞ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يُغۡنِيهِ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٣٧ وُجُوهٞ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يَوۡمَئِذ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ٖ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مُّسۡفِرَة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ٞ ٣٨ ضَاحِكَةٞ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مُّسۡتَبۡشِرَة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ٞ ٣٩ وَوُجُوهٞ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يَوۡمَئِذٍ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عَلَيۡهَا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غَبَرَةٞ ٤٠ﵞ </a:t>
            </a:r>
            <a:endParaRPr lang="ar-SA" sz="6600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AABABBF-9C52-4F3E-8BBA-DE33D3B4F365}"/>
              </a:ext>
            </a:extLst>
          </p:cNvPr>
          <p:cNvSpPr txBox="1"/>
          <p:nvPr/>
        </p:nvSpPr>
        <p:spPr>
          <a:xfrm>
            <a:off x="219076" y="5669369"/>
            <a:ext cx="11774448" cy="10986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72000" tIns="36000" rIns="72000" bIns="36000" rtlCol="1" anchor="ctr" anchorCtr="1">
            <a:noAutofit/>
          </a:bodyPr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GE SS Two Bold" panose="020A0503020102020204" pitchFamily="18" charset="-78"/>
                <a:cs typeface="AL-Mohanad Bold" pitchFamily="2" charset="-78"/>
              </a:rPr>
              <a:t>ينقسم الطالبات إلى أربع مجموعات، كل مجموعة تستخرج حكمًا من أحكام النون الساكنة والتنوين من الآيات.</a:t>
            </a:r>
          </a:p>
        </p:txBody>
      </p:sp>
    </p:spTree>
    <p:extLst>
      <p:ext uri="{BB962C8B-B14F-4D97-AF65-F5344CB8AC3E}">
        <p14:creationId xmlns:p14="http://schemas.microsoft.com/office/powerpoint/2010/main" val="2873261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02CBA8-D965-41E4-B7FB-0B4B72226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909239"/>
              </p:ext>
            </p:extLst>
          </p:nvPr>
        </p:nvGraphicFramePr>
        <p:xfrm>
          <a:off x="435519" y="1123889"/>
          <a:ext cx="11324090" cy="5455249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425302">
                  <a:extLst>
                    <a:ext uri="{9D8B030D-6E8A-4147-A177-3AD203B41FA5}">
                      <a16:colId xmlns:a16="http://schemas.microsoft.com/office/drawing/2014/main" val="3619583614"/>
                    </a:ext>
                  </a:extLst>
                </a:gridCol>
                <a:gridCol w="2723707">
                  <a:extLst>
                    <a:ext uri="{9D8B030D-6E8A-4147-A177-3AD203B41FA5}">
                      <a16:colId xmlns:a16="http://schemas.microsoft.com/office/drawing/2014/main" val="895776603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3824075254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955255137"/>
                    </a:ext>
                  </a:extLst>
                </a:gridCol>
                <a:gridCol w="2688681">
                  <a:extLst>
                    <a:ext uri="{9D8B030D-6E8A-4147-A177-3AD203B41FA5}">
                      <a16:colId xmlns:a16="http://schemas.microsoft.com/office/drawing/2014/main" val="2080555670"/>
                    </a:ext>
                  </a:extLst>
                </a:gridCol>
              </a:tblGrid>
              <a:tr h="7084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م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cs typeface="AL-Mohanad Bold" pitchFamily="2" charset="-78"/>
                        </a:rPr>
                        <a:t>الإظهار الحلقي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L-Mohanad Bold" pitchFamily="2" charset="-78"/>
                        </a:rPr>
                        <a:t>الإدغام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L-Mohanad Bold" pitchFamily="2" charset="-78"/>
                        </a:rPr>
                        <a:t>الإقلاب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L-Mohanad Bold" pitchFamily="2" charset="-78"/>
                        </a:rPr>
                        <a:t>الإخفاء الحقيقي</a:t>
                      </a:r>
                      <a:endParaRPr lang="en-US" sz="2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12062148"/>
                  </a:ext>
                </a:extLst>
              </a:tr>
              <a:tr h="1218580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</a:rPr>
                        <a:t>1 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3744519"/>
                  </a:ext>
                </a:extLst>
              </a:tr>
              <a:tr h="1177088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sz="3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7606964"/>
                  </a:ext>
                </a:extLst>
              </a:tr>
              <a:tr h="1177088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</a:rPr>
                        <a:t>3 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9103179"/>
                  </a:ext>
                </a:extLst>
              </a:tr>
              <a:tr h="1174081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752602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A6314404-E964-4EEE-93BC-5BE2F0479C49}"/>
              </a:ext>
            </a:extLst>
          </p:cNvPr>
          <p:cNvSpPr txBox="1"/>
          <p:nvPr/>
        </p:nvSpPr>
        <p:spPr>
          <a:xfrm>
            <a:off x="1073889" y="46671"/>
            <a:ext cx="1080267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C00000"/>
                </a:solidFill>
                <a:latin typeface="A Jannat LT" panose="01000000000000000000" pitchFamily="2" charset="-78"/>
                <a:cs typeface="AL-Mohanad Bold" pitchFamily="2" charset="-78"/>
              </a:rPr>
              <a:t>ورقة عمل</a:t>
            </a:r>
          </a:p>
          <a:p>
            <a:pPr algn="ctr"/>
            <a:r>
              <a:rPr lang="ar-SA" sz="3200" dirty="0">
                <a:solidFill>
                  <a:srgbClr val="C00000"/>
                </a:solidFill>
                <a:latin typeface="A Jannat LT" panose="01000000000000000000" pitchFamily="2" charset="-78"/>
                <a:cs typeface="AL-Mohanad Bold" pitchFamily="2" charset="-78"/>
              </a:rPr>
              <a:t>سجلي أحكام النون الساكنة والتنوين بالجدول التالي: </a:t>
            </a:r>
          </a:p>
        </p:txBody>
      </p:sp>
    </p:spTree>
    <p:extLst>
      <p:ext uri="{BB962C8B-B14F-4D97-AF65-F5344CB8AC3E}">
        <p14:creationId xmlns:p14="http://schemas.microsoft.com/office/powerpoint/2010/main" val="627454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E50AA78-6F31-4699-9647-70B8AD814DE2}"/>
              </a:ext>
            </a:extLst>
          </p:cNvPr>
          <p:cNvSpPr txBox="1"/>
          <p:nvPr/>
        </p:nvSpPr>
        <p:spPr>
          <a:xfrm>
            <a:off x="219075" y="89934"/>
            <a:ext cx="11774449" cy="538694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72000" tIns="36000" rIns="72000" bIns="36000" rtlCol="1" anchor="ctr" anchorCtr="1">
            <a:noAutofit/>
          </a:bodyPr>
          <a:lstStyle/>
          <a:p>
            <a:pPr algn="ctr"/>
            <a:r>
              <a:rPr lang="ar-SA" sz="3200" dirty="0">
                <a:cs typeface="KFGQPC Uthmanic Script Hafs Ex1" panose="02000000000000000000" pitchFamily="2" charset="-78"/>
              </a:rPr>
              <a:t>قال تعالى: 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 عَبَسَ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وَتَوَلَّىٰٓ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١ </a:t>
            </a:r>
            <a:r>
              <a:rPr lang="ar-SA" sz="3200" dirty="0">
                <a:solidFill>
                  <a:srgbClr val="0070C0"/>
                </a:solidFill>
                <a:cs typeface="KFGQPC Uthmanic Script Hafs Ex1" panose="02000000000000000000" pitchFamily="2" charset="-78"/>
              </a:rPr>
              <a:t>أَن </a:t>
            </a:r>
            <a:r>
              <a:rPr lang="ar-SA" sz="3200" dirty="0" err="1">
                <a:solidFill>
                  <a:srgbClr val="0070C0"/>
                </a:solidFill>
                <a:cs typeface="KFGQPC Uthmanic Script Hafs Ex1" panose="02000000000000000000" pitchFamily="2" charset="-78"/>
              </a:rPr>
              <a:t>جَآءَهُ</a:t>
            </a:r>
            <a:r>
              <a:rPr lang="ar-SA" sz="3200" dirty="0">
                <a:solidFill>
                  <a:srgbClr val="0070C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ٱلۡأَعۡمَىٰ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 وَمَا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يُدۡرِيكَ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لَعَلَّهُۥ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يَزَّكَّىٰٓ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٣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أَوۡ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يَذَّكَّرُ</a:t>
            </a:r>
            <a:r>
              <a:rPr lang="ar-SA" sz="3200" dirty="0">
                <a:solidFill>
                  <a:schemeClr val="accent5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>
                <a:solidFill>
                  <a:srgbClr val="0070C0"/>
                </a:solidFill>
                <a:cs typeface="KFGQPC Uthmanic Script Hafs Ex1" panose="02000000000000000000" pitchFamily="2" charset="-78"/>
              </a:rPr>
              <a:t>فَتَنفَعَهُ</a:t>
            </a:r>
            <a:r>
              <a:rPr lang="ar-SA" sz="3200" dirty="0">
                <a:solidFill>
                  <a:schemeClr val="accent5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ٱلذِّكۡرَىٰٓ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٤ أَمَّا مَنِ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ٱسۡتَغۡنَىٰ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٥ </a:t>
            </a:r>
            <a:r>
              <a:rPr lang="ar-SA" sz="3200" dirty="0">
                <a:solidFill>
                  <a:srgbClr val="0070C0"/>
                </a:solidFill>
                <a:cs typeface="KFGQPC Uthmanic Script Hafs Ex1" panose="02000000000000000000" pitchFamily="2" charset="-78"/>
              </a:rPr>
              <a:t>فَأَنت</a:t>
            </a:r>
            <a:r>
              <a:rPr lang="ar-SA" sz="3200" dirty="0">
                <a:solidFill>
                  <a:schemeClr val="accent1"/>
                </a:solidFill>
                <a:cs typeface="KFGQPC Uthmanic Script Hafs Ex1" panose="02000000000000000000" pitchFamily="2" charset="-78"/>
              </a:rPr>
              <a:t>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لَهُۥ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تَصَدَّىٰ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٦ وَمَا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عَلَيۡكَ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أَلَّا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يَزَّكَّىٰ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٧ وَأَمَّا </a:t>
            </a:r>
            <a:r>
              <a:rPr lang="ar-SA" sz="3200" dirty="0">
                <a:solidFill>
                  <a:srgbClr val="0070C0"/>
                </a:solidFill>
                <a:cs typeface="KFGQPC Uthmanic Script Hafs Ex1" panose="02000000000000000000" pitchFamily="2" charset="-78"/>
              </a:rPr>
              <a:t>مَن </a:t>
            </a:r>
            <a:r>
              <a:rPr lang="ar-SA" sz="3200" dirty="0" err="1">
                <a:solidFill>
                  <a:srgbClr val="0070C0"/>
                </a:solidFill>
                <a:cs typeface="KFGQPC Uthmanic Script Hafs Ex1" panose="02000000000000000000" pitchFamily="2" charset="-78"/>
              </a:rPr>
              <a:t>جَآءَكَ</a:t>
            </a:r>
            <a:r>
              <a:rPr lang="ar-SA" sz="3200" dirty="0">
                <a:solidFill>
                  <a:srgbClr val="0070C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يَسۡعَىٰ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٨ وَهُوَ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يَخۡشَىٰ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٩ </a:t>
            </a:r>
            <a:r>
              <a:rPr lang="ar-SA" sz="3200" dirty="0">
                <a:solidFill>
                  <a:schemeClr val="accent5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فَأَنتَ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chemeClr val="accent2">
                    <a:lumMod val="75000"/>
                  </a:schemeClr>
                </a:solidFill>
                <a:cs typeface="KFGQPC Uthmanic Script Hafs Ex1" panose="02000000000000000000" pitchFamily="2" charset="-78"/>
              </a:rPr>
              <a:t>عَنۡهُ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تَلَهَّىٰ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١٠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كَلَّآ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إِنَّهَا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تَذۡكِرَة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ٞ ١١ </a:t>
            </a:r>
            <a:r>
              <a:rPr lang="ar-SA" sz="3200" dirty="0">
                <a:solidFill>
                  <a:schemeClr val="accent5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فَمَن </a:t>
            </a:r>
            <a:r>
              <a:rPr lang="ar-SA" sz="3200" dirty="0" err="1">
                <a:solidFill>
                  <a:schemeClr val="accent5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شَآءَ</a:t>
            </a:r>
            <a:r>
              <a:rPr lang="ar-SA" sz="3200" dirty="0">
                <a:solidFill>
                  <a:schemeClr val="accent5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ذَكَرَهُۥ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١٢ فِي 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صُحُفٖ مُّكَرَّمَةٖ 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١٣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مَّرۡفُوعَة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ٖ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مُّطَهَّرَةِۭ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١٤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بِأَيۡدِي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سَفَرَةٖ ١٥ </a:t>
            </a:r>
            <a:r>
              <a:rPr lang="ar-SA" sz="3200" dirty="0" err="1">
                <a:solidFill>
                  <a:schemeClr val="accent6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كِرَامِۭ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 بَرَرَةٖ 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١٦ قُتِلَ </a:t>
            </a:r>
            <a:r>
              <a:rPr lang="ar-SA" sz="3200" dirty="0" err="1">
                <a:solidFill>
                  <a:schemeClr val="accent5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ٱلۡإِنسَٰنُ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مَآ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أَكۡفَرَهُۥ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١٧ </a:t>
            </a:r>
            <a:r>
              <a:rPr lang="ar-SA" sz="3200" dirty="0" err="1">
                <a:solidFill>
                  <a:schemeClr val="accent2">
                    <a:lumMod val="75000"/>
                  </a:schemeClr>
                </a:solidFill>
                <a:cs typeface="KFGQPC Uthmanic Script Hafs Ex1" panose="02000000000000000000" pitchFamily="2" charset="-78"/>
              </a:rPr>
              <a:t>مِنۡ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KFGQPC Uthmanic Script Hafs Ex1" panose="02000000000000000000" pitchFamily="2" charset="-78"/>
              </a:rPr>
              <a:t> أَيِّ </a:t>
            </a:r>
            <a:r>
              <a:rPr lang="ar-SA" sz="3200" dirty="0" err="1">
                <a:solidFill>
                  <a:schemeClr val="accent2">
                    <a:lumMod val="75000"/>
                  </a:schemeClr>
                </a:solidFill>
                <a:cs typeface="KFGQPC Uthmanic Script Hafs Ex1" panose="02000000000000000000" pitchFamily="2" charset="-78"/>
              </a:rPr>
              <a:t>شَيۡءٍ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chemeClr val="accent2">
                    <a:lumMod val="75000"/>
                  </a:schemeClr>
                </a:solidFill>
                <a:cs typeface="KFGQPC Uthmanic Script Hafs Ex1" panose="02000000000000000000" pitchFamily="2" charset="-78"/>
              </a:rPr>
              <a:t>خَلَقَهُۥ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١٨ 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مِن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نُّطۡفَةٍ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خَلَقَهُۥ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فَقَدَّرَهُۥ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١٩ ثُمَّ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ٱلسَّبِيلَ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يَسَّرَهُۥ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٢٠ ثُمَّ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أَمَاتَهُۥ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فَأَقۡبَرَهُۥ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٢١ ثُمَّ إِذَا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شَآءَ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chemeClr val="accent5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أَنشَرَهُۥ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٢٢ كَلَّا لَمَّا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يَقۡضِ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مَآ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أَمَرَهُۥ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٢٣ </a:t>
            </a:r>
            <a:r>
              <a:rPr lang="ar-SA" sz="3200" dirty="0" err="1">
                <a:solidFill>
                  <a:schemeClr val="accent5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فَلۡيَنظُرِ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chemeClr val="accent5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ٱلۡإِنسَٰنُ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إِلَىٰ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طَعَامِهِۦٓ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٢٤ أَنَّا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صَبَبۡنَا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ٱلۡمَآءَ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صَبّٗا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٢٥ ثُمَّ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شَقَقۡنَا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ٱلۡأَرۡضَ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شَقّٗا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٢٦ </a:t>
            </a:r>
            <a:r>
              <a:rPr lang="ar-SA" sz="3200" dirty="0" err="1">
                <a:solidFill>
                  <a:schemeClr val="accent6"/>
                </a:solidFill>
                <a:cs typeface="KFGQPC Uthmanic Script Hafs Ex1" panose="02000000000000000000" pitchFamily="2" charset="-78"/>
              </a:rPr>
              <a:t>ف</a:t>
            </a:r>
            <a:r>
              <a:rPr lang="ar-SA" sz="3200" dirty="0" err="1">
                <a:solidFill>
                  <a:schemeClr val="accent6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َأَنۢبَتۡنَا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فِيهَا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حَبّٗا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٢٧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وَعِنَبٗا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وَقَضۡبٗا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٢٨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وَزَيۡتُونٗا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وَنَخۡلٗا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٢٩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وَحَدَآئِقَ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غُلۡبٗا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٣٠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وَفَٰكِهَة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ٗ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وَأَبّٗا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٣١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مَّتَٰعٗا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لَّكُمۡ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chemeClr val="accent2">
                    <a:lumMod val="75000"/>
                  </a:schemeClr>
                </a:solidFill>
                <a:cs typeface="KFGQPC Uthmanic Script Hafs Ex1" panose="02000000000000000000" pitchFamily="2" charset="-78"/>
              </a:rPr>
              <a:t>وَلِأَنۡعَٰمِكُمۡ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٣٢ فَإِذَا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جَآءَتِ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ٱلصَّآخَّةُ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٣٣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يَوۡمَ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يَفِرُّ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ٱلۡمَرۡءُ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chemeClr val="accent2">
                    <a:lumMod val="75000"/>
                  </a:schemeClr>
                </a:solidFill>
                <a:cs typeface="KFGQPC Uthmanic Script Hafs Ex1" panose="02000000000000000000" pitchFamily="2" charset="-78"/>
              </a:rPr>
              <a:t>مِنۡ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KFGQPC Uthmanic Script Hafs Ex1" panose="02000000000000000000" pitchFamily="2" charset="-78"/>
              </a:rPr>
              <a:t> أَخِيهِ 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٣٤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وَأُمِّهِۦ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وَأَبِيهِ ٣٥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وَصَٰحِبَتِهِۦ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وَبَنِيهِ ٣٦ لِكُلِّ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ٱمۡرِيٕ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ٖ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مِّنۡهُمۡ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chemeClr val="accent5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يَوۡمَئِذ</a:t>
            </a:r>
            <a:r>
              <a:rPr lang="ar-SA" sz="3200" dirty="0">
                <a:solidFill>
                  <a:schemeClr val="accent5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ٖ </a:t>
            </a:r>
            <a:r>
              <a:rPr lang="ar-SA" sz="3200" dirty="0" err="1">
                <a:solidFill>
                  <a:schemeClr val="accent5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شَأۡن</a:t>
            </a:r>
            <a:r>
              <a:rPr lang="ar-SA" sz="3200" dirty="0">
                <a:solidFill>
                  <a:schemeClr val="accent5">
                    <a:lumMod val="50000"/>
                  </a:schemeClr>
                </a:solidFill>
                <a:cs typeface="KFGQPC Uthmanic Script Hafs Ex1" panose="02000000000000000000" pitchFamily="2" charset="-78"/>
              </a:rPr>
              <a:t>ٞ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يُغۡنِيهِ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٣٧ 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وُجُوهٞ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يَوۡمَئِذ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ٖ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مُّسۡفِرَة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ٞ 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٣٨ 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ضَاحِكَةٞ </a:t>
            </a:r>
            <a:r>
              <a:rPr lang="ar-SA" sz="3200" dirty="0" err="1">
                <a:solidFill>
                  <a:srgbClr val="7030A0"/>
                </a:solidFill>
                <a:cs typeface="KFGQPC Uthmanic Script Hafs Ex1" panose="02000000000000000000" pitchFamily="2" charset="-78"/>
              </a:rPr>
              <a:t>مُّسۡتَبۡشِرَة</a:t>
            </a:r>
            <a:r>
              <a:rPr lang="ar-SA" sz="3200" dirty="0">
                <a:solidFill>
                  <a:srgbClr val="7030A0"/>
                </a:solidFill>
                <a:cs typeface="KFGQPC Uthmanic Script Hafs Ex1" panose="02000000000000000000" pitchFamily="2" charset="-78"/>
              </a:rPr>
              <a:t>ٞ 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٣٩ وَوُجُوهٞ </a:t>
            </a:r>
            <a:r>
              <a:rPr lang="ar-SA" sz="3200" dirty="0" err="1">
                <a:solidFill>
                  <a:schemeClr val="accent2">
                    <a:lumMod val="75000"/>
                  </a:schemeClr>
                </a:solidFill>
                <a:cs typeface="KFGQPC Uthmanic Script Hafs Ex1" panose="02000000000000000000" pitchFamily="2" charset="-78"/>
              </a:rPr>
              <a:t>يَوۡمَئِذٍ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chemeClr val="accent2">
                    <a:lumMod val="75000"/>
                  </a:schemeClr>
                </a:solidFill>
                <a:cs typeface="KFGQPC Uthmanic Script Hafs Ex1" panose="02000000000000000000" pitchFamily="2" charset="-78"/>
              </a:rPr>
              <a:t>عَلَيۡهَا</a:t>
            </a:r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غَبَرَةٞ ٤٠ﵞ </a:t>
            </a:r>
            <a:endParaRPr lang="ar-SA" sz="6600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AABABBF-9C52-4F3E-8BBA-DE33D3B4F365}"/>
              </a:ext>
            </a:extLst>
          </p:cNvPr>
          <p:cNvSpPr txBox="1"/>
          <p:nvPr/>
        </p:nvSpPr>
        <p:spPr>
          <a:xfrm>
            <a:off x="219076" y="5669369"/>
            <a:ext cx="11774448" cy="10986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72000" tIns="36000" rIns="72000" bIns="36000" rtlCol="1" anchor="ctr" anchorCtr="1">
            <a:noAutofit/>
          </a:bodyPr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GE SS Two Bold" panose="020A0503020102020204" pitchFamily="18" charset="-78"/>
                <a:cs typeface="AL-Mohanad Bold" pitchFamily="2" charset="-78"/>
              </a:rPr>
              <a:t>ينقسم الطالبات إلى أربع مجموعات، كل مجموعة تستخرج حكم من أحكام النون الساكنة والتنوين من الآيات.</a:t>
            </a:r>
          </a:p>
        </p:txBody>
      </p:sp>
    </p:spTree>
    <p:extLst>
      <p:ext uri="{BB962C8B-B14F-4D97-AF65-F5344CB8AC3E}">
        <p14:creationId xmlns:p14="http://schemas.microsoft.com/office/powerpoint/2010/main" val="2467499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صورة تحتوي على نص, خط يد, رسالة, ورقة&#10;&#10;تم إنشاء الوصف تلقائياً">
            <a:extLst>
              <a:ext uri="{FF2B5EF4-FFF2-40B4-BE49-F238E27FC236}">
                <a16:creationId xmlns:a16="http://schemas.microsoft.com/office/drawing/2014/main" id="{CFC7B1F1-CCC2-970C-065D-2C70E1377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0" b="228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87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9004D4E-A286-45B5-82BD-91B6088CB0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88640" y="379305"/>
            <a:ext cx="6939279" cy="567048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0A5C49B0-F15E-45A4-B34E-7402BDDC5D5E}"/>
              </a:ext>
            </a:extLst>
          </p:cNvPr>
          <p:cNvSpPr/>
          <p:nvPr/>
        </p:nvSpPr>
        <p:spPr>
          <a:xfrm>
            <a:off x="3480980" y="2409840"/>
            <a:ext cx="61545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ar-SA" sz="4400" b="1" kern="0" dirty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حكم النون والميم المشددتين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4400" b="1" kern="0" noProof="0" dirty="0">
              <a:solidFill>
                <a:schemeClr val="accent5">
                  <a:lumMod val="50000"/>
                </a:schemeClr>
              </a:solidFill>
              <a:cs typeface="Calibri"/>
              <a:sym typeface="Calibri"/>
            </a:endParaRPr>
          </a:p>
        </p:txBody>
      </p:sp>
      <p:pic>
        <p:nvPicPr>
          <p:cNvPr id="7" name="Picture 4" descr="وزارة التعليم (السعودية) - ويكيبيديا">
            <a:extLst>
              <a:ext uri="{FF2B5EF4-FFF2-40B4-BE49-F238E27FC236}">
                <a16:creationId xmlns:a16="http://schemas.microsoft.com/office/drawing/2014/main" id="{DC5909A0-C0C3-4D76-A5DE-CF585983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5" y="143779"/>
            <a:ext cx="2421960" cy="12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إعجاز الرحمن في رسم القرءان بخط يدي - صيحة الحق">
            <a:extLst>
              <a:ext uri="{FF2B5EF4-FFF2-40B4-BE49-F238E27FC236}">
                <a16:creationId xmlns:a16="http://schemas.microsoft.com/office/drawing/2014/main" id="{D7EA829C-F4B5-4862-AAB5-EA00040C10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58" y="3214548"/>
            <a:ext cx="3444811" cy="33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3550D41-56F0-4A61-9DB3-6C434CE0C0BA}"/>
              </a:ext>
            </a:extLst>
          </p:cNvPr>
          <p:cNvGrpSpPr/>
          <p:nvPr/>
        </p:nvGrpSpPr>
        <p:grpSpPr>
          <a:xfrm>
            <a:off x="379229" y="393869"/>
            <a:ext cx="10791095" cy="6216924"/>
            <a:chOff x="379229" y="393869"/>
            <a:chExt cx="10791095" cy="6216924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886C4B62-FDDF-4A28-9527-38A4688ED879}"/>
                </a:ext>
              </a:extLst>
            </p:cNvPr>
            <p:cNvSpPr/>
            <p:nvPr/>
          </p:nvSpPr>
          <p:spPr>
            <a:xfrm>
              <a:off x="4408101" y="3051001"/>
              <a:ext cx="1377888" cy="914400"/>
            </a:xfrm>
            <a:prstGeom prst="roundRect">
              <a:avLst/>
            </a:prstGeom>
            <a:solidFill>
              <a:srgbClr val="72B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tx1"/>
                  </a:solidFill>
                  <a:latin typeface="GE SS Two Bold" panose="020A0503020102020204" pitchFamily="18" charset="-78"/>
                  <a:cs typeface="GE SS Two Bold" panose="020A0503020102020204" pitchFamily="18" charset="-78"/>
                </a:rPr>
                <a:t>علامتها</a:t>
              </a:r>
            </a:p>
          </p:txBody>
        </p:sp>
        <p:cxnSp>
          <p:nvCxnSpPr>
            <p:cNvPr id="4" name="رابط مستقيم 3">
              <a:extLst>
                <a:ext uri="{FF2B5EF4-FFF2-40B4-BE49-F238E27FC236}">
                  <a16:creationId xmlns:a16="http://schemas.microsoft.com/office/drawing/2014/main" id="{EC14B841-814A-4DF0-AB1D-C8E4F5F7037B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>
              <a:off x="3061642" y="3503488"/>
              <a:ext cx="1346459" cy="4713"/>
            </a:xfrm>
            <a:prstGeom prst="line">
              <a:avLst/>
            </a:prstGeom>
            <a:ln w="762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CE5F03DA-2DFF-49E7-93E0-EDE683C881EF}"/>
                </a:ext>
              </a:extLst>
            </p:cNvPr>
            <p:cNvSpPr/>
            <p:nvPr/>
          </p:nvSpPr>
          <p:spPr>
            <a:xfrm>
              <a:off x="379229" y="2974340"/>
              <a:ext cx="3411721" cy="9144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KFGQPC Uthmanic Script HAFS" panose="02000000000000000000" pitchFamily="2" charset="-78"/>
                </a:rPr>
                <a:t>نَّ -نُّ -نِّ - مَّ - مُّ -مِّ</a:t>
              </a:r>
              <a:endParaRPr lang="ar-SA" sz="3600" b="1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endParaRPr>
            </a:p>
          </p:txBody>
        </p:sp>
        <p:sp>
          <p:nvSpPr>
            <p:cNvPr id="11" name="دبوس زينة 10">
              <a:extLst>
                <a:ext uri="{FF2B5EF4-FFF2-40B4-BE49-F238E27FC236}">
                  <a16:creationId xmlns:a16="http://schemas.microsoft.com/office/drawing/2014/main" id="{033B3FEC-72A0-4614-8AD8-CEFAE356C6F4}"/>
                </a:ext>
              </a:extLst>
            </p:cNvPr>
            <p:cNvSpPr/>
            <p:nvPr/>
          </p:nvSpPr>
          <p:spPr>
            <a:xfrm>
              <a:off x="379229" y="393869"/>
              <a:ext cx="10791094" cy="1124141"/>
            </a:xfrm>
            <a:prstGeom prst="plaque">
              <a:avLst/>
            </a:prstGeom>
            <a:solidFill>
              <a:srgbClr val="72B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atin typeface="GE SS Two Bold" panose="020A0503020102020204" pitchFamily="18" charset="-78"/>
                  <a:cs typeface="GE SS Two Bold" panose="020A0503020102020204" pitchFamily="18" charset="-78"/>
                </a:rPr>
                <a:t>حكم النون والميم المشددتين</a:t>
              </a:r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C5DCC016-BB6C-42E6-B677-54DBB841C7A9}"/>
                </a:ext>
              </a:extLst>
            </p:cNvPr>
            <p:cNvSpPr/>
            <p:nvPr/>
          </p:nvSpPr>
          <p:spPr>
            <a:xfrm>
              <a:off x="9688696" y="1898687"/>
              <a:ext cx="1481628" cy="914400"/>
            </a:xfrm>
            <a:prstGeom prst="roundRect">
              <a:avLst/>
            </a:prstGeom>
            <a:solidFill>
              <a:srgbClr val="72B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latin typeface="GE SS Two Bold" panose="020A0503020102020204" pitchFamily="18" charset="-78"/>
                  <a:cs typeface="GE SS Two Bold" panose="020A0503020102020204" pitchFamily="18" charset="-78"/>
                </a:rPr>
                <a:t>الغنة</a:t>
              </a:r>
            </a:p>
          </p:txBody>
        </p: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BBE1C023-D7A0-4CAC-9D31-C72D6E172C4D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8445977" y="2351174"/>
              <a:ext cx="1242719" cy="4713"/>
            </a:xfrm>
            <a:prstGeom prst="line">
              <a:avLst/>
            </a:prstGeom>
            <a:ln w="762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BBE16D18-5738-43F6-B5E2-4883501608A2}"/>
                </a:ext>
              </a:extLst>
            </p:cNvPr>
            <p:cNvGrpSpPr/>
            <p:nvPr/>
          </p:nvGrpSpPr>
          <p:grpSpPr>
            <a:xfrm>
              <a:off x="8375322" y="3051001"/>
              <a:ext cx="2795001" cy="991061"/>
              <a:chOff x="8693088" y="4534617"/>
              <a:chExt cx="2795001" cy="991061"/>
            </a:xfrm>
          </p:grpSpPr>
          <p:sp>
            <p:nvSpPr>
              <p:cNvPr id="20" name="مستطيل: زوايا مستديرة 19">
                <a:extLst>
                  <a:ext uri="{FF2B5EF4-FFF2-40B4-BE49-F238E27FC236}">
                    <a16:creationId xmlns:a16="http://schemas.microsoft.com/office/drawing/2014/main" id="{E3920408-EB69-4CAB-9271-7F2E72695E28}"/>
                  </a:ext>
                </a:extLst>
              </p:cNvPr>
              <p:cNvSpPr/>
              <p:nvPr/>
            </p:nvSpPr>
            <p:spPr>
              <a:xfrm>
                <a:off x="10039546" y="4534617"/>
                <a:ext cx="1448543" cy="991061"/>
              </a:xfrm>
              <a:prstGeom prst="roundRect">
                <a:avLst/>
              </a:prstGeom>
              <a:solidFill>
                <a:srgbClr val="72B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800" dirty="0">
                    <a:solidFill>
                      <a:schemeClr val="tx1"/>
                    </a:solidFill>
                    <a:latin typeface="GE SS Two Bold" panose="020A0503020102020204" pitchFamily="18" charset="-78"/>
                    <a:cs typeface="GE SS Two Bold" panose="020A0503020102020204" pitchFamily="18" charset="-78"/>
                  </a:rPr>
                  <a:t>حروفه</a:t>
                </a:r>
              </a:p>
            </p:txBody>
          </p:sp>
          <p:cxnSp>
            <p:nvCxnSpPr>
              <p:cNvPr id="21" name="رابط مستقيم 20">
                <a:extLst>
                  <a:ext uri="{FF2B5EF4-FFF2-40B4-BE49-F238E27FC236}">
                    <a16:creationId xmlns:a16="http://schemas.microsoft.com/office/drawing/2014/main" id="{A74E3FD3-7EF9-40AE-BA58-01C4645B3E04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 flipV="1">
                <a:off x="8693088" y="5030148"/>
                <a:ext cx="1346458" cy="33618"/>
              </a:xfrm>
              <a:prstGeom prst="line">
                <a:avLst/>
              </a:prstGeom>
              <a:ln w="7620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8C18A2E8-FADE-490A-828A-6167268F3447}"/>
                </a:ext>
              </a:extLst>
            </p:cNvPr>
            <p:cNvSpPr/>
            <p:nvPr/>
          </p:nvSpPr>
          <p:spPr>
            <a:xfrm>
              <a:off x="9792436" y="4231317"/>
              <a:ext cx="1377888" cy="1037386"/>
            </a:xfrm>
            <a:prstGeom prst="roundRect">
              <a:avLst/>
            </a:prstGeom>
            <a:solidFill>
              <a:srgbClr val="72B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latin typeface="GE SS Two Bold" panose="020A0503020102020204" pitchFamily="18" charset="-78"/>
                  <a:cs typeface="GE SS Two Bold" panose="020A0503020102020204" pitchFamily="18" charset="-78"/>
                </a:rPr>
                <a:t>حكمه</a:t>
              </a:r>
            </a:p>
          </p:txBody>
        </p: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id="{1ACD61F6-C9FE-46B8-8F60-804AA65F830B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8445977" y="4726785"/>
              <a:ext cx="1346459" cy="23225"/>
            </a:xfrm>
            <a:prstGeom prst="line">
              <a:avLst/>
            </a:prstGeom>
            <a:ln w="762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1A4F8346-35E6-458F-AFAE-84EAE80EE180}"/>
                </a:ext>
              </a:extLst>
            </p:cNvPr>
            <p:cNvSpPr/>
            <p:nvPr/>
          </p:nvSpPr>
          <p:spPr>
            <a:xfrm>
              <a:off x="379230" y="1898687"/>
              <a:ext cx="8212910" cy="9144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 anchorCtr="1"/>
            <a:lstStyle/>
            <a:p>
              <a:pPr algn="ctr"/>
              <a:r>
                <a:rPr lang="ar-SA" sz="2800" dirty="0">
                  <a:solidFill>
                    <a:schemeClr val="accent1">
                      <a:lumMod val="50000"/>
                    </a:schemeClr>
                  </a:solidFill>
                  <a:latin typeface="GE SS Two Bold" panose="020A0503020102020204" pitchFamily="18" charset="-78"/>
                  <a:cs typeface="GE SS Two Bold" panose="020A0503020102020204" pitchFamily="18" charset="-78"/>
                </a:rPr>
                <a:t>صوت لذيذ يخرج من الخيشوم لا عمل للسان فيه .</a:t>
              </a:r>
            </a:p>
          </p:txBody>
        </p:sp>
        <p:sp>
          <p:nvSpPr>
            <p:cNvPr id="18" name="مستطيل: زوايا مستديرة 17">
              <a:extLst>
                <a:ext uri="{FF2B5EF4-FFF2-40B4-BE49-F238E27FC236}">
                  <a16:creationId xmlns:a16="http://schemas.microsoft.com/office/drawing/2014/main" id="{F7656B0F-C224-4E5B-B515-B19A276E348B}"/>
                </a:ext>
              </a:extLst>
            </p:cNvPr>
            <p:cNvSpPr/>
            <p:nvPr/>
          </p:nvSpPr>
          <p:spPr>
            <a:xfrm>
              <a:off x="5984841" y="3051001"/>
              <a:ext cx="2607298" cy="9144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200" dirty="0">
                  <a:solidFill>
                    <a:srgbClr val="FF0000"/>
                  </a:solidFill>
                  <a:latin typeface="GE SS Two Bold" panose="020A0503020102020204" pitchFamily="18" charset="-78"/>
                  <a:cs typeface="GE SS Two Bold" panose="020A0503020102020204" pitchFamily="18" charset="-78"/>
                </a:rPr>
                <a:t>ن ، م</a:t>
              </a:r>
            </a:p>
          </p:txBody>
        </p:sp>
        <p:sp>
          <p:nvSpPr>
            <p:cNvPr id="19" name="مستطيل: زوايا مستديرة 18">
              <a:extLst>
                <a:ext uri="{FF2B5EF4-FFF2-40B4-BE49-F238E27FC236}">
                  <a16:creationId xmlns:a16="http://schemas.microsoft.com/office/drawing/2014/main" id="{414C3FB8-5D75-4DB9-8231-90833CEF4929}"/>
                </a:ext>
              </a:extLst>
            </p:cNvPr>
            <p:cNvSpPr/>
            <p:nvPr/>
          </p:nvSpPr>
          <p:spPr>
            <a:xfrm>
              <a:off x="379229" y="4231317"/>
              <a:ext cx="8212910" cy="10373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  <a:latin typeface="GE SS Two Bold" panose="020A0503020102020204" pitchFamily="18" charset="-78"/>
                  <a:ea typeface="Times New Roman" panose="02020603050405020304" pitchFamily="18" charset="0"/>
                  <a:cs typeface="GE SS Two Bold" panose="020A0503020102020204" pitchFamily="18" charset="-78"/>
                </a:rPr>
                <a:t>وجوب إظهار الغنة في حال الوصل والوقف.</a:t>
              </a:r>
              <a:endParaRPr lang="ar-SA" sz="2800" b="1" dirty="0">
                <a:solidFill>
                  <a:srgbClr val="FF0000"/>
                </a:solidFill>
                <a:latin typeface="GE SS Two Bold" panose="020A0503020102020204" pitchFamily="18" charset="-78"/>
                <a:cs typeface="GE SS Two Bold" panose="020A0503020102020204" pitchFamily="18" charset="-78"/>
              </a:endParaRPr>
            </a:p>
          </p:txBody>
        </p:sp>
        <p:sp>
          <p:nvSpPr>
            <p:cNvPr id="22" name="مستطيل: زوايا مستديرة 21">
              <a:extLst>
                <a:ext uri="{FF2B5EF4-FFF2-40B4-BE49-F238E27FC236}">
                  <a16:creationId xmlns:a16="http://schemas.microsoft.com/office/drawing/2014/main" id="{DD63E807-D621-4F40-B437-7BEFFEC001EF}"/>
                </a:ext>
              </a:extLst>
            </p:cNvPr>
            <p:cNvSpPr/>
            <p:nvPr/>
          </p:nvSpPr>
          <p:spPr>
            <a:xfrm>
              <a:off x="9792436" y="5410199"/>
              <a:ext cx="1377887" cy="1123087"/>
            </a:xfrm>
            <a:prstGeom prst="roundRect">
              <a:avLst/>
            </a:prstGeom>
            <a:solidFill>
              <a:srgbClr val="72B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800" dirty="0">
                  <a:solidFill>
                    <a:schemeClr val="tx1"/>
                  </a:solidFill>
                  <a:latin typeface="GE SS Two Bold" panose="020A0503020102020204" pitchFamily="18" charset="-78"/>
                  <a:cs typeface="GE SS Two Bold" panose="020A0503020102020204" pitchFamily="18" charset="-78"/>
                </a:rPr>
                <a:t>الأمثلة</a:t>
              </a:r>
            </a:p>
          </p:txBody>
        </p:sp>
        <p:cxnSp>
          <p:nvCxnSpPr>
            <p:cNvPr id="25" name="رابط مستقيم 24">
              <a:extLst>
                <a:ext uri="{FF2B5EF4-FFF2-40B4-BE49-F238E27FC236}">
                  <a16:creationId xmlns:a16="http://schemas.microsoft.com/office/drawing/2014/main" id="{C074B3A9-C61F-4BAF-9E4B-2BF3D18F0BD3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8582637" y="5971743"/>
              <a:ext cx="1209799" cy="23530"/>
            </a:xfrm>
            <a:prstGeom prst="line">
              <a:avLst/>
            </a:prstGeom>
            <a:ln w="762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مستطيل: زوايا مستديرة 22">
              <a:extLst>
                <a:ext uri="{FF2B5EF4-FFF2-40B4-BE49-F238E27FC236}">
                  <a16:creationId xmlns:a16="http://schemas.microsoft.com/office/drawing/2014/main" id="{9C92AC4B-0046-4094-92DC-3F4BBB4007FE}"/>
                </a:ext>
              </a:extLst>
            </p:cNvPr>
            <p:cNvSpPr/>
            <p:nvPr/>
          </p:nvSpPr>
          <p:spPr>
            <a:xfrm>
              <a:off x="379229" y="5487707"/>
              <a:ext cx="8212910" cy="11230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1" anchor="ctr" anchorCtr="1">
              <a:noAutofit/>
            </a:bodyPr>
            <a:lstStyle/>
            <a:p>
              <a:pPr algn="l" rtl="1">
                <a:lnSpc>
                  <a:spcPts val="4000"/>
                </a:lnSpc>
                <a:buSzPct val="80000"/>
              </a:pPr>
              <a:endParaRPr lang="ar-SA" sz="36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</p:grp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D6A892AF-04C5-430F-8156-FF58CB2D3A7E}"/>
              </a:ext>
            </a:extLst>
          </p:cNvPr>
          <p:cNvSpPr txBox="1"/>
          <p:nvPr/>
        </p:nvSpPr>
        <p:spPr>
          <a:xfrm>
            <a:off x="6677490" y="5699431"/>
            <a:ext cx="1409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ﵟٱلنَّاسِﵞ</a:t>
            </a:r>
            <a:endParaRPr lang="ar-SA" sz="3200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5A8D2558-3F5F-40E2-8813-CCBC7E5E97B0}"/>
              </a:ext>
            </a:extLst>
          </p:cNvPr>
          <p:cNvSpPr txBox="1"/>
          <p:nvPr/>
        </p:nvSpPr>
        <p:spPr>
          <a:xfrm>
            <a:off x="3676650" y="5787640"/>
            <a:ext cx="16229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ﵟتُحَمِّلۡنَاﵞ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endParaRPr lang="ar-SA" sz="3200" dirty="0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8B0475B2-5733-4E17-8443-4A300E740DA8}"/>
              </a:ext>
            </a:extLst>
          </p:cNvPr>
          <p:cNvSpPr txBox="1"/>
          <p:nvPr/>
        </p:nvSpPr>
        <p:spPr>
          <a:xfrm>
            <a:off x="1021677" y="5678309"/>
            <a:ext cx="1063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ﵟإِنَّﵞ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41685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9004D4E-A286-45B5-82BD-91B6088CB0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88638" y="297874"/>
            <a:ext cx="6939279" cy="567048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0A5C49B0-F15E-45A4-B34E-7402BDDC5D5E}"/>
              </a:ext>
            </a:extLst>
          </p:cNvPr>
          <p:cNvSpPr/>
          <p:nvPr/>
        </p:nvSpPr>
        <p:spPr>
          <a:xfrm>
            <a:off x="3480980" y="2409840"/>
            <a:ext cx="615459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noProof="0" dirty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أحكام النون الساكنة والتنوين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dirty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الإظهار الحلقي</a:t>
            </a:r>
            <a:endParaRPr lang="ar-SA" sz="4400" b="1" kern="0" noProof="0" dirty="0">
              <a:solidFill>
                <a:schemeClr val="accent5">
                  <a:lumMod val="50000"/>
                </a:schemeClr>
              </a:solidFill>
              <a:cs typeface="Calibri"/>
              <a:sym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4400" b="1" kern="0" noProof="0" dirty="0">
              <a:solidFill>
                <a:schemeClr val="accent5">
                  <a:lumMod val="50000"/>
                </a:schemeClr>
              </a:solidFill>
              <a:cs typeface="Calibri"/>
              <a:sym typeface="Calibri"/>
            </a:endParaRPr>
          </a:p>
        </p:txBody>
      </p:sp>
      <p:pic>
        <p:nvPicPr>
          <p:cNvPr id="7" name="Picture 4" descr="وزارة التعليم (السعودية) - ويكيبيديا">
            <a:extLst>
              <a:ext uri="{FF2B5EF4-FFF2-40B4-BE49-F238E27FC236}">
                <a16:creationId xmlns:a16="http://schemas.microsoft.com/office/drawing/2014/main" id="{DC5909A0-C0C3-4D76-A5DE-CF585983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5" y="143779"/>
            <a:ext cx="2421960" cy="12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إعجاز الرحمن في رسم القرءان بخط يدي - صيحة الحق">
            <a:extLst>
              <a:ext uri="{FF2B5EF4-FFF2-40B4-BE49-F238E27FC236}">
                <a16:creationId xmlns:a16="http://schemas.microsoft.com/office/drawing/2014/main" id="{9A935DF3-6A2C-43FE-9CF4-1BAB7F8D71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58" y="3214548"/>
            <a:ext cx="3444811" cy="33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9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8F41A4C-DA56-4316-9625-C26645EBF82D}"/>
              </a:ext>
            </a:extLst>
          </p:cNvPr>
          <p:cNvSpPr txBox="1"/>
          <p:nvPr/>
        </p:nvSpPr>
        <p:spPr>
          <a:xfrm>
            <a:off x="4124731" y="680484"/>
            <a:ext cx="4307589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1" anchor="ctr" anchorCtr="1">
            <a:spAutoFit/>
          </a:bodyPr>
          <a:lstStyle/>
          <a:p>
            <a:pPr algn="ctr"/>
            <a:r>
              <a:rPr lang="ar-SA" sz="3200" dirty="0">
                <a:cs typeface="A Jannat LT" panose="01000000000000000000" pitchFamily="2" charset="-78"/>
              </a:rPr>
              <a:t>النون والميم المشددتين</a:t>
            </a:r>
          </a:p>
        </p:txBody>
      </p:sp>
      <p:pic>
        <p:nvPicPr>
          <p:cNvPr id="4" name="صورة 3" descr="صورة تحتوي على نص, كتاب&#10;&#10;تم إنشاء الوصف تلقائياً">
            <a:extLst>
              <a:ext uri="{FF2B5EF4-FFF2-40B4-BE49-F238E27FC236}">
                <a16:creationId xmlns:a16="http://schemas.microsoft.com/office/drawing/2014/main" id="{8CEEE057-62C2-4BFD-891A-FDDE59579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1788864"/>
            <a:ext cx="10930269" cy="4707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3300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08A7822-2FD4-4C89-A98A-C20EB61FAEAC}"/>
              </a:ext>
            </a:extLst>
          </p:cNvPr>
          <p:cNvSpPr txBox="1"/>
          <p:nvPr/>
        </p:nvSpPr>
        <p:spPr>
          <a:xfrm>
            <a:off x="1041991" y="861237"/>
            <a:ext cx="10122195" cy="1105786"/>
          </a:xfrm>
          <a:prstGeom prst="rect">
            <a:avLst/>
          </a:prstGeom>
          <a:solidFill>
            <a:schemeClr val="bg1"/>
          </a:solidFill>
        </p:spPr>
        <p:txBody>
          <a:bodyPr wrap="none" rtlCol="1" anchor="ctr" anchorCtr="1">
            <a:noAutofit/>
          </a:bodyPr>
          <a:lstStyle/>
          <a:p>
            <a:pPr algn="ctr"/>
            <a:r>
              <a:rPr lang="ar-SA" sz="2800" dirty="0">
                <a:latin typeface="A Jannat LT" panose="01000000000000000000" pitchFamily="2" charset="-78"/>
                <a:cs typeface="A Jannat LT" panose="01000000000000000000" pitchFamily="2" charset="-78"/>
              </a:rPr>
              <a:t> الكلمات الموجود فيها نون أو ميم مشددتين:</a:t>
            </a:r>
          </a:p>
        </p:txBody>
      </p:sp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989DFCE6-A4DC-414C-B84F-9CBCE02164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326135"/>
              </p:ext>
            </p:extLst>
          </p:nvPr>
        </p:nvGraphicFramePr>
        <p:xfrm>
          <a:off x="7924800" y="2814281"/>
          <a:ext cx="3515832" cy="318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B3FF06B0-1BAF-466C-9DF3-8FBE7034D1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914176"/>
              </p:ext>
            </p:extLst>
          </p:nvPr>
        </p:nvGraphicFramePr>
        <p:xfrm>
          <a:off x="4400550" y="2814281"/>
          <a:ext cx="3322435" cy="318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A8D948A0-B13C-4477-A4E7-8EFB10416D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223977"/>
              </p:ext>
            </p:extLst>
          </p:nvPr>
        </p:nvGraphicFramePr>
        <p:xfrm>
          <a:off x="695325" y="2833331"/>
          <a:ext cx="3322435" cy="318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78186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A771F76-3F46-4EF8-ACD4-35F364612668}"/>
              </a:ext>
            </a:extLst>
          </p:cNvPr>
          <p:cNvSpPr txBox="1"/>
          <p:nvPr/>
        </p:nvSpPr>
        <p:spPr>
          <a:xfrm>
            <a:off x="1041991" y="861237"/>
            <a:ext cx="10122195" cy="1105786"/>
          </a:xfrm>
          <a:prstGeom prst="rect">
            <a:avLst/>
          </a:prstGeom>
          <a:solidFill>
            <a:schemeClr val="bg1"/>
          </a:solidFill>
        </p:spPr>
        <p:txBody>
          <a:bodyPr wrap="none" rtlCol="1" anchor="ctr" anchorCtr="1">
            <a:noAutofit/>
          </a:bodyPr>
          <a:lstStyle/>
          <a:p>
            <a:pPr algn="ctr"/>
            <a:r>
              <a:rPr lang="ar-SA" sz="2800" dirty="0">
                <a:latin typeface="A Jannat LT" panose="01000000000000000000" pitchFamily="2" charset="-78"/>
                <a:cs typeface="A Jannat LT" panose="01000000000000000000" pitchFamily="2" charset="-78"/>
              </a:rPr>
              <a:t> الكلمات الموجود فيها نون أو ميم مشددتين:</a:t>
            </a:r>
          </a:p>
        </p:txBody>
      </p:sp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0AE20EFF-9373-497D-B20E-60C9C7376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689321"/>
              </p:ext>
            </p:extLst>
          </p:nvPr>
        </p:nvGraphicFramePr>
        <p:xfrm>
          <a:off x="7924800" y="2814281"/>
          <a:ext cx="3515832" cy="318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C25F7582-6F46-472A-AC85-95226C265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11511"/>
              </p:ext>
            </p:extLst>
          </p:nvPr>
        </p:nvGraphicFramePr>
        <p:xfrm>
          <a:off x="4400550" y="2814281"/>
          <a:ext cx="3322435" cy="318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88B03462-CB9F-4152-BB47-8DE78B3EC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3670557"/>
              </p:ext>
            </p:extLst>
          </p:nvPr>
        </p:nvGraphicFramePr>
        <p:xfrm>
          <a:off x="695325" y="2833331"/>
          <a:ext cx="3322435" cy="318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71E8CDCA-D3BD-4676-9CB4-7203A8D1DA52}"/>
              </a:ext>
            </a:extLst>
          </p:cNvPr>
          <p:cNvSpPr txBox="1"/>
          <p:nvPr/>
        </p:nvSpPr>
        <p:spPr>
          <a:xfrm>
            <a:off x="2341216" y="4068962"/>
            <a:ext cx="129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cs typeface="KFGQPC Uthmanic Script Hafs Ex1" panose="02000000000000000000" pitchFamily="2" charset="-78"/>
              </a:rPr>
              <a:t> </a:t>
            </a:r>
            <a:r>
              <a:rPr lang="ar-SA" sz="28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ﵟإِنَّﵞ</a:t>
            </a:r>
            <a:r>
              <a:rPr lang="ar-SA" sz="28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 </a:t>
            </a:r>
            <a:endParaRPr lang="ar-SA" sz="28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0E743C7-45D9-4670-8803-154BCD103556}"/>
              </a:ext>
            </a:extLst>
          </p:cNvPr>
          <p:cNvSpPr txBox="1"/>
          <p:nvPr/>
        </p:nvSpPr>
        <p:spPr>
          <a:xfrm>
            <a:off x="2584738" y="4914127"/>
            <a:ext cx="808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ﵟثُمَّﵞ</a:t>
            </a:r>
            <a:r>
              <a:rPr lang="ar-SA" sz="1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28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 </a:t>
            </a:r>
            <a:endParaRPr lang="ar-SA" sz="2800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2E9659A-CC58-4FE9-A6C4-CDA85B864813}"/>
              </a:ext>
            </a:extLst>
          </p:cNvPr>
          <p:cNvSpPr txBox="1"/>
          <p:nvPr/>
        </p:nvSpPr>
        <p:spPr>
          <a:xfrm>
            <a:off x="9452668" y="4068962"/>
            <a:ext cx="1819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cs typeface="KFGQPC Uthmanic Script Hafs Ex1" panose="02000000000000000000" pitchFamily="2" charset="-78"/>
              </a:rPr>
              <a:t> </a:t>
            </a:r>
            <a:r>
              <a:rPr lang="ar-SA" sz="28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ﵟٱلنَّاسِﵞ</a:t>
            </a:r>
            <a:r>
              <a:rPr lang="ar-SA" sz="28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 </a:t>
            </a:r>
            <a:endParaRPr lang="ar-SA" sz="28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214BCA6-6B4C-4904-ACFB-57677F560100}"/>
              </a:ext>
            </a:extLst>
          </p:cNvPr>
          <p:cNvSpPr txBox="1"/>
          <p:nvPr/>
        </p:nvSpPr>
        <p:spPr>
          <a:xfrm>
            <a:off x="5892983" y="4068962"/>
            <a:ext cx="16775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cs typeface="KFGQPC Uthmanic Script Hafs Ex1" panose="02000000000000000000" pitchFamily="2" charset="-78"/>
              </a:rPr>
              <a:t> </a:t>
            </a:r>
            <a:r>
              <a:rPr lang="ar-SA" sz="28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ﵟزَيَّنَّـٰهَاﵞ</a:t>
            </a:r>
            <a:r>
              <a:rPr lang="ar-SA" sz="28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 </a:t>
            </a:r>
            <a:endParaRPr lang="ar-SA" sz="2800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952C026-1B11-4549-AADA-453861BC6F8C}"/>
              </a:ext>
            </a:extLst>
          </p:cNvPr>
          <p:cNvSpPr txBox="1"/>
          <p:nvPr/>
        </p:nvSpPr>
        <p:spPr>
          <a:xfrm>
            <a:off x="9477375" y="4925907"/>
            <a:ext cx="1794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cs typeface="KFGQPC Uthmanic Script Hafs Ex1" panose="02000000000000000000" pitchFamily="2" charset="-78"/>
              </a:rPr>
              <a:t> </a:t>
            </a:r>
            <a:r>
              <a:rPr lang="ar-SA" sz="28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ﵟمُّسَمّٗىﵞ</a:t>
            </a:r>
            <a:r>
              <a:rPr lang="ar-SA" sz="28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 </a:t>
            </a:r>
            <a:endParaRPr lang="ar-SA" sz="2800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2EECB53-B775-480B-AC14-4DFD4B192665}"/>
              </a:ext>
            </a:extLst>
          </p:cNvPr>
          <p:cNvSpPr txBox="1"/>
          <p:nvPr/>
        </p:nvSpPr>
        <p:spPr>
          <a:xfrm>
            <a:off x="6103088" y="4919884"/>
            <a:ext cx="1257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ﵟتُحَمِّلۡنَاﵞ</a:t>
            </a:r>
            <a:r>
              <a:rPr lang="ar-SA" sz="28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459045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E50AA78-6F31-4699-9647-70B8AD814DE2}"/>
              </a:ext>
            </a:extLst>
          </p:cNvPr>
          <p:cNvSpPr txBox="1"/>
          <p:nvPr/>
        </p:nvSpPr>
        <p:spPr>
          <a:xfrm>
            <a:off x="219075" y="631371"/>
            <a:ext cx="11774449" cy="40168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72000" tIns="36000" rIns="72000" bIns="36000" rtlCol="1" anchor="ctr" anchorCtr="1">
            <a:noAutofit/>
          </a:bodyPr>
          <a:lstStyle/>
          <a:p>
            <a:pPr algn="ctr"/>
            <a:r>
              <a:rPr lang="ar-SA" sz="4800" dirty="0">
                <a:cs typeface="KFGQPC HAFS Uthmanic Script" panose="02000000000000000000" pitchFamily="2" charset="-78"/>
              </a:rPr>
              <a:t>قال تعالى: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ﵟأَسۡكِنُوهُنَّ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مِنۡ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حَيۡثُ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سَكَنتُم مِّن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وُجۡدِكُمۡ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وَلَا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تُضَآرُّوهُنَّ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لِتُضَيِّقُواْ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عَلَيۡهِنَّۚ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وَإِن كُنَّ أُوْلَٰتِ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حَمۡل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ٖ فَأَنفِقُواْ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عَلَيۡهِنَّ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حَتَّىٰ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يَضَعۡنَ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حَمۡلَهُنَّۚ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فَإِنۡ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أَرۡضَعۡنَ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لَكُمۡ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فَـَٔاتُوهُنَّ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أُجُورَهُنَّ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وَأۡتَمِرُواْ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بَيۡنَكُم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بِمَعۡرُوفٖۖ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وَإِن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تَعَاسَرۡتُمۡ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فَسَتُرۡضِعُ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لَهُۥٓ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8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أُخۡرَىٰ</a:t>
            </a:r>
            <a:r>
              <a:rPr lang="ar-SA" sz="48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 ٦ﵞ </a:t>
            </a:r>
            <a:r>
              <a:rPr lang="ar-SA" sz="24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ﵝ</a:t>
            </a:r>
            <a:r>
              <a:rPr lang="ar-SA" sz="24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الطَّلَاق</a:t>
            </a:r>
            <a:r>
              <a:rPr lang="ar-SA" sz="24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: </a:t>
            </a:r>
            <a:r>
              <a:rPr lang="ar-SA" sz="24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ﵖﵜ</a:t>
            </a:r>
            <a:r>
              <a:rPr lang="ar-SA" sz="24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endParaRPr lang="ar-SA" sz="19900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AABABBF-9C52-4F3E-8BBA-DE33D3B4F365}"/>
              </a:ext>
            </a:extLst>
          </p:cNvPr>
          <p:cNvSpPr txBox="1"/>
          <p:nvPr/>
        </p:nvSpPr>
        <p:spPr>
          <a:xfrm>
            <a:off x="219076" y="4898573"/>
            <a:ext cx="11774448" cy="15211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72000" tIns="36000" rIns="72000" bIns="36000" rtlCol="1" anchor="ctr" anchorCtr="1">
            <a:noAutofit/>
          </a:bodyPr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GE SS Two Bold" panose="020A0503020102020204" pitchFamily="18" charset="-78"/>
                <a:cs typeface="AL-Mohanad Bold" pitchFamily="2" charset="-78"/>
              </a:rPr>
              <a:t>ينقسم الطالبات إلى أربع مجموعات، كل مجموعة تستخرج الكلمات الموجود فيها غنة النون المشددة في الآيات.</a:t>
            </a:r>
          </a:p>
        </p:txBody>
      </p:sp>
    </p:spTree>
    <p:extLst>
      <p:ext uri="{BB962C8B-B14F-4D97-AF65-F5344CB8AC3E}">
        <p14:creationId xmlns:p14="http://schemas.microsoft.com/office/powerpoint/2010/main" val="1475252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E50AA78-6F31-4699-9647-70B8AD814DE2}"/>
              </a:ext>
            </a:extLst>
          </p:cNvPr>
          <p:cNvSpPr txBox="1"/>
          <p:nvPr/>
        </p:nvSpPr>
        <p:spPr>
          <a:xfrm>
            <a:off x="219075" y="631371"/>
            <a:ext cx="11774449" cy="40168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72000" tIns="36000" rIns="72000" bIns="36000" rtlCol="1" anchor="ctr" anchorCtr="1">
            <a:noAutofit/>
          </a:bodyPr>
          <a:lstStyle/>
          <a:p>
            <a:pPr algn="ctr"/>
            <a:r>
              <a:rPr lang="ar-SA" sz="4000" dirty="0">
                <a:cs typeface="KFGQPC HAFS Uthmanic Script" panose="02000000000000000000" pitchFamily="2" charset="-78"/>
              </a:rPr>
              <a:t>قال تعالى: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ﵟ</a:t>
            </a:r>
            <a:r>
              <a:rPr lang="ar-SA" sz="4000" dirty="0" err="1">
                <a:solidFill>
                  <a:schemeClr val="accent2">
                    <a:lumMod val="75000"/>
                  </a:schemeClr>
                </a:solidFill>
                <a:cs typeface="KFGQPC HAFS Uthmanic Script" panose="02000000000000000000" pitchFamily="2" charset="-78"/>
              </a:rPr>
              <a:t>أَسۡكِنُوهُنَّ</a:t>
            </a:r>
            <a:r>
              <a:rPr lang="ar-SA" sz="4000" dirty="0">
                <a:solidFill>
                  <a:schemeClr val="accent2">
                    <a:lumMod val="75000"/>
                  </a:schemeClr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مِنۡ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حَيۡثُ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سَكَنتُم مِّن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وُجۡدِكُمۡ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وَلَا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ت</a:t>
            </a:r>
            <a:r>
              <a:rPr lang="ar-SA" sz="4000" dirty="0" err="1">
                <a:solidFill>
                  <a:schemeClr val="accent2">
                    <a:lumMod val="75000"/>
                  </a:schemeClr>
                </a:solidFill>
                <a:cs typeface="KFGQPC HAFS Uthmanic Script" panose="02000000000000000000" pitchFamily="2" charset="-78"/>
              </a:rPr>
              <a:t>ُضَآرُّوهُن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َّ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لِتُضَيِّقُواْ </a:t>
            </a:r>
            <a:r>
              <a:rPr lang="ar-SA" sz="4000" dirty="0" err="1">
                <a:solidFill>
                  <a:schemeClr val="accent2">
                    <a:lumMod val="75000"/>
                  </a:schemeClr>
                </a:solidFill>
                <a:cs typeface="KFGQPC HAFS Uthmanic Script" panose="02000000000000000000" pitchFamily="2" charset="-78"/>
              </a:rPr>
              <a:t>عَلَيۡهِنَّ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ۚ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وَإِن </a:t>
            </a:r>
            <a:r>
              <a:rPr lang="ar-SA" sz="4000" dirty="0">
                <a:solidFill>
                  <a:schemeClr val="accent2">
                    <a:lumMod val="75000"/>
                  </a:schemeClr>
                </a:solidFill>
                <a:cs typeface="KFGQPC HAFS Uthmanic Script" panose="02000000000000000000" pitchFamily="2" charset="-78"/>
              </a:rPr>
              <a:t>كُنّ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َ أُوْلَٰتِ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حَمۡل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ٖ فَأَنفِقُواْ </a:t>
            </a:r>
            <a:r>
              <a:rPr lang="ar-SA" sz="4000" dirty="0" err="1">
                <a:solidFill>
                  <a:schemeClr val="accent2">
                    <a:lumMod val="75000"/>
                  </a:schemeClr>
                </a:solidFill>
                <a:cs typeface="KFGQPC HAFS Uthmanic Script" panose="02000000000000000000" pitchFamily="2" charset="-78"/>
              </a:rPr>
              <a:t>عَلَيۡهِنَّ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حَتَّىٰ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يَضَعۡنَ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000" dirty="0" err="1">
                <a:solidFill>
                  <a:schemeClr val="accent2">
                    <a:lumMod val="75000"/>
                  </a:schemeClr>
                </a:solidFill>
                <a:cs typeface="KFGQPC HAFS Uthmanic Script" panose="02000000000000000000" pitchFamily="2" charset="-78"/>
              </a:rPr>
              <a:t>حَمۡلَهُنّ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َۚ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فَإِنۡ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أَرۡضَعۡنَ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لَكُمۡ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000" dirty="0" err="1">
                <a:solidFill>
                  <a:schemeClr val="accent2">
                    <a:lumMod val="75000"/>
                  </a:schemeClr>
                </a:solidFill>
                <a:cs typeface="KFGQPC HAFS Uthmanic Script" panose="02000000000000000000" pitchFamily="2" charset="-78"/>
              </a:rPr>
              <a:t>فَـَٔاتُوهُنّ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َ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أ</a:t>
            </a:r>
            <a:r>
              <a:rPr lang="ar-SA" sz="4000" dirty="0">
                <a:solidFill>
                  <a:schemeClr val="accent2">
                    <a:lumMod val="75000"/>
                  </a:schemeClr>
                </a:solidFill>
                <a:cs typeface="KFGQPC HAFS Uthmanic Script" panose="02000000000000000000" pitchFamily="2" charset="-78"/>
              </a:rPr>
              <a:t>ُجُورَهُنّ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َ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وَأۡتَمِرُواْ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بَيۡنَكُم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بِمَعۡرُوفٖۖ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وَإِن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تَعَاسَرۡتُمۡ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فَسَتُرۡضِعُ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لَهُۥٓ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أُخۡرَىٰ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 ٦ﵞ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ﵝ</a:t>
            </a:r>
            <a:r>
              <a:rPr lang="ar-SA" sz="40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الطَّلَاق</a:t>
            </a:r>
            <a:r>
              <a:rPr lang="ar-SA" sz="40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: </a:t>
            </a:r>
            <a:r>
              <a:rPr lang="ar-SA" sz="4000" dirty="0" err="1">
                <a:solidFill>
                  <a:srgbClr val="000000"/>
                </a:solidFill>
                <a:cs typeface="KFGQPC HAFS Uthmanic Script" panose="02000000000000000000" pitchFamily="2" charset="-78"/>
              </a:rPr>
              <a:t>ﵖﵜ</a:t>
            </a:r>
            <a:r>
              <a:rPr lang="ar-SA" sz="4000" dirty="0">
                <a:solidFill>
                  <a:srgbClr val="000000"/>
                </a:solidFill>
                <a:cs typeface="KFGQPC HAFS Uthmanic Script" panose="02000000000000000000" pitchFamily="2" charset="-78"/>
              </a:rPr>
              <a:t> </a:t>
            </a:r>
            <a:endParaRPr lang="ar-SA" sz="4000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AABABBF-9C52-4F3E-8BBA-DE33D3B4F365}"/>
              </a:ext>
            </a:extLst>
          </p:cNvPr>
          <p:cNvSpPr txBox="1"/>
          <p:nvPr/>
        </p:nvSpPr>
        <p:spPr>
          <a:xfrm>
            <a:off x="219076" y="4898573"/>
            <a:ext cx="11774448" cy="15211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72000" tIns="36000" rIns="72000" bIns="36000" rtlCol="1" anchor="ctr" anchorCtr="1">
            <a:noAutofit/>
          </a:bodyPr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GE SS Two Bold" panose="020A0503020102020204" pitchFamily="18" charset="-78"/>
                <a:cs typeface="AL-Mohanad Bold" pitchFamily="2" charset="-78"/>
              </a:rPr>
              <a:t>ينقسم الطالبات إلى أربع مجموعات، كل مجموعة تستخرج الكلمات الموجود فيها غنة النون المشددة في الآيات.</a:t>
            </a:r>
          </a:p>
        </p:txBody>
      </p:sp>
    </p:spTree>
    <p:extLst>
      <p:ext uri="{BB962C8B-B14F-4D97-AF65-F5344CB8AC3E}">
        <p14:creationId xmlns:p14="http://schemas.microsoft.com/office/powerpoint/2010/main" val="4163524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كفارة المجلس | موقع البطاقة الدعوي">
            <a:extLst>
              <a:ext uri="{FF2B5EF4-FFF2-40B4-BE49-F238E27FC236}">
                <a16:creationId xmlns:a16="http://schemas.microsoft.com/office/drawing/2014/main" id="{C56E9DD4-21D7-4EF0-B37A-F842919A5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555026"/>
            <a:ext cx="5294716" cy="37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الحمد لله الذي بنعمته تتم الصالحات – تجمع دعاة الشام">
            <a:extLst>
              <a:ext uri="{FF2B5EF4-FFF2-40B4-BE49-F238E27FC236}">
                <a16:creationId xmlns:a16="http://schemas.microsoft.com/office/drawing/2014/main" id="{974ED564-BC2F-419B-8E1B-3C157A7C1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9" b="4988"/>
          <a:stretch/>
        </p:blipFill>
        <p:spPr bwMode="auto">
          <a:xfrm>
            <a:off x="6589182" y="1276773"/>
            <a:ext cx="4623984" cy="46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4651D97C-1182-46C4-8E53-2D370DDCA513}"/>
              </a:ext>
            </a:extLst>
          </p:cNvPr>
          <p:cNvCxnSpPr/>
          <p:nvPr/>
        </p:nvCxnSpPr>
        <p:spPr>
          <a:xfrm>
            <a:off x="6096000" y="900332"/>
            <a:ext cx="0" cy="4937760"/>
          </a:xfrm>
          <a:prstGeom prst="line">
            <a:avLst/>
          </a:prstGeom>
          <a:ln w="28575">
            <a:solidFill>
              <a:srgbClr val="648A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05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>
            <a:extLst>
              <a:ext uri="{FF2B5EF4-FFF2-40B4-BE49-F238E27FC236}">
                <a16:creationId xmlns:a16="http://schemas.microsoft.com/office/drawing/2014/main" id="{05277AED-BCA4-4E43-A7B2-7697821E08AA}"/>
              </a:ext>
            </a:extLst>
          </p:cNvPr>
          <p:cNvSpPr/>
          <p:nvPr/>
        </p:nvSpPr>
        <p:spPr>
          <a:xfrm>
            <a:off x="104775" y="236130"/>
            <a:ext cx="12001500" cy="1254103"/>
          </a:xfrm>
          <a:prstGeom prst="plaque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أحكام النون الساكنة والتنوين- الإظهار الحلقي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1A75192-3CD7-4F7A-B307-A4CC71B72C15}"/>
              </a:ext>
            </a:extLst>
          </p:cNvPr>
          <p:cNvSpPr/>
          <p:nvPr/>
        </p:nvSpPr>
        <p:spPr>
          <a:xfrm>
            <a:off x="8984462" y="1700286"/>
            <a:ext cx="3121813" cy="1254102"/>
          </a:xfrm>
          <a:prstGeom prst="roundRect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Bef>
                <a:spcPts val="50"/>
              </a:spcBef>
            </a:pPr>
            <a:r>
              <a:rPr lang="ar-SA" sz="40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الإظهار</a:t>
            </a:r>
            <a:r>
              <a:rPr lang="ar-SA" sz="2400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r>
              <a:rPr lang="ar-SA" sz="40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الحلقي: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7C4CD30B-671B-49AE-A328-2666E6C9CFAD}"/>
              </a:ext>
            </a:extLst>
          </p:cNvPr>
          <p:cNvSpPr/>
          <p:nvPr/>
        </p:nvSpPr>
        <p:spPr>
          <a:xfrm>
            <a:off x="8984463" y="4136519"/>
            <a:ext cx="3121812" cy="792000"/>
          </a:xfrm>
          <a:prstGeom prst="roundRect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حروفه: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B2B665C-BB08-4BD6-A9DD-E1C4E11DA7C5}"/>
              </a:ext>
            </a:extLst>
          </p:cNvPr>
          <p:cNvSpPr/>
          <p:nvPr/>
        </p:nvSpPr>
        <p:spPr>
          <a:xfrm>
            <a:off x="8984463" y="3162328"/>
            <a:ext cx="3121814" cy="792000"/>
          </a:xfrm>
          <a:prstGeom prst="roundRect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ts val="3000"/>
              </a:lnSpc>
              <a:spcBef>
                <a:spcPts val="50"/>
              </a:spcBef>
            </a:pPr>
            <a:r>
              <a:rPr lang="ar-SA" sz="40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سبب تسميته حلقي: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722811A-6111-408C-85F6-6C3E9C964BB7}"/>
              </a:ext>
            </a:extLst>
          </p:cNvPr>
          <p:cNvSpPr/>
          <p:nvPr/>
        </p:nvSpPr>
        <p:spPr>
          <a:xfrm>
            <a:off x="104777" y="1700286"/>
            <a:ext cx="9231754" cy="125410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 anchorCtr="1"/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إخراج النون الساكنة ونون التنوين من مخرجها عند أحد حروف الحلق من غير غنة ولا تشديد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5FC2FBF0-F408-4188-BE12-A84A0A77D594}"/>
              </a:ext>
            </a:extLst>
          </p:cNvPr>
          <p:cNvSpPr/>
          <p:nvPr/>
        </p:nvSpPr>
        <p:spPr>
          <a:xfrm>
            <a:off x="104776" y="4136519"/>
            <a:ext cx="9220200" cy="79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(ء، هـ، ع ، ح، غ، خ)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34E9D6C-CFE9-45CB-A7A3-75D668025E5E}"/>
              </a:ext>
            </a:extLst>
          </p:cNvPr>
          <p:cNvSpPr/>
          <p:nvPr/>
        </p:nvSpPr>
        <p:spPr>
          <a:xfrm>
            <a:off x="104775" y="3162328"/>
            <a:ext cx="9231756" cy="792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لأن حروفه تخرج من الحلق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2077677-BF25-4D19-8F1F-45278C7018CF}"/>
              </a:ext>
            </a:extLst>
          </p:cNvPr>
          <p:cNvSpPr/>
          <p:nvPr/>
        </p:nvSpPr>
        <p:spPr>
          <a:xfrm>
            <a:off x="8984463" y="5100883"/>
            <a:ext cx="3121812" cy="1520984"/>
          </a:xfrm>
          <a:prstGeom prst="roundRect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علامته: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E117B9A4-C5BE-4D44-9DA4-73364587B2DD}"/>
              </a:ext>
            </a:extLst>
          </p:cNvPr>
          <p:cNvSpPr/>
          <p:nvPr/>
        </p:nvSpPr>
        <p:spPr>
          <a:xfrm>
            <a:off x="104775" y="5100883"/>
            <a:ext cx="9220200" cy="152098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 anchorCtr="1">
            <a:spAutoFit/>
          </a:bodyPr>
          <a:lstStyle/>
          <a:p>
            <a:pPr marL="180000" indent="-180000">
              <a:lnSpc>
                <a:spcPts val="5000"/>
              </a:lnSpc>
              <a:buSzPct val="80000"/>
              <a:buFont typeface="Arial" panose="020B0604020202020204" pitchFamily="34" charset="0"/>
              <a:buChar char="•"/>
            </a:pPr>
            <a:r>
              <a:rPr lang="ar-SA" sz="40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في النون الساكنة: رأس حاء صغيرة </a:t>
            </a:r>
            <a:r>
              <a:rPr lang="ar-SA" sz="4000" b="1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(</a:t>
            </a:r>
            <a:r>
              <a:rPr lang="ar-SA" sz="4000" b="1" dirty="0">
                <a:solidFill>
                  <a:schemeClr val="tx1"/>
                </a:solidFill>
                <a:cs typeface="KFGQPC Uthmanic Script HAFS" panose="02000000000000000000" pitchFamily="2" charset="-78"/>
              </a:rPr>
              <a:t>ۡ </a:t>
            </a:r>
            <a:r>
              <a:rPr lang="ar-SA" sz="4000" b="1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)</a:t>
            </a:r>
            <a:r>
              <a:rPr lang="ar-SA" sz="4000" b="1" dirty="0">
                <a:solidFill>
                  <a:schemeClr val="tx1"/>
                </a:solidFill>
                <a:cs typeface="Arabic Typesetting" panose="03020402040406030203" pitchFamily="66" charset="-78"/>
              </a:rPr>
              <a:t> </a:t>
            </a:r>
            <a:r>
              <a:rPr lang="ar-SA" sz="40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فوق النون الساكنة.</a:t>
            </a:r>
          </a:p>
          <a:p>
            <a:pPr marL="180000" indent="-180000">
              <a:lnSpc>
                <a:spcPts val="5000"/>
              </a:lnSpc>
              <a:buSzPct val="80000"/>
              <a:buFont typeface="Arial" panose="020B0604020202020204" pitchFamily="34" charset="0"/>
              <a:buChar char="•"/>
            </a:pPr>
            <a:r>
              <a:rPr lang="ar-SA" sz="40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في التنوين: حركة التنوين مركبتين فوق بعضهما: (</a:t>
            </a:r>
            <a:r>
              <a:rPr lang="ar-SA" sz="4000" b="1" dirty="0">
                <a:solidFill>
                  <a:schemeClr val="tx1"/>
                </a:solidFill>
                <a:cs typeface="KFGQPC Uthmanic Script HAFS" panose="02000000000000000000" pitchFamily="2" charset="-78"/>
              </a:rPr>
              <a:t>ً </a:t>
            </a:r>
            <a:r>
              <a:rPr lang="ar-SA" sz="4000" b="1" dirty="0">
                <a:solidFill>
                  <a:schemeClr val="tx1"/>
                </a:solidFill>
                <a:cs typeface="Arabic Typesetting" panose="03020402040406030203" pitchFamily="66" charset="-78"/>
              </a:rPr>
              <a:t>،</a:t>
            </a:r>
            <a:r>
              <a:rPr lang="ar-SA" sz="4000" b="1" dirty="0">
                <a:solidFill>
                  <a:schemeClr val="tx1"/>
                </a:solidFill>
                <a:cs typeface="KFGQPC Uthmanic Script HAFS" panose="02000000000000000000" pitchFamily="2" charset="-78"/>
              </a:rPr>
              <a:t> </a:t>
            </a:r>
            <a:r>
              <a:rPr lang="ar-SA" sz="4000" b="1" dirty="0">
                <a:solidFill>
                  <a:schemeClr val="tx1"/>
                </a:solidFill>
                <a:ea typeface="Times New Roman" panose="02020603050405020304" pitchFamily="18" charset="0"/>
                <a:cs typeface="KFGQPC Uthmanic Script HAFS" panose="02000000000000000000" pitchFamily="2" charset="-78"/>
              </a:rPr>
              <a:t>ٌ</a:t>
            </a:r>
            <a:r>
              <a:rPr lang="ar-SA" sz="4000" b="1" dirty="0">
                <a:solidFill>
                  <a:schemeClr val="tx1"/>
                </a:solidFill>
                <a:cs typeface="KFGQPC Uthmanic Script HAFS" panose="02000000000000000000" pitchFamily="2" charset="-78"/>
              </a:rPr>
              <a:t> </a:t>
            </a:r>
            <a:r>
              <a:rPr lang="ar-SA" sz="4000" b="1" dirty="0">
                <a:solidFill>
                  <a:schemeClr val="tx1"/>
                </a:solidFill>
                <a:cs typeface="Arabic Typesetting" panose="03020402040406030203" pitchFamily="66" charset="-78"/>
              </a:rPr>
              <a:t>،</a:t>
            </a:r>
            <a:r>
              <a:rPr lang="ar-SA" sz="4000" b="1" dirty="0">
                <a:solidFill>
                  <a:schemeClr val="tx1"/>
                </a:solidFill>
                <a:cs typeface="KFGQPC Uthmanic Script HAFS" panose="02000000000000000000" pitchFamily="2" charset="-78"/>
              </a:rPr>
              <a:t> </a:t>
            </a:r>
            <a:r>
              <a:rPr lang="ar-SA" sz="4000" b="1" dirty="0">
                <a:solidFill>
                  <a:schemeClr val="tx1"/>
                </a:solidFill>
                <a:ea typeface="Times New Roman" panose="02020603050405020304" pitchFamily="18" charset="0"/>
                <a:cs typeface="KFGQPC Uthmanic Script HAFS" panose="02000000000000000000" pitchFamily="2" charset="-78"/>
              </a:rPr>
              <a:t>ٍ </a:t>
            </a:r>
            <a:r>
              <a:rPr lang="ar-SA" sz="4000" b="1" dirty="0">
                <a:solidFill>
                  <a:schemeClr val="tx1"/>
                </a:solidFill>
                <a:ea typeface="Times New Roman" panose="02020603050405020304" pitchFamily="18" charset="0"/>
                <a:cs typeface="Arabic Typesetting" panose="03020402040406030203" pitchFamily="66" charset="-78"/>
              </a:rPr>
              <a:t>)</a:t>
            </a:r>
            <a:endParaRPr lang="ar-SA" sz="4000" dirty="0">
              <a:cs typeface="MS Shell Dlg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قطرية مستديرة 1">
            <a:extLst>
              <a:ext uri="{FF2B5EF4-FFF2-40B4-BE49-F238E27FC236}">
                <a16:creationId xmlns:a16="http://schemas.microsoft.com/office/drawing/2014/main" id="{8787480F-AFE7-44C5-8408-A3D080086235}"/>
              </a:ext>
            </a:extLst>
          </p:cNvPr>
          <p:cNvSpPr/>
          <p:nvPr/>
        </p:nvSpPr>
        <p:spPr>
          <a:xfrm>
            <a:off x="357082" y="805408"/>
            <a:ext cx="11508193" cy="1546819"/>
          </a:xfrm>
          <a:prstGeom prst="round2DiagRect">
            <a:avLst>
              <a:gd name="adj1" fmla="val 16667"/>
              <a:gd name="adj2" fmla="val 18397"/>
            </a:avLst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SA" sz="6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وقوع الإظهار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E2CF373B-EEB2-491F-894A-40ED4030EF22}"/>
              </a:ext>
            </a:extLst>
          </p:cNvPr>
          <p:cNvSpPr/>
          <p:nvPr/>
        </p:nvSpPr>
        <p:spPr>
          <a:xfrm>
            <a:off x="357082" y="2524569"/>
            <a:ext cx="5653193" cy="1869775"/>
          </a:xfrm>
          <a:prstGeom prst="roundRect">
            <a:avLst>
              <a:gd name="adj" fmla="val 50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1" anchor="ctr" anchorCtr="1"/>
          <a:lstStyle/>
          <a:p>
            <a:pPr algn="ctr">
              <a:lnSpc>
                <a:spcPct val="150000"/>
              </a:lnSpc>
            </a:pPr>
            <a:r>
              <a:rPr lang="ar-SA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أما التنوين فلا يقع إلا في كلمتين.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953C50E-AC54-4616-BAF3-93987CE19733}"/>
              </a:ext>
            </a:extLst>
          </p:cNvPr>
          <p:cNvSpPr/>
          <p:nvPr/>
        </p:nvSpPr>
        <p:spPr>
          <a:xfrm>
            <a:off x="6061111" y="2524569"/>
            <a:ext cx="5804164" cy="18697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1" anchor="ctr" anchorCtr="1">
            <a:noAutofit/>
          </a:bodyPr>
          <a:lstStyle/>
          <a:p>
            <a:pPr algn="ctr" rtl="0">
              <a:lnSpc>
                <a:spcPct val="150000"/>
              </a:lnSpc>
              <a:defRPr/>
            </a:pPr>
            <a:r>
              <a:rPr lang="ar-SA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تقع النون الساكنة مع حروف الإظهار في كلمة واحدة وفي كلمتين.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9CEA902-28ED-45A9-B68C-D532BB680771}"/>
              </a:ext>
            </a:extLst>
          </p:cNvPr>
          <p:cNvSpPr/>
          <p:nvPr/>
        </p:nvSpPr>
        <p:spPr>
          <a:xfrm>
            <a:off x="357082" y="4505774"/>
            <a:ext cx="5653193" cy="1869775"/>
          </a:xfrm>
          <a:prstGeom prst="roundRect">
            <a:avLst>
              <a:gd name="adj" fmla="val 50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1" anchor="ctr" anchorCtr="1"/>
          <a:lstStyle/>
          <a:p>
            <a:pPr algn="ctr">
              <a:lnSpc>
                <a:spcPct val="150000"/>
              </a:lnSpc>
            </a:pPr>
            <a:endParaRPr lang="ar-SA" sz="2800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 ذلك: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ﵟعَلِي</a:t>
            </a:r>
            <a:r>
              <a:rPr lang="ar-SA" sz="32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مٌ</a:t>
            </a:r>
            <a:r>
              <a:rPr lang="ar-SA" sz="3200" dirty="0">
                <a:solidFill>
                  <a:srgbClr val="FF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حَ</a:t>
            </a:r>
            <a:r>
              <a:rPr lang="ar-SA" sz="3200" dirty="0" err="1">
                <a:solidFill>
                  <a:schemeClr val="tx1"/>
                </a:solidFill>
                <a:cs typeface="KFGQPC Uthmanic Script Hafs Ex1" panose="02000000000000000000" pitchFamily="2" charset="-78"/>
              </a:rPr>
              <a:t>كِي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مٌﵞ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 </a:t>
            </a:r>
            <a:r>
              <a:rPr lang="ar-SA" sz="3200" dirty="0" err="1">
                <a:solidFill>
                  <a:schemeClr val="tx1"/>
                </a:solidFill>
                <a:cs typeface="KFGQPC Uthmanic Script Hafs Ex1" panose="02000000000000000000" pitchFamily="2" charset="-78"/>
              </a:rPr>
              <a:t>ﵟوَعۡ</a:t>
            </a:r>
            <a:r>
              <a:rPr lang="ar-SA" sz="32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دًا</a:t>
            </a:r>
            <a:r>
              <a:rPr lang="ar-SA" sz="3200" dirty="0">
                <a:solidFill>
                  <a:srgbClr val="FF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ع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َلَيۡهِﵞ</a:t>
            </a:r>
            <a:endParaRPr lang="ar-SA" sz="3200" dirty="0">
              <a:solidFill>
                <a:srgbClr val="000000"/>
              </a:solidFill>
              <a:cs typeface="KFGQPC Uthmanic Script Hafs Ex1" panose="020000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3200" dirty="0" err="1">
                <a:solidFill>
                  <a:schemeClr val="tx1"/>
                </a:solidFill>
                <a:cs typeface="KFGQPC Uthmanic Script Hafs Ex1" panose="02000000000000000000" pitchFamily="2" charset="-78"/>
              </a:rPr>
              <a:t>ﵟجُرُ</a:t>
            </a:r>
            <a:r>
              <a:rPr lang="ar-SA" sz="32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فٍ</a:t>
            </a:r>
            <a:r>
              <a:rPr lang="ar-SA" sz="3200" dirty="0">
                <a:solidFill>
                  <a:srgbClr val="FF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ه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َارٖﵞ</a:t>
            </a:r>
            <a:endParaRPr lang="ar-SA" sz="3200" dirty="0">
              <a:solidFill>
                <a:srgbClr val="000000"/>
              </a:solidFill>
              <a:cs typeface="KFGQPC Uthmanic Script Hafs Ex1" panose="02000000000000000000" pitchFamily="2" charset="-78"/>
            </a:endParaRPr>
          </a:p>
          <a:p>
            <a:pPr algn="ctr">
              <a:lnSpc>
                <a:spcPct val="150000"/>
              </a:lnSpc>
            </a:pPr>
            <a:endParaRPr lang="ar-SA" sz="2800" b="1" dirty="0">
              <a:solidFill>
                <a:schemeClr val="accent5">
                  <a:lumMod val="75000"/>
                </a:schemeClr>
              </a:solidFill>
              <a:latin typeface="A Jannat LT" panose="01000000000000000000" pitchFamily="2" charset="-78"/>
              <a:cs typeface="KFGQPC Uthmanic Script HAFS" panose="02000000000000000000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FE9ADDD-B29F-4211-81EC-A12635A6D6BF}"/>
              </a:ext>
            </a:extLst>
          </p:cNvPr>
          <p:cNvSpPr/>
          <p:nvPr/>
        </p:nvSpPr>
        <p:spPr>
          <a:xfrm>
            <a:off x="6043388" y="4505775"/>
            <a:ext cx="5821887" cy="18697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 anchorCtr="1">
            <a:noAutofit/>
          </a:bodyPr>
          <a:lstStyle/>
          <a:p>
            <a:pPr rtl="0">
              <a:lnSpc>
                <a:spcPct val="150000"/>
              </a:lnSpc>
              <a:defRPr/>
            </a:pPr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 ذلك: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ﵟأَفَمَ</a:t>
            </a:r>
            <a:r>
              <a:rPr lang="ar-SA" sz="32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نۡ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32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أَ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سَّسَﵞ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1800" dirty="0" err="1">
                <a:cs typeface="KFGQPC Uthmanic Script Hafs Ex1" panose="02000000000000000000" pitchFamily="2" charset="-78"/>
              </a:rPr>
              <a:t>لى</a:t>
            </a:r>
            <a:r>
              <a:rPr lang="ar-SA" sz="3200" dirty="0">
                <a:cs typeface="KFGQPC Uthmanic Script Hafs Ex1" panose="02000000000000000000" pitchFamily="2" charset="-78"/>
              </a:rPr>
              <a:t>: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ﵟيَ</a:t>
            </a:r>
            <a:r>
              <a:rPr lang="ar-SA" sz="32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نۡـ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َٔوۡنَﵞ</a:t>
            </a:r>
            <a:endParaRPr lang="ar-SA" sz="3200" dirty="0">
              <a:solidFill>
                <a:srgbClr val="000000"/>
              </a:solidFill>
              <a:cs typeface="KFGQPC Uthmanic Script Hafs Ex1" panose="02000000000000000000" pitchFamily="2" charset="-78"/>
            </a:endParaRPr>
          </a:p>
          <a:p>
            <a:pPr rtl="0">
              <a:lnSpc>
                <a:spcPct val="150000"/>
              </a:lnSpc>
              <a:defRPr/>
            </a:pPr>
            <a:r>
              <a:rPr lang="ar-SA" sz="3200" dirty="0">
                <a:cs typeface="KFGQPC Uthmanic Script Hafs Ex1" panose="02000000000000000000" pitchFamily="2" charset="-78"/>
              </a:rPr>
              <a:t>قال تعالى: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ﵟفَسَيُ</a:t>
            </a:r>
            <a:r>
              <a:rPr lang="ar-SA" sz="32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نۡغ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ِضُونَﵞ</a:t>
            </a:r>
            <a:r>
              <a:rPr lang="ar-SA" sz="32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48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r>
              <a:rPr lang="ar-SA" sz="1800" dirty="0">
                <a:cs typeface="KFGQPC Uthmanic Script Hafs Ex1" panose="02000000000000000000" pitchFamily="2" charset="-78"/>
              </a:rPr>
              <a:t>ق 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ﵟٱلۡمُ</a:t>
            </a:r>
            <a:r>
              <a:rPr lang="ar-SA" sz="3200" dirty="0" err="1">
                <a:solidFill>
                  <a:srgbClr val="FF0000"/>
                </a:solidFill>
                <a:cs typeface="KFGQPC Uthmanic Script Hafs Ex1" panose="02000000000000000000" pitchFamily="2" charset="-78"/>
              </a:rPr>
              <a:t>نۡخ</a:t>
            </a:r>
            <a:r>
              <a:rPr lang="ar-SA" sz="3200" dirty="0" err="1">
                <a:solidFill>
                  <a:srgbClr val="000000"/>
                </a:solidFill>
                <a:cs typeface="KFGQPC Uthmanic Script Hafs Ex1" panose="02000000000000000000" pitchFamily="2" charset="-78"/>
              </a:rPr>
              <a:t>َنِقَةُﵞ</a:t>
            </a:r>
            <a:r>
              <a:rPr lang="ar-SA" sz="18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 </a:t>
            </a:r>
            <a:endParaRPr lang="ar-SA" sz="4400" dirty="0">
              <a:solidFill>
                <a:schemeClr val="tx1"/>
              </a:solidFill>
              <a:latin typeface="Aref Ruqaa" panose="02000503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261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181D7E-0FCD-4B55-9EF8-56644C5FD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852590"/>
              </p:ext>
            </p:extLst>
          </p:nvPr>
        </p:nvGraphicFramePr>
        <p:xfrm>
          <a:off x="435519" y="1209614"/>
          <a:ext cx="11324090" cy="5455249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425302">
                  <a:extLst>
                    <a:ext uri="{9D8B030D-6E8A-4147-A177-3AD203B41FA5}">
                      <a16:colId xmlns:a16="http://schemas.microsoft.com/office/drawing/2014/main" val="3619583614"/>
                    </a:ext>
                  </a:extLst>
                </a:gridCol>
                <a:gridCol w="2105247">
                  <a:extLst>
                    <a:ext uri="{9D8B030D-6E8A-4147-A177-3AD203B41FA5}">
                      <a16:colId xmlns:a16="http://schemas.microsoft.com/office/drawing/2014/main" val="895776603"/>
                    </a:ext>
                  </a:extLst>
                </a:gridCol>
                <a:gridCol w="2902688">
                  <a:extLst>
                    <a:ext uri="{9D8B030D-6E8A-4147-A177-3AD203B41FA5}">
                      <a16:colId xmlns:a16="http://schemas.microsoft.com/office/drawing/2014/main" val="3824075254"/>
                    </a:ext>
                  </a:extLst>
                </a:gridCol>
                <a:gridCol w="3202172">
                  <a:extLst>
                    <a:ext uri="{9D8B030D-6E8A-4147-A177-3AD203B41FA5}">
                      <a16:colId xmlns:a16="http://schemas.microsoft.com/office/drawing/2014/main" val="955255137"/>
                    </a:ext>
                  </a:extLst>
                </a:gridCol>
                <a:gridCol w="2688681">
                  <a:extLst>
                    <a:ext uri="{9D8B030D-6E8A-4147-A177-3AD203B41FA5}">
                      <a16:colId xmlns:a16="http://schemas.microsoft.com/office/drawing/2014/main" val="2080555670"/>
                    </a:ext>
                  </a:extLst>
                </a:gridCol>
              </a:tblGrid>
              <a:tr h="7084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م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الكلمة</a:t>
                      </a:r>
                      <a:endParaRPr lang="en-US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 Jannat LT" panose="01000000000000000000" pitchFamily="2" charset="-78"/>
                        </a:rPr>
                        <a:t>الملاحظة الأولى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 Jannat LT" panose="01000000000000000000" pitchFamily="2" charset="-78"/>
                        </a:rPr>
                        <a:t>الملاحظة الثانية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 Jannat LT" panose="01000000000000000000" pitchFamily="2" charset="-78"/>
                        </a:rPr>
                        <a:t>الملاحظة الثالثة</a:t>
                      </a:r>
                      <a:endParaRPr 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12062148"/>
                  </a:ext>
                </a:extLst>
              </a:tr>
              <a:tr h="1218580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</a:rPr>
                        <a:t>1 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ﵟأَفَمَ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نۡ</a:t>
                      </a:r>
                      <a:r>
                        <a:rPr lang="ar-SA" sz="2800" dirty="0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 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أ</a:t>
                      </a: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َسَّسَﵞ</a:t>
                      </a:r>
                      <a:r>
                        <a:rPr lang="ar-SA" sz="2800" dirty="0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r>
                        <a:rPr lang="ar-SA" sz="2000" dirty="0">
                          <a:effectLst/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النون الساكنة في آخر الكلمة الأولى،  والهمزة  في بداية الكلمة الثانية. </a:t>
                      </a:r>
                      <a:endParaRPr lang="en-US" sz="2000" dirty="0"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A Jannat LT" panose="01000000000000000000" pitchFamily="2" charset="-78"/>
                          <a:cs typeface="A Jannat LT" panose="01000000000000000000" pitchFamily="2" charset="-78"/>
                        </a:rPr>
                        <a:t>النون أتى فوقها رأس الحاء الصغيرة، وبعدها همزة قطع.  </a:t>
                      </a:r>
                      <a:endParaRPr lang="en-US" sz="2000" dirty="0"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A Jannat LT" panose="01000000000000000000" pitchFamily="2" charset="-78"/>
                          <a:ea typeface="Calibri" panose="020F0502020204030204" pitchFamily="34" charset="0"/>
                          <a:cs typeface="A Jannat LT" panose="01000000000000000000" pitchFamily="2" charset="-78"/>
                        </a:rPr>
                        <a:t>نخرج النون من مخرجها من غير غنة ولا تشديد.</a:t>
                      </a:r>
                      <a:endParaRPr lang="en-US" sz="2000" dirty="0">
                        <a:effectLst/>
                        <a:latin typeface="A Jannat LT" panose="01000000000000000000" pitchFamily="2" charset="-78"/>
                        <a:ea typeface="Calibri" panose="020F0502020204030204" pitchFamily="34" charset="0"/>
                        <a:cs typeface="A Jannat LT" panose="01000000000000000000" pitchFamily="2" charset="-78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3744519"/>
                  </a:ext>
                </a:extLst>
              </a:tr>
              <a:tr h="1177088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ﵟفَسَيُ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نۡغ</a:t>
                      </a: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ِضُونَﵞ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7606964"/>
                  </a:ext>
                </a:extLst>
              </a:tr>
              <a:tr h="1177088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</a:rPr>
                        <a:t>3 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ﵟعَلِي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مٌ</a:t>
                      </a:r>
                      <a:r>
                        <a:rPr lang="ar-SA" sz="2800" dirty="0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 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حَ</a:t>
                      </a:r>
                      <a:r>
                        <a:rPr lang="ar-SA" sz="2800" dirty="0" err="1">
                          <a:solidFill>
                            <a:schemeClr val="tx1"/>
                          </a:solidFill>
                          <a:cs typeface="KFGQPC Uthmanic Script Hafs Ex1" panose="02000000000000000000" pitchFamily="2" charset="-78"/>
                        </a:rPr>
                        <a:t>كِي</a:t>
                      </a: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مٌﵞ</a:t>
                      </a:r>
                      <a:r>
                        <a:rPr lang="ar-SA" sz="2800" dirty="0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9103179"/>
                  </a:ext>
                </a:extLst>
              </a:tr>
              <a:tr h="1174081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S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SA" sz="2800" dirty="0" err="1">
                          <a:solidFill>
                            <a:schemeClr val="tx1"/>
                          </a:solidFill>
                          <a:cs typeface="KFGQPC Uthmanic Script Hafs Ex1" panose="02000000000000000000" pitchFamily="2" charset="-78"/>
                        </a:rPr>
                        <a:t>ﵟجُرُ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فٍ</a:t>
                      </a:r>
                      <a:r>
                        <a:rPr lang="ar-SA" sz="2800" dirty="0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 </a:t>
                      </a:r>
                      <a:r>
                        <a:rPr lang="ar-SA" sz="2800" dirty="0" err="1">
                          <a:solidFill>
                            <a:srgbClr val="FF0000"/>
                          </a:solidFill>
                          <a:cs typeface="KFGQPC Uthmanic Script Hafs Ex1" panose="02000000000000000000" pitchFamily="2" charset="-78"/>
                        </a:rPr>
                        <a:t>ه</a:t>
                      </a:r>
                      <a:r>
                        <a:rPr lang="ar-SA" sz="2800" dirty="0" err="1">
                          <a:solidFill>
                            <a:srgbClr val="000000"/>
                          </a:solidFill>
                          <a:cs typeface="KFGQPC Uthmanic Script Hafs Ex1" panose="02000000000000000000" pitchFamily="2" charset="-78"/>
                        </a:rPr>
                        <a:t>َارٖﵞ</a:t>
                      </a:r>
                      <a:endParaRPr lang="ar-SA" sz="2800" dirty="0">
                        <a:solidFill>
                          <a:srgbClr val="000000"/>
                        </a:solidFill>
                        <a:cs typeface="KFGQPC Uthmanic Script Hafs Ex1" panose="02000000000000000000" pitchFamily="2" charset="-78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752602"/>
                  </a:ext>
                </a:extLst>
              </a:tr>
            </a:tbl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id="{16865E5E-BC0F-4C6F-BE69-72A7AAD49AE2}"/>
              </a:ext>
            </a:extLst>
          </p:cNvPr>
          <p:cNvSpPr txBox="1"/>
          <p:nvPr/>
        </p:nvSpPr>
        <p:spPr>
          <a:xfrm>
            <a:off x="185057" y="132396"/>
            <a:ext cx="116915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ورقة عمل</a:t>
            </a:r>
          </a:p>
          <a:p>
            <a:pPr algn="ctr"/>
            <a:r>
              <a:rPr lang="ar-SA" sz="2800" dirty="0">
                <a:solidFill>
                  <a:srgbClr val="C00000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سجلي ملاحظاتك كما هو موجود في الحقول الثلاثة الأولى في الجدول التالي: </a:t>
            </a:r>
          </a:p>
        </p:txBody>
      </p:sp>
    </p:spTree>
    <p:extLst>
      <p:ext uri="{BB962C8B-B14F-4D97-AF65-F5344CB8AC3E}">
        <p14:creationId xmlns:p14="http://schemas.microsoft.com/office/powerpoint/2010/main" val="36709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صورة 2" descr="صورة تحتوي على نص, طعام, التصميم&#10;&#10;تم إنشاء الوصف تلقائياً">
            <a:extLst>
              <a:ext uri="{FF2B5EF4-FFF2-40B4-BE49-F238E27FC236}">
                <a16:creationId xmlns:a16="http://schemas.microsoft.com/office/drawing/2014/main" id="{6AA96AB4-5F75-1B02-2833-0DAFCB3F6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8" r="-1" b="3322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9004D4E-A286-45B5-82BD-91B6088CB0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88638" y="297874"/>
            <a:ext cx="6939279" cy="5670481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0A5C49B0-F15E-45A4-B34E-7402BDDC5D5E}"/>
              </a:ext>
            </a:extLst>
          </p:cNvPr>
          <p:cNvSpPr/>
          <p:nvPr/>
        </p:nvSpPr>
        <p:spPr>
          <a:xfrm>
            <a:off x="3480978" y="2247915"/>
            <a:ext cx="615459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noProof="0" dirty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أحكام النون الساكنة والتنوين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noProof="0" dirty="0">
                <a:solidFill>
                  <a:schemeClr val="accent5">
                    <a:lumMod val="50000"/>
                  </a:schemeClr>
                </a:solidFill>
                <a:cs typeface="Calibri"/>
                <a:sym typeface="Calibri"/>
              </a:rPr>
              <a:t>الإدغام</a:t>
            </a:r>
          </a:p>
        </p:txBody>
      </p:sp>
      <p:pic>
        <p:nvPicPr>
          <p:cNvPr id="6" name="Picture 2" descr="إعجاز الرحمن في رسم القرءان بخط يدي - صيحة الحق">
            <a:extLst>
              <a:ext uri="{FF2B5EF4-FFF2-40B4-BE49-F238E27FC236}">
                <a16:creationId xmlns:a16="http://schemas.microsoft.com/office/drawing/2014/main" id="{3146BBB6-D834-4BCD-9926-DAF3075933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30" y="3133115"/>
            <a:ext cx="3444811" cy="33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وزارة التعليم (السعودية) - ويكيبيديا">
            <a:extLst>
              <a:ext uri="{FF2B5EF4-FFF2-40B4-BE49-F238E27FC236}">
                <a16:creationId xmlns:a16="http://schemas.microsoft.com/office/drawing/2014/main" id="{DC5909A0-C0C3-4D76-A5DE-CF585983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5" y="143779"/>
            <a:ext cx="2421960" cy="12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>
            <a:extLst>
              <a:ext uri="{FF2B5EF4-FFF2-40B4-BE49-F238E27FC236}">
                <a16:creationId xmlns:a16="http://schemas.microsoft.com/office/drawing/2014/main" id="{DE4960E3-4B10-4899-B1A9-6506368125CD}"/>
              </a:ext>
            </a:extLst>
          </p:cNvPr>
          <p:cNvSpPr/>
          <p:nvPr/>
        </p:nvSpPr>
        <p:spPr>
          <a:xfrm>
            <a:off x="1185933" y="116387"/>
            <a:ext cx="8582025" cy="1254103"/>
          </a:xfrm>
          <a:prstGeom prst="plaque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أحكام النون الساكنة والتنوين- الإدغام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AE0F519F-3D20-4F86-8390-44BBC1EE9D87}"/>
              </a:ext>
            </a:extLst>
          </p:cNvPr>
          <p:cNvSpPr/>
          <p:nvPr/>
        </p:nvSpPr>
        <p:spPr>
          <a:xfrm>
            <a:off x="9070188" y="1520118"/>
            <a:ext cx="2772000" cy="1080000"/>
          </a:xfrm>
          <a:prstGeom prst="roundRect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Bef>
                <a:spcPts val="50"/>
              </a:spcBef>
            </a:pPr>
            <a:r>
              <a:rPr lang="ar-SA" sz="40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الإدغام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F8242E4-733B-4A4F-9C56-7079D39C109D}"/>
              </a:ext>
            </a:extLst>
          </p:cNvPr>
          <p:cNvSpPr/>
          <p:nvPr/>
        </p:nvSpPr>
        <p:spPr>
          <a:xfrm>
            <a:off x="9070188" y="2766911"/>
            <a:ext cx="2772000" cy="1051548"/>
          </a:xfrm>
          <a:prstGeom prst="roundRect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حروفه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85FCD5B-39CC-4EF0-8C40-E5E5091B35C6}"/>
              </a:ext>
            </a:extLst>
          </p:cNvPr>
          <p:cNvSpPr/>
          <p:nvPr/>
        </p:nvSpPr>
        <p:spPr>
          <a:xfrm>
            <a:off x="363983" y="1520118"/>
            <a:ext cx="8449200" cy="108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 anchorCtr="1"/>
          <a:lstStyle/>
          <a:p>
            <a:pPr algn="ctr"/>
            <a:r>
              <a:rPr lang="ar-SA" sz="36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إدخال النون الساكنة أو التنوين في الحرف الذي بعدهما، بحيث يصيران حرفًا واحدًا مشددًا كالحرف الثاني.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B651CDA-E061-4B47-B6B9-5D5D64677156}"/>
              </a:ext>
            </a:extLst>
          </p:cNvPr>
          <p:cNvSpPr/>
          <p:nvPr/>
        </p:nvSpPr>
        <p:spPr>
          <a:xfrm>
            <a:off x="363983" y="2766911"/>
            <a:ext cx="8449200" cy="108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 (ي، ر، م، ل، و، ن )            مجموعة في كلمة: يرملون.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6E88ED8-6E86-424E-86D4-45F8E66C809F}"/>
              </a:ext>
            </a:extLst>
          </p:cNvPr>
          <p:cNvSpPr/>
          <p:nvPr/>
        </p:nvSpPr>
        <p:spPr>
          <a:xfrm>
            <a:off x="9070188" y="5265453"/>
            <a:ext cx="2772000" cy="1231040"/>
          </a:xfrm>
          <a:prstGeom prst="roundRect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علامته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C475727-25D6-48BD-ABA4-D5E81F49D607}"/>
              </a:ext>
            </a:extLst>
          </p:cNvPr>
          <p:cNvSpPr/>
          <p:nvPr/>
        </p:nvSpPr>
        <p:spPr>
          <a:xfrm>
            <a:off x="379229" y="5265453"/>
            <a:ext cx="8433954" cy="123104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 anchorCtr="1">
            <a:noAutofit/>
          </a:bodyPr>
          <a:lstStyle/>
          <a:p>
            <a:pPr marL="180000" indent="-180000">
              <a:lnSpc>
                <a:spcPts val="4000"/>
              </a:lnSpc>
              <a:buSzPct val="80000"/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في النون الساكنة: التعرية من السكون.</a:t>
            </a:r>
          </a:p>
          <a:p>
            <a:pPr marL="180000" indent="-180000">
              <a:lnSpc>
                <a:spcPts val="4000"/>
              </a:lnSpc>
              <a:buSzPct val="80000"/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في التنوين: تتابع حركة التنوين:(</a:t>
            </a:r>
            <a:r>
              <a:rPr lang="ar-SA" sz="36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ٗ</a:t>
            </a:r>
            <a:r>
              <a:rPr lang="ar-SA" sz="3600" b="1" dirty="0">
                <a:solidFill>
                  <a:schemeClr val="tx1"/>
                </a:solidFill>
                <a:cs typeface="Arabic Typesetting" panose="03020402040406030203" pitchFamily="66" charset="-78"/>
              </a:rPr>
              <a:t> ،</a:t>
            </a:r>
            <a:r>
              <a:rPr lang="ar-SA" sz="3600" b="1" dirty="0">
                <a:solidFill>
                  <a:schemeClr val="tx1"/>
                </a:solidFill>
                <a:cs typeface="KFGQPC Uthmanic Script HAFS" panose="02000000000000000000" pitchFamily="2" charset="-78"/>
              </a:rPr>
              <a:t> </a:t>
            </a:r>
            <a:r>
              <a:rPr lang="ar-SA" sz="66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ٞ</a:t>
            </a:r>
            <a:r>
              <a:rPr lang="ar-SA" sz="3600" b="1" dirty="0">
                <a:solidFill>
                  <a:schemeClr val="tx1"/>
                </a:solidFill>
                <a:cs typeface="Arabic Typesetting" panose="03020402040406030203" pitchFamily="66" charset="-78"/>
              </a:rPr>
              <a:t>،</a:t>
            </a:r>
            <a:r>
              <a:rPr lang="ar-SA" sz="3600" b="1" dirty="0">
                <a:solidFill>
                  <a:schemeClr val="tx1"/>
                </a:solidFill>
                <a:cs typeface="KFGQPC Uthmanic Script HAFS" panose="02000000000000000000" pitchFamily="2" charset="-78"/>
              </a:rPr>
              <a:t> </a:t>
            </a:r>
            <a:r>
              <a:rPr lang="ar-SA" sz="3600" dirty="0">
                <a:solidFill>
                  <a:srgbClr val="000000"/>
                </a:solidFill>
                <a:cs typeface="KFGQPC Uthmanic Script Hafs Ex1" panose="02000000000000000000" pitchFamily="2" charset="-78"/>
              </a:rPr>
              <a:t>ٖ</a:t>
            </a:r>
            <a:r>
              <a:rPr lang="ar-SA" sz="3600" b="1" dirty="0">
                <a:solidFill>
                  <a:schemeClr val="tx1"/>
                </a:solidFill>
                <a:ea typeface="Times New Roman" panose="02020603050405020304" pitchFamily="18" charset="0"/>
                <a:cs typeface="Arabic Typesetting" panose="03020402040406030203" pitchFamily="66" charset="-78"/>
              </a:rPr>
              <a:t>).</a:t>
            </a:r>
            <a:endParaRPr lang="ar-SA" sz="3600" dirty="0">
              <a:cs typeface="MS Shell Dlg" panose="020B0604020202020204" pitchFamily="34" charset="0"/>
            </a:endParaRPr>
          </a:p>
        </p:txBody>
      </p:sp>
      <p:cxnSp>
        <p:nvCxnSpPr>
          <p:cNvPr id="9" name="موصل: على شكل مرفق 8">
            <a:extLst>
              <a:ext uri="{FF2B5EF4-FFF2-40B4-BE49-F238E27FC236}">
                <a16:creationId xmlns:a16="http://schemas.microsoft.com/office/drawing/2014/main" id="{968EAB88-6971-4A3B-A9EE-85A51C740CDB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rot="10800000">
            <a:off x="8813184" y="5893673"/>
            <a:ext cx="257005" cy="0"/>
          </a:xfrm>
          <a:prstGeom prst="bentConnector3">
            <a:avLst>
              <a:gd name="adj1" fmla="val 50000"/>
            </a:avLst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موصل: على شكل مرفق 9">
            <a:extLst>
              <a:ext uri="{FF2B5EF4-FFF2-40B4-BE49-F238E27FC236}">
                <a16:creationId xmlns:a16="http://schemas.microsoft.com/office/drawing/2014/main" id="{855C76B4-AD4D-4E25-85CA-86B4391A3AEE}"/>
              </a:ext>
            </a:extLst>
          </p:cNvPr>
          <p:cNvCxnSpPr>
            <a:cxnSpLocks/>
          </p:cNvCxnSpPr>
          <p:nvPr/>
        </p:nvCxnSpPr>
        <p:spPr>
          <a:xfrm rot="10800000">
            <a:off x="8797937" y="3371823"/>
            <a:ext cx="272251" cy="0"/>
          </a:xfrm>
          <a:prstGeom prst="bentConnector3">
            <a:avLst>
              <a:gd name="adj1" fmla="val 46095"/>
            </a:avLst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موصل: على شكل مرفق 10">
            <a:extLst>
              <a:ext uri="{FF2B5EF4-FFF2-40B4-BE49-F238E27FC236}">
                <a16:creationId xmlns:a16="http://schemas.microsoft.com/office/drawing/2014/main" id="{D0E52F78-70E3-42C9-A9FB-F3B74FAFA9FE}"/>
              </a:ext>
            </a:extLst>
          </p:cNvPr>
          <p:cNvCxnSpPr>
            <a:cxnSpLocks/>
            <a:stCxn id="3" idx="1"/>
            <a:endCxn id="5" idx="3"/>
          </p:cNvCxnSpPr>
          <p:nvPr/>
        </p:nvCxnSpPr>
        <p:spPr>
          <a:xfrm rot="10800000">
            <a:off x="8813184" y="2072818"/>
            <a:ext cx="257005" cy="0"/>
          </a:xfrm>
          <a:prstGeom prst="bentConnector3">
            <a:avLst>
              <a:gd name="adj1" fmla="val 50000"/>
            </a:avLst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286DC002-6F60-4E7A-BC92-FAE92FDCC0D8}"/>
              </a:ext>
            </a:extLst>
          </p:cNvPr>
          <p:cNvSpPr/>
          <p:nvPr/>
        </p:nvSpPr>
        <p:spPr>
          <a:xfrm>
            <a:off x="9070188" y="4001956"/>
            <a:ext cx="2786171" cy="1080000"/>
          </a:xfrm>
          <a:prstGeom prst="roundRect">
            <a:avLst/>
          </a:prstGeom>
          <a:solidFill>
            <a:srgbClr val="72B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أقسامه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7A1D473-9285-46CE-AAC2-EC6959E2EF59}"/>
              </a:ext>
            </a:extLst>
          </p:cNvPr>
          <p:cNvSpPr/>
          <p:nvPr/>
        </p:nvSpPr>
        <p:spPr>
          <a:xfrm>
            <a:off x="363983" y="4001956"/>
            <a:ext cx="8449200" cy="108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 anchorCtr="1">
            <a:noAutofit/>
          </a:bodyPr>
          <a:lstStyle/>
          <a:p>
            <a:pPr marL="180000" indent="-180000">
              <a:lnSpc>
                <a:spcPts val="3600"/>
              </a:lnSpc>
              <a:buSzPct val="80000"/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إدغام بغنة.    حروفه: (ي، ن، م، و) مجموعة في كلمة: ينمو</a:t>
            </a:r>
          </a:p>
          <a:p>
            <a:pPr marL="180000" indent="-180000">
              <a:lnSpc>
                <a:spcPts val="3600"/>
              </a:lnSpc>
              <a:buSzPct val="80000"/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chemeClr val="tx1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إدغام بغير غنة.      حروفه: ل، ر.</a:t>
            </a:r>
            <a:endParaRPr lang="ar-SA" sz="3600" dirty="0">
              <a:cs typeface="MS Shell Dlg" panose="020B0604020202020204" pitchFamily="34" charset="0"/>
            </a:endParaRPr>
          </a:p>
        </p:txBody>
      </p:sp>
      <p:cxnSp>
        <p:nvCxnSpPr>
          <p:cNvPr id="14" name="موصل: على شكل مرفق 13">
            <a:extLst>
              <a:ext uri="{FF2B5EF4-FFF2-40B4-BE49-F238E27FC236}">
                <a16:creationId xmlns:a16="http://schemas.microsoft.com/office/drawing/2014/main" id="{0F2FE47F-8A7B-4764-BE5F-F4FBCBF62D62}"/>
              </a:ext>
            </a:extLst>
          </p:cNvPr>
          <p:cNvCxnSpPr>
            <a:cxnSpLocks/>
          </p:cNvCxnSpPr>
          <p:nvPr/>
        </p:nvCxnSpPr>
        <p:spPr>
          <a:xfrm rot="10800000">
            <a:off x="8813183" y="4513908"/>
            <a:ext cx="257005" cy="0"/>
          </a:xfrm>
          <a:prstGeom prst="bentConnector3">
            <a:avLst>
              <a:gd name="adj1" fmla="val 72237"/>
            </a:avLst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8547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74123545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1555</Words>
  <Application>Microsoft Office PowerPoint</Application>
  <PresentationFormat>شاشة عريضة</PresentationFormat>
  <Paragraphs>345</Paragraphs>
  <Slides>35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35</vt:i4>
      </vt:variant>
    </vt:vector>
  </HeadingPairs>
  <TitlesOfParts>
    <vt:vector size="47" baseType="lpstr">
      <vt:lpstr>A Jannat LT</vt:lpstr>
      <vt:lpstr>Aldhabi</vt:lpstr>
      <vt:lpstr>AL-Mohanad Bold</vt:lpstr>
      <vt:lpstr>Aref Ruqaa</vt:lpstr>
      <vt:lpstr>Arial</vt:lpstr>
      <vt:lpstr>Calibri</vt:lpstr>
      <vt:lpstr>Calibri Light</vt:lpstr>
      <vt:lpstr>GE SS Two Bold</vt:lpstr>
      <vt:lpstr>KFGQPC Uthmanic Script Hafs Ex1</vt:lpstr>
      <vt:lpstr>Microsoft Uighur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أمل المبعوث</dc:creator>
  <cp:lastModifiedBy>امل الغامدي</cp:lastModifiedBy>
  <cp:revision>37</cp:revision>
  <dcterms:created xsi:type="dcterms:W3CDTF">2021-10-15T05:57:42Z</dcterms:created>
  <dcterms:modified xsi:type="dcterms:W3CDTF">2023-08-14T11:26:35Z</dcterms:modified>
</cp:coreProperties>
</file>