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81" r:id="rId2"/>
    <p:sldId id="309" r:id="rId3"/>
    <p:sldId id="330" r:id="rId4"/>
    <p:sldId id="338" r:id="rId5"/>
    <p:sldId id="311" r:id="rId6"/>
    <p:sldId id="339" r:id="rId7"/>
    <p:sldId id="332" r:id="rId8"/>
    <p:sldId id="333" r:id="rId9"/>
    <p:sldId id="334" r:id="rId10"/>
    <p:sldId id="317" r:id="rId11"/>
    <p:sldId id="363" r:id="rId12"/>
    <p:sldId id="337" r:id="rId13"/>
    <p:sldId id="359" r:id="rId14"/>
    <p:sldId id="362" r:id="rId15"/>
    <p:sldId id="335" r:id="rId16"/>
    <p:sldId id="368" r:id="rId17"/>
    <p:sldId id="325" r:id="rId18"/>
    <p:sldId id="303" r:id="rId19"/>
    <p:sldId id="369" r:id="rId20"/>
    <p:sldId id="370" r:id="rId21"/>
    <p:sldId id="371" r:id="rId22"/>
    <p:sldId id="372" r:id="rId23"/>
    <p:sldId id="373" r:id="rId24"/>
    <p:sldId id="374" r:id="rId25"/>
    <p:sldId id="375" r:id="rId26"/>
    <p:sldId id="37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FF00FF"/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99" autoAdjust="0"/>
    <p:restoredTop sz="94291" autoAdjust="0"/>
  </p:normalViewPr>
  <p:slideViewPr>
    <p:cSldViewPr snapToGrid="0">
      <p:cViewPr varScale="1">
        <p:scale>
          <a:sx n="70" d="100"/>
          <a:sy n="70" d="100"/>
        </p:scale>
        <p:origin x="81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B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C07ACDC-28F0-44E4-B58C-6AB2374512E4}" type="datetimeFigureOut">
              <a:rPr lang="ar-BH" smtClean="0"/>
              <a:pPr/>
              <a:t>04/08/1441</a:t>
            </a:fld>
            <a:endParaRPr lang="ar-B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B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B731266-02C8-4977-8ED2-CCFF6241E552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016558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ar-BH" smtClean="0"/>
              <a:pPr/>
              <a:t>1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694537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BH" baseline="0" dirty="0"/>
              <a:t>ماذا ترى في الصورة؟ أرى في الصورةِ عامرٌ يقفُ بالقربِ من الشجرةِ وحولهُ العصافير.</a:t>
            </a:r>
          </a:p>
          <a:p>
            <a:pPr algn="r" rtl="1"/>
            <a:r>
              <a:rPr lang="ar-BH" baseline="0" dirty="0"/>
              <a:t>ماذا يفعل عامرٌ في الحديقة؟ يلعبُ عامرٌ مع العصافير.</a:t>
            </a:r>
          </a:p>
          <a:p>
            <a:pPr algn="r" rtl="1"/>
            <a:r>
              <a:rPr lang="ar-BH" baseline="0" dirty="0"/>
              <a:t>إذا كنتَ تملكُ عصفورًا وأردتَ السفرَ لفترةٍ من الزمنِ مع عائِلَتِكَ، ماذا ستفعلُ بالعصفورِ؟</a:t>
            </a:r>
          </a:p>
          <a:p>
            <a:pPr algn="r" rtl="1"/>
            <a:r>
              <a:rPr lang="ar-BH" baseline="0" dirty="0"/>
              <a:t>إذا أردتُ السفرَ ، سأتركُ عصفوري عند أحدَ أصدِقائي ليعتني به .</a:t>
            </a:r>
          </a:p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ar-BH" smtClean="0"/>
              <a:pPr/>
              <a:t>2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810760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ar-BH" smtClean="0"/>
              <a:pPr/>
              <a:t>3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411926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ar-BH" b="1" dirty="0"/>
              <a:t/>
            </a:r>
            <a:br>
              <a:rPr lang="ar-BH" b="1" dirty="0"/>
            </a:br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ar-BH" smtClean="0"/>
              <a:pPr/>
              <a:t>4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830658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ar-BH" b="1"/>
              <a:t/>
            </a:r>
            <a:br>
              <a:rPr lang="ar-BH" b="1"/>
            </a:br>
            <a:r>
              <a:rPr lang="ar-BH" b="1" dirty="0"/>
              <a:t/>
            </a:r>
            <a:br>
              <a:rPr lang="ar-BH" b="1" dirty="0"/>
            </a:br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ar-BH" smtClean="0"/>
              <a:pPr/>
              <a:t>5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43619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ar-BH" smtClean="0"/>
              <a:pPr/>
              <a:t>10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540306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ar-BH" smtClean="0"/>
              <a:pPr/>
              <a:t>12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26762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ar-BH" smtClean="0"/>
              <a:pPr/>
              <a:t>17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622180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955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819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53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79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509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3/28/2020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775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3/28/2020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57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3/28/2020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131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3/28/2020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83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3/28/2020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734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3/28/2020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489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pPr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870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31.wav"/><Relationship Id="rId13" Type="http://schemas.microsoft.com/office/2007/relationships/media" Target="../media/media34.wav"/><Relationship Id="rId18" Type="http://schemas.openxmlformats.org/officeDocument/2006/relationships/audio" Target="../media/media36.wav"/><Relationship Id="rId3" Type="http://schemas.microsoft.com/office/2007/relationships/media" Target="../media/media29.wav"/><Relationship Id="rId21" Type="http://schemas.openxmlformats.org/officeDocument/2006/relationships/slideLayout" Target="../slideLayouts/slideLayout2.xml"/><Relationship Id="rId7" Type="http://schemas.microsoft.com/office/2007/relationships/media" Target="../media/media31.wav"/><Relationship Id="rId12" Type="http://schemas.openxmlformats.org/officeDocument/2006/relationships/audio" Target="../media/media33.wav"/><Relationship Id="rId17" Type="http://schemas.microsoft.com/office/2007/relationships/media" Target="../media/media36.wav"/><Relationship Id="rId2" Type="http://schemas.openxmlformats.org/officeDocument/2006/relationships/audio" Target="../media/media28.wav"/><Relationship Id="rId16" Type="http://schemas.openxmlformats.org/officeDocument/2006/relationships/audio" Target="../media/media35.wav"/><Relationship Id="rId20" Type="http://schemas.openxmlformats.org/officeDocument/2006/relationships/audio" Target="../media/media37.wav"/><Relationship Id="rId1" Type="http://schemas.microsoft.com/office/2007/relationships/media" Target="../media/media28.wav"/><Relationship Id="rId6" Type="http://schemas.openxmlformats.org/officeDocument/2006/relationships/audio" Target="../media/media30.wav"/><Relationship Id="rId11" Type="http://schemas.microsoft.com/office/2007/relationships/media" Target="../media/media33.wav"/><Relationship Id="rId5" Type="http://schemas.microsoft.com/office/2007/relationships/media" Target="../media/media30.wav"/><Relationship Id="rId15" Type="http://schemas.microsoft.com/office/2007/relationships/media" Target="../media/media35.wav"/><Relationship Id="rId23" Type="http://schemas.openxmlformats.org/officeDocument/2006/relationships/image" Target="../media/image4.png"/><Relationship Id="rId10" Type="http://schemas.openxmlformats.org/officeDocument/2006/relationships/audio" Target="../media/media32.wav"/><Relationship Id="rId19" Type="http://schemas.microsoft.com/office/2007/relationships/media" Target="../media/media37.wav"/><Relationship Id="rId4" Type="http://schemas.openxmlformats.org/officeDocument/2006/relationships/audio" Target="../media/media29.wav"/><Relationship Id="rId9" Type="http://schemas.microsoft.com/office/2007/relationships/media" Target="../media/media32.wav"/><Relationship Id="rId14" Type="http://schemas.openxmlformats.org/officeDocument/2006/relationships/audio" Target="../media/media34.wav"/><Relationship Id="rId2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1.mp4"/><Relationship Id="rId13" Type="http://schemas.microsoft.com/office/2007/relationships/media" Target="../media/media44.mp4"/><Relationship Id="rId18" Type="http://schemas.openxmlformats.org/officeDocument/2006/relationships/audio" Target="../media/media46.mp4"/><Relationship Id="rId26" Type="http://schemas.openxmlformats.org/officeDocument/2006/relationships/audio" Target="../media/media50.mp4"/><Relationship Id="rId3" Type="http://schemas.microsoft.com/office/2007/relationships/media" Target="../media/media39.mp4"/><Relationship Id="rId21" Type="http://schemas.microsoft.com/office/2007/relationships/media" Target="../media/media48.mp4"/><Relationship Id="rId7" Type="http://schemas.microsoft.com/office/2007/relationships/media" Target="../media/media41.mp4"/><Relationship Id="rId12" Type="http://schemas.openxmlformats.org/officeDocument/2006/relationships/audio" Target="../media/media43.mp4"/><Relationship Id="rId17" Type="http://schemas.microsoft.com/office/2007/relationships/media" Target="../media/media46.mp4"/><Relationship Id="rId25" Type="http://schemas.microsoft.com/office/2007/relationships/media" Target="../media/media50.mp4"/><Relationship Id="rId2" Type="http://schemas.openxmlformats.org/officeDocument/2006/relationships/audio" Target="../media/media38.mp4"/><Relationship Id="rId16" Type="http://schemas.openxmlformats.org/officeDocument/2006/relationships/audio" Target="../media/media45.mp4"/><Relationship Id="rId20" Type="http://schemas.openxmlformats.org/officeDocument/2006/relationships/audio" Target="../media/media47.mp4"/><Relationship Id="rId1" Type="http://schemas.microsoft.com/office/2007/relationships/media" Target="../media/media38.mp4"/><Relationship Id="rId6" Type="http://schemas.openxmlformats.org/officeDocument/2006/relationships/audio" Target="../media/media40.mp4"/><Relationship Id="rId11" Type="http://schemas.microsoft.com/office/2007/relationships/media" Target="../media/media43.mp4"/><Relationship Id="rId24" Type="http://schemas.openxmlformats.org/officeDocument/2006/relationships/audio" Target="../media/media49.mp4"/><Relationship Id="rId5" Type="http://schemas.microsoft.com/office/2007/relationships/media" Target="../media/media40.mp4"/><Relationship Id="rId15" Type="http://schemas.microsoft.com/office/2007/relationships/media" Target="../media/media45.mp4"/><Relationship Id="rId23" Type="http://schemas.microsoft.com/office/2007/relationships/media" Target="../media/media49.mp4"/><Relationship Id="rId28" Type="http://schemas.openxmlformats.org/officeDocument/2006/relationships/image" Target="../media/image4.png"/><Relationship Id="rId10" Type="http://schemas.openxmlformats.org/officeDocument/2006/relationships/audio" Target="../media/media42.mp4"/><Relationship Id="rId19" Type="http://schemas.microsoft.com/office/2007/relationships/media" Target="../media/media47.mp4"/><Relationship Id="rId4" Type="http://schemas.openxmlformats.org/officeDocument/2006/relationships/audio" Target="../media/media39.mp4"/><Relationship Id="rId9" Type="http://schemas.microsoft.com/office/2007/relationships/media" Target="../media/media42.mp4"/><Relationship Id="rId14" Type="http://schemas.openxmlformats.org/officeDocument/2006/relationships/audio" Target="../media/media44.mp4"/><Relationship Id="rId22" Type="http://schemas.openxmlformats.org/officeDocument/2006/relationships/audio" Target="../media/media48.mp4"/><Relationship Id="rId27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microsoft.com/office/2007/relationships/hdphoto" Target="../media/hdphoto1.wdp"/><Relationship Id="rId2" Type="http://schemas.openxmlformats.org/officeDocument/2006/relationships/audio" Target="../media/media51.wav"/><Relationship Id="rId1" Type="http://schemas.microsoft.com/office/2007/relationships/media" Target="../media/media51.wav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22.xml"/><Relationship Id="rId2" Type="http://schemas.openxmlformats.org/officeDocument/2006/relationships/audio" Target="../media/media52.mp4"/><Relationship Id="rId1" Type="http://schemas.microsoft.com/office/2007/relationships/media" Target="../media/media52.mp4"/><Relationship Id="rId6" Type="http://schemas.openxmlformats.org/officeDocument/2006/relationships/slide" Target="slide21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3.mp4"/><Relationship Id="rId1" Type="http://schemas.microsoft.com/office/2007/relationships/media" Target="../media/media53.mp4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slide" Target="slide23.xml"/><Relationship Id="rId2" Type="http://schemas.openxmlformats.org/officeDocument/2006/relationships/audio" Target="../media/media54.wav"/><Relationship Id="rId1" Type="http://schemas.microsoft.com/office/2007/relationships/media" Target="../media/media54.wav"/><Relationship Id="rId6" Type="http://schemas.openxmlformats.org/officeDocument/2006/relationships/slide" Target="slide24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5.mp4"/><Relationship Id="rId1" Type="http://schemas.microsoft.com/office/2007/relationships/media" Target="../media/media55.mp4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Layout" Target="../slideLayouts/slideLayout2.xml"/><Relationship Id="rId7" Type="http://schemas.openxmlformats.org/officeDocument/2006/relationships/slide" Target="slide25.xml"/><Relationship Id="rId2" Type="http://schemas.openxmlformats.org/officeDocument/2006/relationships/audio" Target="../media/media56.wav"/><Relationship Id="rId1" Type="http://schemas.microsoft.com/office/2007/relationships/media" Target="../media/media56.wav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7.wav"/><Relationship Id="rId1" Type="http://schemas.microsoft.com/office/2007/relationships/media" Target="../media/media57.wav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8.wav"/><Relationship Id="rId1" Type="http://schemas.microsoft.com/office/2007/relationships/media" Target="../media/media58.wav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slide" Target="slide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gif"/><Relationship Id="rId2" Type="http://schemas.openxmlformats.org/officeDocument/2006/relationships/audi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9.wav"/><Relationship Id="rId1" Type="http://schemas.microsoft.com/office/2007/relationships/media" Target="../media/media59.wav"/><Relationship Id="rId6" Type="http://schemas.openxmlformats.org/officeDocument/2006/relationships/image" Target="../media/image17.jpg"/><Relationship Id="rId5" Type="http://schemas.openxmlformats.org/officeDocument/2006/relationships/image" Target="../media/image4.png"/><Relationship Id="rId4" Type="http://schemas.openxmlformats.org/officeDocument/2006/relationships/slide" Target="sl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8.wav"/><Relationship Id="rId1" Type="http://schemas.microsoft.com/office/2007/relationships/media" Target="../media/media58.wav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slide" Target="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9.wav"/><Relationship Id="rId1" Type="http://schemas.microsoft.com/office/2007/relationships/media" Target="../media/media59.wav"/><Relationship Id="rId6" Type="http://schemas.openxmlformats.org/officeDocument/2006/relationships/image" Target="../media/image17.jpg"/><Relationship Id="rId5" Type="http://schemas.openxmlformats.org/officeDocument/2006/relationships/image" Target="../media/image4.png"/><Relationship Id="rId4" Type="http://schemas.openxmlformats.org/officeDocument/2006/relationships/slide" Target="slid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8.wav"/><Relationship Id="rId1" Type="http://schemas.microsoft.com/office/2007/relationships/media" Target="../media/media58.wav"/><Relationship Id="rId6" Type="http://schemas.openxmlformats.org/officeDocument/2006/relationships/slide" Target="slide15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9.wav"/><Relationship Id="rId1" Type="http://schemas.microsoft.com/office/2007/relationships/media" Target="../media/media59.wav"/><Relationship Id="rId6" Type="http://schemas.openxmlformats.org/officeDocument/2006/relationships/image" Target="../media/image17.jpg"/><Relationship Id="rId5" Type="http://schemas.openxmlformats.org/officeDocument/2006/relationships/slide" Target="slide15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8.wav"/><Relationship Id="rId1" Type="http://schemas.microsoft.com/office/2007/relationships/media" Target="../media/media58.wav"/><Relationship Id="rId6" Type="http://schemas.openxmlformats.org/officeDocument/2006/relationships/slide" Target="slide17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9.wav"/><Relationship Id="rId1" Type="http://schemas.microsoft.com/office/2007/relationships/media" Target="../media/media59.wav"/><Relationship Id="rId6" Type="http://schemas.openxmlformats.org/officeDocument/2006/relationships/image" Target="../media/image17.jpg"/><Relationship Id="rId5" Type="http://schemas.openxmlformats.org/officeDocument/2006/relationships/slide" Target="slide1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image" Target="../media/image4.png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image" Target="../media/image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image" Target="../media/image6.png"/><Relationship Id="rId5" Type="http://schemas.microsoft.com/office/2007/relationships/media" Target="../media/media5.wav"/><Relationship Id="rId10" Type="http://schemas.openxmlformats.org/officeDocument/2006/relationships/notesSlide" Target="../notesSlides/notesSlide3.xml"/><Relationship Id="rId4" Type="http://schemas.openxmlformats.org/officeDocument/2006/relationships/audio" Target="../media/media4.wav"/><Relationship Id="rId9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microsoft.com/office/2007/relationships/media" Target="../media/media3.wav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8.wav"/><Relationship Id="rId11" Type="http://schemas.openxmlformats.org/officeDocument/2006/relationships/image" Target="../media/image4.png"/><Relationship Id="rId5" Type="http://schemas.microsoft.com/office/2007/relationships/media" Target="../media/media8.wav"/><Relationship Id="rId10" Type="http://schemas.openxmlformats.org/officeDocument/2006/relationships/image" Target="../media/image10.jpeg"/><Relationship Id="rId4" Type="http://schemas.openxmlformats.org/officeDocument/2006/relationships/audio" Target="../media/media3.wav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microsoft.com/office/2007/relationships/media" Target="../media/media9.wav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10.wav"/><Relationship Id="rId11" Type="http://schemas.openxmlformats.org/officeDocument/2006/relationships/image" Target="../media/image4.png"/><Relationship Id="rId5" Type="http://schemas.microsoft.com/office/2007/relationships/media" Target="../media/media10.wav"/><Relationship Id="rId10" Type="http://schemas.openxmlformats.org/officeDocument/2006/relationships/image" Target="../media/image10.jpeg"/><Relationship Id="rId4" Type="http://schemas.openxmlformats.org/officeDocument/2006/relationships/audio" Target="../media/media9.wav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wav"/><Relationship Id="rId13" Type="http://schemas.microsoft.com/office/2007/relationships/media" Target="../media/media17.wav"/><Relationship Id="rId18" Type="http://schemas.openxmlformats.org/officeDocument/2006/relationships/audio" Target="../media/media19.wav"/><Relationship Id="rId26" Type="http://schemas.openxmlformats.org/officeDocument/2006/relationships/image" Target="../media/image4.png"/><Relationship Id="rId3" Type="http://schemas.microsoft.com/office/2007/relationships/media" Target="../media/media12.wav"/><Relationship Id="rId21" Type="http://schemas.openxmlformats.org/officeDocument/2006/relationships/slideLayout" Target="../slideLayouts/slideLayout6.xml"/><Relationship Id="rId7" Type="http://schemas.microsoft.com/office/2007/relationships/media" Target="../media/media14.wav"/><Relationship Id="rId12" Type="http://schemas.openxmlformats.org/officeDocument/2006/relationships/audio" Target="../media/media16.wav"/><Relationship Id="rId17" Type="http://schemas.microsoft.com/office/2007/relationships/media" Target="../media/media19.wav"/><Relationship Id="rId25" Type="http://schemas.openxmlformats.org/officeDocument/2006/relationships/slide" Target="slide19.xml"/><Relationship Id="rId2" Type="http://schemas.openxmlformats.org/officeDocument/2006/relationships/audio" Target="../media/media11.wav"/><Relationship Id="rId16" Type="http://schemas.openxmlformats.org/officeDocument/2006/relationships/audio" Target="../media/media18.wav"/><Relationship Id="rId20" Type="http://schemas.openxmlformats.org/officeDocument/2006/relationships/audio" Target="../media/media20.wav"/><Relationship Id="rId1" Type="http://schemas.microsoft.com/office/2007/relationships/media" Target="../media/media11.wav"/><Relationship Id="rId6" Type="http://schemas.openxmlformats.org/officeDocument/2006/relationships/audio" Target="../media/media13.wav"/><Relationship Id="rId11" Type="http://schemas.microsoft.com/office/2007/relationships/media" Target="../media/media16.wav"/><Relationship Id="rId24" Type="http://schemas.openxmlformats.org/officeDocument/2006/relationships/slide" Target="slide20.xml"/><Relationship Id="rId5" Type="http://schemas.microsoft.com/office/2007/relationships/media" Target="../media/media13.wav"/><Relationship Id="rId15" Type="http://schemas.microsoft.com/office/2007/relationships/media" Target="../media/media18.wav"/><Relationship Id="rId23" Type="http://schemas.openxmlformats.org/officeDocument/2006/relationships/slide" Target="slide8.xml"/><Relationship Id="rId10" Type="http://schemas.openxmlformats.org/officeDocument/2006/relationships/audio" Target="../media/media15.wav"/><Relationship Id="rId19" Type="http://schemas.microsoft.com/office/2007/relationships/media" Target="../media/media20.wav"/><Relationship Id="rId4" Type="http://schemas.openxmlformats.org/officeDocument/2006/relationships/audio" Target="../media/media12.wav"/><Relationship Id="rId9" Type="http://schemas.microsoft.com/office/2007/relationships/media" Target="../media/media15.wav"/><Relationship Id="rId14" Type="http://schemas.openxmlformats.org/officeDocument/2006/relationships/audio" Target="../media/media17.wav"/><Relationship Id="rId2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2.mp4"/><Relationship Id="rId7" Type="http://schemas.openxmlformats.org/officeDocument/2006/relationships/image" Target="../media/image11.pn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2.mp4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4.mp4"/><Relationship Id="rId7" Type="http://schemas.openxmlformats.org/officeDocument/2006/relationships/image" Target="../media/image12.png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4.mp4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6.mp4"/><Relationship Id="rId7" Type="http://schemas.openxmlformats.org/officeDocument/2006/relationships/slideLayout" Target="../slideLayouts/slideLayout6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video" Target="../media/media27.mp4"/><Relationship Id="rId5" Type="http://schemas.microsoft.com/office/2007/relationships/media" Target="../media/media27.mp4"/><Relationship Id="rId10" Type="http://schemas.openxmlformats.org/officeDocument/2006/relationships/image" Target="../media/image14.png"/><Relationship Id="rId4" Type="http://schemas.openxmlformats.org/officeDocument/2006/relationships/video" Target="../media/media26.mp4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514600" y="226298"/>
            <a:ext cx="7162800" cy="11822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8" t="19906" r="11703" b="13615"/>
          <a:stretch/>
        </p:blipFill>
        <p:spPr>
          <a:xfrm>
            <a:off x="2762963" y="2616168"/>
            <a:ext cx="5943715" cy="37204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02632" y="2000867"/>
            <a:ext cx="209005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BH" sz="2800" b="1" dirty="0">
                <a:solidFill>
                  <a:srgbClr val="FF0000"/>
                </a:solidFill>
              </a:rPr>
              <a:t>الصفحة 25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91636" y="2001283"/>
            <a:ext cx="209005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BH" sz="2800" b="1" dirty="0">
                <a:solidFill>
                  <a:srgbClr val="FF0000"/>
                </a:solidFill>
              </a:rPr>
              <a:t>الدرس 22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26875" y="1550532"/>
            <a:ext cx="453825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BH" sz="2400" b="1" dirty="0"/>
              <a:t>اللّغةُ العربيّةُ – الحَلَقَةُ الأُولى – الصّفُ الأَوَّل</a:t>
            </a:r>
          </a:p>
        </p:txBody>
      </p:sp>
      <p:pic>
        <p:nvPicPr>
          <p:cNvPr id="5" name="عامر والعصفور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512603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34EDBE6-B360-49E3-A0D1-0941EDC3F722}"/>
              </a:ext>
            </a:extLst>
          </p:cNvPr>
          <p:cNvSpPr txBox="1"/>
          <p:nvPr/>
        </p:nvSpPr>
        <p:spPr>
          <a:xfrm>
            <a:off x="4609855" y="1970090"/>
            <a:ext cx="2412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BH" sz="3200" b="1" dirty="0"/>
              <a:t>عامِرٌ وَ الْعُصْفورُ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72358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60573" y="394618"/>
            <a:ext cx="9497499" cy="1325563"/>
          </a:xfrm>
        </p:spPr>
        <p:txBody>
          <a:bodyPr/>
          <a:lstStyle/>
          <a:p>
            <a:pPr algn="r"/>
            <a:r>
              <a:rPr lang="ar-BH" b="1" dirty="0">
                <a:solidFill>
                  <a:schemeClr val="accent1"/>
                </a:solidFill>
              </a:rPr>
              <a:t>هيَّا نَتَعَرَّفُ عَلى شَكْلِ حَرْفِ (ص) فِي الكَلِماتِ الآتِيَةِ: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44776" y="1524000"/>
            <a:ext cx="10058400" cy="458925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4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ar-BH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قر.........           مـ............ـرٌ        .......ـرّافٌ</a:t>
            </a:r>
            <a:endParaRPr lang="en-US" sz="4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4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ar-BH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الـ.........َّ...ـبرُ      مقـ............            صو........</a:t>
            </a:r>
            <a:endParaRPr lang="en-US" sz="4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4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ar-BH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ناقـ.........           ..........ـدرٌ          رصا..........</a:t>
            </a:r>
            <a:endParaRPr lang="en-US" sz="4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86257" y="2110897"/>
            <a:ext cx="138792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4800" dirty="0">
                <a:solidFill>
                  <a:srgbClr val="FF0000"/>
                </a:solidFill>
                <a:sym typeface="Wingdings 2" panose="05020102010507070707" pitchFamily="18" charset="2"/>
              </a:rPr>
              <a:t>صٌ</a:t>
            </a:r>
            <a:endParaRPr lang="ar-BH" sz="4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50896" y="2062775"/>
            <a:ext cx="197407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4800" dirty="0">
                <a:solidFill>
                  <a:srgbClr val="FF0000"/>
                </a:solidFill>
                <a:sym typeface="Wingdings 2" panose="05020102010507070707" pitchFamily="18" charset="2"/>
              </a:rPr>
              <a:t>ــــصـــــ</a:t>
            </a:r>
            <a:endParaRPr lang="ar-BH" sz="4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39050" y="2062774"/>
            <a:ext cx="138792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4800" dirty="0">
                <a:solidFill>
                  <a:srgbClr val="FF0000"/>
                </a:solidFill>
                <a:sym typeface="Wingdings 2" panose="05020102010507070707" pitchFamily="18" charset="2"/>
              </a:rPr>
              <a:t>صَـــ</a:t>
            </a:r>
            <a:endParaRPr lang="ar-BH" sz="4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49187" y="3403126"/>
            <a:ext cx="198119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4800" dirty="0">
                <a:solidFill>
                  <a:srgbClr val="FF0000"/>
                </a:solidFill>
                <a:sym typeface="Wingdings 2" panose="05020102010507070707" pitchFamily="18" charset="2"/>
              </a:rPr>
              <a:t>ـــــصـــــ</a:t>
            </a:r>
            <a:endParaRPr lang="ar-BH" sz="4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66392" y="3405326"/>
            <a:ext cx="138792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4800" dirty="0">
                <a:solidFill>
                  <a:srgbClr val="FF0000"/>
                </a:solidFill>
                <a:sym typeface="Wingdings 2" panose="05020102010507070707" pitchFamily="18" charset="2"/>
              </a:rPr>
              <a:t>ــصٌ</a:t>
            </a:r>
            <a:endParaRPr lang="ar-BH" sz="4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17537" y="3403126"/>
            <a:ext cx="138792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4800" dirty="0">
                <a:solidFill>
                  <a:srgbClr val="FF0000"/>
                </a:solidFill>
                <a:sym typeface="Wingdings 2" panose="05020102010507070707" pitchFamily="18" charset="2"/>
              </a:rPr>
              <a:t>صٌ</a:t>
            </a:r>
            <a:endParaRPr lang="ar-BH" sz="4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68491" y="4715472"/>
            <a:ext cx="138792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4800" dirty="0">
                <a:solidFill>
                  <a:srgbClr val="FF0000"/>
                </a:solidFill>
                <a:sym typeface="Wingdings 2" panose="05020102010507070707" pitchFamily="18" charset="2"/>
              </a:rPr>
              <a:t>ــصٌ</a:t>
            </a:r>
            <a:endParaRPr lang="ar-BH" sz="4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50727" y="4770701"/>
            <a:ext cx="138792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4800" dirty="0">
                <a:solidFill>
                  <a:srgbClr val="FF0000"/>
                </a:solidFill>
                <a:sym typeface="Wingdings 2" panose="05020102010507070707" pitchFamily="18" charset="2"/>
              </a:rPr>
              <a:t>صـَ</a:t>
            </a:r>
            <a:endParaRPr lang="ar-BH" sz="4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96243" y="4773153"/>
            <a:ext cx="138792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4800" dirty="0">
                <a:solidFill>
                  <a:srgbClr val="FF0000"/>
                </a:solidFill>
                <a:sym typeface="Wingdings 2" panose="05020102010507070707" pitchFamily="18" charset="2"/>
              </a:rPr>
              <a:t>صٌ</a:t>
            </a:r>
            <a:endParaRPr lang="ar-BH" sz="4800" dirty="0">
              <a:solidFill>
                <a:srgbClr val="FF0000"/>
              </a:solidFill>
            </a:endParaRPr>
          </a:p>
        </p:txBody>
      </p:sp>
      <p:pic>
        <p:nvPicPr>
          <p:cNvPr id="14" name="4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481457" y="1068531"/>
            <a:ext cx="609600" cy="609600"/>
          </a:xfrm>
          <a:prstGeom prst="rect">
            <a:avLst/>
          </a:prstGeom>
        </p:spPr>
      </p:pic>
      <p:pic>
        <p:nvPicPr>
          <p:cNvPr id="15" name="4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058072" y="2221594"/>
            <a:ext cx="609600" cy="609600"/>
          </a:xfrm>
          <a:prstGeom prst="rect">
            <a:avLst/>
          </a:prstGeom>
        </p:spPr>
      </p:pic>
      <p:pic>
        <p:nvPicPr>
          <p:cNvPr id="16" name="5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644869" y="2259211"/>
            <a:ext cx="609600" cy="609600"/>
          </a:xfrm>
          <a:prstGeom prst="rect">
            <a:avLst/>
          </a:prstGeom>
        </p:spPr>
      </p:pic>
      <p:pic>
        <p:nvPicPr>
          <p:cNvPr id="17" name="5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548743" y="2314748"/>
            <a:ext cx="609600" cy="609600"/>
          </a:xfrm>
          <a:prstGeom prst="rect">
            <a:avLst/>
          </a:prstGeom>
        </p:spPr>
      </p:pic>
      <p:pic>
        <p:nvPicPr>
          <p:cNvPr id="18" name="5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14554" y="3578505"/>
            <a:ext cx="609600" cy="609600"/>
          </a:xfrm>
          <a:prstGeom prst="rect">
            <a:avLst/>
          </a:prstGeom>
        </p:spPr>
      </p:pic>
      <p:pic>
        <p:nvPicPr>
          <p:cNvPr id="19" name="5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008388" y="3589238"/>
            <a:ext cx="609600" cy="609600"/>
          </a:xfrm>
          <a:prstGeom prst="rect">
            <a:avLst/>
          </a:prstGeom>
        </p:spPr>
      </p:pic>
      <p:pic>
        <p:nvPicPr>
          <p:cNvPr id="20" name="54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797096" y="3460928"/>
            <a:ext cx="609600" cy="609600"/>
          </a:xfrm>
          <a:prstGeom prst="rect">
            <a:avLst/>
          </a:prstGeom>
        </p:spPr>
      </p:pic>
      <p:pic>
        <p:nvPicPr>
          <p:cNvPr id="21" name="55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333867" y="5525061"/>
            <a:ext cx="609600" cy="609600"/>
          </a:xfrm>
          <a:prstGeom prst="rect">
            <a:avLst/>
          </a:prstGeom>
        </p:spPr>
      </p:pic>
      <p:pic>
        <p:nvPicPr>
          <p:cNvPr id="22" name="56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539891" y="5296898"/>
            <a:ext cx="609600" cy="609600"/>
          </a:xfrm>
          <a:prstGeom prst="rect">
            <a:avLst/>
          </a:prstGeom>
        </p:spPr>
      </p:pic>
      <p:pic>
        <p:nvPicPr>
          <p:cNvPr id="23" name="57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253767" y="5020333"/>
            <a:ext cx="609600" cy="6096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832513" y="394618"/>
            <a:ext cx="10835159" cy="5718634"/>
          </a:xfrm>
          <a:prstGeom prst="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77794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66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51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22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8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65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88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92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2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00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 showWhenStopped="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4" grpId="0" build="p"/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403" y="611542"/>
            <a:ext cx="10515600" cy="1325563"/>
          </a:xfrm>
        </p:spPr>
        <p:txBody>
          <a:bodyPr/>
          <a:lstStyle/>
          <a:p>
            <a:pPr algn="r"/>
            <a:r>
              <a:rPr lang="ar-BH" b="1" dirty="0" smtClean="0"/>
              <a:t>أُجَرِدُ المَدَّ القَصيرَ لحَرْفِ الصّادِ في الكَلِماتِ التالِيَةِ:</a:t>
            </a:r>
            <a:endParaRPr lang="ar-B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43749" y="1894966"/>
            <a:ext cx="1691185" cy="6976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ar-BH" sz="3600" b="1" dirty="0" smtClean="0">
                <a:solidFill>
                  <a:schemeClr val="accent2"/>
                </a:solidFill>
              </a:rPr>
              <a:t>صَـــوْتٌ</a:t>
            </a:r>
            <a:endParaRPr lang="ar-BH" sz="4400" b="1" dirty="0">
              <a:solidFill>
                <a:schemeClr val="accent2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143764" y="1906102"/>
            <a:ext cx="1378423" cy="697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ar-BH" sz="3600" b="1" dirty="0" smtClean="0">
                <a:solidFill>
                  <a:schemeClr val="accent1"/>
                </a:solidFill>
              </a:rPr>
              <a:t>صَـــــــوْ</a:t>
            </a:r>
            <a:endParaRPr lang="ar-BH" sz="4400" b="1" dirty="0">
              <a:solidFill>
                <a:schemeClr val="accent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178477" y="1916036"/>
            <a:ext cx="792706" cy="697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ar-BH" sz="3600" b="1" dirty="0" smtClean="0">
                <a:solidFill>
                  <a:srgbClr val="00B050"/>
                </a:solidFill>
              </a:rPr>
              <a:t>تٌ</a:t>
            </a:r>
            <a:endParaRPr lang="ar-BH" sz="4400" b="1" dirty="0">
              <a:solidFill>
                <a:srgbClr val="00B05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734671" y="1906102"/>
            <a:ext cx="942263" cy="697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ar-BH" sz="3600" b="1" dirty="0" smtClean="0">
                <a:solidFill>
                  <a:srgbClr val="0070C0"/>
                </a:solidFill>
              </a:rPr>
              <a:t>صَــ</a:t>
            </a:r>
            <a:endParaRPr lang="ar-BH" sz="4400" b="1" dirty="0">
              <a:solidFill>
                <a:srgbClr val="0070C0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9006383" y="3074360"/>
            <a:ext cx="1691185" cy="697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ar-BH" sz="3600" b="1" dirty="0" smtClean="0">
                <a:solidFill>
                  <a:schemeClr val="accent2"/>
                </a:solidFill>
              </a:rPr>
              <a:t>بَــصَـــلٌ</a:t>
            </a:r>
            <a:endParaRPr lang="ar-BH" sz="4400" b="1" dirty="0">
              <a:solidFill>
                <a:schemeClr val="accent2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161964" y="3033418"/>
            <a:ext cx="851282" cy="697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ar-BH" sz="3600" b="1" dirty="0" smtClean="0">
                <a:solidFill>
                  <a:schemeClr val="accent6">
                    <a:lumMod val="75000"/>
                  </a:schemeClr>
                </a:solidFill>
              </a:rPr>
              <a:t>ـصَـ</a:t>
            </a:r>
            <a:endParaRPr lang="ar-BH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7013246" y="3034791"/>
            <a:ext cx="561831" cy="697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ar-BH" sz="3600" b="1" dirty="0" smtClean="0">
                <a:solidFill>
                  <a:schemeClr val="accent1"/>
                </a:solidFill>
              </a:rPr>
              <a:t>بَــ</a:t>
            </a:r>
            <a:endParaRPr lang="ar-BH" sz="4400" b="1" dirty="0">
              <a:solidFill>
                <a:schemeClr val="accent1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352478" y="3033418"/>
            <a:ext cx="851282" cy="697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ar-BH" sz="3600" b="1" dirty="0" smtClean="0">
                <a:solidFill>
                  <a:srgbClr val="00B050"/>
                </a:solidFill>
              </a:rPr>
              <a:t>ـــلٌ</a:t>
            </a:r>
            <a:endParaRPr lang="ar-BH" sz="4400" b="1" dirty="0">
              <a:solidFill>
                <a:srgbClr val="00B050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825652" y="3017874"/>
            <a:ext cx="851282" cy="697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ar-BH" sz="3600" b="1" dirty="0" smtClean="0">
                <a:solidFill>
                  <a:schemeClr val="accent6">
                    <a:lumMod val="75000"/>
                  </a:schemeClr>
                </a:solidFill>
              </a:rPr>
              <a:t>ـصَـ</a:t>
            </a:r>
            <a:endParaRPr lang="ar-BH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9266830" y="4181434"/>
            <a:ext cx="1430739" cy="697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ar-BH" sz="3600" b="1" dirty="0" smtClean="0">
                <a:solidFill>
                  <a:schemeClr val="accent2"/>
                </a:solidFill>
              </a:rPr>
              <a:t>قَميــصٌ</a:t>
            </a:r>
            <a:endParaRPr lang="ar-BH" sz="4400" b="1" dirty="0">
              <a:solidFill>
                <a:schemeClr val="accent2"/>
              </a:solidFill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7012115" y="4181434"/>
            <a:ext cx="561831" cy="697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ar-BH" sz="3600" b="1" dirty="0" smtClean="0">
                <a:solidFill>
                  <a:schemeClr val="accent1"/>
                </a:solidFill>
              </a:rPr>
              <a:t>قَــ</a:t>
            </a:r>
            <a:endParaRPr lang="ar-BH" sz="4400" b="1" dirty="0">
              <a:solidFill>
                <a:schemeClr val="accent1"/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6161964" y="4181434"/>
            <a:ext cx="851282" cy="697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ar-BH" sz="3600" b="1" dirty="0" smtClean="0">
                <a:solidFill>
                  <a:schemeClr val="accent6">
                    <a:lumMod val="75000"/>
                  </a:schemeClr>
                </a:solidFill>
              </a:rPr>
              <a:t>ميــ</a:t>
            </a:r>
            <a:endParaRPr lang="ar-BH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894749" y="4129646"/>
            <a:ext cx="851282" cy="697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ar-BH" sz="3600" b="1" dirty="0" smtClean="0">
                <a:solidFill>
                  <a:srgbClr val="00B050"/>
                </a:solidFill>
              </a:rPr>
              <a:t>ــصٌ</a:t>
            </a:r>
            <a:endParaRPr lang="ar-BH" sz="4400" b="1" dirty="0">
              <a:solidFill>
                <a:srgbClr val="00B050"/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5459684" y="4187194"/>
            <a:ext cx="851282" cy="697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ar-BH" sz="3600" b="1" dirty="0" smtClean="0">
                <a:solidFill>
                  <a:srgbClr val="00B050"/>
                </a:solidFill>
              </a:rPr>
              <a:t>ــصٌ</a:t>
            </a:r>
            <a:endParaRPr lang="ar-BH" sz="4400" b="1" dirty="0">
              <a:solidFill>
                <a:srgbClr val="00B050"/>
              </a:solidFill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9266830" y="5238525"/>
            <a:ext cx="1430739" cy="697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ar-BH" sz="3600" b="1" dirty="0" smtClean="0">
                <a:solidFill>
                  <a:schemeClr val="accent2"/>
                </a:solidFill>
              </a:rPr>
              <a:t>غَـوّاصٌ</a:t>
            </a:r>
            <a:endParaRPr lang="ar-BH" sz="4400" b="1" dirty="0">
              <a:solidFill>
                <a:schemeClr val="accent2"/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7087744" y="5239619"/>
            <a:ext cx="701154" cy="697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ar-BH" sz="3600" b="1" dirty="0" smtClean="0">
                <a:solidFill>
                  <a:schemeClr val="accent1"/>
                </a:solidFill>
              </a:rPr>
              <a:t>غَوْ</a:t>
            </a:r>
            <a:endParaRPr lang="ar-BH" sz="4400" b="1" dirty="0">
              <a:solidFill>
                <a:schemeClr val="accent1"/>
              </a:solidFill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6233890" y="5172398"/>
            <a:ext cx="851282" cy="697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ar-BH" sz="4400" b="1" dirty="0" smtClean="0">
                <a:solidFill>
                  <a:schemeClr val="accent6">
                    <a:lumMod val="75000"/>
                  </a:schemeClr>
                </a:solidFill>
              </a:rPr>
              <a:t>ـوا</a:t>
            </a:r>
            <a:endParaRPr lang="ar-BH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5514566" y="5238525"/>
            <a:ext cx="851282" cy="697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ar-BH" sz="3600" b="1" dirty="0">
                <a:solidFill>
                  <a:srgbClr val="00B050"/>
                </a:solidFill>
              </a:rPr>
              <a:t> </a:t>
            </a:r>
            <a:r>
              <a:rPr lang="ar-BH" sz="3600" b="1" dirty="0" smtClean="0">
                <a:solidFill>
                  <a:srgbClr val="00B050"/>
                </a:solidFill>
              </a:rPr>
              <a:t>صٌ</a:t>
            </a:r>
            <a:endParaRPr lang="ar-BH" sz="4400" b="1" dirty="0">
              <a:solidFill>
                <a:srgbClr val="00B050"/>
              </a:solidFill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2907267" y="5238525"/>
            <a:ext cx="851282" cy="697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ar-BH" sz="3600" b="1" dirty="0">
                <a:solidFill>
                  <a:srgbClr val="00B050"/>
                </a:solidFill>
              </a:rPr>
              <a:t> </a:t>
            </a:r>
            <a:r>
              <a:rPr lang="ar-BH" sz="3600" b="1" dirty="0" smtClean="0">
                <a:solidFill>
                  <a:srgbClr val="00B050"/>
                </a:solidFill>
              </a:rPr>
              <a:t>صٌ</a:t>
            </a:r>
            <a:endParaRPr lang="ar-BH" sz="4400" b="1" dirty="0">
              <a:solidFill>
                <a:srgbClr val="00B05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9961157" y="2442949"/>
            <a:ext cx="4617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9851975" y="3577988"/>
            <a:ext cx="4617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9470405" y="4786455"/>
            <a:ext cx="4617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9520451" y="5919342"/>
            <a:ext cx="4617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832513" y="394618"/>
            <a:ext cx="10835159" cy="5718634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pic>
        <p:nvPicPr>
          <p:cNvPr id="5" name="أجرد المد القصي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219200" y="664723"/>
            <a:ext cx="609600" cy="609600"/>
          </a:xfrm>
          <a:prstGeom prst="rect">
            <a:avLst/>
          </a:prstGeom>
        </p:spPr>
      </p:pic>
      <p:pic>
        <p:nvPicPr>
          <p:cNvPr id="6" name="صوتٌ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334795" y="1867142"/>
            <a:ext cx="609600" cy="609600"/>
          </a:xfrm>
          <a:prstGeom prst="rect">
            <a:avLst/>
          </a:prstGeom>
        </p:spPr>
      </p:pic>
      <p:pic>
        <p:nvPicPr>
          <p:cNvPr id="31" name="صــــو   ت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262082" y="1772485"/>
            <a:ext cx="609600" cy="609600"/>
          </a:xfrm>
          <a:prstGeom prst="rect">
            <a:avLst/>
          </a:prstGeom>
        </p:spPr>
      </p:pic>
      <p:pic>
        <p:nvPicPr>
          <p:cNvPr id="32" name="صــ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629761" y="1772485"/>
            <a:ext cx="609600" cy="609600"/>
          </a:xfrm>
          <a:prstGeom prst="rect">
            <a:avLst/>
          </a:prstGeom>
        </p:spPr>
      </p:pic>
      <p:pic>
        <p:nvPicPr>
          <p:cNvPr id="34" name="بصل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449943" y="2813595"/>
            <a:ext cx="609600" cy="609600"/>
          </a:xfrm>
          <a:prstGeom prst="rect">
            <a:avLst/>
          </a:prstGeom>
        </p:spPr>
      </p:pic>
      <p:pic>
        <p:nvPicPr>
          <p:cNvPr id="35" name="ب ص ل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308145" y="2978215"/>
            <a:ext cx="609600" cy="609600"/>
          </a:xfrm>
          <a:prstGeom prst="rect">
            <a:avLst/>
          </a:prstGeom>
        </p:spPr>
      </p:pic>
      <p:pic>
        <p:nvPicPr>
          <p:cNvPr id="36" name="ص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603044" y="3017874"/>
            <a:ext cx="609600" cy="609600"/>
          </a:xfrm>
          <a:prstGeom prst="rect">
            <a:avLst/>
          </a:prstGeom>
        </p:spPr>
      </p:pic>
      <p:pic>
        <p:nvPicPr>
          <p:cNvPr id="37" name="قميص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638456" y="4053233"/>
            <a:ext cx="609600" cy="609600"/>
          </a:xfrm>
          <a:prstGeom prst="rect">
            <a:avLst/>
          </a:prstGeom>
        </p:spPr>
      </p:pic>
      <p:pic>
        <p:nvPicPr>
          <p:cNvPr id="38" name="ق مي ص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320670" y="4211621"/>
            <a:ext cx="609600" cy="609600"/>
          </a:xfrm>
          <a:prstGeom prst="rect">
            <a:avLst/>
          </a:prstGeom>
        </p:spPr>
      </p:pic>
      <p:pic>
        <p:nvPicPr>
          <p:cNvPr id="39" name="ــصٌ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582869" y="4053233"/>
            <a:ext cx="609600" cy="609600"/>
          </a:xfrm>
          <a:prstGeom prst="rect">
            <a:avLst/>
          </a:prstGeom>
        </p:spPr>
      </p:pic>
      <p:pic>
        <p:nvPicPr>
          <p:cNvPr id="40" name="غواص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547506" y="5238525"/>
            <a:ext cx="609600" cy="609600"/>
          </a:xfrm>
          <a:prstGeom prst="rect">
            <a:avLst/>
          </a:prstGeom>
        </p:spPr>
      </p:pic>
      <p:pic>
        <p:nvPicPr>
          <p:cNvPr id="41" name="غو وا ص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454559" y="5282560"/>
            <a:ext cx="609600" cy="609600"/>
          </a:xfrm>
          <a:prstGeom prst="rect">
            <a:avLst/>
          </a:prstGeom>
        </p:spPr>
      </p:pic>
      <p:pic>
        <p:nvPicPr>
          <p:cNvPr id="42" name="صٌ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644862" y="52164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6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32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02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24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529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260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260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560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265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6" dur="279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523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275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 showWhenStopped="0">
                <p:cTn id="1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 showWhenStopped="0">
                <p:cTn id="1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1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 showWhenStopped="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 showWhenStopped="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 showWhenStopped="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 showWhenStopped="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 showWhenStopped="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 showWhenStopped="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3" grpId="0" build="p"/>
      <p:bldP spid="7" grpId="0"/>
      <p:bldP spid="8" grpId="0"/>
      <p:bldP spid="9" grpId="0"/>
      <p:bldP spid="10" grpId="0" build="p"/>
      <p:bldP spid="11" grpId="0"/>
      <p:bldP spid="12" grpId="0"/>
      <p:bldP spid="13" grpId="0"/>
      <p:bldP spid="14" grpId="0"/>
      <p:bldP spid="15" grpId="0" build="p"/>
      <p:bldP spid="16" grpId="0"/>
      <p:bldP spid="17" grpId="0"/>
      <p:bldP spid="18" grpId="0"/>
      <p:bldP spid="19" grpId="0"/>
      <p:bldP spid="20" grpId="0" build="p"/>
      <p:bldP spid="21" grpId="0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7398" y="628227"/>
            <a:ext cx="790179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4000" b="1" dirty="0">
                <a:solidFill>
                  <a:srgbClr val="FF0000"/>
                </a:solidFill>
              </a:rPr>
              <a:t>أُلاحِظُ الكَلِماتِ الَّتي تَحْتَوي عَلى (صــو):</a:t>
            </a:r>
          </a:p>
        </p:txBody>
      </p:sp>
      <p:sp>
        <p:nvSpPr>
          <p:cNvPr id="7" name="Rectangle 6"/>
          <p:cNvSpPr/>
          <p:nvPr/>
        </p:nvSpPr>
        <p:spPr>
          <a:xfrm>
            <a:off x="1423368" y="1552754"/>
            <a:ext cx="1897811" cy="106967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b="1" dirty="0">
                <a:solidFill>
                  <a:schemeClr val="tx1"/>
                </a:solidFill>
              </a:rPr>
              <a:t>صوفٌ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03985" y="1535500"/>
            <a:ext cx="2067465" cy="106967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b="1" dirty="0">
                <a:solidFill>
                  <a:schemeClr val="tx1"/>
                </a:solidFill>
              </a:rPr>
              <a:t>صُرصورٌ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818159" y="1535500"/>
            <a:ext cx="1897811" cy="106967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b="1" dirty="0">
                <a:solidFill>
                  <a:schemeClr val="tx1"/>
                </a:solidFill>
              </a:rPr>
              <a:t>صُعودٌ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498046" y="1552754"/>
            <a:ext cx="1897811" cy="106967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b="1" dirty="0">
                <a:solidFill>
                  <a:schemeClr val="tx1"/>
                </a:solidFill>
              </a:rPr>
              <a:t>صُنْبورٌ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498046" y="2725425"/>
            <a:ext cx="1897811" cy="106967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b="1" dirty="0">
                <a:solidFill>
                  <a:schemeClr val="tx1"/>
                </a:solidFill>
              </a:rPr>
              <a:t>حُصونٌ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003985" y="2725425"/>
            <a:ext cx="2067465" cy="106967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b="1" dirty="0">
                <a:solidFill>
                  <a:schemeClr val="tx1"/>
                </a:solidFill>
              </a:rPr>
              <a:t>صُندوقٌ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818159" y="2690917"/>
            <a:ext cx="1897811" cy="106967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b="1" dirty="0">
                <a:solidFill>
                  <a:schemeClr val="tx1"/>
                </a:solidFill>
              </a:rPr>
              <a:t>قُصورٌ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423368" y="2725421"/>
            <a:ext cx="1897811" cy="106967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b="1" dirty="0">
                <a:solidFill>
                  <a:schemeClr val="tx1"/>
                </a:solidFill>
              </a:rPr>
              <a:t>صُبحٌ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498046" y="3932065"/>
            <a:ext cx="1897811" cy="106967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b="1" dirty="0">
                <a:solidFill>
                  <a:schemeClr val="tx1"/>
                </a:solidFill>
              </a:rPr>
              <a:t>صُحُفٌ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003985" y="3932065"/>
            <a:ext cx="2067465" cy="106967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b="1" dirty="0">
                <a:solidFill>
                  <a:schemeClr val="tx1"/>
                </a:solidFill>
              </a:rPr>
              <a:t>فُصولٌ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818158" y="3932065"/>
            <a:ext cx="1897811" cy="106967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b="1" dirty="0">
                <a:solidFill>
                  <a:schemeClr val="tx1"/>
                </a:solidFill>
              </a:rPr>
              <a:t>صُحونٌ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463854" y="3898088"/>
            <a:ext cx="1897811" cy="106967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b="1" dirty="0">
                <a:solidFill>
                  <a:schemeClr val="tx1"/>
                </a:solidFill>
              </a:rPr>
              <a:t>مَنْصورٌ</a:t>
            </a:r>
          </a:p>
        </p:txBody>
      </p:sp>
      <p:pic>
        <p:nvPicPr>
          <p:cNvPr id="3" name="5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2696" y="1031313"/>
            <a:ext cx="609600" cy="609600"/>
          </a:xfrm>
          <a:prstGeom prst="rect">
            <a:avLst/>
          </a:prstGeom>
        </p:spPr>
      </p:pic>
      <p:pic>
        <p:nvPicPr>
          <p:cNvPr id="26" name="Picture 2" descr="نتيجة بحث الصور عن transparent abstract background png">
            <a:extLst>
              <a:ext uri="{FF2B5EF4-FFF2-40B4-BE49-F238E27FC236}">
                <a16:creationId xmlns="" xmlns:a16="http://schemas.microsoft.com/office/drawing/2014/main" id="{1F381890-A645-4A8F-B075-3DA05F66D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" b="90000" l="556" r="90000">
                        <a14:foregroundMark x1="26778" y1="3871" x2="26778" y2="3871"/>
                        <a14:foregroundMark x1="31889" y1="4839" x2="31889" y2="4839"/>
                        <a14:foregroundMark x1="29778" y1="9032" x2="29778" y2="9032"/>
                        <a14:foregroundMark x1="37667" y1="16290" x2="37667" y2="16290"/>
                        <a14:foregroundMark x1="40222" y1="6774" x2="40222" y2="6774"/>
                        <a14:foregroundMark x1="27333" y1="12419" x2="27333" y2="12419"/>
                        <a14:foregroundMark x1="28333" y1="20000" x2="28333" y2="20000"/>
                        <a14:foregroundMark x1="17333" y1="16290" x2="17333" y2="16290"/>
                        <a14:foregroundMark x1="16667" y1="7903" x2="16667" y2="7903"/>
                        <a14:foregroundMark x1="19556" y1="968" x2="19556" y2="968"/>
                        <a14:foregroundMark x1="22333" y1="1935" x2="22333" y2="1935"/>
                        <a14:foregroundMark x1="7889" y1="4032" x2="7889" y2="4032"/>
                        <a14:foregroundMark x1="1556" y1="12419" x2="1556" y2="12419"/>
                        <a14:foregroundMark x1="11000" y1="21774" x2="11000" y2="21774"/>
                        <a14:foregroundMark x1="3000" y1="33226" x2="3000" y2="33226"/>
                        <a14:foregroundMark x1="10778" y1="35000" x2="10778" y2="35000"/>
                        <a14:foregroundMark x1="12222" y1="43548" x2="12222" y2="43548"/>
                        <a14:foregroundMark x1="17000" y1="33548" x2="17000" y2="33548"/>
                        <a14:foregroundMark x1="14000" y1="21935" x2="14000" y2="21935"/>
                        <a14:foregroundMark x1="17444" y1="28065" x2="17444" y2="28065"/>
                        <a14:foregroundMark x1="14667" y1="60806" x2="14667" y2="60806"/>
                        <a14:foregroundMark x1="11889" y1="69194" x2="11889" y2="69194"/>
                        <a14:foregroundMark x1="2889" y1="73710" x2="2889" y2="73710"/>
                        <a14:foregroundMark x1="22889" y1="67742" x2="22889" y2="67742"/>
                        <a14:foregroundMark x1="8778" y1="2258" x2="8778" y2="2258"/>
                        <a14:foregroundMark x1="556" y1="21774" x2="556" y2="21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6225401" y="2402005"/>
            <a:ext cx="5872652" cy="404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نتيجة بحث الصور عن transparent abstract background png">
            <a:extLst>
              <a:ext uri="{FF2B5EF4-FFF2-40B4-BE49-F238E27FC236}">
                <a16:creationId xmlns="" xmlns:a16="http://schemas.microsoft.com/office/drawing/2014/main" id="{1F381890-A645-4A8F-B075-3DA05F66D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" b="90000" l="556" r="90000">
                        <a14:foregroundMark x1="26778" y1="3871" x2="26778" y2="3871"/>
                        <a14:foregroundMark x1="31889" y1="4839" x2="31889" y2="4839"/>
                        <a14:foregroundMark x1="29778" y1="9032" x2="29778" y2="9032"/>
                        <a14:foregroundMark x1="37667" y1="16290" x2="37667" y2="16290"/>
                        <a14:foregroundMark x1="40222" y1="6774" x2="40222" y2="6774"/>
                        <a14:foregroundMark x1="27333" y1="12419" x2="27333" y2="12419"/>
                        <a14:foregroundMark x1="28333" y1="20000" x2="28333" y2="20000"/>
                        <a14:foregroundMark x1="17333" y1="16290" x2="17333" y2="16290"/>
                        <a14:foregroundMark x1="16667" y1="7903" x2="16667" y2="7903"/>
                        <a14:foregroundMark x1="19556" y1="968" x2="19556" y2="968"/>
                        <a14:foregroundMark x1="22333" y1="1935" x2="22333" y2="1935"/>
                        <a14:foregroundMark x1="7889" y1="4032" x2="7889" y2="4032"/>
                        <a14:foregroundMark x1="1556" y1="12419" x2="1556" y2="12419"/>
                        <a14:foregroundMark x1="11000" y1="21774" x2="11000" y2="21774"/>
                        <a14:foregroundMark x1="3000" y1="33226" x2="3000" y2="33226"/>
                        <a14:foregroundMark x1="10778" y1="35000" x2="10778" y2="35000"/>
                        <a14:foregroundMark x1="12222" y1="43548" x2="12222" y2="43548"/>
                        <a14:foregroundMark x1="17000" y1="33548" x2="17000" y2="33548"/>
                        <a14:foregroundMark x1="14000" y1="21935" x2="14000" y2="21935"/>
                        <a14:foregroundMark x1="17444" y1="28065" x2="17444" y2="28065"/>
                        <a14:foregroundMark x1="14667" y1="60806" x2="14667" y2="60806"/>
                        <a14:foregroundMark x1="11889" y1="69194" x2="11889" y2="69194"/>
                        <a14:foregroundMark x1="2889" y1="73710" x2="2889" y2="73710"/>
                        <a14:foregroundMark x1="22889" y1="67742" x2="22889" y2="67742"/>
                        <a14:foregroundMark x1="8778" y1="2258" x2="8778" y2="2258"/>
                        <a14:foregroundMark x1="556" y1="21774" x2="556" y2="21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014809" y="1166328"/>
            <a:ext cx="4876354" cy="272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79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نتيجة بحث الصور عن transparent abstract background png">
            <a:extLst>
              <a:ext uri="{FF2B5EF4-FFF2-40B4-BE49-F238E27FC236}">
                <a16:creationId xmlns="" xmlns:a16="http://schemas.microsoft.com/office/drawing/2014/main" id="{1F381890-A645-4A8F-B075-3DA05F66D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8" b="90000" l="556" r="90000">
                        <a14:foregroundMark x1="26778" y1="3871" x2="26778" y2="3871"/>
                        <a14:foregroundMark x1="31889" y1="4839" x2="31889" y2="4839"/>
                        <a14:foregroundMark x1="29778" y1="9032" x2="29778" y2="9032"/>
                        <a14:foregroundMark x1="37667" y1="16290" x2="37667" y2="16290"/>
                        <a14:foregroundMark x1="40222" y1="6774" x2="40222" y2="6774"/>
                        <a14:foregroundMark x1="27333" y1="12419" x2="27333" y2="12419"/>
                        <a14:foregroundMark x1="28333" y1="20000" x2="28333" y2="20000"/>
                        <a14:foregroundMark x1="17333" y1="16290" x2="17333" y2="16290"/>
                        <a14:foregroundMark x1="16667" y1="7903" x2="16667" y2="7903"/>
                        <a14:foregroundMark x1="19556" y1="968" x2="19556" y2="968"/>
                        <a14:foregroundMark x1="22333" y1="1935" x2="22333" y2="1935"/>
                        <a14:foregroundMark x1="7889" y1="4032" x2="7889" y2="4032"/>
                        <a14:foregroundMark x1="1556" y1="12419" x2="1556" y2="12419"/>
                        <a14:foregroundMark x1="11000" y1="21774" x2="11000" y2="21774"/>
                        <a14:foregroundMark x1="3000" y1="33226" x2="3000" y2="33226"/>
                        <a14:foregroundMark x1="10778" y1="35000" x2="10778" y2="35000"/>
                        <a14:foregroundMark x1="12222" y1="43548" x2="12222" y2="43548"/>
                        <a14:foregroundMark x1="17000" y1="33548" x2="17000" y2="33548"/>
                        <a14:foregroundMark x1="14000" y1="21935" x2="14000" y2="21935"/>
                        <a14:foregroundMark x1="17444" y1="28065" x2="17444" y2="28065"/>
                        <a14:foregroundMark x1="14667" y1="60806" x2="14667" y2="60806"/>
                        <a14:foregroundMark x1="11889" y1="69194" x2="11889" y2="69194"/>
                        <a14:foregroundMark x1="2889" y1="73710" x2="2889" y2="73710"/>
                        <a14:foregroundMark x1="22889" y1="67742" x2="22889" y2="67742"/>
                        <a14:foregroundMark x1="8778" y1="2258" x2="8778" y2="2258"/>
                        <a14:foregroundMark x1="556" y1="21774" x2="556" y2="21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4031527" y="890670"/>
            <a:ext cx="8066527" cy="555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hlinkClick r:id="rId6" action="ppaction://hlinksldjump"/>
            <a:extLst>
              <a:ext uri="{FF2B5EF4-FFF2-40B4-BE49-F238E27FC236}">
                <a16:creationId xmlns="" xmlns:a16="http://schemas.microsoft.com/office/drawing/2014/main" id="{165B31CC-D091-41FA-9127-06665A134649}"/>
              </a:ext>
            </a:extLst>
          </p:cNvPr>
          <p:cNvSpPr/>
          <p:nvPr/>
        </p:nvSpPr>
        <p:spPr>
          <a:xfrm>
            <a:off x="1167618" y="2293034"/>
            <a:ext cx="2250831" cy="872197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قُصور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4" name="Rectangle: Rounded Corners 3">
            <a:hlinkClick r:id="rId6" action="ppaction://hlinksldjump"/>
            <a:extLst>
              <a:ext uri="{FF2B5EF4-FFF2-40B4-BE49-F238E27FC236}">
                <a16:creationId xmlns="" xmlns:a16="http://schemas.microsoft.com/office/drawing/2014/main" id="{0BDD9970-C4DD-4ECF-AAD8-7039650533CB}"/>
              </a:ext>
            </a:extLst>
          </p:cNvPr>
          <p:cNvSpPr/>
          <p:nvPr/>
        </p:nvSpPr>
        <p:spPr>
          <a:xfrm>
            <a:off x="3573109" y="2293033"/>
            <a:ext cx="2250831" cy="872197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صُرصور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5" name="Rectangle: Rounded Corners 4">
            <a:hlinkClick r:id="rId7" action="ppaction://hlinksldjump"/>
            <a:extLst>
              <a:ext uri="{FF2B5EF4-FFF2-40B4-BE49-F238E27FC236}">
                <a16:creationId xmlns="" xmlns:a16="http://schemas.microsoft.com/office/drawing/2014/main" id="{DA2A4305-4989-4324-B599-34FDEB7D8E84}"/>
              </a:ext>
            </a:extLst>
          </p:cNvPr>
          <p:cNvSpPr/>
          <p:nvPr/>
        </p:nvSpPr>
        <p:spPr>
          <a:xfrm>
            <a:off x="5978600" y="2293032"/>
            <a:ext cx="2250831" cy="872197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صُعود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6" name="Rectangle: Rounded Corners 5">
            <a:hlinkClick r:id="rId7" action="ppaction://hlinksldjump"/>
            <a:extLst>
              <a:ext uri="{FF2B5EF4-FFF2-40B4-BE49-F238E27FC236}">
                <a16:creationId xmlns="" xmlns:a16="http://schemas.microsoft.com/office/drawing/2014/main" id="{A6B46229-DA88-415D-8F4D-EB237C79C078}"/>
              </a:ext>
            </a:extLst>
          </p:cNvPr>
          <p:cNvSpPr/>
          <p:nvPr/>
        </p:nvSpPr>
        <p:spPr>
          <a:xfrm>
            <a:off x="8384091" y="2293032"/>
            <a:ext cx="2250831" cy="872197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صُنْبور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8" name="Rectangle: Rounded Corners 7">
            <a:hlinkClick r:id="rId7" action="ppaction://hlinksldjump"/>
            <a:extLst>
              <a:ext uri="{FF2B5EF4-FFF2-40B4-BE49-F238E27FC236}">
                <a16:creationId xmlns="" xmlns:a16="http://schemas.microsoft.com/office/drawing/2014/main" id="{10E471A8-CC41-4228-8632-EE8FEDB23FC9}"/>
              </a:ext>
            </a:extLst>
          </p:cNvPr>
          <p:cNvSpPr/>
          <p:nvPr/>
        </p:nvSpPr>
        <p:spPr>
          <a:xfrm>
            <a:off x="2239067" y="3383829"/>
            <a:ext cx="2250831" cy="872197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صُحون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9" name="Rectangle: Rounded Corners 8">
            <a:hlinkClick r:id="rId6" action="ppaction://hlinksldjump"/>
            <a:extLst>
              <a:ext uri="{FF2B5EF4-FFF2-40B4-BE49-F238E27FC236}">
                <a16:creationId xmlns="" xmlns:a16="http://schemas.microsoft.com/office/drawing/2014/main" id="{E1DEB1C1-A715-4268-9B63-9F487F369951}"/>
              </a:ext>
            </a:extLst>
          </p:cNvPr>
          <p:cNvSpPr/>
          <p:nvPr/>
        </p:nvSpPr>
        <p:spPr>
          <a:xfrm>
            <a:off x="4948316" y="3383829"/>
            <a:ext cx="2250831" cy="872197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فُصول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0" name="Rectangle: Rounded Corners 9">
            <a:hlinkClick r:id="rId7" action="ppaction://hlinksldjump"/>
            <a:extLst>
              <a:ext uri="{FF2B5EF4-FFF2-40B4-BE49-F238E27FC236}">
                <a16:creationId xmlns="" xmlns:a16="http://schemas.microsoft.com/office/drawing/2014/main" id="{0ABF8D64-BF59-4C8D-A705-6CDAF9CC9CAC}"/>
              </a:ext>
            </a:extLst>
          </p:cNvPr>
          <p:cNvSpPr/>
          <p:nvPr/>
        </p:nvSpPr>
        <p:spPr>
          <a:xfrm>
            <a:off x="7657565" y="3385902"/>
            <a:ext cx="2250831" cy="872197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صُحُف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3" name="Rectangle: Rounded Corners 12">
            <a:hlinkClick r:id="rId6" action="ppaction://hlinksldjump"/>
            <a:extLst>
              <a:ext uri="{FF2B5EF4-FFF2-40B4-BE49-F238E27FC236}">
                <a16:creationId xmlns="" xmlns:a16="http://schemas.microsoft.com/office/drawing/2014/main" id="{193F557E-8504-4E93-94A6-5D78760AD1D4}"/>
              </a:ext>
            </a:extLst>
          </p:cNvPr>
          <p:cNvSpPr/>
          <p:nvPr/>
        </p:nvSpPr>
        <p:spPr>
          <a:xfrm>
            <a:off x="3822900" y="4459449"/>
            <a:ext cx="2250831" cy="872197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مَنْصور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4" name="Rectangle: Rounded Corners 13">
            <a:hlinkClick r:id="rId6" action="ppaction://hlinksldjump"/>
            <a:extLst>
              <a:ext uri="{FF2B5EF4-FFF2-40B4-BE49-F238E27FC236}">
                <a16:creationId xmlns="" xmlns:a16="http://schemas.microsoft.com/office/drawing/2014/main" id="{BDA7ACA8-E7D7-41C5-BE72-9A7E9469DD99}"/>
              </a:ext>
            </a:extLst>
          </p:cNvPr>
          <p:cNvSpPr/>
          <p:nvPr/>
        </p:nvSpPr>
        <p:spPr>
          <a:xfrm>
            <a:off x="6705183" y="4459450"/>
            <a:ext cx="2250831" cy="872197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أَصوم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5AC02F1-CC05-4014-B451-C82ADA3D4554}"/>
              </a:ext>
            </a:extLst>
          </p:cNvPr>
          <p:cNvSpPr txBox="1"/>
          <p:nvPr/>
        </p:nvSpPr>
        <p:spPr>
          <a:xfrm>
            <a:off x="1609160" y="1268068"/>
            <a:ext cx="86180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B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أُحَدِدُ الكَلِماتِ التي </a:t>
            </a:r>
            <a:r>
              <a:rPr lang="ar-B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تَحْتَوي على المدِّ الطَويلِ </a:t>
            </a:r>
            <a:r>
              <a:rPr lang="ar-B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(صــو)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7-Point Star 19"/>
          <p:cNvSpPr/>
          <p:nvPr/>
        </p:nvSpPr>
        <p:spPr>
          <a:xfrm>
            <a:off x="232116" y="231354"/>
            <a:ext cx="1753849" cy="1548973"/>
          </a:xfrm>
          <a:prstGeom prst="star7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sz="2400" b="1" dirty="0">
              <a:cs typeface="+mj-cs"/>
            </a:endParaRPr>
          </a:p>
          <a:p>
            <a:pPr algn="ctr"/>
            <a:r>
              <a:rPr lang="ar-BH" sz="2400" b="1" dirty="0">
                <a:cs typeface="+mj-cs"/>
              </a:rPr>
              <a:t>التدريب </a:t>
            </a:r>
            <a:r>
              <a:rPr lang="ar-BH" sz="2400" b="1" dirty="0" smtClean="0">
                <a:cs typeface="+mj-cs"/>
              </a:rPr>
              <a:t>2</a:t>
            </a:r>
            <a:endParaRPr lang="ar-BH" sz="2400" b="1" dirty="0">
              <a:cs typeface="+mj-cs"/>
            </a:endParaRPr>
          </a:p>
        </p:txBody>
      </p:sp>
      <p:pic>
        <p:nvPicPr>
          <p:cNvPr id="18" name="أحدد الكلمات التي تحتوي على صو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03946" y="2907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0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7398" y="628227"/>
            <a:ext cx="790179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4000" b="1" dirty="0">
                <a:solidFill>
                  <a:srgbClr val="FF0000"/>
                </a:solidFill>
              </a:rPr>
              <a:t>أُلاحِظُ الكَلِماتِ الَّتي تَحْتَوي عَلى </a:t>
            </a:r>
            <a:r>
              <a:rPr lang="ar-BH" sz="4000" b="1" dirty="0" smtClean="0">
                <a:solidFill>
                  <a:srgbClr val="FF0000"/>
                </a:solidFill>
              </a:rPr>
              <a:t>(صا):</a:t>
            </a:r>
            <a:endParaRPr lang="ar-BH" sz="4000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651250" y="1849911"/>
            <a:ext cx="1691185" cy="697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ar-BH" sz="3600" b="1" dirty="0" smtClean="0">
                <a:solidFill>
                  <a:srgbClr val="00B050"/>
                </a:solidFill>
              </a:rPr>
              <a:t>صــا</a:t>
            </a:r>
            <a:r>
              <a:rPr lang="ar-BH" sz="3600" b="1" dirty="0" smtClean="0"/>
              <a:t>لِحٌ</a:t>
            </a:r>
            <a:endParaRPr lang="ar-BH" sz="4400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238296" y="1849911"/>
            <a:ext cx="1691185" cy="697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ar-BH" sz="3600" b="1" dirty="0" smtClean="0"/>
              <a:t>أَ</a:t>
            </a:r>
            <a:r>
              <a:rPr lang="ar-BH" sz="3600" b="1" dirty="0" smtClean="0">
                <a:solidFill>
                  <a:schemeClr val="accent6"/>
                </a:solidFill>
              </a:rPr>
              <a:t>صـــا</a:t>
            </a:r>
            <a:r>
              <a:rPr lang="ar-BH" sz="3600" b="1" dirty="0" smtClean="0"/>
              <a:t>بِعٌ</a:t>
            </a:r>
            <a:endParaRPr lang="ar-BH" sz="4400" b="1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726939" y="1791225"/>
            <a:ext cx="1691185" cy="697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ar-BH" sz="4400" b="1" dirty="0" smtClean="0">
                <a:solidFill>
                  <a:srgbClr val="00B0F0"/>
                </a:solidFill>
              </a:rPr>
              <a:t>صــا</a:t>
            </a:r>
            <a:r>
              <a:rPr lang="ar-BH" sz="4400" b="1" dirty="0" smtClean="0"/>
              <a:t>بونٌ</a:t>
            </a:r>
            <a:endParaRPr lang="ar-BH" sz="4400" b="1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805657" y="2944007"/>
            <a:ext cx="1691185" cy="697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ar-BH" sz="4400" b="1" dirty="0" smtClean="0">
                <a:solidFill>
                  <a:srgbClr val="FF00FF"/>
                </a:solidFill>
              </a:rPr>
              <a:t>صـا</a:t>
            </a:r>
            <a:r>
              <a:rPr lang="ar-BH" sz="4400" b="1" dirty="0" smtClean="0"/>
              <a:t>روخٌ</a:t>
            </a:r>
            <a:endParaRPr lang="ar-BH" sz="4400" b="1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228505" y="2944007"/>
            <a:ext cx="1691185" cy="697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ar-BH" sz="4400" b="1" dirty="0" smtClean="0">
                <a:solidFill>
                  <a:srgbClr val="9900CC"/>
                </a:solidFill>
              </a:rPr>
              <a:t>صـــا</a:t>
            </a:r>
            <a:r>
              <a:rPr lang="ar-BH" sz="4400" b="1" dirty="0" smtClean="0"/>
              <a:t>مَ</a:t>
            </a:r>
            <a:endParaRPr lang="ar-BH" sz="4400" b="1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788295" y="4278305"/>
            <a:ext cx="1691185" cy="697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ar-BH" sz="4400" b="1" dirty="0" smtClean="0">
                <a:solidFill>
                  <a:srgbClr val="00B0F0"/>
                </a:solidFill>
              </a:rPr>
              <a:t>صــا</a:t>
            </a:r>
            <a:r>
              <a:rPr lang="ar-BH" sz="4400" b="1" dirty="0" smtClean="0"/>
              <a:t>حِبٌ</a:t>
            </a:r>
            <a:endParaRPr lang="ar-BH" sz="4400" b="1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238296" y="4313790"/>
            <a:ext cx="1691185" cy="697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ar-BH" sz="4400" b="1" dirty="0" smtClean="0">
                <a:solidFill>
                  <a:srgbClr val="00B050"/>
                </a:solidFill>
              </a:rPr>
              <a:t>صــا</a:t>
            </a:r>
            <a:r>
              <a:rPr lang="ar-BH" sz="4400" b="1" dirty="0" smtClean="0"/>
              <a:t>نِعٌ</a:t>
            </a:r>
            <a:endParaRPr lang="ar-BH" sz="4400" b="1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726939" y="4278305"/>
            <a:ext cx="1691185" cy="697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ar-BH" sz="4400" b="1" dirty="0" smtClean="0">
                <a:solidFill>
                  <a:schemeClr val="accent6"/>
                </a:solidFill>
              </a:rPr>
              <a:t>صــا</a:t>
            </a:r>
            <a:r>
              <a:rPr lang="ar-BH" sz="4400" b="1" dirty="0" smtClean="0"/>
              <a:t>دِقٌ</a:t>
            </a:r>
            <a:endParaRPr lang="ar-BH" sz="4400" b="1" dirty="0"/>
          </a:p>
        </p:txBody>
      </p:sp>
      <p:sp>
        <p:nvSpPr>
          <p:cNvPr id="12" name="Rectangle 11"/>
          <p:cNvSpPr/>
          <p:nvPr/>
        </p:nvSpPr>
        <p:spPr>
          <a:xfrm>
            <a:off x="832513" y="394618"/>
            <a:ext cx="10835159" cy="571863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pic>
        <p:nvPicPr>
          <p:cNvPr id="2" name="ألاحظ الكلمات التي تحتوي على صا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3664" y="628227"/>
            <a:ext cx="718783" cy="70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7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5" grpId="0" build="p"/>
      <p:bldP spid="6" grpId="0" build="p"/>
      <p:bldP spid="7" grpId="0" build="p"/>
      <p:bldP spid="8" grpId="0" build="p"/>
      <p:bldP spid="9" grpId="0" build="p"/>
      <p:bldP spid="10" grpId="0" build="p"/>
      <p:bldP spid="1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نتيجة بحث الصور عن transparent abstract background png">
            <a:extLst>
              <a:ext uri="{FF2B5EF4-FFF2-40B4-BE49-F238E27FC236}">
                <a16:creationId xmlns="" xmlns:a16="http://schemas.microsoft.com/office/drawing/2014/main" id="{1F381890-A645-4A8F-B075-3DA05F66D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8" b="90000" l="556" r="90000">
                        <a14:foregroundMark x1="26778" y1="3871" x2="26778" y2="3871"/>
                        <a14:foregroundMark x1="31889" y1="4839" x2="31889" y2="4839"/>
                        <a14:foregroundMark x1="29778" y1="9032" x2="29778" y2="9032"/>
                        <a14:foregroundMark x1="37667" y1="16290" x2="37667" y2="16290"/>
                        <a14:foregroundMark x1="40222" y1="6774" x2="40222" y2="6774"/>
                        <a14:foregroundMark x1="27333" y1="12419" x2="27333" y2="12419"/>
                        <a14:foregroundMark x1="28333" y1="20000" x2="28333" y2="20000"/>
                        <a14:foregroundMark x1="17333" y1="16290" x2="17333" y2="16290"/>
                        <a14:foregroundMark x1="16667" y1="7903" x2="16667" y2="7903"/>
                        <a14:foregroundMark x1="19556" y1="968" x2="19556" y2="968"/>
                        <a14:foregroundMark x1="22333" y1="1935" x2="22333" y2="1935"/>
                        <a14:foregroundMark x1="7889" y1="4032" x2="7889" y2="4032"/>
                        <a14:foregroundMark x1="1556" y1="12419" x2="1556" y2="12419"/>
                        <a14:foregroundMark x1="11000" y1="21774" x2="11000" y2="21774"/>
                        <a14:foregroundMark x1="3000" y1="33226" x2="3000" y2="33226"/>
                        <a14:foregroundMark x1="10778" y1="35000" x2="10778" y2="35000"/>
                        <a14:foregroundMark x1="12222" y1="43548" x2="12222" y2="43548"/>
                        <a14:foregroundMark x1="17000" y1="33548" x2="17000" y2="33548"/>
                        <a14:foregroundMark x1="14000" y1="21935" x2="14000" y2="21935"/>
                        <a14:foregroundMark x1="17444" y1="28065" x2="17444" y2="28065"/>
                        <a14:foregroundMark x1="14667" y1="60806" x2="14667" y2="60806"/>
                        <a14:foregroundMark x1="11889" y1="69194" x2="11889" y2="69194"/>
                        <a14:foregroundMark x1="2889" y1="73710" x2="2889" y2="73710"/>
                        <a14:foregroundMark x1="22889" y1="67742" x2="22889" y2="67742"/>
                        <a14:foregroundMark x1="8778" y1="2258" x2="8778" y2="2258"/>
                        <a14:foregroundMark x1="556" y1="21774" x2="556" y2="21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3758132" y="752481"/>
            <a:ext cx="8066527" cy="555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hlinkClick r:id="rId6" action="ppaction://hlinksldjump"/>
          </p:cNvPr>
          <p:cNvSpPr txBox="1"/>
          <p:nvPr/>
        </p:nvSpPr>
        <p:spPr>
          <a:xfrm>
            <a:off x="5704936" y="2015605"/>
            <a:ext cx="1388964" cy="76944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ar-BH" sz="4400" dirty="0"/>
              <a:t>صَباحٌ</a:t>
            </a:r>
            <a:endParaRPr lang="en-US" sz="4400" dirty="0"/>
          </a:p>
        </p:txBody>
      </p:sp>
      <p:sp>
        <p:nvSpPr>
          <p:cNvPr id="14" name="مربع نص 13">
            <a:hlinkClick r:id="rId6" action="ppaction://hlinksldjump"/>
          </p:cNvPr>
          <p:cNvSpPr txBox="1"/>
          <p:nvPr/>
        </p:nvSpPr>
        <p:spPr>
          <a:xfrm>
            <a:off x="7093900" y="3517170"/>
            <a:ext cx="1376153" cy="76944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sz="4400" dirty="0"/>
              <a:t>صَدَفٌ</a:t>
            </a:r>
            <a:endParaRPr lang="en-US" sz="4400" dirty="0"/>
          </a:p>
        </p:txBody>
      </p:sp>
      <p:sp>
        <p:nvSpPr>
          <p:cNvPr id="15" name="مربع نص 14">
            <a:hlinkClick r:id="rId7" action="ppaction://hlinksldjump"/>
          </p:cNvPr>
          <p:cNvSpPr txBox="1"/>
          <p:nvPr/>
        </p:nvSpPr>
        <p:spPr>
          <a:xfrm>
            <a:off x="8160904" y="2002441"/>
            <a:ext cx="1297949" cy="76944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ar-BH" sz="4400" dirty="0"/>
              <a:t>صادَ</a:t>
            </a:r>
            <a:endParaRPr lang="en-US" sz="4400" dirty="0"/>
          </a:p>
        </p:txBody>
      </p:sp>
      <p:sp>
        <p:nvSpPr>
          <p:cNvPr id="19" name="مربع نص 18">
            <a:hlinkClick r:id="rId7" action="ppaction://hlinksldjump"/>
          </p:cNvPr>
          <p:cNvSpPr txBox="1"/>
          <p:nvPr/>
        </p:nvSpPr>
        <p:spPr>
          <a:xfrm>
            <a:off x="2936509" y="2002441"/>
            <a:ext cx="1643247" cy="76944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sz="4400" dirty="0"/>
              <a:t>أَصابِعٌ</a:t>
            </a:r>
            <a:endParaRPr lang="en-US" sz="4400" dirty="0"/>
          </a:p>
        </p:txBody>
      </p:sp>
      <p:sp>
        <p:nvSpPr>
          <p:cNvPr id="20" name="مربع نص 19">
            <a:hlinkClick r:id="rId7" action="ppaction://hlinksldjump"/>
          </p:cNvPr>
          <p:cNvSpPr txBox="1"/>
          <p:nvPr/>
        </p:nvSpPr>
        <p:spPr>
          <a:xfrm>
            <a:off x="4196977" y="3530951"/>
            <a:ext cx="1709169" cy="76944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sz="4400" dirty="0"/>
              <a:t>صاحِبٌ</a:t>
            </a:r>
            <a:endParaRPr lang="en-US" sz="4400" dirty="0"/>
          </a:p>
        </p:txBody>
      </p:sp>
      <p:sp>
        <p:nvSpPr>
          <p:cNvPr id="21" name="مربع نص 20">
            <a:hlinkClick r:id="rId7" action="ppaction://hlinksldjump"/>
          </p:cNvPr>
          <p:cNvSpPr txBox="1"/>
          <p:nvPr/>
        </p:nvSpPr>
        <p:spPr>
          <a:xfrm>
            <a:off x="5906146" y="4958958"/>
            <a:ext cx="1155191" cy="76944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BH" sz="4400" dirty="0"/>
              <a:t>صامَ</a:t>
            </a:r>
            <a:endParaRPr lang="en-US" sz="4400" dirty="0"/>
          </a:p>
        </p:txBody>
      </p:sp>
      <p:sp>
        <p:nvSpPr>
          <p:cNvPr id="25" name="مربع نص 24"/>
          <p:cNvSpPr txBox="1"/>
          <p:nvPr/>
        </p:nvSpPr>
        <p:spPr>
          <a:xfrm>
            <a:off x="2042174" y="707525"/>
            <a:ext cx="8192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4000" b="1" dirty="0"/>
              <a:t>أُحَدِّدُ الكَلِماتِ الَّتي بِها المَدُّ الطَّويلُ (صــــا):</a:t>
            </a:r>
            <a:endParaRPr lang="en-US" sz="4000" b="1" dirty="0"/>
          </a:p>
        </p:txBody>
      </p:sp>
      <p:sp>
        <p:nvSpPr>
          <p:cNvPr id="17" name="7-Point Star 16"/>
          <p:cNvSpPr/>
          <p:nvPr/>
        </p:nvSpPr>
        <p:spPr>
          <a:xfrm>
            <a:off x="488947" y="493581"/>
            <a:ext cx="1753849" cy="1548973"/>
          </a:xfrm>
          <a:prstGeom prst="star7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sz="2400" dirty="0"/>
          </a:p>
          <a:p>
            <a:pPr algn="ctr"/>
            <a:r>
              <a:rPr lang="ar-BH" sz="2400" dirty="0"/>
              <a:t>التدريب </a:t>
            </a:r>
            <a:r>
              <a:rPr lang="ar-BH" sz="2400" dirty="0" smtClean="0"/>
              <a:t>3</a:t>
            </a:r>
            <a:endParaRPr lang="ar-BH" sz="2400" dirty="0"/>
          </a:p>
        </p:txBody>
      </p:sp>
      <p:pic>
        <p:nvPicPr>
          <p:cNvPr id="3" name="5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82193" y="295753"/>
            <a:ext cx="609600" cy="609600"/>
          </a:xfrm>
          <a:prstGeom prst="rect">
            <a:avLst/>
          </a:prstGeom>
        </p:spPr>
      </p:pic>
      <p:pic>
        <p:nvPicPr>
          <p:cNvPr id="12" name="Picture 2" descr="نتيجة بحث الصور عن transparent abstract background png">
            <a:extLst>
              <a:ext uri="{FF2B5EF4-FFF2-40B4-BE49-F238E27FC236}">
                <a16:creationId xmlns="" xmlns:a16="http://schemas.microsoft.com/office/drawing/2014/main" id="{1F381890-A645-4A8F-B075-3DA05F66D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8" b="90000" l="556" r="90000">
                        <a14:foregroundMark x1="26778" y1="3871" x2="26778" y2="3871"/>
                        <a14:foregroundMark x1="31889" y1="4839" x2="31889" y2="4839"/>
                        <a14:foregroundMark x1="29778" y1="9032" x2="29778" y2="9032"/>
                        <a14:foregroundMark x1="37667" y1="16290" x2="37667" y2="16290"/>
                        <a14:foregroundMark x1="40222" y1="6774" x2="40222" y2="6774"/>
                        <a14:foregroundMark x1="27333" y1="12419" x2="27333" y2="12419"/>
                        <a14:foregroundMark x1="28333" y1="20000" x2="28333" y2="20000"/>
                        <a14:foregroundMark x1="17333" y1="16290" x2="17333" y2="16290"/>
                        <a14:foregroundMark x1="16667" y1="7903" x2="16667" y2="7903"/>
                        <a14:foregroundMark x1="19556" y1="968" x2="19556" y2="968"/>
                        <a14:foregroundMark x1="22333" y1="1935" x2="22333" y2="1935"/>
                        <a14:foregroundMark x1="7889" y1="4032" x2="7889" y2="4032"/>
                        <a14:foregroundMark x1="1556" y1="12419" x2="1556" y2="12419"/>
                        <a14:foregroundMark x1="11000" y1="21774" x2="11000" y2="21774"/>
                        <a14:foregroundMark x1="3000" y1="33226" x2="3000" y2="33226"/>
                        <a14:foregroundMark x1="10778" y1="35000" x2="10778" y2="35000"/>
                        <a14:foregroundMark x1="12222" y1="43548" x2="12222" y2="43548"/>
                        <a14:foregroundMark x1="17000" y1="33548" x2="17000" y2="33548"/>
                        <a14:foregroundMark x1="14000" y1="21935" x2="14000" y2="21935"/>
                        <a14:foregroundMark x1="17444" y1="28065" x2="17444" y2="28065"/>
                        <a14:foregroundMark x1="14667" y1="60806" x2="14667" y2="60806"/>
                        <a14:foregroundMark x1="11889" y1="69194" x2="11889" y2="69194"/>
                        <a14:foregroundMark x1="2889" y1="73710" x2="2889" y2="73710"/>
                        <a14:foregroundMark x1="22889" y1="67742" x2="22889" y2="67742"/>
                        <a14:foregroundMark x1="8778" y1="2258" x2="8778" y2="2258"/>
                        <a14:foregroundMark x1="556" y1="21774" x2="556" y2="21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71927" y="1061468"/>
            <a:ext cx="7478165" cy="534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13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99193" y="667971"/>
            <a:ext cx="790179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BH" sz="4000" b="1" dirty="0">
                <a:solidFill>
                  <a:srgbClr val="FF0000"/>
                </a:solidFill>
              </a:rPr>
              <a:t>أُلاحِظُ الكَلِماتِ الَّتي تَحْتَوي عَلى </a:t>
            </a:r>
            <a:r>
              <a:rPr lang="ar-BH" sz="4000" b="1" dirty="0" smtClean="0">
                <a:solidFill>
                  <a:srgbClr val="FF0000"/>
                </a:solidFill>
              </a:rPr>
              <a:t>(صي):</a:t>
            </a:r>
            <a:endParaRPr lang="ar-BH" sz="4000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715967" y="3290566"/>
            <a:ext cx="1691185" cy="697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ar-BH" sz="3600" b="1" dirty="0" smtClean="0">
                <a:solidFill>
                  <a:srgbClr val="00B050"/>
                </a:solidFill>
              </a:rPr>
              <a:t>عَ</a:t>
            </a:r>
            <a:r>
              <a:rPr lang="ar-BH" sz="3600" b="1" dirty="0" smtClean="0">
                <a:solidFill>
                  <a:srgbClr val="0070C0"/>
                </a:solidFill>
              </a:rPr>
              <a:t>صي</a:t>
            </a:r>
            <a:r>
              <a:rPr lang="ar-BH" sz="3600" b="1" dirty="0" smtClean="0">
                <a:solidFill>
                  <a:srgbClr val="00B050"/>
                </a:solidFill>
              </a:rPr>
              <a:t>رٌ</a:t>
            </a:r>
            <a:endParaRPr lang="ar-BH" sz="4400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192371" y="2592896"/>
            <a:ext cx="1347121" cy="697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ar-BH" sz="3600" b="1" dirty="0" smtClean="0">
                <a:solidFill>
                  <a:srgbClr val="00B050"/>
                </a:solidFill>
              </a:rPr>
              <a:t>حَ</a:t>
            </a:r>
            <a:r>
              <a:rPr lang="ar-BH" sz="3600" b="1" dirty="0" smtClean="0">
                <a:solidFill>
                  <a:srgbClr val="0070C0"/>
                </a:solidFill>
              </a:rPr>
              <a:t>صي</a:t>
            </a:r>
            <a:r>
              <a:rPr lang="ar-BH" sz="3600" b="1" dirty="0" smtClean="0">
                <a:solidFill>
                  <a:srgbClr val="00B050"/>
                </a:solidFill>
              </a:rPr>
              <a:t>رٌ</a:t>
            </a:r>
            <a:endParaRPr lang="ar-BH" sz="4400" b="1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44271" y="1895226"/>
            <a:ext cx="1691185" cy="697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ar-BH" sz="3600" b="1" dirty="0" smtClean="0">
                <a:solidFill>
                  <a:srgbClr val="0070C0"/>
                </a:solidFill>
              </a:rPr>
              <a:t>صي</a:t>
            </a:r>
            <a:r>
              <a:rPr lang="ar-BH" sz="3600" b="1" dirty="0" smtClean="0">
                <a:solidFill>
                  <a:srgbClr val="00B050"/>
                </a:solidFill>
              </a:rPr>
              <a:t>صانٌ</a:t>
            </a:r>
            <a:endParaRPr lang="ar-BH" sz="4400" b="1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285397" y="3988236"/>
            <a:ext cx="1624202" cy="697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ar-BH" sz="3600" b="1" dirty="0" smtClean="0">
                <a:solidFill>
                  <a:srgbClr val="00B050"/>
                </a:solidFill>
              </a:rPr>
              <a:t>خُصو</a:t>
            </a:r>
            <a:r>
              <a:rPr lang="ar-BH" sz="3600" b="1" dirty="0" smtClean="0">
                <a:solidFill>
                  <a:srgbClr val="0070C0"/>
                </a:solidFill>
              </a:rPr>
              <a:t>صي</a:t>
            </a:r>
            <a:endParaRPr lang="ar-BH" sz="4400" b="1" dirty="0">
              <a:solidFill>
                <a:srgbClr val="0070C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404281" y="4685906"/>
            <a:ext cx="1624202" cy="697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ar-BH" sz="3600" b="1" dirty="0" smtClean="0">
                <a:solidFill>
                  <a:srgbClr val="00B050"/>
                </a:solidFill>
              </a:rPr>
              <a:t>رصا</a:t>
            </a:r>
            <a:r>
              <a:rPr lang="ar-BH" sz="3600" b="1" dirty="0" smtClean="0">
                <a:solidFill>
                  <a:srgbClr val="0070C0"/>
                </a:solidFill>
              </a:rPr>
              <a:t>صي</a:t>
            </a:r>
            <a:endParaRPr lang="ar-BH" sz="4400" b="1" dirty="0">
              <a:solidFill>
                <a:srgbClr val="0070C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9414382" y="2469888"/>
            <a:ext cx="5049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7660916" y="3168198"/>
            <a:ext cx="5049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561559" y="3852861"/>
            <a:ext cx="5049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385182" y="4685906"/>
            <a:ext cx="5049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711415" y="5383576"/>
            <a:ext cx="5049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832513" y="394618"/>
            <a:ext cx="10835159" cy="571863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pic>
        <p:nvPicPr>
          <p:cNvPr id="2" name="ألاحظ الكلمات التي تحتوي على صي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183" y="265134"/>
            <a:ext cx="609600" cy="609600"/>
          </a:xfrm>
          <a:prstGeom prst="rect">
            <a:avLst/>
          </a:prstGeom>
        </p:spPr>
      </p:pic>
      <p:pic>
        <p:nvPicPr>
          <p:cNvPr id="17" name="Picture 2" descr="نتيجة بحث الصور عن transparent abstract background png">
            <a:extLst>
              <a:ext uri="{FF2B5EF4-FFF2-40B4-BE49-F238E27FC236}">
                <a16:creationId xmlns="" xmlns:a16="http://schemas.microsoft.com/office/drawing/2014/main" id="{1F381890-A645-4A8F-B075-3DA05F66D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8" b="90000" l="556" r="90000">
                        <a14:foregroundMark x1="26778" y1="3871" x2="26778" y2="3871"/>
                        <a14:foregroundMark x1="31889" y1="4839" x2="31889" y2="4839"/>
                        <a14:foregroundMark x1="29778" y1="9032" x2="29778" y2="9032"/>
                        <a14:foregroundMark x1="37667" y1="16290" x2="37667" y2="16290"/>
                        <a14:foregroundMark x1="40222" y1="6774" x2="40222" y2="6774"/>
                        <a14:foregroundMark x1="27333" y1="12419" x2="27333" y2="12419"/>
                        <a14:foregroundMark x1="28333" y1="20000" x2="28333" y2="20000"/>
                        <a14:foregroundMark x1="17333" y1="16290" x2="17333" y2="16290"/>
                        <a14:foregroundMark x1="16667" y1="7903" x2="16667" y2="7903"/>
                        <a14:foregroundMark x1="19556" y1="968" x2="19556" y2="968"/>
                        <a14:foregroundMark x1="22333" y1="1935" x2="22333" y2="1935"/>
                        <a14:foregroundMark x1="7889" y1="4032" x2="7889" y2="4032"/>
                        <a14:foregroundMark x1="1556" y1="12419" x2="1556" y2="12419"/>
                        <a14:foregroundMark x1="11000" y1="21774" x2="11000" y2="21774"/>
                        <a14:foregroundMark x1="3000" y1="33226" x2="3000" y2="33226"/>
                        <a14:foregroundMark x1="10778" y1="35000" x2="10778" y2="35000"/>
                        <a14:foregroundMark x1="12222" y1="43548" x2="12222" y2="43548"/>
                        <a14:foregroundMark x1="17000" y1="33548" x2="17000" y2="33548"/>
                        <a14:foregroundMark x1="14000" y1="21935" x2="14000" y2="21935"/>
                        <a14:foregroundMark x1="17444" y1="28065" x2="17444" y2="28065"/>
                        <a14:foregroundMark x1="14667" y1="60806" x2="14667" y2="60806"/>
                        <a14:foregroundMark x1="11889" y1="69194" x2="11889" y2="69194"/>
                        <a14:foregroundMark x1="2889" y1="73710" x2="2889" y2="73710"/>
                        <a14:foregroundMark x1="22889" y1="67742" x2="22889" y2="67742"/>
                        <a14:foregroundMark x1="8778" y1="2258" x2="8778" y2="2258"/>
                        <a14:foregroundMark x1="556" y1="21774" x2="556" y2="21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39099" y="1578471"/>
            <a:ext cx="4876354" cy="272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نتيجة بحث الصور عن transparent abstract background png">
            <a:extLst>
              <a:ext uri="{FF2B5EF4-FFF2-40B4-BE49-F238E27FC236}">
                <a16:creationId xmlns="" xmlns:a16="http://schemas.microsoft.com/office/drawing/2014/main" id="{1F381890-A645-4A8F-B075-3DA05F66D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8" b="90000" l="556" r="90000">
                        <a14:foregroundMark x1="26778" y1="3871" x2="26778" y2="3871"/>
                        <a14:foregroundMark x1="31889" y1="4839" x2="31889" y2="4839"/>
                        <a14:foregroundMark x1="29778" y1="9032" x2="29778" y2="9032"/>
                        <a14:foregroundMark x1="37667" y1="16290" x2="37667" y2="16290"/>
                        <a14:foregroundMark x1="40222" y1="6774" x2="40222" y2="6774"/>
                        <a14:foregroundMark x1="27333" y1="12419" x2="27333" y2="12419"/>
                        <a14:foregroundMark x1="28333" y1="20000" x2="28333" y2="20000"/>
                        <a14:foregroundMark x1="17333" y1="16290" x2="17333" y2="16290"/>
                        <a14:foregroundMark x1="16667" y1="7903" x2="16667" y2="7903"/>
                        <a14:foregroundMark x1="19556" y1="968" x2="19556" y2="968"/>
                        <a14:foregroundMark x1="22333" y1="1935" x2="22333" y2="1935"/>
                        <a14:foregroundMark x1="7889" y1="4032" x2="7889" y2="4032"/>
                        <a14:foregroundMark x1="1556" y1="12419" x2="1556" y2="12419"/>
                        <a14:foregroundMark x1="11000" y1="21774" x2="11000" y2="21774"/>
                        <a14:foregroundMark x1="3000" y1="33226" x2="3000" y2="33226"/>
                        <a14:foregroundMark x1="10778" y1="35000" x2="10778" y2="35000"/>
                        <a14:foregroundMark x1="12222" y1="43548" x2="12222" y2="43548"/>
                        <a14:foregroundMark x1="17000" y1="33548" x2="17000" y2="33548"/>
                        <a14:foregroundMark x1="14000" y1="21935" x2="14000" y2="21935"/>
                        <a14:foregroundMark x1="17444" y1="28065" x2="17444" y2="28065"/>
                        <a14:foregroundMark x1="14667" y1="60806" x2="14667" y2="60806"/>
                        <a14:foregroundMark x1="11889" y1="69194" x2="11889" y2="69194"/>
                        <a14:foregroundMark x1="2889" y1="73710" x2="2889" y2="73710"/>
                        <a14:foregroundMark x1="22889" y1="67742" x2="22889" y2="67742"/>
                        <a14:foregroundMark x1="8778" y1="2258" x2="8778" y2="2258"/>
                        <a14:foregroundMark x1="556" y1="21774" x2="556" y2="21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597279" y="2096831"/>
            <a:ext cx="4876354" cy="272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88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5" grpId="0" build="p"/>
      <p:bldP spid="6" grpId="0" build="p"/>
      <p:bldP spid="8" grpId="0" build="p"/>
      <p:bldP spid="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نتيجة بحث الصور عن transparent abstract background png">
            <a:extLst>
              <a:ext uri="{FF2B5EF4-FFF2-40B4-BE49-F238E27FC236}">
                <a16:creationId xmlns="" xmlns:a16="http://schemas.microsoft.com/office/drawing/2014/main" id="{1F381890-A645-4A8F-B075-3DA05F66D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8" b="90000" l="556" r="90000">
                        <a14:foregroundMark x1="26778" y1="3871" x2="26778" y2="3871"/>
                        <a14:foregroundMark x1="31889" y1="4839" x2="31889" y2="4839"/>
                        <a14:foregroundMark x1="29778" y1="9032" x2="29778" y2="9032"/>
                        <a14:foregroundMark x1="37667" y1="16290" x2="37667" y2="16290"/>
                        <a14:foregroundMark x1="40222" y1="6774" x2="40222" y2="6774"/>
                        <a14:foregroundMark x1="27333" y1="12419" x2="27333" y2="12419"/>
                        <a14:foregroundMark x1="28333" y1="20000" x2="28333" y2="20000"/>
                        <a14:foregroundMark x1="17333" y1="16290" x2="17333" y2="16290"/>
                        <a14:foregroundMark x1="16667" y1="7903" x2="16667" y2="7903"/>
                        <a14:foregroundMark x1="19556" y1="968" x2="19556" y2="968"/>
                        <a14:foregroundMark x1="22333" y1="1935" x2="22333" y2="1935"/>
                        <a14:foregroundMark x1="7889" y1="4032" x2="7889" y2="4032"/>
                        <a14:foregroundMark x1="1556" y1="12419" x2="1556" y2="12419"/>
                        <a14:foregroundMark x1="11000" y1="21774" x2="11000" y2="21774"/>
                        <a14:foregroundMark x1="3000" y1="33226" x2="3000" y2="33226"/>
                        <a14:foregroundMark x1="10778" y1="35000" x2="10778" y2="35000"/>
                        <a14:foregroundMark x1="12222" y1="43548" x2="12222" y2="43548"/>
                        <a14:foregroundMark x1="17000" y1="33548" x2="17000" y2="33548"/>
                        <a14:foregroundMark x1="14000" y1="21935" x2="14000" y2="21935"/>
                        <a14:foregroundMark x1="17444" y1="28065" x2="17444" y2="28065"/>
                        <a14:foregroundMark x1="14667" y1="60806" x2="14667" y2="60806"/>
                        <a14:foregroundMark x1="11889" y1="69194" x2="11889" y2="69194"/>
                        <a14:foregroundMark x1="2889" y1="73710" x2="2889" y2="73710"/>
                        <a14:foregroundMark x1="22889" y1="67742" x2="22889" y2="67742"/>
                        <a14:foregroundMark x1="8778" y1="2258" x2="8778" y2="2258"/>
                        <a14:foregroundMark x1="556" y1="21774" x2="556" y2="21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5908373" y="350888"/>
            <a:ext cx="6540775" cy="542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24"/>
          <p:cNvSpPr txBox="1"/>
          <p:nvPr/>
        </p:nvSpPr>
        <p:spPr>
          <a:xfrm>
            <a:off x="2650905" y="384793"/>
            <a:ext cx="8192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4000" b="1"/>
              <a:t>أُحَدِّدُ الكَلِماتِ </a:t>
            </a:r>
            <a:r>
              <a:rPr lang="ar-BH" sz="4000" b="1" dirty="0"/>
              <a:t>الَّتي بِها المَدُّ الطَّويلُ (صـــي):</a:t>
            </a:r>
            <a:endParaRPr lang="en-US" sz="4000" b="1" dirty="0"/>
          </a:p>
        </p:txBody>
      </p:sp>
      <p:sp>
        <p:nvSpPr>
          <p:cNvPr id="9" name="Cloud 8">
            <a:hlinkClick r:id="rId7" action="ppaction://hlinksldjump"/>
          </p:cNvPr>
          <p:cNvSpPr/>
          <p:nvPr/>
        </p:nvSpPr>
        <p:spPr>
          <a:xfrm>
            <a:off x="7741567" y="1603361"/>
            <a:ext cx="1611778" cy="1178169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3600" b="1" dirty="0">
                <a:solidFill>
                  <a:schemeClr val="accent1"/>
                </a:solidFill>
              </a:rPr>
              <a:t>مصيرٌ</a:t>
            </a:r>
          </a:p>
        </p:txBody>
      </p:sp>
      <p:sp>
        <p:nvSpPr>
          <p:cNvPr id="11" name="Cloud 10">
            <a:hlinkClick r:id="rId8" action="ppaction://hlinksldjump"/>
          </p:cNvPr>
          <p:cNvSpPr/>
          <p:nvPr/>
        </p:nvSpPr>
        <p:spPr>
          <a:xfrm>
            <a:off x="5135525" y="1453469"/>
            <a:ext cx="1611778" cy="1178169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3600" b="1" dirty="0">
                <a:solidFill>
                  <a:schemeClr val="accent1"/>
                </a:solidFill>
              </a:rPr>
              <a:t>يَصومُ</a:t>
            </a:r>
          </a:p>
        </p:txBody>
      </p:sp>
      <p:sp>
        <p:nvSpPr>
          <p:cNvPr id="13" name="Cloud 12">
            <a:hlinkClick r:id="rId7" action="ppaction://hlinksldjump"/>
          </p:cNvPr>
          <p:cNvSpPr/>
          <p:nvPr/>
        </p:nvSpPr>
        <p:spPr>
          <a:xfrm>
            <a:off x="2648537" y="1463022"/>
            <a:ext cx="1787289" cy="1178169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3600" b="1" dirty="0" smtClean="0">
                <a:solidFill>
                  <a:schemeClr val="accent1"/>
                </a:solidFill>
              </a:rPr>
              <a:t>يَصيدُ</a:t>
            </a:r>
            <a:endParaRPr lang="ar-BH" sz="3600" b="1" dirty="0">
              <a:solidFill>
                <a:schemeClr val="accent1"/>
              </a:solidFill>
            </a:endParaRPr>
          </a:p>
        </p:txBody>
      </p:sp>
      <p:sp>
        <p:nvSpPr>
          <p:cNvPr id="16" name="Cloud 15">
            <a:hlinkClick r:id="rId7" action="ppaction://hlinksldjump"/>
          </p:cNvPr>
          <p:cNvSpPr/>
          <p:nvPr/>
        </p:nvSpPr>
        <p:spPr>
          <a:xfrm>
            <a:off x="2100409" y="3227725"/>
            <a:ext cx="2335417" cy="1178169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3600" b="1" dirty="0">
                <a:solidFill>
                  <a:schemeClr val="accent1"/>
                </a:solidFill>
              </a:rPr>
              <a:t>قَصيدةٌ</a:t>
            </a:r>
          </a:p>
        </p:txBody>
      </p:sp>
      <p:sp>
        <p:nvSpPr>
          <p:cNvPr id="17" name="Cloud 16">
            <a:hlinkClick r:id="rId7" action="ppaction://hlinksldjump"/>
          </p:cNvPr>
          <p:cNvSpPr/>
          <p:nvPr/>
        </p:nvSpPr>
        <p:spPr>
          <a:xfrm>
            <a:off x="7741567" y="3291348"/>
            <a:ext cx="1793669" cy="1217096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3600" b="1" dirty="0">
                <a:solidFill>
                  <a:schemeClr val="accent1"/>
                </a:solidFill>
              </a:rPr>
              <a:t>يُحْصي</a:t>
            </a:r>
          </a:p>
        </p:txBody>
      </p:sp>
      <p:sp>
        <p:nvSpPr>
          <p:cNvPr id="18" name="Cloud 17">
            <a:hlinkClick r:id="rId8" action="ppaction://hlinksldjump"/>
          </p:cNvPr>
          <p:cNvSpPr/>
          <p:nvPr/>
        </p:nvSpPr>
        <p:spPr>
          <a:xfrm>
            <a:off x="4920988" y="3919360"/>
            <a:ext cx="2335417" cy="1178169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3600" b="1" dirty="0">
                <a:solidFill>
                  <a:schemeClr val="accent1"/>
                </a:solidFill>
              </a:rPr>
              <a:t>صورةٌ</a:t>
            </a:r>
          </a:p>
        </p:txBody>
      </p:sp>
      <p:pic>
        <p:nvPicPr>
          <p:cNvPr id="2" name="6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63318" y="699270"/>
            <a:ext cx="609600" cy="609600"/>
          </a:xfrm>
          <a:prstGeom prst="rect">
            <a:avLst/>
          </a:prstGeom>
        </p:spPr>
      </p:pic>
      <p:sp>
        <p:nvSpPr>
          <p:cNvPr id="20" name="7-Point Star 19"/>
          <p:cNvSpPr/>
          <p:nvPr/>
        </p:nvSpPr>
        <p:spPr>
          <a:xfrm>
            <a:off x="488947" y="493581"/>
            <a:ext cx="1753849" cy="1548973"/>
          </a:xfrm>
          <a:prstGeom prst="star7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sz="2400" dirty="0"/>
          </a:p>
          <a:p>
            <a:pPr algn="ctr"/>
            <a:r>
              <a:rPr lang="ar-BH" sz="2400" dirty="0"/>
              <a:t>التدريب </a:t>
            </a:r>
            <a:r>
              <a:rPr lang="ar-BH" sz="2400" dirty="0" smtClean="0"/>
              <a:t>4</a:t>
            </a:r>
            <a:endParaRPr lang="ar-BH" sz="2400" dirty="0"/>
          </a:p>
        </p:txBody>
      </p:sp>
    </p:spTree>
    <p:extLst>
      <p:ext uri="{BB962C8B-B14F-4D97-AF65-F5344CB8AC3E}">
        <p14:creationId xmlns:p14="http://schemas.microsoft.com/office/powerpoint/2010/main" val="108992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0970" y="2304489"/>
            <a:ext cx="9144000" cy="3658427"/>
          </a:xfrm>
        </p:spPr>
        <p:txBody>
          <a:bodyPr>
            <a:noAutofit/>
          </a:bodyPr>
          <a:lstStyle/>
          <a:p>
            <a:pPr algn="ctr"/>
            <a:r>
              <a:rPr lang="ar-BH" sz="16600" b="1" dirty="0">
                <a:solidFill>
                  <a:schemeClr val="tx2"/>
                </a:solidFill>
              </a:rPr>
              <a:t>وفَّقَكَ الله</a:t>
            </a:r>
          </a:p>
        </p:txBody>
      </p:sp>
      <p:pic>
        <p:nvPicPr>
          <p:cNvPr id="2" name="6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0970" y="53533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4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1408" y="4067503"/>
            <a:ext cx="7441324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BH" sz="11500" b="1" dirty="0">
                <a:solidFill>
                  <a:srgbClr val="FF0000"/>
                </a:solidFill>
              </a:rPr>
              <a:t>أَحْسَنْت</a:t>
            </a:r>
          </a:p>
        </p:txBody>
      </p:sp>
      <p:sp>
        <p:nvSpPr>
          <p:cNvPr id="5" name="7-Point Star 4">
            <a:hlinkClick r:id="rId4" action="ppaction://hlinksldjump"/>
          </p:cNvPr>
          <p:cNvSpPr/>
          <p:nvPr/>
        </p:nvSpPr>
        <p:spPr>
          <a:xfrm>
            <a:off x="9084328" y="945475"/>
            <a:ext cx="1962507" cy="1769590"/>
          </a:xfrm>
          <a:prstGeom prst="star7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BH" sz="2400" b="1" dirty="0">
              <a:cs typeface="+mj-cs"/>
            </a:endParaRPr>
          </a:p>
          <a:p>
            <a:pPr algn="ctr" rtl="1"/>
            <a:r>
              <a:rPr lang="ar-BH" sz="2400" b="1" dirty="0">
                <a:cs typeface="+mj-cs"/>
              </a:rPr>
              <a:t>العودة</a:t>
            </a:r>
          </a:p>
          <a:p>
            <a:pPr algn="ctr" rtl="1"/>
            <a:r>
              <a:rPr lang="ar-BH" sz="2400" b="1" dirty="0">
                <a:cs typeface="+mj-cs"/>
              </a:rPr>
              <a:t>للتدريب 1</a:t>
            </a:r>
          </a:p>
        </p:txBody>
      </p:sp>
      <p:pic>
        <p:nvPicPr>
          <p:cNvPr id="8" name="6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83370" y="4553511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247" y="520926"/>
            <a:ext cx="4286848" cy="306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60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8" t="19906" r="11703" b="13615"/>
          <a:stretch/>
        </p:blipFill>
        <p:spPr>
          <a:xfrm>
            <a:off x="2610080" y="1268068"/>
            <a:ext cx="7317691" cy="5029215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189864" y="691666"/>
            <a:ext cx="5737908" cy="442270"/>
          </a:xfrm>
        </p:spPr>
        <p:txBody>
          <a:bodyPr>
            <a:normAutofit fontScale="25000" lnSpcReduction="20000"/>
          </a:bodyPr>
          <a:lstStyle/>
          <a:p>
            <a:r>
              <a:rPr lang="ar-BH" sz="14400" b="1" dirty="0" smtClean="0">
                <a:solidFill>
                  <a:srgbClr val="FF0000"/>
                </a:solidFill>
              </a:rPr>
              <a:t>لاحِظْ معي، </a:t>
            </a:r>
            <a:r>
              <a:rPr lang="ar-BH" sz="14400" b="1" dirty="0">
                <a:solidFill>
                  <a:srgbClr val="FF0000"/>
                </a:solidFill>
              </a:rPr>
              <a:t>ماذا تَرى في الصُّورَةِ؟</a:t>
            </a:r>
            <a:r>
              <a:rPr lang="ar-BH" sz="3200" dirty="0"/>
              <a:t> </a:t>
            </a:r>
            <a:endParaRPr lang="ar-BH" sz="36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175" y="2066925"/>
            <a:ext cx="1809750" cy="1362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771" y="1268068"/>
            <a:ext cx="1905000" cy="952500"/>
          </a:xfrm>
          <a:prstGeom prst="rect">
            <a:avLst/>
          </a:prstGeom>
        </p:spPr>
      </p:pic>
      <p:pic>
        <p:nvPicPr>
          <p:cNvPr id="7" name="لاحظ معي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82664" y="820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2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945" y="4396973"/>
            <a:ext cx="10515600" cy="1325563"/>
          </a:xfrm>
        </p:spPr>
        <p:txBody>
          <a:bodyPr>
            <a:noAutofit/>
          </a:bodyPr>
          <a:lstStyle/>
          <a:p>
            <a:pPr algn="ctr" rtl="0"/>
            <a:r>
              <a:rPr lang="ar-BH" sz="11500" b="1" dirty="0">
                <a:solidFill>
                  <a:srgbClr val="FF0000"/>
                </a:solidFill>
              </a:rPr>
              <a:t>حَاوِلْ مَرّةً أُخْرى</a:t>
            </a:r>
          </a:p>
        </p:txBody>
      </p:sp>
      <p:sp>
        <p:nvSpPr>
          <p:cNvPr id="4" name="7-Point Star 3">
            <a:hlinkClick r:id="rId4" action="ppaction://hlinksldjump"/>
          </p:cNvPr>
          <p:cNvSpPr/>
          <p:nvPr/>
        </p:nvSpPr>
        <p:spPr>
          <a:xfrm>
            <a:off x="9084327" y="956603"/>
            <a:ext cx="2043218" cy="1840453"/>
          </a:xfrm>
          <a:prstGeom prst="star7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sz="2400" b="1" dirty="0">
              <a:cs typeface="+mj-cs"/>
            </a:endParaRPr>
          </a:p>
          <a:p>
            <a:pPr algn="ctr"/>
            <a:r>
              <a:rPr lang="ar-BH" sz="2400" b="1" dirty="0">
                <a:cs typeface="+mj-cs"/>
              </a:rPr>
              <a:t>العودة</a:t>
            </a:r>
          </a:p>
          <a:p>
            <a:pPr algn="ctr"/>
            <a:r>
              <a:rPr lang="ar-BH" sz="2400" b="1" dirty="0">
                <a:cs typeface="+mj-cs"/>
              </a:rPr>
              <a:t>للتدريب 1</a:t>
            </a:r>
          </a:p>
        </p:txBody>
      </p:sp>
      <p:pic>
        <p:nvPicPr>
          <p:cNvPr id="7" name="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780" y="1085069"/>
            <a:ext cx="3148439" cy="203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24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1408" y="4067503"/>
            <a:ext cx="7441324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BH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أَحْسَنْت</a:t>
            </a:r>
          </a:p>
        </p:txBody>
      </p:sp>
      <p:sp>
        <p:nvSpPr>
          <p:cNvPr id="6" name="7-Point Star 5">
            <a:hlinkClick r:id="rId4" action="ppaction://hlinksldjump"/>
          </p:cNvPr>
          <p:cNvSpPr/>
          <p:nvPr/>
        </p:nvSpPr>
        <p:spPr>
          <a:xfrm>
            <a:off x="8859245" y="520926"/>
            <a:ext cx="2187590" cy="1862048"/>
          </a:xfrm>
          <a:prstGeom prst="star7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  <a:p>
            <a:pPr algn="ctr"/>
            <a:r>
              <a:rPr lang="ar-B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العودة للتدريب 2</a:t>
            </a:r>
          </a:p>
        </p:txBody>
      </p:sp>
      <p:pic>
        <p:nvPicPr>
          <p:cNvPr id="8" name="6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83370" y="4553511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247" y="520926"/>
            <a:ext cx="4286848" cy="306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40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945" y="4396973"/>
            <a:ext cx="10515600" cy="1325563"/>
          </a:xfrm>
        </p:spPr>
        <p:txBody>
          <a:bodyPr>
            <a:noAutofit/>
          </a:bodyPr>
          <a:lstStyle/>
          <a:p>
            <a:pPr algn="ctr" rtl="0"/>
            <a:r>
              <a:rPr lang="ar-BH" sz="11500" b="1" dirty="0">
                <a:solidFill>
                  <a:srgbClr val="FF0000"/>
                </a:solidFill>
              </a:rPr>
              <a:t>حَاوِلْ مَرّةً أُخْرى</a:t>
            </a:r>
          </a:p>
        </p:txBody>
      </p:sp>
      <p:sp>
        <p:nvSpPr>
          <p:cNvPr id="5" name="7-Point Star 4">
            <a:hlinkClick r:id="rId4" action="ppaction://hlinksldjump"/>
          </p:cNvPr>
          <p:cNvSpPr/>
          <p:nvPr/>
        </p:nvSpPr>
        <p:spPr>
          <a:xfrm>
            <a:off x="8614999" y="735601"/>
            <a:ext cx="2249506" cy="1886852"/>
          </a:xfrm>
          <a:prstGeom prst="star7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العودة للتدريب 2</a:t>
            </a:r>
          </a:p>
        </p:txBody>
      </p:sp>
      <p:pic>
        <p:nvPicPr>
          <p:cNvPr id="7" name="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953" y="977443"/>
            <a:ext cx="3862494" cy="289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2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1408" y="4067503"/>
            <a:ext cx="7441324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BH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أَحْسَنْت</a:t>
            </a:r>
          </a:p>
        </p:txBody>
      </p:sp>
      <p:pic>
        <p:nvPicPr>
          <p:cNvPr id="8" name="6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83370" y="4553511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247" y="520926"/>
            <a:ext cx="4286848" cy="3067478"/>
          </a:xfrm>
          <a:prstGeom prst="rect">
            <a:avLst/>
          </a:prstGeom>
        </p:spPr>
      </p:pic>
      <p:sp>
        <p:nvSpPr>
          <p:cNvPr id="9" name="7-Point Star 8">
            <a:hlinkClick r:id="rId6" action="ppaction://hlinksldjump"/>
          </p:cNvPr>
          <p:cNvSpPr/>
          <p:nvPr/>
        </p:nvSpPr>
        <p:spPr>
          <a:xfrm>
            <a:off x="488947" y="493581"/>
            <a:ext cx="1753849" cy="1548973"/>
          </a:xfrm>
          <a:prstGeom prst="star7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sz="2400" dirty="0"/>
          </a:p>
          <a:p>
            <a:pPr algn="ctr"/>
            <a:r>
              <a:rPr lang="ar-BH" sz="2400" dirty="0"/>
              <a:t>التدريب </a:t>
            </a:r>
            <a:r>
              <a:rPr lang="ar-BH" sz="2400" dirty="0" smtClean="0"/>
              <a:t>3</a:t>
            </a:r>
            <a:endParaRPr lang="ar-BH" sz="2400" dirty="0"/>
          </a:p>
        </p:txBody>
      </p:sp>
    </p:spTree>
    <p:extLst>
      <p:ext uri="{BB962C8B-B14F-4D97-AF65-F5344CB8AC3E}">
        <p14:creationId xmlns:p14="http://schemas.microsoft.com/office/powerpoint/2010/main" val="226784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945" y="4396973"/>
            <a:ext cx="10515600" cy="1325563"/>
          </a:xfrm>
        </p:spPr>
        <p:txBody>
          <a:bodyPr>
            <a:noAutofit/>
          </a:bodyPr>
          <a:lstStyle/>
          <a:p>
            <a:pPr algn="ctr" rtl="0"/>
            <a:r>
              <a:rPr lang="ar-BH" sz="11500" b="1" dirty="0">
                <a:solidFill>
                  <a:srgbClr val="FF0000"/>
                </a:solidFill>
              </a:rPr>
              <a:t>حَاوِلْ مَرّةً أُخْرى</a:t>
            </a:r>
          </a:p>
        </p:txBody>
      </p:sp>
      <p:pic>
        <p:nvPicPr>
          <p:cNvPr id="7" name="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9" name="7-Point Star 8">
            <a:hlinkClick r:id="rId5" action="ppaction://hlinksldjump"/>
          </p:cNvPr>
          <p:cNvSpPr/>
          <p:nvPr/>
        </p:nvSpPr>
        <p:spPr>
          <a:xfrm>
            <a:off x="488947" y="493581"/>
            <a:ext cx="1753849" cy="1548973"/>
          </a:xfrm>
          <a:prstGeom prst="star7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sz="2400" dirty="0"/>
          </a:p>
          <a:p>
            <a:pPr algn="ctr"/>
            <a:r>
              <a:rPr lang="ar-BH" sz="2400" dirty="0"/>
              <a:t>التدريب </a:t>
            </a:r>
            <a:r>
              <a:rPr lang="ar-BH" sz="2400" dirty="0" smtClean="0"/>
              <a:t>3</a:t>
            </a:r>
            <a:endParaRPr lang="ar-BH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953" y="977443"/>
            <a:ext cx="3862494" cy="289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0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1408" y="4067503"/>
            <a:ext cx="7441324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BH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أَحْسَنْت</a:t>
            </a:r>
          </a:p>
        </p:txBody>
      </p:sp>
      <p:pic>
        <p:nvPicPr>
          <p:cNvPr id="8" name="6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83370" y="4553511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247" y="520926"/>
            <a:ext cx="4286848" cy="3067478"/>
          </a:xfrm>
          <a:prstGeom prst="rect">
            <a:avLst/>
          </a:prstGeom>
        </p:spPr>
      </p:pic>
      <p:sp>
        <p:nvSpPr>
          <p:cNvPr id="9" name="7-Point Star 8">
            <a:hlinkClick r:id="rId6" action="ppaction://hlinksldjump"/>
          </p:cNvPr>
          <p:cNvSpPr/>
          <p:nvPr/>
        </p:nvSpPr>
        <p:spPr>
          <a:xfrm>
            <a:off x="488947" y="493581"/>
            <a:ext cx="1753849" cy="1548973"/>
          </a:xfrm>
          <a:prstGeom prst="star7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sz="2400" dirty="0"/>
          </a:p>
          <a:p>
            <a:pPr algn="ctr"/>
            <a:r>
              <a:rPr lang="ar-BH" sz="2400" dirty="0"/>
              <a:t>التدريب </a:t>
            </a:r>
            <a:r>
              <a:rPr lang="ar-BH" sz="2400" dirty="0" smtClean="0"/>
              <a:t>4</a:t>
            </a:r>
            <a:endParaRPr lang="ar-BH" sz="2400" dirty="0"/>
          </a:p>
        </p:txBody>
      </p:sp>
    </p:spTree>
    <p:extLst>
      <p:ext uri="{BB962C8B-B14F-4D97-AF65-F5344CB8AC3E}">
        <p14:creationId xmlns:p14="http://schemas.microsoft.com/office/powerpoint/2010/main" val="166246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945" y="4396973"/>
            <a:ext cx="10515600" cy="1325563"/>
          </a:xfrm>
        </p:spPr>
        <p:txBody>
          <a:bodyPr>
            <a:noAutofit/>
          </a:bodyPr>
          <a:lstStyle/>
          <a:p>
            <a:pPr algn="ctr" rtl="0"/>
            <a:r>
              <a:rPr lang="ar-BH" sz="11500" b="1" dirty="0">
                <a:solidFill>
                  <a:srgbClr val="FF0000"/>
                </a:solidFill>
              </a:rPr>
              <a:t>حَاوِلْ مَرّةً أُخْرى</a:t>
            </a:r>
          </a:p>
        </p:txBody>
      </p:sp>
      <p:pic>
        <p:nvPicPr>
          <p:cNvPr id="7" name="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9" name="7-Point Star 8">
            <a:hlinkClick r:id="rId5" action="ppaction://hlinksldjump"/>
          </p:cNvPr>
          <p:cNvSpPr/>
          <p:nvPr/>
        </p:nvSpPr>
        <p:spPr>
          <a:xfrm>
            <a:off x="488947" y="493581"/>
            <a:ext cx="1753849" cy="1548973"/>
          </a:xfrm>
          <a:prstGeom prst="star7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sz="2400" dirty="0"/>
          </a:p>
          <a:p>
            <a:pPr algn="ctr"/>
            <a:r>
              <a:rPr lang="ar-BH" sz="2400" dirty="0"/>
              <a:t>التدريب </a:t>
            </a:r>
            <a:r>
              <a:rPr lang="ar-BH" sz="2400" dirty="0" smtClean="0"/>
              <a:t>4</a:t>
            </a:r>
            <a:endParaRPr lang="ar-BH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262" y="1501254"/>
            <a:ext cx="3066553" cy="226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9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9694985" cy="1325563"/>
          </a:xfrm>
        </p:spPr>
        <p:txBody>
          <a:bodyPr/>
          <a:lstStyle/>
          <a:p>
            <a:pPr algn="r"/>
            <a:r>
              <a:rPr lang="ar-BH" b="1" dirty="0">
                <a:solidFill>
                  <a:srgbClr val="FF0000"/>
                </a:solidFill>
              </a:rPr>
              <a:t>هيَّا نَقْرَأُ: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12"/>
          <a:srcRect l="12058" t="51369" r="10979" b="13482"/>
          <a:stretch/>
        </p:blipFill>
        <p:spPr>
          <a:xfrm>
            <a:off x="1139490" y="4026876"/>
            <a:ext cx="3786861" cy="2256763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12"/>
          <a:srcRect l="12058" t="16098" r="49780" b="39045"/>
          <a:stretch/>
        </p:blipFill>
        <p:spPr>
          <a:xfrm>
            <a:off x="1139490" y="574362"/>
            <a:ext cx="3786861" cy="34525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6531379-9DD3-4648-9552-799462603C6A}"/>
              </a:ext>
            </a:extLst>
          </p:cNvPr>
          <p:cNvSpPr txBox="1"/>
          <p:nvPr/>
        </p:nvSpPr>
        <p:spPr>
          <a:xfrm>
            <a:off x="4922141" y="1385668"/>
            <a:ext cx="5792693" cy="1147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ar-BH" sz="4000" dirty="0"/>
              <a:t>العَ</a:t>
            </a:r>
            <a:r>
              <a:rPr lang="ar-BH" sz="4000" dirty="0">
                <a:solidFill>
                  <a:srgbClr val="FF0000"/>
                </a:solidFill>
              </a:rPr>
              <a:t>ص</a:t>
            </a:r>
            <a:r>
              <a:rPr lang="ar-BH" sz="4000" dirty="0"/>
              <a:t>افيرُ تُغرّدُ في ال</a:t>
            </a:r>
            <a:r>
              <a:rPr lang="ar-BH" sz="4000" dirty="0">
                <a:solidFill>
                  <a:srgbClr val="FF0000"/>
                </a:solidFill>
              </a:rPr>
              <a:t>صَّ</a:t>
            </a:r>
            <a:r>
              <a:rPr lang="ar-BH" sz="4000" dirty="0"/>
              <a:t>باحِ.</a:t>
            </a:r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CC110C-E2EB-4CC4-8DF2-493240D30FFD}"/>
              </a:ext>
            </a:extLst>
          </p:cNvPr>
          <p:cNvSpPr txBox="1"/>
          <p:nvPr/>
        </p:nvSpPr>
        <p:spPr>
          <a:xfrm>
            <a:off x="5511930" y="3017174"/>
            <a:ext cx="5202904" cy="1132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ar-BH" sz="4000" dirty="0"/>
              <a:t>سَمِعَ عامِرٌ </a:t>
            </a:r>
            <a:r>
              <a:rPr lang="ar-BH" sz="4000" dirty="0">
                <a:solidFill>
                  <a:srgbClr val="FF0000"/>
                </a:solidFill>
              </a:rPr>
              <a:t>ص</a:t>
            </a:r>
            <a:r>
              <a:rPr lang="ar-BH" sz="4000" dirty="0"/>
              <a:t>َوْتَ العَ</a:t>
            </a:r>
            <a:r>
              <a:rPr lang="ar-BH" sz="4000" dirty="0">
                <a:solidFill>
                  <a:srgbClr val="FF0000"/>
                </a:solidFill>
              </a:rPr>
              <a:t>ص</a:t>
            </a:r>
            <a:r>
              <a:rPr lang="ar-BH" sz="4000" dirty="0"/>
              <a:t>افيرِ.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1F21F5A-E79D-464A-9D0F-B0147B3FAC6D}"/>
              </a:ext>
            </a:extLst>
          </p:cNvPr>
          <p:cNvSpPr txBox="1"/>
          <p:nvPr/>
        </p:nvSpPr>
        <p:spPr>
          <a:xfrm>
            <a:off x="5511930" y="4633998"/>
            <a:ext cx="5202904" cy="1132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ar-BH" sz="4000" dirty="0"/>
              <a:t>خَرَجَ عامِرٌ إلى الحَديقَةِ.</a:t>
            </a:r>
          </a:p>
        </p:txBody>
      </p:sp>
      <p:pic>
        <p:nvPicPr>
          <p:cNvPr id="5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40417" y="658468"/>
            <a:ext cx="609600" cy="609600"/>
          </a:xfrm>
          <a:prstGeom prst="rect">
            <a:avLst/>
          </a:prstGeom>
        </p:spPr>
      </p:pic>
      <p:pic>
        <p:nvPicPr>
          <p:cNvPr id="22" name="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14834" y="1470865"/>
            <a:ext cx="609600" cy="609600"/>
          </a:xfrm>
          <a:prstGeom prst="rect">
            <a:avLst/>
          </a:prstGeom>
        </p:spPr>
      </p:pic>
      <p:pic>
        <p:nvPicPr>
          <p:cNvPr id="26" name="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14834" y="3173433"/>
            <a:ext cx="609600" cy="609600"/>
          </a:xfrm>
          <a:prstGeom prst="rect">
            <a:avLst/>
          </a:prstGeom>
        </p:spPr>
      </p:pic>
      <p:pic>
        <p:nvPicPr>
          <p:cNvPr id="30" name="1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14834" y="48760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8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87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" grpId="0"/>
      <p:bldP spid="6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166" y="0"/>
            <a:ext cx="1646183" cy="1268068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838200" y="365125"/>
            <a:ext cx="96949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ar-BH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2" t="42179" r="57642" b="38495"/>
          <a:stretch/>
        </p:blipFill>
        <p:spPr>
          <a:xfrm>
            <a:off x="739349" y="1732547"/>
            <a:ext cx="3014504" cy="35132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BFBADCE-BCF7-414C-8AE2-5A2DA59857CC}"/>
              </a:ext>
            </a:extLst>
          </p:cNvPr>
          <p:cNvSpPr txBox="1"/>
          <p:nvPr/>
        </p:nvSpPr>
        <p:spPr>
          <a:xfrm>
            <a:off x="5940302" y="1732547"/>
            <a:ext cx="4778276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r" rtl="1"/>
            <a:r>
              <a:rPr lang="ar-BH" sz="4000" dirty="0"/>
              <a:t>العُ</a:t>
            </a:r>
            <a:r>
              <a:rPr lang="ar-BH" sz="4000" dirty="0">
                <a:solidFill>
                  <a:srgbClr val="FF0000"/>
                </a:solidFill>
              </a:rPr>
              <a:t>صْ</a:t>
            </a:r>
            <a:r>
              <a:rPr lang="ar-BH" sz="4000" dirty="0"/>
              <a:t>فورُ يُغَرِّدُ في القَفَ</a:t>
            </a:r>
            <a:r>
              <a:rPr lang="ar-BH" sz="4000" dirty="0">
                <a:solidFill>
                  <a:srgbClr val="FF0000"/>
                </a:solidFill>
              </a:rPr>
              <a:t>صِ</a:t>
            </a:r>
            <a:r>
              <a:rPr lang="ar-BH" sz="4000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8E12066-8C1A-476B-BADB-682A7B79195A}"/>
              </a:ext>
            </a:extLst>
          </p:cNvPr>
          <p:cNvSpPr txBox="1"/>
          <p:nvPr/>
        </p:nvSpPr>
        <p:spPr>
          <a:xfrm>
            <a:off x="5201200" y="2861956"/>
            <a:ext cx="5514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4000" dirty="0"/>
              <a:t>سَمِعَ عامِرٌ </a:t>
            </a:r>
            <a:r>
              <a:rPr lang="ar-BH" sz="4000" dirty="0">
                <a:solidFill>
                  <a:srgbClr val="FF0000"/>
                </a:solidFill>
              </a:rPr>
              <a:t>ص</a:t>
            </a:r>
            <a:r>
              <a:rPr lang="ar-BH" sz="4000" dirty="0"/>
              <a:t>َوْتَ العُ</a:t>
            </a:r>
            <a:r>
              <a:rPr lang="ar-BH" sz="4000" dirty="0">
                <a:solidFill>
                  <a:srgbClr val="FF0000"/>
                </a:solidFill>
              </a:rPr>
              <a:t>ص</a:t>
            </a:r>
            <a:r>
              <a:rPr lang="ar-BH" sz="4000" dirty="0"/>
              <a:t>ْفورِ.</a:t>
            </a: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990600" y="517525"/>
            <a:ext cx="96949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ar-BH" b="1" dirty="0">
                <a:solidFill>
                  <a:srgbClr val="FF0000"/>
                </a:solidFill>
              </a:rPr>
              <a:t>هيَّا نَقْرَأُ:</a:t>
            </a:r>
          </a:p>
        </p:txBody>
      </p:sp>
      <p:pic>
        <p:nvPicPr>
          <p:cNvPr id="6" name="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93461" y="1809355"/>
            <a:ext cx="609600" cy="609600"/>
          </a:xfrm>
          <a:prstGeom prst="rect">
            <a:avLst/>
          </a:prstGeom>
        </p:spPr>
      </p:pic>
      <p:pic>
        <p:nvPicPr>
          <p:cNvPr id="22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29440" y="761890"/>
            <a:ext cx="609600" cy="609600"/>
          </a:xfrm>
          <a:prstGeom prst="rect">
            <a:avLst/>
          </a:prstGeom>
        </p:spPr>
      </p:pic>
      <p:pic>
        <p:nvPicPr>
          <p:cNvPr id="23" name="2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93461" y="29602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9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61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1093" y="1390919"/>
            <a:ext cx="7199291" cy="5370488"/>
          </a:xfrm>
        </p:spPr>
        <p:txBody>
          <a:bodyPr>
            <a:normAutofit/>
          </a:bodyPr>
          <a:lstStyle/>
          <a:p>
            <a:pPr algn="r">
              <a:lnSpc>
                <a:spcPct val="150000"/>
              </a:lnSpc>
            </a:pPr>
            <a:r>
              <a:rPr lang="ar-BH" b="1" dirty="0"/>
              <a:t/>
            </a:r>
            <a:br>
              <a:rPr lang="ar-BH" b="1" dirty="0"/>
            </a:b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838200" y="365125"/>
            <a:ext cx="96949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ar-BH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0" t="66479" r="55609" b="9484"/>
          <a:stretch/>
        </p:blipFill>
        <p:spPr>
          <a:xfrm>
            <a:off x="838200" y="365126"/>
            <a:ext cx="4704755" cy="58868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1EC0902-453E-458A-BD80-29DE7CBDF4D6}"/>
              </a:ext>
            </a:extLst>
          </p:cNvPr>
          <p:cNvSpPr txBox="1"/>
          <p:nvPr/>
        </p:nvSpPr>
        <p:spPr>
          <a:xfrm>
            <a:off x="5542955" y="1710117"/>
            <a:ext cx="54629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BH" sz="4000" dirty="0"/>
              <a:t>فَتَحَ عامِرٌ بابَ القَفَ</a:t>
            </a:r>
            <a:r>
              <a:rPr lang="ar-BH" sz="4000" dirty="0">
                <a:solidFill>
                  <a:srgbClr val="FF0000"/>
                </a:solidFill>
              </a:rPr>
              <a:t>ص</a:t>
            </a:r>
            <a:r>
              <a:rPr lang="ar-BH" sz="4000" dirty="0"/>
              <a:t>ِ.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402E86D-F460-4B3F-BCD6-3C26179F8824}"/>
              </a:ext>
            </a:extLst>
          </p:cNvPr>
          <p:cNvSpPr txBox="1"/>
          <p:nvPr/>
        </p:nvSpPr>
        <p:spPr>
          <a:xfrm>
            <a:off x="5542955" y="3663327"/>
            <a:ext cx="54629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4000" dirty="0"/>
              <a:t>لِماذا فَتَحَ عامِرٌ بابَ القف</a:t>
            </a:r>
            <a:r>
              <a:rPr lang="ar-BH" sz="4000" dirty="0">
                <a:solidFill>
                  <a:srgbClr val="FF0000"/>
                </a:solidFill>
              </a:rPr>
              <a:t>صِ</a:t>
            </a:r>
            <a:r>
              <a:rPr lang="ar-BH" sz="4000" dirty="0"/>
              <a:t>؟</a:t>
            </a: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990600" y="517525"/>
            <a:ext cx="96949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ar-BH" b="1" dirty="0">
                <a:solidFill>
                  <a:srgbClr val="FF0000"/>
                </a:solidFill>
              </a:rPr>
              <a:t>هيَّا نَقْرَأُ:</a:t>
            </a:r>
          </a:p>
        </p:txBody>
      </p:sp>
      <p:pic>
        <p:nvPicPr>
          <p:cNvPr id="21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29440" y="761890"/>
            <a:ext cx="609600" cy="609600"/>
          </a:xfrm>
          <a:prstGeom prst="rect">
            <a:avLst/>
          </a:prstGeom>
        </p:spPr>
      </p:pic>
      <p:pic>
        <p:nvPicPr>
          <p:cNvPr id="4" name="2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2440" y="1833814"/>
            <a:ext cx="609600" cy="609600"/>
          </a:xfrm>
          <a:prstGeom prst="rect">
            <a:avLst/>
          </a:prstGeom>
        </p:spPr>
      </p:pic>
      <p:pic>
        <p:nvPicPr>
          <p:cNvPr id="23" name="29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10047" y="37572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9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5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85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011351" y="474699"/>
            <a:ext cx="5995978" cy="751268"/>
          </a:xfrm>
        </p:spPr>
        <p:txBody>
          <a:bodyPr>
            <a:normAutofit/>
          </a:bodyPr>
          <a:lstStyle/>
          <a:p>
            <a:pPr algn="r"/>
            <a:r>
              <a:rPr lang="ar-BH" b="1" dirty="0">
                <a:solidFill>
                  <a:srgbClr val="FF0000"/>
                </a:solidFill>
              </a:rPr>
              <a:t>أَخْتارُ الْجُمْلةَ المُناسبةَ للصورةِ: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9" t="15058" r="55881" b="64286"/>
          <a:stretch/>
        </p:blipFill>
        <p:spPr>
          <a:xfrm>
            <a:off x="2226832" y="1225967"/>
            <a:ext cx="2689942" cy="15736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45366" y="1397881"/>
            <a:ext cx="3515710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2800" b="1" dirty="0">
                <a:hlinkClick r:id="rId23" action="ppaction://hlinksldjump"/>
              </a:rPr>
              <a:t>س</a:t>
            </a:r>
            <a:r>
              <a:rPr lang="ar-BH" sz="2800" b="1" dirty="0">
                <a:hlinkClick r:id="rId24" action="ppaction://hlinksldjump"/>
              </a:rPr>
              <a:t>َمِعَ عامِرٌ صَوْتَ الأَرْنَبِ.</a:t>
            </a:r>
            <a:endParaRPr lang="ar-BH" sz="2800" b="1" dirty="0"/>
          </a:p>
          <a:p>
            <a:pPr algn="r" rtl="1"/>
            <a:r>
              <a:rPr lang="ar-BH" sz="2800" b="1" dirty="0">
                <a:hlinkClick r:id="rId24" action="ppaction://hlinksldjump"/>
              </a:rPr>
              <a:t>سَمِعَ عامِرٌ صَوْتَ الحَمام .</a:t>
            </a:r>
            <a:endParaRPr lang="ar-BH" sz="2800" b="1" dirty="0"/>
          </a:p>
          <a:p>
            <a:pPr algn="r" rtl="1"/>
            <a:r>
              <a:rPr lang="ar-BH" sz="2800" b="1" dirty="0">
                <a:hlinkClick r:id="rId25" action="ppaction://hlinksldjump"/>
              </a:rPr>
              <a:t>سَمِعَ عامِرٌ صَوْتَ العَصافيرِ. </a:t>
            </a:r>
            <a:endParaRPr lang="ar-BH" sz="2800" b="1" dirty="0"/>
          </a:p>
          <a:p>
            <a:pPr algn="r" rtl="1"/>
            <a:endParaRPr lang="ar-BH" sz="2800" b="1" dirty="0"/>
          </a:p>
          <a:p>
            <a:pPr algn="r" rtl="1"/>
            <a:endParaRPr lang="ar-BH" sz="2800" b="1" dirty="0"/>
          </a:p>
          <a:p>
            <a:pPr algn="r" rtl="1"/>
            <a:endParaRPr lang="ar-BH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2" t="39624" r="56790" b="37277"/>
          <a:stretch/>
        </p:blipFill>
        <p:spPr>
          <a:xfrm>
            <a:off x="2238004" y="2951159"/>
            <a:ext cx="2678770" cy="16050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55877" y="3010793"/>
            <a:ext cx="3515710" cy="38472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2800" b="1" dirty="0">
                <a:hlinkClick r:id="rId24" action="ppaction://hlinksldjump"/>
              </a:rPr>
              <a:t>يُغَرِّدُ العُصْفورُ في الْعُشِّ.</a:t>
            </a:r>
            <a:endParaRPr lang="ar-BH" sz="2800" b="1" dirty="0"/>
          </a:p>
          <a:p>
            <a:pPr algn="r" rtl="1"/>
            <a:r>
              <a:rPr lang="ar-BH" sz="2800" b="1" dirty="0">
                <a:hlinkClick r:id="rId25" action="ppaction://hlinksldjump"/>
              </a:rPr>
              <a:t>يُغَرِّدُ العُصْفورُ في القَفَصِ. </a:t>
            </a:r>
            <a:endParaRPr lang="ar-BH" sz="2800" b="1" dirty="0"/>
          </a:p>
          <a:p>
            <a:pPr algn="r" rtl="1"/>
            <a:r>
              <a:rPr lang="ar-BH" sz="2800" b="1" dirty="0">
                <a:hlinkClick r:id="rId24" action="ppaction://hlinksldjump"/>
              </a:rPr>
              <a:t>يُغَرِّدُ العُصْفورُ في الصَّفِّ.</a:t>
            </a:r>
            <a:endParaRPr lang="ar-BH" sz="2800" b="1" dirty="0"/>
          </a:p>
          <a:p>
            <a:pPr algn="r" rtl="1"/>
            <a:endParaRPr lang="ar-BH" sz="2800" b="1" dirty="0"/>
          </a:p>
          <a:p>
            <a:pPr algn="r" rtl="1"/>
            <a:endParaRPr lang="ar-BH" sz="2800" b="1" dirty="0"/>
          </a:p>
          <a:p>
            <a:pPr algn="r" rtl="1"/>
            <a:r>
              <a:rPr lang="ar-BH" sz="2800" b="1" dirty="0"/>
              <a:t> </a:t>
            </a:r>
          </a:p>
          <a:p>
            <a:pPr algn="r" rtl="1"/>
            <a:endParaRPr lang="ar-BH" sz="2800" b="1" dirty="0"/>
          </a:p>
          <a:p>
            <a:pPr algn="r" rtl="1"/>
            <a:endParaRPr lang="ar-BH" sz="2800" b="1" dirty="0"/>
          </a:p>
          <a:p>
            <a:pPr algn="r" rtl="1"/>
            <a:endParaRPr lang="ar-BH" sz="2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0" t="66479" r="55609" b="9484"/>
          <a:stretch/>
        </p:blipFill>
        <p:spPr>
          <a:xfrm>
            <a:off x="2139653" y="4776951"/>
            <a:ext cx="2897042" cy="167061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313684" y="4581744"/>
            <a:ext cx="3468414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2800" b="1" dirty="0">
                <a:hlinkClick r:id="rId24" action="ppaction://hlinksldjump"/>
              </a:rPr>
              <a:t>فَتَحَ عامِرٌ بابَ الحَظيرَةِ</a:t>
            </a:r>
            <a:r>
              <a:rPr lang="ar-BH" sz="2800" b="1" dirty="0">
                <a:hlinkClick r:id="rId23" action="ppaction://hlinksldjump"/>
              </a:rPr>
              <a:t>. </a:t>
            </a:r>
            <a:endParaRPr lang="ar-BH" sz="2800" b="1" dirty="0"/>
          </a:p>
          <a:p>
            <a:pPr algn="r" rtl="1"/>
            <a:r>
              <a:rPr lang="ar-BH" sz="2800" b="1" dirty="0">
                <a:hlinkClick r:id="rId24" action="ppaction://hlinksldjump"/>
              </a:rPr>
              <a:t>فَتَحَ عامِرٌ بابَ المَنْزِلِ.</a:t>
            </a:r>
            <a:endParaRPr lang="ar-BH" sz="2800" b="1" dirty="0"/>
          </a:p>
          <a:p>
            <a:pPr algn="r" rtl="1"/>
            <a:r>
              <a:rPr lang="ar-BH" sz="2800" b="1" dirty="0">
                <a:hlinkClick r:id="rId25" action="ppaction://hlinksldjump"/>
              </a:rPr>
              <a:t>فَتَحَ عامِرٌ بابَ القَفَصِ.</a:t>
            </a:r>
            <a:endParaRPr lang="ar-BH" sz="2800" b="1" dirty="0"/>
          </a:p>
          <a:p>
            <a:pPr algn="r" rtl="1"/>
            <a:endParaRPr lang="ar-BH" sz="2800" b="1" dirty="0"/>
          </a:p>
          <a:p>
            <a:pPr algn="r" rtl="1"/>
            <a:endParaRPr lang="ar-BH" sz="2800" b="1" dirty="0"/>
          </a:p>
        </p:txBody>
      </p:sp>
      <p:sp>
        <p:nvSpPr>
          <p:cNvPr id="2" name="7-Point Star 1"/>
          <p:cNvSpPr/>
          <p:nvPr/>
        </p:nvSpPr>
        <p:spPr>
          <a:xfrm>
            <a:off x="254833" y="529673"/>
            <a:ext cx="1753849" cy="1548973"/>
          </a:xfrm>
          <a:prstGeom prst="star7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sz="2400" b="1" dirty="0">
              <a:cs typeface="+mj-cs"/>
            </a:endParaRPr>
          </a:p>
          <a:p>
            <a:pPr algn="ctr"/>
            <a:r>
              <a:rPr lang="ar-BH" sz="2400" b="1" dirty="0">
                <a:cs typeface="+mj-cs"/>
              </a:rPr>
              <a:t>التدريب 1</a:t>
            </a:r>
          </a:p>
        </p:txBody>
      </p:sp>
      <p:pic>
        <p:nvPicPr>
          <p:cNvPr id="3" name="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007329" y="397524"/>
            <a:ext cx="609600" cy="609600"/>
          </a:xfrm>
          <a:prstGeom prst="rect">
            <a:avLst/>
          </a:prstGeom>
        </p:spPr>
      </p:pic>
      <p:pic>
        <p:nvPicPr>
          <p:cNvPr id="6" name="3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1872213" y="565399"/>
            <a:ext cx="609600" cy="609600"/>
          </a:xfrm>
          <a:prstGeom prst="rect">
            <a:avLst/>
          </a:prstGeom>
        </p:spPr>
      </p:pic>
      <p:pic>
        <p:nvPicPr>
          <p:cNvPr id="7" name="36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1953301" y="1330770"/>
            <a:ext cx="609600" cy="609600"/>
          </a:xfrm>
          <a:prstGeom prst="rect">
            <a:avLst/>
          </a:prstGeom>
        </p:spPr>
      </p:pic>
      <p:pic>
        <p:nvPicPr>
          <p:cNvPr id="8" name="37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1761076" y="2359232"/>
            <a:ext cx="609600" cy="609600"/>
          </a:xfrm>
          <a:prstGeom prst="rect">
            <a:avLst/>
          </a:prstGeom>
        </p:spPr>
      </p:pic>
      <p:pic>
        <p:nvPicPr>
          <p:cNvPr id="10" name="38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1852839" y="2930803"/>
            <a:ext cx="609600" cy="609600"/>
          </a:xfrm>
          <a:prstGeom prst="rect">
            <a:avLst/>
          </a:prstGeom>
        </p:spPr>
      </p:pic>
      <p:pic>
        <p:nvPicPr>
          <p:cNvPr id="13" name="39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048781" y="3448896"/>
            <a:ext cx="609600" cy="609600"/>
          </a:xfrm>
          <a:prstGeom prst="rect">
            <a:avLst/>
          </a:prstGeom>
        </p:spPr>
      </p:pic>
      <p:pic>
        <p:nvPicPr>
          <p:cNvPr id="15" name="4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048781" y="3982439"/>
            <a:ext cx="609600" cy="609600"/>
          </a:xfrm>
          <a:prstGeom prst="rect">
            <a:avLst/>
          </a:prstGeom>
        </p:spPr>
      </p:pic>
      <p:pic>
        <p:nvPicPr>
          <p:cNvPr id="17" name="41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1912906" y="4591951"/>
            <a:ext cx="609600" cy="609600"/>
          </a:xfrm>
          <a:prstGeom prst="rect">
            <a:avLst/>
          </a:prstGeom>
        </p:spPr>
      </p:pic>
      <p:pic>
        <p:nvPicPr>
          <p:cNvPr id="18" name="42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666670" y="1795396"/>
            <a:ext cx="609600" cy="609600"/>
          </a:xfrm>
          <a:prstGeom prst="rect">
            <a:avLst/>
          </a:prstGeom>
        </p:spPr>
      </p:pic>
      <p:pic>
        <p:nvPicPr>
          <p:cNvPr id="19" name="43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731886" y="46338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1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6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6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3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3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6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53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47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08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70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ar-BH" dirty="0"/>
              <a:t>شاهِدْ مَعي كَيْفَ نَكتُبُ حَرْفَ الصَّادِ فِي </a:t>
            </a:r>
            <a:r>
              <a:rPr lang="ar-BH" dirty="0">
                <a:solidFill>
                  <a:srgbClr val="FF0000"/>
                </a:solidFill>
              </a:rPr>
              <a:t>بِدايةِ</a:t>
            </a:r>
            <a:r>
              <a:rPr lang="ar-BH" dirty="0"/>
              <a:t> الكَلِمَةِ:</a:t>
            </a:r>
          </a:p>
        </p:txBody>
      </p:sp>
      <p:pic>
        <p:nvPicPr>
          <p:cNvPr id="4" name="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WhatsApp Video 2020-03-22 at 11.15.18 A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16200000">
            <a:off x="4031470" y="-895372"/>
            <a:ext cx="4529721" cy="8943506"/>
          </a:xfrm>
          <a:prstGeom prst="rect">
            <a:avLst/>
          </a:prstGeom>
          <a:ln w="127000" cap="sq">
            <a:solidFill>
              <a:srgbClr val="00B05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85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ar-BH" dirty="0"/>
              <a:t>شاهِدْ مَعي كَيْفَ نكْتُبُ حَرْفَ الصَّادِ فِي </a:t>
            </a:r>
            <a:r>
              <a:rPr lang="ar-BH" dirty="0">
                <a:solidFill>
                  <a:srgbClr val="FF0000"/>
                </a:solidFill>
              </a:rPr>
              <a:t>وَسَطِ </a:t>
            </a:r>
            <a:r>
              <a:rPr lang="ar-BH" dirty="0"/>
              <a:t>الكَلِمَةِ:</a:t>
            </a:r>
          </a:p>
        </p:txBody>
      </p:sp>
      <p:pic>
        <p:nvPicPr>
          <p:cNvPr id="4" name="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حرف ص في وسط الكلمة">
            <a:hlinkClick r:id="" action="ppaction://media"/>
            <a:extLst>
              <a:ext uri="{FF2B5EF4-FFF2-40B4-BE49-F238E27FC236}">
                <a16:creationId xmlns="" xmlns:a16="http://schemas.microsoft.com/office/drawing/2014/main" id="{AE0BD879-7182-4393-8EB1-E097673A85F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17784" y="1214804"/>
            <a:ext cx="8956431" cy="5037992"/>
          </a:xfrm>
          <a:prstGeom prst="rect">
            <a:avLst/>
          </a:prstGeom>
          <a:ln w="127000" cap="sq">
            <a:solidFill>
              <a:srgbClr val="00B0F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303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3855"/>
            <a:ext cx="10515600" cy="1325563"/>
          </a:xfrm>
        </p:spPr>
        <p:txBody>
          <a:bodyPr/>
          <a:lstStyle/>
          <a:p>
            <a:pPr algn="ctr"/>
            <a:r>
              <a:rPr lang="ar-BH" dirty="0"/>
              <a:t>شاهِدْ مَعي كَيْفَ نَكْتُبُ حَرْفَ الصَّادِ فِي </a:t>
            </a:r>
            <a:r>
              <a:rPr lang="ar-BH" dirty="0">
                <a:solidFill>
                  <a:srgbClr val="FF0000"/>
                </a:solidFill>
              </a:rPr>
              <a:t>آخرِ</a:t>
            </a:r>
            <a:r>
              <a:rPr lang="ar-BH" dirty="0"/>
              <a:t> الكَلِمَةِ:</a:t>
            </a:r>
          </a:p>
        </p:txBody>
      </p:sp>
      <p:pic>
        <p:nvPicPr>
          <p:cNvPr id="6" name="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288032"/>
            <a:ext cx="609600" cy="609600"/>
          </a:xfrm>
          <a:prstGeom prst="rect">
            <a:avLst/>
          </a:prstGeom>
        </p:spPr>
      </p:pic>
      <p:pic>
        <p:nvPicPr>
          <p:cNvPr id="5" name="حرف ص في نهاية الكلمة">
            <a:hlinkClick r:id="" action="ppaction://media"/>
            <a:extLst>
              <a:ext uri="{FF2B5EF4-FFF2-40B4-BE49-F238E27FC236}">
                <a16:creationId xmlns="" xmlns:a16="http://schemas.microsoft.com/office/drawing/2014/main" id="{E493635B-340B-45E3-BF88-EE345E64B6D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00800" y="1369418"/>
            <a:ext cx="4426249" cy="4403342"/>
          </a:xfrm>
          <a:prstGeom prst="rect">
            <a:avLst/>
          </a:prstGeom>
          <a:ln w="127000" cap="sq">
            <a:solidFill>
              <a:srgbClr val="00B05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حرف ص في بداية الكلمة">
            <a:hlinkClick r:id="" action="ppaction://media"/>
            <a:extLst>
              <a:ext uri="{FF2B5EF4-FFF2-40B4-BE49-F238E27FC236}">
                <a16:creationId xmlns="" xmlns:a16="http://schemas.microsoft.com/office/drawing/2014/main" id="{4095B048-F078-45FE-B51A-6B247A616BE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69751" y="1369418"/>
            <a:ext cx="4426249" cy="4403342"/>
          </a:xfrm>
          <a:prstGeom prst="rect">
            <a:avLst/>
          </a:prstGeom>
          <a:ln w="127000" cap="sq">
            <a:solidFill>
              <a:schemeClr val="accent6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466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6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قالب الدروس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قالب الدروس</Template>
  <TotalTime>2231</TotalTime>
  <Words>432</Words>
  <Application>Microsoft Office PowerPoint</Application>
  <PresentationFormat>Widescreen</PresentationFormat>
  <Paragraphs>170</Paragraphs>
  <Slides>26</Slides>
  <Notes>8</Notes>
  <HiddenSlides>8</HiddenSlides>
  <MMClips>67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Wingdings 2</vt:lpstr>
      <vt:lpstr>قالب الدروس</vt:lpstr>
      <vt:lpstr>PowerPoint Presentation</vt:lpstr>
      <vt:lpstr>PowerPoint Presentation</vt:lpstr>
      <vt:lpstr>هيَّا نَقْرَأُ:</vt:lpstr>
      <vt:lpstr>PowerPoint Presentation</vt:lpstr>
      <vt:lpstr> </vt:lpstr>
      <vt:lpstr>أَخْتارُ الْجُمْلةَ المُناسبةَ للصورةِ:</vt:lpstr>
      <vt:lpstr>شاهِدْ مَعي كَيْفَ نَكتُبُ حَرْفَ الصَّادِ فِي بِدايةِ الكَلِمَةِ:</vt:lpstr>
      <vt:lpstr>شاهِدْ مَعي كَيْفَ نكْتُبُ حَرْفَ الصَّادِ فِي وَسَطِ الكَلِمَةِ:</vt:lpstr>
      <vt:lpstr>شاهِدْ مَعي كَيْفَ نَكْتُبُ حَرْفَ الصَّادِ فِي آخرِ الكَلِمَةِ:</vt:lpstr>
      <vt:lpstr>هيَّا نَتَعَرَّفُ عَلى شَكْلِ حَرْفِ (ص) فِي الكَلِماتِ الآتِيَةِ:</vt:lpstr>
      <vt:lpstr>أُجَرِدُ المَدَّ القَصيرَ لحَرْفِ الصّادِ في الكَلِماتِ التالِيَةِ: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حَاوِلْ مَرّةً أُخْرى</vt:lpstr>
      <vt:lpstr>PowerPoint Presentation</vt:lpstr>
      <vt:lpstr>حَاوِلْ مَرّةً أُخْرى</vt:lpstr>
      <vt:lpstr>PowerPoint Presentation</vt:lpstr>
      <vt:lpstr>حَاوِلْ مَرّةً أُخْرى</vt:lpstr>
      <vt:lpstr>PowerPoint Presentation</vt:lpstr>
      <vt:lpstr>حَاوِلْ مَرّةً أُخْرى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Amal Abdulla Ahmed Alsayed</cp:lastModifiedBy>
  <cp:revision>169</cp:revision>
  <dcterms:created xsi:type="dcterms:W3CDTF">2020-03-04T09:39:20Z</dcterms:created>
  <dcterms:modified xsi:type="dcterms:W3CDTF">2020-03-28T12:20:31Z</dcterms:modified>
</cp:coreProperties>
</file>