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87" r:id="rId3"/>
    <p:sldId id="347" r:id="rId4"/>
    <p:sldId id="348" r:id="rId5"/>
    <p:sldId id="345" r:id="rId6"/>
    <p:sldId id="278" r:id="rId7"/>
    <p:sldId id="346" r:id="rId8"/>
    <p:sldId id="329" r:id="rId9"/>
    <p:sldId id="349" r:id="rId10"/>
    <p:sldId id="341" r:id="rId11"/>
    <p:sldId id="352" r:id="rId12"/>
    <p:sldId id="351" r:id="rId13"/>
    <p:sldId id="350" r:id="rId14"/>
    <p:sldId id="35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BC74"/>
    <a:srgbClr val="B57BA2"/>
    <a:srgbClr val="CFD5EA"/>
    <a:srgbClr val="EEEEEE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نمط فاتح 2 - تمييز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DF18680-E054-41AD-8BC1-D1AEF772440D}" styleName="نمط متوسط 2 - تميي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65" autoAdjust="0"/>
    <p:restoredTop sz="94660"/>
  </p:normalViewPr>
  <p:slideViewPr>
    <p:cSldViewPr snapToGrid="0">
      <p:cViewPr varScale="1">
        <p:scale>
          <a:sx n="61" d="100"/>
          <a:sy n="61" d="100"/>
        </p:scale>
        <p:origin x="54" y="2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6295D6-2EFE-4AFC-BA9B-2E0D1C1638BD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098529-C437-4C10-BCF2-601D3101E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561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353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245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138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676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128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120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183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672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261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248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966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B54EE-DF0D-4FA1-B48F-C292469C25C4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903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6000">
              <a:schemeClr val="bg1"/>
            </a:gs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3" t="25076" r="6723" b="21638"/>
          <a:stretch/>
        </p:blipFill>
        <p:spPr>
          <a:xfrm>
            <a:off x="2438400" y="381000"/>
            <a:ext cx="7162800" cy="1182210"/>
          </a:xfrm>
          <a:prstGeom prst="rect">
            <a:avLst/>
          </a:prstGeom>
        </p:spPr>
      </p:pic>
      <p:sp>
        <p:nvSpPr>
          <p:cNvPr id="6" name="Title 3">
            <a:extLst>
              <a:ext uri="{FF2B5EF4-FFF2-40B4-BE49-F238E27FC236}">
                <a16:creationId xmlns:a16="http://schemas.microsoft.com/office/drawing/2014/main" xmlns="" id="{640D4C09-C6A8-468D-9990-58CB036772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4302" y="2004217"/>
            <a:ext cx="9553307" cy="4472783"/>
          </a:xfrm>
        </p:spPr>
        <p:txBody>
          <a:bodyPr>
            <a:normAutofit fontScale="90000"/>
          </a:bodyPr>
          <a:lstStyle/>
          <a:p>
            <a:r>
              <a:rPr lang="ar-BH" sz="4800" dirty="0">
                <a:solidFill>
                  <a:srgbClr val="7030A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ar-BH" sz="4800" dirty="0">
                <a:solidFill>
                  <a:srgbClr val="7030A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BH" sz="4800" dirty="0">
                <a:solidFill>
                  <a:srgbClr val="7030A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ar-BH" sz="4800" dirty="0">
                <a:solidFill>
                  <a:srgbClr val="7030A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BH" sz="4800" dirty="0">
                <a:solidFill>
                  <a:srgbClr val="7030A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ar-BH" sz="4800" dirty="0">
                <a:solidFill>
                  <a:srgbClr val="7030A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BH" sz="4800" dirty="0">
                <a:solidFill>
                  <a:srgbClr val="7030A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ar-BH" sz="4800" dirty="0">
                <a:solidFill>
                  <a:srgbClr val="7030A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BH" sz="4800" dirty="0">
                <a:solidFill>
                  <a:srgbClr val="7030A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ar-BH" sz="4800" dirty="0">
                <a:solidFill>
                  <a:srgbClr val="7030A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BH" sz="4800" dirty="0">
                <a:solidFill>
                  <a:srgbClr val="7030A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ar-BH" sz="4800" dirty="0">
                <a:solidFill>
                  <a:srgbClr val="7030A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BH" sz="4800" dirty="0">
                <a:solidFill>
                  <a:srgbClr val="7030A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ar-BH" sz="4800" dirty="0">
                <a:solidFill>
                  <a:srgbClr val="7030A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BH" sz="4800" dirty="0">
                <a:solidFill>
                  <a:srgbClr val="7030A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ar-BH" sz="4800" dirty="0">
                <a:solidFill>
                  <a:srgbClr val="7030A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BH" sz="4800" dirty="0">
                <a:solidFill>
                  <a:srgbClr val="7030A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ar-BH" sz="4800" dirty="0">
                <a:solidFill>
                  <a:srgbClr val="7030A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BH" sz="4800" dirty="0">
                <a:solidFill>
                  <a:srgbClr val="7030A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ar-BH" sz="4800" dirty="0">
                <a:solidFill>
                  <a:srgbClr val="7030A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BH" sz="4800" dirty="0">
                <a:solidFill>
                  <a:srgbClr val="7030A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ar-BH" sz="4800" dirty="0">
                <a:solidFill>
                  <a:srgbClr val="7030A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BH" sz="4800" dirty="0">
                <a:solidFill>
                  <a:srgbClr val="7030A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ar-BH" sz="4800" dirty="0">
                <a:solidFill>
                  <a:srgbClr val="7030A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BH" sz="4800" dirty="0">
                <a:solidFill>
                  <a:srgbClr val="7030A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ar-BH" sz="4800" dirty="0">
                <a:solidFill>
                  <a:srgbClr val="7030A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BH" sz="4900" b="1" dirty="0">
                <a:solidFill>
                  <a:srgbClr val="7030A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درس في مادّة</a:t>
            </a:r>
            <a:r>
              <a:rPr lang="ar-SA" sz="4900" b="1" dirty="0">
                <a:solidFill>
                  <a:srgbClr val="7030A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اللّغة العربيّة</a:t>
            </a:r>
            <a:r>
              <a:rPr lang="en-US" sz="4900" b="1" dirty="0">
                <a:solidFill>
                  <a:srgbClr val="7030A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en-US" sz="4900" b="1" dirty="0">
                <a:solidFill>
                  <a:srgbClr val="7030A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BH" sz="3600" b="1" dirty="0">
                <a:solidFill>
                  <a:srgbClr val="7030A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القواعد النّحويّة</a:t>
            </a:r>
            <a:br>
              <a:rPr lang="ar-BH" sz="3600" b="1" dirty="0">
                <a:solidFill>
                  <a:srgbClr val="7030A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BH" sz="4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ar-BH" sz="4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BH" sz="80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ظَرْفَا الزَّمانِ والـمَكَانِ</a:t>
            </a:r>
            <a:r>
              <a:rPr lang="ar-SA" sz="48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ar-SA" sz="48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SA" sz="48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ar-SA" sz="48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SA" sz="3600" b="1" dirty="0">
                <a:solidFill>
                  <a:prstClr val="black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الصّفّ </a:t>
            </a:r>
            <a:r>
              <a:rPr lang="ar-BH" sz="3600" b="1" dirty="0">
                <a:solidFill>
                  <a:prstClr val="black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الرّابع </a:t>
            </a:r>
            <a:r>
              <a:rPr lang="ar-SA" sz="3600" b="1" dirty="0">
                <a:solidFill>
                  <a:prstClr val="black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الابتدائيّ</a:t>
            </a:r>
            <a:r>
              <a:rPr lang="en-US" sz="48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en-US" sz="48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endParaRPr lang="ar-BH" sz="4800" b="1" dirty="0">
              <a:solidFill>
                <a:srgbClr val="0070C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5545723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وان 4"/>
          <p:cNvSpPr>
            <a:spLocks noGrp="1"/>
          </p:cNvSpPr>
          <p:nvPr>
            <p:ph type="title"/>
          </p:nvPr>
        </p:nvSpPr>
        <p:spPr>
          <a:xfrm>
            <a:off x="689792" y="1109323"/>
            <a:ext cx="10515600" cy="821611"/>
          </a:xfrm>
        </p:spPr>
        <p:txBody>
          <a:bodyPr>
            <a:normAutofit/>
          </a:bodyPr>
          <a:lstStyle/>
          <a:p>
            <a:pPr algn="r"/>
            <a:r>
              <a:rPr lang="ar-BH" sz="3600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أُجيبُ عن كلِّ سؤالٍ </a:t>
            </a:r>
            <a:r>
              <a:rPr lang="ar-BH" sz="36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مما يأتي </a:t>
            </a:r>
            <a:r>
              <a:rPr lang="ar-BH" sz="3600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بجملةٍ تشتملُ على ظرفِ زمانٍ أو ظرفِ مكانٍ:</a:t>
            </a:r>
            <a:endParaRPr lang="en-US" sz="3600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3" name="عنوان 1">
            <a:extLst>
              <a:ext uri="{FF2B5EF4-FFF2-40B4-BE49-F238E27FC236}">
                <a16:creationId xmlns:a16="http://schemas.microsoft.com/office/drawing/2014/main" xmlns="" id="{B5CD38D9-DD2C-49A9-8266-F4A1A105A670}"/>
              </a:ext>
            </a:extLst>
          </p:cNvPr>
          <p:cNvSpPr txBox="1">
            <a:spLocks/>
          </p:cNvSpPr>
          <p:nvPr/>
        </p:nvSpPr>
        <p:spPr>
          <a:xfrm>
            <a:off x="10897076" y="29499"/>
            <a:ext cx="1294924" cy="83957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ar-BH" dirty="0"/>
              <a:t>أُوَظِّفُ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0" y="2171180"/>
            <a:ext cx="1120539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BH" sz="32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متى يشتدُّ البردُ؟</a:t>
            </a:r>
          </a:p>
          <a:p>
            <a:pPr algn="r" rtl="1"/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32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   </a:t>
            </a:r>
            <a:r>
              <a:rPr lang="ar-BH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....................................................................................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BH" sz="32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أين تقعُ شجرةُ الحياةِ؟</a:t>
            </a:r>
          </a:p>
          <a:p>
            <a:pPr algn="r" rtl="1"/>
            <a:r>
              <a:rPr lang="ar-BH" sz="32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   </a:t>
            </a:r>
            <a:r>
              <a:rPr lang="ar-BH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.....................................................................................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BH" sz="32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متى تُزهِرُ الأشجارُ والنّباتاتُ؟</a:t>
            </a:r>
          </a:p>
          <a:p>
            <a:pPr algn="r" rtl="1"/>
            <a:r>
              <a:rPr lang="ar-BH" sz="32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   </a:t>
            </a:r>
            <a:r>
              <a:rPr lang="ar-BH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.....................................................................................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BH" sz="32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أين حلّقَت الطّائرة؟</a:t>
            </a:r>
          </a:p>
          <a:p>
            <a:pPr algn="r" rtl="1"/>
            <a:r>
              <a:rPr lang="ar-BH" sz="32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   </a:t>
            </a:r>
            <a:r>
              <a:rPr lang="ar-BH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......................................................................................</a:t>
            </a:r>
          </a:p>
          <a:p>
            <a:pPr algn="r" rtl="1"/>
            <a:endParaRPr lang="en-US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93658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وان 4"/>
          <p:cNvSpPr>
            <a:spLocks noGrp="1"/>
          </p:cNvSpPr>
          <p:nvPr>
            <p:ph type="title"/>
          </p:nvPr>
        </p:nvSpPr>
        <p:spPr>
          <a:xfrm>
            <a:off x="828337" y="1101244"/>
            <a:ext cx="10515600" cy="821611"/>
          </a:xfrm>
        </p:spPr>
        <p:txBody>
          <a:bodyPr>
            <a:normAutofit/>
          </a:bodyPr>
          <a:lstStyle/>
          <a:p>
            <a:pPr algn="r"/>
            <a:r>
              <a:rPr lang="ar-BH" sz="3600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أُجيبُ عن كلِّ سؤالٍ </a:t>
            </a:r>
            <a:r>
              <a:rPr lang="ar-BH" sz="36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مما يأتي </a:t>
            </a:r>
            <a:r>
              <a:rPr lang="ar-BH" sz="3600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بجملةٍ تشتملُ على ظرفِ زمانٍ أو ظرفِ مكانٍ:</a:t>
            </a:r>
            <a:endParaRPr lang="en-US" sz="3600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3" name="عنوان 1">
            <a:extLst>
              <a:ext uri="{FF2B5EF4-FFF2-40B4-BE49-F238E27FC236}">
                <a16:creationId xmlns:a16="http://schemas.microsoft.com/office/drawing/2014/main" xmlns="" id="{B5CD38D9-DD2C-49A9-8266-F4A1A105A670}"/>
              </a:ext>
            </a:extLst>
          </p:cNvPr>
          <p:cNvSpPr txBox="1">
            <a:spLocks/>
          </p:cNvSpPr>
          <p:nvPr/>
        </p:nvSpPr>
        <p:spPr>
          <a:xfrm>
            <a:off x="10897076" y="29499"/>
            <a:ext cx="1294924" cy="83957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ar-BH" dirty="0"/>
              <a:t>أُوَظِّفُ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0" y="2034535"/>
            <a:ext cx="1120539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BH" sz="32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متى يشتدُّ البردُ؟</a:t>
            </a:r>
          </a:p>
          <a:p>
            <a:pPr algn="r" rtl="1"/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32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   </a:t>
            </a:r>
            <a:endParaRPr lang="ar-BH" sz="3200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BH" sz="32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أين تقعُ شجرةُ الحياةِ؟</a:t>
            </a:r>
          </a:p>
          <a:p>
            <a:pPr algn="r" rtl="1"/>
            <a:r>
              <a:rPr lang="ar-BH" sz="32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   </a:t>
            </a:r>
            <a:endParaRPr lang="ar-BH" sz="3200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BH" sz="32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متى تُزهِرُ الأشجارُ والنّباتاتُ؟</a:t>
            </a:r>
          </a:p>
          <a:p>
            <a:pPr algn="r" rtl="1"/>
            <a:r>
              <a:rPr lang="ar-BH" sz="32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   </a:t>
            </a:r>
            <a:endParaRPr lang="ar-BH" sz="3200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BH" sz="32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أين حلّقَت الطّائرةُ؟</a:t>
            </a:r>
          </a:p>
          <a:p>
            <a:pPr algn="r" rtl="1"/>
            <a:r>
              <a:rPr lang="ar-BH" sz="32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   </a:t>
            </a:r>
            <a:endParaRPr lang="ar-BH" sz="3200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endParaRPr lang="en-US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6" name="عنوان 1">
            <a:extLst>
              <a:ext uri="{FF2B5EF4-FFF2-40B4-BE49-F238E27FC236}">
                <a16:creationId xmlns:a16="http://schemas.microsoft.com/office/drawing/2014/main" xmlns="" id="{92232A82-C0F2-4A03-B956-2A6E164759F0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2209324" cy="83957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ar-SA" dirty="0">
                <a:solidFill>
                  <a:schemeClr val="tx1"/>
                </a:solidFill>
              </a:rPr>
              <a:t>أُقَيِّمُ إِجَابَتِي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170233" y="4296693"/>
            <a:ext cx="58400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BH" sz="320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....................................................................................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170233" y="3377160"/>
            <a:ext cx="58400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BH" sz="320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....................................................................................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170233" y="5336377"/>
            <a:ext cx="58400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BH" sz="320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....................................................................................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170233" y="2408621"/>
            <a:ext cx="58400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BH" sz="320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....................................................................................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8873076" y="2461557"/>
            <a:ext cx="213552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يشتدُّ </a:t>
            </a:r>
            <a:r>
              <a:rPr lang="ar-BH" sz="3200" b="1" dirty="0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البردُ شتاءً.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195921" y="3390034"/>
            <a:ext cx="49119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تقعُ شجرةُ </a:t>
            </a:r>
            <a:r>
              <a:rPr lang="ar-BH" sz="3200" b="1" dirty="0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الحياةِ جنوبَ </a:t>
            </a:r>
            <a:r>
              <a:rPr lang="ar-BH" sz="3200" b="1" dirty="0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مملكة البحرينِ</a:t>
            </a:r>
            <a:r>
              <a:rPr lang="ar-BH" sz="3200" b="1" dirty="0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449609" y="4356769"/>
            <a:ext cx="35589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تُزهِرُ الأشجارُ </a:t>
            </a:r>
            <a:r>
              <a:rPr lang="ar-BH" sz="3200" b="1" dirty="0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والنّباتاتُ ربيعًا.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403123" y="5396453"/>
            <a:ext cx="360547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حلّقَت </a:t>
            </a:r>
            <a:r>
              <a:rPr lang="ar-BH" sz="3200" b="1" dirty="0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الطّائرةُ فوقَ السّحابِ.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13760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  <p:bldP spid="9" grpId="0"/>
      <p:bldP spid="10" grpId="0"/>
      <p:bldP spid="15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وان 4"/>
          <p:cNvSpPr>
            <a:spLocks noGrp="1"/>
          </p:cNvSpPr>
          <p:nvPr>
            <p:ph type="title"/>
          </p:nvPr>
        </p:nvSpPr>
        <p:spPr>
          <a:xfrm>
            <a:off x="546100" y="887254"/>
            <a:ext cx="10515600" cy="821611"/>
          </a:xfrm>
        </p:spPr>
        <p:txBody>
          <a:bodyPr/>
          <a:lstStyle/>
          <a:p>
            <a:pPr algn="r"/>
            <a:r>
              <a:rPr lang="ar-BH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أساعدُ مروةَ فِي كتابةِ بياناتِ بطاقتِها بمناسبةِ حفلِ تخرُّجِهَا:</a:t>
            </a:r>
            <a:endParaRPr lang="en-US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7" name="مستطيل مستدير الزوايا 6"/>
          <p:cNvSpPr/>
          <p:nvPr/>
        </p:nvSpPr>
        <p:spPr>
          <a:xfrm>
            <a:off x="1335441" y="1852254"/>
            <a:ext cx="9383091" cy="4144617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>
              <a:lnSpc>
                <a:spcPct val="150000"/>
              </a:lnSpc>
            </a:pPr>
            <a:r>
              <a:rPr lang="ar-BH" sz="36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أَدعُو جميعَ </a:t>
            </a:r>
            <a:r>
              <a:rPr lang="ar-BH" sz="3600" b="1" dirty="0" smtClean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صديقاتي إلى مشارَكَتِي الاحتفالَ </a:t>
            </a:r>
            <a:r>
              <a:rPr lang="ar-BH" sz="36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بِتَخَرٌّجِي</a:t>
            </a:r>
          </a:p>
          <a:p>
            <a:pPr algn="ctr" rtl="1">
              <a:lnSpc>
                <a:spcPct val="150000"/>
              </a:lnSpc>
            </a:pPr>
            <a:r>
              <a:rPr lang="ar-BH" sz="3600" b="1" dirty="0" smtClean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............. الخميسِ القادمَ</a:t>
            </a:r>
            <a:r>
              <a:rPr lang="ar-BH" sz="36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،..............صلاةِ المغربِ</a:t>
            </a:r>
          </a:p>
          <a:p>
            <a:pPr algn="ctr" rtl="1">
              <a:lnSpc>
                <a:spcPct val="150000"/>
              </a:lnSpc>
            </a:pPr>
            <a:r>
              <a:rPr lang="ar-BH" sz="3600" b="1" dirty="0" smtClean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............ السّابعةَ .............. </a:t>
            </a:r>
            <a:r>
              <a:rPr lang="ar-BH" sz="36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</a:p>
          <a:p>
            <a:pPr algn="ctr" rtl="1">
              <a:lnSpc>
                <a:spcPct val="150000"/>
              </a:lnSpc>
            </a:pPr>
            <a:r>
              <a:rPr lang="ar-BH" sz="36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في منزلِنا الواقعِ............. الحديقةِ............</a:t>
            </a:r>
            <a:r>
              <a:rPr lang="ar-BH" sz="3600" b="1" dirty="0" smtClean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البوّابةِ</a:t>
            </a:r>
            <a:r>
              <a:rPr lang="ar-BH" sz="36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</a:p>
          <a:p>
            <a:pPr algn="ctr" rtl="1">
              <a:lnSpc>
                <a:spcPct val="150000"/>
              </a:lnSpc>
            </a:pPr>
            <a:r>
              <a:rPr lang="ar-BH" sz="36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شاركُونِي </a:t>
            </a:r>
            <a:r>
              <a:rPr lang="ar-BH" sz="3600" b="1" dirty="0" smtClean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فَرْحَتِي.</a:t>
            </a:r>
            <a:endParaRPr lang="en-US" sz="3600" b="1" dirty="0">
              <a:solidFill>
                <a:srgbClr val="7030A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3" name="عنوان 1">
            <a:extLst>
              <a:ext uri="{FF2B5EF4-FFF2-40B4-BE49-F238E27FC236}">
                <a16:creationId xmlns:a16="http://schemas.microsoft.com/office/drawing/2014/main" xmlns="" id="{B5CD38D9-DD2C-49A9-8266-F4A1A105A670}"/>
              </a:ext>
            </a:extLst>
          </p:cNvPr>
          <p:cNvSpPr txBox="1">
            <a:spLocks/>
          </p:cNvSpPr>
          <p:nvPr/>
        </p:nvSpPr>
        <p:spPr>
          <a:xfrm>
            <a:off x="10897076" y="29499"/>
            <a:ext cx="1294924" cy="83957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ar-BH" dirty="0"/>
              <a:t>أُوَظِّفُ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342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وان 4"/>
          <p:cNvSpPr>
            <a:spLocks noGrp="1"/>
          </p:cNvSpPr>
          <p:nvPr>
            <p:ph type="title"/>
          </p:nvPr>
        </p:nvSpPr>
        <p:spPr>
          <a:xfrm>
            <a:off x="546100" y="887254"/>
            <a:ext cx="10515600" cy="821611"/>
          </a:xfrm>
        </p:spPr>
        <p:txBody>
          <a:bodyPr/>
          <a:lstStyle/>
          <a:p>
            <a:pPr algn="r"/>
            <a:r>
              <a:rPr lang="ar-BH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أساعدُ مروةَ فِي كتابةِ بياناتِ بطاقتِها بمناسبةِ حفلِ تخرُّجِهَا:</a:t>
            </a:r>
            <a:endParaRPr lang="en-US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7" name="مستطيل مستدير الزوايا 6"/>
          <p:cNvSpPr/>
          <p:nvPr/>
        </p:nvSpPr>
        <p:spPr>
          <a:xfrm>
            <a:off x="1335441" y="1852254"/>
            <a:ext cx="9383091" cy="4144617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>
              <a:lnSpc>
                <a:spcPct val="150000"/>
              </a:lnSpc>
            </a:pPr>
            <a:r>
              <a:rPr lang="ar-BH" sz="36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أَدعُو جميعَ </a:t>
            </a:r>
            <a:r>
              <a:rPr lang="ar-BH" sz="3600" b="1" dirty="0" smtClean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صديقاتي إلى مشارَكَتِي الاحتفالَ </a:t>
            </a:r>
            <a:r>
              <a:rPr lang="ar-BH" sz="36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بِتَخَرٌّجِي</a:t>
            </a:r>
          </a:p>
          <a:p>
            <a:pPr algn="ctr" rtl="1">
              <a:lnSpc>
                <a:spcPct val="150000"/>
              </a:lnSpc>
            </a:pPr>
            <a:r>
              <a:rPr lang="ar-BH" sz="3600" b="1" dirty="0" smtClean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               الخميسِ القادمَ،                    صلاةِ المغرب</a:t>
            </a:r>
          </a:p>
          <a:p>
            <a:pPr algn="ctr" rtl="1">
              <a:lnSpc>
                <a:spcPct val="150000"/>
              </a:lnSpc>
            </a:pPr>
            <a:r>
              <a:rPr lang="ar-BH" sz="3600" b="1" dirty="0" smtClean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 السّابعةَ                       </a:t>
            </a:r>
          </a:p>
          <a:p>
            <a:pPr algn="ctr" rtl="1">
              <a:lnSpc>
                <a:spcPct val="150000"/>
              </a:lnSpc>
            </a:pPr>
            <a:r>
              <a:rPr lang="ar-BH" sz="3600" b="1" dirty="0" smtClean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في </a:t>
            </a:r>
            <a:r>
              <a:rPr lang="ar-BH" sz="36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منزلِنا </a:t>
            </a:r>
            <a:r>
              <a:rPr lang="ar-BH" sz="3600" b="1" dirty="0" smtClean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الواقعِ                     الحديقةِ                 البوّابةِ</a:t>
            </a:r>
            <a:r>
              <a:rPr lang="ar-BH" sz="36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</a:p>
          <a:p>
            <a:pPr algn="ctr" rtl="1">
              <a:lnSpc>
                <a:spcPct val="150000"/>
              </a:lnSpc>
            </a:pPr>
            <a:r>
              <a:rPr lang="ar-BH" sz="36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شاركُونِي فَرْحَتِي.</a:t>
            </a:r>
            <a:endParaRPr lang="en-US" sz="3600" b="1" dirty="0">
              <a:solidFill>
                <a:srgbClr val="7030A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3" name="عنوان 1">
            <a:extLst>
              <a:ext uri="{FF2B5EF4-FFF2-40B4-BE49-F238E27FC236}">
                <a16:creationId xmlns:a16="http://schemas.microsoft.com/office/drawing/2014/main" xmlns="" id="{B5CD38D9-DD2C-49A9-8266-F4A1A105A670}"/>
              </a:ext>
            </a:extLst>
          </p:cNvPr>
          <p:cNvSpPr txBox="1">
            <a:spLocks/>
          </p:cNvSpPr>
          <p:nvPr/>
        </p:nvSpPr>
        <p:spPr>
          <a:xfrm>
            <a:off x="10897076" y="29499"/>
            <a:ext cx="1294924" cy="83957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ar-BH" dirty="0"/>
              <a:t>أُوَظِّفُ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8116562" y="2839924"/>
            <a:ext cx="13516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BH" sz="36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.............</a:t>
            </a:r>
            <a:endParaRPr lang="en-US" sz="1600" dirty="0"/>
          </a:p>
        </p:txBody>
      </p:sp>
      <p:sp>
        <p:nvSpPr>
          <p:cNvPr id="4" name="Rectangle 3"/>
          <p:cNvSpPr/>
          <p:nvPr/>
        </p:nvSpPr>
        <p:spPr>
          <a:xfrm>
            <a:off x="4525800" y="2854713"/>
            <a:ext cx="14414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BH" sz="36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..............</a:t>
            </a:r>
            <a:endParaRPr lang="en-US" sz="1600" dirty="0"/>
          </a:p>
        </p:txBody>
      </p:sp>
      <p:sp>
        <p:nvSpPr>
          <p:cNvPr id="6" name="Rectangle 5"/>
          <p:cNvSpPr/>
          <p:nvPr/>
        </p:nvSpPr>
        <p:spPr>
          <a:xfrm>
            <a:off x="6559806" y="3668345"/>
            <a:ext cx="126188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BH" sz="36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............</a:t>
            </a:r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3719690" y="3603974"/>
            <a:ext cx="167225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BH" sz="3600" b="1" dirty="0" smtClean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..............  .</a:t>
            </a:r>
            <a:endParaRPr lang="en-US" sz="1600" dirty="0"/>
          </a:p>
        </p:txBody>
      </p:sp>
      <p:sp>
        <p:nvSpPr>
          <p:cNvPr id="9" name="Rectangle 8"/>
          <p:cNvSpPr/>
          <p:nvPr/>
        </p:nvSpPr>
        <p:spPr>
          <a:xfrm>
            <a:off x="6021907" y="4458065"/>
            <a:ext cx="13516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BH" sz="36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.............</a:t>
            </a:r>
            <a:endParaRPr lang="en-US" sz="1600" dirty="0"/>
          </a:p>
        </p:txBody>
      </p:sp>
      <p:sp>
        <p:nvSpPr>
          <p:cNvPr id="10" name="Rectangle 9"/>
          <p:cNvSpPr/>
          <p:nvPr/>
        </p:nvSpPr>
        <p:spPr>
          <a:xfrm>
            <a:off x="3601793" y="4453192"/>
            <a:ext cx="126188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BH" sz="36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............</a:t>
            </a:r>
            <a:endParaRPr lang="en-US" sz="1600" dirty="0"/>
          </a:p>
        </p:txBody>
      </p:sp>
      <p:sp>
        <p:nvSpPr>
          <p:cNvPr id="11" name="Rectangle 10"/>
          <p:cNvSpPr/>
          <p:nvPr/>
        </p:nvSpPr>
        <p:spPr>
          <a:xfrm>
            <a:off x="8448976" y="2789617"/>
            <a:ext cx="64953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BH" sz="36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يومَ</a:t>
            </a:r>
            <a:endParaRPr lang="en-US" sz="36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835727" y="2854713"/>
            <a:ext cx="67999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BH" sz="36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بعدَ</a:t>
            </a:r>
            <a:endParaRPr lang="en-US" sz="36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698130" y="3712796"/>
            <a:ext cx="11897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BH" sz="36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الساعةَ</a:t>
            </a:r>
            <a:endParaRPr lang="en-US" sz="36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232735" y="3659592"/>
            <a:ext cx="98296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BH" sz="3600" b="1" dirty="0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مساءً.</a:t>
            </a:r>
            <a:endParaRPr lang="en-US" sz="36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371606" y="4479318"/>
            <a:ext cx="75854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BH" sz="36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أمامَ</a:t>
            </a:r>
            <a:endParaRPr lang="en-US" sz="36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868692" y="4472719"/>
            <a:ext cx="79541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BH" sz="36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يمينَ</a:t>
            </a:r>
            <a:endParaRPr lang="en-US" sz="36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0" name="عنوان 1">
            <a:extLst>
              <a:ext uri="{FF2B5EF4-FFF2-40B4-BE49-F238E27FC236}">
                <a16:creationId xmlns:a16="http://schemas.microsoft.com/office/drawing/2014/main" xmlns="" id="{92232A82-C0F2-4A03-B956-2A6E164759F0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2209324" cy="83957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ar-SA" dirty="0">
                <a:solidFill>
                  <a:schemeClr val="tx1"/>
                </a:solidFill>
              </a:rPr>
              <a:t>أُقَيِّمُ إِجَابَتِي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6129135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8" grpId="0"/>
      <p:bldP spid="9" grpId="0"/>
      <p:bldP spid="10" grpId="0"/>
      <p:bldP spid="11" grpId="0"/>
      <p:bldP spid="12" grpId="0"/>
      <p:bldP spid="16" grpId="0"/>
      <p:bldP spid="18" grpId="0"/>
      <p:bldP spid="1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>
            <a:extLst>
              <a:ext uri="{FF2B5EF4-FFF2-40B4-BE49-F238E27FC236}">
                <a16:creationId xmlns:a16="http://schemas.microsoft.com/office/drawing/2014/main" xmlns="" id="{58AB8B5B-D61A-4A12-A3FE-C49D765D4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9471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ar-BH" sz="6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انتهى الدرس</a:t>
            </a:r>
          </a:p>
        </p:txBody>
      </p:sp>
    </p:spTree>
    <p:extLst>
      <p:ext uri="{BB962C8B-B14F-4D97-AF65-F5344CB8AC3E}">
        <p14:creationId xmlns:p14="http://schemas.microsoft.com/office/powerpoint/2010/main" val="946282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xmlns="" id="{FD8A2EA4-E80F-4C35-88C4-5FB5E33F85D3}"/>
              </a:ext>
            </a:extLst>
          </p:cNvPr>
          <p:cNvSpPr txBox="1">
            <a:spLocks/>
          </p:cNvSpPr>
          <p:nvPr/>
        </p:nvSpPr>
        <p:spPr>
          <a:xfrm>
            <a:off x="10477885" y="0"/>
            <a:ext cx="1714115" cy="6985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 fontScale="92500" lnSpcReduction="10000"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ش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endParaRPr lang="en-GB" sz="44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999948" y="797861"/>
            <a:ext cx="7239000" cy="772459"/>
          </a:xfrm>
        </p:spPr>
        <p:txBody>
          <a:bodyPr>
            <a:normAutofit/>
          </a:bodyPr>
          <a:lstStyle/>
          <a:p>
            <a:pPr algn="ctr"/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أَقرَأُ النَّصَّ الآتي ، ثمَّ أُجيبُ عَنِ الأسئلةِ التِي تَلِيه: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33400" y="1570320"/>
            <a:ext cx="10515600" cy="48321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مِن مذكّراتِ سلمانَ: </a:t>
            </a:r>
            <a:endParaRPr lang="en-US" sz="3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>
              <a:buNone/>
            </a:pP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  استيقظتُ </a:t>
            </a: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صباحًا</a:t>
            </a: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، وتناولتُ فطوريِ. أخبرتْنِي أُمِّي أنّ ضُيوفًا مِن دولةِ الكويتِ سيزوروننا اليَوْمَ.</a:t>
            </a:r>
            <a:endParaRPr lang="en-US" sz="3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>
              <a:buNone/>
            </a:pP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  وصلَ الضّيوفُ </a:t>
            </a: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ظُهرًا</a:t>
            </a: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، وقبلَ أنْ يدخُلُوا طَلبتْ منِّي أُمّي توجيهَهُمْ لإيقَافِ سيّاراتِهم </a:t>
            </a:r>
            <a:r>
              <a:rPr lang="ar-BH" sz="32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أَمامَ</a:t>
            </a: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البيتِ، لكنَّ أبا محمّدٍ فضَّلَ إيقافَ سيّارتِه </a:t>
            </a:r>
            <a:r>
              <a:rPr lang="ar-BH" sz="32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يسارًا</a:t>
            </a: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حتَّى لا يضايقَ المارَّةَ.</a:t>
            </a:r>
            <a:endParaRPr lang="en-US" sz="3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>
              <a:buNone/>
            </a:pP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  دخَلَ الضُّيوفُ، واخترتُ أنا الجلوسَ </a:t>
            </a:r>
            <a:r>
              <a:rPr lang="ar-BH" sz="32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بَيْنَ</a:t>
            </a: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أبِي وأخِي حتَّى أشارِكَ الجميعَ الحديثَ، فَأخبرَنا أبو محمّدٍ أنَّه سيذهبُ في رحلةٍ إلى أستراليا </a:t>
            </a: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صيْفًا</a:t>
            </a: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، ودَعَانا لمشاركتِه الرّحلةَ. بعدَ ذلكَ صلّيْنَا العصرَ </a:t>
            </a:r>
            <a:r>
              <a:rPr lang="ar-BH" sz="32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داخلَ</a:t>
            </a: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المسجدِ الذي يقَعُ </a:t>
            </a:r>
            <a:r>
              <a:rPr lang="ar-BH" sz="32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خلفَ</a:t>
            </a: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البيتِ.</a:t>
            </a:r>
            <a:endParaRPr lang="en-US" sz="3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>
              <a:buNone/>
            </a:pP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   مرَّ الوقتُ سريعًا مَعَ عائلةِ أبي محمّدٍ، وودَّعنَاهُم </a:t>
            </a: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مسَاءً</a:t>
            </a: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، آملينَ أنْ يُكرّرُوا الزيارةَ.</a:t>
            </a:r>
            <a:endParaRPr lang="en-US" sz="3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>
              <a:buNone/>
            </a:pPr>
            <a:endParaRPr lang="ar-BH" sz="3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07733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FD8A2EA4-E80F-4C35-88C4-5FB5E33F85D3}"/>
              </a:ext>
            </a:extLst>
          </p:cNvPr>
          <p:cNvSpPr txBox="1">
            <a:spLocks/>
          </p:cNvSpPr>
          <p:nvPr/>
        </p:nvSpPr>
        <p:spPr>
          <a:xfrm>
            <a:off x="10477885" y="0"/>
            <a:ext cx="1714115" cy="8128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ش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endParaRPr lang="en-GB" sz="44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5" name="عنوان 1"/>
          <p:cNvSpPr txBox="1">
            <a:spLocks/>
          </p:cNvSpPr>
          <p:nvPr/>
        </p:nvSpPr>
        <p:spPr>
          <a:xfrm>
            <a:off x="6096000" y="76527"/>
            <a:ext cx="4381885" cy="9302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ar-BH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أقرَأُ وأُلاحِظُ</a:t>
            </a:r>
            <a:endParaRPr lang="en-US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9" name="عنصر نائب للمحتوى 2">
            <a:extLst>
              <a:ext uri="{FF2B5EF4-FFF2-40B4-BE49-F238E27FC236}">
                <a16:creationId xmlns:a16="http://schemas.microsoft.com/office/drawing/2014/main" xmlns="" id="{C86D0947-3F54-486F-AEBA-05111645BB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758" y="4058547"/>
            <a:ext cx="10515600" cy="27603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BH" sz="3200" b="1" u="sng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ألاحِظُ أنَّ:</a:t>
            </a:r>
          </a:p>
          <a:p>
            <a:r>
              <a:rPr lang="ar-BH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أداة الاستفهام (</a:t>
            </a: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متى</a:t>
            </a:r>
            <a:r>
              <a:rPr lang="ar-BH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) يُسْألُ بها عن زمن وقوع الفعل.</a:t>
            </a:r>
          </a:p>
          <a:p>
            <a:r>
              <a:rPr lang="ar-BH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الكلمات التي أَجَبْنَا بها عن الاستفهام (</a:t>
            </a:r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صباحًا، ظهرًا، صيفًا، مساءً</a:t>
            </a:r>
            <a:r>
              <a:rPr lang="ar-BH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) دلّت على زمان وقوع الفعل، وتُسَمّى كل كلمة منها </a:t>
            </a:r>
            <a:r>
              <a:rPr lang="ar-BH" sz="3200" b="1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ظرفَ </a:t>
            </a: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زمانٍ</a:t>
            </a:r>
            <a:r>
              <a:rPr lang="ar-BH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، وقد وردت </a:t>
            </a: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منصوبةً</a:t>
            </a:r>
            <a:r>
              <a:rPr lang="ar-BH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endParaRPr lang="en-US" sz="3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4153880"/>
              </p:ext>
            </p:extLst>
          </p:nvPr>
        </p:nvGraphicFramePr>
        <p:xfrm>
          <a:off x="1126067" y="1308376"/>
          <a:ext cx="9939866" cy="24485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69933">
                  <a:extLst>
                    <a:ext uri="{9D8B030D-6E8A-4147-A177-3AD203B41FA5}">
                      <a16:colId xmlns:a16="http://schemas.microsoft.com/office/drawing/2014/main" xmlns="" val="123661664"/>
                    </a:ext>
                  </a:extLst>
                </a:gridCol>
                <a:gridCol w="4969933">
                  <a:extLst>
                    <a:ext uri="{9D8B030D-6E8A-4147-A177-3AD203B41FA5}">
                      <a16:colId xmlns:a16="http://schemas.microsoft.com/office/drawing/2014/main" xmlns="" val="1715662509"/>
                    </a:ext>
                  </a:extLst>
                </a:gridCol>
              </a:tblGrid>
              <a:tr h="564250">
                <a:tc>
                  <a:txBody>
                    <a:bodyPr/>
                    <a:lstStyle/>
                    <a:p>
                      <a:endParaRPr lang="en-US" sz="3200" b="1" i="0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BH" sz="3200" b="1" dirty="0" smtClean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متى </a:t>
                      </a:r>
                      <a:r>
                        <a:rPr lang="ar-BH" sz="3200" b="1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استيقظَ سلمانُ؟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43555141"/>
                  </a:ext>
                </a:extLst>
              </a:tr>
              <a:tr h="564250">
                <a:tc>
                  <a:txBody>
                    <a:bodyPr/>
                    <a:lstStyle/>
                    <a:p>
                      <a:endParaRPr lang="en-US" sz="3200" b="1" i="0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2407387"/>
                  </a:ext>
                </a:extLst>
              </a:tr>
              <a:tr h="711237">
                <a:tc>
                  <a:txBody>
                    <a:bodyPr/>
                    <a:lstStyle/>
                    <a:p>
                      <a:endParaRPr lang="en-US" sz="3200" b="1" i="0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34093164"/>
                  </a:ext>
                </a:extLst>
              </a:tr>
              <a:tr h="564250">
                <a:tc>
                  <a:txBody>
                    <a:bodyPr/>
                    <a:lstStyle/>
                    <a:p>
                      <a:endParaRPr lang="en-US" sz="3200" b="1" i="0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57605949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3049974" y="1308376"/>
            <a:ext cx="30460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rtl="1"/>
            <a:r>
              <a:rPr lang="ar-BH" sz="3200" b="1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استيقظَ سلمانُ </a:t>
            </a:r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صباحًا.</a:t>
            </a:r>
            <a:endParaRPr lang="en-US" sz="32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51115" y="1850898"/>
            <a:ext cx="261481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rtl="1"/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متى </a:t>
            </a:r>
            <a:r>
              <a:rPr lang="ar-BH" sz="3200" b="1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وصلَ </a:t>
            </a:r>
            <a:r>
              <a:rPr lang="ar-BH" sz="3200" b="1" dirty="0" smtClean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الضّيوفُ</a:t>
            </a:r>
            <a:r>
              <a:rPr lang="ar-BH" sz="3200" b="1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؟</a:t>
            </a: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63549" y="1902337"/>
            <a:ext cx="26324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rtl="1"/>
            <a:r>
              <a:rPr lang="ar-BH" sz="3200" b="1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وصلَ </a:t>
            </a:r>
            <a:r>
              <a:rPr lang="ar-BH" sz="3200" b="1" dirty="0" smtClean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الضّيوفُ </a:t>
            </a:r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ظهرًا.</a:t>
            </a:r>
            <a:endParaRPr lang="en-US" sz="32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695827" y="2487112"/>
            <a:ext cx="437010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rtl="1"/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متى</a:t>
            </a:r>
            <a:r>
              <a:rPr lang="ar-BH" sz="3200" b="1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سيسافرُ أبو محمدٍ إلى أستراليا؟ </a:t>
            </a:r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97654" y="2537267"/>
            <a:ext cx="44983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rtl="1"/>
            <a:r>
              <a:rPr lang="ar-BH" sz="3200" b="1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سيسافرُ أبو محمدٍ إلى أستراليا </a:t>
            </a:r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صيفًا.</a:t>
            </a:r>
            <a:endParaRPr lang="en-US" sz="32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369362" y="3136493"/>
            <a:ext cx="269657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rtl="1"/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متى </a:t>
            </a:r>
            <a:r>
              <a:rPr lang="ar-BH" sz="3200" b="1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ودّعُوا الضّيوفَ؟ </a:t>
            </a:r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309661" y="3176967"/>
            <a:ext cx="278633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rtl="1"/>
            <a:r>
              <a:rPr lang="ar-BH" sz="3200" b="1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ودّعُوا الضّيوفَ </a:t>
            </a:r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مساءً.</a:t>
            </a:r>
            <a:endParaRPr lang="en-US" sz="32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83021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11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FD8A2EA4-E80F-4C35-88C4-5FB5E33F85D3}"/>
              </a:ext>
            </a:extLst>
          </p:cNvPr>
          <p:cNvSpPr txBox="1">
            <a:spLocks/>
          </p:cNvSpPr>
          <p:nvPr/>
        </p:nvSpPr>
        <p:spPr>
          <a:xfrm>
            <a:off x="10477885" y="0"/>
            <a:ext cx="1714115" cy="8128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ش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endParaRPr lang="en-GB" sz="44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5" name="عنوان 1"/>
          <p:cNvSpPr txBox="1">
            <a:spLocks/>
          </p:cNvSpPr>
          <p:nvPr/>
        </p:nvSpPr>
        <p:spPr>
          <a:xfrm>
            <a:off x="6096000" y="76527"/>
            <a:ext cx="4381885" cy="9302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ar-BH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أقرَأُ وأُلاحِظُ</a:t>
            </a:r>
            <a:endParaRPr lang="en-US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9" name="عنصر نائب للمحتوى 2">
            <a:extLst>
              <a:ext uri="{FF2B5EF4-FFF2-40B4-BE49-F238E27FC236}">
                <a16:creationId xmlns:a16="http://schemas.microsoft.com/office/drawing/2014/main" xmlns="" id="{C86D0947-3F54-486F-AEBA-05111645BB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2349" y="4097613"/>
            <a:ext cx="10515600" cy="27603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BH" sz="3200" b="1" u="sng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ألاحِظُ أنَّ:</a:t>
            </a:r>
          </a:p>
          <a:p>
            <a:r>
              <a:rPr lang="ar-BH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أداة الاستفهام (</a:t>
            </a: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أين</a:t>
            </a:r>
            <a:r>
              <a:rPr lang="ar-BH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) يُسْألُ بها عن مكان وقوع الفعل.</a:t>
            </a:r>
          </a:p>
          <a:p>
            <a:r>
              <a:rPr lang="ar-BH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الكلمات التي أَجَبْنَا بها عن الاستفهام (</a:t>
            </a:r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أمامَ، يسارًا، بيْنَ، داخلَ، خلفَ</a:t>
            </a:r>
            <a:r>
              <a:rPr lang="ar-BH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) دلّت على مكان وقوع الفعل، وتُسَمّى كل كلمة منها </a:t>
            </a: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ظرفَ مكانٍ</a:t>
            </a:r>
            <a:r>
              <a:rPr lang="ar-BH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، وقد وردت </a:t>
            </a: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منصوبةً</a:t>
            </a:r>
            <a:r>
              <a:rPr lang="ar-BH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endParaRPr lang="en-US" sz="3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7247187"/>
              </p:ext>
            </p:extLst>
          </p:nvPr>
        </p:nvGraphicFramePr>
        <p:xfrm>
          <a:off x="815230" y="1262673"/>
          <a:ext cx="10332719" cy="26027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17030">
                  <a:extLst>
                    <a:ext uri="{9D8B030D-6E8A-4147-A177-3AD203B41FA5}">
                      <a16:colId xmlns:a16="http://schemas.microsoft.com/office/drawing/2014/main" xmlns="" val="2564636221"/>
                    </a:ext>
                  </a:extLst>
                </a:gridCol>
                <a:gridCol w="4715689">
                  <a:extLst>
                    <a:ext uri="{9D8B030D-6E8A-4147-A177-3AD203B41FA5}">
                      <a16:colId xmlns:a16="http://schemas.microsoft.com/office/drawing/2014/main" xmlns="" val="1015117129"/>
                    </a:ext>
                  </a:extLst>
                </a:gridCol>
              </a:tblGrid>
              <a:tr h="53007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BH" sz="2800" b="1" dirty="0" smtClean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أين</a:t>
                      </a:r>
                      <a:r>
                        <a:rPr lang="ar-BH" sz="2800" b="1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وجّهَ سلمانُ الضّيوفَ لإيقافِ سيّاراتِهِم؟ </a:t>
                      </a:r>
                      <a:endParaRPr lang="ar-BH" sz="28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11646687"/>
                  </a:ext>
                </a:extLst>
              </a:tr>
              <a:tr h="506601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BH" sz="2800" b="1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85690528"/>
                  </a:ext>
                </a:extLst>
              </a:tr>
              <a:tr h="506601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BH" sz="2800" b="1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11197055"/>
                  </a:ext>
                </a:extLst>
              </a:tr>
              <a:tr h="506601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BH" sz="2800" b="1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52322883"/>
                  </a:ext>
                </a:extLst>
              </a:tr>
              <a:tr h="506601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BH" sz="2800" b="1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66903746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109697" y="1239032"/>
            <a:ext cx="53174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rtl="1"/>
            <a:r>
              <a:rPr lang="ar-BH" sz="2800" b="1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وجّهَ سلمانُ الضّيوفَ لإيقافِ سيّاراتِهِم </a:t>
            </a:r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أمامَ</a:t>
            </a:r>
            <a:r>
              <a:rPr lang="ar-BH" sz="2800" b="1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البيتِ.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981698" y="1762252"/>
            <a:ext cx="31662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rtl="1"/>
            <a:r>
              <a:rPr lang="ar-BH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أين</a:t>
            </a:r>
            <a:r>
              <a:rPr lang="ar-BH" sz="2800" b="1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أوقفَ أبو محمّدٍ سيارتهُ؟ 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174364" y="1796757"/>
            <a:ext cx="32528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rtl="1">
              <a:defRPr/>
            </a:pPr>
            <a:r>
              <a:rPr lang="ar-BH" sz="2800" b="1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أوقفَ أبو محمّدٍ سيارتهُ </a:t>
            </a:r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يسارًا</a:t>
            </a:r>
            <a:r>
              <a:rPr lang="ar-BH" sz="2800" b="1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</a:p>
        </p:txBody>
      </p:sp>
      <p:sp>
        <p:nvSpPr>
          <p:cNvPr id="10" name="Rectangle 9"/>
          <p:cNvSpPr/>
          <p:nvPr/>
        </p:nvSpPr>
        <p:spPr>
          <a:xfrm>
            <a:off x="9050901" y="2309113"/>
            <a:ext cx="20970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rtl="1"/>
            <a:r>
              <a:rPr lang="ar-BH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أين</a:t>
            </a:r>
            <a:r>
              <a:rPr lang="ar-BH" sz="2800" b="1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جلسَ سلمانُ؟ 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331459" y="2307850"/>
            <a:ext cx="30957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rtl="1">
              <a:defRPr/>
            </a:pPr>
            <a:r>
              <a:rPr lang="ar-BH" sz="2800" b="1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جلسَ سلمانُ </a:t>
            </a:r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بَيْنَ</a:t>
            </a:r>
            <a:r>
              <a:rPr lang="ar-BH" sz="2800" b="1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أبيه وأخيه.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9036474" y="2855974"/>
            <a:ext cx="21114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rtl="1"/>
            <a:r>
              <a:rPr lang="ar-BH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أين </a:t>
            </a:r>
            <a:r>
              <a:rPr lang="ar-BH" sz="2800" b="1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صَلَّوا العَصْرَ؟</a:t>
            </a:r>
            <a:r>
              <a:rPr lang="ar-BH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414492" y="2856285"/>
            <a:ext cx="30700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rtl="1">
              <a:defRPr/>
            </a:pPr>
            <a:r>
              <a:rPr lang="ar-BH" sz="2800" b="1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صَلَّوا العَصْرَ  </a:t>
            </a:r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داخلَ</a:t>
            </a:r>
            <a:r>
              <a:rPr lang="ar-BH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2800" b="1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المسجدِ.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83825" y="3342163"/>
            <a:ext cx="19688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rtl="1"/>
            <a:r>
              <a:rPr lang="ar-BH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أين</a:t>
            </a:r>
            <a:r>
              <a:rPr lang="ar-BH" sz="2800" b="1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يقعُ المسجدُ؟ 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728010" y="3358903"/>
            <a:ext cx="27238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rtl="1">
              <a:defRPr/>
            </a:pPr>
            <a:r>
              <a:rPr lang="ar-BH" sz="2800" b="1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يقعُ المسجدُ </a:t>
            </a:r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خلفَ</a:t>
            </a:r>
            <a:r>
              <a:rPr lang="ar-BH" sz="2800" b="1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البيتِ.</a:t>
            </a:r>
          </a:p>
        </p:txBody>
      </p:sp>
    </p:spTree>
    <p:extLst>
      <p:ext uri="{BB962C8B-B14F-4D97-AF65-F5344CB8AC3E}">
        <p14:creationId xmlns:p14="http://schemas.microsoft.com/office/powerpoint/2010/main" val="2101281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  <p:bldP spid="10" grpId="0"/>
      <p:bldP spid="11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عنوان 1">
            <a:extLst>
              <a:ext uri="{FF2B5EF4-FFF2-40B4-BE49-F238E27FC236}">
                <a16:creationId xmlns:a16="http://schemas.microsoft.com/office/drawing/2014/main" xmlns="" id="{B5CD38D9-DD2C-49A9-8266-F4A1A105A670}"/>
              </a:ext>
            </a:extLst>
          </p:cNvPr>
          <p:cNvSpPr txBox="1">
            <a:spLocks/>
          </p:cNvSpPr>
          <p:nvPr/>
        </p:nvSpPr>
        <p:spPr>
          <a:xfrm>
            <a:off x="6924461" y="327946"/>
            <a:ext cx="3042088" cy="998352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SA" sz="60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أَسْتَنْتِجُ أَنَّ</a:t>
            </a:r>
            <a:r>
              <a:rPr lang="ar-BH" sz="60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:</a:t>
            </a:r>
            <a:endParaRPr lang="en-US" sz="6000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Round Diagonal Corner Rectangle 3"/>
          <p:cNvSpPr/>
          <p:nvPr/>
        </p:nvSpPr>
        <p:spPr>
          <a:xfrm>
            <a:off x="1192696" y="1326298"/>
            <a:ext cx="9331187" cy="4597424"/>
          </a:xfrm>
          <a:prstGeom prst="round2Diag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ar-BH" sz="4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ظرفَ الزّمانِ: </a:t>
            </a:r>
            <a:r>
              <a:rPr lang="ar-BH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اسمٌ منصوبٌ يُبيِّنُ زمانَ حُدُوثِ الفعلِ. مثل: صباحًا، ظُهرًا، نهارًا، ليْلًا. </a:t>
            </a:r>
          </a:p>
          <a:p>
            <a:pPr algn="r" rtl="1"/>
            <a:r>
              <a:rPr lang="ar-BH" sz="4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ظرفَ المكانِ: </a:t>
            </a:r>
            <a:r>
              <a:rPr lang="ar-BH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اسمٌ منصوبٌ يبيِّنُ مَكانَ وقوعِ الفعلِ.</a:t>
            </a:r>
          </a:p>
          <a:p>
            <a:pPr algn="r" rtl="1"/>
            <a:r>
              <a:rPr lang="ar-BH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مثل: شرقًا، غربًا، شمالًا، جنوبًا، فَوْقَ، تحتَ، أَمَامَ، خَلْفَ. 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7A7D734E-C020-43FC-9E89-6EB124CA5409}"/>
              </a:ext>
            </a:extLst>
          </p:cNvPr>
          <p:cNvSpPr txBox="1">
            <a:spLocks/>
          </p:cNvSpPr>
          <p:nvPr/>
        </p:nvSpPr>
        <p:spPr>
          <a:xfrm>
            <a:off x="10477885" y="0"/>
            <a:ext cx="1714115" cy="8128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ش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endParaRPr lang="en-GB" sz="44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56173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عنوان 1">
            <a:extLst>
              <a:ext uri="{FF2B5EF4-FFF2-40B4-BE49-F238E27FC236}">
                <a16:creationId xmlns:a16="http://schemas.microsoft.com/office/drawing/2014/main" xmlns="" id="{F02FA0C2-8400-4D11-8A27-E996CA946524}"/>
              </a:ext>
            </a:extLst>
          </p:cNvPr>
          <p:cNvSpPr txBox="1">
            <a:spLocks/>
          </p:cNvSpPr>
          <p:nvPr/>
        </p:nvSpPr>
        <p:spPr>
          <a:xfrm>
            <a:off x="10897076" y="29499"/>
            <a:ext cx="1294924" cy="83957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ar-SA" dirty="0"/>
              <a:t>أُطَبِّقُ</a:t>
            </a:r>
            <a:endParaRPr lang="en-US" dirty="0"/>
          </a:p>
        </p:txBody>
      </p:sp>
      <p:graphicFrame>
        <p:nvGraphicFramePr>
          <p:cNvPr id="2" name="جدول 2">
            <a:extLst>
              <a:ext uri="{FF2B5EF4-FFF2-40B4-BE49-F238E27FC236}">
                <a16:creationId xmlns:a16="http://schemas.microsoft.com/office/drawing/2014/main" xmlns="" id="{D608F322-83EB-4701-8BA3-14CCA065D3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1617710"/>
              </p:ext>
            </p:extLst>
          </p:nvPr>
        </p:nvGraphicFramePr>
        <p:xfrm>
          <a:off x="1620267" y="1779840"/>
          <a:ext cx="9205843" cy="40511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6217">
                  <a:extLst>
                    <a:ext uri="{9D8B030D-6E8A-4147-A177-3AD203B41FA5}">
                      <a16:colId xmlns:a16="http://schemas.microsoft.com/office/drawing/2014/main" xmlns="" val="4124127539"/>
                    </a:ext>
                  </a:extLst>
                </a:gridCol>
                <a:gridCol w="1831162">
                  <a:extLst>
                    <a:ext uri="{9D8B030D-6E8A-4147-A177-3AD203B41FA5}">
                      <a16:colId xmlns:a16="http://schemas.microsoft.com/office/drawing/2014/main" xmlns="" val="1250453053"/>
                    </a:ext>
                  </a:extLst>
                </a:gridCol>
                <a:gridCol w="5458464">
                  <a:extLst>
                    <a:ext uri="{9D8B030D-6E8A-4147-A177-3AD203B41FA5}">
                      <a16:colId xmlns:a16="http://schemas.microsoft.com/office/drawing/2014/main" xmlns="" val="1057357579"/>
                    </a:ext>
                  </a:extLst>
                </a:gridCol>
              </a:tblGrid>
              <a:tr h="727935">
                <a:tc>
                  <a:txBody>
                    <a:bodyPr/>
                    <a:lstStyle/>
                    <a:p>
                      <a:pPr algn="ctr"/>
                      <a:r>
                        <a:rPr lang="ar-BH" sz="40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نوعه</a:t>
                      </a:r>
                      <a:endParaRPr lang="en-US" sz="40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40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الظّرف</a:t>
                      </a:r>
                      <a:endParaRPr lang="en-US" sz="40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40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الجملة</a:t>
                      </a:r>
                      <a:endParaRPr lang="en-US" sz="40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85682478"/>
                  </a:ext>
                </a:extLst>
              </a:tr>
              <a:tr h="664636">
                <a:tc>
                  <a:txBody>
                    <a:bodyPr/>
                    <a:lstStyle/>
                    <a:p>
                      <a:endParaRPr lang="en-US" sz="360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BH" sz="36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يقِفُ الطّلّابُ في الصّباحِ أمَام العَلَمِ.</a:t>
                      </a:r>
                      <a:endParaRPr lang="en-US" sz="36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63731749"/>
                  </a:ext>
                </a:extLst>
              </a:tr>
              <a:tr h="664636">
                <a:tc>
                  <a:txBody>
                    <a:bodyPr/>
                    <a:lstStyle/>
                    <a:p>
                      <a:endParaRPr lang="en-US" sz="360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BH" sz="36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يطلعُ القمرُ ليــــلًا.</a:t>
                      </a:r>
                      <a:endParaRPr lang="en-US" sz="36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87479978"/>
                  </a:ext>
                </a:extLst>
              </a:tr>
              <a:tr h="664636">
                <a:tc>
                  <a:txBody>
                    <a:bodyPr/>
                    <a:lstStyle/>
                    <a:p>
                      <a:endParaRPr lang="en-US" sz="360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BH" sz="36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تحطُّ الطّيورُ فوْقَ الأشجارِ.</a:t>
                      </a:r>
                      <a:endParaRPr lang="en-US" sz="36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67472701"/>
                  </a:ext>
                </a:extLst>
              </a:tr>
              <a:tr h="664636">
                <a:tc>
                  <a:txBody>
                    <a:bodyPr/>
                    <a:lstStyle/>
                    <a:p>
                      <a:endParaRPr lang="en-US" sz="360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BH" sz="36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يكثُرُ التخْيِيمُ في الصّحراءِ شِتَاءً.</a:t>
                      </a:r>
                      <a:endParaRPr lang="en-US" sz="36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50866557"/>
                  </a:ext>
                </a:extLst>
              </a:tr>
              <a:tr h="664636">
                <a:tc>
                  <a:txBody>
                    <a:bodyPr/>
                    <a:lstStyle/>
                    <a:p>
                      <a:endParaRPr lang="en-US" sz="360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BH" sz="36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تهُبُّ الرّيحُ طوالَ اليومِ غرْبًا.</a:t>
                      </a:r>
                      <a:endParaRPr lang="en-US" sz="36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15611991"/>
                  </a:ext>
                </a:extLst>
              </a:tr>
            </a:tbl>
          </a:graphicData>
        </a:graphic>
      </p:graphicFrame>
      <p:sp>
        <p:nvSpPr>
          <p:cNvPr id="5" name="عنوان 1">
            <a:extLst>
              <a:ext uri="{FF2B5EF4-FFF2-40B4-BE49-F238E27FC236}">
                <a16:creationId xmlns:a16="http://schemas.microsoft.com/office/drawing/2014/main" xmlns="" id="{B5CD38D9-DD2C-49A9-8266-F4A1A105A670}"/>
              </a:ext>
            </a:extLst>
          </p:cNvPr>
          <p:cNvSpPr txBox="1">
            <a:spLocks/>
          </p:cNvSpPr>
          <p:nvPr/>
        </p:nvSpPr>
        <p:spPr>
          <a:xfrm>
            <a:off x="3299038" y="876005"/>
            <a:ext cx="8746435" cy="102041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BH" sz="44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أُحدِّدُ الظّرفَ ونوعَهُ في كلِّ جملة ممّا </a:t>
            </a:r>
            <a:r>
              <a:rPr lang="ar-BH" sz="4400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يأتي:</a:t>
            </a:r>
            <a:endParaRPr lang="en-US" sz="4400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2740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عنوان 1">
            <a:extLst>
              <a:ext uri="{FF2B5EF4-FFF2-40B4-BE49-F238E27FC236}">
                <a16:creationId xmlns:a16="http://schemas.microsoft.com/office/drawing/2014/main" xmlns="" id="{B5CD38D9-DD2C-49A9-8266-F4A1A105A670}"/>
              </a:ext>
            </a:extLst>
          </p:cNvPr>
          <p:cNvSpPr txBox="1">
            <a:spLocks/>
          </p:cNvSpPr>
          <p:nvPr/>
        </p:nvSpPr>
        <p:spPr>
          <a:xfrm>
            <a:off x="3050844" y="869077"/>
            <a:ext cx="8746435" cy="102041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BH" sz="44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أُحدِّدُ الظّرفَ ونوعَهُ في كلِّ جملة ممّا </a:t>
            </a:r>
            <a:r>
              <a:rPr lang="ar-BH" sz="4400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يأتي:</a:t>
            </a:r>
            <a:endParaRPr lang="en-US" sz="4400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7" name="عنوان 1">
            <a:extLst>
              <a:ext uri="{FF2B5EF4-FFF2-40B4-BE49-F238E27FC236}">
                <a16:creationId xmlns:a16="http://schemas.microsoft.com/office/drawing/2014/main" xmlns="" id="{F02FA0C2-8400-4D11-8A27-E996CA946524}"/>
              </a:ext>
            </a:extLst>
          </p:cNvPr>
          <p:cNvSpPr txBox="1">
            <a:spLocks/>
          </p:cNvSpPr>
          <p:nvPr/>
        </p:nvSpPr>
        <p:spPr>
          <a:xfrm>
            <a:off x="10897076" y="29499"/>
            <a:ext cx="1294924" cy="83957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ar-SA" dirty="0"/>
              <a:t>أُطَبِّقُ</a:t>
            </a:r>
            <a:endParaRPr lang="en-US" dirty="0"/>
          </a:p>
        </p:txBody>
      </p:sp>
      <p:graphicFrame>
        <p:nvGraphicFramePr>
          <p:cNvPr id="2" name="جدول 2">
            <a:extLst>
              <a:ext uri="{FF2B5EF4-FFF2-40B4-BE49-F238E27FC236}">
                <a16:creationId xmlns:a16="http://schemas.microsoft.com/office/drawing/2014/main" xmlns="" id="{D608F322-83EB-4701-8BA3-14CCA065D3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2247803"/>
              </p:ext>
            </p:extLst>
          </p:nvPr>
        </p:nvGraphicFramePr>
        <p:xfrm>
          <a:off x="1444487" y="1889495"/>
          <a:ext cx="9073321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8632">
                  <a:extLst>
                    <a:ext uri="{9D8B030D-6E8A-4147-A177-3AD203B41FA5}">
                      <a16:colId xmlns:a16="http://schemas.microsoft.com/office/drawing/2014/main" xmlns="" val="4124127539"/>
                    </a:ext>
                  </a:extLst>
                </a:gridCol>
                <a:gridCol w="1804802">
                  <a:extLst>
                    <a:ext uri="{9D8B030D-6E8A-4147-A177-3AD203B41FA5}">
                      <a16:colId xmlns:a16="http://schemas.microsoft.com/office/drawing/2014/main" xmlns="" val="1250453053"/>
                    </a:ext>
                  </a:extLst>
                </a:gridCol>
                <a:gridCol w="5379887">
                  <a:extLst>
                    <a:ext uri="{9D8B030D-6E8A-4147-A177-3AD203B41FA5}">
                      <a16:colId xmlns:a16="http://schemas.microsoft.com/office/drawing/2014/main" xmlns="" val="10573575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BH" sz="40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نوعه</a:t>
                      </a:r>
                      <a:endParaRPr lang="en-US" sz="40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40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الظّرف</a:t>
                      </a:r>
                      <a:endParaRPr lang="en-US" sz="40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40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الجملة</a:t>
                      </a:r>
                      <a:endParaRPr lang="en-US" sz="40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856824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BH" sz="36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يقِفُ الطّلّابُ في الصّباحِ أمَامَ العَلَمِ.</a:t>
                      </a:r>
                      <a:endParaRPr lang="en-US" sz="36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637317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BH" sz="36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يطلعُ القمرُ ليــــلًا.</a:t>
                      </a:r>
                      <a:endParaRPr lang="en-US" sz="36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874799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600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BH" sz="36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تحطُّ الطّيورُ فوْقَ الأشجارِ.</a:t>
                      </a:r>
                      <a:endParaRPr lang="en-US" sz="36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67472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600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BH" sz="36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يكثُرُ التخْيِيمُ في الصّحراءِ شِتَاءً.</a:t>
                      </a:r>
                      <a:endParaRPr lang="en-US" sz="36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508665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600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BH" sz="36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تهُبُّ الرّيحُ طوالَ اليومِ غرْبًا.</a:t>
                      </a:r>
                      <a:endParaRPr lang="en-US" sz="36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15611991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3889293" y="2586747"/>
            <a:ext cx="75854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BH" sz="3600" b="1" dirty="0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أمَامَ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3906926" y="3233078"/>
            <a:ext cx="7328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BH" sz="36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ليــــلًا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3879674" y="3879409"/>
            <a:ext cx="7729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BH" sz="36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فوْقَ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3845208" y="4512006"/>
            <a:ext cx="84350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BH" sz="36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شِتَاءً</a:t>
            </a:r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3906926" y="5137737"/>
            <a:ext cx="75052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BH" sz="36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غرْبًا</a:t>
            </a:r>
            <a:endParaRPr lang="en-US" b="1" dirty="0"/>
          </a:p>
        </p:txBody>
      </p:sp>
      <p:sp>
        <p:nvSpPr>
          <p:cNvPr id="9" name="Rectangle 8"/>
          <p:cNvSpPr/>
          <p:nvPr/>
        </p:nvSpPr>
        <p:spPr>
          <a:xfrm>
            <a:off x="1627120" y="2586747"/>
            <a:ext cx="16225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rtl="1"/>
            <a:r>
              <a:rPr lang="ar-BH" sz="36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ظرف مكان</a:t>
            </a:r>
            <a:endParaRPr lang="en-US" sz="36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646356" y="3233077"/>
            <a:ext cx="158408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rtl="1"/>
            <a:r>
              <a:rPr lang="ar-BH" sz="36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ظرف زمان</a:t>
            </a:r>
            <a:endParaRPr lang="en-US" sz="36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621544" y="3879408"/>
            <a:ext cx="16225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rtl="1">
              <a:defRPr/>
            </a:pPr>
            <a:r>
              <a:rPr lang="ar-BH" sz="36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ظرف مكان</a:t>
            </a:r>
            <a:endParaRPr lang="en-US" sz="36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668833" y="4525738"/>
            <a:ext cx="158408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rtl="1">
              <a:defRPr/>
            </a:pPr>
            <a:r>
              <a:rPr lang="ar-BH" sz="36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ظرف زمان</a:t>
            </a:r>
            <a:endParaRPr lang="en-US" sz="36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621544" y="5130872"/>
            <a:ext cx="16225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rtl="1">
              <a:defRPr/>
            </a:pPr>
            <a:r>
              <a:rPr lang="ar-BH" sz="36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ظرف مكان</a:t>
            </a:r>
            <a:endParaRPr lang="en-US" sz="36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5" name="عنوان 1">
            <a:extLst>
              <a:ext uri="{FF2B5EF4-FFF2-40B4-BE49-F238E27FC236}">
                <a16:creationId xmlns:a16="http://schemas.microsoft.com/office/drawing/2014/main" xmlns="" id="{92232A82-C0F2-4A03-B956-2A6E164759F0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2209324" cy="83957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ar-SA" dirty="0">
                <a:solidFill>
                  <a:schemeClr val="tx1"/>
                </a:solidFill>
              </a:rPr>
              <a:t>أُقَيِّمُ إِجَابَتِي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44593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8" grpId="0"/>
      <p:bldP spid="9" grpId="0"/>
      <p:bldP spid="10" grpId="0"/>
      <p:bldP spid="11" grpId="0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1">
            <a:extLst>
              <a:ext uri="{FF2B5EF4-FFF2-40B4-BE49-F238E27FC236}">
                <a16:creationId xmlns:a16="http://schemas.microsoft.com/office/drawing/2014/main" xmlns="" id="{B5CD38D9-DD2C-49A9-8266-F4A1A105A670}"/>
              </a:ext>
            </a:extLst>
          </p:cNvPr>
          <p:cNvSpPr txBox="1">
            <a:spLocks/>
          </p:cNvSpPr>
          <p:nvPr/>
        </p:nvSpPr>
        <p:spPr>
          <a:xfrm>
            <a:off x="10897076" y="29499"/>
            <a:ext cx="1294924" cy="83957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ar-SA" dirty="0"/>
              <a:t>أُطَبِّقُ</a:t>
            </a:r>
            <a:endParaRPr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76421" y="726003"/>
            <a:ext cx="7327900" cy="851110"/>
          </a:xfrm>
        </p:spPr>
        <p:txBody>
          <a:bodyPr>
            <a:normAutofit/>
          </a:bodyPr>
          <a:lstStyle/>
          <a:p>
            <a:pPr algn="ctr"/>
            <a:r>
              <a:rPr lang="ar-BH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أُكملُ ملأَ الجدولِ بِمَا يُناسِبُ وِفقًا للمطلوب:</a:t>
            </a:r>
            <a:endParaRPr lang="en-US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9" name="جدول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569580"/>
              </p:ext>
            </p:extLst>
          </p:nvPr>
        </p:nvGraphicFramePr>
        <p:xfrm>
          <a:off x="1528355" y="1577113"/>
          <a:ext cx="9068275" cy="46676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75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3552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70185">
                <a:tc>
                  <a:txBody>
                    <a:bodyPr/>
                    <a:lstStyle/>
                    <a:p>
                      <a:pPr algn="ctr"/>
                      <a:r>
                        <a:rPr lang="ar-BH" sz="36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المطلوبُ</a:t>
                      </a:r>
                      <a:endParaRPr lang="en-US" sz="36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36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الجملةُ </a:t>
                      </a:r>
                      <a:endParaRPr lang="en-US" sz="36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0185">
                <a:tc>
                  <a:txBody>
                    <a:bodyPr/>
                    <a:lstStyle/>
                    <a:p>
                      <a:pPr algn="ctr"/>
                      <a:r>
                        <a:rPr lang="ar-BH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ظرفُ زمانٍ</a:t>
                      </a:r>
                      <a:endParaRPr lang="en-US" sz="3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BH" sz="36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1- يقفُ أحمدُ </a:t>
                      </a:r>
                      <a:r>
                        <a:rPr lang="ar-BH" sz="360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منتظمًا عندَ تحيةِ العلمِ ...................... .</a:t>
                      </a:r>
                      <a:endParaRPr lang="en-US" sz="36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70185">
                <a:tc>
                  <a:txBody>
                    <a:bodyPr/>
                    <a:lstStyle/>
                    <a:p>
                      <a:pPr algn="ctr"/>
                      <a:r>
                        <a:rPr lang="ar-BH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ظرفُ مكانٍ</a:t>
                      </a:r>
                      <a:endParaRPr lang="en-US" sz="3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BH" sz="36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2- تدورُ الأرضُ .............. الشمسِ.</a:t>
                      </a:r>
                      <a:endParaRPr lang="en-US" sz="36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5593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ظرفُ زمانٍ</a:t>
                      </a:r>
                      <a:endParaRPr lang="en-US" sz="3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BH" sz="36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3- تسقطُ أوراقُ الأشجارِ ............... .</a:t>
                      </a:r>
                      <a:endParaRPr lang="en-US" sz="36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02445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ظرفُ مكانٍ</a:t>
                      </a:r>
                      <a:endParaRPr lang="en-US" sz="3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BH" sz="36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4- وقفَ الطّيرُ .................. الشجرةِ.</a:t>
                      </a:r>
                      <a:endParaRPr lang="en-US" sz="36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02445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ظرفُ </a:t>
                      </a:r>
                      <a:r>
                        <a:rPr lang="ar-BH" sz="36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زمانٍ</a:t>
                      </a:r>
                      <a:endParaRPr lang="en-US" sz="3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BH" sz="36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5- يفتحُ المحلُّ ...................... .</a:t>
                      </a:r>
                      <a:endParaRPr lang="en-US" sz="36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02445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ظرفُ </a:t>
                      </a:r>
                      <a:r>
                        <a:rPr lang="ar-BH" sz="36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مكانٍ</a:t>
                      </a:r>
                      <a:endParaRPr lang="en-US" sz="3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BH" sz="36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6- مَنزلُ </a:t>
                      </a:r>
                      <a:r>
                        <a:rPr lang="ar-BH" sz="360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عليٍّ</a:t>
                      </a:r>
                      <a:r>
                        <a:rPr lang="ar-BH" sz="3600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BH" sz="360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.................... المخبزِ.</a:t>
                      </a:r>
                      <a:endParaRPr lang="en-US" sz="36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606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1">
            <a:extLst>
              <a:ext uri="{FF2B5EF4-FFF2-40B4-BE49-F238E27FC236}">
                <a16:creationId xmlns:a16="http://schemas.microsoft.com/office/drawing/2014/main" xmlns="" id="{B5CD38D9-DD2C-49A9-8266-F4A1A105A670}"/>
              </a:ext>
            </a:extLst>
          </p:cNvPr>
          <p:cNvSpPr txBox="1">
            <a:spLocks/>
          </p:cNvSpPr>
          <p:nvPr/>
        </p:nvSpPr>
        <p:spPr>
          <a:xfrm>
            <a:off x="10897076" y="29499"/>
            <a:ext cx="1294924" cy="83957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ar-SA" dirty="0"/>
              <a:t>أُطَبِّقُ</a:t>
            </a:r>
            <a:endParaRPr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24170" y="307992"/>
            <a:ext cx="7327900" cy="851110"/>
          </a:xfrm>
        </p:spPr>
        <p:txBody>
          <a:bodyPr>
            <a:normAutofit/>
          </a:bodyPr>
          <a:lstStyle/>
          <a:p>
            <a:pPr algn="ctr"/>
            <a:r>
              <a:rPr lang="ar-BH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أُكملُ ملأَ الجدولِ بِمَا يُناسِبُ وِفقًا للمطلوب:</a:t>
            </a:r>
            <a:endParaRPr lang="en-US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9" name="جدول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0838019"/>
              </p:ext>
            </p:extLst>
          </p:nvPr>
        </p:nvGraphicFramePr>
        <p:xfrm>
          <a:off x="1541418" y="1341982"/>
          <a:ext cx="9068275" cy="46676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75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3552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70185">
                <a:tc>
                  <a:txBody>
                    <a:bodyPr/>
                    <a:lstStyle/>
                    <a:p>
                      <a:pPr algn="ctr"/>
                      <a:r>
                        <a:rPr lang="ar-BH" sz="36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المطلوبُ</a:t>
                      </a:r>
                      <a:endParaRPr lang="en-US" sz="36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36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الجملةُ </a:t>
                      </a:r>
                      <a:endParaRPr lang="en-US" sz="36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0185">
                <a:tc>
                  <a:txBody>
                    <a:bodyPr/>
                    <a:lstStyle/>
                    <a:p>
                      <a:pPr algn="ctr"/>
                      <a:r>
                        <a:rPr lang="ar-BH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ظرفُ زمانٍ</a:t>
                      </a:r>
                      <a:endParaRPr lang="en-US" sz="3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BH" sz="36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1- يقفُ أحمدُ </a:t>
                      </a:r>
                      <a:r>
                        <a:rPr lang="ar-BH" sz="360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منتظمًا عندَ تحيةِ </a:t>
                      </a:r>
                      <a:r>
                        <a:rPr lang="ar-BH" sz="3600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العلمِ</a:t>
                      </a:r>
                      <a:endParaRPr lang="en-US" sz="36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70185">
                <a:tc>
                  <a:txBody>
                    <a:bodyPr/>
                    <a:lstStyle/>
                    <a:p>
                      <a:pPr algn="ctr"/>
                      <a:r>
                        <a:rPr lang="ar-BH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ظرفُ مكانٍ</a:t>
                      </a:r>
                      <a:endParaRPr lang="en-US" sz="3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BH" sz="36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2- تدورُ </a:t>
                      </a:r>
                      <a:r>
                        <a:rPr lang="ar-BH" sz="360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الأرضُ                 الشمسِ</a:t>
                      </a:r>
                      <a:r>
                        <a:rPr lang="ar-BH" sz="36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.</a:t>
                      </a:r>
                      <a:endParaRPr lang="en-US" sz="36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5593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ظرفُ زمانٍ</a:t>
                      </a:r>
                      <a:endParaRPr lang="en-US" sz="3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BH" sz="36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3- تسقطُ أوراقُ </a:t>
                      </a:r>
                      <a:r>
                        <a:rPr lang="ar-BH" sz="360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الأشجارِ</a:t>
                      </a:r>
                      <a:endParaRPr lang="en-US" sz="36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02445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ظرفُ مكانٍ</a:t>
                      </a:r>
                      <a:endParaRPr lang="en-US" sz="3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BH" sz="36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4- وقفَ الطّيرُ </a:t>
                      </a:r>
                      <a:r>
                        <a:rPr lang="ar-BH" sz="360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                  الشجرةِ</a:t>
                      </a:r>
                      <a:r>
                        <a:rPr lang="ar-BH" sz="36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.</a:t>
                      </a:r>
                      <a:endParaRPr lang="en-US" sz="36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02445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ظرفُ </a:t>
                      </a:r>
                      <a:r>
                        <a:rPr lang="ar-BH" sz="36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زمانٍ</a:t>
                      </a:r>
                      <a:endParaRPr lang="en-US" sz="3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BH" sz="36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5- يفتحُ </a:t>
                      </a:r>
                      <a:r>
                        <a:rPr lang="ar-BH" sz="360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المحلُّ</a:t>
                      </a:r>
                      <a:endParaRPr lang="en-US" sz="36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02445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ظرفُ </a:t>
                      </a:r>
                      <a:r>
                        <a:rPr lang="ar-BH" sz="36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مكانٍ</a:t>
                      </a:r>
                      <a:endParaRPr lang="en-US" sz="3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BH" sz="36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6- مَنزلُ </a:t>
                      </a:r>
                      <a:r>
                        <a:rPr lang="ar-BH" sz="360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عليٍّ</a:t>
                      </a:r>
                      <a:r>
                        <a:rPr lang="ar-BH" sz="3600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                      المخبزِ</a:t>
                      </a:r>
                      <a:r>
                        <a:rPr lang="ar-BH" sz="360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.</a:t>
                      </a:r>
                      <a:endParaRPr lang="en-US" sz="36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4510036" y="1969367"/>
            <a:ext cx="119776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BH" sz="3600" b="1" dirty="0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صباحًا.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19756" y="1969366"/>
            <a:ext cx="19880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rtl="1"/>
            <a:r>
              <a:rPr lang="ar-BH" sz="360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...................... .</a:t>
            </a:r>
            <a:endParaRPr lang="en-US" sz="3600" dirty="0">
              <a:solidFill>
                <a:prstClr val="black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488448" y="2583322"/>
            <a:ext cx="123944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BH" sz="360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..............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109987" y="3203833"/>
            <a:ext cx="13853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BH" sz="3600" dirty="0" smtClean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.............. </a:t>
            </a:r>
            <a:r>
              <a:rPr lang="ar-BH" sz="360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226273" y="3824662"/>
            <a:ext cx="154080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BH" sz="360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..................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779035" y="4593983"/>
            <a:ext cx="19880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rtl="1"/>
            <a:r>
              <a:rPr lang="ar-BH" sz="360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...................... .</a:t>
            </a:r>
            <a:endParaRPr lang="en-US" sz="3600" dirty="0">
              <a:solidFill>
                <a:prstClr val="black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317064" y="5287037"/>
            <a:ext cx="16914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BH" sz="360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....................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728377" y="2621456"/>
            <a:ext cx="82907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BH" sz="36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حولَ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376259" y="3228598"/>
            <a:ext cx="105670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BH" sz="3600" b="1" dirty="0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خريفًا</a:t>
            </a:r>
            <a:r>
              <a:rPr lang="ar-BH" sz="3600" b="1" dirty="0" smtClean="0">
                <a:solidFill>
                  <a:srgbClr val="70AD47">
                    <a:lumMod val="75000"/>
                  </a:srgb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7610191" y="3862796"/>
            <a:ext cx="7729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BH" sz="36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فوقَ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659970" y="4617344"/>
            <a:ext cx="10679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rtl="1"/>
            <a:r>
              <a:rPr lang="ar-BH" sz="36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عصرًا.</a:t>
            </a:r>
            <a:endParaRPr lang="en-US" sz="36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796224" y="5287037"/>
            <a:ext cx="79541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BH" sz="36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يمينَ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9" name="عنوان 1">
            <a:extLst>
              <a:ext uri="{FF2B5EF4-FFF2-40B4-BE49-F238E27FC236}">
                <a16:creationId xmlns:a16="http://schemas.microsoft.com/office/drawing/2014/main" xmlns="" id="{92232A82-C0F2-4A03-B956-2A6E164759F0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2209324" cy="83957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ar-SA" dirty="0">
                <a:solidFill>
                  <a:schemeClr val="tx1"/>
                </a:solidFill>
              </a:rPr>
              <a:t>أُقَيِّمُ إِجَابَتِي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9346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12" grpId="0"/>
      <p:bldP spid="13" grpId="0"/>
      <p:bldP spid="14" grpId="0"/>
      <p:bldP spid="15" grpId="0"/>
      <p:bldP spid="16" grpId="0"/>
    </p:bldLst>
  </p:timing>
</p:sld>
</file>

<file path=ppt/theme/theme1.xml><?xml version="1.0" encoding="utf-8"?>
<a:theme xmlns:a="http://schemas.openxmlformats.org/drawingml/2006/main" name="قالب الدروس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9B6F7093-7B83-4D0A-BC1F-683D122F6A48}" vid="{1FAA4335-E554-4125-ACCC-D1CCCAA2166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قالب الدروس</Template>
  <TotalTime>1735</TotalTime>
  <Words>836</Words>
  <Application>Microsoft Office PowerPoint</Application>
  <PresentationFormat>Widescreen</PresentationFormat>
  <Paragraphs>174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Sakkal Majalla</vt:lpstr>
      <vt:lpstr>Traditional Arabic</vt:lpstr>
      <vt:lpstr>قالب الدروس</vt:lpstr>
      <vt:lpstr>             درس في مادّة اللّغة العربيّة القواعد النّحويّة  ظَرْفَا الزَّمانِ والـمَكَانِ  الصّفّ الرّابع الابتدائيّ </vt:lpstr>
      <vt:lpstr>أَقرَأُ النَّصَّ الآتي ، ثمَّ أُجيبُ عَنِ الأسئلةِ التِي تَلِيه: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أُكملُ ملأَ الجدولِ بِمَا يُناسِبُ وِفقًا للمطلوب:</vt:lpstr>
      <vt:lpstr>أُكملُ ملأَ الجدولِ بِمَا يُناسِبُ وِفقًا للمطلوب:</vt:lpstr>
      <vt:lpstr>أُجيبُ عن كلِّ سؤالٍ مما يأتي بجملةٍ تشتملُ على ظرفِ زمانٍ أو ظرفِ مكانٍ:</vt:lpstr>
      <vt:lpstr>أُجيبُ عن كلِّ سؤالٍ مما يأتي بجملةٍ تشتملُ على ظرفِ زمانٍ أو ظرفِ مكانٍ:</vt:lpstr>
      <vt:lpstr>أساعدُ مروةَ فِي كتابةِ بياناتِ بطاقتِها بمناسبةِ حفلِ تخرُّجِهَا:</vt:lpstr>
      <vt:lpstr>أساعدُ مروةَ فِي كتابةِ بياناتِ بطاقتِها بمناسبةِ حفلِ تخرُّجِهَا:</vt:lpstr>
      <vt:lpstr>انتهى الدرس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درس في مادّة اللّغة العربيّة الإملاء  الهمزة الـمتوسِّطَةُ الـمَكْسُورَةُ</dc:title>
  <dc:creator>Tufik Ben Saleh Aldaaji</dc:creator>
  <cp:lastModifiedBy>user</cp:lastModifiedBy>
  <cp:revision>184</cp:revision>
  <dcterms:created xsi:type="dcterms:W3CDTF">2020-03-04T09:59:30Z</dcterms:created>
  <dcterms:modified xsi:type="dcterms:W3CDTF">2020-04-09T07:55:29Z</dcterms:modified>
</cp:coreProperties>
</file>