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7" r:id="rId3"/>
    <p:sldId id="347" r:id="rId4"/>
    <p:sldId id="348" r:id="rId5"/>
    <p:sldId id="345" r:id="rId6"/>
    <p:sldId id="278" r:id="rId7"/>
    <p:sldId id="346" r:id="rId8"/>
    <p:sldId id="329" r:id="rId9"/>
    <p:sldId id="349" r:id="rId10"/>
    <p:sldId id="341" r:id="rId11"/>
    <p:sldId id="352" r:id="rId12"/>
    <p:sldId id="351" r:id="rId13"/>
    <p:sldId id="350" r:id="rId14"/>
    <p:sldId id="35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BC74"/>
    <a:srgbClr val="B57BA2"/>
    <a:srgbClr val="CFD5EA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295D6-2EFE-4AFC-BA9B-2E0D1C1638BD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98529-C437-4C10-BCF2-601D3101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7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xmlns="" id="{640D4C09-C6A8-468D-9990-58CB03677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4302" y="2004217"/>
            <a:ext cx="9553307" cy="4472783"/>
          </a:xfrm>
        </p:spPr>
        <p:txBody>
          <a:bodyPr>
            <a:normAutofit fontScale="90000"/>
          </a:bodyPr>
          <a:lstStyle/>
          <a:p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9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درس في مادّة</a:t>
            </a:r>
            <a:r>
              <a:rPr lang="ar-SA" sz="49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اللّغة العربيّة</a:t>
            </a:r>
            <a:r>
              <a:rPr lang="en-US" sz="49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49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36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القواعد النّحويّة</a:t>
            </a:r>
            <a:br>
              <a:rPr lang="ar-BH" sz="36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8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ظَرْفَا الزَّمانِ والـمَكَانِ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36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الصّفّ </a:t>
            </a:r>
            <a:r>
              <a:rPr lang="ar-BH" sz="36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الرّابع </a:t>
            </a:r>
            <a:r>
              <a:rPr lang="ar-SA" sz="36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الابتدائيّ</a:t>
            </a:r>
            <a:r>
              <a:rPr lang="en-US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BH" sz="48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689792" y="1109323"/>
            <a:ext cx="10515600" cy="821611"/>
          </a:xfrm>
        </p:spPr>
        <p:txBody>
          <a:bodyPr>
            <a:normAutofit/>
          </a:bodyPr>
          <a:lstStyle/>
          <a:p>
            <a:pPr algn="r"/>
            <a:r>
              <a:rPr lang="ar-BH" sz="36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أُجيبُ عن كلِّ سؤالٍ </a:t>
            </a:r>
            <a:r>
              <a:rPr lang="ar-BH" sz="36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مما يأتي </a:t>
            </a:r>
            <a:r>
              <a:rPr lang="ar-BH" sz="36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بجملةٍ تشتملُ على ظرفِ زمانٍ أو ظرفِ مكانٍ:</a:t>
            </a:r>
            <a:endParaRPr lang="en-US" sz="36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/>
              <a:t>أُوَظِّفُ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171180"/>
            <a:ext cx="112053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متى يشتدُّ البردُ؟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أين تقعُ شجرةُ الحياةِ؟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متى تُزهِرُ الأشجارُ والنّباتاتُ؟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أين حلّقَت الطّائرة؟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</a:t>
            </a:r>
          </a:p>
          <a:p>
            <a:pPr algn="r" rtl="1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365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828337" y="1101244"/>
            <a:ext cx="10515600" cy="821611"/>
          </a:xfrm>
        </p:spPr>
        <p:txBody>
          <a:bodyPr>
            <a:normAutofit/>
          </a:bodyPr>
          <a:lstStyle/>
          <a:p>
            <a:pPr algn="r"/>
            <a:r>
              <a:rPr lang="ar-BH" sz="36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أُجيبُ عن كلِّ سؤالٍ </a:t>
            </a:r>
            <a:r>
              <a:rPr lang="ar-BH" sz="36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مما يأتي </a:t>
            </a:r>
            <a:r>
              <a:rPr lang="ar-BH" sz="36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بجملةٍ تشتملُ على ظرفِ زمانٍ أو ظرفِ مكانٍ:</a:t>
            </a:r>
            <a:endParaRPr lang="en-US" sz="36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/>
              <a:t>أُوَظِّفُ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034535"/>
            <a:ext cx="112053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متى يشتدُّ البردُ؟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endParaRPr lang="ar-BH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أين تقعُ شجرةُ الحياةِ؟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endParaRPr lang="ar-BH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متى تُزهِرُ الأشجارُ والنّباتاتُ؟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endParaRPr lang="ar-BH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أين حلّقَت الطّائرةُ؟</a:t>
            </a:r>
          </a:p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endParaRPr lang="ar-BH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xmlns="" id="{92232A82-C0F2-4A03-B956-2A6E164759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70233" y="4296693"/>
            <a:ext cx="5840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70233" y="3377160"/>
            <a:ext cx="5840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70233" y="5336377"/>
            <a:ext cx="5840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70233" y="2408621"/>
            <a:ext cx="5840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873076" y="2461557"/>
            <a:ext cx="2135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يشتدُّ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البردُ شتاءً.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95921" y="3390034"/>
            <a:ext cx="4911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تقعُ شجرةُ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الحياةِ جنوبَ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مملكة البحرينِ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449609" y="4356769"/>
            <a:ext cx="3558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تُزهِرُ الأشجارُ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والنّباتاتُ ربيعًا.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03123" y="5396453"/>
            <a:ext cx="36054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حلّقَت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الطّائرةُ فوقَ السّحابِ.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76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546100" y="887254"/>
            <a:ext cx="10515600" cy="821611"/>
          </a:xfrm>
        </p:spPr>
        <p:txBody>
          <a:bodyPr/>
          <a:lstStyle/>
          <a:p>
            <a:pPr algn="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أساعدُ مروةَ فِي كتابةِ بياناتِ بطاقتِها بمناسبةِ حفلِ تخرُّجِهَا: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335441" y="1852254"/>
            <a:ext cx="9383091" cy="4144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أَدعُو جميعَ </a:t>
            </a: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صديقاتي إلى مشارَكَتِي الاحتفالَ 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بِتَخَرٌّجِي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 الخميسِ القادمَ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،..............صلاةِ المغربِ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 السّابعةَ .............. 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منزلِنا الواقعِ............. الحديقةِ............</a:t>
            </a: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البوّابةِ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شاركُونِي </a:t>
            </a: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فَرْحَتِي.</a:t>
            </a:r>
            <a:endParaRPr lang="en-US" sz="36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/>
              <a:t>أُوَظِّفُ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4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546100" y="887254"/>
            <a:ext cx="10515600" cy="821611"/>
          </a:xfrm>
        </p:spPr>
        <p:txBody>
          <a:bodyPr/>
          <a:lstStyle/>
          <a:p>
            <a:pPr algn="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أساعدُ مروةَ فِي كتابةِ بياناتِ بطاقتِها بمناسبةِ حفلِ تخرُّجِهَا: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335441" y="1852254"/>
            <a:ext cx="9383091" cy="4144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أَدعُو جميعَ </a:t>
            </a: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صديقاتي إلى مشارَكَتِي الاحتفالَ 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بِتَخَرٌّجِي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الخميسِ القادمَ،                    صلاةِ المغرب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السّابعةَ                       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منزلِنا </a:t>
            </a:r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الواقعِ                     الحديقةِ                 البوّابةِ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ctr" rtl="1">
              <a:lnSpc>
                <a:spcPct val="150000"/>
              </a:lnSpc>
            </a:pP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شاركُونِي فَرْحَتِي.</a:t>
            </a:r>
            <a:endParaRPr lang="en-US" sz="36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/>
              <a:t>أُوَظِّفُ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116562" y="2839924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4525800" y="2854713"/>
            <a:ext cx="14414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6559806" y="3668345"/>
            <a:ext cx="12618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719690" y="3603974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  .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6021907" y="4458065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601793" y="4453192"/>
            <a:ext cx="12618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8448976" y="2789617"/>
            <a:ext cx="6495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يومَ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35727" y="2854713"/>
            <a:ext cx="6799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بعدَ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98130" y="3712796"/>
            <a:ext cx="11897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الساعةَ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32735" y="3659592"/>
            <a:ext cx="9829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مساءً.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71606" y="4479318"/>
            <a:ext cx="758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أمامَ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68692" y="4472719"/>
            <a:ext cx="795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يمينَ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عنوان 1">
            <a:extLst>
              <a:ext uri="{FF2B5EF4-FFF2-40B4-BE49-F238E27FC236}">
                <a16:creationId xmlns:a16="http://schemas.microsoft.com/office/drawing/2014/main" xmlns="" id="{92232A82-C0F2-4A03-B956-2A6E164759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1291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  <p:bldP spid="10" grpId="0"/>
      <p:bldP spid="11" grpId="0"/>
      <p:bldP spid="12" grpId="0"/>
      <p:bldP spid="1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xmlns="" id="{58AB8B5B-D61A-4A12-A3FE-C49D765D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47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BH" sz="6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</a:t>
            </a:r>
          </a:p>
        </p:txBody>
      </p:sp>
    </p:spTree>
    <p:extLst>
      <p:ext uri="{BB962C8B-B14F-4D97-AF65-F5344CB8AC3E}">
        <p14:creationId xmlns:p14="http://schemas.microsoft.com/office/powerpoint/2010/main" val="94628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6985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99948" y="797861"/>
            <a:ext cx="7239000" cy="772459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أَقرَأُ النَّصَّ الآتي ، ثمَّ أُجيبُ عَنِ الأسئلةِ التِي تَلِيه: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570320"/>
            <a:ext cx="10515600" cy="4832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مِن مذكّراتِ سلمانَ: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استيقظتُ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صباحًا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وتناولتُ فطوريِ. أخبرتْنِي أُمِّي أنّ ضُيوفًا مِن دولةِ الكويتِ سيزوروننا اليَوْمَ.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وصلَ الضّيوفُ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ظُهرًا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وقبلَ أنْ يدخُلُوا طَلبتْ منِّي أُمّي توجيهَهُمْ لإيقَافِ سيّاراتِهم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أَمامَ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البيتِ، لكنَّ أبا محمّدٍ فضَّلَ إيقافَ سيّارتِه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يسارًا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حتَّى لا يضايقَ المارَّةَ.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دخَلَ الضُّيوفُ، واخترتُ أنا الجلوسَ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بَيْنَ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أبِي وأخِي حتَّى أشارِكَ الجميعَ الحديثَ، فَأخبرَنا أبو محمّدٍ أنَّه سيذهبُ في رحلةٍ إلى أستراليا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صيْفًا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ودَعَانا لمشاركتِه الرّحلةَ. بعدَ ذلكَ صلّيْنَا العصرَ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داخلَ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المسجدِ الذي يقَعُ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خلفَ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البيتِ.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مرَّ الوقتُ سريعًا مَعَ عائلةِ أبي محمّدٍ، وودَّعنَاهُم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مسَاءً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آملينَ أنْ يُكرّرُوا الزيارةَ.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773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812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6096000" y="76527"/>
            <a:ext cx="4381885" cy="93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أقرَأُ وأُلاحِظُ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xmlns="" id="{C86D0947-3F54-486F-AEBA-05111645B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758" y="4058547"/>
            <a:ext cx="10515600" cy="2760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2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ألاحِظُ أنَّ:</a:t>
            </a:r>
          </a:p>
          <a:p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أداة الاستفهام (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متى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يُسْألُ بها عن زمن وقوع الفعل.</a:t>
            </a:r>
          </a:p>
          <a:p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الكلمات التي أَجَبْنَا بها عن الاستفهام (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صباحًا، ظهرًا، صيفًا، مساءً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دلّت على زمان وقوع الفعل، وتُسَمّى كل كلمة منها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ظرفَ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زمانٍ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وقد وردت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منصوبةً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153880"/>
              </p:ext>
            </p:extLst>
          </p:nvPr>
        </p:nvGraphicFramePr>
        <p:xfrm>
          <a:off x="1126067" y="1308376"/>
          <a:ext cx="9939866" cy="24485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9933">
                  <a:extLst>
                    <a:ext uri="{9D8B030D-6E8A-4147-A177-3AD203B41FA5}">
                      <a16:colId xmlns:a16="http://schemas.microsoft.com/office/drawing/2014/main" xmlns="" val="123661664"/>
                    </a:ext>
                  </a:extLst>
                </a:gridCol>
                <a:gridCol w="4969933">
                  <a:extLst>
                    <a:ext uri="{9D8B030D-6E8A-4147-A177-3AD203B41FA5}">
                      <a16:colId xmlns:a16="http://schemas.microsoft.com/office/drawing/2014/main" xmlns="" val="1715662509"/>
                    </a:ext>
                  </a:extLst>
                </a:gridCol>
              </a:tblGrid>
              <a:tr h="564250">
                <a:tc>
                  <a:txBody>
                    <a:bodyPr/>
                    <a:lstStyle/>
                    <a:p>
                      <a:endParaRPr lang="en-US" sz="3200" b="1" i="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متى </a:t>
                      </a:r>
                      <a:r>
                        <a:rPr lang="ar-BH" sz="32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استيقظَ سلمانُ؟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3555141"/>
                  </a:ext>
                </a:extLst>
              </a:tr>
              <a:tr h="564250">
                <a:tc>
                  <a:txBody>
                    <a:bodyPr/>
                    <a:lstStyle/>
                    <a:p>
                      <a:endParaRPr lang="en-US" sz="3200" b="1" i="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407387"/>
                  </a:ext>
                </a:extLst>
              </a:tr>
              <a:tr h="711237">
                <a:tc>
                  <a:txBody>
                    <a:bodyPr/>
                    <a:lstStyle/>
                    <a:p>
                      <a:endParaRPr lang="en-US" sz="3200" b="1" i="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4093164"/>
                  </a:ext>
                </a:extLst>
              </a:tr>
              <a:tr h="564250">
                <a:tc>
                  <a:txBody>
                    <a:bodyPr/>
                    <a:lstStyle/>
                    <a:p>
                      <a:endParaRPr lang="en-US" sz="3200" b="1" i="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760594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049974" y="1308376"/>
            <a:ext cx="30460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استيقظَ سلمانُ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صباحًا.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1115" y="1850898"/>
            <a:ext cx="26148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متى 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وصلَ </a:t>
            </a:r>
            <a:r>
              <a:rPr lang="ar-BH" sz="32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الضّيوفُ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63549" y="1902337"/>
            <a:ext cx="2632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وصلَ </a:t>
            </a:r>
            <a:r>
              <a:rPr lang="ar-BH" sz="32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الضّيوفُ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ظهرًا.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95827" y="2487112"/>
            <a:ext cx="4370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متى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سيسافرُ أبو محمدٍ إلى أستراليا؟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97654" y="2537267"/>
            <a:ext cx="44983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سيسافرُ أبو محمدٍ إلى أستراليا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صيفًا.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69362" y="3136493"/>
            <a:ext cx="2696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متى 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ودّعُوا الضّيوفَ؟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09661" y="3176967"/>
            <a:ext cx="27863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ودّعُوا الضّيوفَ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مساءً.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302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812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6096000" y="76527"/>
            <a:ext cx="4381885" cy="93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أقرَأُ وأُلاحِظُ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xmlns="" id="{C86D0947-3F54-486F-AEBA-05111645B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349" y="4097613"/>
            <a:ext cx="10515600" cy="2760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2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ألاحِظُ أنَّ:</a:t>
            </a:r>
          </a:p>
          <a:p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أداة الاستفهام (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أين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يُسْألُ بها عن مكان وقوع الفعل.</a:t>
            </a:r>
          </a:p>
          <a:p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الكلمات التي أَجَبْنَا بها عن الاستفهام (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أمامَ، يسارًا، بيْنَ، داخلَ، خلفَ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دلّت على مكان وقوع الفعل، وتُسَمّى كل كلمة منها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ظرفَ مكانٍ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وقد وردت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منصوبةً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247187"/>
              </p:ext>
            </p:extLst>
          </p:nvPr>
        </p:nvGraphicFramePr>
        <p:xfrm>
          <a:off x="815230" y="1262673"/>
          <a:ext cx="10332719" cy="2602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7030">
                  <a:extLst>
                    <a:ext uri="{9D8B030D-6E8A-4147-A177-3AD203B41FA5}">
                      <a16:colId xmlns:a16="http://schemas.microsoft.com/office/drawing/2014/main" xmlns="" val="2564636221"/>
                    </a:ext>
                  </a:extLst>
                </a:gridCol>
                <a:gridCol w="4715689">
                  <a:extLst>
                    <a:ext uri="{9D8B030D-6E8A-4147-A177-3AD203B41FA5}">
                      <a16:colId xmlns:a16="http://schemas.microsoft.com/office/drawing/2014/main" xmlns="" val="1015117129"/>
                    </a:ext>
                  </a:extLst>
                </a:gridCol>
              </a:tblGrid>
              <a:tr h="53007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أين</a:t>
                      </a: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وجّهَ سلمانُ الضّيوفَ لإيقافِ سيّاراتِهِم؟ </a:t>
                      </a:r>
                      <a:endParaRPr lang="ar-BH" sz="28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1646687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5690528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1197055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2322883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690374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09697" y="1239032"/>
            <a:ext cx="5317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وجّهَ سلمانُ الضّيوفَ لإيقافِ سيّاراتِهِم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أمامَ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البيتِ.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81698" y="1762252"/>
            <a:ext cx="3166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أين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أوقفَ أبو محمّدٍ سيارتهُ؟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74364" y="1796757"/>
            <a:ext cx="3252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defRPr/>
            </a:pP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أوقفَ أبو محمّدٍ سيارتهُ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يسارًا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50901" y="2309113"/>
            <a:ext cx="20970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أين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جلسَ سلمانُ؟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31459" y="2307850"/>
            <a:ext cx="3095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defRPr/>
            </a:pP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جلسَ سلمانُ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بَيْنَ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أبيه وأخيه.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36474" y="2855974"/>
            <a:ext cx="21114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أين 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صَلَّوا العَصْرَ؟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14492" y="2856285"/>
            <a:ext cx="3070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defRPr/>
            </a:pP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صَلَّوا العَصْرَ 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داخلَ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المسجدِ.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83825" y="3342163"/>
            <a:ext cx="19688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أين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يقعُ المسجدُ؟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28010" y="3358903"/>
            <a:ext cx="2723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defRPr/>
            </a:pP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يقعُ المسجدُ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خلفَ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البيتِ.</a:t>
            </a:r>
          </a:p>
        </p:txBody>
      </p:sp>
    </p:spTree>
    <p:extLst>
      <p:ext uri="{BB962C8B-B14F-4D97-AF65-F5344CB8AC3E}">
        <p14:creationId xmlns:p14="http://schemas.microsoft.com/office/powerpoint/2010/main" val="210128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6924461" y="327946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أَسْتَنْتِجُ أَنَّ</a:t>
            </a:r>
            <a:r>
              <a:rPr lang="ar-BH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192696" y="1326298"/>
            <a:ext cx="9331187" cy="4597424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ظرفَ الزّمانِ: 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اسمٌ منصوبٌ يُبيِّنُ زمانَ حُدُوثِ الفعلِ. مثل: صباحًا، ظُهرًا، نهارًا، ليْلًا. </a:t>
            </a:r>
          </a:p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ظرفَ المكانِ: 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اسمٌ منصوبٌ يبيِّنُ مَكانَ وقوعِ الفعلِ.</a:t>
            </a:r>
          </a:p>
          <a:p>
            <a:pPr algn="r" rtl="1"/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مثل: شرقًا، غربًا، شمالًا، جنوبًا، فَوْقَ، تحتَ، أَمَامَ، خَلْفَ.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7A7D734E-C020-43FC-9E89-6EB124CA5409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812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617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F02FA0C2-8400-4D11-8A27-E996CA946524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D608F322-83EB-4701-8BA3-14CCA065D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617710"/>
              </p:ext>
            </p:extLst>
          </p:nvPr>
        </p:nvGraphicFramePr>
        <p:xfrm>
          <a:off x="1620267" y="1779840"/>
          <a:ext cx="9205843" cy="405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217">
                  <a:extLst>
                    <a:ext uri="{9D8B030D-6E8A-4147-A177-3AD203B41FA5}">
                      <a16:colId xmlns:a16="http://schemas.microsoft.com/office/drawing/2014/main" xmlns="" val="4124127539"/>
                    </a:ext>
                  </a:extLst>
                </a:gridCol>
                <a:gridCol w="1831162">
                  <a:extLst>
                    <a:ext uri="{9D8B030D-6E8A-4147-A177-3AD203B41FA5}">
                      <a16:colId xmlns:a16="http://schemas.microsoft.com/office/drawing/2014/main" xmlns="" val="1250453053"/>
                    </a:ext>
                  </a:extLst>
                </a:gridCol>
                <a:gridCol w="5458464">
                  <a:extLst>
                    <a:ext uri="{9D8B030D-6E8A-4147-A177-3AD203B41FA5}">
                      <a16:colId xmlns:a16="http://schemas.microsoft.com/office/drawing/2014/main" xmlns="" val="1057357579"/>
                    </a:ext>
                  </a:extLst>
                </a:gridCol>
              </a:tblGrid>
              <a:tr h="727935"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نوعه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الظّرف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5682478"/>
                  </a:ext>
                </a:extLst>
              </a:tr>
              <a:tr h="664636"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يقِفُ الطّلّابُ في الصّباحِ أمَام العَلَمِ.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3731749"/>
                  </a:ext>
                </a:extLst>
              </a:tr>
              <a:tr h="664636"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يطلعُ القمرُ ليــــلًا.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7479978"/>
                  </a:ext>
                </a:extLst>
              </a:tr>
              <a:tr h="664636"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تحطُّ الطّيورُ فوْقَ الأشجارِ.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472701"/>
                  </a:ext>
                </a:extLst>
              </a:tr>
              <a:tr h="664636"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يكثُرُ التخْيِيمُ في الصّحراءِ شِتَاءً.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0866557"/>
                  </a:ext>
                </a:extLst>
              </a:tr>
              <a:tr h="664636"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تهُبُّ الرّيحُ طوالَ اليومِ غرْبًا.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5611991"/>
                  </a:ext>
                </a:extLst>
              </a:tr>
            </a:tbl>
          </a:graphicData>
        </a:graphic>
      </p:graphicFrame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3299038" y="876005"/>
            <a:ext cx="8746435" cy="10204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أُحدِّدُ الظّرفَ ونوعَهُ في كلِّ جملة ممّا </a:t>
            </a:r>
            <a:r>
              <a:rPr lang="ar-BH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يأتي:</a:t>
            </a:r>
            <a:endParaRPr lang="en-US" sz="44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3050844" y="869077"/>
            <a:ext cx="8746435" cy="10204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أُحدِّدُ الظّرفَ ونوعَهُ في كلِّ جملة ممّا </a:t>
            </a:r>
            <a:r>
              <a:rPr lang="ar-BH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يأتي:</a:t>
            </a:r>
            <a:endParaRPr lang="en-US" sz="44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F02FA0C2-8400-4D11-8A27-E996CA946524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D608F322-83EB-4701-8BA3-14CCA065D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47803"/>
              </p:ext>
            </p:extLst>
          </p:nvPr>
        </p:nvGraphicFramePr>
        <p:xfrm>
          <a:off x="1444487" y="1889495"/>
          <a:ext cx="9073321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632">
                  <a:extLst>
                    <a:ext uri="{9D8B030D-6E8A-4147-A177-3AD203B41FA5}">
                      <a16:colId xmlns:a16="http://schemas.microsoft.com/office/drawing/2014/main" xmlns="" val="4124127539"/>
                    </a:ext>
                  </a:extLst>
                </a:gridCol>
                <a:gridCol w="1804802">
                  <a:extLst>
                    <a:ext uri="{9D8B030D-6E8A-4147-A177-3AD203B41FA5}">
                      <a16:colId xmlns:a16="http://schemas.microsoft.com/office/drawing/2014/main" xmlns="" val="1250453053"/>
                    </a:ext>
                  </a:extLst>
                </a:gridCol>
                <a:gridCol w="5379887">
                  <a:extLst>
                    <a:ext uri="{9D8B030D-6E8A-4147-A177-3AD203B41FA5}">
                      <a16:colId xmlns:a16="http://schemas.microsoft.com/office/drawing/2014/main" xmlns="" val="10573575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نوعه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الظّرف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568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يقِفُ الطّلّابُ في الصّباحِ أمَامَ العَلَمِ.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3731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يطلعُ القمرُ ليــــلًا.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7479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تحطُّ الطّيورُ فوْقَ الأشجارِ.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47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يكثُرُ التخْيِيمُ في الصّحراءِ شِتَاءً.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086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تهُبُّ الرّيحُ طوالَ اليومِ غرْبًا.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561199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889293" y="2586747"/>
            <a:ext cx="758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أمَامَ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906926" y="3233078"/>
            <a:ext cx="7328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ليــــلًا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879674" y="3879409"/>
            <a:ext cx="77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فوْقَ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845208" y="4512006"/>
            <a:ext cx="8435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شِتَاءً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906926" y="5137737"/>
            <a:ext cx="750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غرْبًا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1627120" y="2586747"/>
            <a:ext cx="1622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 مكان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46356" y="3233077"/>
            <a:ext cx="15840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 زمان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21544" y="3879408"/>
            <a:ext cx="1622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defRPr/>
            </a:pP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 مكان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8833" y="4525738"/>
            <a:ext cx="15840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defRPr/>
            </a:pP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 زمان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21544" y="5130872"/>
            <a:ext cx="1622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defRPr/>
            </a:pP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ظرف مكان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xmlns="" id="{92232A82-C0F2-4A03-B956-2A6E164759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459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76421" y="726003"/>
            <a:ext cx="7327900" cy="851110"/>
          </a:xfrm>
        </p:spPr>
        <p:txBody>
          <a:bodyPr>
            <a:normAutofit/>
          </a:bodyPr>
          <a:lstStyle/>
          <a:p>
            <a:pPr algn="ct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أُكملُ ملأَ الجدولِ بِمَا يُناسِبُ وِفقًا للمطلوب: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69580"/>
              </p:ext>
            </p:extLst>
          </p:nvPr>
        </p:nvGraphicFramePr>
        <p:xfrm>
          <a:off x="1528355" y="1577113"/>
          <a:ext cx="9068275" cy="4667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355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المطلوبُ</a:t>
                      </a:r>
                      <a:endParaRPr lang="en-US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الجملةُ </a:t>
                      </a:r>
                      <a:endParaRPr lang="en-US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1- يقفُ أحمدُ </a:t>
                      </a:r>
                      <a:r>
                        <a:rPr lang="ar-BH" sz="36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منتظمًا عندَ تحيةِ العلمِ ...................... 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2- تدورُ الأرضُ .............. الشمسِ.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559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3- تسقطُ أوراقُ الأشجارِ ............... 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4- وقفَ الطّيرُ .................. الشجرةِ.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</a:t>
                      </a:r>
                      <a:r>
                        <a:rPr lang="ar-BH" sz="36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5- يفتحُ المحلُّ ...................... 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</a:t>
                      </a:r>
                      <a:r>
                        <a:rPr lang="ar-BH" sz="36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6- مَنزلُ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عليٍّ</a:t>
                      </a:r>
                      <a:r>
                        <a:rPr lang="ar-BH" sz="3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6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 المخبزِ.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06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4170" y="307992"/>
            <a:ext cx="7327900" cy="851110"/>
          </a:xfrm>
        </p:spPr>
        <p:txBody>
          <a:bodyPr>
            <a:normAutofit/>
          </a:bodyPr>
          <a:lstStyle/>
          <a:p>
            <a:pPr algn="ctr"/>
            <a:r>
              <a:rPr lang="ar-BH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أُكملُ ملأَ الجدولِ بِمَا يُناسِبُ وِفقًا للمطلوب: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838019"/>
              </p:ext>
            </p:extLst>
          </p:nvPr>
        </p:nvGraphicFramePr>
        <p:xfrm>
          <a:off x="1541418" y="1341982"/>
          <a:ext cx="9068275" cy="4667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355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المطلوبُ</a:t>
                      </a:r>
                      <a:endParaRPr lang="en-US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الجملةُ </a:t>
                      </a:r>
                      <a:endParaRPr lang="en-US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1- يقفُ أحمدُ </a:t>
                      </a:r>
                      <a:r>
                        <a:rPr lang="ar-BH" sz="36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منتظمًا عندَ تحيةِ </a:t>
                      </a:r>
                      <a:r>
                        <a:rPr lang="ar-BH" sz="3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العلمِ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0185">
                <a:tc>
                  <a:txBody>
                    <a:bodyPr/>
                    <a:lstStyle/>
                    <a:p>
                      <a:pPr algn="ctr"/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2- تدورُ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الأرضُ                 الشمسِ</a:t>
                      </a:r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559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3- تسقطُ أوراقُ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الأشجارِ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4- وقفَ الطّيرُ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    الشجرةِ</a:t>
                      </a:r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</a:t>
                      </a:r>
                      <a:r>
                        <a:rPr lang="ar-BH" sz="36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زمانٍ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5- يفتحُ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المحلُّ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244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ظرفُ </a:t>
                      </a:r>
                      <a:r>
                        <a:rPr lang="ar-BH" sz="36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مكانٍ</a:t>
                      </a:r>
                      <a:endParaRPr lang="en-US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6- مَنزلُ </a:t>
                      </a:r>
                      <a:r>
                        <a:rPr lang="ar-BH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عليٍّ</a:t>
                      </a:r>
                      <a:r>
                        <a:rPr lang="ar-BH" sz="3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        المخبزِ</a:t>
                      </a:r>
                      <a:r>
                        <a:rPr lang="ar-BH" sz="36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10036" y="1969367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صباحًا.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19756" y="1969366"/>
            <a:ext cx="19880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 .</a:t>
            </a:r>
            <a:endParaRPr lang="en-US" sz="3600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88448" y="2583322"/>
            <a:ext cx="12394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09987" y="3203833"/>
            <a:ext cx="1385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 </a:t>
            </a:r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26273" y="3824662"/>
            <a:ext cx="15408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79035" y="4593983"/>
            <a:ext cx="19880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 .</a:t>
            </a:r>
            <a:endParaRPr lang="en-US" sz="3600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7064" y="5287037"/>
            <a:ext cx="16914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28377" y="2621456"/>
            <a:ext cx="8290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حولَ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76259" y="3228598"/>
            <a:ext cx="1056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خريفًا</a:t>
            </a:r>
            <a:r>
              <a:rPr lang="ar-BH" sz="3600" b="1" dirty="0" smtClean="0">
                <a:solidFill>
                  <a:srgbClr val="70AD47">
                    <a:lumMod val="75000"/>
                  </a:srgb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10191" y="3862796"/>
            <a:ext cx="77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فوقَ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59970" y="4617344"/>
            <a:ext cx="10679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عصرًا.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96224" y="5287037"/>
            <a:ext cx="795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يمينَ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عنوان 1">
            <a:extLst>
              <a:ext uri="{FF2B5EF4-FFF2-40B4-BE49-F238E27FC236}">
                <a16:creationId xmlns:a16="http://schemas.microsoft.com/office/drawing/2014/main" xmlns="" id="{92232A82-C0F2-4A03-B956-2A6E164759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34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1735</TotalTime>
  <Words>836</Words>
  <Application>Microsoft Office PowerPoint</Application>
  <PresentationFormat>Widescreen</PresentationFormat>
  <Paragraphs>174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             درس في مادّة اللّغة العربيّة القواعد النّحويّة  ظَرْفَا الزَّمانِ والـمَكَانِ  الصّفّ الرّابع الابتدائيّ </vt:lpstr>
      <vt:lpstr>أَقرَأُ النَّصَّ الآتي ، ثمَّ أُجيبُ عَنِ الأسئلةِ التِي تَلِيه: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أُكملُ ملأَ الجدولِ بِمَا يُناسِبُ وِفقًا للمطلوب:</vt:lpstr>
      <vt:lpstr>أُكملُ ملأَ الجدولِ بِمَا يُناسِبُ وِفقًا للمطلوب:</vt:lpstr>
      <vt:lpstr>أُجيبُ عن كلِّ سؤالٍ مما يأتي بجملةٍ تشتملُ على ظرفِ زمانٍ أو ظرفِ مكانٍ:</vt:lpstr>
      <vt:lpstr>أُجيبُ عن كلِّ سؤالٍ مما يأتي بجملةٍ تشتملُ على ظرفِ زمانٍ أو ظرفِ مكانٍ:</vt:lpstr>
      <vt:lpstr>أساعدُ مروةَ فِي كتابةِ بياناتِ بطاقتِها بمناسبةِ حفلِ تخرُّجِهَا:</vt:lpstr>
      <vt:lpstr>أساعدُ مروةَ فِي كتابةِ بياناتِ بطاقتِها بمناسبةِ حفلِ تخرُّجِهَا:</vt:lpstr>
      <vt:lpstr>انتهى الدرس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الإملاء  الهمزة الـمتوسِّطَةُ الـمَكْسُورَةُ</dc:title>
  <dc:creator>Tufik Ben Saleh Aldaaji</dc:creator>
  <cp:lastModifiedBy>user</cp:lastModifiedBy>
  <cp:revision>184</cp:revision>
  <dcterms:created xsi:type="dcterms:W3CDTF">2020-03-04T09:59:30Z</dcterms:created>
  <dcterms:modified xsi:type="dcterms:W3CDTF">2020-04-09T07:55:29Z</dcterms:modified>
</cp:coreProperties>
</file>