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2"/>
  </p:notesMasterIdLst>
  <p:sldIdLst>
    <p:sldId id="256" r:id="rId2"/>
    <p:sldId id="257" r:id="rId3"/>
    <p:sldId id="258" r:id="rId4"/>
    <p:sldId id="287" r:id="rId5"/>
    <p:sldId id="288" r:id="rId6"/>
    <p:sldId id="289" r:id="rId7"/>
    <p:sldId id="290" r:id="rId8"/>
    <p:sldId id="291" r:id="rId9"/>
    <p:sldId id="308" r:id="rId10"/>
    <p:sldId id="292" r:id="rId11"/>
    <p:sldId id="309" r:id="rId12"/>
    <p:sldId id="310" r:id="rId13"/>
    <p:sldId id="311" r:id="rId14"/>
    <p:sldId id="312" r:id="rId15"/>
    <p:sldId id="313" r:id="rId16"/>
    <p:sldId id="314" r:id="rId17"/>
    <p:sldId id="315" r:id="rId18"/>
    <p:sldId id="316" r:id="rId19"/>
    <p:sldId id="317" r:id="rId20"/>
    <p:sldId id="286"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00"/>
    <a:srgbClr val="003300"/>
    <a:srgbClr val="FF6600"/>
    <a:srgbClr val="4BFF4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576"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900EDC-9B4F-4686-90E1-6523CEC4E41E}" type="datetimeFigureOut">
              <a:rPr lang="ar-SA" smtClean="0"/>
              <a:pPr/>
              <a:t>19/12/35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D066FA4-C37A-42D4-9EB1-3F2769D08737}" type="slidenum">
              <a:rPr lang="ar-SA" smtClean="0"/>
              <a:pPr/>
              <a:t>‹#›</a:t>
            </a:fld>
            <a:endParaRPr lang="ar-SA"/>
          </a:p>
        </p:txBody>
      </p:sp>
    </p:spTree>
    <p:extLst>
      <p:ext uri="{BB962C8B-B14F-4D97-AF65-F5344CB8AC3E}">
        <p14:creationId xmlns="" xmlns:p14="http://schemas.microsoft.com/office/powerpoint/2010/main" val="2397035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D066FA4-C37A-42D4-9EB1-3F2769D08737}" type="slidenum">
              <a:rPr lang="ar-SA" smtClean="0"/>
              <a:pPr/>
              <a:t>1</a:t>
            </a:fld>
            <a:endParaRPr lang="ar-SA"/>
          </a:p>
        </p:txBody>
      </p:sp>
    </p:spTree>
    <p:extLst>
      <p:ext uri="{BB962C8B-B14F-4D97-AF65-F5344CB8AC3E}">
        <p14:creationId xmlns="" xmlns:p14="http://schemas.microsoft.com/office/powerpoint/2010/main" val="385773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19/12/35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19/12/35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19/12/35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19/12/35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769E3BA-8773-4233-B3A8-6F442663C130}" type="datetimeFigureOut">
              <a:rPr lang="ar-SA" smtClean="0"/>
              <a:pPr/>
              <a:t>19/12/35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769E3BA-8773-4233-B3A8-6F442663C130}" type="datetimeFigureOut">
              <a:rPr lang="ar-SA" smtClean="0"/>
              <a:pPr/>
              <a:t>19/12/35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769E3BA-8773-4233-B3A8-6F442663C130}" type="datetimeFigureOut">
              <a:rPr lang="ar-SA" smtClean="0"/>
              <a:pPr/>
              <a:t>19/12/35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769E3BA-8773-4233-B3A8-6F442663C130}" type="datetimeFigureOut">
              <a:rPr lang="ar-SA" smtClean="0"/>
              <a:pPr/>
              <a:t>19/12/35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769E3BA-8773-4233-B3A8-6F442663C130}" type="datetimeFigureOut">
              <a:rPr lang="ar-SA" smtClean="0"/>
              <a:pPr/>
              <a:t>19/12/35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69E3BA-8773-4233-B3A8-6F442663C130}" type="datetimeFigureOut">
              <a:rPr lang="ar-SA" smtClean="0"/>
              <a:pPr/>
              <a:t>19/12/35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769E3BA-8773-4233-B3A8-6F442663C130}" type="datetimeFigureOut">
              <a:rPr lang="ar-SA" smtClean="0"/>
              <a:pPr/>
              <a:t>19/12/35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339CD7F-6548-46A8-9F66-5B44D68E6E3C}"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769E3BA-8773-4233-B3A8-6F442663C130}" type="datetimeFigureOut">
              <a:rPr lang="ar-SA" smtClean="0"/>
              <a:pPr/>
              <a:t>19/12/35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339CD7F-6548-46A8-9F66-5B44D68E6E3C}"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dirty="0"/>
          </a:p>
        </p:txBody>
      </p:sp>
      <p:sp>
        <p:nvSpPr>
          <p:cNvPr id="3" name="Subtitle 2"/>
          <p:cNvSpPr>
            <a:spLocks noGrp="1"/>
          </p:cNvSpPr>
          <p:nvPr>
            <p:ph type="subTitle" idx="1"/>
          </p:nvPr>
        </p:nvSpPr>
        <p:spPr>
          <a:xfrm>
            <a:off x="1428728" y="4143380"/>
            <a:ext cx="6400800" cy="1752600"/>
          </a:xfrm>
        </p:spPr>
        <p:txBody>
          <a:bodyPr>
            <a:normAutofit fontScale="85000" lnSpcReduction="20000"/>
          </a:bodyPr>
          <a:lstStyle/>
          <a:p>
            <a:endParaRPr lang="ar-SA" sz="4400" b="1" dirty="0" smtClean="0">
              <a:solidFill>
                <a:schemeClr val="bg1"/>
              </a:solidFill>
            </a:endParaRPr>
          </a:p>
          <a:p>
            <a:r>
              <a:rPr lang="ar-SA" sz="4400" b="1" dirty="0" smtClean="0">
                <a:solidFill>
                  <a:schemeClr val="bg1"/>
                </a:solidFill>
              </a:rPr>
              <a:t>الفصل </a:t>
            </a:r>
            <a:r>
              <a:rPr lang="ar-EG" sz="4400" b="1" dirty="0" smtClean="0">
                <a:solidFill>
                  <a:schemeClr val="bg1"/>
                </a:solidFill>
              </a:rPr>
              <a:t>الثاني</a:t>
            </a:r>
            <a:endParaRPr lang="ar-SA" sz="4400" b="1" dirty="0" smtClean="0">
              <a:solidFill>
                <a:schemeClr val="bg1"/>
              </a:solidFill>
            </a:endParaRPr>
          </a:p>
          <a:p>
            <a:r>
              <a:rPr lang="ar-SA" sz="4400" b="1" dirty="0" smtClean="0">
                <a:solidFill>
                  <a:schemeClr val="bg1"/>
                </a:solidFill>
              </a:rPr>
              <a:t>مهارات الاتصال</a:t>
            </a:r>
            <a:r>
              <a:rPr lang="ar-EG" sz="4400" b="1" dirty="0" smtClean="0">
                <a:solidFill>
                  <a:schemeClr val="bg1"/>
                </a:solidFill>
              </a:rPr>
              <a:t> اللفظي</a:t>
            </a:r>
            <a:endParaRPr lang="ar-SA" sz="4400" b="1" dirty="0" smtClean="0">
              <a:solidFill>
                <a:schemeClr val="bg1"/>
              </a:solidFill>
            </a:endParaRPr>
          </a:p>
          <a:p>
            <a:endParaRPr lang="ar-SA" b="1" dirty="0" smtClean="0">
              <a:solidFill>
                <a:schemeClr val="bg1"/>
              </a:solidFill>
            </a:endParaRPr>
          </a:p>
          <a:p>
            <a:endParaRPr lang="ar-SA" dirty="0"/>
          </a:p>
        </p:txBody>
      </p:sp>
      <p:sp>
        <p:nvSpPr>
          <p:cNvPr id="9" name="Rectangle 8"/>
          <p:cNvSpPr/>
          <p:nvPr/>
        </p:nvSpPr>
        <p:spPr>
          <a:xfrm>
            <a:off x="0" y="1844824"/>
            <a:ext cx="9144000" cy="2232248"/>
          </a:xfrm>
          <a:prstGeom prst="rect">
            <a:avLst/>
          </a:prstGeom>
          <a:solidFill>
            <a:schemeClr val="bg1"/>
          </a:solidFill>
          <a:ln>
            <a:solidFill>
              <a:schemeClr val="bg1"/>
            </a:solidFill>
          </a:ln>
          <a:scene3d>
            <a:camera prst="orthographicFront"/>
            <a:lightRig rig="threePt" dir="t"/>
          </a:scene3d>
          <a:sp3d contourW="6350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Rectangle 12"/>
          <p:cNvSpPr/>
          <p:nvPr/>
        </p:nvSpPr>
        <p:spPr>
          <a:xfrm>
            <a:off x="2843808" y="6505599"/>
            <a:ext cx="2925801" cy="307777"/>
          </a:xfrm>
          <a:prstGeom prst="rect">
            <a:avLst/>
          </a:prstGeom>
        </p:spPr>
        <p:txBody>
          <a:bodyPr wrap="none">
            <a:spAutoFit/>
          </a:bodyPr>
          <a:lstStyle/>
          <a:p>
            <a:r>
              <a:rPr lang="ar-SA" sz="1400" b="1" dirty="0" smtClean="0">
                <a:solidFill>
                  <a:schemeClr val="bg1"/>
                </a:solidFill>
              </a:rPr>
              <a:t>عمادة السنة التحضيرية والدراسات المساندة  </a:t>
            </a:r>
            <a:endParaRPr lang="ar-SA" sz="1400" dirty="0">
              <a:solidFill>
                <a:schemeClr val="bg1"/>
              </a:solidFill>
            </a:endParaRPr>
          </a:p>
        </p:txBody>
      </p:sp>
      <p:sp>
        <p:nvSpPr>
          <p:cNvPr id="17" name="Teardrop 16"/>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8" name="Picture 5"/>
          <p:cNvPicPr>
            <a:picLocks noChangeAspect="1" noChangeArrowheads="1"/>
          </p:cNvPicPr>
          <p:nvPr/>
        </p:nvPicPr>
        <p:blipFill>
          <a:blip r:embed="rId3" cstate="print"/>
          <a:stretch>
            <a:fillRect/>
          </a:stretch>
        </p:blipFill>
        <p:spPr bwMode="auto">
          <a:xfrm>
            <a:off x="7929586" y="312355"/>
            <a:ext cx="965842" cy="732566"/>
          </a:xfrm>
          <a:prstGeom prst="rect">
            <a:avLst/>
          </a:prstGeom>
          <a:noFill/>
        </p:spPr>
      </p:pic>
      <p:sp>
        <p:nvSpPr>
          <p:cNvPr id="10" name="TextBox 9"/>
          <p:cNvSpPr txBox="1"/>
          <p:nvPr/>
        </p:nvSpPr>
        <p:spPr>
          <a:xfrm>
            <a:off x="1259632" y="1916832"/>
            <a:ext cx="7215238" cy="1323439"/>
          </a:xfrm>
          <a:prstGeom prst="rect">
            <a:avLst/>
          </a:prstGeom>
          <a:noFill/>
        </p:spPr>
        <p:txBody>
          <a:bodyPr wrap="square" rtlCol="1">
            <a:spAutoFit/>
          </a:bodyPr>
          <a:lstStyle/>
          <a:p>
            <a:pPr algn="ctr"/>
            <a:r>
              <a:rPr lang="ar-SA" sz="8000" b="1" dirty="0" smtClean="0">
                <a:solidFill>
                  <a:schemeClr val="accent5">
                    <a:lumMod val="50000"/>
                  </a:schemeClr>
                </a:solidFill>
              </a:rPr>
              <a:t>مهارات الاتصال</a:t>
            </a:r>
            <a:endParaRPr lang="ar-SA" sz="8000" b="1" dirty="0">
              <a:solidFill>
                <a:schemeClr val="accent5">
                  <a:lumMod val="50000"/>
                </a:schemeClr>
              </a:solidFill>
            </a:endParaRPr>
          </a:p>
        </p:txBody>
      </p:sp>
      <p:sp>
        <p:nvSpPr>
          <p:cNvPr id="14" name="TextBox 9"/>
          <p:cNvSpPr txBox="1"/>
          <p:nvPr/>
        </p:nvSpPr>
        <p:spPr>
          <a:xfrm>
            <a:off x="1259632" y="3068960"/>
            <a:ext cx="7215238" cy="923330"/>
          </a:xfrm>
          <a:prstGeom prst="rect">
            <a:avLst/>
          </a:prstGeom>
          <a:noFill/>
        </p:spPr>
        <p:txBody>
          <a:bodyPr wrap="square" rtlCol="1">
            <a:spAutoFit/>
          </a:bodyPr>
          <a:lstStyle/>
          <a:p>
            <a:pPr algn="ctr"/>
            <a:r>
              <a:rPr lang="en-US" sz="5400" b="1" dirty="0" smtClean="0">
                <a:solidFill>
                  <a:srgbClr val="FF0000"/>
                </a:solidFill>
                <a:cs typeface="+mj-cs"/>
              </a:rPr>
              <a:t>Communication Skills</a:t>
            </a:r>
            <a:endParaRPr lang="ar-SA" sz="5400" b="1" dirty="0">
              <a:solidFill>
                <a:srgbClr val="FF0000"/>
              </a:solidFill>
              <a:cs typeface="+mj-cs"/>
            </a:endParaRPr>
          </a:p>
        </p:txBody>
      </p:sp>
      <p:sp>
        <p:nvSpPr>
          <p:cNvPr id="11" name="Rectangle 12"/>
          <p:cNvSpPr/>
          <p:nvPr/>
        </p:nvSpPr>
        <p:spPr>
          <a:xfrm>
            <a:off x="2483768" y="6217567"/>
            <a:ext cx="3720890" cy="307777"/>
          </a:xfrm>
          <a:prstGeom prst="rect">
            <a:avLst/>
          </a:prstGeom>
        </p:spPr>
        <p:txBody>
          <a:bodyPr wrap="none">
            <a:spAutoFit/>
          </a:bodyPr>
          <a:lstStyle/>
          <a:p>
            <a:r>
              <a:rPr lang="ar-SA" sz="1400" b="1" dirty="0" smtClean="0">
                <a:solidFill>
                  <a:schemeClr val="bg1"/>
                </a:solidFill>
              </a:rPr>
              <a:t>اعداد د/ هشام سعد </a:t>
            </a:r>
            <a:r>
              <a:rPr lang="ar-SA" sz="1400" b="1" dirty="0" err="1" smtClean="0">
                <a:solidFill>
                  <a:schemeClr val="bg1"/>
                </a:solidFill>
              </a:rPr>
              <a:t>زغلول </a:t>
            </a:r>
            <a:r>
              <a:rPr lang="ar-SA" sz="1400" b="1" dirty="0" smtClean="0">
                <a:solidFill>
                  <a:schemeClr val="bg1"/>
                </a:solidFill>
              </a:rPr>
              <a:t>– رئيس قسم مهارات تطوير الذات</a:t>
            </a:r>
            <a:endParaRPr lang="ar-SA"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0">
                                            <p:txEl>
                                              <p:pRg st="0" end="0"/>
                                            </p:txEl>
                                          </p:spTgt>
                                        </p:tgtEl>
                                        <p:attrNameLst>
                                          <p:attrName>ppt_w</p:attrName>
                                        </p:attrNameLst>
                                      </p:cBhvr>
                                    </p:anim>
                                    <p:anim by="(#ppt_w*0.50)" calcmode="lin" valueType="num">
                                      <p:cBhvr>
                                        <p:cTn id="8" dur="250" decel="50000" autoRev="1" fill="hold">
                                          <p:stCondLst>
                                            <p:cond delay="0"/>
                                          </p:stCondLst>
                                        </p:cTn>
                                        <p:tgtEl>
                                          <p:spTgt spid="10">
                                            <p:txEl>
                                              <p:pRg st="0" end="0"/>
                                            </p:txEl>
                                          </p:spTgt>
                                        </p:tgtEl>
                                        <p:attrNameLst>
                                          <p:attrName>ppt_x</p:attrName>
                                        </p:attrNameLst>
                                      </p:cBhvr>
                                    </p:anim>
                                    <p:anim from="(-#ppt_h/2)" to="(#ppt_y)" calcmode="lin" valueType="num">
                                      <p:cBhvr>
                                        <p:cTn id="9" dur="500" fill="hold">
                                          <p:stCondLst>
                                            <p:cond delay="0"/>
                                          </p:stCondLst>
                                        </p:cTn>
                                        <p:tgtEl>
                                          <p:spTgt spid="10">
                                            <p:txEl>
                                              <p:pRg st="0" end="0"/>
                                            </p:txEl>
                                          </p:spTgt>
                                        </p:tgtEl>
                                        <p:attrNameLst>
                                          <p:attrName>ppt_y</p:attrName>
                                        </p:attrNameLst>
                                      </p:cBhvr>
                                    </p:anim>
                                    <p:animRot by="21600000">
                                      <p:cBhvr>
                                        <p:cTn id="10" dur="500" fill="hold">
                                          <p:stCondLst>
                                            <p:cond delay="0"/>
                                          </p:stCondLst>
                                        </p:cTn>
                                        <p:tgtEl>
                                          <p:spTgt spid="10">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ppt_w*0.05"/>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anim calcmode="lin" valueType="num">
                                      <p:cBhvr>
                                        <p:cTn id="17" dur="500" fill="hold"/>
                                        <p:tgtEl>
                                          <p:spTgt spid="14"/>
                                        </p:tgtEl>
                                        <p:attrNameLst>
                                          <p:attrName>ppt_x</p:attrName>
                                        </p:attrNameLst>
                                      </p:cBhvr>
                                      <p:tavLst>
                                        <p:tav tm="0">
                                          <p:val>
                                            <p:strVal val="#ppt_x-.2"/>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1"/>
                                        </p:tgtEl>
                                        <p:attrNameLst>
                                          <p:attrName>style.visibility</p:attrName>
                                        </p:attrNameLst>
                                      </p:cBhvr>
                                      <p:to>
                                        <p:strVal val="visible"/>
                                      </p:to>
                                    </p:set>
                                    <p:anim calcmode="discrete" valueType="clr">
                                      <p:cBhvr override="childStyle">
                                        <p:cTn id="3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1"/>
                                        </p:tgtEl>
                                        <p:attrNameLst>
                                          <p:attrName>fillcolor</p:attrName>
                                        </p:attrNameLst>
                                      </p:cBhvr>
                                      <p:tavLst>
                                        <p:tav tm="0">
                                          <p:val>
                                            <p:clrVal>
                                              <a:schemeClr val="accent2"/>
                                            </p:clrVal>
                                          </p:val>
                                        </p:tav>
                                        <p:tav tm="50000">
                                          <p:val>
                                            <p:clrVal>
                                              <a:schemeClr val="hlink"/>
                                            </p:clrVal>
                                          </p:val>
                                        </p:tav>
                                      </p:tavLst>
                                    </p:anim>
                                    <p:set>
                                      <p:cBhvr>
                                        <p:cTn id="40" dur="80"/>
                                        <p:tgtEl>
                                          <p:spTgt spid="11"/>
                                        </p:tgtEl>
                                        <p:attrNameLst>
                                          <p:attrName>fill.type</p:attrName>
                                        </p:attrNameLst>
                                      </p:cBhvr>
                                      <p:to>
                                        <p:strVal val="solid"/>
                                      </p:to>
                                    </p:set>
                                  </p:childTnLst>
                                </p:cTn>
                              </p:par>
                              <p:par>
                                <p:cTn id="41" presetID="27" presetClass="entr" presetSubtype="0" fill="hold" grpId="0" nodeType="withEffect">
                                  <p:stCondLst>
                                    <p:cond delay="0"/>
                                  </p:stCondLst>
                                  <p:iterate type="lt">
                                    <p:tmPct val="50000"/>
                                  </p:iterate>
                                  <p:childTnLst>
                                    <p:set>
                                      <p:cBhvr>
                                        <p:cTn id="42" dur="1" fill="hold">
                                          <p:stCondLst>
                                            <p:cond delay="0"/>
                                          </p:stCondLst>
                                        </p:cTn>
                                        <p:tgtEl>
                                          <p:spTgt spid="13"/>
                                        </p:tgtEl>
                                        <p:attrNameLst>
                                          <p:attrName>style.visibility</p:attrName>
                                        </p:attrNameLst>
                                      </p:cBhvr>
                                      <p:to>
                                        <p:strVal val="visible"/>
                                      </p:to>
                                    </p:set>
                                    <p:anim calcmode="discrete" valueType="clr">
                                      <p:cBhvr override="childStyle">
                                        <p:cTn id="4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3"/>
                                        </p:tgtEl>
                                        <p:attrNameLst>
                                          <p:attrName>fillcolor</p:attrName>
                                        </p:attrNameLst>
                                      </p:cBhvr>
                                      <p:tavLst>
                                        <p:tav tm="0">
                                          <p:val>
                                            <p:clrVal>
                                              <a:schemeClr val="accent2"/>
                                            </p:clrVal>
                                          </p:val>
                                        </p:tav>
                                        <p:tav tm="50000">
                                          <p:val>
                                            <p:clrVal>
                                              <a:schemeClr val="hlink"/>
                                            </p:clrVal>
                                          </p:val>
                                        </p:tav>
                                      </p:tavLst>
                                    </p:anim>
                                    <p:set>
                                      <p:cBhvr>
                                        <p:cTn id="45"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معوقات الاتصال</a:t>
            </a:r>
            <a:r>
              <a:rPr lang="ar-SA" sz="5400" dirty="0" smtClean="0"/>
              <a:t> </a:t>
            </a:r>
            <a:r>
              <a:rPr lang="ar-EG" sz="5400" b="1" dirty="0">
                <a:solidFill>
                  <a:schemeClr val="bg1"/>
                </a:solidFill>
              </a:rPr>
              <a:t>اللفظي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07504" y="1855365"/>
            <a:ext cx="8787924" cy="4669979"/>
          </a:xfrm>
        </p:spPr>
        <p:txBody>
          <a:bodyPr>
            <a:normAutofit fontScale="92500" lnSpcReduction="10000"/>
          </a:bodyPr>
          <a:lstStyle/>
          <a:p>
            <a:pPr marL="0" lvl="0" indent="0">
              <a:buNone/>
            </a:pPr>
            <a:r>
              <a:rPr lang="ar-EG" sz="4400" b="1" u="sng" dirty="0" smtClean="0">
                <a:solidFill>
                  <a:srgbClr val="FF0000"/>
                </a:solidFill>
              </a:rPr>
              <a:t>معوقات الاتصال اللفظي:</a:t>
            </a:r>
          </a:p>
          <a:p>
            <a:pPr lvl="0">
              <a:buFont typeface="Wingdings" panose="05000000000000000000" pitchFamily="2" charset="2"/>
              <a:buChar char="§"/>
            </a:pPr>
            <a:r>
              <a:rPr lang="ar-EG" sz="4000" b="1" dirty="0" smtClean="0">
                <a:solidFill>
                  <a:srgbClr val="C00000"/>
                </a:solidFill>
              </a:rPr>
              <a:t>حجب </a:t>
            </a:r>
            <a:r>
              <a:rPr lang="ar-EG" sz="4000" b="1" dirty="0">
                <a:solidFill>
                  <a:srgbClr val="C00000"/>
                </a:solidFill>
              </a:rPr>
              <a:t>المعنى</a:t>
            </a:r>
            <a:r>
              <a:rPr lang="en-US" sz="4000" b="1" dirty="0">
                <a:solidFill>
                  <a:srgbClr val="C00000"/>
                </a:solidFill>
              </a:rPr>
              <a:t> .</a:t>
            </a:r>
            <a:endParaRPr lang="ar-EG" sz="4000" b="1" dirty="0" smtClean="0">
              <a:solidFill>
                <a:srgbClr val="C00000"/>
              </a:solidFill>
            </a:endParaRPr>
          </a:p>
          <a:p>
            <a:pPr lvl="0">
              <a:buFont typeface="Wingdings" panose="05000000000000000000" pitchFamily="2" charset="2"/>
              <a:buChar char="§"/>
            </a:pPr>
            <a:r>
              <a:rPr lang="ar-EG" sz="4000" b="1" dirty="0">
                <a:solidFill>
                  <a:srgbClr val="003300"/>
                </a:solidFill>
              </a:rPr>
              <a:t>سوء الفهم</a:t>
            </a:r>
            <a:r>
              <a:rPr lang="en-US" sz="4000" b="1" dirty="0">
                <a:solidFill>
                  <a:srgbClr val="003300"/>
                </a:solidFill>
              </a:rPr>
              <a:t> .</a:t>
            </a:r>
            <a:endParaRPr lang="ar-EG" sz="4000" b="1" dirty="0" smtClean="0">
              <a:solidFill>
                <a:srgbClr val="003300"/>
              </a:solidFill>
            </a:endParaRPr>
          </a:p>
          <a:p>
            <a:pPr lvl="0">
              <a:buFont typeface="Wingdings" panose="05000000000000000000" pitchFamily="2" charset="2"/>
              <a:buChar char="§"/>
            </a:pPr>
            <a:r>
              <a:rPr lang="ar-EG" sz="4000" b="1" dirty="0">
                <a:solidFill>
                  <a:schemeClr val="tx2">
                    <a:lumMod val="60000"/>
                    <a:lumOff val="40000"/>
                  </a:schemeClr>
                </a:solidFill>
              </a:rPr>
              <a:t>اختلاف </a:t>
            </a:r>
            <a:r>
              <a:rPr lang="ar-EG" sz="4000" b="1" dirty="0" smtClean="0">
                <a:solidFill>
                  <a:schemeClr val="tx2">
                    <a:lumMod val="60000"/>
                    <a:lumOff val="40000"/>
                  </a:schemeClr>
                </a:solidFill>
              </a:rPr>
              <a:t>الثقافات.</a:t>
            </a:r>
          </a:p>
          <a:p>
            <a:pPr lvl="0">
              <a:buFont typeface="Wingdings" panose="05000000000000000000" pitchFamily="2" charset="2"/>
              <a:buChar char="§"/>
            </a:pPr>
            <a:r>
              <a:rPr lang="ar-EG" sz="4000" b="1" dirty="0">
                <a:solidFill>
                  <a:srgbClr val="00B050"/>
                </a:solidFill>
              </a:rPr>
              <a:t>نقل الأخبار </a:t>
            </a:r>
            <a:r>
              <a:rPr lang="ar-EG" sz="4000" b="1" dirty="0" smtClean="0">
                <a:solidFill>
                  <a:srgbClr val="00B050"/>
                </a:solidFill>
              </a:rPr>
              <a:t>والإشاعات.</a:t>
            </a:r>
          </a:p>
          <a:p>
            <a:pPr lvl="0">
              <a:buFont typeface="Wingdings" panose="05000000000000000000" pitchFamily="2" charset="2"/>
              <a:buChar char="§"/>
            </a:pPr>
            <a:r>
              <a:rPr lang="ar-EG" sz="4000" b="1" dirty="0">
                <a:solidFill>
                  <a:srgbClr val="C00000"/>
                </a:solidFill>
              </a:rPr>
              <a:t>التعميم بدون </a:t>
            </a:r>
            <a:r>
              <a:rPr lang="ar-EG" sz="4000" b="1" dirty="0" smtClean="0">
                <a:solidFill>
                  <a:srgbClr val="C00000"/>
                </a:solidFill>
              </a:rPr>
              <a:t>استثناءات. </a:t>
            </a:r>
          </a:p>
          <a:p>
            <a:pPr lvl="0">
              <a:buFont typeface="Wingdings" panose="05000000000000000000" pitchFamily="2" charset="2"/>
              <a:buChar char="§"/>
            </a:pPr>
            <a:r>
              <a:rPr lang="ar-EG" sz="4000" b="1" dirty="0">
                <a:solidFill>
                  <a:schemeClr val="tx2">
                    <a:lumMod val="60000"/>
                    <a:lumOff val="40000"/>
                  </a:schemeClr>
                </a:solidFill>
              </a:rPr>
              <a:t>التطرف في </a:t>
            </a:r>
            <a:r>
              <a:rPr lang="ar-EG" sz="4000" b="1" dirty="0" smtClean="0">
                <a:solidFill>
                  <a:schemeClr val="tx2">
                    <a:lumMod val="60000"/>
                    <a:lumOff val="40000"/>
                  </a:schemeClr>
                </a:solidFill>
              </a:rPr>
              <a:t>الكلام.</a:t>
            </a:r>
          </a:p>
          <a:p>
            <a:pPr lvl="0">
              <a:buFont typeface="Wingdings" panose="05000000000000000000" pitchFamily="2" charset="2"/>
              <a:buChar char="§"/>
            </a:pPr>
            <a:endParaRPr lang="en-US" sz="3900" dirty="0" smtClean="0"/>
          </a:p>
          <a:p>
            <a:pPr>
              <a:buNone/>
            </a:pPr>
            <a:endParaRPr lang="en-US" dirty="0" smtClean="0"/>
          </a:p>
          <a:p>
            <a:pPr>
              <a:buNone/>
            </a:pPr>
            <a:endParaRPr lang="ar-EG" dirty="0"/>
          </a:p>
        </p:txBody>
      </p:sp>
      <p:pic>
        <p:nvPicPr>
          <p:cNvPr id="5122" name="Picture 2" descr="b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399650"/>
            <a:ext cx="4932040" cy="3693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linds(horizont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linds(horizontal)">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blinds(horizontal)">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blinds(horizontal)">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blinds(horizontal)">
                                      <p:cBhvr>
                                        <p:cTn id="40" dur="500"/>
                                        <p:tgtEl>
                                          <p:spTgt spid="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blinds(horizontal)">
                                      <p:cBhvr>
                                        <p:cTn id="4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مهارات الاتصال</a:t>
            </a:r>
            <a:r>
              <a:rPr lang="ar-SA" sz="5400" dirty="0" smtClean="0"/>
              <a:t> </a:t>
            </a:r>
            <a:r>
              <a:rPr lang="ar-EG" sz="5400" b="1" dirty="0" smtClean="0">
                <a:solidFill>
                  <a:schemeClr val="bg1"/>
                </a:solidFill>
              </a:rPr>
              <a:t>الكتابي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07504" y="1855365"/>
            <a:ext cx="8787924" cy="4669979"/>
          </a:xfrm>
        </p:spPr>
        <p:txBody>
          <a:bodyPr>
            <a:normAutofit/>
          </a:bodyPr>
          <a:lstStyle/>
          <a:p>
            <a:pPr marL="0" lvl="0" indent="0">
              <a:buNone/>
            </a:pPr>
            <a:r>
              <a:rPr lang="ar-EG" sz="4400" b="1" u="sng" dirty="0" smtClean="0">
                <a:solidFill>
                  <a:srgbClr val="FF0000"/>
                </a:solidFill>
              </a:rPr>
              <a:t>أهمية الاتصال الكتابي:</a:t>
            </a:r>
          </a:p>
          <a:p>
            <a:pPr marL="0" lvl="0" indent="0" algn="just">
              <a:buNone/>
            </a:pPr>
            <a:r>
              <a:rPr lang="ar-EG" sz="4000" dirty="0" smtClean="0">
                <a:solidFill>
                  <a:srgbClr val="002060"/>
                </a:solidFill>
              </a:rPr>
              <a:t>يعتبر </a:t>
            </a:r>
            <a:r>
              <a:rPr lang="ar-EG" sz="4000" dirty="0">
                <a:solidFill>
                  <a:srgbClr val="002060"/>
                </a:solidFill>
              </a:rPr>
              <a:t>الاتصال الكتابي من أهم وسائل الاتصال في مجال التعليم </a:t>
            </a:r>
            <a:r>
              <a:rPr lang="ar-EG" sz="4000" dirty="0" smtClean="0">
                <a:solidFill>
                  <a:srgbClr val="002060"/>
                </a:solidFill>
              </a:rPr>
              <a:t>ومجالات </a:t>
            </a:r>
            <a:r>
              <a:rPr lang="ar-EG" sz="4000" dirty="0">
                <a:solidFill>
                  <a:srgbClr val="002060"/>
                </a:solidFill>
              </a:rPr>
              <a:t>الأعمال الإدارية والتجارية والصناعية </a:t>
            </a:r>
            <a:r>
              <a:rPr lang="ar-EG" sz="4000" dirty="0" smtClean="0">
                <a:solidFill>
                  <a:srgbClr val="002060"/>
                </a:solidFill>
              </a:rPr>
              <a:t>والعسكرية.</a:t>
            </a:r>
            <a:endParaRPr lang="ar-EG" sz="4000" b="1" dirty="0" smtClean="0">
              <a:solidFill>
                <a:srgbClr val="00B050"/>
              </a:solidFill>
            </a:endParaRPr>
          </a:p>
          <a:p>
            <a:pPr lvl="0">
              <a:buFont typeface="Wingdings" panose="05000000000000000000" pitchFamily="2" charset="2"/>
              <a:buChar char="§"/>
            </a:pPr>
            <a:endParaRPr lang="en-US" sz="3900" dirty="0" smtClean="0"/>
          </a:p>
          <a:p>
            <a:pPr>
              <a:buNone/>
            </a:pPr>
            <a:endParaRPr lang="en-US" dirty="0" smtClean="0"/>
          </a:p>
          <a:p>
            <a:pPr>
              <a:buNone/>
            </a:pPr>
            <a:endParaRPr lang="ar-EG" dirty="0"/>
          </a:p>
        </p:txBody>
      </p:sp>
      <p:pic>
        <p:nvPicPr>
          <p:cNvPr id="6153" name="Picture 9" descr="http://somalifuture.files.wordpress.com/2013/02/document_writing_im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7704" y="4499594"/>
            <a:ext cx="3744416" cy="19982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980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linds(horizontal)">
                                      <p:cBhvr>
                                        <p:cTn id="2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مهارات الاتصال</a:t>
            </a:r>
            <a:r>
              <a:rPr lang="ar-SA" sz="5400" dirty="0" smtClean="0"/>
              <a:t> </a:t>
            </a:r>
            <a:r>
              <a:rPr lang="ar-EG" sz="5400" b="1" dirty="0" smtClean="0">
                <a:solidFill>
                  <a:schemeClr val="bg1"/>
                </a:solidFill>
              </a:rPr>
              <a:t>الكتابي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07504" y="1855365"/>
            <a:ext cx="8787924" cy="4669979"/>
          </a:xfrm>
        </p:spPr>
        <p:txBody>
          <a:bodyPr>
            <a:normAutofit fontScale="85000" lnSpcReduction="20000"/>
          </a:bodyPr>
          <a:lstStyle/>
          <a:p>
            <a:pPr marL="0" indent="0">
              <a:buNone/>
            </a:pPr>
            <a:r>
              <a:rPr lang="ar-EG" sz="4400" b="1" u="sng" dirty="0" smtClean="0">
                <a:solidFill>
                  <a:srgbClr val="FF0000"/>
                </a:solidFill>
              </a:rPr>
              <a:t>أ- </a:t>
            </a:r>
            <a:r>
              <a:rPr lang="ar-SA" sz="4400" b="1" u="sng" dirty="0" smtClean="0">
                <a:solidFill>
                  <a:srgbClr val="FF0000"/>
                </a:solidFill>
              </a:rPr>
              <a:t>مهارة </a:t>
            </a:r>
            <a:r>
              <a:rPr lang="ar-SA" sz="4400" b="1" u="sng" dirty="0">
                <a:solidFill>
                  <a:srgbClr val="FF0000"/>
                </a:solidFill>
              </a:rPr>
              <a:t>الكتابة</a:t>
            </a:r>
            <a:r>
              <a:rPr lang="ar-SA" sz="4400" dirty="0"/>
              <a:t>: </a:t>
            </a:r>
            <a:endParaRPr lang="ar-EG" sz="4400" b="1" u="sng" dirty="0" smtClean="0">
              <a:solidFill>
                <a:srgbClr val="FF0000"/>
              </a:solidFill>
            </a:endParaRPr>
          </a:p>
          <a:p>
            <a:pPr marL="0" lvl="0" indent="0" algn="just">
              <a:buNone/>
            </a:pPr>
            <a:r>
              <a:rPr lang="ar-EG" b="1" dirty="0" smtClean="0"/>
              <a:t>وتتم </a:t>
            </a:r>
            <a:r>
              <a:rPr lang="ar-EG" b="1" dirty="0"/>
              <a:t>عن طريق نقل الرسالة بوساطة استخدام الكلمات المكتوبة من قبل المرسل</a:t>
            </a:r>
            <a:r>
              <a:rPr lang="ar-EG" b="1" dirty="0" smtClean="0"/>
              <a:t>.</a:t>
            </a:r>
          </a:p>
          <a:p>
            <a:pPr marL="0" lvl="0" indent="0" algn="just">
              <a:buNone/>
            </a:pPr>
            <a:r>
              <a:rPr lang="ar-EG" sz="4000" b="1" u="sng" dirty="0" smtClean="0">
                <a:solidFill>
                  <a:srgbClr val="FF0000"/>
                </a:solidFill>
              </a:rPr>
              <a:t>عناصر الكتابة:</a:t>
            </a:r>
          </a:p>
          <a:p>
            <a:pPr marL="0" lvl="0" indent="0">
              <a:buNone/>
            </a:pPr>
            <a:r>
              <a:rPr lang="ar-EG" b="1" dirty="0" smtClean="0">
                <a:solidFill>
                  <a:srgbClr val="002060"/>
                </a:solidFill>
              </a:rPr>
              <a:t>أولا: </a:t>
            </a:r>
            <a:r>
              <a:rPr lang="ar-EG" b="1" dirty="0" err="1" smtClean="0">
                <a:solidFill>
                  <a:srgbClr val="002060"/>
                </a:solidFill>
              </a:rPr>
              <a:t>وض</a:t>
            </a:r>
            <a:r>
              <a:rPr lang="ar-SA" b="1" dirty="0" smtClean="0">
                <a:solidFill>
                  <a:srgbClr val="002060"/>
                </a:solidFill>
              </a:rPr>
              <a:t>و</a:t>
            </a:r>
            <a:r>
              <a:rPr lang="ar-EG" b="1" dirty="0" smtClean="0">
                <a:solidFill>
                  <a:srgbClr val="002060"/>
                </a:solidFill>
              </a:rPr>
              <a:t>ح </a:t>
            </a:r>
            <a:r>
              <a:rPr lang="ar-EG" b="1" dirty="0" smtClean="0">
                <a:solidFill>
                  <a:srgbClr val="002060"/>
                </a:solidFill>
              </a:rPr>
              <a:t>الرسالة.</a:t>
            </a:r>
          </a:p>
          <a:p>
            <a:pPr marL="0" lvl="0" indent="0">
              <a:buNone/>
            </a:pPr>
            <a:r>
              <a:rPr lang="ar-EG" b="1" dirty="0" smtClean="0">
                <a:solidFill>
                  <a:srgbClr val="006800"/>
                </a:solidFill>
              </a:rPr>
              <a:t>ثانيا: شمولية الرسالة.</a:t>
            </a:r>
          </a:p>
          <a:p>
            <a:pPr marL="0" lvl="0" indent="0">
              <a:buNone/>
            </a:pPr>
            <a:r>
              <a:rPr lang="ar-EG" b="1" dirty="0" smtClean="0">
                <a:solidFill>
                  <a:srgbClr val="003300"/>
                </a:solidFill>
              </a:rPr>
              <a:t>ثالثاً: دقة التعبير.</a:t>
            </a:r>
          </a:p>
          <a:p>
            <a:pPr marL="0" lvl="0" indent="0">
              <a:buNone/>
            </a:pPr>
            <a:r>
              <a:rPr lang="ar-EG" b="1" dirty="0" smtClean="0">
                <a:solidFill>
                  <a:srgbClr val="00B0F0"/>
                </a:solidFill>
              </a:rPr>
              <a:t>رابعاً: صحة المعلومات وسلامتها.</a:t>
            </a:r>
          </a:p>
          <a:p>
            <a:pPr marL="0" lvl="0" indent="0">
              <a:buNone/>
            </a:pPr>
            <a:r>
              <a:rPr lang="ar-EG" b="1" dirty="0" smtClean="0">
                <a:solidFill>
                  <a:srgbClr val="C00000"/>
                </a:solidFill>
              </a:rPr>
              <a:t>خامساً: ثقة الكاتب في محتوى الرسالة.</a:t>
            </a:r>
            <a:endParaRPr lang="en-US" b="1" dirty="0" smtClean="0">
              <a:solidFill>
                <a:srgbClr val="C00000"/>
              </a:solidFill>
            </a:endParaRPr>
          </a:p>
          <a:p>
            <a:pPr>
              <a:buNone/>
            </a:pPr>
            <a:r>
              <a:rPr lang="ar-EG" b="1" dirty="0" smtClean="0">
                <a:solidFill>
                  <a:srgbClr val="002060"/>
                </a:solidFill>
              </a:rPr>
              <a:t>سادسا: لطف الرسالة.</a:t>
            </a:r>
            <a:endParaRPr lang="en-US" b="1" dirty="0" smtClean="0">
              <a:solidFill>
                <a:srgbClr val="002060"/>
              </a:solidFill>
            </a:endParaRPr>
          </a:p>
        </p:txBody>
      </p:sp>
      <p:pic>
        <p:nvPicPr>
          <p:cNvPr id="7170" name="Picture 2" descr="rrrrrrrrrrrrrrrrrr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1" y="2852936"/>
            <a:ext cx="3178696" cy="3672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323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linds(horizont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linds(horizontal)">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blinds(horizontal)">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blinds(horizontal)">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blinds(horizontal)">
                                      <p:cBhvr>
                                        <p:cTn id="40" dur="500"/>
                                        <p:tgtEl>
                                          <p:spTgt spid="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blinds(horizontal)">
                                      <p:cBhvr>
                                        <p:cTn id="45" dur="500"/>
                                        <p:tgtEl>
                                          <p:spTgt spid="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9">
                                            <p:txEl>
                                              <p:pRg st="7" end="7"/>
                                            </p:txEl>
                                          </p:spTgt>
                                        </p:tgtEl>
                                        <p:attrNameLst>
                                          <p:attrName>style.visibility</p:attrName>
                                        </p:attrNameLst>
                                      </p:cBhvr>
                                      <p:to>
                                        <p:strVal val="visible"/>
                                      </p:to>
                                    </p:set>
                                    <p:animEffect transition="in" filter="blinds(horizontal)">
                                      <p:cBhvr>
                                        <p:cTn id="50" dur="500"/>
                                        <p:tgtEl>
                                          <p:spTgt spid="9">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Effect transition="in" filter="blinds(horizontal)">
                                      <p:cBhvr>
                                        <p:cTn id="5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مهارات الاتصال</a:t>
            </a:r>
            <a:r>
              <a:rPr lang="ar-SA" sz="5400" dirty="0" smtClean="0"/>
              <a:t> </a:t>
            </a:r>
            <a:r>
              <a:rPr lang="ar-EG" sz="5400" b="1" dirty="0" smtClean="0">
                <a:solidFill>
                  <a:schemeClr val="bg1"/>
                </a:solidFill>
              </a:rPr>
              <a:t>الكتابي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07504" y="1855365"/>
            <a:ext cx="8787924" cy="4453955"/>
          </a:xfrm>
        </p:spPr>
        <p:txBody>
          <a:bodyPr>
            <a:normAutofit fontScale="92500" lnSpcReduction="20000"/>
          </a:bodyPr>
          <a:lstStyle/>
          <a:p>
            <a:pPr marL="0" indent="0">
              <a:buNone/>
            </a:pPr>
            <a:r>
              <a:rPr lang="ar-EG" sz="4400" b="1" u="sng" dirty="0" smtClean="0">
                <a:solidFill>
                  <a:srgbClr val="FF0000"/>
                </a:solidFill>
              </a:rPr>
              <a:t>مهارات </a:t>
            </a:r>
            <a:r>
              <a:rPr lang="ar-SA" sz="4400" b="1" u="sng" dirty="0" smtClean="0">
                <a:solidFill>
                  <a:srgbClr val="FF0000"/>
                </a:solidFill>
              </a:rPr>
              <a:t>الكتابة</a:t>
            </a:r>
            <a:r>
              <a:rPr lang="ar-SA" sz="4400" dirty="0"/>
              <a:t>: </a:t>
            </a:r>
            <a:endParaRPr lang="ar-EG" sz="4400" dirty="0" smtClean="0"/>
          </a:p>
          <a:p>
            <a:pPr lvl="0">
              <a:buFont typeface="Wingdings" panose="05000000000000000000" pitchFamily="2" charset="2"/>
              <a:buChar char="ü"/>
            </a:pPr>
            <a:r>
              <a:rPr lang="ar-SA" sz="5100" b="1" dirty="0" smtClean="0">
                <a:solidFill>
                  <a:srgbClr val="006800"/>
                </a:solidFill>
              </a:rPr>
              <a:t>تحديد </a:t>
            </a:r>
            <a:r>
              <a:rPr lang="ar-SA" sz="5100" b="1" dirty="0">
                <a:solidFill>
                  <a:srgbClr val="006800"/>
                </a:solidFill>
              </a:rPr>
              <a:t>المهمة </a:t>
            </a:r>
            <a:r>
              <a:rPr lang="ar-SA" sz="5100" b="1" dirty="0" smtClean="0">
                <a:solidFill>
                  <a:srgbClr val="006800"/>
                </a:solidFill>
              </a:rPr>
              <a:t>وتعريفها</a:t>
            </a:r>
            <a:r>
              <a:rPr lang="ar-EG" sz="5100" b="1" dirty="0">
                <a:solidFill>
                  <a:srgbClr val="006800"/>
                </a:solidFill>
              </a:rPr>
              <a:t>.</a:t>
            </a:r>
            <a:endParaRPr lang="en-US" sz="5100" b="1" dirty="0">
              <a:solidFill>
                <a:srgbClr val="006800"/>
              </a:solidFill>
            </a:endParaRPr>
          </a:p>
          <a:p>
            <a:pPr lvl="0">
              <a:buFont typeface="Wingdings" panose="05000000000000000000" pitchFamily="2" charset="2"/>
              <a:buChar char="ü"/>
            </a:pPr>
            <a:r>
              <a:rPr lang="ar-SA" sz="5100" b="1" dirty="0">
                <a:solidFill>
                  <a:schemeClr val="tx2"/>
                </a:solidFill>
              </a:rPr>
              <a:t>تحديد العنوان أو </a:t>
            </a:r>
            <a:r>
              <a:rPr lang="ar-SA" sz="5100" b="1" dirty="0" smtClean="0">
                <a:solidFill>
                  <a:schemeClr val="tx2"/>
                </a:solidFill>
              </a:rPr>
              <a:t>الموضوع</a:t>
            </a:r>
            <a:r>
              <a:rPr lang="ar-EG" sz="5100" b="1" dirty="0">
                <a:solidFill>
                  <a:schemeClr val="tx2"/>
                </a:solidFill>
              </a:rPr>
              <a:t>.</a:t>
            </a:r>
            <a:endParaRPr lang="en-US" sz="5100" b="1" dirty="0">
              <a:solidFill>
                <a:schemeClr val="tx2"/>
              </a:solidFill>
            </a:endParaRPr>
          </a:p>
          <a:p>
            <a:pPr lvl="0">
              <a:buFont typeface="Wingdings" panose="05000000000000000000" pitchFamily="2" charset="2"/>
              <a:buChar char="ü"/>
            </a:pPr>
            <a:r>
              <a:rPr lang="ar-SA" sz="5100" b="1" dirty="0">
                <a:solidFill>
                  <a:srgbClr val="C00000"/>
                </a:solidFill>
              </a:rPr>
              <a:t>وضع خطة أو مخطط </a:t>
            </a:r>
            <a:r>
              <a:rPr lang="ar-SA" sz="5100" b="1" dirty="0" smtClean="0">
                <a:solidFill>
                  <a:srgbClr val="C00000"/>
                </a:solidFill>
              </a:rPr>
              <a:t>للكتابة</a:t>
            </a:r>
            <a:r>
              <a:rPr lang="ar-EG" sz="5100" b="1" dirty="0">
                <a:solidFill>
                  <a:srgbClr val="C00000"/>
                </a:solidFill>
              </a:rPr>
              <a:t>.</a:t>
            </a:r>
            <a:endParaRPr lang="en-US" sz="5100" b="1" dirty="0">
              <a:solidFill>
                <a:srgbClr val="C00000"/>
              </a:solidFill>
            </a:endParaRPr>
          </a:p>
          <a:p>
            <a:pPr lvl="0">
              <a:buFont typeface="Wingdings" panose="05000000000000000000" pitchFamily="2" charset="2"/>
              <a:buChar char="ü"/>
            </a:pPr>
            <a:r>
              <a:rPr lang="ar-SA" sz="5100" b="1" dirty="0">
                <a:solidFill>
                  <a:srgbClr val="00B0F0"/>
                </a:solidFill>
              </a:rPr>
              <a:t>توليد الأفكار والمعلومات حول </a:t>
            </a:r>
            <a:r>
              <a:rPr lang="ar-SA" sz="5100" b="1" dirty="0" smtClean="0">
                <a:solidFill>
                  <a:srgbClr val="00B0F0"/>
                </a:solidFill>
              </a:rPr>
              <a:t>الموضوع</a:t>
            </a:r>
            <a:r>
              <a:rPr lang="ar-EG" sz="5100" b="1" dirty="0" smtClean="0">
                <a:solidFill>
                  <a:srgbClr val="00B0F0"/>
                </a:solidFill>
              </a:rPr>
              <a:t>.</a:t>
            </a:r>
            <a:endParaRPr lang="en-US" sz="5100" b="1" dirty="0">
              <a:solidFill>
                <a:srgbClr val="00B0F0"/>
              </a:solidFill>
            </a:endParaRPr>
          </a:p>
          <a:p>
            <a:pPr lvl="0">
              <a:buFont typeface="Wingdings" panose="05000000000000000000" pitchFamily="2" charset="2"/>
              <a:buChar char="ü"/>
            </a:pPr>
            <a:r>
              <a:rPr lang="ar-SA" sz="5100" b="1" dirty="0">
                <a:solidFill>
                  <a:srgbClr val="002060"/>
                </a:solidFill>
              </a:rPr>
              <a:t>جميع </a:t>
            </a:r>
            <a:r>
              <a:rPr lang="ar-SA" sz="5100" b="1" dirty="0" smtClean="0">
                <a:solidFill>
                  <a:srgbClr val="002060"/>
                </a:solidFill>
              </a:rPr>
              <a:t>المعلومات</a:t>
            </a:r>
            <a:r>
              <a:rPr lang="ar-EG" sz="5100" b="1" dirty="0" smtClean="0">
                <a:solidFill>
                  <a:srgbClr val="002060"/>
                </a:solidFill>
              </a:rPr>
              <a:t>.</a:t>
            </a:r>
            <a:endParaRPr lang="en-US" sz="5100" b="1" dirty="0">
              <a:solidFill>
                <a:srgbClr val="002060"/>
              </a:solidFill>
            </a:endParaRPr>
          </a:p>
        </p:txBody>
      </p:sp>
    </p:spTree>
    <p:extLst>
      <p:ext uri="{BB962C8B-B14F-4D97-AF65-F5344CB8AC3E}">
        <p14:creationId xmlns="" xmlns:p14="http://schemas.microsoft.com/office/powerpoint/2010/main" val="110110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linds(horizont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linds(horizontal)">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blinds(horizontal)">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blinds(horizontal)">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blinds(horizontal)">
                                      <p:cBhvr>
                                        <p:cTn id="4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مهارات الاتصال</a:t>
            </a:r>
            <a:r>
              <a:rPr lang="ar-SA" sz="5400" dirty="0" smtClean="0"/>
              <a:t> </a:t>
            </a:r>
            <a:r>
              <a:rPr lang="ar-EG" sz="5400" b="1" dirty="0" smtClean="0">
                <a:solidFill>
                  <a:schemeClr val="bg1"/>
                </a:solidFill>
              </a:rPr>
              <a:t>الكتابي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07504" y="1855365"/>
            <a:ext cx="8787924" cy="4669979"/>
          </a:xfrm>
        </p:spPr>
        <p:txBody>
          <a:bodyPr>
            <a:normAutofit fontScale="85000" lnSpcReduction="20000"/>
          </a:bodyPr>
          <a:lstStyle/>
          <a:p>
            <a:pPr marL="0" indent="0">
              <a:buNone/>
            </a:pPr>
            <a:r>
              <a:rPr lang="ar-EG" sz="4400" b="1" u="sng" dirty="0" smtClean="0">
                <a:solidFill>
                  <a:srgbClr val="FF0000"/>
                </a:solidFill>
              </a:rPr>
              <a:t>تابع مهارات </a:t>
            </a:r>
            <a:r>
              <a:rPr lang="ar-SA" sz="4400" b="1" u="sng" dirty="0" smtClean="0">
                <a:solidFill>
                  <a:srgbClr val="FF0000"/>
                </a:solidFill>
              </a:rPr>
              <a:t>الكتابة</a:t>
            </a:r>
            <a:r>
              <a:rPr lang="ar-SA" sz="4400" dirty="0"/>
              <a:t>: </a:t>
            </a:r>
            <a:endParaRPr lang="ar-EG" sz="4400" dirty="0" smtClean="0"/>
          </a:p>
          <a:p>
            <a:pPr lvl="0">
              <a:buFont typeface="Wingdings" panose="05000000000000000000" pitchFamily="2" charset="2"/>
              <a:buChar char="ü"/>
            </a:pPr>
            <a:r>
              <a:rPr lang="ar-SA" sz="5100" b="1" dirty="0" smtClean="0">
                <a:solidFill>
                  <a:srgbClr val="002060"/>
                </a:solidFill>
              </a:rPr>
              <a:t>تصنيف </a:t>
            </a:r>
            <a:r>
              <a:rPr lang="ar-SA" sz="5100" b="1" dirty="0">
                <a:solidFill>
                  <a:srgbClr val="002060"/>
                </a:solidFill>
              </a:rPr>
              <a:t>المعلومات وتنظيمها </a:t>
            </a:r>
            <a:r>
              <a:rPr lang="ar-EG" sz="5100" b="1" dirty="0" smtClean="0">
                <a:solidFill>
                  <a:srgbClr val="002060"/>
                </a:solidFill>
              </a:rPr>
              <a:t>.</a:t>
            </a:r>
            <a:endParaRPr lang="en-US" sz="5100" b="1" dirty="0">
              <a:solidFill>
                <a:srgbClr val="002060"/>
              </a:solidFill>
            </a:endParaRPr>
          </a:p>
          <a:p>
            <a:pPr lvl="0">
              <a:buFont typeface="Wingdings" panose="05000000000000000000" pitchFamily="2" charset="2"/>
              <a:buChar char="ü"/>
            </a:pPr>
            <a:r>
              <a:rPr lang="ar-EG" sz="5100" b="1" dirty="0">
                <a:solidFill>
                  <a:srgbClr val="006800"/>
                </a:solidFill>
              </a:rPr>
              <a:t>كتابة المسودة</a:t>
            </a:r>
            <a:r>
              <a:rPr lang="ar-SA" sz="5100" b="1" dirty="0">
                <a:solidFill>
                  <a:srgbClr val="006800"/>
                </a:solidFill>
              </a:rPr>
              <a:t>.</a:t>
            </a:r>
            <a:endParaRPr lang="en-US" sz="5100" b="1" dirty="0">
              <a:solidFill>
                <a:srgbClr val="006800"/>
              </a:solidFill>
            </a:endParaRPr>
          </a:p>
          <a:p>
            <a:pPr lvl="0">
              <a:buFont typeface="Wingdings" panose="05000000000000000000" pitchFamily="2" charset="2"/>
              <a:buChar char="ü"/>
            </a:pPr>
            <a:r>
              <a:rPr lang="ar-SA" sz="5100" b="1" dirty="0">
                <a:solidFill>
                  <a:srgbClr val="0070C0"/>
                </a:solidFill>
              </a:rPr>
              <a:t>عرض المسودة </a:t>
            </a:r>
            <a:r>
              <a:rPr lang="ar-EG" sz="5100" b="1" dirty="0">
                <a:solidFill>
                  <a:srgbClr val="0070C0"/>
                </a:solidFill>
              </a:rPr>
              <a:t>على بعض </a:t>
            </a:r>
            <a:r>
              <a:rPr lang="ar-EG" sz="5100" b="1" dirty="0" smtClean="0">
                <a:solidFill>
                  <a:srgbClr val="0070C0"/>
                </a:solidFill>
              </a:rPr>
              <a:t>الزملاء.</a:t>
            </a:r>
            <a:endParaRPr lang="en-US" sz="5100" b="1" dirty="0">
              <a:solidFill>
                <a:srgbClr val="0070C0"/>
              </a:solidFill>
            </a:endParaRPr>
          </a:p>
          <a:p>
            <a:pPr lvl="0">
              <a:buFont typeface="Wingdings" panose="05000000000000000000" pitchFamily="2" charset="2"/>
              <a:buChar char="ü"/>
            </a:pPr>
            <a:r>
              <a:rPr lang="ar-EG" sz="5100" b="1" dirty="0">
                <a:solidFill>
                  <a:srgbClr val="FF0000"/>
                </a:solidFill>
              </a:rPr>
              <a:t>مراجعة </a:t>
            </a:r>
            <a:r>
              <a:rPr lang="ar-EG" sz="5100" b="1" dirty="0" smtClean="0">
                <a:solidFill>
                  <a:srgbClr val="FF0000"/>
                </a:solidFill>
              </a:rPr>
              <a:t>الموضوع.</a:t>
            </a:r>
            <a:endParaRPr lang="en-US" sz="5100" b="1" dirty="0">
              <a:solidFill>
                <a:srgbClr val="FF0000"/>
              </a:solidFill>
            </a:endParaRPr>
          </a:p>
          <a:p>
            <a:pPr lvl="0">
              <a:buFont typeface="Wingdings" panose="05000000000000000000" pitchFamily="2" charset="2"/>
              <a:buChar char="ü"/>
            </a:pPr>
            <a:r>
              <a:rPr lang="ar-EG" sz="5100" b="1" dirty="0" smtClean="0">
                <a:solidFill>
                  <a:srgbClr val="00B0F0"/>
                </a:solidFill>
              </a:rPr>
              <a:t>الإخراج النهائي.</a:t>
            </a:r>
            <a:endParaRPr lang="en-US" sz="5100" b="1" dirty="0">
              <a:solidFill>
                <a:srgbClr val="00B0F0"/>
              </a:solidFill>
            </a:endParaRPr>
          </a:p>
          <a:p>
            <a:pPr lvl="0">
              <a:buFont typeface="Wingdings" panose="05000000000000000000" pitchFamily="2" charset="2"/>
              <a:buChar char="ü"/>
            </a:pPr>
            <a:r>
              <a:rPr lang="ar-EG" sz="5100" b="1" dirty="0" smtClean="0">
                <a:solidFill>
                  <a:srgbClr val="002060"/>
                </a:solidFill>
              </a:rPr>
              <a:t>الطباعة.</a:t>
            </a:r>
            <a:endParaRPr lang="en-US" sz="5100" b="1" dirty="0">
              <a:solidFill>
                <a:srgbClr val="002060"/>
              </a:solidFill>
            </a:endParaRPr>
          </a:p>
        </p:txBody>
      </p:sp>
      <p:pic>
        <p:nvPicPr>
          <p:cNvPr id="14338" name="Picture 2" descr="http://www.nsha6.com/wp-content/themes/Polished/timthumb.php?src=http://www.nsha6.com/20/upload/images/207424350writingman.jpg&amp;h=185&amp;w=185&amp;zc=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293096"/>
            <a:ext cx="3816424" cy="25649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415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linds(horizont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linds(horizontal)">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blinds(horizontal)">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blinds(horizontal)">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blinds(horizontal)">
                                      <p:cBhvr>
                                        <p:cTn id="40" dur="500"/>
                                        <p:tgtEl>
                                          <p:spTgt spid="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blinds(horizontal)">
                                      <p:cBhvr>
                                        <p:cTn id="4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مهارات الاتصال</a:t>
            </a:r>
            <a:r>
              <a:rPr lang="ar-SA" sz="5400" dirty="0" smtClean="0"/>
              <a:t> </a:t>
            </a:r>
            <a:r>
              <a:rPr lang="ar-EG" sz="5400" b="1" dirty="0" smtClean="0">
                <a:solidFill>
                  <a:schemeClr val="bg1"/>
                </a:solidFill>
              </a:rPr>
              <a:t>الكتابي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07504" y="1855365"/>
            <a:ext cx="8787924" cy="4669979"/>
          </a:xfrm>
        </p:spPr>
        <p:txBody>
          <a:bodyPr>
            <a:normAutofit fontScale="62500" lnSpcReduction="20000"/>
          </a:bodyPr>
          <a:lstStyle/>
          <a:p>
            <a:pPr marL="0" indent="0">
              <a:buNone/>
            </a:pPr>
            <a:r>
              <a:rPr lang="ar-EG" sz="5800" b="1" u="sng" dirty="0" smtClean="0">
                <a:solidFill>
                  <a:srgbClr val="FF0000"/>
                </a:solidFill>
              </a:rPr>
              <a:t>ب- مهارات القراءة</a:t>
            </a:r>
            <a:r>
              <a:rPr lang="ar-SA" sz="5800" dirty="0" smtClean="0"/>
              <a:t>: </a:t>
            </a:r>
            <a:endParaRPr lang="ar-EG" sz="5800" dirty="0" smtClean="0"/>
          </a:p>
          <a:p>
            <a:pPr marL="0" lvl="0" indent="0" algn="just">
              <a:buNone/>
            </a:pPr>
            <a:r>
              <a:rPr lang="ar-EG" sz="5800" b="1" dirty="0" smtClean="0"/>
              <a:t>القراءة </a:t>
            </a:r>
            <a:r>
              <a:rPr lang="ar-EG" sz="5800" b="1" dirty="0"/>
              <a:t>نشاط عقلي وبصري </a:t>
            </a:r>
            <a:r>
              <a:rPr lang="ar-EG" sz="5100" b="1" dirty="0"/>
              <a:t>يهدف إلى تكوين المعنى من الرموز </a:t>
            </a:r>
            <a:r>
              <a:rPr lang="ar-EG" sz="5100" b="1" dirty="0" smtClean="0"/>
              <a:t>المكتوبة.</a:t>
            </a:r>
          </a:p>
          <a:p>
            <a:pPr marL="0" lvl="0" indent="0" algn="just">
              <a:buNone/>
            </a:pPr>
            <a:r>
              <a:rPr lang="ar-EG" sz="5800" b="1" u="sng" dirty="0" smtClean="0">
                <a:solidFill>
                  <a:srgbClr val="FF0000"/>
                </a:solidFill>
              </a:rPr>
              <a:t>أنواع القراءة</a:t>
            </a:r>
            <a:r>
              <a:rPr lang="ar-SA" sz="5800" dirty="0">
                <a:solidFill>
                  <a:srgbClr val="FF0000"/>
                </a:solidFill>
              </a:rPr>
              <a:t>: </a:t>
            </a:r>
            <a:endParaRPr lang="ar-EG" sz="5800" dirty="0">
              <a:solidFill>
                <a:srgbClr val="FF0000"/>
              </a:solidFill>
            </a:endParaRPr>
          </a:p>
          <a:p>
            <a:pPr marL="0" indent="0" algn="just">
              <a:buNone/>
            </a:pPr>
            <a:r>
              <a:rPr lang="ar-EG" sz="4800" dirty="0" smtClean="0">
                <a:solidFill>
                  <a:srgbClr val="006800"/>
                </a:solidFill>
              </a:rPr>
              <a:t> </a:t>
            </a:r>
            <a:r>
              <a:rPr lang="ar-SA" sz="5400" b="1" dirty="0" smtClean="0">
                <a:solidFill>
                  <a:srgbClr val="006800"/>
                </a:solidFill>
              </a:rPr>
              <a:t>1-القراءة </a:t>
            </a:r>
            <a:r>
              <a:rPr lang="ar-SA" sz="5400" b="1" dirty="0">
                <a:solidFill>
                  <a:srgbClr val="006800"/>
                </a:solidFill>
              </a:rPr>
              <a:t>الصامتة:</a:t>
            </a:r>
            <a:r>
              <a:rPr lang="ar-SA" sz="5400" dirty="0">
                <a:solidFill>
                  <a:srgbClr val="006800"/>
                </a:solidFill>
              </a:rPr>
              <a:t> </a:t>
            </a:r>
            <a:endParaRPr lang="en-US" sz="5400" dirty="0">
              <a:solidFill>
                <a:srgbClr val="006800"/>
              </a:solidFill>
            </a:endParaRPr>
          </a:p>
          <a:p>
            <a:pPr marL="0" indent="0">
              <a:buNone/>
            </a:pPr>
            <a:r>
              <a:rPr lang="ar-SA" sz="5400" b="1" u="sng" dirty="0">
                <a:solidFill>
                  <a:srgbClr val="C00000"/>
                </a:solidFill>
              </a:rPr>
              <a:t>مهارات القراءة الصامتة:</a:t>
            </a:r>
            <a:endParaRPr lang="en-US" sz="5400" u="sng" dirty="0">
              <a:solidFill>
                <a:srgbClr val="C00000"/>
              </a:solidFill>
            </a:endParaRPr>
          </a:p>
          <a:p>
            <a:pPr lvl="0"/>
            <a:r>
              <a:rPr lang="ar-EG" sz="5400" b="1" dirty="0"/>
              <a:t>تحديد أهداف الكاتب </a:t>
            </a:r>
            <a:r>
              <a:rPr lang="ar-EG" sz="5400" b="1" dirty="0" smtClean="0"/>
              <a:t>والموضوع.</a:t>
            </a:r>
            <a:endParaRPr lang="en-US" sz="5400" b="1" dirty="0"/>
          </a:p>
          <a:p>
            <a:pPr lvl="0"/>
            <a:r>
              <a:rPr lang="ar-EG" sz="5400" b="1" dirty="0"/>
              <a:t>تحديد الأفكار الرئيسة والفرعية والتمييز بينها.</a:t>
            </a:r>
            <a:endParaRPr lang="en-US" sz="5400" b="1" dirty="0"/>
          </a:p>
          <a:p>
            <a:r>
              <a:rPr lang="ar-EG" sz="5400" b="1" dirty="0"/>
              <a:t>فهم معاني الكلمات والتراكيب.</a:t>
            </a:r>
            <a:endParaRPr lang="en-US" sz="5100" b="1" dirty="0">
              <a:solidFill>
                <a:srgbClr val="002060"/>
              </a:solidFill>
            </a:endParaRPr>
          </a:p>
        </p:txBody>
      </p:sp>
      <p:pic>
        <p:nvPicPr>
          <p:cNvPr id="8194" name="Picture 2" descr="phot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2905273"/>
            <a:ext cx="2574925" cy="2570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0131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linds(horizont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linds(horizontal)">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blinds(horizontal)">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blinds(horizontal)">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blinds(horizontal)">
                                      <p:cBhvr>
                                        <p:cTn id="40" dur="500"/>
                                        <p:tgtEl>
                                          <p:spTgt spid="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blinds(horizontal)">
                                      <p:cBhvr>
                                        <p:cTn id="45" dur="500"/>
                                        <p:tgtEl>
                                          <p:spTgt spid="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9">
                                            <p:txEl>
                                              <p:pRg st="7" end="7"/>
                                            </p:txEl>
                                          </p:spTgt>
                                        </p:tgtEl>
                                        <p:attrNameLst>
                                          <p:attrName>style.visibility</p:attrName>
                                        </p:attrNameLst>
                                      </p:cBhvr>
                                      <p:to>
                                        <p:strVal val="visible"/>
                                      </p:to>
                                    </p:set>
                                    <p:animEffect transition="in" filter="blinds(horizontal)">
                                      <p:cBhvr>
                                        <p:cTn id="50"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مهارات الاتصال</a:t>
            </a:r>
            <a:r>
              <a:rPr lang="ar-SA" sz="5400" dirty="0" smtClean="0"/>
              <a:t> </a:t>
            </a:r>
            <a:r>
              <a:rPr lang="ar-EG" sz="5400" b="1" dirty="0" smtClean="0">
                <a:solidFill>
                  <a:schemeClr val="bg1"/>
                </a:solidFill>
              </a:rPr>
              <a:t>الكتابي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07504" y="1855365"/>
            <a:ext cx="8787924" cy="4669979"/>
          </a:xfrm>
        </p:spPr>
        <p:txBody>
          <a:bodyPr>
            <a:normAutofit fontScale="85000" lnSpcReduction="20000"/>
          </a:bodyPr>
          <a:lstStyle/>
          <a:p>
            <a:pPr marL="0" lvl="0" indent="0" algn="just">
              <a:buNone/>
            </a:pPr>
            <a:r>
              <a:rPr lang="ar-EG" sz="5800" b="1" u="sng" dirty="0" smtClean="0">
                <a:solidFill>
                  <a:srgbClr val="FF0000"/>
                </a:solidFill>
              </a:rPr>
              <a:t>تابع أنواع القراءة</a:t>
            </a:r>
            <a:r>
              <a:rPr lang="ar-SA" sz="5800" dirty="0">
                <a:solidFill>
                  <a:srgbClr val="FF0000"/>
                </a:solidFill>
              </a:rPr>
              <a:t>: </a:t>
            </a:r>
            <a:endParaRPr lang="ar-EG" sz="5800" dirty="0">
              <a:solidFill>
                <a:srgbClr val="FF0000"/>
              </a:solidFill>
            </a:endParaRPr>
          </a:p>
          <a:p>
            <a:pPr marL="0" indent="0" algn="just">
              <a:buNone/>
            </a:pPr>
            <a:r>
              <a:rPr lang="ar-EG" sz="4800" dirty="0" smtClean="0">
                <a:solidFill>
                  <a:srgbClr val="006800"/>
                </a:solidFill>
              </a:rPr>
              <a:t> </a:t>
            </a:r>
            <a:r>
              <a:rPr lang="ar-EG" sz="5400" b="1" dirty="0" smtClean="0">
                <a:solidFill>
                  <a:srgbClr val="006800"/>
                </a:solidFill>
              </a:rPr>
              <a:t>2</a:t>
            </a:r>
            <a:r>
              <a:rPr lang="ar-SA" sz="5400" b="1" dirty="0" smtClean="0">
                <a:solidFill>
                  <a:srgbClr val="006800"/>
                </a:solidFill>
              </a:rPr>
              <a:t>-القراءة </a:t>
            </a:r>
            <a:r>
              <a:rPr lang="ar-EG" sz="5400" b="1" dirty="0" smtClean="0">
                <a:solidFill>
                  <a:srgbClr val="006800"/>
                </a:solidFill>
              </a:rPr>
              <a:t>الجهرية</a:t>
            </a:r>
            <a:r>
              <a:rPr lang="ar-SA" sz="5400" b="1" dirty="0" smtClean="0">
                <a:solidFill>
                  <a:srgbClr val="006800"/>
                </a:solidFill>
              </a:rPr>
              <a:t>:</a:t>
            </a:r>
            <a:r>
              <a:rPr lang="ar-SA" sz="5400" dirty="0" smtClean="0">
                <a:solidFill>
                  <a:srgbClr val="006800"/>
                </a:solidFill>
              </a:rPr>
              <a:t> </a:t>
            </a:r>
            <a:endParaRPr lang="en-US" sz="5400" dirty="0">
              <a:solidFill>
                <a:srgbClr val="006800"/>
              </a:solidFill>
            </a:endParaRPr>
          </a:p>
          <a:p>
            <a:pPr marL="0" indent="0">
              <a:buNone/>
            </a:pPr>
            <a:r>
              <a:rPr lang="ar-SA" sz="5400" b="1" u="sng" dirty="0">
                <a:solidFill>
                  <a:srgbClr val="C00000"/>
                </a:solidFill>
              </a:rPr>
              <a:t>مهارات القراءة </a:t>
            </a:r>
            <a:r>
              <a:rPr lang="ar-EG" sz="5400" b="1" u="sng" dirty="0" smtClean="0">
                <a:solidFill>
                  <a:srgbClr val="C00000"/>
                </a:solidFill>
              </a:rPr>
              <a:t>الجهرية</a:t>
            </a:r>
            <a:r>
              <a:rPr lang="ar-SA" sz="5400" b="1" u="sng" dirty="0" smtClean="0">
                <a:solidFill>
                  <a:srgbClr val="C00000"/>
                </a:solidFill>
              </a:rPr>
              <a:t>:</a:t>
            </a:r>
            <a:endParaRPr lang="en-US" sz="5400" u="sng" dirty="0">
              <a:solidFill>
                <a:srgbClr val="C00000"/>
              </a:solidFill>
            </a:endParaRPr>
          </a:p>
          <a:p>
            <a:pPr lvl="0"/>
            <a:r>
              <a:rPr lang="ar-SA" sz="4800" b="1" dirty="0"/>
              <a:t>القراءة الصحيحة الخالية من الاخطاء.</a:t>
            </a:r>
            <a:endParaRPr lang="en-US" sz="4800" dirty="0"/>
          </a:p>
          <a:p>
            <a:pPr lvl="0"/>
            <a:r>
              <a:rPr lang="ar-SA" sz="4800" b="1" dirty="0"/>
              <a:t>إخراج الحروف من مخارجها الصحيحة.</a:t>
            </a:r>
            <a:endParaRPr lang="en-US" sz="4800" dirty="0"/>
          </a:p>
          <a:p>
            <a:pPr lvl="0"/>
            <a:r>
              <a:rPr lang="ar-SA" sz="4800" b="1" dirty="0"/>
              <a:t>التعبير الصوتي عن المعاني المقروءة.</a:t>
            </a:r>
            <a:endParaRPr lang="en-US" sz="4800" dirty="0"/>
          </a:p>
          <a:p>
            <a:pPr lvl="0"/>
            <a:r>
              <a:rPr lang="ar-SA" sz="4800" b="1" dirty="0"/>
              <a:t>الالتزام بمواضع الوقف الصحيحة.</a:t>
            </a:r>
            <a:endParaRPr lang="en-US" sz="4800" dirty="0"/>
          </a:p>
        </p:txBody>
      </p:sp>
      <p:sp>
        <p:nvSpPr>
          <p:cNvPr id="3" name="AutoShape 2" descr="data:image/jpeg;base64,/9j/4AAQSkZJRgABAQAAAQABAAD/2wCEAAkGBxQTEhQTExMWFBUXFxgZGRQXGBofIBYdGBgYGh8bGh0cHCggGhsnHBgXITEhJSorLi4vGiMzODMtOCgtLisBCgoKDg0OGxAQGzIkICQsLCw3Mi8sLC80NzQsLCwsLDQsNywsLCw0LCwsLCwsLCwsLCwsLCwsLCwsNCwsLCwsLP/AABEIAQAAxQMBEQACEQEDEQH/xAAbAAEAAgMBAQAAAAAAAAAAAAAABQYCAwQHAf/EAEEQAAIBAwIEBAQDBAkCBwEAAAECAwAEERIhBRMxQQYiMlEjQmFxFGKBM1JyoQcVQ1Njc4KRsSSSRHTB0eHw8TT/xAAaAQEAAwEBAQAAAAAAAAAAAAAAAwQFAgEG/8QANREAAgIBAgQDCAICAgEFAAAAAAECAxEEIRIxQVEi0fAFE2FxgZGhsTLBFOEj8UIVUmKCkv/aAAwDAQACEQMRAD8A9xoBQCgFAKAUAoBQCgMXYAEkgAbknsB70BTLrxK922iycRW4JD3xXOojbTbKfWc/2pygxtqqK26FS8bweZM7XiRssF55Lm0wA0sh1S2xGBqkIALwnqWxlCd8qfJ5VqKrf4Sye5LhFIGAZSGUgEEHIIPQgjqKmBlQCgFAKAUAoBQCgFAKAUAoBQCgFAKAUAoBQCgIzj3HoLRA8741HSiKCzyN2WNBuzfagKpf29xeDXeqYrcHKcPRstL7G6cdu/KXb3JqlqtbCiPd+uZ7hmE0jHGpdKjACgYAA7Adh9K+ZttlbJyk8sY7mhrjQ2VNe0uUXlbM5kjDhd/LZsWt0Mtuxy9mCMoT1e2zt9TDsD8uCcHf0mvVj4LOZ5nHMv3COLQ3MYlgcOhyO4KkdVZTurDupAIrTOjtoBQCgFAKAUAoBQCgFAKAUAoBQCgFAKA+MwAJJwBuSe1AVK48WPcEx8MQTYOGu5Mi3j98MN52H7qbe7CvJSUVlg08P4QkMnPkka4u3BBuJOoHUrCmcQx79F39yawdZ7TbWKuX5/0SqHcjPFdvdM6SRSSmEAiS3hZUkJzs6MVJYgdUyM429jSotracZpcT5N7r6+Z08mrw9diSVkjuGuoBHqZ5MaonLbR6gq5OkMWVvMuBn1CuNRWlFOUeGWenVd/vyxs/oeLc08W4mqPGkaQlJFLi5mlIiOknKKUB1OAM6cjIzjODjrT0txblnK2wlv8AXJy4o1WfHrWREP4iCKUgEwtIFKk9gH0k/qM/SvJ6W2tvCbXfHlk5cUzZKXSUzxOILjYNLpJWYL0W5QY5gA2DjDjse1aek9otYjPddyPdFu8NeLluG5Eyfh7nGRGxBWUD54H6SL9NmHcCtiFkZrMXk9TyWWuz0UAoBQCgFAKAUAoBQCgFAKAUAoCD4p4jVGMUEbXU46xx4CpncGWQ+SIYwcHzEdFNAV++4e8vm4jMJwNxZQZWAfxk+ecj82F/LVHU6+FK7sHZecTcW7chUBRfLHp8oA9lTBOBnAH0FYM9bZdJRse3w9fsljjGxEpei40Q3KKpca4LiFyVfAzmN8Bo5NJJ0nOVzgsNQHjajmcOmzT5/bqv7+h1zMoIL0SojzIYY8EyhBzJxk4Rh6YyMDUyg6s7aelQ2WUKLcVu/jsvP4Lp8Rua7izhuo5bVDyGWQs8QAGoliQ0iDHMik6nfzAkZyCB1CVtUo2yWU1s/Ls1+BhPY57Wd5M2c9uZJJHw8WkiCGFTgNHIFw2wGOjlj0QDayq1tOuWEuvVv4r99MdzzPQ7ZuK2cCmCS9jkdCRqldWK7+lmAAyvTJ323JNLvZ97lsks9uQ4lg03a4IJKsDuGUhgf1G1QSolU+GSwyHJw3Fmsq6HGVB1LjYow+ZGG6MPcVJDUTracHueOOGSHCPGU1qeXehp4R6btFy6Dtz413b/ADEH3A61u6bXQt2ls/XIZL/Y3scyLJE6yIwyHQgg/qKvHp0UAoBQCgFAKAUAoBQCgFAKArnEONXPPljt4IpVi0K5eYoweRdQ0goVK4K9WByTtQEbcXPISG1ZgpCBB1w7Igzv3YgE77nc9jWPrbZy4oZxg4beTjkbH1r5/hbe53lGVjIdWetc2YSOoN5Oe8tIouZMgd2hBmNtG2QWYOA4j3wT5/TjJycE1NVKdqUXjD2y/ptn7c/0S7czns7w3KqI7qM3QDSKYQzwopwOVKfmB9zpbIJAAGKsSojVzg+Hlvs/mvTR5nJ8Mb3zKGt5raSIHF0rKCjHHliO/OjbqcgLjHfpzCSpWIyU0/8Axw/z2f5+nP3mW7w9wVYESKNCqL79WJ3LMTuWJ3JPUmrem019t3HYsL1t/R42ksIiriyCskUkrQxtK6gxsF1BnbQue2dajsSR9aisSnr8LdN4+XyLUEv8dvqiGk4Wtt8BE0RoW0rknqScksSWJJ6k01Nk5WNS5rYzuuWYA471BzBkB/8AteZwe8OTXbxvFIZbVxbyk5bYmKb6TRgjf/EXDD69K0dN7QlWsT3X5HIt3CPGCMyw3cZtJ22UOQY5j/gyjyv/AAnDfStyuyNkeKDygWeuwKAUAoBQCgFAKAUAoD4TQHnt1xKGW/uo4nEqTWyMSAShe3kZJFDeljpljyATjTviqut41Q3B4aPGQV3xyIpybhjJFsBO2olMdBKfUcHGJRuMDV01VlyU7lxtYsX5/rP7BukneEAynXDjafY6R7yY204/tBt746mkuG1+HaXby8vsMEvavhTggEjZuo3Gx+oqjbF53O4vBCX1vfIy3QeCQwg6ljjdGli6smDIwLbalPYjHQnM9U9M06sSjxdW08Po+S+T+HyOt+ZIXfBoJ8TJI6RzaWmETYW6TGRqx3O2WGCVypyDtxTrLav+OUcuOyz09fvc6eOZZJrjEMAtnWJnk0aygbQqRyPgKSAdowvUda3NF7mrT++a3Wc9zjLm8IjkN3cDRLeR8k9eRC0Ukg66S5lbQCBuUAPsRVe323xJquOH8S09HKD8RL3EQ5TKIlkAUqIjjDDGNO4wARtvWXVY42Ked+/M6ktsEHc8KmCK8GSuATaTsCVzuVjl1NpIz6WLJsACo3q7LUV6h4seH0kuX1K86dsoiom1AsFYAMVZWGGjYdUcdjg59iCCCQQa4lXKHP79H8ivjGzOqNMiq0m0zvK5H0RAGvHNtHi25ne8kSRPFNELlplxHZgBjMR3wdlQEjMhwq5znpWx7HqszKb2TDwWTwnZTQ2kMVw4klRcMwye5wuW3bSuF1Hc4z3rdPCXoBQCgFAKAUAoBQEbx7iwtoxJy3lLOkaxx6dTNIwUAa2Ve/cigKTxbFw9xdXSzfhkEccVtOHjRXwxlMiZCyrjThjqXc46VLVBTlhkds3FbETx6/MRt7oem2chkGwEMo0SBQNgANLY/JU+poTqaSK9U3xYb5nLxfhRR3yN85AHcHuK+WzwvhfQsojeG30tscR4eI+q3Y4H1MTf2bfT0n2Gc15bTC7+Wz7+ff8AZImSVrh0aWx3APxbR/KUJ64GfhN32yjfrqqrJOL4b/pL1zX5X0wGiV4VxcSDKkgqcMjDDIfZh2P8u4zVW/TcL369fI9R3RwLHGqRqEQdFHbJJx/uar8TlNym8sM5uIXLRwagrMY3LgKMk6keM4HfGvOPpVylxlLgbxn/AL/oQlwnRZwwwxGO2XknysNbsykqMad86FOT6Bsd8HcGw9RXc2rIJJ9VzXxO43yi0zr4NxaJ2clOXOdIkBGD5emrBx0zhhkEdCRWddGdeIyeV0fT6eRoquM1x18u3VEZ4v4/MkqwQuIQUDmbCkkEsNMYbKjGnckHqBjvWt7K0Fd8XZPdZxgqX2OLwYcNZb1oWk1B3gZnaN2QkLKVhkOgj1pzGA6EZ7CoNS5afihB+FS2zv0359tjqEVPmuhL2nhmYttdcyMZyssa6xkbYkQqD/qUn613pdNHVQlJLhku3L8le6vgexCcTv1BZLZw4VtL3RUsiN3jhQb3E30GVXG+T5a0tN7Iinmx5K8pYNPhy2jXiIW4fkGNYyA8vxZ5ptZVbhwcEhIywhB0gOOuwGs+FLhitjyKfNnrdcEgoBQCgFAKAUAoBQEB46tXksZuWNUsYWaMe7wOsqj9SmP1oDz/AIx4ol5iyKdcUiBwjk6XRwGGR2O+zDcfUZU6tdEZwUo7P1zM+Vji3GRHw3cZzyAWj0/EtGHnQHqYx0ZPyjY9sHylutmvXwPOe/5Nx4rphQLmeAeVNO8kIXYqM7yKuPQ2HGCATsoy9b7OVq46uZPG3fEjmaNHXXGwdT0I6H/5+lYHii+GROmchgIcSIzRyL6ZUIDL9N9mX8rAius5XC9129ftHeXzR2C4EzrzGW2u+kdwg+HP+RlJwCT8hPfytnOKzg608Lih1XVeu/3PeZJWnGGDiC4Xkzdh8kn+Wx6n8pww9u9QT08WveV7r8r5+fI53JVZKrOJ0grDNMPA6mu7s4pF86nmKDy5FYoyE741rvoJAyDke4NS6ezhn4t4vmn65ncZuG6eCGPCGnRM3LPGfMolht3ZfoS0enUCMHy9Qa6netPbJRrw/hKWMdOvY2Y1+/rTcs/ReRb7WKCzgaZ5CFOGkmlbLMcBRk4A9gFUAdgK4XvtZPwryXr4lKWKspnFN+KvYzqU21r15TMUeYdS07DeKEDfQPMw9RUZFfV6LSLT0qL+b+Zm23Octj7DbpDEsgbkxgaFuTGOYwI2jsYMEKDjY6STpzpf11ZlLseKPcrt2iie4tPwqx80QycmV8s6BWGuY4bVIX1EkknJ6k1Us1b0005LMOu2f78zyyHEtngy4F4hurZpEt5PxEcLlHtZnDFSBnEFwCf9mLAdPLWn7mNi4qyL3rg8TPRvDviy3uwVUmOZcB7eUaZEJGfSfUCOjLkH3qq01sywmnuierw9FAR/EuLxwgF26sqj6sxwFAG5JJ7VnXe0YRk41ria+2xLGpvmdsMmoZFWtPerq1OPU4lHheDOpzk55r1FYIzgM2cKTucdcDv1qtbq6qniT/D/ADg6UG+RuVwehzU0LIWLMXk8aa5mVdnhRPFfhD4fwI9SKSVjTGqLUcnlg7PGTuY9iNyp6IbGn1DqfwIbqVYvieWzRAkEEhlJwykgqRscdCD2Kn7Edq2PBbHKM/xVvB9/Ekt8R1ikYgc/Hw5uwE6j0P2Dj2/01WkpVvP58/XkTRkpL+vL15mWp0lJQcufrJC3plGw1A9/pIv0DDsKmq0deqXLEjuM3HnuvXrBJ2l2s4JUFZFxrjYYZD9fcHswyDXzV2nsolwzRajJcz5NGCCrKGU7MpGx+9Rp9Udcz7HckRmGdDdW23lbeWHHdCd5AOuCdQ7E7Co3UnLjrfDL8Py/R1xdzsgneBBJGxu7Q5xIvmkix1DDrIB0O2sY3BqGUY2PhkuGfbo/L9HmME5aSpIodGDKwyGByCPoaqTUoPDQybotziueFt4R5xGy9eO0dCgM8k3mWyUbmQAhpAScJGfKW1YGcnOWOdyv2erVVKazjZ/Ht67E9WqcISinzOm14PK7LcXY58wb4UMY+FASPkzgagM5lfH0xkA7ddVdMcRWPgim5SmztuDqJUhJ3U5YE4trbTvmRiPiuuM46ggHEYOquW2ySMUircW8QBdVwk3RSrcRlUbA9Us4jsiHbzkEtgftNmFK7VqMvd1ril65nuSqQiS4JCq8ELNqY6jzrj80rk6kB/ViParmk9lyb97qHl9itZcltHmTUckcASKNCSRiKCMZZ8fcgKuersQPudq1pzUFhL6EEYue+fqT/hfhpmvw13GJZbWNNBjC8q0aTUxjZjhpJgFQ56DXsq9Tm2T4pNl2uHDHB6VUZIRvHr/kxF9DyHoEjXLMTsFHYZPzHAA3JAqh7QlJV8KeE+bJK1uV7gPA5ZJfxN0Q03you6Wyn5I8+pyNmk6ntgYFZVFX+Q/d1LEFzfV+ui6c2TyfAsvmXFEAGBX0Ndca4qMVhIqttvLMq7PCP4rwmOdSrqGHXB9x0IPVWHYjcVnarQ8bdlTxL9ksLMbPkV+I3Nq2xa4hHY/to/16TL98Pt1cmseFrrnleCa+z+fb9fIncU13LVa3IcAjuM4rf0urhfHbn1XroVpwcWbqtHBRf6TuCwi2mvVTE0YBJHpcZCnmjuADnUPMMbHsZKrZVvMTidcZrDPM+I2xikaCQAOPUmoMCPdSNnT64B7EA7VsUaiFyx17FC7Tzpw2tnyZxouFCaTLENxHqw8ZHzW79VP5CcEbbdK4soa3jy9cvIQszz5+uZnkEI/MIOSsd2m2/wDdyqfQ+dijDS3bBOKgnGF0eGz7+ZIm4vw/Yk7a/wAsIpwscp2Rx6Jv4SfS/wCQ/oTXzmt0NmnllLMSzCalujqkhKnP/wB+1UU0yQ5FuJYXMkGFLeuM50S4/eA9LY6ON/fI2rqdULI8M/o+q/18AngsnCPD8k6m5swLdmJ5kD4KORnJ8h8rH98bn5lPaOmmdrdc/Fw9ev5/X2Z6+6Ovnycxre2UPOp0yyHPKtzgHzHYyOM7Rrv76RV3Sey1xcc9/XUilLHMtHhvwwkOp2LSSyYMkz+uQj+SIOyLgD+dbLko7I8UeLnyOvxNfQwRAzTGKPJHLT1zHGyJp8577Jv9QM5hlJLdsl5HmHiTxIzlUkjAVRmDhkZGMDo9wR5dvb0L21kA1RUrdZL3dGy6vy9fY5lJJZZHcO4PLcyCa4bWw6Y/ZwjuI1PVvzHfbtW7pNBVpI92U7LnLZciUSbUCtroEaftLyX9khBwQu45z9sDy57/AC13Zfnl9/IQq/8Ad9jutII7Uf2wMy6icf8AV3mPbOPwluM4ydJ320fNU8VjwvXzLXhgsyPngzjFwbwx2kMRiknD3IQHl26LDHEFEu2qX4YOADkk5A60shGCxnLEJSk842PWqhJT4wz1rmUYyWJLKCeAqgdNqRjGKxFYQbyfa6AoBQGuWAN1H61W1GkqvXjX16nUZuPI1wWoU56n/ioNN7Orolxrd/E6na5LB0VoEZw8c4cLi3mgbpLG6H6alIz/ADoDwTi2uSON3HmA0ydmjni+HJuN1OoE7dmHvUG8LMp4Z9Lp3DV6RQmsqOz/AKf2I+3uDnDYzkAN0Bz0DdkYn/ST7HAra02uUvDZz7nzGu9lyp8de8f0diZDFlwGI0yI4yko/dlXv7Buo+o2q1bQpbx5/h/MzYWY2Z1JarLG6qjSRgZktGOqWEfvxHrPED0x5l6dcLVPix4Jr6eXrJNj/wAk/r59v0Y2V6YFBkkM9qdlnG7Q47SY3dBjc41LjBrH1vstY95RyJoW5eHsyclthhXGCrDKsu6sD3UjY1icTT4XzROjp4YVNxZROToe4cEBmU5NvPpIZCCDnbb3q1oX/wAzz2/tDB6bwjgUNsmiJTp1M3mZmJZ2LMzMxLMxJJySa2uJ4wecCzkiPEfjBYi8VvpkmX1sx+Hb/WVh1YDfljfpnSDmqt+phSt+b5Lqe5PK7ni7zyF4XaWVsq17IOgz6LaPGAv2GNvnNeab2ddq3x3+GPbzIbLVEkLXhkNsnMnJGs9CSzyueg280jn90f8AFby93RDhgsIqZlYzra3e5ysiCGCPeSEyKgAxnN7KPLGmMYhTJOcnI6VbLG/5fbzLNdaXL7+QvOJrHoMe5BCwuIQSDjAWwtcHB6/FkBO5wNJGOfdtrinsj3jSfDDdk1wPwJJNmS81QxsdTW6yEyTHHW5nB1H/AC0OB0zjYcTt24Y7I6jVvxS3Z6FY2UcKLHEixoowEQAAfYCoSY30AoBQCgFAKAUAoBQCgPPfHXh9o2luoYOckigzxofOrpsJo0xhyU8rrkEhVIyRXFkFJFzRauWms4ly6o8uvLTSFljw0TjKsNwQe3sR2I/Q1Em1tI+h8Fi46nlMys5xjQ6syj0um7xADsM/Fj/ITqX5SR5av0a2de0t0YGt9kKac6ft5eRtlVkKOr4+eGeI7HtqjbH6FSPcMO1a3/HqIeso+d8dMsHZDxEO2X0Q3DEAvjEFz2AlA3hlOMBxt03PoqtKE6n/AH5/E7TjJbfbt8vgdNsJIDILdD5Tqm4fJjbJ9cRGy57OuUbuAc4o6vQV6qLxtL167E0LXHaW67m/iKB7YcQtSWFrLFM0fR4zG4LpIvVTp1fQ+5FY2moupsxYvgWclr8deMtJEMbSqrRrIzxRuzMkmy4df2YbBGepxsRirNkr5ycKo/UN4KJ+ElulCugjgU+S2UjH3mI2Y530jI98mr+h9lQpfvLd5MqWXdI/ckrSQhzDaxi4uMAMdxHCO3MYA4/gXLH6Vo23Y8MSKNblu+RK/wBTrbSa7mRprlgcRofiEEH076bODY7jzHHq1eU0synLEd33LWIwjl7Ij5b+W5YRwrG4jOyqCLa2YH7ZuJh7++/kzUkIRjy3ffocSlKfPZfkkvAduicVIRvxTm2bm3DODy2EuMKANK74XQnT5t+sFzy+eSepYXLB6vUJIKAUAoDCSUL1OKht1FVX85YOoxcuRkrZ3FSRkpLii8o5awfa6BiXHuKjd1afC5LPzPcMyqQ8FAKAUAoDzjxXwuGFppbQxSFmQXPDwy4kaR1QOgG8M5Lr5sYbPm968aT5ktN06pcUGef31gukzQFjHqKsjAq8DjrHKp3Vv5HGxNQtcOzPotPqIahZjtJdDlgY+YLjzHLxtskh/e2/Zy42Eg/1BhtUtV8qZZiQav2dXqk+kv367nyNgcqcnbzRuBqUH3HRl/MMg/yreo1EL47fY+O1Olt00+GawdtrIFChjI0a+lkb4sGe8TfMnvG2QR06aTHZQ1vH/r5eRzGzPPn+/n5nVPEuGk5oXnK0QvIfRIGBUx3EbZCtvgq22ehUnAgajZ/L7+ZLGUo/x+3kZcM4a8MQNzONKIkZkYgDRHkIg9lUE9cnJNS1QjTE5sm7JErwrhtxxDaPVbWmN5T5ZJVH7gP7JCPmO57CoLLsrsvySQq333ZIz8etrGBYrDQqbKLnSWUk9oF63Ep/e3XJzlt1qJQcll7RO3JReFuyNt+FNIQbrmoJTqW0Q6p7o7ea4YHON91BCqMamA2rqUklhbI5UW3nmyWlsV1CCUE6R5eF2XXG+n8TKMLGp/dyi9Rl6gla3suRPGtLdnDdccktb+FkFszLbywG0gJEdqA0LqjSBfM+zfKoHZe5gnPhWTQ0ejlqJ8PJdz0Hw34ohvDKkZxLCVEseQdJcEjDLlWBwem4xggHaukVZR4ZNdicocigI/inExEjNpZsdkUsTk42Ubn/AIrL1XtDhk661v3fJEsK87srtjaXV3IJJwYIlIZYA2WYjcNMy7bbYjUke5PQZ1dMr5PgfE+snyXy9fRcyZyUV/RboItIwK3dNp40V8EXkrSlxPJsqwckBxjgQcmRXkif+9ibB6Y8w3SQD86msDWaaylua8UXu89P7+qx8SxXNPY4bO6voTh+VdR56r8KQD+Ekxuf1QVxpNfXW8PKXbmvp1X5Op1Nlpgm1DIrZ0upjqIccdt8FeUXF4ZsqycigFAUWDhtsLu+lkt4WniuI5UlZFLhZII9JDdf2iyAfUVR9oX2UU8cO5NRWrJqLILj8LSytcRpy3xgzRguGX+7vIfVJH7OmSuflxWbo9d0by3zT/p/0y1bROmWVt2aKbxCy1FpYhpIAZ49QbSG6SRuNpYGPRx9jg1r7YyuRqaXVq7wy2n+zmDLJgSZBX0OuzIfdT/yDse9IScHxQZbvpr1EPd2o+iQodMhGSfJINkk+m/ok/KTg9ielbml18bPDPZnxntD2TZpXlbx7m8XhhiuWVQSYmJDDuqnGQevXvVq9JRclzwZ1WW0i9TeG4oHjur64WWJFIgh5QLu7aWyANmfC7aVGATn3rMdspywty6q4xWeRHca4/NduLWOHORtZIfKoPR7yQbEY/sxsfz7EdcChvPdnLm5bR2XfyLFwnw3FaMs97Lzrp9kAUkr0ykESgkKO5AJxuxqKdzbz19ciSFWFjp65mrjN/HBqD67bm5P4eFtd3cDJxqcE8iMZI2by52dOlQSl1ZYqqlN8MFkqPEeMNpEW1pAxOiztsmSYnqZHX4kznvjA38xbrUDscv4mzDQ06dcepeX29c/0d3DPCusJ+Ob8DbHpbxAgn/PmUaIQemkEZzjVnaoKNTTZZwp5frkQanW2yjw1+GPwPWOE8Mht41it40ijHRUAA++3Un3O5q8ZZ2UAoDW8CnqKrW6Sm15nH19DpTkuRkiADAGBU0K4wioxWEjxtt5ZlXZ4KAUBrMC/uiqz0dDfE4I645dzMCrCSXI5PtegUBH+IeJfhrW4uAuvkxSSaM41aFLYzg46daAoN1d3K3S3t5ALaGXRYyQl1f1MzpcBxjKCRggBGQGY1DqKVdXKt9fSO65uElJdDORjFIQCQVJG/Xb/wBK+K4Wnh80fUpK2vfqRnGLAzZkhKw3AyyEjyFj1yPlLdGI2YHzA7Eaej9oul8Nm8f0Z+o0OPFU90VGeENqzG0EyY5tueqfnQ/PET0YE9cexO7lY4ovKZb0mqV64J7TRhaLnKsNSsMFSMg/Q15N43RoVwU8wmsplg4FCpJj5bXUChUkjbBlhDrkctm/bRkH0k6l6DVsK09NfY6j4z2nooUalxT+J3cJ4HfXZILrFygtuZzG5d1jRQWj1kBFJz2O4J3qWNnBHZYKThxS33PQeBcCteGwMQVRR55JpG3J7u7t1P1NVpTbJoxwU7ivinW0hsV5KNnmX8oy7jJOIg+6oMnDPsPlXG9QSsxsjV03s6Vi47PDH8+viV3hNtLdFvwQ8rE8y/mywZhgHRnzTt9chRjrVLU6quhZs3fb1yLb1UK17vTL6+uZcbDhVpw1GnkfznZ7mY5ds/KPYHsiD9DWJPVajVy93Hr0RTlz45vL7s5IOIT8RuVs9DW9o8TySEnE0keVQKRj4KPqIx6yA3prd0Xs5aaKlP8AkylO7je3I9HtLZIkSONQiIoVVHRQowAPpir5GbqAUAoBQCgFAKAUAoBQCgNVzAsiNG41K6lWU9wwwR/saA8p41dSrEiTKJ442a2mWQAhjCcKW9jJEUkH8R6VTthJWcaZdplFw4Gjfb3yuhHnuI1XOoAme3X8y9bmIdNa5cbZDZ1VUv0UNRFziuGf7+f9Mkq1E9NPCeYmAIwrKyujDKupyrD3BFfPyg03GSw0btVsbY8UTK5to5gBIMMoPLmAGqInHTPVTjdDsRmrGk1k9O8PeL5r+0VtRpeJ8cNpLqVq+4M/nMeNcYBliU/IcgTR93iJ/VTkHpmvo4uFkOODyj3Ta5uarsWJfhk1/RtG0l3dR/8Al5CdumkxnH/ZVzSWpVvJle3KcarbqkX3jviaCz+Gg5s5G0CEav4pD0jTr5m9jgE7UlPqylRp52vhrXr4nm/iHjDySK14xmkY5hsoQSoI3BVOrkY/aP0xtp6VXnZtlvCNiFFGlWZeKXrkv7ZI8I8IvcES8Qxp2K2KHyKeoMzD9q35fT9+lZOp9qwiuGjd9yvbZbe/Hsu3mT3FOPJCy21vHz7gjyQR4AQdmkbpHH9f0ANUtN7Pu1UuJ8u7IJ3QrRCDhju7TzSRzzxatUzkra2PuF3wzqOuDr2AYoDX1Gm09Oljitb9yjOU7HvshwK7lgvLyaCOS6+Hag848t5U+MWaFSAFBz5UIUHTnO+TX1WujTZFWdevYlrpzHwno3AONw3kImgfUp2IOxRh1Rx1Vh3FW1uRkjQCgFAKAUAoDHWPcVH72Hdfc9wxrHuKe9hzyvuMMK4PQg17CyE/4tP5BprmZV2eCgFAV3xF4XWctLCwinZQrEjKTqOiTp84HZhhl7HsfGk9meptPKPKruB4J9OHt54zqC5y0Z3AZGxiWI9NWMEZVgDkVUalXLPr16Rei42RwyTh4kJjqjRIbvdprcErFeAAZkj66Jfc9RsG1Lhqr62uF0E2vr1XmhplOufhe/Tszfa3KyAlM7HDoww8bYzpdex+u4PUEivn7qpVPhl9H0fyN2jURtXZrmjbJHq0kMUkTJSQblCRg7HZkI2KnYj9DTT6iennxQ+q6M41Gmjavj3OaNykwmgDQSNE8FyE3EStpkS4jJGeTlXXUfSXwcEV9VproW18Vf27GVdKVl0Y6np17mXAOBzSQcyDlQRyMSHcs8pBwea6YGXcHUNbZwQTnOKh1mojpoKct29kiRa3P/HTHCRZOE8Egs1d85YjMtxKcu+O7Meij2GAPavm79RbqZeLfsl/RHhLd/cj34nPd5/Cnk2o9V4yEmTJxi3jxlyTgBiCCSMBq2tD7I4cWX/Yp3anPhgd/DeEJboIVRw0h1GFGzPP/iXM2fhr77j21HOittvouRVS6s5RKZCEhWKTk+UEDFnZle0SDH4mZdvNsFIO6HKmhrNfXp9nvLt5k9dTn8iDueLuTN+AYzSyECa/mbKZXy4iQbOygnARQg7k1mOqeokrNTsukev17L57lqEcbQ+5OeHLheFRMCsk8DsZZ7gLmSORsa5JEXd4tuq5ZcbgjetijUQmuGO2OhBdROvdnoFpdJKiyRurowBV1IIYHuCOtWSubqA+E4rmUlFZfIHBd8TVASSFA+ZjgCsW72u2+GmP38ixGn/3ECvi6KRsQSNctnGm3UyDPsXUctPuzAVDD/1G2WU2vnhL19zp+6ii1xE4GetblDsda94sS6laWM7ELfeHElOXZ+mPJLKn+wRwAfrWRD2XbD+Mo/8A580yf3y7EW3gJcgpe3sWCDhbhmB+h5urarMNBLGJ8L/+v+0cu3t+y1wW4Tpn7mrWm0denzwdTic3LmbqtHAoBQCgK148srOS3BvJFgAYCO4JAMTt0KsffG4OxAOdq8aTWGeptPKPHiRkRydSXaGZcqs6xsV50J6r0zjPQ5GQc1UnXKG/QuQtU9up3LO0hRXbl3K7RXQAxMNzy5R0LfkOx6rg9KllMeFrGYvp2+K9fMsxm5Nb4kuT7/MkOG8Vy/JmURT9l+WTHzRk/wA1O4+vWsjU6N1rijvHv2+fmaFOq4/DPaX7+RJXtujaeZGkgB6MMjB6gj2PcdKq0Wzg24NolnTC1YkixcU4zCgt5mjlaWRxGv4cIWYKjSMrhiAyBUbbdhny4NfR+z7ZautxtSeD53U1+5nhHHYcHbiRM1yjpb6zyrVgVBVdg8ynd3Y5IQ7AEbZ3q/RodPp3xxjv67laVtlm2did4nxIQxtgm3hU6TMy5d2zjRBFgl2J2BII6aVcHaac+sjyMcbIq3GL1Ujzc6oIXPls0Jae6b/HcEs56DQp0gepiNhjW66y5uGnXzl6/wC+xZjUlvIh7kTXYCygQ24wFs49lAH98y41np5Fwg/N1qGFcKt1vLv5efMvVady3ly7eZM2doFUAAADoB2+w7VzKWWXklFbG5vFttaCQsWmkRWYwwrrYKFJJf5Y1xndiPpmr+i08m+MzNddH+OSb8AcGkgSaR9Ea3DiVLWIkx24K9EJAyWPmbAC56D30jOLVQHwivGk1hgjbzw9ayuJJbeKR16M6KxHXpkbdT/vUNemrr/isfVnTk3zJCKMKAFAUDoAMAfpUyWDkzr0CgFAKAUAoBQCgKv4/flxW9x2t7uCRvojEwufsElY/pQHmnjedjK8csIeMNg6DiSNl6PH22GMAY/XpWr7pSrWFlY+pnxm1N5eGQCzjASV1mhkOlJsafN10Sr/AGco6jpn6Gsa/TuvxR5GvRqFZ4Z8yXEiuFt7vzAkCK4O3m+VXYeiQfK/f79c+UXHxQ+q9dPgX1JS8M/o/XX4nZ/WUlt8O7OuPOEucYx2AmA2U/nGx74rNt0Km+Oj7eXkWqtQ6ni3l38/MlI7jFxw8NnT+LH6cyCZB/uStTex5OF0o/D9f9kXtauMoRmvkeg8X44sDCCJebcEZWFTjSP35W35cee53ODpDHatq/UQpjxTZiwhnZFA41x/ROVQrecQxgvjENmD1AAzp6enJdsDJwABjTdur8Vnhr7dX678uxbrr3xHdnPw7hB1GaVmmmbZpX6kZ9Kjoib7KuBXTmkuGKwuy9bs0atOo7vmdt/xGK30iRvM3oiQFnf+BF8x/wBsV5XXOx4isklt0K1mTIqd7ifXzCbaNRl4kdVdR73U+6WykEHQMuR0rVp0MK97N32Mi7XTs2r2RhNZ2/4SSMlIbdlKc1tUcQLAjVDGfjXUvTzyEAkBlWpZ6pfwhv8ABEEdO14pfku/g17l5Q6RPFZ8vBNx5XmkGAJY4gPgqQCSPKGJyFByT3HON+Zy8Z2LrXp4KAUAoBQCgFAKAUAoBQCgOXilglxDJBIMpIjIw+jDB/WgPG7pTMrBpFa5tWNvcAEan5R0rNpznDrpOffIrT0VyxwMo6mt8XEiv3dkrg7bkYP5h7MPmH36dsGrk6oz5leFjic9lclAILkiSNhpWQjY9tD5zv7N3+9YGs0UqfFHkbOl1cbfBLmWC04kIl5N1l4Dss7bmLO2iX3X2f8ARvesqdbzxV8+3l5fY1I2YXDPl38/P7mPErM2qFSS0GzxOMk2siMHjcd3gDAZXqoyRkbUo91O5WPaX7+ZxdG2FTgt4+uRZeM8Subt5VgkjghKxrJLH5pGcoGcRyBtOFDKmoBjkNjGKj1FNUbuObcnzx0+BFp6pWR22Rjwzg8NtEdOlEQFmdjgD3Zif5k1HKc7H8TRUa6YnN/WEtwFFqrRxvsLl0JaT/y0PWQ/nfCjruK0KNBtxW/YzdR7QbfDWY2tvHAXWJXkn/tdMimTp/4u79MA/wAKHLDqNqtzurpWFsUo1TteXucPDLk3twttbGGWRAZFBylrbjVgvFH6rqTVn4hzk76lziq/DZb/AC8K/JYUq6uW7/B6PwDwXDA4nlZrq5/v5fk/yk9MQ+2/uTViEIwWIohnOU3mTLPXRwKAUAoBQCgFAKA1TzqgJYgAe9QXaiupZk/M6jFvkcvDuKRz55bK6jPmVgwyO23eq2m1zutcOBrbO/l/s6lXwrOTvrQIxQCgFAQPifwlbXyjnIVkUHRPGdMkef3WHb6HI+leptboPc8g8V8CueGsvO/6iFywSeMHX5VLHmxj2UEll2wK0Kddjaz7lOzS53gRmUmjzsysCPcGtBOM490ynvF9mfOH3TRERynVGfKkh7Z6JJ/6Hv069fn9boXU+KPI3dHrPeLhlzLV4dtWLLApVo22VHOOVsThSeqEgAL1BO22wx518Us8n+/9/s1a7Pdruv1/r9E3PILbRDymkmYEx20WM6Qcanb0RR6sjUfrgGu6tDOcvFsR36+EFiG58m4SCyScTcMSSYeHwhiuxG+j1TsNsyPhVz0FacY1URMqU7b3uaPEHHXYiJ9UQZdrG3YGeRfeeYECGP3CkD87dKgd1lzxWvqSqqFSzN/Qi4+Ga4ka7aK3tM4itoweW2N/IigPeSYGegj74kGRUlenUX3fc4ne5LsjTe8UNs011A0kEhKpAspDNOsaALEYxlQrvqwiAac5GnJAve5Ua258yp71uaUeR7Jwq4eSGKSSMxO6KzRnqjFQSp+x2qqWDqoBQAmjeAYLID0INRV31Wfwkn9T1xa5mdSngoBQEbxm0lkXTFKYicecAEj3wG8ufqQR9KzdZRfZYnHePbLW/wAcEsJRS3ImDwZCW1Tarhsg5ndpACO6o3w0P8KioIaC985KK/8Aiv72f3bOnZHoiyQwhRgCtGjTQp/jzfUilJy5myrByKAUAoBQFc8bakS3nXPwLlGOOwlWS3JP0HP1H6LRnUccSzyPB+MRFbiRkzDLqOsY8rnvrQYGc53G9R06iyl5TPoNZ7M02pj4Fwvp29fE6ROsnkkTQXBGht1k9+W/Rx9NmHttmtqjV13LhkfJarQ3aWeGiS8PRNzFgaTBbaJ3Oz/4bN2f2J2bpnPXJ12gcMygso0NHrlLEZvHxLN4WtY7KB3URWjF3jluJW9JilkULGjnSp6nOcZPpNU1qZpcCW/rmTT08HLizsYtdSSgm2LRRSMAb1wXnujnpAp3I66WIwB6VwM1JXpHPx3MinqVHw1IwMUNqTEkYlnzl4nbWsZO4kvZc/GlA3EIJAz9nF+utz8MFhFOclHeTyyJl4q80jPGxuJSwja8lzy4tbACOMDqMkfDjHXdjnJqynCtYh9/X9ELUpvMvsel+F/BMNswnkJuLojeeQbp9Il6RDc9N/cmqU5yk8tlqMUlhFqrg6FAKA+MM7VzKKknF8mCv3fhyVnLpfToCc8vTAyj6DVFqx/qrOn7Mqa8KX1z/T/olVzN9lwqdT551cfSPSfvkNj+VVv/AEmSlmD4fjl/6/Z377uiaFbhXFAKAUAoBQCgFAKAUBy8VsVnhlhcakkRkYZxkMCDuOnXrQHi3iKxLMkV0nIvggBJ3S80gDmQuNix2JQgNv0O9Q2R6o2vZ2sjhU2P5P8AplcSUoDHIgkjPqjcZBx/wfqN6hy1ujZsqhZHgsWV65HXJGBHkFpoD1Q7yw/Y/wBtGP8AvH1xWjp9f/42cj5nXexLK3x07r1zPtzJKxtp5JleKCaORXUk83XJCjSSH0nESaTgddRIBJqedEeF2QefXUy42yyoyPRPFni0Krx2zCCFM8y5xgnAwVh9vbmf9o6MPK6HLxWcjyVqW0CpcN4G866pk5Foql+SxMYZTk8y6l+RD10DLtnJ2zXVl22FsjyFe+ep38enigW0URgBp4+Ux+G7JEGl1QQFTyYBIkIy3mbuCACaVljxkvaTTe9tjXnmy1eDvGUs9ybSVOZ8PmCZB6N8aJgNlY7kMNIbppFcQnxLJNrdL/jWcHFkvVdlQUAoBQCgFAKAUAoBQCgFAKAUAoBQCgKZ/S5bI/DXMgBRJYGbfBCiZA2D8p0ltxXjeAeaeIuBvbZfW1xajpPjMsH+cAPOmPnAz7isnT66rUSwvC+z6/7+B9BTqrKEoXrK79V5ohmVo9LqcgjIYHIYe4I2Iq1KOeZrV25XFB5R3cOCuXxGrLIpE1uTpEuoYLIR6JfZuh6N7iWq+cPC3szP1/syq9e9rWJIuHhPw/G8aXlxHNKrlDawv5m0qo0syL8LWxBfWwwuRuMVoSubW7yfJ+6w8LY+eIPEOWPmjkeM5AO9taFTuWJx+KuB7nCIR0BB1VLLcfM1NH7Plbu9orqcPhnwzNxBjNzHSFzl7tyDNcYz+zBGETc4YjA+Ve9QwcbJNN5a6dvmWrdbDTx93plj/wCXV/L18kescE4LBaR8qCMIucnqS5/edjuzfUmrJkSk5PLeWSFDwUAoBQCgFAKAUAoBQEbxjjkNsBzG87eiJAWkkP5EXzH6noO5Armc4wXFJ4R6k3yObhXELiR9UsaQxkeWLOqT7uwOhT+VdX8RrOXtSqVqgls+pJ7p4yTdaZEKAUAoBQFA8ap+NZ4XP/SRalZQcGefSQAcf2cWQfq/8BzR1mt/x8Jbtv8AB7gqnBOOujrBOOVcaAMZyk4A3aMnr7leorA1GmwnZU8xz9V8/M3tLqa9RBVz5+uR94h4X16pbHSkhyXtGOIpTjcp/dSfbY98bmrWk9qJL3eo+j8yOddullxVcn0ICwtjIXMQ5U0f7S2kIEidsgH1pv6h7jOM1rtcUVKO6NHSa6qx8DeJPoTdn4pZ7C0tC4iVYFjdU1GSblgKUAAyBsFIXJY7bDYzObeyMuvSVVYuueFhYXd43+OzOaOxUAmeOMCIDFu5AhtRjIe7IOHlxgrbpnG2euRVtvjVst5P8/Lz5fPkQ6jVT1HhXhgunn5GdvJpET6rmK3hhWFNLOkt0wIEbJHGRobOyjGptWGGKo12WRk414c5PPdLusvn+l0KVk08JdD1Xwo86Wq/jJQ8uWyRglBnZJGQBWkUbMQAM9u53iInVbIyKA+0AoDBZAdgahhqKpy4Yyyz1xaM6mPBQCgFAKA1zyaRmq2r1HuK3PGTqEeJ4IO2sEV3dU+JIcs/Vm+mTvpHYdB2r5eVl2pnvuy3iMUSkNp3P+1a2m9ltNSsf0IZW9jsrbIBQCgFAaL235kbx6mXWrLqUkMuoEZUjcEZyDQHjN9YzRxCOJIybY6bi3OVbWB//SkgOsCVTq1MGGSVJBBrM1OnTsc3168/o12DZEy3kc4EU2rVnKpJpSVGHRoZB5JCO2CD7k9KqquVb4o8vhuvquaCyt1zO/hnG2iYJO+oZAW4xp3PRJlO8cnscYb6Haqeo0akuOpfTy7r8o2tJr1Z/wAdvPudl7wteIcTgSVuXptJWEynSylJEOoH3AY9dtzWj7EklVKMt99it7QqdNkZVvB84bws2LXFw1ziCQLGk6RlZp8uzFIEyfNIxGZABnGVA2cTXarEvd07y/C/6IbLJW4lZ088v7m6Gy5ml5o1jCEmK1BysOd9TnpJOcklznGdu5OXOzDcYPLezfV/BdkVp2Z26G6wuSJI7kR86eQlLC36A7ee6c9lwdmxsm4zrArR01fuPBH+T5/BdPr2X9I4LrwngItUOpuZNLIZppchQ0jaQdIPpGAFA64GSSd61IrCwelktz5V+wr0GygFGCt8R4dJHKZoGGWxricnRJpGAVO5jcbDUAQQNx0I+d1VfuLMNYjzTXT4FmD4kSHDeNxyEI2Ype8UmA33G+HX8ykitWjWVygnKSzy9eRDKDTJSrpwKAUAoD4RmvJRUlhrIAFeKKXJA+10BQCgFAKAUBH8W4NDcAc1MsvokUlXTP7jqQy/XB370B5f468NG0VXZfxcEkiR40DmIzkhSwHkkBOBkBDkjqTmqtmmTeYPDPMdip/hQwZYX5gUFXt5SwZB3XLDmRjb0sCv0qpJSg/EsfFevJjLOng8xiePKyTmNJQtvIF1kMv7MnISWHUIzqGSunBGDtE4w8T/AI5xuuXz7p4zt1LH+RJxUZb49YLEg5zi4ml50oXAwNKQkjzLGnVSd8lssR3xtVFzlFe7iuFfl/N+WxFOblzOe+lDCTWcW8QBuGG+vONNuvuzjGodQpA6uKtaeHAveYy3tFfHv8kRJNlp/oscXH4m7kA5/N5JAIIhRVVliQD041+b3YewFa2nrSjnm3vnv8fL4EsoOLwy6X6AlfKW+xA7j97brgf+9WDk6Lf0jHtQGygFAfGUHrXM4RmuGSygng5ZOHoSDjcdPp9s9KzZ+yaJcsr5PzJVdJHUorTiuFJIiPtegUAoBQCgFAcvEb0RLqO/YCuoR4ngEMfEu2cKPvn/AN6m9weZIufxvJG3nhSRD0aJ/N9SVOwH2JP0r3/H7DJ08N8fwSEhkkTHUhS2M9MqBzB/2YHvUcqZLkMljsOJwzDMUqSY66WBI+46g/eomscz06JZAqlj0AJ2+m9AeW+KLyTiCy6uZFbqPgQlWjd20KwncHB8rnyL6cpnfIxap06mvEV7b3CWIlG4iiTMhlGi4A3wSCT3eFxglSc7dVzgjuc2/Tz07wuRpU3Q1CxLmZanwElU3MeQQcASoR3GMB8e66W+9U8RzlPhf4E9JLnDc7IZZCAIZsq0iwtM0eXgDZwrg4OrVpA149Wd65u08a/FNbLfZ7P0tynnOxONdWc8ujI/q+1GUSNgWuZ2BJbVnzFQdTOTjU4JbIqZLxO2zbol2XZfP9EtUJzklAiPDaP64ZZI+WiLHcpsXAL/AAyDtPEo04LDfJxnGa29NB21+OOO3fBVvarsxCWe/bJ6R4V4tPdl4rhY9cKqTPHuj6i3lZScxyAJkrltnU7ZFV7IcEnEkhLijkuESYAHsK4OzOgFAKAUAoBQCgFAKAUAoCheKb9oZG5kEpQ7iRRqH8hnP6Vbqw1zPGVKbi6SZTdowN8Lqxt0ZBlhsfap8o8MAYyuq3kbSDhhEQ4GB0aNslfsgBrzbowckuXPyyFf3N9O3UxOwdP9D5pzBjHLkhQQxHysCzD66XKzL9wz1y1nb15gkrPxZdxHSkhbb9lITKMe5WTRP+gYiuHTFnuSvDiErTELLolQARodRDxgHSpR8FmQeU4w2ADk1NVwrwN4f7KtsGm5YyjDiF1HKumdeWScgg+XVnZkf5G36HH0zVicU1wWLYhg2nmDOWOd4nEcx2bHLm/fPs2Ng3T6H+VYOs0Tpy1ujZ0msVmIvZll4ybL+rbdX8tyY0R5lZlkRoyFKqq7zedCQh26NnYVxPUe9ahGPE8L5BabhTnN4WX6SOW2sGuDrkGiLbyHGX0jAMrDZsAbIAEX2OBjS0+gUH7y7xS/CKWo1rlH3dW0f38yQg13Hlg1LCOsi4BkAODoJ2SPOQZT13CgnpYsty8R9fIrRhhZl69di1f0TzSIs9tpQwxSSESx5wHeVyYixOZSBpOrYjIDDIqjbHDLVcuJHoNREgoBQCgFAKAUAoBQCgFAKA+MoOx3HtQFc454MtrjcoFcdGA6fboV/wBJFSxta57gp3FPAVwnmQiXHTVksB7LIpWVf92qZWxl1+/meFavpJYzpuImyv8AeJrCn8roFlT+IjbNS8/XkeBbhJE3OtMjGQLiMEfVcSqR7npXnP4/kGp1ynl86DPp/wCoj/VG+Kp+i7Cvenp/7Br5SyIfJzEB30fHQH6xn4qHr5V6U2ax/v8A2CPkVxI6o8TqI9YieQ6yNWllDMvUeU6ZNyG9W1ef5fudpbxPI6GWolipb8zRbGNsogBUeu1lyB+g6p91yPpVmDrtj/xvbt6/rYqWRsqlixNMleCwWozJM0hkXygzDLAYJCqw/aDSD03659qjrrhTyWGLJzs65LV/VJmhM94fwlkBkRvs8wHTmDbQn5M5PQldxUM7XPZevn8DqMOHd+vkd3BeGzcQVdAa14fsdXSW6GMZXGOWhAADYBC7KFGDUTsUFiPPuSKtyeZHo1hZRwxrFEixxoMKijAA+gqsWDfQCgFAKAUAoBQCgFAKAUAoBQCgFAap7dHGHVWHswB/5r1NrkCscX/o+s5jrVTDJ/eREqf1I3x9M1Irn13PMFU4p/RxdIdUUsdxjP7VdEn2EkZBH86lVyfP19V5DBV+K2NxC2Z7ZwR87Lrx/BLEBKo+pU1KpJ7+vxueEdcn8RpJmkUpkqV0zKpIwVJAEpX3DAdO1c2VRtjh+f8AslpunTNThzRGJKhk5MxUuN0dGwfvG3VTtupH3BFZ7jOiXhNqNtGvjwW7S9cvIsHA7qeHM8MT3bQMkgeNASqtzI3WaPPqKFyGTIyozpq3/lu2KUjE1OgelsazzWxYHeW5mQXDJeTvGrQWkedEJdSeddEgqNGcDqMg4BbAqKVudorY9hpHGPHY/P8A69bnqHhqwlgto4p5ufIowZNCoD7AKvYDb3rg4JOgFAKAUAoBQCgFAKAUAoBQCgFAKAUAoBQCgMJIwwwwBHsRmieOQIDi3gmzuDqeBNXZgNx+vUfpUqtkuZ5gpXH/AOi59OIXMqf3ch1Y3+ViQ4P11n7VKroyWJfnf/Y5Ed4Z8FcUR3g5gtoZFAe4QZkxGXZVOoANkvjUOoFVp1xXJ7FqOrnzlu0tm+nr4/s9T8O+H4bOPlwqck5eRjl5W/edu5/kOgAFeciCc5TeZPLJWhyKAUAoBQCgFAKAUB//2Q=="/>
          <p:cNvSpPr>
            <a:spLocks noChangeAspect="1" noChangeArrowheads="1"/>
          </p:cNvSpPr>
          <p:nvPr/>
        </p:nvSpPr>
        <p:spPr bwMode="auto">
          <a:xfrm>
            <a:off x="177495" y="-1363225"/>
            <a:ext cx="69862" cy="6986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13316" name="Picture 4" descr="http://uploads.mychildguide.com/articles/image58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3630" y="1826501"/>
            <a:ext cx="2136122" cy="27814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402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linds(horizont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linds(horizontal)">
                                      <p:cBhvr>
                                        <p:cTn id="2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مهارات الاتصال</a:t>
            </a:r>
            <a:r>
              <a:rPr lang="ar-SA" sz="5400" dirty="0" smtClean="0"/>
              <a:t> </a:t>
            </a:r>
            <a:r>
              <a:rPr lang="ar-EG" sz="5400" b="1" dirty="0" smtClean="0">
                <a:solidFill>
                  <a:schemeClr val="bg1"/>
                </a:solidFill>
              </a:rPr>
              <a:t>الكتابي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07504" y="2214530"/>
            <a:ext cx="8787924" cy="3373835"/>
          </a:xfrm>
        </p:spPr>
        <p:txBody>
          <a:bodyPr>
            <a:normAutofit/>
          </a:bodyPr>
          <a:lstStyle/>
          <a:p>
            <a:pPr marL="0" lvl="0" indent="0" algn="just">
              <a:buNone/>
            </a:pPr>
            <a:r>
              <a:rPr lang="ar-EG" sz="5800" b="1" u="sng" dirty="0" smtClean="0">
                <a:solidFill>
                  <a:srgbClr val="FF0000"/>
                </a:solidFill>
              </a:rPr>
              <a:t>مستويات القراءة</a:t>
            </a:r>
            <a:r>
              <a:rPr lang="ar-SA" sz="5800" dirty="0">
                <a:solidFill>
                  <a:srgbClr val="FF0000"/>
                </a:solidFill>
              </a:rPr>
              <a:t>: </a:t>
            </a:r>
            <a:endParaRPr lang="ar-EG" sz="5800" dirty="0">
              <a:solidFill>
                <a:srgbClr val="FF0000"/>
              </a:solidFill>
            </a:endParaRPr>
          </a:p>
          <a:p>
            <a:pPr marL="0" indent="0">
              <a:buNone/>
            </a:pPr>
            <a:r>
              <a:rPr lang="ar-SA" sz="4000" b="1" dirty="0"/>
              <a:t>1-القراءة </a:t>
            </a:r>
            <a:r>
              <a:rPr lang="ar-SA" sz="4000" b="1" dirty="0" smtClean="0"/>
              <a:t>الحرفية</a:t>
            </a:r>
            <a:r>
              <a:rPr lang="ar-EG" sz="4000" b="1" dirty="0" smtClean="0"/>
              <a:t>.</a:t>
            </a:r>
            <a:endParaRPr lang="en-US" sz="4000" dirty="0"/>
          </a:p>
          <a:p>
            <a:pPr marL="0" indent="0">
              <a:buNone/>
            </a:pPr>
            <a:r>
              <a:rPr lang="ar-SA" sz="4000" b="1" dirty="0"/>
              <a:t>2-القراءة </a:t>
            </a:r>
            <a:r>
              <a:rPr lang="ar-SA" sz="4000" b="1" dirty="0" smtClean="0"/>
              <a:t>التفسيرية</a:t>
            </a:r>
            <a:r>
              <a:rPr lang="ar-EG" sz="4000" b="1" dirty="0" smtClean="0"/>
              <a:t>.</a:t>
            </a:r>
            <a:endParaRPr lang="en-US" sz="4000" dirty="0"/>
          </a:p>
          <a:p>
            <a:pPr marL="0" indent="0" algn="just">
              <a:buNone/>
            </a:pPr>
            <a:r>
              <a:rPr lang="ar-SA" sz="4000" b="1" dirty="0"/>
              <a:t>3-القراءة النقدية (قراءة ما وراء السطور</a:t>
            </a:r>
            <a:r>
              <a:rPr lang="ar-SA" sz="4000" b="1" dirty="0" smtClean="0"/>
              <a:t>)</a:t>
            </a:r>
            <a:r>
              <a:rPr lang="ar-EG" sz="4000" b="1" dirty="0" smtClean="0"/>
              <a:t>.</a:t>
            </a:r>
            <a:endParaRPr lang="en-US" sz="4800" dirty="0"/>
          </a:p>
        </p:txBody>
      </p:sp>
      <p:pic>
        <p:nvPicPr>
          <p:cNvPr id="9218" name="Picture 2" descr="قققققققق"/>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916832"/>
            <a:ext cx="4501466" cy="2662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4505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مهارات الاتصال</a:t>
            </a:r>
            <a:r>
              <a:rPr lang="ar-SA" sz="5400" b="1" dirty="0" smtClean="0"/>
              <a:t> </a:t>
            </a:r>
            <a:r>
              <a:rPr lang="ar-EG" sz="5400" b="1" dirty="0" smtClean="0">
                <a:solidFill>
                  <a:schemeClr val="bg1"/>
                </a:solidFill>
              </a:rPr>
              <a:t>الكتابي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07504" y="1939892"/>
            <a:ext cx="8787924" cy="4801476"/>
          </a:xfrm>
        </p:spPr>
        <p:txBody>
          <a:bodyPr>
            <a:normAutofit fontScale="85000" lnSpcReduction="20000"/>
          </a:bodyPr>
          <a:lstStyle/>
          <a:p>
            <a:pPr marL="0" lvl="0" indent="0" algn="just">
              <a:buNone/>
            </a:pPr>
            <a:r>
              <a:rPr lang="ar-EG" sz="5800" b="1" u="sng" dirty="0" smtClean="0">
                <a:solidFill>
                  <a:srgbClr val="FF0000"/>
                </a:solidFill>
              </a:rPr>
              <a:t>مبادئ القراءة</a:t>
            </a:r>
            <a:r>
              <a:rPr lang="ar-SA" sz="5800" dirty="0">
                <a:solidFill>
                  <a:srgbClr val="FF0000"/>
                </a:solidFill>
              </a:rPr>
              <a:t>: </a:t>
            </a:r>
            <a:endParaRPr lang="ar-EG" sz="5800" dirty="0">
              <a:solidFill>
                <a:srgbClr val="FF0000"/>
              </a:solidFill>
            </a:endParaRPr>
          </a:p>
          <a:p>
            <a:pPr marL="0" indent="0">
              <a:buNone/>
            </a:pPr>
            <a:r>
              <a:rPr lang="ar-SA" sz="4000" b="1" dirty="0"/>
              <a:t>1-القراءة </a:t>
            </a:r>
            <a:r>
              <a:rPr lang="ar-EG" sz="4000" b="1" dirty="0" smtClean="0"/>
              <a:t>عملية </a:t>
            </a:r>
            <a:r>
              <a:rPr lang="ar-EG" sz="4000" b="1" dirty="0"/>
              <a:t>بنائية</a:t>
            </a:r>
            <a:r>
              <a:rPr lang="ar-EG" sz="4000" b="1" dirty="0" smtClean="0"/>
              <a:t>.</a:t>
            </a:r>
            <a:endParaRPr lang="en-US" sz="4000" b="1" dirty="0"/>
          </a:p>
          <a:p>
            <a:pPr marL="0" indent="0">
              <a:buNone/>
            </a:pPr>
            <a:r>
              <a:rPr lang="ar-SA" sz="4000" b="1" dirty="0"/>
              <a:t>2-القراءة </a:t>
            </a:r>
            <a:r>
              <a:rPr lang="ar-SA" sz="4000" b="1" dirty="0" smtClean="0"/>
              <a:t>تحتاج إلى </a:t>
            </a:r>
            <a:r>
              <a:rPr lang="ar-EG" sz="4000" b="1" dirty="0" smtClean="0"/>
              <a:t>معرفة </a:t>
            </a:r>
            <a:r>
              <a:rPr lang="ar-EG" sz="4000" b="1" dirty="0"/>
              <a:t>القارئ هجاء الكلمة ونطقها</a:t>
            </a:r>
            <a:r>
              <a:rPr lang="ar-EG" sz="4000" b="1" dirty="0" smtClean="0"/>
              <a:t>.</a:t>
            </a:r>
            <a:endParaRPr lang="en-US" sz="4000" b="1" dirty="0"/>
          </a:p>
          <a:p>
            <a:pPr marL="0" indent="0" algn="just">
              <a:buNone/>
            </a:pPr>
            <a:r>
              <a:rPr lang="ar-EG" sz="4000" b="1" dirty="0" smtClean="0"/>
              <a:t>3-تعتمد </a:t>
            </a:r>
            <a:r>
              <a:rPr lang="ar-EG" sz="4000" b="1" dirty="0"/>
              <a:t>طريقة النص على مقدار تعقد النص ومدى فهم القارئ </a:t>
            </a:r>
            <a:r>
              <a:rPr lang="ar-EG" sz="4000" b="1" dirty="0" smtClean="0"/>
              <a:t>لموضوعه.</a:t>
            </a:r>
          </a:p>
          <a:p>
            <a:pPr marL="0" indent="0" algn="just">
              <a:buNone/>
            </a:pPr>
            <a:r>
              <a:rPr lang="ar-EG" sz="4800" b="1" dirty="0" smtClean="0"/>
              <a:t>4-تعلم القارئ </a:t>
            </a:r>
            <a:r>
              <a:rPr lang="ar-EG" sz="4800" b="1" dirty="0"/>
              <a:t>التحكم في </a:t>
            </a:r>
            <a:r>
              <a:rPr lang="ar-EG" sz="4800" b="1" dirty="0" smtClean="0"/>
              <a:t>قراءته.</a:t>
            </a:r>
          </a:p>
          <a:p>
            <a:pPr marL="0" indent="0" algn="just">
              <a:buNone/>
            </a:pPr>
            <a:r>
              <a:rPr lang="ar-EG" sz="4000" b="1" dirty="0" smtClean="0"/>
              <a:t>5-تتطلب </a:t>
            </a:r>
            <a:r>
              <a:rPr lang="ar-EG" sz="4000" b="1" dirty="0"/>
              <a:t>القراءة الجيدة تعلم المحافظة على الانتباه </a:t>
            </a:r>
            <a:r>
              <a:rPr lang="ar-EG" sz="4000" b="1" dirty="0" smtClean="0"/>
              <a:t>.</a:t>
            </a:r>
          </a:p>
          <a:p>
            <a:pPr marL="0" indent="0" algn="just">
              <a:buNone/>
            </a:pPr>
            <a:r>
              <a:rPr lang="ar-EG" sz="4000" b="1" dirty="0" smtClean="0"/>
              <a:t>6-القراءة </a:t>
            </a:r>
            <a:r>
              <a:rPr lang="ar-EG" sz="4000" b="1" dirty="0"/>
              <a:t>الجيدة تتطلب الاستمرارية </a:t>
            </a:r>
            <a:r>
              <a:rPr lang="ar-EG" sz="4000" b="1" dirty="0" smtClean="0"/>
              <a:t>والممارسة. </a:t>
            </a:r>
            <a:r>
              <a:rPr lang="ar-EG" sz="4800" b="1" dirty="0" smtClean="0"/>
              <a:t> </a:t>
            </a:r>
            <a:endParaRPr lang="en-US" sz="4800" b="1" dirty="0"/>
          </a:p>
        </p:txBody>
      </p:sp>
    </p:spTree>
    <p:extLst>
      <p:ext uri="{BB962C8B-B14F-4D97-AF65-F5344CB8AC3E}">
        <p14:creationId xmlns="" xmlns:p14="http://schemas.microsoft.com/office/powerpoint/2010/main" val="29784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1000"/>
                                        <p:tgtEl>
                                          <p:spTgt spid="9">
                                            <p:txEl>
                                              <p:pRg st="1" end="1"/>
                                            </p:txEl>
                                          </p:spTgt>
                                        </p:tgtEl>
                                      </p:cBhvr>
                                    </p:animEffect>
                                    <p:anim calcmode="lin" valueType="num">
                                      <p:cBhvr>
                                        <p:cTn id="2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1000"/>
                                        <p:tgtEl>
                                          <p:spTgt spid="9">
                                            <p:txEl>
                                              <p:pRg st="2" end="2"/>
                                            </p:txEl>
                                          </p:spTgt>
                                        </p:tgtEl>
                                      </p:cBhvr>
                                    </p:animEffect>
                                    <p:anim calcmode="lin" valueType="num">
                                      <p:cBhvr>
                                        <p:cTn id="2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1000"/>
                                        <p:tgtEl>
                                          <p:spTgt spid="9">
                                            <p:txEl>
                                              <p:pRg st="3" end="3"/>
                                            </p:txEl>
                                          </p:spTgt>
                                        </p:tgtEl>
                                      </p:cBhvr>
                                    </p:animEffect>
                                    <p:anim calcmode="lin" valueType="num">
                                      <p:cBhvr>
                                        <p:cTn id="3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fade">
                                      <p:cBhvr>
                                        <p:cTn id="41" dur="1000"/>
                                        <p:tgtEl>
                                          <p:spTgt spid="9">
                                            <p:txEl>
                                              <p:pRg st="4" end="4"/>
                                            </p:txEl>
                                          </p:spTgt>
                                        </p:tgtEl>
                                      </p:cBhvr>
                                    </p:animEffect>
                                    <p:anim calcmode="lin" valueType="num">
                                      <p:cBhvr>
                                        <p:cTn id="4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fade">
                                      <p:cBhvr>
                                        <p:cTn id="48" dur="1000"/>
                                        <p:tgtEl>
                                          <p:spTgt spid="9">
                                            <p:txEl>
                                              <p:pRg st="5" end="5"/>
                                            </p:txEl>
                                          </p:spTgt>
                                        </p:tgtEl>
                                      </p:cBhvr>
                                    </p:animEffect>
                                    <p:anim calcmode="lin" valueType="num">
                                      <p:cBhvr>
                                        <p:cTn id="4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Effect transition="in" filter="fade">
                                      <p:cBhvr>
                                        <p:cTn id="55" dur="1000"/>
                                        <p:tgtEl>
                                          <p:spTgt spid="9">
                                            <p:txEl>
                                              <p:pRg st="6" end="6"/>
                                            </p:txEl>
                                          </p:spTgt>
                                        </p:tgtEl>
                                      </p:cBhvr>
                                    </p:animEffect>
                                    <p:anim calcmode="lin" valueType="num">
                                      <p:cBhvr>
                                        <p:cTn id="5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مهارات الاتصال</a:t>
            </a:r>
            <a:r>
              <a:rPr lang="ar-SA" sz="5400" dirty="0" smtClean="0"/>
              <a:t> </a:t>
            </a:r>
            <a:r>
              <a:rPr lang="ar-EG" sz="5400" b="1" dirty="0" smtClean="0">
                <a:solidFill>
                  <a:schemeClr val="bg1"/>
                </a:solidFill>
              </a:rPr>
              <a:t>الكتابي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07504" y="1939892"/>
            <a:ext cx="8787924" cy="4801476"/>
          </a:xfrm>
        </p:spPr>
        <p:txBody>
          <a:bodyPr>
            <a:normAutofit lnSpcReduction="10000"/>
          </a:bodyPr>
          <a:lstStyle/>
          <a:p>
            <a:pPr marL="0" lvl="0" indent="0" algn="just">
              <a:buNone/>
            </a:pPr>
            <a:r>
              <a:rPr lang="ar-EG" sz="5800" b="1" u="sng" dirty="0" smtClean="0">
                <a:solidFill>
                  <a:srgbClr val="FF0000"/>
                </a:solidFill>
              </a:rPr>
              <a:t>المهارات اللازمة للقراءة</a:t>
            </a:r>
            <a:r>
              <a:rPr lang="ar-SA" sz="5800" dirty="0">
                <a:solidFill>
                  <a:srgbClr val="FF0000"/>
                </a:solidFill>
              </a:rPr>
              <a:t>: </a:t>
            </a:r>
            <a:endParaRPr lang="ar-EG" sz="5800" dirty="0">
              <a:solidFill>
                <a:srgbClr val="FF0000"/>
              </a:solidFill>
            </a:endParaRPr>
          </a:p>
          <a:p>
            <a:pPr marL="0" indent="0" algn="just">
              <a:buNone/>
            </a:pPr>
            <a:r>
              <a:rPr lang="ar-EG" sz="3600" dirty="0"/>
              <a:t>1. </a:t>
            </a:r>
            <a:r>
              <a:rPr lang="ar-EG" sz="3600" b="1" dirty="0"/>
              <a:t>القدرة على النظر إلى الكلمات المكتوبة وإدراك النقاط </a:t>
            </a:r>
            <a:r>
              <a:rPr lang="ar-EG" sz="3600" b="1" dirty="0" smtClean="0"/>
              <a:t>المهمة.</a:t>
            </a:r>
            <a:endParaRPr lang="en-US" sz="3600" b="1" dirty="0"/>
          </a:p>
          <a:p>
            <a:pPr marL="0" indent="0" algn="just">
              <a:buNone/>
            </a:pPr>
            <a:r>
              <a:rPr lang="ar-EG" sz="3600" b="1" dirty="0"/>
              <a:t>2. القدرة على ترتيب وتنظيم المادة المقروءة.</a:t>
            </a:r>
            <a:endParaRPr lang="en-US" sz="3600" b="1" dirty="0"/>
          </a:p>
          <a:p>
            <a:pPr marL="0" indent="0" algn="just">
              <a:buNone/>
            </a:pPr>
            <a:r>
              <a:rPr lang="ar-EG" sz="3600" b="1" dirty="0"/>
              <a:t>3. القدرة على إدراك المعنى العام للمادة </a:t>
            </a:r>
            <a:r>
              <a:rPr lang="ar-EG" sz="3600" b="1" dirty="0" smtClean="0"/>
              <a:t>المقروءة.</a:t>
            </a:r>
            <a:endParaRPr lang="en-US" sz="3600" b="1" dirty="0"/>
          </a:p>
          <a:p>
            <a:pPr marL="0" indent="0" algn="just">
              <a:buNone/>
            </a:pPr>
            <a:r>
              <a:rPr lang="ar-EG" sz="3600" b="1" dirty="0"/>
              <a:t>4. القدرة على القراءة مع التنبؤ </a:t>
            </a:r>
            <a:r>
              <a:rPr lang="ar-EG" sz="3600" b="1" dirty="0" smtClean="0"/>
              <a:t>بالنتائج.</a:t>
            </a:r>
            <a:endParaRPr lang="en-US" sz="3600" b="1" dirty="0"/>
          </a:p>
          <a:p>
            <a:pPr marL="0" indent="0" algn="just">
              <a:buNone/>
            </a:pPr>
            <a:r>
              <a:rPr lang="ar-EG" sz="3600" b="1" dirty="0"/>
              <a:t>5. القدرة على التمييز بين أجزاء وفصول </a:t>
            </a:r>
            <a:r>
              <a:rPr lang="ar-EG" sz="3600" b="1" dirty="0" smtClean="0"/>
              <a:t>المادة </a:t>
            </a:r>
            <a:r>
              <a:rPr lang="ar-EG" sz="3600" b="1" dirty="0"/>
              <a:t>المقروءة.</a:t>
            </a:r>
            <a:endParaRPr lang="en-US" sz="3600" b="1" dirty="0"/>
          </a:p>
        </p:txBody>
      </p:sp>
    </p:spTree>
    <p:extLst>
      <p:ext uri="{BB962C8B-B14F-4D97-AF65-F5344CB8AC3E}">
        <p14:creationId xmlns="" xmlns:p14="http://schemas.microsoft.com/office/powerpoint/2010/main" val="11744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circle(in)">
                                      <p:cBhvr>
                                        <p:cTn id="20" dur="20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circle(in)">
                                      <p:cBhvr>
                                        <p:cTn id="25" dur="20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circle(in)">
                                      <p:cBhvr>
                                        <p:cTn id="30" dur="20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circle(in)">
                                      <p:cBhvr>
                                        <p:cTn id="35" dur="20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circle(in)">
                                      <p:cBhvr>
                                        <p:cTn id="40"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12" name="عنصر نائب للمحتوى 11"/>
          <p:cNvSpPr>
            <a:spLocks noGrp="1"/>
          </p:cNvSpPr>
          <p:nvPr>
            <p:ph idx="1"/>
          </p:nvPr>
        </p:nvSpPr>
        <p:spPr/>
        <p:txBody>
          <a:bodyPr/>
          <a:lstStyle/>
          <a:p>
            <a:r>
              <a:rPr lang="ar-SA" b="1" u="sng" smtClean="0">
                <a:solidFill>
                  <a:srgbClr val="0070C0"/>
                </a:solidFill>
              </a:rPr>
              <a:t>موضوعات المحاضرة: </a:t>
            </a:r>
            <a:endParaRPr lang="ar-SA" b="1" u="sng" dirty="0">
              <a:solidFill>
                <a:srgbClr val="0070C0"/>
              </a:solidFill>
            </a:endParaRPr>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7668344" cy="769441"/>
          </a:xfrm>
          <a:prstGeom prst="rect">
            <a:avLst/>
          </a:prstGeom>
          <a:noFill/>
        </p:spPr>
        <p:txBody>
          <a:bodyPr wrap="square" rtlCol="1">
            <a:spAutoFit/>
          </a:bodyPr>
          <a:lstStyle/>
          <a:p>
            <a:pPr algn="ctr"/>
            <a:r>
              <a:rPr lang="ar-SA" sz="4400" b="1" dirty="0" smtClean="0">
                <a:solidFill>
                  <a:schemeClr val="bg1"/>
                </a:solidFill>
              </a:rPr>
              <a:t>مهارات الاتصال</a:t>
            </a:r>
            <a:r>
              <a:rPr lang="ar-EG" sz="4400" b="1" dirty="0" smtClean="0">
                <a:solidFill>
                  <a:schemeClr val="bg1"/>
                </a:solidFill>
              </a:rPr>
              <a:t> اللفظي</a:t>
            </a:r>
            <a:endParaRPr lang="ar-SA" sz="4400" b="1" dirty="0">
              <a:solidFill>
                <a:schemeClr val="bg1"/>
              </a:solidFill>
            </a:endParaRPr>
          </a:p>
        </p:txBody>
      </p:sp>
      <p:sp>
        <p:nvSpPr>
          <p:cNvPr id="19" name="TextBox 18"/>
          <p:cNvSpPr txBox="1"/>
          <p:nvPr/>
        </p:nvSpPr>
        <p:spPr>
          <a:xfrm>
            <a:off x="2357422" y="2285993"/>
            <a:ext cx="5929354" cy="3539430"/>
          </a:xfrm>
          <a:prstGeom prst="rect">
            <a:avLst/>
          </a:prstGeom>
          <a:noFill/>
        </p:spPr>
        <p:txBody>
          <a:bodyPr wrap="square" rtlCol="1">
            <a:spAutoFit/>
          </a:bodyPr>
          <a:lstStyle/>
          <a:p>
            <a:pPr marL="457200" lvl="0" indent="-457200">
              <a:buFont typeface="Wingdings" panose="05000000000000000000" pitchFamily="2" charset="2"/>
              <a:buChar char="q"/>
            </a:pPr>
            <a:r>
              <a:rPr lang="ar-SA" sz="2800" b="1" dirty="0">
                <a:solidFill>
                  <a:srgbClr val="FF0000"/>
                </a:solidFill>
              </a:rPr>
              <a:t>مفهوم الاتصال اللفظي</a:t>
            </a:r>
            <a:endParaRPr lang="en-US" sz="2800" b="1" dirty="0">
              <a:solidFill>
                <a:srgbClr val="FF0000"/>
              </a:solidFill>
            </a:endParaRPr>
          </a:p>
          <a:p>
            <a:pPr marL="457200" lvl="0" indent="-457200">
              <a:buFont typeface="Wingdings" panose="05000000000000000000" pitchFamily="2" charset="2"/>
              <a:buChar char="q"/>
            </a:pPr>
            <a:r>
              <a:rPr lang="ar-SA" sz="2800" b="1" dirty="0">
                <a:solidFill>
                  <a:schemeClr val="tx2">
                    <a:lumMod val="75000"/>
                  </a:schemeClr>
                </a:solidFill>
              </a:rPr>
              <a:t>أنواع الاتصال اللفظي</a:t>
            </a:r>
            <a:endParaRPr lang="en-US" sz="2800" b="1" dirty="0">
              <a:solidFill>
                <a:schemeClr val="tx2">
                  <a:lumMod val="75000"/>
                </a:schemeClr>
              </a:solidFill>
            </a:endParaRPr>
          </a:p>
          <a:p>
            <a:pPr marL="457200" lvl="0" indent="-457200">
              <a:buFont typeface="Wingdings" panose="05000000000000000000" pitchFamily="2" charset="2"/>
              <a:buChar char="q"/>
            </a:pPr>
            <a:r>
              <a:rPr lang="ar-SA" sz="2800" b="1" dirty="0">
                <a:solidFill>
                  <a:schemeClr val="accent4">
                    <a:lumMod val="75000"/>
                  </a:schemeClr>
                </a:solidFill>
              </a:rPr>
              <a:t>أهداف الاتصال اللفظي</a:t>
            </a:r>
            <a:endParaRPr lang="en-US" sz="2800" b="1" dirty="0">
              <a:solidFill>
                <a:schemeClr val="accent4">
                  <a:lumMod val="75000"/>
                </a:schemeClr>
              </a:solidFill>
            </a:endParaRPr>
          </a:p>
          <a:p>
            <a:pPr marL="457200" lvl="0" indent="-457200">
              <a:buFont typeface="Wingdings" panose="05000000000000000000" pitchFamily="2" charset="2"/>
              <a:buChar char="q"/>
            </a:pPr>
            <a:r>
              <a:rPr lang="ar-SA" sz="2800" b="1" dirty="0">
                <a:solidFill>
                  <a:srgbClr val="FF0000"/>
                </a:solidFill>
              </a:rPr>
              <a:t>خصائص الاتصال اللفظي</a:t>
            </a:r>
            <a:endParaRPr lang="en-US" sz="2800" b="1" dirty="0">
              <a:solidFill>
                <a:srgbClr val="FF0000"/>
              </a:solidFill>
            </a:endParaRPr>
          </a:p>
          <a:p>
            <a:pPr marL="457200" lvl="0" indent="-457200">
              <a:buFont typeface="Wingdings" panose="05000000000000000000" pitchFamily="2" charset="2"/>
              <a:buChar char="q"/>
            </a:pPr>
            <a:r>
              <a:rPr lang="ar-SA" sz="2800" b="1" dirty="0">
                <a:solidFill>
                  <a:srgbClr val="006800"/>
                </a:solidFill>
              </a:rPr>
              <a:t>مهارات الاتصال اللفظي </a:t>
            </a:r>
            <a:endParaRPr lang="en-US" sz="2800" b="1" dirty="0">
              <a:solidFill>
                <a:srgbClr val="006800"/>
              </a:solidFill>
            </a:endParaRPr>
          </a:p>
          <a:p>
            <a:pPr marL="457200" lvl="0" indent="-457200">
              <a:buFont typeface="Wingdings" panose="05000000000000000000" pitchFamily="2" charset="2"/>
              <a:buChar char="q"/>
            </a:pPr>
            <a:r>
              <a:rPr lang="ar-SA" sz="2800" b="1" dirty="0">
                <a:solidFill>
                  <a:schemeClr val="tx2">
                    <a:lumMod val="75000"/>
                  </a:schemeClr>
                </a:solidFill>
              </a:rPr>
              <a:t>مميزات الاتصال اللفظي</a:t>
            </a:r>
            <a:endParaRPr lang="en-US" sz="2800" b="1" dirty="0">
              <a:solidFill>
                <a:schemeClr val="tx2">
                  <a:lumMod val="75000"/>
                </a:schemeClr>
              </a:solidFill>
            </a:endParaRPr>
          </a:p>
          <a:p>
            <a:pPr marL="457200" lvl="0" indent="-457200">
              <a:buFont typeface="Wingdings" panose="05000000000000000000" pitchFamily="2" charset="2"/>
              <a:buChar char="q"/>
            </a:pPr>
            <a:r>
              <a:rPr lang="ar-SA" sz="2800" b="1" dirty="0">
                <a:solidFill>
                  <a:srgbClr val="FF0000"/>
                </a:solidFill>
              </a:rPr>
              <a:t>بعض معوقات الاتصال اللفظي</a:t>
            </a:r>
            <a:endParaRPr lang="en-US" sz="2800" b="1" dirty="0">
              <a:solidFill>
                <a:srgbClr val="FF0000"/>
              </a:solidFill>
            </a:endParaRPr>
          </a:p>
          <a:p>
            <a:pPr marL="457200" lvl="0" indent="-457200">
              <a:buFont typeface="Wingdings" panose="05000000000000000000" pitchFamily="2" charset="2"/>
              <a:buChar char="q"/>
            </a:pPr>
            <a:r>
              <a:rPr lang="ar-SA" sz="2800" b="1" dirty="0" smtClean="0">
                <a:solidFill>
                  <a:schemeClr val="accent4">
                    <a:lumMod val="75000"/>
                  </a:schemeClr>
                </a:solidFill>
              </a:rPr>
              <a:t>مهارات الاتصال الكتابي </a:t>
            </a:r>
            <a:endParaRPr lang="ar-SA" sz="2400" b="1" dirty="0" smtClean="0">
              <a:solidFill>
                <a:schemeClr val="accent4">
                  <a:lumMod val="75000"/>
                </a:schemeClr>
              </a:solidFill>
            </a:endParaRPr>
          </a:p>
        </p:txBody>
      </p:sp>
      <p:pic>
        <p:nvPicPr>
          <p:cNvPr id="20" name="Picture 19" descr="tawasol.jpg"/>
          <p:cNvPicPr>
            <a:picLocks noChangeAspect="1"/>
          </p:cNvPicPr>
          <p:nvPr/>
        </p:nvPicPr>
        <p:blipFill>
          <a:blip r:embed="rId2" cstate="print"/>
          <a:stretch>
            <a:fillRect/>
          </a:stretch>
        </p:blipFill>
        <p:spPr>
          <a:xfrm>
            <a:off x="611560" y="2113503"/>
            <a:ext cx="3666037" cy="3655473"/>
          </a:xfrm>
          <a:prstGeom prst="rect">
            <a:avLst/>
          </a:prstGeom>
        </p:spPr>
      </p:pic>
      <p:pic>
        <p:nvPicPr>
          <p:cNvPr id="14" name="Picture 5"/>
          <p:cNvPicPr>
            <a:picLocks noChangeAspect="1" noChangeArrowheads="1"/>
          </p:cNvPicPr>
          <p:nvPr/>
        </p:nvPicPr>
        <p:blipFill>
          <a:blip r:embed="rId3" cstate="print"/>
          <a:stretch>
            <a:fillRect/>
          </a:stretch>
        </p:blipFill>
        <p:spPr bwMode="auto">
          <a:xfrm>
            <a:off x="7929586" y="312355"/>
            <a:ext cx="965842" cy="7325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ممارسة الأنشطة اليومية</a:t>
            </a:r>
            <a:endParaRPr lang="ar-SA" dirty="0"/>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dirty="0" smtClean="0"/>
              <a:t>شكراً لحسن انصاتكم</a:t>
            </a:r>
            <a:endParaRPr lang="ar-SA" sz="6000" dirty="0"/>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TextBox 18"/>
          <p:cNvSpPr txBox="1"/>
          <p:nvPr/>
        </p:nvSpPr>
        <p:spPr>
          <a:xfrm>
            <a:off x="2357422" y="2285992"/>
            <a:ext cx="5929354" cy="456535"/>
          </a:xfrm>
          <a:prstGeom prst="rect">
            <a:avLst/>
          </a:prstGeom>
          <a:noFill/>
        </p:spPr>
        <p:txBody>
          <a:bodyPr wrap="square" rtlCol="1">
            <a:spAutoFit/>
          </a:bodyPr>
          <a:lstStyle/>
          <a:p>
            <a:pPr>
              <a:lnSpc>
                <a:spcPct val="150000"/>
              </a:lnSpc>
              <a:buFont typeface="Arial" pitchFamily="34" charset="0"/>
              <a:buChar char="•"/>
            </a:pPr>
            <a:endParaRPr lang="ar-SA" dirty="0"/>
          </a:p>
        </p:txBody>
      </p:sp>
      <p:sp>
        <p:nvSpPr>
          <p:cNvPr id="9" name="TextBox 8"/>
          <p:cNvSpPr txBox="1"/>
          <p:nvPr/>
        </p:nvSpPr>
        <p:spPr>
          <a:xfrm>
            <a:off x="4427984" y="2348880"/>
            <a:ext cx="4500594" cy="658835"/>
          </a:xfrm>
          <a:prstGeom prst="rect">
            <a:avLst/>
          </a:prstGeom>
          <a:noFill/>
        </p:spPr>
        <p:txBody>
          <a:bodyPr wrap="square" rtlCol="1">
            <a:spAutoFit/>
          </a:bodyPr>
          <a:lstStyle/>
          <a:p>
            <a:pPr marL="457200" indent="-457200">
              <a:lnSpc>
                <a:spcPct val="150000"/>
              </a:lnSpc>
            </a:pPr>
            <a:endParaRPr lang="ar-SA" sz="2800" b="1" dirty="0">
              <a:solidFill>
                <a:srgbClr val="003300"/>
              </a:solidFill>
            </a:endParaRPr>
          </a:p>
        </p:txBody>
      </p:sp>
      <p:pic>
        <p:nvPicPr>
          <p:cNvPr id="14"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15" name="صورة 14" descr="SAM_0280.JPG"/>
          <p:cNvPicPr>
            <a:picLocks noChangeAspect="1"/>
          </p:cNvPicPr>
          <p:nvPr/>
        </p:nvPicPr>
        <p:blipFill>
          <a:blip r:embed="rId3" cstate="print"/>
          <a:stretch>
            <a:fillRect/>
          </a:stretch>
        </p:blipFill>
        <p:spPr>
          <a:xfrm>
            <a:off x="0" y="1844824"/>
            <a:ext cx="9144000" cy="5022435"/>
          </a:xfrm>
          <a:prstGeom prst="rect">
            <a:avLst/>
          </a:prstGeom>
        </p:spPr>
      </p:pic>
      <p:sp>
        <p:nvSpPr>
          <p:cNvPr id="16" name="Flowchart: Document 3"/>
          <p:cNvSpPr/>
          <p:nvPr/>
        </p:nvSpPr>
        <p:spPr>
          <a:xfrm>
            <a:off x="15" y="5459498"/>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مع تحيات</a:t>
            </a:r>
          </a:p>
          <a:p>
            <a:pPr algn="ctr"/>
            <a:r>
              <a:rPr lang="ar-SA" b="1" dirty="0" smtClean="0"/>
              <a:t>قسم مهارات تطوير الذات</a:t>
            </a:r>
          </a:p>
          <a:p>
            <a:pPr algn="ctr"/>
            <a:r>
              <a:rPr lang="ar-SA" b="1" dirty="0" smtClean="0"/>
              <a:t>بعمادة السنة التحضيرية والدراسات المساندة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Clr clrSpc="rgb" dir="cw">
                                      <p:cBhvr override="childStyle">
                                        <p:cTn id="13" dur="100" fill="hold"/>
                                        <p:tgtEl>
                                          <p:spTgt spid="15"/>
                                        </p:tgtEl>
                                        <p:attrNameLst>
                                          <p:attrName>style.color</p:attrName>
                                        </p:attrNameLst>
                                      </p:cBhvr>
                                      <p:to>
                                        <a:schemeClr val="accent2"/>
                                      </p:to>
                                    </p:animClr>
                                    <p:animClr clrSpc="rgb" dir="cw">
                                      <p:cBhvr>
                                        <p:cTn id="14" dur="100" fill="hold"/>
                                        <p:tgtEl>
                                          <p:spTgt spid="15"/>
                                        </p:tgtEl>
                                        <p:attrNameLst>
                                          <p:attrName>fillcolor</p:attrName>
                                        </p:attrNameLst>
                                      </p:cBhvr>
                                      <p:to>
                                        <a:schemeClr val="accent2"/>
                                      </p:to>
                                    </p:animClr>
                                    <p:set>
                                      <p:cBhvr>
                                        <p:cTn id="15" dur="100" fill="hold"/>
                                        <p:tgtEl>
                                          <p:spTgt spid="15"/>
                                        </p:tgtEl>
                                        <p:attrNameLst>
                                          <p:attrName>fill.type</p:attrName>
                                        </p:attrNameLst>
                                      </p:cBhvr>
                                      <p:to>
                                        <p:strVal val="solid"/>
                                      </p:to>
                                    </p:set>
                                    <p:set>
                                      <p:cBhvr>
                                        <p:cTn id="16" dur="100" fill="hold"/>
                                        <p:tgtEl>
                                          <p:spTgt spid="15"/>
                                        </p:tgtEl>
                                        <p:attrNameLst>
                                          <p:attrName>fill.on</p:attrName>
                                        </p:attrNameLst>
                                      </p:cBhvr>
                                      <p:to>
                                        <p:strVal val="true"/>
                                      </p:to>
                                    </p:set>
                                    <p:animRot by="120000">
                                      <p:cBhvr>
                                        <p:cTn id="17" dur="100" fill="hold">
                                          <p:stCondLst>
                                            <p:cond delay="0"/>
                                          </p:stCondLst>
                                        </p:cTn>
                                        <p:tgtEl>
                                          <p:spTgt spid="15"/>
                                        </p:tgtEl>
                                        <p:attrNameLst>
                                          <p:attrName>r</p:attrName>
                                        </p:attrNameLst>
                                      </p:cBhvr>
                                    </p:animRot>
                                    <p:animRot by="-240000">
                                      <p:cBhvr>
                                        <p:cTn id="18" dur="200" fill="hold">
                                          <p:stCondLst>
                                            <p:cond delay="200"/>
                                          </p:stCondLst>
                                        </p:cTn>
                                        <p:tgtEl>
                                          <p:spTgt spid="15"/>
                                        </p:tgtEl>
                                        <p:attrNameLst>
                                          <p:attrName>r</p:attrName>
                                        </p:attrNameLst>
                                      </p:cBhvr>
                                    </p:animRot>
                                    <p:animRot by="240000">
                                      <p:cBhvr>
                                        <p:cTn id="19" dur="200" fill="hold">
                                          <p:stCondLst>
                                            <p:cond delay="400"/>
                                          </p:stCondLst>
                                        </p:cTn>
                                        <p:tgtEl>
                                          <p:spTgt spid="15"/>
                                        </p:tgtEl>
                                        <p:attrNameLst>
                                          <p:attrName>r</p:attrName>
                                        </p:attrNameLst>
                                      </p:cBhvr>
                                    </p:animRot>
                                    <p:animRot by="-240000">
                                      <p:cBhvr>
                                        <p:cTn id="20" dur="200" fill="hold">
                                          <p:stCondLst>
                                            <p:cond delay="600"/>
                                          </p:stCondLst>
                                        </p:cTn>
                                        <p:tgtEl>
                                          <p:spTgt spid="15"/>
                                        </p:tgtEl>
                                        <p:attrNameLst>
                                          <p:attrName>r</p:attrName>
                                        </p:attrNameLst>
                                      </p:cBhvr>
                                    </p:animRot>
                                    <p:animRot by="120000">
                                      <p:cBhvr>
                                        <p:cTn id="21"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SA" sz="5400" b="1" dirty="0" smtClean="0">
                <a:solidFill>
                  <a:schemeClr val="bg1"/>
                </a:solidFill>
              </a:rPr>
              <a:t> </a:t>
            </a:r>
            <a:r>
              <a:rPr lang="ar-EG" sz="5400" b="1" dirty="0" smtClean="0">
                <a:solidFill>
                  <a:schemeClr val="bg1"/>
                </a:solidFill>
              </a:rPr>
              <a:t>مفهوم </a:t>
            </a:r>
            <a:r>
              <a:rPr lang="ar-SA" sz="5400" b="1" dirty="0" smtClean="0">
                <a:solidFill>
                  <a:schemeClr val="bg1"/>
                </a:solidFill>
              </a:rPr>
              <a:t>الاتصال</a:t>
            </a:r>
            <a:r>
              <a:rPr lang="ar-EG" sz="5400" b="1" dirty="0" smtClean="0">
                <a:solidFill>
                  <a:schemeClr val="bg1"/>
                </a:solidFill>
              </a:rPr>
              <a:t> اللفظي</a:t>
            </a:r>
            <a:endParaRPr lang="ar-SA" sz="5400" b="1" dirty="0">
              <a:solidFill>
                <a:schemeClr val="bg1"/>
              </a:solidFill>
            </a:endParaRPr>
          </a:p>
        </p:txBody>
      </p:sp>
      <p:sp>
        <p:nvSpPr>
          <p:cNvPr id="19" name="TextBox 18"/>
          <p:cNvSpPr txBox="1"/>
          <p:nvPr/>
        </p:nvSpPr>
        <p:spPr>
          <a:xfrm>
            <a:off x="323528" y="1628800"/>
            <a:ext cx="8460432" cy="3244158"/>
          </a:xfrm>
          <a:prstGeom prst="rect">
            <a:avLst/>
          </a:prstGeom>
          <a:noFill/>
        </p:spPr>
        <p:txBody>
          <a:bodyPr wrap="square" rtlCol="1">
            <a:spAutoFit/>
          </a:bodyPr>
          <a:lstStyle/>
          <a:p>
            <a:pPr algn="just">
              <a:lnSpc>
                <a:spcPct val="150000"/>
              </a:lnSpc>
            </a:pPr>
            <a:r>
              <a:rPr lang="ar-EG" sz="2800" b="1" dirty="0" smtClean="0">
                <a:solidFill>
                  <a:srgbClr val="002060"/>
                </a:solidFill>
              </a:rPr>
              <a:t>هو </a:t>
            </a:r>
            <a:r>
              <a:rPr lang="ar-EG" sz="2800" b="1" dirty="0">
                <a:solidFill>
                  <a:srgbClr val="002060"/>
                </a:solidFill>
              </a:rPr>
              <a:t>الاتصال الذي يعتمد على استخدام الكلمات أو الجمل والعبارات في العملية الاتصالية بطريقة معينة، سواء كان هذا الاستخدام للكلمات بطريقة شفهية أو بطريقة مكتوبة، وسواء كان ذلك من المرسل أو من المستقبل أو من كليهما، بهدف الوصول إلي أكبر قدر من الفهم المشترك للمعنى الذي تثيره الألفاظ لدي أطراف عملية </a:t>
            </a:r>
            <a:r>
              <a:rPr lang="ar-EG" sz="2800" b="1" dirty="0" smtClean="0">
                <a:solidFill>
                  <a:srgbClr val="002060"/>
                </a:solidFill>
              </a:rPr>
              <a:t>الاتصال.</a:t>
            </a:r>
            <a:endParaRPr lang="ar-SA" sz="2800" b="1" dirty="0">
              <a:solidFill>
                <a:srgbClr val="00206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pic>
        <p:nvPicPr>
          <p:cNvPr id="1026" name="Picture 2" descr="http://www.eawraq.com/filemanager.php?action=image&amp;id=109"/>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0270" b="27730"/>
          <a:stretch/>
        </p:blipFill>
        <p:spPr bwMode="auto">
          <a:xfrm>
            <a:off x="2699792" y="4872958"/>
            <a:ext cx="3744416" cy="158037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
                                            <p:txEl>
                                              <p:pRg st="0" end="0"/>
                                            </p:txEl>
                                          </p:spTgt>
                                        </p:tgtEl>
                                        <p:attrNameLst>
                                          <p:attrName>style.visibility</p:attrName>
                                        </p:attrNameLst>
                                      </p:cBhvr>
                                      <p:to>
                                        <p:strVal val="visible"/>
                                      </p:to>
                                    </p:set>
                                    <p:anim calcmode="discrete" valueType="clr">
                                      <p:cBhvr override="childStyle">
                                        <p:cTn id="12" dur="80"/>
                                        <p:tgtEl>
                                          <p:spTgt spid="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1015663"/>
          </a:xfrm>
          <a:prstGeom prst="rect">
            <a:avLst/>
          </a:prstGeom>
          <a:noFill/>
        </p:spPr>
        <p:txBody>
          <a:bodyPr wrap="square" rtlCol="1">
            <a:spAutoFit/>
          </a:bodyPr>
          <a:lstStyle/>
          <a:p>
            <a:pPr algn="ctr"/>
            <a:r>
              <a:rPr lang="ar-EG" sz="6000" b="1" dirty="0" smtClean="0">
                <a:solidFill>
                  <a:schemeClr val="bg1"/>
                </a:solidFill>
              </a:rPr>
              <a:t>أنواع الاتصال اللفظي</a:t>
            </a:r>
            <a:endParaRPr lang="ar-SA" sz="60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00200"/>
            <a:ext cx="8229600" cy="4925144"/>
          </a:xfrm>
        </p:spPr>
        <p:txBody>
          <a:bodyPr>
            <a:normAutofit/>
          </a:bodyPr>
          <a:lstStyle/>
          <a:p>
            <a:pPr marL="0" lvl="0" indent="0">
              <a:buNone/>
            </a:pPr>
            <a:r>
              <a:rPr lang="ar-EG" sz="3600" b="1" dirty="0" smtClean="0">
                <a:solidFill>
                  <a:srgbClr val="FF0000"/>
                </a:solidFill>
              </a:rPr>
              <a:t>  </a:t>
            </a:r>
            <a:r>
              <a:rPr lang="ar-JO" sz="3600" b="1" dirty="0" smtClean="0">
                <a:solidFill>
                  <a:srgbClr val="FF0000"/>
                </a:solidFill>
              </a:rPr>
              <a:t>أولا</a:t>
            </a:r>
            <a:r>
              <a:rPr lang="ar-JO" sz="3600" b="1" dirty="0">
                <a:solidFill>
                  <a:srgbClr val="FF0000"/>
                </a:solidFill>
              </a:rPr>
              <a:t>: الاتصال الشفهي</a:t>
            </a:r>
            <a:r>
              <a:rPr lang="ar-JO" sz="3600" b="1" dirty="0" smtClean="0">
                <a:solidFill>
                  <a:srgbClr val="FF0000"/>
                </a:solidFill>
              </a:rPr>
              <a:t>:</a:t>
            </a:r>
            <a:endParaRPr lang="ar-SA" sz="3600" b="1" dirty="0" smtClean="0">
              <a:solidFill>
                <a:srgbClr val="FF0000"/>
              </a:solidFill>
            </a:endParaRPr>
          </a:p>
          <a:p>
            <a:pPr lvl="1">
              <a:buFont typeface="Wingdings" pitchFamily="2" charset="2"/>
              <a:buChar char="Ø"/>
            </a:pPr>
            <a:r>
              <a:rPr lang="ar-EG" b="1" dirty="0" smtClean="0">
                <a:solidFill>
                  <a:srgbClr val="002060"/>
                </a:solidFill>
              </a:rPr>
              <a:t>مهارة التحدث.</a:t>
            </a:r>
            <a:r>
              <a:rPr lang="ar-SA" b="1" dirty="0" smtClean="0">
                <a:solidFill>
                  <a:srgbClr val="002060"/>
                </a:solidFill>
              </a:rPr>
              <a:t> </a:t>
            </a:r>
            <a:endParaRPr lang="en-US" sz="2000" b="1" dirty="0" smtClean="0">
              <a:solidFill>
                <a:srgbClr val="002060"/>
              </a:solidFill>
            </a:endParaRPr>
          </a:p>
          <a:p>
            <a:pPr lvl="1">
              <a:buFont typeface="Wingdings" pitchFamily="2" charset="2"/>
              <a:buChar char="Ø"/>
            </a:pPr>
            <a:r>
              <a:rPr lang="ar-EG" b="1" dirty="0" smtClean="0">
                <a:solidFill>
                  <a:srgbClr val="00B050"/>
                </a:solidFill>
              </a:rPr>
              <a:t>مهارة الكتابة.</a:t>
            </a:r>
            <a:endParaRPr lang="en-US" sz="2000" b="1" dirty="0" smtClean="0">
              <a:solidFill>
                <a:srgbClr val="00B050"/>
              </a:solidFill>
            </a:endParaRPr>
          </a:p>
          <a:p>
            <a:pPr lvl="1">
              <a:buFont typeface="Wingdings" pitchFamily="2" charset="2"/>
              <a:buChar char="Ø"/>
            </a:pPr>
            <a:r>
              <a:rPr lang="ar-EG" b="1" dirty="0" smtClean="0">
                <a:solidFill>
                  <a:srgbClr val="0070C0"/>
                </a:solidFill>
              </a:rPr>
              <a:t>وسيلة للتحفيز للقيام بالأدوار المطلوبة. </a:t>
            </a:r>
            <a:endParaRPr lang="ar-EG" b="1" dirty="0">
              <a:solidFill>
                <a:srgbClr val="0070C0"/>
              </a:solidFill>
            </a:endParaRPr>
          </a:p>
          <a:p>
            <a:pPr marL="457200" lvl="1" indent="0">
              <a:buNone/>
            </a:pPr>
            <a:endParaRPr lang="ar-EG" sz="3600" b="1" dirty="0">
              <a:solidFill>
                <a:srgbClr val="0070C0"/>
              </a:solidFill>
            </a:endParaRPr>
          </a:p>
          <a:p>
            <a:pPr marL="457200" lvl="1" indent="0">
              <a:buNone/>
            </a:pPr>
            <a:r>
              <a:rPr lang="ar-EG" sz="3600" b="1" dirty="0" smtClean="0">
                <a:solidFill>
                  <a:srgbClr val="FF0000"/>
                </a:solidFill>
              </a:rPr>
              <a:t>ثانيا</a:t>
            </a:r>
            <a:r>
              <a:rPr lang="ar-JO" sz="3600" b="1" dirty="0" smtClean="0">
                <a:solidFill>
                  <a:srgbClr val="FF0000"/>
                </a:solidFill>
              </a:rPr>
              <a:t>: </a:t>
            </a:r>
            <a:r>
              <a:rPr lang="ar-JO" sz="3600" b="1" dirty="0">
                <a:solidFill>
                  <a:srgbClr val="FF0000"/>
                </a:solidFill>
              </a:rPr>
              <a:t>الاتصال </a:t>
            </a:r>
            <a:r>
              <a:rPr lang="ar-EG" sz="3600" b="1" dirty="0" smtClean="0">
                <a:solidFill>
                  <a:srgbClr val="FF0000"/>
                </a:solidFill>
              </a:rPr>
              <a:t>الكتابي</a:t>
            </a:r>
            <a:r>
              <a:rPr lang="ar-JO" sz="3600" b="1" dirty="0" smtClean="0">
                <a:solidFill>
                  <a:srgbClr val="FF0000"/>
                </a:solidFill>
              </a:rPr>
              <a:t>:</a:t>
            </a:r>
            <a:endParaRPr lang="ar-SA" sz="3600" b="1" dirty="0">
              <a:solidFill>
                <a:srgbClr val="FF0000"/>
              </a:solidFill>
            </a:endParaRPr>
          </a:p>
          <a:p>
            <a:pPr lvl="1">
              <a:buFont typeface="Wingdings" pitchFamily="2" charset="2"/>
              <a:buChar char="Ø"/>
            </a:pPr>
            <a:r>
              <a:rPr lang="ar-EG" b="1" dirty="0" smtClean="0">
                <a:solidFill>
                  <a:schemeClr val="accent2">
                    <a:lumMod val="75000"/>
                  </a:schemeClr>
                </a:solidFill>
              </a:rPr>
              <a:t>مهارة الكتابة. </a:t>
            </a:r>
            <a:endParaRPr lang="en-US" sz="2000" b="1" dirty="0" smtClean="0">
              <a:solidFill>
                <a:schemeClr val="accent2">
                  <a:lumMod val="75000"/>
                </a:schemeClr>
              </a:solidFill>
            </a:endParaRPr>
          </a:p>
          <a:p>
            <a:pPr lvl="1">
              <a:buFont typeface="Wingdings" pitchFamily="2" charset="2"/>
              <a:buChar char="Ø"/>
            </a:pPr>
            <a:r>
              <a:rPr lang="ar-EG" b="1" dirty="0" smtClean="0">
                <a:solidFill>
                  <a:schemeClr val="accent4">
                    <a:lumMod val="50000"/>
                  </a:schemeClr>
                </a:solidFill>
              </a:rPr>
              <a:t>مهارة القراءة</a:t>
            </a:r>
            <a:r>
              <a:rPr lang="ar-EG" dirty="0" smtClean="0">
                <a:solidFill>
                  <a:schemeClr val="accent6">
                    <a:lumMod val="50000"/>
                  </a:schemeClr>
                </a:solidFill>
              </a:rPr>
              <a:t>.</a:t>
            </a:r>
            <a:endParaRPr lang="en-US" sz="2000" dirty="0" smtClean="0">
              <a:solidFill>
                <a:schemeClr val="accent6">
                  <a:lumMod val="50000"/>
                </a:schemeClr>
              </a:solidFill>
            </a:endParaRPr>
          </a:p>
          <a:p>
            <a:endParaRPr lang="ar-EG" dirty="0"/>
          </a:p>
        </p:txBody>
      </p:sp>
      <p:sp>
        <p:nvSpPr>
          <p:cNvPr id="3" name="AutoShape 2" descr="https://encrypted-tbn3.gstatic.com/images?q=tbn:ANd9GcQ7I_ameDaXcM9yg6BAlp0RhlfaznPemnIEcXuWdHpbe4TzeEp8"/>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https://encrypted-tbn3.gstatic.com/images?q=tbn:ANd9GcQ7I_ameDaXcM9yg6BAlp0RhlfaznPemnIEcXuWdHpbe4TzeEp8"/>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10248" name="Picture 8" descr="http://www.mo3asron.com/wp-content/uploads/2014/02/%D8%AD%D8%AC.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623495"/>
            <a:ext cx="2960974" cy="523450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9">
                                            <p:txEl>
                                              <p:pRg st="0" end="0"/>
                                            </p:txEl>
                                          </p:spTgt>
                                        </p:tgtEl>
                                        <p:attrNameLst>
                                          <p:attrName>ppt_w</p:attrName>
                                        </p:attrNameLst>
                                      </p:cBhvr>
                                    </p:anim>
                                    <p:anim by="(#ppt_w*0.50)" calcmode="lin" valueType="num">
                                      <p:cBhvr>
                                        <p:cTn id="16" dur="250" decel="50000" autoRev="1" fill="hold">
                                          <p:stCondLst>
                                            <p:cond delay="0"/>
                                          </p:stCondLst>
                                        </p:cTn>
                                        <p:tgtEl>
                                          <p:spTgt spid="9">
                                            <p:txEl>
                                              <p:pRg st="0" end="0"/>
                                            </p:txEl>
                                          </p:spTgt>
                                        </p:tgtEl>
                                        <p:attrNameLst>
                                          <p:attrName>ppt_x</p:attrName>
                                        </p:attrNameLst>
                                      </p:cBhvr>
                                    </p:anim>
                                    <p:anim from="(-#ppt_h/2)" to="(#ppt_y)" calcmode="lin" valueType="num">
                                      <p:cBhvr>
                                        <p:cTn id="17" dur="500" fill="hold">
                                          <p:stCondLst>
                                            <p:cond delay="0"/>
                                          </p:stCondLst>
                                        </p:cTn>
                                        <p:tgtEl>
                                          <p:spTgt spid="9">
                                            <p:txEl>
                                              <p:pRg st="0" end="0"/>
                                            </p:txEl>
                                          </p:spTgt>
                                        </p:tgtEl>
                                        <p:attrNameLst>
                                          <p:attrName>ppt_y</p:attrName>
                                        </p:attrNameLst>
                                      </p:cBhvr>
                                    </p:anim>
                                    <p:animRot by="21600000">
                                      <p:cBhvr>
                                        <p:cTn id="18" dur="500" fill="hold">
                                          <p:stCondLst>
                                            <p:cond delay="0"/>
                                          </p:stCondLst>
                                        </p:cTn>
                                        <p:tgtEl>
                                          <p:spTgt spid="9">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p:cTn id="23" dur="500" fill="hold"/>
                                        <p:tgtEl>
                                          <p:spTgt spid="9">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p:cTn id="32" dur="500" fill="hold"/>
                                        <p:tgtEl>
                                          <p:spTgt spid="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500"/>
                                        <p:tgtEl>
                                          <p:spTgt spid="9">
                                            <p:txEl>
                                              <p:pRg st="3" end="3"/>
                                            </p:txEl>
                                          </p:spTgt>
                                        </p:tgtEl>
                                      </p:cBhvr>
                                    </p:animEffect>
                                    <p:anim calcmode="lin" valueType="num">
                                      <p:cBhvr>
                                        <p:cTn id="41" dur="500" fill="hold"/>
                                        <p:tgtEl>
                                          <p:spTgt spid="9">
                                            <p:txEl>
                                              <p:pRg st="3" end="3"/>
                                            </p:txEl>
                                          </p:spTgt>
                                        </p:tgtEl>
                                        <p:attrNameLst>
                                          <p:attrName>style.rotation</p:attrName>
                                        </p:attrNameLst>
                                      </p:cBhvr>
                                      <p:tavLst>
                                        <p:tav tm="0">
                                          <p:val>
                                            <p:fltVal val="720"/>
                                          </p:val>
                                        </p:tav>
                                        <p:tav tm="100000">
                                          <p:val>
                                            <p:fltVal val="0"/>
                                          </p:val>
                                        </p:tav>
                                      </p:tavLst>
                                    </p:anim>
                                    <p:anim calcmode="lin" valueType="num">
                                      <p:cBhvr>
                                        <p:cTn id="42" dur="500" fill="hold"/>
                                        <p:tgtEl>
                                          <p:spTgt spid="9">
                                            <p:txEl>
                                              <p:pRg st="3" end="3"/>
                                            </p:txEl>
                                          </p:spTgt>
                                        </p:tgtEl>
                                        <p:attrNameLst>
                                          <p:attrName>ppt_h</p:attrName>
                                        </p:attrNameLst>
                                      </p:cBhvr>
                                      <p:tavLst>
                                        <p:tav tm="0">
                                          <p:val>
                                            <p:fltVal val="0"/>
                                          </p:val>
                                        </p:tav>
                                        <p:tav tm="100000">
                                          <p:val>
                                            <p:strVal val="#ppt_h"/>
                                          </p:val>
                                        </p:tav>
                                      </p:tavLst>
                                    </p:anim>
                                    <p:anim calcmode="lin" valueType="num">
                                      <p:cBhvr>
                                        <p:cTn id="43" dur="500" fill="hold"/>
                                        <p:tgtEl>
                                          <p:spTgt spid="9">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fade">
                                      <p:cBhvr>
                                        <p:cTn id="48" dur="500"/>
                                        <p:tgtEl>
                                          <p:spTgt spid="9">
                                            <p:txEl>
                                              <p:pRg st="5" end="5"/>
                                            </p:txEl>
                                          </p:spTgt>
                                        </p:tgtEl>
                                      </p:cBhvr>
                                    </p:animEffect>
                                    <p:anim calcmode="lin" valueType="num">
                                      <p:cBhvr>
                                        <p:cTn id="49" dur="500" fill="hold"/>
                                        <p:tgtEl>
                                          <p:spTgt spid="9">
                                            <p:txEl>
                                              <p:pRg st="5" end="5"/>
                                            </p:txEl>
                                          </p:spTgt>
                                        </p:tgtEl>
                                        <p:attrNameLst>
                                          <p:attrName>style.rotation</p:attrName>
                                        </p:attrNameLst>
                                      </p:cBhvr>
                                      <p:tavLst>
                                        <p:tav tm="0">
                                          <p:val>
                                            <p:fltVal val="720"/>
                                          </p:val>
                                        </p:tav>
                                        <p:tav tm="100000">
                                          <p:val>
                                            <p:fltVal val="0"/>
                                          </p:val>
                                        </p:tav>
                                      </p:tavLst>
                                    </p:anim>
                                    <p:anim calcmode="lin" valueType="num">
                                      <p:cBhvr>
                                        <p:cTn id="50" dur="500" fill="hold"/>
                                        <p:tgtEl>
                                          <p:spTgt spid="9">
                                            <p:txEl>
                                              <p:pRg st="5" end="5"/>
                                            </p:txEl>
                                          </p:spTgt>
                                        </p:tgtEl>
                                        <p:attrNameLst>
                                          <p:attrName>ppt_h</p:attrName>
                                        </p:attrNameLst>
                                      </p:cBhvr>
                                      <p:tavLst>
                                        <p:tav tm="0">
                                          <p:val>
                                            <p:fltVal val="0"/>
                                          </p:val>
                                        </p:tav>
                                        <p:tav tm="100000">
                                          <p:val>
                                            <p:strVal val="#ppt_h"/>
                                          </p:val>
                                        </p:tav>
                                      </p:tavLst>
                                    </p:anim>
                                    <p:anim calcmode="lin" valueType="num">
                                      <p:cBhvr>
                                        <p:cTn id="51" dur="500" fill="hold"/>
                                        <p:tgtEl>
                                          <p:spTgt spid="9">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nodeType="clickEffect">
                                  <p:stCondLst>
                                    <p:cond delay="0"/>
                                  </p:stCondLst>
                                  <p:childTnLst>
                                    <p:set>
                                      <p:cBhvr>
                                        <p:cTn id="55" dur="1" fill="hold">
                                          <p:stCondLst>
                                            <p:cond delay="0"/>
                                          </p:stCondLst>
                                        </p:cTn>
                                        <p:tgtEl>
                                          <p:spTgt spid="9">
                                            <p:txEl>
                                              <p:pRg st="6" end="6"/>
                                            </p:txEl>
                                          </p:spTgt>
                                        </p:tgtEl>
                                        <p:attrNameLst>
                                          <p:attrName>style.visibility</p:attrName>
                                        </p:attrNameLst>
                                      </p:cBhvr>
                                      <p:to>
                                        <p:strVal val="visible"/>
                                      </p:to>
                                    </p:set>
                                    <p:animEffect transition="in" filter="fade">
                                      <p:cBhvr>
                                        <p:cTn id="56" dur="800" decel="100000"/>
                                        <p:tgtEl>
                                          <p:spTgt spid="9">
                                            <p:txEl>
                                              <p:pRg st="6" end="6"/>
                                            </p:txEl>
                                          </p:spTgt>
                                        </p:tgtEl>
                                      </p:cBhvr>
                                    </p:animEffect>
                                    <p:anim calcmode="lin" valueType="num">
                                      <p:cBhvr>
                                        <p:cTn id="57" dur="800" decel="100000" fill="hold"/>
                                        <p:tgtEl>
                                          <p:spTgt spid="9">
                                            <p:txEl>
                                              <p:pRg st="6" end="6"/>
                                            </p:txEl>
                                          </p:spTgt>
                                        </p:tgtEl>
                                        <p:attrNameLst>
                                          <p:attrName>style.rotation</p:attrName>
                                        </p:attrNameLst>
                                      </p:cBhvr>
                                      <p:tavLst>
                                        <p:tav tm="0">
                                          <p:val>
                                            <p:fltVal val="-90"/>
                                          </p:val>
                                        </p:tav>
                                        <p:tav tm="100000">
                                          <p:val>
                                            <p:fltVal val="0"/>
                                          </p:val>
                                        </p:tav>
                                      </p:tavLst>
                                    </p:anim>
                                    <p:anim calcmode="lin" valueType="num">
                                      <p:cBhvr>
                                        <p:cTn id="58" dur="800" decel="100000" fill="hold"/>
                                        <p:tgtEl>
                                          <p:spTgt spid="9">
                                            <p:txEl>
                                              <p:pRg st="6" end="6"/>
                                            </p:tx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9">
                                            <p:txEl>
                                              <p:pRg st="6" end="6"/>
                                            </p:tx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9">
                                            <p:txEl>
                                              <p:pRg st="6" end="6"/>
                                            </p:tx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9">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9">
                                            <p:txEl>
                                              <p:pRg st="7" end="7"/>
                                            </p:txEl>
                                          </p:spTgt>
                                        </p:tgtEl>
                                        <p:attrNameLst>
                                          <p:attrName>style.visibility</p:attrName>
                                        </p:attrNameLst>
                                      </p:cBhvr>
                                      <p:to>
                                        <p:strVal val="visible"/>
                                      </p:to>
                                    </p:set>
                                    <p:animEffect transition="in" filter="fade">
                                      <p:cBhvr>
                                        <p:cTn id="66" dur="800" decel="100000"/>
                                        <p:tgtEl>
                                          <p:spTgt spid="9">
                                            <p:txEl>
                                              <p:pRg st="7" end="7"/>
                                            </p:txEl>
                                          </p:spTgt>
                                        </p:tgtEl>
                                      </p:cBhvr>
                                    </p:animEffect>
                                    <p:anim calcmode="lin" valueType="num">
                                      <p:cBhvr>
                                        <p:cTn id="67" dur="800" decel="100000" fill="hold"/>
                                        <p:tgtEl>
                                          <p:spTgt spid="9">
                                            <p:txEl>
                                              <p:pRg st="7" end="7"/>
                                            </p:txEl>
                                          </p:spTgt>
                                        </p:tgtEl>
                                        <p:attrNameLst>
                                          <p:attrName>style.rotation</p:attrName>
                                        </p:attrNameLst>
                                      </p:cBhvr>
                                      <p:tavLst>
                                        <p:tav tm="0">
                                          <p:val>
                                            <p:fltVal val="-90"/>
                                          </p:val>
                                        </p:tav>
                                        <p:tav tm="100000">
                                          <p:val>
                                            <p:fltVal val="0"/>
                                          </p:val>
                                        </p:tav>
                                      </p:tavLst>
                                    </p:anim>
                                    <p:anim calcmode="lin" valueType="num">
                                      <p:cBhvr>
                                        <p:cTn id="68" dur="800" decel="100000" fill="hold"/>
                                        <p:tgtEl>
                                          <p:spTgt spid="9">
                                            <p:txEl>
                                              <p:pRg st="7" end="7"/>
                                            </p:txEl>
                                          </p:spTgt>
                                        </p:tgtEl>
                                        <p:attrNameLst>
                                          <p:attrName>ppt_x</p:attrName>
                                        </p:attrNameLst>
                                      </p:cBhvr>
                                      <p:tavLst>
                                        <p:tav tm="0">
                                          <p:val>
                                            <p:strVal val="#ppt_x+0.4"/>
                                          </p:val>
                                        </p:tav>
                                        <p:tav tm="100000">
                                          <p:val>
                                            <p:strVal val="#ppt_x-0.05"/>
                                          </p:val>
                                        </p:tav>
                                      </p:tavLst>
                                    </p:anim>
                                    <p:anim calcmode="lin" valueType="num">
                                      <p:cBhvr>
                                        <p:cTn id="69" dur="800" decel="100000" fill="hold"/>
                                        <p:tgtEl>
                                          <p:spTgt spid="9">
                                            <p:txEl>
                                              <p:pRg st="7" end="7"/>
                                            </p:txEl>
                                          </p:spTgt>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9">
                                            <p:txEl>
                                              <p:pRg st="7" end="7"/>
                                            </p:txEl>
                                          </p:spTgt>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9">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أهداف الاتصال اللفظي</a:t>
            </a:r>
            <a:endParaRPr lang="ar-SA"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323528" y="2214530"/>
            <a:ext cx="8229600" cy="4238806"/>
          </a:xfrm>
        </p:spPr>
        <p:txBody>
          <a:bodyPr>
            <a:noAutofit/>
          </a:bodyPr>
          <a:lstStyle/>
          <a:p>
            <a:pPr lvl="0"/>
            <a:r>
              <a:rPr lang="ar-EG" sz="4000" b="1" u="sng" dirty="0" smtClean="0">
                <a:solidFill>
                  <a:srgbClr val="006800"/>
                </a:solidFill>
              </a:rPr>
              <a:t>أهداف الاتصال اللفظي:</a:t>
            </a:r>
            <a:endParaRPr lang="ar-SA" sz="4000" b="1" u="sng" dirty="0" smtClean="0">
              <a:solidFill>
                <a:srgbClr val="006800"/>
              </a:solidFill>
            </a:endParaRPr>
          </a:p>
          <a:p>
            <a:pPr lvl="0">
              <a:buFont typeface="Wingdings" pitchFamily="2" charset="2"/>
              <a:buChar char="Ø"/>
            </a:pPr>
            <a:r>
              <a:rPr lang="ar-JO" sz="3600" b="1" dirty="0" smtClean="0"/>
              <a:t>-</a:t>
            </a:r>
            <a:r>
              <a:rPr lang="ar-JO" sz="3600" b="1" dirty="0"/>
              <a:t>الرغبة في الاتصال</a:t>
            </a:r>
            <a:r>
              <a:rPr lang="ar-EG" sz="3600" b="1" dirty="0" smtClean="0">
                <a:solidFill>
                  <a:schemeClr val="tx2">
                    <a:lumMod val="50000"/>
                  </a:schemeClr>
                </a:solidFill>
              </a:rPr>
              <a:t>.</a:t>
            </a:r>
            <a:endParaRPr lang="en-US" sz="3600" b="1" dirty="0" smtClean="0">
              <a:solidFill>
                <a:schemeClr val="tx2">
                  <a:lumMod val="50000"/>
                </a:schemeClr>
              </a:solidFill>
            </a:endParaRPr>
          </a:p>
          <a:p>
            <a:pPr lvl="0">
              <a:buFont typeface="Wingdings" pitchFamily="2" charset="2"/>
              <a:buChar char="Ø"/>
            </a:pPr>
            <a:r>
              <a:rPr lang="ar-JO" sz="3600" b="1" dirty="0" smtClean="0">
                <a:solidFill>
                  <a:srgbClr val="FF0000"/>
                </a:solidFill>
              </a:rPr>
              <a:t>وضوح </a:t>
            </a:r>
            <a:r>
              <a:rPr lang="ar-JO" sz="3600" b="1" dirty="0">
                <a:solidFill>
                  <a:srgbClr val="FF0000"/>
                </a:solidFill>
              </a:rPr>
              <a:t>الصوت</a:t>
            </a:r>
            <a:r>
              <a:rPr lang="ar-EG" sz="3600" b="1" dirty="0" smtClean="0"/>
              <a:t>.</a:t>
            </a:r>
            <a:endParaRPr lang="en-US" sz="3600" b="1" dirty="0" smtClean="0"/>
          </a:p>
          <a:p>
            <a:pPr lvl="0">
              <a:buFont typeface="Wingdings" pitchFamily="2" charset="2"/>
              <a:buChar char="Ø"/>
            </a:pPr>
            <a:r>
              <a:rPr lang="ar-JO" sz="3600" b="1" dirty="0" smtClean="0">
                <a:solidFill>
                  <a:srgbClr val="00B050"/>
                </a:solidFill>
              </a:rPr>
              <a:t>التكرار</a:t>
            </a:r>
            <a:r>
              <a:rPr lang="ar-EG" sz="3600" b="1" dirty="0" smtClean="0">
                <a:solidFill>
                  <a:srgbClr val="00B050"/>
                </a:solidFill>
              </a:rPr>
              <a:t>.</a:t>
            </a:r>
            <a:endParaRPr lang="en-US" sz="3600" b="1" dirty="0" smtClean="0">
              <a:solidFill>
                <a:srgbClr val="00B050"/>
              </a:solidFill>
            </a:endParaRPr>
          </a:p>
          <a:p>
            <a:pPr>
              <a:buFont typeface="Wingdings" pitchFamily="2" charset="2"/>
              <a:buChar char="Ø"/>
            </a:pPr>
            <a:r>
              <a:rPr lang="ar-JO" sz="3600" b="1" dirty="0" smtClean="0">
                <a:solidFill>
                  <a:srgbClr val="C00000"/>
                </a:solidFill>
              </a:rPr>
              <a:t>التشجيع </a:t>
            </a:r>
            <a:r>
              <a:rPr lang="ar-JO" sz="3600" b="1" dirty="0">
                <a:solidFill>
                  <a:srgbClr val="C00000"/>
                </a:solidFill>
              </a:rPr>
              <a:t>والتجاوب</a:t>
            </a:r>
            <a:r>
              <a:rPr lang="ar-SA" sz="3600" b="1" dirty="0" smtClean="0">
                <a:solidFill>
                  <a:srgbClr val="C00000"/>
                </a:solidFill>
              </a:rPr>
              <a:t>.</a:t>
            </a:r>
            <a:endParaRPr lang="ar-EG" sz="3600" b="1" dirty="0" smtClean="0">
              <a:solidFill>
                <a:srgbClr val="C00000"/>
              </a:solidFill>
            </a:endParaRPr>
          </a:p>
          <a:p>
            <a:pPr>
              <a:buFont typeface="Wingdings" pitchFamily="2" charset="2"/>
              <a:buChar char="Ø"/>
            </a:pPr>
            <a:r>
              <a:rPr lang="ar-JO" sz="3600" b="1" dirty="0">
                <a:solidFill>
                  <a:srgbClr val="FF0000"/>
                </a:solidFill>
              </a:rPr>
              <a:t>التغذية </a:t>
            </a:r>
            <a:r>
              <a:rPr lang="ar-JO" sz="3600" b="1" dirty="0" smtClean="0">
                <a:solidFill>
                  <a:srgbClr val="FF0000"/>
                </a:solidFill>
              </a:rPr>
              <a:t>الراجعة</a:t>
            </a:r>
            <a:r>
              <a:rPr lang="ar-EG" sz="3600" b="1" dirty="0" smtClean="0">
                <a:solidFill>
                  <a:srgbClr val="FF0000"/>
                </a:solidFill>
              </a:rPr>
              <a:t>.</a:t>
            </a:r>
            <a:endParaRPr lang="ar-EG" sz="3600" b="1" dirty="0">
              <a:solidFill>
                <a:srgbClr val="FF0000"/>
              </a:solidFill>
            </a:endParaRPr>
          </a:p>
        </p:txBody>
      </p:sp>
      <p:sp>
        <p:nvSpPr>
          <p:cNvPr id="5" name="AutoShape 4" descr="http://www.aun.edu.eg/IR/images/7-19-2013-1-05-02-AM_706_the%20goals2.jpg"/>
          <p:cNvSpPr>
            <a:spLocks noChangeAspect="1" noChangeArrowheads="1"/>
          </p:cNvSpPr>
          <p:nvPr/>
        </p:nvSpPr>
        <p:spPr bwMode="auto">
          <a:xfrm>
            <a:off x="231453" y="3637542"/>
            <a:ext cx="208915" cy="20891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16390" name="Picture 6" descr="http://www.aun.edu.eg/IR/images/7-19-2013-1-05-02-AM_706_the%20goals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3068960"/>
            <a:ext cx="4320480" cy="336133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ox(in)">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circle(in)">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 calcmode="lin" valueType="num">
                                      <p:cBhvr additive="base">
                                        <p:cTn id="2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 calcmode="lin" valueType="num">
                                      <p:cBhvr additive="base">
                                        <p:cTn id="28"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خصائص الاتصال</a:t>
            </a:r>
            <a:r>
              <a:rPr lang="ar-SA" sz="5400" b="1" dirty="0" smtClean="0">
                <a:solidFill>
                  <a:schemeClr val="bg1"/>
                </a:solidFill>
              </a:rPr>
              <a:t> </a:t>
            </a:r>
            <a:r>
              <a:rPr lang="ar-EG" sz="5400" b="1" dirty="0" smtClean="0">
                <a:solidFill>
                  <a:schemeClr val="bg1"/>
                </a:solidFill>
              </a:rPr>
              <a:t>اللفظي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3" name="Content Placeholder 2"/>
          <p:cNvSpPr>
            <a:spLocks noGrp="1"/>
          </p:cNvSpPr>
          <p:nvPr>
            <p:ph idx="1"/>
          </p:nvPr>
        </p:nvSpPr>
        <p:spPr>
          <a:xfrm>
            <a:off x="662880" y="1772816"/>
            <a:ext cx="8229600" cy="4525963"/>
          </a:xfrm>
        </p:spPr>
        <p:txBody>
          <a:bodyPr>
            <a:normAutofit fontScale="92500" lnSpcReduction="10000"/>
          </a:bodyPr>
          <a:lstStyle/>
          <a:p>
            <a:pPr lvl="0" algn="just"/>
            <a:r>
              <a:rPr lang="ar-EG" b="1" dirty="0">
                <a:solidFill>
                  <a:srgbClr val="006800"/>
                </a:solidFill>
              </a:rPr>
              <a:t>يستخدم الرموز على شكل كلمات منطوقة أو مكتوبة.</a:t>
            </a:r>
            <a:endParaRPr lang="en-US" b="1" dirty="0">
              <a:solidFill>
                <a:srgbClr val="006800"/>
              </a:solidFill>
            </a:endParaRPr>
          </a:p>
          <a:p>
            <a:pPr lvl="0" algn="just"/>
            <a:r>
              <a:rPr lang="ar-EG" b="1" dirty="0">
                <a:solidFill>
                  <a:srgbClr val="FF0000"/>
                </a:solidFill>
              </a:rPr>
              <a:t>يستخدم رموزا ذات معاني.</a:t>
            </a:r>
            <a:endParaRPr lang="en-US" b="1" dirty="0">
              <a:solidFill>
                <a:srgbClr val="FF0000"/>
              </a:solidFill>
            </a:endParaRPr>
          </a:p>
          <a:p>
            <a:pPr lvl="0" algn="just"/>
            <a:r>
              <a:rPr lang="ar-EG" b="1" dirty="0">
                <a:solidFill>
                  <a:schemeClr val="accent4">
                    <a:lumMod val="75000"/>
                  </a:schemeClr>
                </a:solidFill>
              </a:rPr>
              <a:t>تتحكم فيه قواعد اللغة -أي لغة-من حيث القواعد والأسلوب والتركيب والبناء.</a:t>
            </a:r>
            <a:endParaRPr lang="en-US" b="1" dirty="0">
              <a:solidFill>
                <a:schemeClr val="accent4">
                  <a:lumMod val="75000"/>
                </a:schemeClr>
              </a:solidFill>
            </a:endParaRPr>
          </a:p>
          <a:p>
            <a:pPr lvl="0" algn="just"/>
            <a:r>
              <a:rPr lang="ar-EG" b="1" dirty="0">
                <a:solidFill>
                  <a:schemeClr val="tx2">
                    <a:lumMod val="75000"/>
                  </a:schemeClr>
                </a:solidFill>
              </a:rPr>
              <a:t>قاصر على ثقافة واحدة فقط وهي ثقافة اللغة التي نبعت منها، حيث يحمل معانيها ومدلولاتها.</a:t>
            </a:r>
            <a:endParaRPr lang="en-US" b="1" dirty="0">
              <a:solidFill>
                <a:schemeClr val="tx2">
                  <a:lumMod val="75000"/>
                </a:schemeClr>
              </a:solidFill>
            </a:endParaRPr>
          </a:p>
          <a:p>
            <a:pPr lvl="0" algn="just"/>
            <a:r>
              <a:rPr lang="ar-EG" b="1" dirty="0">
                <a:solidFill>
                  <a:srgbClr val="006800"/>
                </a:solidFill>
              </a:rPr>
              <a:t>أقل تأثيرا في المستقبل.</a:t>
            </a:r>
            <a:endParaRPr lang="en-US" b="1" dirty="0">
              <a:solidFill>
                <a:srgbClr val="006800"/>
              </a:solidFill>
            </a:endParaRPr>
          </a:p>
          <a:p>
            <a:pPr lvl="0" algn="just"/>
            <a:r>
              <a:rPr lang="ar-EG" b="1" dirty="0">
                <a:solidFill>
                  <a:srgbClr val="FF0000"/>
                </a:solidFill>
              </a:rPr>
              <a:t>يتم اكتسابه في مرحلة متأخرة من </a:t>
            </a:r>
            <a:r>
              <a:rPr lang="ar-EG" b="1" dirty="0" smtClean="0">
                <a:solidFill>
                  <a:srgbClr val="FF0000"/>
                </a:solidFill>
              </a:rPr>
              <a:t>النمو.</a:t>
            </a:r>
          </a:p>
          <a:p>
            <a:pPr lvl="0" algn="just"/>
            <a:r>
              <a:rPr lang="ar-EG" b="1" dirty="0" smtClean="0"/>
              <a:t>أقل </a:t>
            </a:r>
            <a:r>
              <a:rPr lang="ar-EG" b="1" dirty="0"/>
              <a:t>صدقا من الاتصال غير اللفظي</a:t>
            </a:r>
            <a:r>
              <a:rPr lang="en-US" b="1" dirty="0" smtClean="0"/>
              <a:t>.</a:t>
            </a:r>
            <a:endParaRPr lang="en-US" b="1" dirty="0"/>
          </a:p>
        </p:txBody>
      </p:sp>
      <p:pic>
        <p:nvPicPr>
          <p:cNvPr id="2050" name="Picture 2" descr="b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1853" y="4149080"/>
            <a:ext cx="3043237" cy="2312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مهارات الاتصال</a:t>
            </a:r>
            <a:r>
              <a:rPr lang="ar-SA" sz="5400" b="1" dirty="0" smtClean="0">
                <a:solidFill>
                  <a:schemeClr val="bg1"/>
                </a:solidFill>
              </a:rPr>
              <a:t> </a:t>
            </a:r>
            <a:r>
              <a:rPr lang="ar-EG" sz="5400" b="1" dirty="0" smtClean="0">
                <a:solidFill>
                  <a:schemeClr val="bg1"/>
                </a:solidFill>
              </a:rPr>
              <a:t>اللفظي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457200" y="1628800"/>
            <a:ext cx="8507288" cy="5002635"/>
          </a:xfrm>
        </p:spPr>
        <p:txBody>
          <a:bodyPr>
            <a:noAutofit/>
          </a:bodyPr>
          <a:lstStyle/>
          <a:p>
            <a:pPr>
              <a:buNone/>
            </a:pPr>
            <a:r>
              <a:rPr lang="ar-SA" b="1" u="sng" dirty="0">
                <a:solidFill>
                  <a:srgbClr val="FF0000"/>
                </a:solidFill>
              </a:rPr>
              <a:t>وظائف اللغة </a:t>
            </a:r>
            <a:r>
              <a:rPr lang="ar-SA" b="1" u="sng" dirty="0" err="1">
                <a:solidFill>
                  <a:srgbClr val="FF0000"/>
                </a:solidFill>
              </a:rPr>
              <a:t>فى</a:t>
            </a:r>
            <a:r>
              <a:rPr lang="ar-SA" b="1" u="sng" dirty="0">
                <a:solidFill>
                  <a:srgbClr val="FF0000"/>
                </a:solidFill>
              </a:rPr>
              <a:t> الاتصال اللفظي </a:t>
            </a:r>
            <a:r>
              <a:rPr lang="ar-EG" b="1" u="sng" dirty="0" smtClean="0">
                <a:solidFill>
                  <a:srgbClr val="FF0000"/>
                </a:solidFill>
              </a:rPr>
              <a:t>:</a:t>
            </a:r>
          </a:p>
          <a:p>
            <a:pPr marL="0" indent="0">
              <a:buNone/>
            </a:pPr>
            <a:r>
              <a:rPr lang="ar-EG" sz="2400" b="1" dirty="0" smtClean="0">
                <a:solidFill>
                  <a:schemeClr val="accent1">
                    <a:lumMod val="75000"/>
                  </a:schemeClr>
                </a:solidFill>
              </a:rPr>
              <a:t>1- </a:t>
            </a:r>
            <a:r>
              <a:rPr lang="ar-JO" sz="2400" b="1" dirty="0" smtClean="0">
                <a:solidFill>
                  <a:schemeClr val="accent1">
                    <a:lumMod val="75000"/>
                  </a:schemeClr>
                </a:solidFill>
              </a:rPr>
              <a:t>وظيفة </a:t>
            </a:r>
            <a:r>
              <a:rPr lang="ar-JO" sz="2400" b="1" dirty="0">
                <a:solidFill>
                  <a:schemeClr val="accent1">
                    <a:lumMod val="75000"/>
                  </a:schemeClr>
                </a:solidFill>
              </a:rPr>
              <a:t>دعم عملية </a:t>
            </a:r>
            <a:r>
              <a:rPr lang="ar-JO" sz="2400" b="1" dirty="0" smtClean="0">
                <a:solidFill>
                  <a:schemeClr val="accent1">
                    <a:lumMod val="75000"/>
                  </a:schemeClr>
                </a:solidFill>
              </a:rPr>
              <a:t>التفكير</a:t>
            </a:r>
            <a:r>
              <a:rPr lang="ar-EG" sz="2400" b="1" dirty="0" err="1" smtClean="0">
                <a:solidFill>
                  <a:schemeClr val="accent1">
                    <a:lumMod val="75000"/>
                  </a:schemeClr>
                </a:solidFill>
              </a:rPr>
              <a:t>.</a:t>
            </a:r>
            <a:r>
              <a:rPr lang="ar-EG" sz="2400" b="1" dirty="0" smtClean="0">
                <a:solidFill>
                  <a:schemeClr val="accent1">
                    <a:lumMod val="75000"/>
                  </a:schemeClr>
                </a:solidFill>
              </a:rPr>
              <a:t>                         </a:t>
            </a:r>
            <a:r>
              <a:rPr lang="en-US" sz="2400" b="1" dirty="0" smtClean="0">
                <a:solidFill>
                  <a:schemeClr val="accent1">
                    <a:lumMod val="75000"/>
                  </a:schemeClr>
                </a:solidFill>
              </a:rPr>
              <a:t> </a:t>
            </a:r>
            <a:endParaRPr lang="ar-EG" sz="2400" b="1" dirty="0">
              <a:solidFill>
                <a:schemeClr val="accent1">
                  <a:lumMod val="75000"/>
                </a:schemeClr>
              </a:solidFill>
            </a:endParaRPr>
          </a:p>
          <a:p>
            <a:pPr marL="0" indent="0">
              <a:buNone/>
            </a:pPr>
            <a:r>
              <a:rPr lang="ar-EG" sz="2400" b="1" dirty="0" smtClean="0">
                <a:solidFill>
                  <a:srgbClr val="006800"/>
                </a:solidFill>
              </a:rPr>
              <a:t>2- </a:t>
            </a:r>
            <a:r>
              <a:rPr lang="ar-JO" sz="2400" b="1" dirty="0" smtClean="0">
                <a:solidFill>
                  <a:srgbClr val="006800"/>
                </a:solidFill>
              </a:rPr>
              <a:t>وظيفة تعبيرية</a:t>
            </a:r>
            <a:r>
              <a:rPr lang="ar-EG" sz="2400" b="1" dirty="0" err="1" smtClean="0">
                <a:solidFill>
                  <a:srgbClr val="006800"/>
                </a:solidFill>
              </a:rPr>
              <a:t>.</a:t>
            </a:r>
            <a:r>
              <a:rPr lang="ar-EG" sz="2400" b="1" dirty="0" smtClean="0">
                <a:solidFill>
                  <a:srgbClr val="006800"/>
                </a:solidFill>
              </a:rPr>
              <a:t>                                      </a:t>
            </a:r>
            <a:r>
              <a:rPr lang="ar-SA" sz="2400" b="1" dirty="0" smtClean="0">
                <a:solidFill>
                  <a:srgbClr val="006800"/>
                </a:solidFill>
              </a:rPr>
              <a:t>11</a:t>
            </a:r>
            <a:r>
              <a:rPr lang="ar-EG" sz="2400" b="1" dirty="0" err="1" smtClean="0">
                <a:solidFill>
                  <a:srgbClr val="006800"/>
                </a:solidFill>
              </a:rPr>
              <a:t>-</a:t>
            </a:r>
            <a:r>
              <a:rPr lang="ar-EG" sz="2400" b="1" dirty="0" smtClean="0">
                <a:solidFill>
                  <a:srgbClr val="006800"/>
                </a:solidFill>
              </a:rPr>
              <a:t> </a:t>
            </a:r>
            <a:r>
              <a:rPr lang="ar-JO" sz="2400" b="1" dirty="0">
                <a:solidFill>
                  <a:srgbClr val="006800"/>
                </a:solidFill>
              </a:rPr>
              <a:t>وظيفة نفسية</a:t>
            </a:r>
            <a:r>
              <a:rPr lang="ar-EG" sz="2400" b="1" dirty="0">
                <a:solidFill>
                  <a:srgbClr val="006800"/>
                </a:solidFill>
              </a:rPr>
              <a:t>.</a:t>
            </a:r>
          </a:p>
          <a:p>
            <a:pPr marL="0" indent="0">
              <a:buNone/>
            </a:pPr>
            <a:r>
              <a:rPr lang="ar-EG" sz="2400" b="1" dirty="0" smtClean="0">
                <a:solidFill>
                  <a:schemeClr val="accent1">
                    <a:lumMod val="75000"/>
                  </a:schemeClr>
                </a:solidFill>
              </a:rPr>
              <a:t>3- </a:t>
            </a:r>
            <a:r>
              <a:rPr lang="ar-JO" sz="2400" b="1" dirty="0" smtClean="0">
                <a:solidFill>
                  <a:schemeClr val="accent1">
                    <a:lumMod val="75000"/>
                  </a:schemeClr>
                </a:solidFill>
              </a:rPr>
              <a:t>وظيفة </a:t>
            </a:r>
            <a:r>
              <a:rPr lang="ar-JO" sz="2400" b="1" dirty="0">
                <a:solidFill>
                  <a:schemeClr val="accent1">
                    <a:lumMod val="75000"/>
                  </a:schemeClr>
                </a:solidFill>
              </a:rPr>
              <a:t>وصفية أو </a:t>
            </a:r>
            <a:r>
              <a:rPr lang="ar-JO" sz="2400" b="1" dirty="0" smtClean="0">
                <a:solidFill>
                  <a:schemeClr val="accent1">
                    <a:lumMod val="75000"/>
                  </a:schemeClr>
                </a:solidFill>
              </a:rPr>
              <a:t>استعراضية</a:t>
            </a:r>
            <a:r>
              <a:rPr lang="ar-EG" sz="2400" b="1" dirty="0" err="1" smtClean="0">
                <a:solidFill>
                  <a:schemeClr val="accent1">
                    <a:lumMod val="75000"/>
                  </a:schemeClr>
                </a:solidFill>
              </a:rPr>
              <a:t>.</a:t>
            </a:r>
            <a:r>
              <a:rPr lang="ar-EG" sz="2400" b="1" dirty="0" smtClean="0">
                <a:solidFill>
                  <a:schemeClr val="accent1">
                    <a:lumMod val="75000"/>
                  </a:schemeClr>
                </a:solidFill>
              </a:rPr>
              <a:t>                     </a:t>
            </a:r>
            <a:r>
              <a:rPr lang="ar-SA" sz="2400" b="1" dirty="0" smtClean="0">
                <a:solidFill>
                  <a:schemeClr val="accent1">
                    <a:lumMod val="75000"/>
                  </a:schemeClr>
                </a:solidFill>
              </a:rPr>
              <a:t>12</a:t>
            </a:r>
            <a:r>
              <a:rPr lang="ar-EG" sz="2400" b="1" dirty="0" err="1" smtClean="0">
                <a:solidFill>
                  <a:schemeClr val="accent1">
                    <a:lumMod val="75000"/>
                  </a:schemeClr>
                </a:solidFill>
              </a:rPr>
              <a:t>-</a:t>
            </a:r>
            <a:r>
              <a:rPr lang="ar-EG" sz="2400" b="1" dirty="0" smtClean="0">
                <a:solidFill>
                  <a:schemeClr val="accent1">
                    <a:lumMod val="75000"/>
                  </a:schemeClr>
                </a:solidFill>
              </a:rPr>
              <a:t> </a:t>
            </a:r>
            <a:r>
              <a:rPr lang="ar-JO" sz="2400" b="1" dirty="0">
                <a:solidFill>
                  <a:schemeClr val="accent1">
                    <a:lumMod val="75000"/>
                  </a:schemeClr>
                </a:solidFill>
              </a:rPr>
              <a:t>وظيفة أدبية</a:t>
            </a:r>
            <a:r>
              <a:rPr lang="ar-EG" sz="2400" b="1" dirty="0">
                <a:solidFill>
                  <a:schemeClr val="accent1">
                    <a:lumMod val="75000"/>
                  </a:schemeClr>
                </a:solidFill>
              </a:rPr>
              <a:t>.</a:t>
            </a:r>
            <a:endParaRPr lang="ar-EG" sz="2400" b="1" dirty="0" smtClean="0">
              <a:solidFill>
                <a:schemeClr val="accent1">
                  <a:lumMod val="75000"/>
                </a:schemeClr>
              </a:solidFill>
            </a:endParaRPr>
          </a:p>
          <a:p>
            <a:pPr marL="0" indent="0">
              <a:buNone/>
            </a:pPr>
            <a:r>
              <a:rPr lang="ar-EG" sz="2400" b="1" dirty="0" smtClean="0">
                <a:solidFill>
                  <a:srgbClr val="C00000"/>
                </a:solidFill>
              </a:rPr>
              <a:t>4- </a:t>
            </a:r>
            <a:r>
              <a:rPr lang="ar-JO" sz="2400" b="1" dirty="0" smtClean="0">
                <a:solidFill>
                  <a:srgbClr val="C00000"/>
                </a:solidFill>
              </a:rPr>
              <a:t>وظيفة </a:t>
            </a:r>
            <a:r>
              <a:rPr lang="ar-JO" sz="2400" b="1" dirty="0">
                <a:solidFill>
                  <a:srgbClr val="C00000"/>
                </a:solidFill>
              </a:rPr>
              <a:t>تأثيرية أو </a:t>
            </a:r>
            <a:r>
              <a:rPr lang="ar-JO" sz="2400" b="1" dirty="0" smtClean="0">
                <a:solidFill>
                  <a:srgbClr val="C00000"/>
                </a:solidFill>
              </a:rPr>
              <a:t>إقناعيه</a:t>
            </a:r>
            <a:r>
              <a:rPr lang="ar-EG" sz="2400" b="1" dirty="0" err="1" smtClean="0">
                <a:solidFill>
                  <a:srgbClr val="C00000"/>
                </a:solidFill>
              </a:rPr>
              <a:t>.</a:t>
            </a:r>
            <a:r>
              <a:rPr lang="ar-EG" sz="2400" b="1" dirty="0" smtClean="0">
                <a:solidFill>
                  <a:srgbClr val="C00000"/>
                </a:solidFill>
              </a:rPr>
              <a:t>                          </a:t>
            </a:r>
            <a:r>
              <a:rPr lang="ar-SA" sz="2400" b="1" dirty="0" smtClean="0">
                <a:solidFill>
                  <a:srgbClr val="C00000"/>
                </a:solidFill>
              </a:rPr>
              <a:t>13</a:t>
            </a:r>
            <a:r>
              <a:rPr lang="ar-EG" sz="2400" b="1" dirty="0" err="1" smtClean="0">
                <a:solidFill>
                  <a:srgbClr val="C00000"/>
                </a:solidFill>
              </a:rPr>
              <a:t>-</a:t>
            </a:r>
            <a:r>
              <a:rPr lang="ar-EG" sz="2400" b="1" dirty="0" smtClean="0">
                <a:solidFill>
                  <a:srgbClr val="C00000"/>
                </a:solidFill>
              </a:rPr>
              <a:t> </a:t>
            </a:r>
            <a:r>
              <a:rPr lang="ar-JO" sz="2400" b="1" dirty="0">
                <a:solidFill>
                  <a:srgbClr val="C00000"/>
                </a:solidFill>
              </a:rPr>
              <a:t>وظيفة مرجعيّة</a:t>
            </a:r>
            <a:r>
              <a:rPr lang="ar-EG" sz="2400" b="1" dirty="0">
                <a:solidFill>
                  <a:srgbClr val="C00000"/>
                </a:solidFill>
              </a:rPr>
              <a:t>.</a:t>
            </a:r>
            <a:endParaRPr lang="ar-EG" sz="2400" b="1" dirty="0" smtClean="0">
              <a:solidFill>
                <a:srgbClr val="C00000"/>
              </a:solidFill>
            </a:endParaRPr>
          </a:p>
          <a:p>
            <a:pPr marL="0" indent="0">
              <a:buNone/>
            </a:pPr>
            <a:r>
              <a:rPr lang="ar-EG" sz="2400" b="1" dirty="0" smtClean="0">
                <a:solidFill>
                  <a:srgbClr val="00B050"/>
                </a:solidFill>
              </a:rPr>
              <a:t>5- </a:t>
            </a:r>
            <a:r>
              <a:rPr lang="ar-JO" sz="2400" b="1" dirty="0" smtClean="0">
                <a:solidFill>
                  <a:srgbClr val="00B050"/>
                </a:solidFill>
              </a:rPr>
              <a:t>وظيفة تقييميَّة</a:t>
            </a:r>
            <a:r>
              <a:rPr lang="ar-EG" sz="2400" b="1" dirty="0" err="1" smtClean="0">
                <a:solidFill>
                  <a:srgbClr val="00B050"/>
                </a:solidFill>
              </a:rPr>
              <a:t>.</a:t>
            </a:r>
            <a:r>
              <a:rPr lang="ar-EG" sz="2400" b="1" dirty="0" smtClean="0">
                <a:solidFill>
                  <a:srgbClr val="00B050"/>
                </a:solidFill>
              </a:rPr>
              <a:t>                                      </a:t>
            </a:r>
            <a:r>
              <a:rPr lang="ar-SA" sz="2400" b="1" dirty="0" smtClean="0">
                <a:solidFill>
                  <a:srgbClr val="00B050"/>
                </a:solidFill>
              </a:rPr>
              <a:t>14</a:t>
            </a:r>
            <a:r>
              <a:rPr lang="ar-EG" sz="2400" b="1" dirty="0" err="1" smtClean="0">
                <a:solidFill>
                  <a:srgbClr val="00B050"/>
                </a:solidFill>
              </a:rPr>
              <a:t>-</a:t>
            </a:r>
            <a:r>
              <a:rPr lang="ar-EG" sz="2400" b="1" dirty="0" smtClean="0">
                <a:solidFill>
                  <a:srgbClr val="00B050"/>
                </a:solidFill>
              </a:rPr>
              <a:t> </a:t>
            </a:r>
            <a:r>
              <a:rPr lang="ar-JO" sz="2400" b="1" dirty="0">
                <a:solidFill>
                  <a:srgbClr val="00B050"/>
                </a:solidFill>
              </a:rPr>
              <a:t>وظيفة الكشف والإظهار</a:t>
            </a:r>
            <a:r>
              <a:rPr lang="ar-EG" sz="2400" b="1" dirty="0">
                <a:solidFill>
                  <a:srgbClr val="00B050"/>
                </a:solidFill>
              </a:rPr>
              <a:t>.</a:t>
            </a:r>
            <a:endParaRPr lang="ar-EG" sz="2400" b="1" dirty="0" smtClean="0">
              <a:solidFill>
                <a:srgbClr val="00B050"/>
              </a:solidFill>
            </a:endParaRPr>
          </a:p>
          <a:p>
            <a:pPr marL="0" indent="0">
              <a:buNone/>
            </a:pPr>
            <a:r>
              <a:rPr lang="ar-EG" sz="2400" b="1" dirty="0" smtClean="0">
                <a:solidFill>
                  <a:srgbClr val="006800"/>
                </a:solidFill>
              </a:rPr>
              <a:t>6- </a:t>
            </a:r>
            <a:r>
              <a:rPr lang="ar-JO" sz="2400" b="1" dirty="0" smtClean="0">
                <a:solidFill>
                  <a:srgbClr val="006800"/>
                </a:solidFill>
              </a:rPr>
              <a:t>وظيفة إجرائية</a:t>
            </a:r>
            <a:r>
              <a:rPr lang="ar-EG" sz="2400" b="1" dirty="0" err="1" smtClean="0">
                <a:solidFill>
                  <a:srgbClr val="006800"/>
                </a:solidFill>
              </a:rPr>
              <a:t>.</a:t>
            </a:r>
            <a:r>
              <a:rPr lang="ar-EG" sz="2400" b="1" dirty="0" smtClean="0">
                <a:solidFill>
                  <a:srgbClr val="006800"/>
                </a:solidFill>
              </a:rPr>
              <a:t>                                      </a:t>
            </a:r>
            <a:r>
              <a:rPr lang="ar-SA" sz="2400" b="1" dirty="0" smtClean="0">
                <a:solidFill>
                  <a:srgbClr val="006800"/>
                </a:solidFill>
              </a:rPr>
              <a:t>15</a:t>
            </a:r>
            <a:r>
              <a:rPr lang="ar-EG" sz="2400" b="1" dirty="0" smtClean="0">
                <a:solidFill>
                  <a:srgbClr val="006800"/>
                </a:solidFill>
              </a:rPr>
              <a:t> </a:t>
            </a:r>
            <a:r>
              <a:rPr lang="ar-EG" sz="2400" b="1" dirty="0" smtClean="0">
                <a:solidFill>
                  <a:srgbClr val="006800"/>
                </a:solidFill>
              </a:rPr>
              <a:t>- </a:t>
            </a:r>
            <a:r>
              <a:rPr lang="ar-JO" sz="2400" b="1" dirty="0">
                <a:solidFill>
                  <a:srgbClr val="006800"/>
                </a:solidFill>
              </a:rPr>
              <a:t>وظيفة الإخفاء والإضمار</a:t>
            </a:r>
            <a:r>
              <a:rPr lang="ar-EG" sz="2400" b="1" dirty="0">
                <a:solidFill>
                  <a:srgbClr val="006800"/>
                </a:solidFill>
              </a:rPr>
              <a:t>.</a:t>
            </a:r>
            <a:endParaRPr lang="ar-EG" sz="2400" b="1" dirty="0" smtClean="0">
              <a:solidFill>
                <a:srgbClr val="006800"/>
              </a:solidFill>
            </a:endParaRPr>
          </a:p>
          <a:p>
            <a:pPr marL="0" indent="0">
              <a:buNone/>
            </a:pPr>
            <a:r>
              <a:rPr lang="ar-EG" sz="2400" b="1" dirty="0" smtClean="0">
                <a:solidFill>
                  <a:schemeClr val="accent1">
                    <a:lumMod val="75000"/>
                  </a:schemeClr>
                </a:solidFill>
              </a:rPr>
              <a:t>7- </a:t>
            </a:r>
            <a:r>
              <a:rPr lang="ar-JO" sz="2400" b="1" dirty="0" smtClean="0">
                <a:solidFill>
                  <a:schemeClr val="accent1">
                    <a:lumMod val="75000"/>
                  </a:schemeClr>
                </a:solidFill>
              </a:rPr>
              <a:t>وظيفة تواصلية</a:t>
            </a:r>
            <a:r>
              <a:rPr lang="ar-EG" sz="2400" b="1" dirty="0" err="1" smtClean="0">
                <a:solidFill>
                  <a:schemeClr val="accent1">
                    <a:lumMod val="75000"/>
                  </a:schemeClr>
                </a:solidFill>
              </a:rPr>
              <a:t>.</a:t>
            </a:r>
            <a:r>
              <a:rPr lang="ar-EG" sz="2400" b="1" dirty="0" smtClean="0">
                <a:solidFill>
                  <a:schemeClr val="accent1">
                    <a:lumMod val="75000"/>
                  </a:schemeClr>
                </a:solidFill>
              </a:rPr>
              <a:t>                                     </a:t>
            </a:r>
            <a:r>
              <a:rPr lang="ar-SA" sz="2400" b="1" dirty="0" smtClean="0">
                <a:solidFill>
                  <a:schemeClr val="accent1">
                    <a:lumMod val="75000"/>
                  </a:schemeClr>
                </a:solidFill>
              </a:rPr>
              <a:t>16</a:t>
            </a:r>
            <a:r>
              <a:rPr lang="ar-EG" sz="2400" b="1" dirty="0" smtClean="0">
                <a:solidFill>
                  <a:schemeClr val="accent1">
                    <a:lumMod val="75000"/>
                  </a:schemeClr>
                </a:solidFill>
              </a:rPr>
              <a:t> </a:t>
            </a:r>
            <a:r>
              <a:rPr lang="ar-EG" sz="2400" b="1" dirty="0" smtClean="0">
                <a:solidFill>
                  <a:schemeClr val="accent1">
                    <a:lumMod val="75000"/>
                  </a:schemeClr>
                </a:solidFill>
              </a:rPr>
              <a:t>- </a:t>
            </a:r>
            <a:r>
              <a:rPr lang="ar-JO" sz="2400" b="1" dirty="0">
                <a:solidFill>
                  <a:schemeClr val="accent1">
                    <a:lumMod val="75000"/>
                  </a:schemeClr>
                </a:solidFill>
              </a:rPr>
              <a:t>وظيفة سلطوية</a:t>
            </a:r>
            <a:r>
              <a:rPr lang="ar-EG" sz="2400" b="1" dirty="0">
                <a:solidFill>
                  <a:schemeClr val="accent1">
                    <a:lumMod val="75000"/>
                  </a:schemeClr>
                </a:solidFill>
              </a:rPr>
              <a:t>.</a:t>
            </a:r>
            <a:endParaRPr lang="ar-EG" sz="2400" b="1" dirty="0" smtClean="0">
              <a:solidFill>
                <a:schemeClr val="accent1">
                  <a:lumMod val="75000"/>
                </a:schemeClr>
              </a:solidFill>
            </a:endParaRPr>
          </a:p>
          <a:p>
            <a:pPr marL="0" indent="0">
              <a:buNone/>
            </a:pPr>
            <a:r>
              <a:rPr lang="ar-EG" sz="2400" b="1" dirty="0" smtClean="0">
                <a:solidFill>
                  <a:srgbClr val="C00000"/>
                </a:solidFill>
              </a:rPr>
              <a:t>8- </a:t>
            </a:r>
            <a:r>
              <a:rPr lang="ar-JO" sz="2400" b="1" dirty="0" smtClean="0">
                <a:solidFill>
                  <a:srgbClr val="C00000"/>
                </a:solidFill>
              </a:rPr>
              <a:t>وظيفة تفاهميه</a:t>
            </a:r>
            <a:r>
              <a:rPr lang="ar-EG" sz="2400" b="1" dirty="0" smtClean="0">
                <a:solidFill>
                  <a:srgbClr val="C00000"/>
                </a:solidFill>
              </a:rPr>
              <a:t>. </a:t>
            </a:r>
            <a:r>
              <a:rPr lang="ar-EG" sz="2400" b="1" dirty="0">
                <a:solidFill>
                  <a:srgbClr val="C00000"/>
                </a:solidFill>
              </a:rPr>
              <a:t>- </a:t>
            </a:r>
            <a:r>
              <a:rPr lang="ar-JO" sz="2400" b="1" dirty="0">
                <a:solidFill>
                  <a:srgbClr val="C00000"/>
                </a:solidFill>
              </a:rPr>
              <a:t>وظيفة معرفية</a:t>
            </a:r>
            <a:r>
              <a:rPr lang="ar-EG" sz="2400" b="1" dirty="0" err="1" smtClean="0">
                <a:solidFill>
                  <a:srgbClr val="C00000"/>
                </a:solidFill>
              </a:rPr>
              <a:t>.</a:t>
            </a:r>
            <a:r>
              <a:rPr lang="ar-EG" sz="2400" b="1" dirty="0" smtClean="0">
                <a:solidFill>
                  <a:srgbClr val="C00000"/>
                </a:solidFill>
              </a:rPr>
              <a:t>                 </a:t>
            </a:r>
            <a:r>
              <a:rPr lang="ar-SA" sz="2400" b="1" dirty="0" smtClean="0">
                <a:solidFill>
                  <a:srgbClr val="C00000"/>
                </a:solidFill>
              </a:rPr>
              <a:t>17</a:t>
            </a:r>
            <a:r>
              <a:rPr lang="ar-EG" sz="2400" b="1" dirty="0" smtClean="0">
                <a:solidFill>
                  <a:srgbClr val="C00000"/>
                </a:solidFill>
              </a:rPr>
              <a:t>  </a:t>
            </a:r>
            <a:r>
              <a:rPr lang="ar-EG" sz="2400" b="1" dirty="0" smtClean="0">
                <a:solidFill>
                  <a:srgbClr val="C00000"/>
                </a:solidFill>
              </a:rPr>
              <a:t>- </a:t>
            </a:r>
            <a:r>
              <a:rPr lang="ar-JO" sz="2400" b="1" dirty="0">
                <a:solidFill>
                  <a:srgbClr val="C00000"/>
                </a:solidFill>
              </a:rPr>
              <a:t>وظيفة معرفية</a:t>
            </a:r>
            <a:r>
              <a:rPr lang="ar-EG" sz="2400" b="1" dirty="0">
                <a:solidFill>
                  <a:srgbClr val="C00000"/>
                </a:solidFill>
              </a:rPr>
              <a:t>.</a:t>
            </a:r>
            <a:endParaRPr lang="ar-EG" sz="2400" b="1" dirty="0" smtClean="0">
              <a:solidFill>
                <a:srgbClr val="C00000"/>
              </a:solidFill>
            </a:endParaRPr>
          </a:p>
          <a:p>
            <a:pPr marL="0" indent="0">
              <a:buNone/>
            </a:pPr>
            <a:r>
              <a:rPr lang="ar-EG" sz="2400" b="1" dirty="0" smtClean="0"/>
              <a:t>9- </a:t>
            </a:r>
            <a:r>
              <a:rPr lang="ar-JO" sz="2400" b="1" dirty="0" smtClean="0"/>
              <a:t>وظيفة </a:t>
            </a:r>
            <a:r>
              <a:rPr lang="ar-JO" sz="2400" b="1" dirty="0"/>
              <a:t>نقل </a:t>
            </a:r>
            <a:r>
              <a:rPr lang="ar-JO" sz="2400" b="1" dirty="0" smtClean="0"/>
              <a:t>التراث</a:t>
            </a:r>
            <a:r>
              <a:rPr lang="ar-EG" sz="2400" b="1" dirty="0" smtClean="0"/>
              <a:t>.</a:t>
            </a:r>
          </a:p>
          <a:p>
            <a:pPr marL="0" indent="0">
              <a:buNone/>
            </a:pPr>
            <a:r>
              <a:rPr lang="ar-EG" sz="2400" b="1" dirty="0" smtClean="0">
                <a:solidFill>
                  <a:srgbClr val="FF0000"/>
                </a:solidFill>
              </a:rPr>
              <a:t>10- </a:t>
            </a:r>
            <a:r>
              <a:rPr lang="ar-JO" sz="2400" b="1" dirty="0" smtClean="0">
                <a:solidFill>
                  <a:srgbClr val="FF0000"/>
                </a:solidFill>
              </a:rPr>
              <a:t>وظيفة إنمائية</a:t>
            </a:r>
            <a:r>
              <a:rPr lang="ar-EG" sz="2400" b="1" dirty="0" smtClean="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4"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21"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9">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28"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35"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9">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9">
                                            <p:txEl>
                                              <p:pRg st="5" end="5"/>
                                            </p:txEl>
                                          </p:spTgt>
                                        </p:tgtEl>
                                        <p:attrNameLst>
                                          <p:attrName>style.visibility</p:attrName>
                                        </p:attrNameLst>
                                      </p:cBhvr>
                                      <p:to>
                                        <p:strVal val="visible"/>
                                      </p:to>
                                    </p:set>
                                    <p:anim calcmode="discrete" valueType="clr">
                                      <p:cBhvr override="childStyle">
                                        <p:cTn id="42" dur="80"/>
                                        <p:tgtEl>
                                          <p:spTgt spid="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9">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9">
                                            <p:txEl>
                                              <p:pRg st="6" end="6"/>
                                            </p:txEl>
                                          </p:spTgt>
                                        </p:tgtEl>
                                        <p:attrNameLst>
                                          <p:attrName>style.visibility</p:attrName>
                                        </p:attrNameLst>
                                      </p:cBhvr>
                                      <p:to>
                                        <p:strVal val="visible"/>
                                      </p:to>
                                    </p:set>
                                    <p:anim calcmode="discrete" valueType="clr">
                                      <p:cBhvr override="childStyle">
                                        <p:cTn id="49" dur="80"/>
                                        <p:tgtEl>
                                          <p:spTgt spid="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9">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9">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9">
                                            <p:txEl>
                                              <p:pRg st="7" end="7"/>
                                            </p:txEl>
                                          </p:spTgt>
                                        </p:tgtEl>
                                        <p:attrNameLst>
                                          <p:attrName>style.visibility</p:attrName>
                                        </p:attrNameLst>
                                      </p:cBhvr>
                                      <p:to>
                                        <p:strVal val="visible"/>
                                      </p:to>
                                    </p:set>
                                    <p:anim calcmode="discrete" valueType="clr">
                                      <p:cBhvr override="childStyle">
                                        <p:cTn id="56" dur="80"/>
                                        <p:tgtEl>
                                          <p:spTgt spid="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9">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9">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9">
                                            <p:txEl>
                                              <p:pRg st="8" end="8"/>
                                            </p:txEl>
                                          </p:spTgt>
                                        </p:tgtEl>
                                        <p:attrNameLst>
                                          <p:attrName>style.visibility</p:attrName>
                                        </p:attrNameLst>
                                      </p:cBhvr>
                                      <p:to>
                                        <p:strVal val="visible"/>
                                      </p:to>
                                    </p:set>
                                    <p:anim calcmode="discrete" valueType="clr">
                                      <p:cBhvr override="childStyle">
                                        <p:cTn id="63" dur="80"/>
                                        <p:tgtEl>
                                          <p:spTgt spid="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9">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9">
                                            <p:txEl>
                                              <p:pRg st="8" end="8"/>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nodeType="clickEffect">
                                  <p:stCondLst>
                                    <p:cond delay="0"/>
                                  </p:stCondLst>
                                  <p:iterate type="lt">
                                    <p:tmPct val="50000"/>
                                  </p:iterate>
                                  <p:childTnLst>
                                    <p:set>
                                      <p:cBhvr>
                                        <p:cTn id="69" dur="1" fill="hold">
                                          <p:stCondLst>
                                            <p:cond delay="0"/>
                                          </p:stCondLst>
                                        </p:cTn>
                                        <p:tgtEl>
                                          <p:spTgt spid="9">
                                            <p:txEl>
                                              <p:pRg st="9" end="9"/>
                                            </p:txEl>
                                          </p:spTgt>
                                        </p:tgtEl>
                                        <p:attrNameLst>
                                          <p:attrName>style.visibility</p:attrName>
                                        </p:attrNameLst>
                                      </p:cBhvr>
                                      <p:to>
                                        <p:strVal val="visible"/>
                                      </p:to>
                                    </p:set>
                                    <p:anim calcmode="discrete" valueType="clr">
                                      <p:cBhvr override="childStyle">
                                        <p:cTn id="70" dur="80"/>
                                        <p:tgtEl>
                                          <p:spTgt spid="9">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9">
                                            <p:txEl>
                                              <p:pRg st="9" end="9"/>
                                            </p:txEl>
                                          </p:spTgt>
                                        </p:tgtEl>
                                        <p:attrNameLst>
                                          <p:attrName>fillcolor</p:attrName>
                                        </p:attrNameLst>
                                      </p:cBhvr>
                                      <p:tavLst>
                                        <p:tav tm="0">
                                          <p:val>
                                            <p:clrVal>
                                              <a:schemeClr val="accent2"/>
                                            </p:clrVal>
                                          </p:val>
                                        </p:tav>
                                        <p:tav tm="50000">
                                          <p:val>
                                            <p:clrVal>
                                              <a:schemeClr val="hlink"/>
                                            </p:clrVal>
                                          </p:val>
                                        </p:tav>
                                      </p:tavLst>
                                    </p:anim>
                                    <p:set>
                                      <p:cBhvr>
                                        <p:cTn id="72" dur="80"/>
                                        <p:tgtEl>
                                          <p:spTgt spid="9">
                                            <p:txEl>
                                              <p:pRg st="9" end="9"/>
                                            </p:txEl>
                                          </p:spTgt>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nodeType="clickEffect">
                                  <p:stCondLst>
                                    <p:cond delay="0"/>
                                  </p:stCondLst>
                                  <p:iterate type="lt">
                                    <p:tmPct val="50000"/>
                                  </p:iterate>
                                  <p:childTnLst>
                                    <p:set>
                                      <p:cBhvr>
                                        <p:cTn id="76" dur="1" fill="hold">
                                          <p:stCondLst>
                                            <p:cond delay="0"/>
                                          </p:stCondLst>
                                        </p:cTn>
                                        <p:tgtEl>
                                          <p:spTgt spid="9">
                                            <p:txEl>
                                              <p:pRg st="10" end="10"/>
                                            </p:txEl>
                                          </p:spTgt>
                                        </p:tgtEl>
                                        <p:attrNameLst>
                                          <p:attrName>style.visibility</p:attrName>
                                        </p:attrNameLst>
                                      </p:cBhvr>
                                      <p:to>
                                        <p:strVal val="visible"/>
                                      </p:to>
                                    </p:set>
                                    <p:anim calcmode="discrete" valueType="clr">
                                      <p:cBhvr override="childStyle">
                                        <p:cTn id="77" dur="80"/>
                                        <p:tgtEl>
                                          <p:spTgt spid="9">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9">
                                            <p:txEl>
                                              <p:pRg st="10" end="10"/>
                                            </p:txEl>
                                          </p:spTgt>
                                        </p:tgtEl>
                                        <p:attrNameLst>
                                          <p:attrName>fillcolor</p:attrName>
                                        </p:attrNameLst>
                                      </p:cBhvr>
                                      <p:tavLst>
                                        <p:tav tm="0">
                                          <p:val>
                                            <p:clrVal>
                                              <a:schemeClr val="accent2"/>
                                            </p:clrVal>
                                          </p:val>
                                        </p:tav>
                                        <p:tav tm="50000">
                                          <p:val>
                                            <p:clrVal>
                                              <a:schemeClr val="hlink"/>
                                            </p:clrVal>
                                          </p:val>
                                        </p:tav>
                                      </p:tavLst>
                                    </p:anim>
                                    <p:set>
                                      <p:cBhvr>
                                        <p:cTn id="79" dur="80"/>
                                        <p:tgtEl>
                                          <p:spTgt spid="9">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مميزات الاتصال</a:t>
            </a:r>
            <a:r>
              <a:rPr lang="ar-SA" sz="5400" dirty="0" smtClean="0"/>
              <a:t> </a:t>
            </a:r>
            <a:r>
              <a:rPr lang="ar-EG" sz="5400" b="1" dirty="0">
                <a:solidFill>
                  <a:schemeClr val="bg1"/>
                </a:solidFill>
              </a:rPr>
              <a:t>اللفظي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79512" y="1855365"/>
            <a:ext cx="8856984" cy="4669979"/>
          </a:xfrm>
        </p:spPr>
        <p:txBody>
          <a:bodyPr>
            <a:normAutofit fontScale="77500" lnSpcReduction="20000"/>
          </a:bodyPr>
          <a:lstStyle/>
          <a:p>
            <a:pPr>
              <a:buNone/>
            </a:pPr>
            <a:r>
              <a:rPr lang="ar-EG" sz="5200" b="1" u="sng" dirty="0" smtClean="0">
                <a:solidFill>
                  <a:srgbClr val="FF0000"/>
                </a:solidFill>
              </a:rPr>
              <a:t>تتمثل </a:t>
            </a:r>
            <a:r>
              <a:rPr lang="ar-EG" sz="5200" b="1" u="sng" dirty="0">
                <a:solidFill>
                  <a:srgbClr val="FF0000"/>
                </a:solidFill>
              </a:rPr>
              <a:t>مميزات الاتصال اللفظي فيما يلي</a:t>
            </a:r>
            <a:r>
              <a:rPr lang="ar-EG" sz="5200" b="1" u="sng" dirty="0" smtClean="0">
                <a:solidFill>
                  <a:srgbClr val="FF0000"/>
                </a:solidFill>
              </a:rPr>
              <a:t>:</a:t>
            </a:r>
          </a:p>
          <a:p>
            <a:pPr lvl="0"/>
            <a:r>
              <a:rPr lang="ar-EG" sz="4000" b="1" dirty="0">
                <a:solidFill>
                  <a:schemeClr val="tx2">
                    <a:lumMod val="60000"/>
                    <a:lumOff val="40000"/>
                  </a:schemeClr>
                </a:solidFill>
              </a:rPr>
              <a:t>التغذية الراجعة الفورية</a:t>
            </a:r>
            <a:r>
              <a:rPr lang="en-US" sz="4000" b="1" dirty="0">
                <a:solidFill>
                  <a:schemeClr val="tx2">
                    <a:lumMod val="60000"/>
                    <a:lumOff val="40000"/>
                  </a:schemeClr>
                </a:solidFill>
              </a:rPr>
              <a:t>.</a:t>
            </a:r>
          </a:p>
          <a:p>
            <a:pPr lvl="0"/>
            <a:r>
              <a:rPr lang="ar-EG" sz="4000" b="1" dirty="0" smtClean="0">
                <a:solidFill>
                  <a:srgbClr val="006800"/>
                </a:solidFill>
              </a:rPr>
              <a:t>لا </a:t>
            </a:r>
            <a:r>
              <a:rPr lang="ar-EG" sz="4000" b="1" dirty="0">
                <a:solidFill>
                  <a:srgbClr val="006800"/>
                </a:solidFill>
              </a:rPr>
              <a:t>يحتاج إلى الكثير من </a:t>
            </a:r>
            <a:r>
              <a:rPr lang="ar-EG" sz="4000" b="1" dirty="0" smtClean="0">
                <a:solidFill>
                  <a:srgbClr val="006800"/>
                </a:solidFill>
              </a:rPr>
              <a:t>الوقت.</a:t>
            </a:r>
            <a:endParaRPr lang="en-US" sz="4000" b="1" dirty="0">
              <a:solidFill>
                <a:srgbClr val="006800"/>
              </a:solidFill>
            </a:endParaRPr>
          </a:p>
          <a:p>
            <a:r>
              <a:rPr lang="ar-EG" sz="4000" b="1" dirty="0">
                <a:solidFill>
                  <a:schemeClr val="tx1">
                    <a:lumMod val="75000"/>
                    <a:lumOff val="25000"/>
                  </a:schemeClr>
                </a:solidFill>
              </a:rPr>
              <a:t>يسهل عملية الاتصال الشخصي بين طرفي الاتصال</a:t>
            </a:r>
            <a:r>
              <a:rPr lang="ar-EG" sz="4000" b="1" dirty="0" smtClean="0">
                <a:solidFill>
                  <a:schemeClr val="tx1">
                    <a:lumMod val="75000"/>
                    <a:lumOff val="25000"/>
                  </a:schemeClr>
                </a:solidFill>
              </a:rPr>
              <a:t>.</a:t>
            </a:r>
          </a:p>
          <a:p>
            <a:r>
              <a:rPr lang="ar-EG" sz="4000" b="1" dirty="0">
                <a:solidFill>
                  <a:srgbClr val="006800"/>
                </a:solidFill>
              </a:rPr>
              <a:t>يشجع على التعاون </a:t>
            </a:r>
            <a:r>
              <a:rPr lang="ar-EG" sz="4000" b="1" dirty="0" smtClean="0">
                <a:solidFill>
                  <a:srgbClr val="006800"/>
                </a:solidFill>
              </a:rPr>
              <a:t>وتكوين </a:t>
            </a:r>
            <a:r>
              <a:rPr lang="ar-EG" sz="4000" b="1" dirty="0">
                <a:solidFill>
                  <a:srgbClr val="006800"/>
                </a:solidFill>
              </a:rPr>
              <a:t>الصداقات</a:t>
            </a:r>
            <a:r>
              <a:rPr lang="en-US" sz="4000" b="1" dirty="0" smtClean="0">
                <a:solidFill>
                  <a:srgbClr val="006800"/>
                </a:solidFill>
              </a:rPr>
              <a:t>.</a:t>
            </a:r>
          </a:p>
          <a:p>
            <a:r>
              <a:rPr lang="ar-EG" sz="4000" b="1" dirty="0">
                <a:solidFill>
                  <a:srgbClr val="C00000"/>
                </a:solidFill>
              </a:rPr>
              <a:t>يتيح </a:t>
            </a:r>
            <a:r>
              <a:rPr lang="ar-EG" sz="4000" b="1" dirty="0" smtClean="0">
                <a:solidFill>
                  <a:srgbClr val="C00000"/>
                </a:solidFill>
              </a:rPr>
              <a:t>للمحاورة </a:t>
            </a:r>
            <a:r>
              <a:rPr lang="ar-EG" sz="4000" b="1" dirty="0">
                <a:solidFill>
                  <a:srgbClr val="C00000"/>
                </a:solidFill>
              </a:rPr>
              <a:t>والنقاش </a:t>
            </a:r>
            <a:r>
              <a:rPr lang="ar-EG" sz="4000" b="1" dirty="0" smtClean="0">
                <a:solidFill>
                  <a:srgbClr val="C00000"/>
                </a:solidFill>
              </a:rPr>
              <a:t>والاستفسار.</a:t>
            </a:r>
          </a:p>
          <a:p>
            <a:r>
              <a:rPr lang="ar-EG" sz="4000" b="1" dirty="0">
                <a:solidFill>
                  <a:srgbClr val="002060"/>
                </a:solidFill>
              </a:rPr>
              <a:t>تظهر فيه التغذية الراجعة </a:t>
            </a:r>
            <a:r>
              <a:rPr lang="ar-EG" sz="4000" b="1" dirty="0" smtClean="0">
                <a:solidFill>
                  <a:srgbClr val="002060"/>
                </a:solidFill>
              </a:rPr>
              <a:t>بوضوح.</a:t>
            </a:r>
          </a:p>
          <a:p>
            <a:r>
              <a:rPr lang="ar-EG" sz="4000" b="1" dirty="0">
                <a:solidFill>
                  <a:schemeClr val="tx2">
                    <a:lumMod val="60000"/>
                    <a:lumOff val="40000"/>
                  </a:schemeClr>
                </a:solidFill>
              </a:rPr>
              <a:t>القدرة على استخدام كل الحواس في نفس </a:t>
            </a:r>
            <a:r>
              <a:rPr lang="ar-EG" sz="4000" b="1" dirty="0" smtClean="0">
                <a:solidFill>
                  <a:schemeClr val="tx2">
                    <a:lumMod val="60000"/>
                    <a:lumOff val="40000"/>
                  </a:schemeClr>
                </a:solidFill>
              </a:rPr>
              <a:t>الوقت.</a:t>
            </a:r>
          </a:p>
          <a:p>
            <a:r>
              <a:rPr lang="ar-EG" sz="4000" b="1" dirty="0">
                <a:solidFill>
                  <a:srgbClr val="006800"/>
                </a:solidFill>
              </a:rPr>
              <a:t>وضوح الهدف من </a:t>
            </a:r>
            <a:r>
              <a:rPr lang="ar-EG" sz="4000" b="1" dirty="0" smtClean="0">
                <a:solidFill>
                  <a:srgbClr val="006800"/>
                </a:solidFill>
              </a:rPr>
              <a:t>الاتصال.</a:t>
            </a:r>
            <a:endParaRPr lang="en-US" sz="4000" b="1" dirty="0" smtClean="0">
              <a:solidFill>
                <a:srgbClr val="006800"/>
              </a:solidFill>
            </a:endParaRPr>
          </a:p>
          <a:p>
            <a:pPr>
              <a:buNone/>
            </a:pPr>
            <a:endParaRPr lang="en-US" sz="3900" dirty="0" smtClean="0"/>
          </a:p>
          <a:p>
            <a:pPr>
              <a:buNone/>
            </a:pPr>
            <a:endParaRPr lang="en-US" dirty="0" smtClean="0"/>
          </a:p>
          <a:p>
            <a:pPr>
              <a:buNone/>
            </a:pPr>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2000"/>
                                        <p:tgtEl>
                                          <p:spTgt spid="9">
                                            <p:txEl>
                                              <p:pRg st="0" end="0"/>
                                            </p:txEl>
                                          </p:spTgt>
                                        </p:tgtEl>
                                      </p:cBhvr>
                                    </p:animEffect>
                                    <p:anim calcmode="lin" valueType="num">
                                      <p:cBhvr>
                                        <p:cTn id="15" dur="20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2000"/>
                                        <p:tgtEl>
                                          <p:spTgt spid="9">
                                            <p:txEl>
                                              <p:pRg st="1" end="1"/>
                                            </p:txEl>
                                          </p:spTgt>
                                        </p:tgtEl>
                                      </p:cBhvr>
                                    </p:animEffect>
                                    <p:anim calcmode="lin" valueType="num">
                                      <p:cBhvr>
                                        <p:cTn id="23" dur="2000" fill="hold"/>
                                        <p:tgtEl>
                                          <p:spTgt spid="9">
                                            <p:txEl>
                                              <p:pRg st="1" end="1"/>
                                            </p:txEl>
                                          </p:spTgt>
                                        </p:tgtEl>
                                        <p:attrNameLst>
                                          <p:attrName>style.rotation</p:attrName>
                                        </p:attrNameLst>
                                      </p:cBhvr>
                                      <p:tavLst>
                                        <p:tav tm="0">
                                          <p:val>
                                            <p:fltVal val="720"/>
                                          </p:val>
                                        </p:tav>
                                        <p:tav tm="100000">
                                          <p:val>
                                            <p:fltVal val="0"/>
                                          </p:val>
                                        </p:tav>
                                      </p:tavLst>
                                    </p:anim>
                                    <p:anim calcmode="lin" valueType="num">
                                      <p:cBhvr>
                                        <p:cTn id="24" dur="2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9">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2000"/>
                                        <p:tgtEl>
                                          <p:spTgt spid="9">
                                            <p:txEl>
                                              <p:pRg st="2" end="2"/>
                                            </p:txEl>
                                          </p:spTgt>
                                        </p:tgtEl>
                                      </p:cBhvr>
                                    </p:animEffect>
                                    <p:anim calcmode="lin" valueType="num">
                                      <p:cBhvr>
                                        <p:cTn id="31" dur="2000" fill="hold"/>
                                        <p:tgtEl>
                                          <p:spTgt spid="9">
                                            <p:txEl>
                                              <p:pRg st="2" end="2"/>
                                            </p:txEl>
                                          </p:spTgt>
                                        </p:tgtEl>
                                        <p:attrNameLst>
                                          <p:attrName>style.rotation</p:attrName>
                                        </p:attrNameLst>
                                      </p:cBhvr>
                                      <p:tavLst>
                                        <p:tav tm="0">
                                          <p:val>
                                            <p:fltVal val="720"/>
                                          </p:val>
                                        </p:tav>
                                        <p:tav tm="100000">
                                          <p:val>
                                            <p:fltVal val="0"/>
                                          </p:val>
                                        </p:tav>
                                      </p:tavLst>
                                    </p:anim>
                                    <p:anim calcmode="lin" valueType="num">
                                      <p:cBhvr>
                                        <p:cTn id="32" dur="2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33" dur="2000" fill="hold"/>
                                        <p:tgtEl>
                                          <p:spTgt spid="9">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2000"/>
                                        <p:tgtEl>
                                          <p:spTgt spid="9">
                                            <p:txEl>
                                              <p:pRg st="3" end="3"/>
                                            </p:txEl>
                                          </p:spTgt>
                                        </p:tgtEl>
                                      </p:cBhvr>
                                    </p:animEffect>
                                    <p:anim calcmode="lin" valueType="num">
                                      <p:cBhvr>
                                        <p:cTn id="39" dur="2000" fill="hold"/>
                                        <p:tgtEl>
                                          <p:spTgt spid="9">
                                            <p:txEl>
                                              <p:pRg st="3" end="3"/>
                                            </p:txEl>
                                          </p:spTgt>
                                        </p:tgtEl>
                                        <p:attrNameLst>
                                          <p:attrName>style.rotation</p:attrName>
                                        </p:attrNameLst>
                                      </p:cBhvr>
                                      <p:tavLst>
                                        <p:tav tm="0">
                                          <p:val>
                                            <p:fltVal val="720"/>
                                          </p:val>
                                        </p:tav>
                                        <p:tav tm="100000">
                                          <p:val>
                                            <p:fltVal val="0"/>
                                          </p:val>
                                        </p:tav>
                                      </p:tavLst>
                                    </p:anim>
                                    <p:anim calcmode="lin" valueType="num">
                                      <p:cBhvr>
                                        <p:cTn id="40" dur="2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9">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nodeType="click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Effect transition="in" filter="fade">
                                      <p:cBhvr>
                                        <p:cTn id="46" dur="2000"/>
                                        <p:tgtEl>
                                          <p:spTgt spid="9">
                                            <p:txEl>
                                              <p:pRg st="4" end="4"/>
                                            </p:txEl>
                                          </p:spTgt>
                                        </p:tgtEl>
                                      </p:cBhvr>
                                    </p:animEffect>
                                    <p:anim calcmode="lin" valueType="num">
                                      <p:cBhvr>
                                        <p:cTn id="47" dur="2000" fill="hold"/>
                                        <p:tgtEl>
                                          <p:spTgt spid="9">
                                            <p:txEl>
                                              <p:pRg st="4" end="4"/>
                                            </p:txEl>
                                          </p:spTgt>
                                        </p:tgtEl>
                                        <p:attrNameLst>
                                          <p:attrName>style.rotation</p:attrName>
                                        </p:attrNameLst>
                                      </p:cBhvr>
                                      <p:tavLst>
                                        <p:tav tm="0">
                                          <p:val>
                                            <p:fltVal val="720"/>
                                          </p:val>
                                        </p:tav>
                                        <p:tav tm="100000">
                                          <p:val>
                                            <p:fltVal val="0"/>
                                          </p:val>
                                        </p:tav>
                                      </p:tavLst>
                                    </p:anim>
                                    <p:anim calcmode="lin" valueType="num">
                                      <p:cBhvr>
                                        <p:cTn id="48" dur="2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49" dur="2000" fill="hold"/>
                                        <p:tgtEl>
                                          <p:spTgt spid="9">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fade">
                                      <p:cBhvr>
                                        <p:cTn id="54" dur="2000"/>
                                        <p:tgtEl>
                                          <p:spTgt spid="9">
                                            <p:txEl>
                                              <p:pRg st="5" end="5"/>
                                            </p:txEl>
                                          </p:spTgt>
                                        </p:tgtEl>
                                      </p:cBhvr>
                                    </p:animEffect>
                                    <p:anim calcmode="lin" valueType="num">
                                      <p:cBhvr>
                                        <p:cTn id="55" dur="2000" fill="hold"/>
                                        <p:tgtEl>
                                          <p:spTgt spid="9">
                                            <p:txEl>
                                              <p:pRg st="5" end="5"/>
                                            </p:txEl>
                                          </p:spTgt>
                                        </p:tgtEl>
                                        <p:attrNameLst>
                                          <p:attrName>style.rotation</p:attrName>
                                        </p:attrNameLst>
                                      </p:cBhvr>
                                      <p:tavLst>
                                        <p:tav tm="0">
                                          <p:val>
                                            <p:fltVal val="720"/>
                                          </p:val>
                                        </p:tav>
                                        <p:tav tm="100000">
                                          <p:val>
                                            <p:fltVal val="0"/>
                                          </p:val>
                                        </p:tav>
                                      </p:tavLst>
                                    </p:anim>
                                    <p:anim calcmode="lin" valueType="num">
                                      <p:cBhvr>
                                        <p:cTn id="56" dur="2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57" dur="2000" fill="hold"/>
                                        <p:tgtEl>
                                          <p:spTgt spid="9">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8" fill="hold">
                      <p:stCondLst>
                        <p:cond delay="indefinite"/>
                      </p:stCondLst>
                      <p:childTnLst>
                        <p:par>
                          <p:cTn id="59" fill="hold">
                            <p:stCondLst>
                              <p:cond delay="0"/>
                            </p:stCondLst>
                            <p:childTnLst>
                              <p:par>
                                <p:cTn id="60" presetID="35" presetClass="entr" presetSubtype="0" fill="hold" nodeType="clickEffect">
                                  <p:stCondLst>
                                    <p:cond delay="0"/>
                                  </p:stCondLst>
                                  <p:childTnLst>
                                    <p:set>
                                      <p:cBhvr>
                                        <p:cTn id="61" dur="1" fill="hold">
                                          <p:stCondLst>
                                            <p:cond delay="0"/>
                                          </p:stCondLst>
                                        </p:cTn>
                                        <p:tgtEl>
                                          <p:spTgt spid="9">
                                            <p:txEl>
                                              <p:pRg st="6" end="6"/>
                                            </p:txEl>
                                          </p:spTgt>
                                        </p:tgtEl>
                                        <p:attrNameLst>
                                          <p:attrName>style.visibility</p:attrName>
                                        </p:attrNameLst>
                                      </p:cBhvr>
                                      <p:to>
                                        <p:strVal val="visible"/>
                                      </p:to>
                                    </p:set>
                                    <p:animEffect transition="in" filter="fade">
                                      <p:cBhvr>
                                        <p:cTn id="62" dur="2000"/>
                                        <p:tgtEl>
                                          <p:spTgt spid="9">
                                            <p:txEl>
                                              <p:pRg st="6" end="6"/>
                                            </p:txEl>
                                          </p:spTgt>
                                        </p:tgtEl>
                                      </p:cBhvr>
                                    </p:animEffect>
                                    <p:anim calcmode="lin" valueType="num">
                                      <p:cBhvr>
                                        <p:cTn id="63" dur="2000" fill="hold"/>
                                        <p:tgtEl>
                                          <p:spTgt spid="9">
                                            <p:txEl>
                                              <p:pRg st="6" end="6"/>
                                            </p:txEl>
                                          </p:spTgt>
                                        </p:tgtEl>
                                        <p:attrNameLst>
                                          <p:attrName>style.rotation</p:attrName>
                                        </p:attrNameLst>
                                      </p:cBhvr>
                                      <p:tavLst>
                                        <p:tav tm="0">
                                          <p:val>
                                            <p:fltVal val="720"/>
                                          </p:val>
                                        </p:tav>
                                        <p:tav tm="100000">
                                          <p:val>
                                            <p:fltVal val="0"/>
                                          </p:val>
                                        </p:tav>
                                      </p:tavLst>
                                    </p:anim>
                                    <p:anim calcmode="lin" valueType="num">
                                      <p:cBhvr>
                                        <p:cTn id="64" dur="2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65" dur="2000" fill="hold"/>
                                        <p:tgtEl>
                                          <p:spTgt spid="9">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6" fill="hold">
                      <p:stCondLst>
                        <p:cond delay="indefinite"/>
                      </p:stCondLst>
                      <p:childTnLst>
                        <p:par>
                          <p:cTn id="67" fill="hold">
                            <p:stCondLst>
                              <p:cond delay="0"/>
                            </p:stCondLst>
                            <p:childTnLst>
                              <p:par>
                                <p:cTn id="68" presetID="35" presetClass="entr" presetSubtype="0" fill="hold" nodeType="clickEffect">
                                  <p:stCondLst>
                                    <p:cond delay="0"/>
                                  </p:stCondLst>
                                  <p:childTnLst>
                                    <p:set>
                                      <p:cBhvr>
                                        <p:cTn id="69" dur="1" fill="hold">
                                          <p:stCondLst>
                                            <p:cond delay="0"/>
                                          </p:stCondLst>
                                        </p:cTn>
                                        <p:tgtEl>
                                          <p:spTgt spid="9">
                                            <p:txEl>
                                              <p:pRg st="7" end="7"/>
                                            </p:txEl>
                                          </p:spTgt>
                                        </p:tgtEl>
                                        <p:attrNameLst>
                                          <p:attrName>style.visibility</p:attrName>
                                        </p:attrNameLst>
                                      </p:cBhvr>
                                      <p:to>
                                        <p:strVal val="visible"/>
                                      </p:to>
                                    </p:set>
                                    <p:animEffect transition="in" filter="fade">
                                      <p:cBhvr>
                                        <p:cTn id="70" dur="2000"/>
                                        <p:tgtEl>
                                          <p:spTgt spid="9">
                                            <p:txEl>
                                              <p:pRg st="7" end="7"/>
                                            </p:txEl>
                                          </p:spTgt>
                                        </p:tgtEl>
                                      </p:cBhvr>
                                    </p:animEffect>
                                    <p:anim calcmode="lin" valueType="num">
                                      <p:cBhvr>
                                        <p:cTn id="71" dur="2000" fill="hold"/>
                                        <p:tgtEl>
                                          <p:spTgt spid="9">
                                            <p:txEl>
                                              <p:pRg st="7" end="7"/>
                                            </p:txEl>
                                          </p:spTgt>
                                        </p:tgtEl>
                                        <p:attrNameLst>
                                          <p:attrName>style.rotation</p:attrName>
                                        </p:attrNameLst>
                                      </p:cBhvr>
                                      <p:tavLst>
                                        <p:tav tm="0">
                                          <p:val>
                                            <p:fltVal val="720"/>
                                          </p:val>
                                        </p:tav>
                                        <p:tav tm="100000">
                                          <p:val>
                                            <p:fltVal val="0"/>
                                          </p:val>
                                        </p:tav>
                                      </p:tavLst>
                                    </p:anim>
                                    <p:anim calcmode="lin" valueType="num">
                                      <p:cBhvr>
                                        <p:cTn id="72" dur="2000" fill="hold"/>
                                        <p:tgtEl>
                                          <p:spTgt spid="9">
                                            <p:txEl>
                                              <p:pRg st="7" end="7"/>
                                            </p:txEl>
                                          </p:spTgt>
                                        </p:tgtEl>
                                        <p:attrNameLst>
                                          <p:attrName>ppt_h</p:attrName>
                                        </p:attrNameLst>
                                      </p:cBhvr>
                                      <p:tavLst>
                                        <p:tav tm="0">
                                          <p:val>
                                            <p:fltVal val="0"/>
                                          </p:val>
                                        </p:tav>
                                        <p:tav tm="100000">
                                          <p:val>
                                            <p:strVal val="#ppt_h"/>
                                          </p:val>
                                        </p:tav>
                                      </p:tavLst>
                                    </p:anim>
                                    <p:anim calcmode="lin" valueType="num">
                                      <p:cBhvr>
                                        <p:cTn id="73" dur="2000" fill="hold"/>
                                        <p:tgtEl>
                                          <p:spTgt spid="9">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74" fill="hold">
                      <p:stCondLst>
                        <p:cond delay="indefinite"/>
                      </p:stCondLst>
                      <p:childTnLst>
                        <p:par>
                          <p:cTn id="75" fill="hold">
                            <p:stCondLst>
                              <p:cond delay="0"/>
                            </p:stCondLst>
                            <p:childTnLst>
                              <p:par>
                                <p:cTn id="76" presetID="35" presetClass="entr" presetSubtype="0" fill="hold" nodeType="clickEffect">
                                  <p:stCondLst>
                                    <p:cond delay="0"/>
                                  </p:stCondLst>
                                  <p:childTnLst>
                                    <p:set>
                                      <p:cBhvr>
                                        <p:cTn id="77" dur="1" fill="hold">
                                          <p:stCondLst>
                                            <p:cond delay="0"/>
                                          </p:stCondLst>
                                        </p:cTn>
                                        <p:tgtEl>
                                          <p:spTgt spid="9">
                                            <p:txEl>
                                              <p:pRg st="8" end="8"/>
                                            </p:txEl>
                                          </p:spTgt>
                                        </p:tgtEl>
                                        <p:attrNameLst>
                                          <p:attrName>style.visibility</p:attrName>
                                        </p:attrNameLst>
                                      </p:cBhvr>
                                      <p:to>
                                        <p:strVal val="visible"/>
                                      </p:to>
                                    </p:set>
                                    <p:animEffect transition="in" filter="fade">
                                      <p:cBhvr>
                                        <p:cTn id="78" dur="2000"/>
                                        <p:tgtEl>
                                          <p:spTgt spid="9">
                                            <p:txEl>
                                              <p:pRg st="8" end="8"/>
                                            </p:txEl>
                                          </p:spTgt>
                                        </p:tgtEl>
                                      </p:cBhvr>
                                    </p:animEffect>
                                    <p:anim calcmode="lin" valueType="num">
                                      <p:cBhvr>
                                        <p:cTn id="79" dur="2000" fill="hold"/>
                                        <p:tgtEl>
                                          <p:spTgt spid="9">
                                            <p:txEl>
                                              <p:pRg st="8" end="8"/>
                                            </p:txEl>
                                          </p:spTgt>
                                        </p:tgtEl>
                                        <p:attrNameLst>
                                          <p:attrName>style.rotation</p:attrName>
                                        </p:attrNameLst>
                                      </p:cBhvr>
                                      <p:tavLst>
                                        <p:tav tm="0">
                                          <p:val>
                                            <p:fltVal val="720"/>
                                          </p:val>
                                        </p:tav>
                                        <p:tav tm="100000">
                                          <p:val>
                                            <p:fltVal val="0"/>
                                          </p:val>
                                        </p:tav>
                                      </p:tavLst>
                                    </p:anim>
                                    <p:anim calcmode="lin" valueType="num">
                                      <p:cBhvr>
                                        <p:cTn id="80" dur="2000" fill="hold"/>
                                        <p:tgtEl>
                                          <p:spTgt spid="9">
                                            <p:txEl>
                                              <p:pRg st="8" end="8"/>
                                            </p:txEl>
                                          </p:spTgt>
                                        </p:tgtEl>
                                        <p:attrNameLst>
                                          <p:attrName>ppt_h</p:attrName>
                                        </p:attrNameLst>
                                      </p:cBhvr>
                                      <p:tavLst>
                                        <p:tav tm="0">
                                          <p:val>
                                            <p:fltVal val="0"/>
                                          </p:val>
                                        </p:tav>
                                        <p:tav tm="100000">
                                          <p:val>
                                            <p:strVal val="#ppt_h"/>
                                          </p:val>
                                        </p:tav>
                                      </p:tavLst>
                                    </p:anim>
                                    <p:anim calcmode="lin" valueType="num">
                                      <p:cBhvr>
                                        <p:cTn id="81" dur="2000" fill="hold"/>
                                        <p:tgtEl>
                                          <p:spTgt spid="9">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Flowchart: Document 3"/>
          <p:cNvSpPr/>
          <p:nvPr/>
        </p:nvSpPr>
        <p:spPr>
          <a:xfrm>
            <a:off x="14" y="0"/>
            <a:ext cx="9143985" cy="1785926"/>
          </a:xfrm>
          <a:prstGeom prst="flowChartDocument">
            <a:avLst/>
          </a:prstGeom>
          <a:solidFill>
            <a:srgbClr val="003300"/>
          </a:solidFill>
          <a:scene3d>
            <a:camera prst="orthographicFront"/>
            <a:lightRig rig="threePt" dir="t"/>
          </a:scene3d>
          <a:sp3d>
            <a:bevelT w="152400" h="50800" prst="softRound"/>
            <a:bevelB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Teardrop 10"/>
          <p:cNvSpPr/>
          <p:nvPr/>
        </p:nvSpPr>
        <p:spPr>
          <a:xfrm>
            <a:off x="7643834" y="0"/>
            <a:ext cx="1500166" cy="1357298"/>
          </a:xfrm>
          <a:prstGeom prst="teardrop">
            <a:avLst/>
          </a:prstGeom>
          <a:solidFill>
            <a:schemeClr val="bg1"/>
          </a:solidFill>
          <a:ln>
            <a:solidFill>
              <a:schemeClr val="bg1"/>
            </a:solidFill>
          </a:ln>
          <a:scene3d>
            <a:camera prst="orthographicFront"/>
            <a:lightRig rig="threePt" dir="t"/>
          </a:scene3d>
          <a:sp3d contourW="44450">
            <a:bevelT w="152400" h="50800" prst="softRound"/>
            <a:bevelB prst="angle"/>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TextBox 17"/>
          <p:cNvSpPr txBox="1"/>
          <p:nvPr/>
        </p:nvSpPr>
        <p:spPr>
          <a:xfrm>
            <a:off x="0" y="428604"/>
            <a:ext cx="9144000" cy="923330"/>
          </a:xfrm>
          <a:prstGeom prst="rect">
            <a:avLst/>
          </a:prstGeom>
          <a:noFill/>
        </p:spPr>
        <p:txBody>
          <a:bodyPr wrap="square" rtlCol="1">
            <a:spAutoFit/>
          </a:bodyPr>
          <a:lstStyle/>
          <a:p>
            <a:pPr algn="ctr"/>
            <a:r>
              <a:rPr lang="ar-EG" sz="5400" b="1" dirty="0" smtClean="0">
                <a:solidFill>
                  <a:schemeClr val="bg1"/>
                </a:solidFill>
              </a:rPr>
              <a:t>  تابع مميزات الاتصال</a:t>
            </a:r>
            <a:r>
              <a:rPr lang="ar-SA" sz="5400" dirty="0" smtClean="0"/>
              <a:t> </a:t>
            </a:r>
            <a:r>
              <a:rPr lang="ar-EG" sz="5400" b="1" dirty="0">
                <a:solidFill>
                  <a:schemeClr val="bg1"/>
                </a:solidFill>
              </a:rPr>
              <a:t>اللفظي</a:t>
            </a:r>
            <a:endParaRPr lang="en-US" sz="5400" b="1" dirty="0">
              <a:solidFill>
                <a:schemeClr val="bg1"/>
              </a:solidFill>
            </a:endParaRPr>
          </a:p>
        </p:txBody>
      </p:sp>
      <p:sp>
        <p:nvSpPr>
          <p:cNvPr id="19" name="TextBox 18"/>
          <p:cNvSpPr txBox="1"/>
          <p:nvPr/>
        </p:nvSpPr>
        <p:spPr>
          <a:xfrm>
            <a:off x="323528" y="1844824"/>
            <a:ext cx="8460432" cy="658835"/>
          </a:xfrm>
          <a:prstGeom prst="rect">
            <a:avLst/>
          </a:prstGeom>
          <a:noFill/>
        </p:spPr>
        <p:txBody>
          <a:bodyPr wrap="square" rtlCol="1">
            <a:spAutoFit/>
          </a:bodyPr>
          <a:lstStyle/>
          <a:p>
            <a:pPr algn="ctr">
              <a:lnSpc>
                <a:spcPct val="150000"/>
              </a:lnSpc>
            </a:pPr>
            <a:r>
              <a:rPr lang="ar-SA" sz="2800" b="1" dirty="0" smtClean="0"/>
              <a:t> </a:t>
            </a:r>
            <a:endParaRPr lang="ar-SA" sz="2800" b="1" dirty="0">
              <a:solidFill>
                <a:srgbClr val="003300"/>
              </a:solidFill>
            </a:endParaRPr>
          </a:p>
        </p:txBody>
      </p:sp>
      <p:pic>
        <p:nvPicPr>
          <p:cNvPr id="10" name="Picture 5"/>
          <p:cNvPicPr>
            <a:picLocks noChangeAspect="1" noChangeArrowheads="1"/>
          </p:cNvPicPr>
          <p:nvPr/>
        </p:nvPicPr>
        <p:blipFill>
          <a:blip r:embed="rId2" cstate="print"/>
          <a:stretch>
            <a:fillRect/>
          </a:stretch>
        </p:blipFill>
        <p:spPr bwMode="auto">
          <a:xfrm>
            <a:off x="7929586" y="312355"/>
            <a:ext cx="965842" cy="732566"/>
          </a:xfrm>
          <a:prstGeom prst="rect">
            <a:avLst/>
          </a:prstGeom>
          <a:noFill/>
        </p:spPr>
      </p:pic>
      <p:sp>
        <p:nvSpPr>
          <p:cNvPr id="9" name="عنصر نائب للمحتوى 8"/>
          <p:cNvSpPr>
            <a:spLocks noGrp="1"/>
          </p:cNvSpPr>
          <p:nvPr>
            <p:ph idx="1"/>
          </p:nvPr>
        </p:nvSpPr>
        <p:spPr>
          <a:xfrm>
            <a:off x="179512" y="1855365"/>
            <a:ext cx="8856984" cy="4669979"/>
          </a:xfrm>
        </p:spPr>
        <p:txBody>
          <a:bodyPr>
            <a:normAutofit fontScale="92500" lnSpcReduction="20000"/>
          </a:bodyPr>
          <a:lstStyle/>
          <a:p>
            <a:pPr lvl="0"/>
            <a:r>
              <a:rPr lang="ar-EG" sz="4000" b="1" dirty="0">
                <a:solidFill>
                  <a:srgbClr val="002060"/>
                </a:solidFill>
              </a:rPr>
              <a:t>تفسير الغامض من المصطلحات أو الكلمات</a:t>
            </a:r>
            <a:r>
              <a:rPr lang="en-US" sz="4000" b="1" dirty="0" smtClean="0">
                <a:solidFill>
                  <a:srgbClr val="002060"/>
                </a:solidFill>
              </a:rPr>
              <a:t>.</a:t>
            </a:r>
            <a:endParaRPr lang="en-US" sz="4000" b="1" dirty="0">
              <a:solidFill>
                <a:srgbClr val="002060"/>
              </a:solidFill>
            </a:endParaRPr>
          </a:p>
          <a:p>
            <a:pPr lvl="0"/>
            <a:r>
              <a:rPr lang="ar-EG" sz="4000" b="1" dirty="0">
                <a:solidFill>
                  <a:srgbClr val="00B050"/>
                </a:solidFill>
              </a:rPr>
              <a:t>مناسبة الأسلوب لمستوى الجمهور المستقبل</a:t>
            </a:r>
            <a:r>
              <a:rPr lang="ar-EG" sz="4000" b="1" dirty="0" smtClean="0">
                <a:solidFill>
                  <a:srgbClr val="00B050"/>
                </a:solidFill>
              </a:rPr>
              <a:t>.</a:t>
            </a:r>
            <a:endParaRPr lang="en-US" sz="4000" b="1" dirty="0">
              <a:solidFill>
                <a:srgbClr val="00B050"/>
              </a:solidFill>
            </a:endParaRPr>
          </a:p>
          <a:p>
            <a:r>
              <a:rPr lang="ar-EG" sz="4000" b="1" dirty="0">
                <a:solidFill>
                  <a:srgbClr val="FF0000"/>
                </a:solidFill>
              </a:rPr>
              <a:t>التفاعل في العملية الاتصالية</a:t>
            </a:r>
            <a:r>
              <a:rPr lang="ar-EG" sz="4000" b="1" dirty="0" smtClean="0">
                <a:solidFill>
                  <a:srgbClr val="FF0000"/>
                </a:solidFill>
              </a:rPr>
              <a:t>.</a:t>
            </a:r>
          </a:p>
          <a:p>
            <a:r>
              <a:rPr lang="ar-EG" sz="4000" b="1" dirty="0">
                <a:solidFill>
                  <a:srgbClr val="002060"/>
                </a:solidFill>
              </a:rPr>
              <a:t>استخدام الفكاهة والدعابة</a:t>
            </a:r>
            <a:r>
              <a:rPr lang="en-US" sz="4000" b="1" dirty="0" smtClean="0">
                <a:solidFill>
                  <a:srgbClr val="002060"/>
                </a:solidFill>
              </a:rPr>
              <a:t>.</a:t>
            </a:r>
          </a:p>
          <a:p>
            <a:r>
              <a:rPr lang="ar-EG" sz="4000" b="1" dirty="0">
                <a:solidFill>
                  <a:srgbClr val="00B050"/>
                </a:solidFill>
              </a:rPr>
              <a:t>السرية والأمانة في الأداء</a:t>
            </a:r>
            <a:r>
              <a:rPr lang="ar-EG" sz="4000" b="1" dirty="0" smtClean="0">
                <a:solidFill>
                  <a:srgbClr val="00B050"/>
                </a:solidFill>
              </a:rPr>
              <a:t>.</a:t>
            </a:r>
          </a:p>
          <a:p>
            <a:r>
              <a:rPr lang="ar-EG" sz="4000" b="1" dirty="0">
                <a:solidFill>
                  <a:srgbClr val="C00000"/>
                </a:solidFill>
              </a:rPr>
              <a:t>سرعة ايصال الرسالة إلى المستقبل</a:t>
            </a:r>
            <a:r>
              <a:rPr lang="ar-EG" sz="4000" b="1" dirty="0" smtClean="0">
                <a:solidFill>
                  <a:srgbClr val="C00000"/>
                </a:solidFill>
              </a:rPr>
              <a:t>.</a:t>
            </a:r>
          </a:p>
          <a:p>
            <a:r>
              <a:rPr lang="ar-EG" sz="4000" b="1" dirty="0">
                <a:solidFill>
                  <a:srgbClr val="002060"/>
                </a:solidFill>
              </a:rPr>
              <a:t>استخدام لغة الجسد أثناء التواصل</a:t>
            </a:r>
            <a:r>
              <a:rPr lang="ar-EG" sz="4000" b="1" dirty="0" smtClean="0">
                <a:solidFill>
                  <a:srgbClr val="002060"/>
                </a:solidFill>
              </a:rPr>
              <a:t>.</a:t>
            </a:r>
          </a:p>
          <a:p>
            <a:r>
              <a:rPr lang="ar-EG" sz="4000" b="1" dirty="0">
                <a:solidFill>
                  <a:srgbClr val="00B050"/>
                </a:solidFill>
              </a:rPr>
              <a:t>استخدام المؤثرات الصوتية</a:t>
            </a:r>
            <a:r>
              <a:rPr lang="ar-EG" sz="4000" b="1" dirty="0" smtClean="0">
                <a:solidFill>
                  <a:srgbClr val="00B050"/>
                </a:solidFill>
              </a:rPr>
              <a:t>.</a:t>
            </a:r>
            <a:endParaRPr lang="en-US" sz="4000" b="1" dirty="0" smtClean="0">
              <a:solidFill>
                <a:srgbClr val="00B050"/>
              </a:solidFill>
            </a:endParaRPr>
          </a:p>
          <a:p>
            <a:pPr>
              <a:buNone/>
            </a:pPr>
            <a:endParaRPr lang="en-US" sz="3900" b="1" dirty="0" smtClean="0"/>
          </a:p>
          <a:p>
            <a:pPr>
              <a:buNone/>
            </a:pPr>
            <a:endParaRPr lang="en-US" b="1" dirty="0" smtClean="0"/>
          </a:p>
          <a:p>
            <a:pPr>
              <a:buNone/>
            </a:pPr>
            <a:endParaRPr lang="ar-EG" b="1" dirty="0"/>
          </a:p>
        </p:txBody>
      </p:sp>
      <p:pic>
        <p:nvPicPr>
          <p:cNvPr id="4098" name="Picture 2" descr="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3046064"/>
            <a:ext cx="2938462" cy="293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1584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2000"/>
                                        <p:tgtEl>
                                          <p:spTgt spid="9">
                                            <p:txEl>
                                              <p:pRg st="0" end="0"/>
                                            </p:txEl>
                                          </p:spTgt>
                                        </p:tgtEl>
                                      </p:cBhvr>
                                    </p:animEffect>
                                    <p:anim calcmode="lin" valueType="num">
                                      <p:cBhvr>
                                        <p:cTn id="15" dur="20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2000"/>
                                        <p:tgtEl>
                                          <p:spTgt spid="9">
                                            <p:txEl>
                                              <p:pRg st="1" end="1"/>
                                            </p:txEl>
                                          </p:spTgt>
                                        </p:tgtEl>
                                      </p:cBhvr>
                                    </p:animEffect>
                                    <p:anim calcmode="lin" valueType="num">
                                      <p:cBhvr>
                                        <p:cTn id="23" dur="2000" fill="hold"/>
                                        <p:tgtEl>
                                          <p:spTgt spid="9">
                                            <p:txEl>
                                              <p:pRg st="1" end="1"/>
                                            </p:txEl>
                                          </p:spTgt>
                                        </p:tgtEl>
                                        <p:attrNameLst>
                                          <p:attrName>style.rotation</p:attrName>
                                        </p:attrNameLst>
                                      </p:cBhvr>
                                      <p:tavLst>
                                        <p:tav tm="0">
                                          <p:val>
                                            <p:fltVal val="720"/>
                                          </p:val>
                                        </p:tav>
                                        <p:tav tm="100000">
                                          <p:val>
                                            <p:fltVal val="0"/>
                                          </p:val>
                                        </p:tav>
                                      </p:tavLst>
                                    </p:anim>
                                    <p:anim calcmode="lin" valueType="num">
                                      <p:cBhvr>
                                        <p:cTn id="24" dur="2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9">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2000"/>
                                        <p:tgtEl>
                                          <p:spTgt spid="9">
                                            <p:txEl>
                                              <p:pRg st="2" end="2"/>
                                            </p:txEl>
                                          </p:spTgt>
                                        </p:tgtEl>
                                      </p:cBhvr>
                                    </p:animEffect>
                                    <p:anim calcmode="lin" valueType="num">
                                      <p:cBhvr>
                                        <p:cTn id="31" dur="2000" fill="hold"/>
                                        <p:tgtEl>
                                          <p:spTgt spid="9">
                                            <p:txEl>
                                              <p:pRg st="2" end="2"/>
                                            </p:txEl>
                                          </p:spTgt>
                                        </p:tgtEl>
                                        <p:attrNameLst>
                                          <p:attrName>style.rotation</p:attrName>
                                        </p:attrNameLst>
                                      </p:cBhvr>
                                      <p:tavLst>
                                        <p:tav tm="0">
                                          <p:val>
                                            <p:fltVal val="720"/>
                                          </p:val>
                                        </p:tav>
                                        <p:tav tm="100000">
                                          <p:val>
                                            <p:fltVal val="0"/>
                                          </p:val>
                                        </p:tav>
                                      </p:tavLst>
                                    </p:anim>
                                    <p:anim calcmode="lin" valueType="num">
                                      <p:cBhvr>
                                        <p:cTn id="32" dur="2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33" dur="2000" fill="hold"/>
                                        <p:tgtEl>
                                          <p:spTgt spid="9">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2000"/>
                                        <p:tgtEl>
                                          <p:spTgt spid="9">
                                            <p:txEl>
                                              <p:pRg st="3" end="3"/>
                                            </p:txEl>
                                          </p:spTgt>
                                        </p:tgtEl>
                                      </p:cBhvr>
                                    </p:animEffect>
                                    <p:anim calcmode="lin" valueType="num">
                                      <p:cBhvr>
                                        <p:cTn id="39" dur="2000" fill="hold"/>
                                        <p:tgtEl>
                                          <p:spTgt spid="9">
                                            <p:txEl>
                                              <p:pRg st="3" end="3"/>
                                            </p:txEl>
                                          </p:spTgt>
                                        </p:tgtEl>
                                        <p:attrNameLst>
                                          <p:attrName>style.rotation</p:attrName>
                                        </p:attrNameLst>
                                      </p:cBhvr>
                                      <p:tavLst>
                                        <p:tav tm="0">
                                          <p:val>
                                            <p:fltVal val="720"/>
                                          </p:val>
                                        </p:tav>
                                        <p:tav tm="100000">
                                          <p:val>
                                            <p:fltVal val="0"/>
                                          </p:val>
                                        </p:tav>
                                      </p:tavLst>
                                    </p:anim>
                                    <p:anim calcmode="lin" valueType="num">
                                      <p:cBhvr>
                                        <p:cTn id="40" dur="2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9">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nodeType="click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Effect transition="in" filter="fade">
                                      <p:cBhvr>
                                        <p:cTn id="46" dur="2000"/>
                                        <p:tgtEl>
                                          <p:spTgt spid="9">
                                            <p:txEl>
                                              <p:pRg st="4" end="4"/>
                                            </p:txEl>
                                          </p:spTgt>
                                        </p:tgtEl>
                                      </p:cBhvr>
                                    </p:animEffect>
                                    <p:anim calcmode="lin" valueType="num">
                                      <p:cBhvr>
                                        <p:cTn id="47" dur="2000" fill="hold"/>
                                        <p:tgtEl>
                                          <p:spTgt spid="9">
                                            <p:txEl>
                                              <p:pRg st="4" end="4"/>
                                            </p:txEl>
                                          </p:spTgt>
                                        </p:tgtEl>
                                        <p:attrNameLst>
                                          <p:attrName>style.rotation</p:attrName>
                                        </p:attrNameLst>
                                      </p:cBhvr>
                                      <p:tavLst>
                                        <p:tav tm="0">
                                          <p:val>
                                            <p:fltVal val="720"/>
                                          </p:val>
                                        </p:tav>
                                        <p:tav tm="100000">
                                          <p:val>
                                            <p:fltVal val="0"/>
                                          </p:val>
                                        </p:tav>
                                      </p:tavLst>
                                    </p:anim>
                                    <p:anim calcmode="lin" valueType="num">
                                      <p:cBhvr>
                                        <p:cTn id="48" dur="2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49" dur="2000" fill="hold"/>
                                        <p:tgtEl>
                                          <p:spTgt spid="9">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fade">
                                      <p:cBhvr>
                                        <p:cTn id="54" dur="2000"/>
                                        <p:tgtEl>
                                          <p:spTgt spid="9">
                                            <p:txEl>
                                              <p:pRg st="5" end="5"/>
                                            </p:txEl>
                                          </p:spTgt>
                                        </p:tgtEl>
                                      </p:cBhvr>
                                    </p:animEffect>
                                    <p:anim calcmode="lin" valueType="num">
                                      <p:cBhvr>
                                        <p:cTn id="55" dur="2000" fill="hold"/>
                                        <p:tgtEl>
                                          <p:spTgt spid="9">
                                            <p:txEl>
                                              <p:pRg st="5" end="5"/>
                                            </p:txEl>
                                          </p:spTgt>
                                        </p:tgtEl>
                                        <p:attrNameLst>
                                          <p:attrName>style.rotation</p:attrName>
                                        </p:attrNameLst>
                                      </p:cBhvr>
                                      <p:tavLst>
                                        <p:tav tm="0">
                                          <p:val>
                                            <p:fltVal val="720"/>
                                          </p:val>
                                        </p:tav>
                                        <p:tav tm="100000">
                                          <p:val>
                                            <p:fltVal val="0"/>
                                          </p:val>
                                        </p:tav>
                                      </p:tavLst>
                                    </p:anim>
                                    <p:anim calcmode="lin" valueType="num">
                                      <p:cBhvr>
                                        <p:cTn id="56" dur="2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57" dur="2000" fill="hold"/>
                                        <p:tgtEl>
                                          <p:spTgt spid="9">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8" fill="hold">
                      <p:stCondLst>
                        <p:cond delay="indefinite"/>
                      </p:stCondLst>
                      <p:childTnLst>
                        <p:par>
                          <p:cTn id="59" fill="hold">
                            <p:stCondLst>
                              <p:cond delay="0"/>
                            </p:stCondLst>
                            <p:childTnLst>
                              <p:par>
                                <p:cTn id="60" presetID="35" presetClass="entr" presetSubtype="0" fill="hold" nodeType="clickEffect">
                                  <p:stCondLst>
                                    <p:cond delay="0"/>
                                  </p:stCondLst>
                                  <p:childTnLst>
                                    <p:set>
                                      <p:cBhvr>
                                        <p:cTn id="61" dur="1" fill="hold">
                                          <p:stCondLst>
                                            <p:cond delay="0"/>
                                          </p:stCondLst>
                                        </p:cTn>
                                        <p:tgtEl>
                                          <p:spTgt spid="9">
                                            <p:txEl>
                                              <p:pRg st="6" end="6"/>
                                            </p:txEl>
                                          </p:spTgt>
                                        </p:tgtEl>
                                        <p:attrNameLst>
                                          <p:attrName>style.visibility</p:attrName>
                                        </p:attrNameLst>
                                      </p:cBhvr>
                                      <p:to>
                                        <p:strVal val="visible"/>
                                      </p:to>
                                    </p:set>
                                    <p:animEffect transition="in" filter="fade">
                                      <p:cBhvr>
                                        <p:cTn id="62" dur="2000"/>
                                        <p:tgtEl>
                                          <p:spTgt spid="9">
                                            <p:txEl>
                                              <p:pRg st="6" end="6"/>
                                            </p:txEl>
                                          </p:spTgt>
                                        </p:tgtEl>
                                      </p:cBhvr>
                                    </p:animEffect>
                                    <p:anim calcmode="lin" valueType="num">
                                      <p:cBhvr>
                                        <p:cTn id="63" dur="2000" fill="hold"/>
                                        <p:tgtEl>
                                          <p:spTgt spid="9">
                                            <p:txEl>
                                              <p:pRg st="6" end="6"/>
                                            </p:txEl>
                                          </p:spTgt>
                                        </p:tgtEl>
                                        <p:attrNameLst>
                                          <p:attrName>style.rotation</p:attrName>
                                        </p:attrNameLst>
                                      </p:cBhvr>
                                      <p:tavLst>
                                        <p:tav tm="0">
                                          <p:val>
                                            <p:fltVal val="720"/>
                                          </p:val>
                                        </p:tav>
                                        <p:tav tm="100000">
                                          <p:val>
                                            <p:fltVal val="0"/>
                                          </p:val>
                                        </p:tav>
                                      </p:tavLst>
                                    </p:anim>
                                    <p:anim calcmode="lin" valueType="num">
                                      <p:cBhvr>
                                        <p:cTn id="64" dur="2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65" dur="2000" fill="hold"/>
                                        <p:tgtEl>
                                          <p:spTgt spid="9">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6" fill="hold">
                      <p:stCondLst>
                        <p:cond delay="indefinite"/>
                      </p:stCondLst>
                      <p:childTnLst>
                        <p:par>
                          <p:cTn id="67" fill="hold">
                            <p:stCondLst>
                              <p:cond delay="0"/>
                            </p:stCondLst>
                            <p:childTnLst>
                              <p:par>
                                <p:cTn id="68" presetID="35" presetClass="entr" presetSubtype="0" fill="hold" nodeType="clickEffect">
                                  <p:stCondLst>
                                    <p:cond delay="0"/>
                                  </p:stCondLst>
                                  <p:childTnLst>
                                    <p:set>
                                      <p:cBhvr>
                                        <p:cTn id="69" dur="1" fill="hold">
                                          <p:stCondLst>
                                            <p:cond delay="0"/>
                                          </p:stCondLst>
                                        </p:cTn>
                                        <p:tgtEl>
                                          <p:spTgt spid="9">
                                            <p:txEl>
                                              <p:pRg st="7" end="7"/>
                                            </p:txEl>
                                          </p:spTgt>
                                        </p:tgtEl>
                                        <p:attrNameLst>
                                          <p:attrName>style.visibility</p:attrName>
                                        </p:attrNameLst>
                                      </p:cBhvr>
                                      <p:to>
                                        <p:strVal val="visible"/>
                                      </p:to>
                                    </p:set>
                                    <p:animEffect transition="in" filter="fade">
                                      <p:cBhvr>
                                        <p:cTn id="70" dur="2000"/>
                                        <p:tgtEl>
                                          <p:spTgt spid="9">
                                            <p:txEl>
                                              <p:pRg st="7" end="7"/>
                                            </p:txEl>
                                          </p:spTgt>
                                        </p:tgtEl>
                                      </p:cBhvr>
                                    </p:animEffect>
                                    <p:anim calcmode="lin" valueType="num">
                                      <p:cBhvr>
                                        <p:cTn id="71" dur="2000" fill="hold"/>
                                        <p:tgtEl>
                                          <p:spTgt spid="9">
                                            <p:txEl>
                                              <p:pRg st="7" end="7"/>
                                            </p:txEl>
                                          </p:spTgt>
                                        </p:tgtEl>
                                        <p:attrNameLst>
                                          <p:attrName>style.rotation</p:attrName>
                                        </p:attrNameLst>
                                      </p:cBhvr>
                                      <p:tavLst>
                                        <p:tav tm="0">
                                          <p:val>
                                            <p:fltVal val="720"/>
                                          </p:val>
                                        </p:tav>
                                        <p:tav tm="100000">
                                          <p:val>
                                            <p:fltVal val="0"/>
                                          </p:val>
                                        </p:tav>
                                      </p:tavLst>
                                    </p:anim>
                                    <p:anim calcmode="lin" valueType="num">
                                      <p:cBhvr>
                                        <p:cTn id="72" dur="2000" fill="hold"/>
                                        <p:tgtEl>
                                          <p:spTgt spid="9">
                                            <p:txEl>
                                              <p:pRg st="7" end="7"/>
                                            </p:txEl>
                                          </p:spTgt>
                                        </p:tgtEl>
                                        <p:attrNameLst>
                                          <p:attrName>ppt_h</p:attrName>
                                        </p:attrNameLst>
                                      </p:cBhvr>
                                      <p:tavLst>
                                        <p:tav tm="0">
                                          <p:val>
                                            <p:fltVal val="0"/>
                                          </p:val>
                                        </p:tav>
                                        <p:tav tm="100000">
                                          <p:val>
                                            <p:strVal val="#ppt_h"/>
                                          </p:val>
                                        </p:tav>
                                      </p:tavLst>
                                    </p:anim>
                                    <p:anim calcmode="lin" valueType="num">
                                      <p:cBhvr>
                                        <p:cTn id="73" dur="2000" fill="hold"/>
                                        <p:tgtEl>
                                          <p:spTgt spid="9">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الوحدة الأول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DE7318CCAF5741468586D67F3E6D1D0C" ma:contentTypeVersion="0" ma:contentTypeDescription="إنشاء مستند جديد." ma:contentTypeScope="" ma:versionID="e7bd36b573ee01252620c1bb348998f7">
  <xsd:schema xmlns:xsd="http://www.w3.org/2001/XMLSchema" xmlns:xs="http://www.w3.org/2001/XMLSchema" xmlns:p="http://schemas.microsoft.com/office/2006/metadata/properties" targetNamespace="http://schemas.microsoft.com/office/2006/metadata/properties" ma:root="true" ma:fieldsID="b8d804356fb0d354094a9f23b7d0af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C0F9E8-5273-41DF-9921-E0F3F45B0503}"/>
</file>

<file path=customXml/itemProps2.xml><?xml version="1.0" encoding="utf-8"?>
<ds:datastoreItem xmlns:ds="http://schemas.openxmlformats.org/officeDocument/2006/customXml" ds:itemID="{53765806-E545-4278-9FB7-81CA7CD6B511}"/>
</file>

<file path=customXml/itemProps3.xml><?xml version="1.0" encoding="utf-8"?>
<ds:datastoreItem xmlns:ds="http://schemas.openxmlformats.org/officeDocument/2006/customXml" ds:itemID="{E00711F8-4485-4B3D-81C8-8CDDC2A11081}"/>
</file>

<file path=docProps/app.xml><?xml version="1.0" encoding="utf-8"?>
<Properties xmlns="http://schemas.openxmlformats.org/officeDocument/2006/extended-properties" xmlns:vt="http://schemas.openxmlformats.org/officeDocument/2006/docPropsVTypes">
  <Template>الوحدة الأولى</Template>
  <TotalTime>358</TotalTime>
  <Words>863</Words>
  <Application>Microsoft Office PowerPoint</Application>
  <PresentationFormat>عرض على الشاشة (3:4)‏</PresentationFormat>
  <Paragraphs>173</Paragraphs>
  <Slides>20</Slides>
  <Notes>1</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الوحدة الأولى</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ممارسة الأنشطة اليومية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DR-Hisham</dc:creator>
  <cp:lastModifiedBy>Dr.Hisham</cp:lastModifiedBy>
  <cp:revision>119</cp:revision>
  <dcterms:created xsi:type="dcterms:W3CDTF">2014-09-05T11:22:47Z</dcterms:created>
  <dcterms:modified xsi:type="dcterms:W3CDTF">2014-10-13T09:36:41Z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0x010100DE7318CCAF5741468586D67F3E6D1D0C</vt:lpwstr>
  </property>
</Properties>
</file>