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3A0374-D834-4C94-A888-C9BB204D117A}" type="doc">
      <dgm:prSet loTypeId="urn:microsoft.com/office/officeart/2005/8/layout/hierarchy1" loCatId="hierarchy" qsTypeId="urn:microsoft.com/office/officeart/2005/8/quickstyle/simple5" qsCatId="simple" csTypeId="urn:microsoft.com/office/officeart/2005/8/colors/accent2_3" csCatId="accent2" phldr="1"/>
      <dgm:spPr/>
      <dgm:t>
        <a:bodyPr/>
        <a:lstStyle/>
        <a:p>
          <a:pPr rtl="1"/>
          <a:endParaRPr lang="ar-SA"/>
        </a:p>
      </dgm:t>
    </dgm:pt>
    <dgm:pt modelId="{6A8E6C04-7CDF-417E-B6C1-AA15A7A05FAE}">
      <dgm:prSet phldrT="[نص]" custT="1"/>
      <dgm:spPr/>
      <dgm:t>
        <a:bodyPr/>
        <a:lstStyle/>
        <a:p>
          <a:pPr rtl="1"/>
          <a:r>
            <a:rPr lang="en-US" sz="4000" b="1" dirty="0" smtClean="0">
              <a:solidFill>
                <a:srgbClr val="00B050"/>
              </a:solidFill>
            </a:rPr>
            <a:t>variables</a:t>
          </a:r>
          <a:endParaRPr lang="ar-SA" sz="4000" b="1" dirty="0">
            <a:solidFill>
              <a:srgbClr val="00B050"/>
            </a:solidFill>
          </a:endParaRPr>
        </a:p>
      </dgm:t>
    </dgm:pt>
    <dgm:pt modelId="{A3FCC56D-0AC3-4013-834F-11AC0A20BF8D}" type="parTrans" cxnId="{8840A858-2E42-4753-AF90-EFFAB9783C22}">
      <dgm:prSet/>
      <dgm:spPr/>
      <dgm:t>
        <a:bodyPr/>
        <a:lstStyle/>
        <a:p>
          <a:pPr rtl="1"/>
          <a:endParaRPr lang="ar-SA"/>
        </a:p>
      </dgm:t>
    </dgm:pt>
    <dgm:pt modelId="{D4900AC7-E4CE-469D-9BBE-24AD6B6F5146}" type="sibTrans" cxnId="{8840A858-2E42-4753-AF90-EFFAB9783C22}">
      <dgm:prSet/>
      <dgm:spPr/>
      <dgm:t>
        <a:bodyPr/>
        <a:lstStyle/>
        <a:p>
          <a:pPr rtl="1"/>
          <a:endParaRPr lang="ar-SA"/>
        </a:p>
      </dgm:t>
    </dgm:pt>
    <dgm:pt modelId="{536E08E7-FD0A-43CD-B7B2-CF65B0E00220}">
      <dgm:prSet phldrT="[نص]" custT="1"/>
      <dgm:spPr/>
      <dgm:t>
        <a:bodyPr/>
        <a:lstStyle/>
        <a:p>
          <a:pPr rtl="1"/>
          <a:r>
            <a:rPr lang="en-US" sz="3600" b="1" dirty="0" smtClean="0">
              <a:solidFill>
                <a:srgbClr val="FFC000"/>
              </a:solidFill>
            </a:rPr>
            <a:t>Qualitative</a:t>
          </a:r>
        </a:p>
      </dgm:t>
    </dgm:pt>
    <dgm:pt modelId="{017C8904-F90E-46F1-976E-1BF9A47605B6}" type="parTrans" cxnId="{A33AAC1B-F3E6-41C9-8DE1-F5DEA866CFA3}">
      <dgm:prSet/>
      <dgm:spPr/>
      <dgm:t>
        <a:bodyPr/>
        <a:lstStyle/>
        <a:p>
          <a:pPr rtl="1"/>
          <a:endParaRPr lang="ar-SA"/>
        </a:p>
      </dgm:t>
    </dgm:pt>
    <dgm:pt modelId="{FC1F5718-8D9E-43E0-BE37-70D7F6A12EF4}" type="sibTrans" cxnId="{A33AAC1B-F3E6-41C9-8DE1-F5DEA866CFA3}">
      <dgm:prSet/>
      <dgm:spPr/>
      <dgm:t>
        <a:bodyPr/>
        <a:lstStyle/>
        <a:p>
          <a:pPr rtl="1"/>
          <a:endParaRPr lang="ar-SA"/>
        </a:p>
      </dgm:t>
    </dgm:pt>
    <dgm:pt modelId="{F5623A68-700E-492E-BA90-EB3D46C2058E}">
      <dgm:prSet phldrT="[نص]" custT="1"/>
      <dgm:spPr/>
      <dgm:t>
        <a:bodyPr/>
        <a:lstStyle/>
        <a:p>
          <a:pPr rtl="1"/>
          <a:r>
            <a:rPr lang="en-US" sz="3600" b="1" dirty="0" smtClean="0">
              <a:solidFill>
                <a:srgbClr val="FFC000"/>
              </a:solidFill>
            </a:rPr>
            <a:t>Quantitative</a:t>
          </a:r>
          <a:endParaRPr lang="ar-SA" sz="3600" b="1" dirty="0">
            <a:solidFill>
              <a:srgbClr val="FFC000"/>
            </a:solidFill>
          </a:endParaRPr>
        </a:p>
      </dgm:t>
    </dgm:pt>
    <dgm:pt modelId="{324F355B-32CA-42C5-9731-CF80008DDAD2}" type="parTrans" cxnId="{94408EE2-876C-4A2F-B668-E44D68448D3C}">
      <dgm:prSet/>
      <dgm:spPr/>
      <dgm:t>
        <a:bodyPr/>
        <a:lstStyle/>
        <a:p>
          <a:pPr rtl="1"/>
          <a:endParaRPr lang="ar-SA"/>
        </a:p>
      </dgm:t>
    </dgm:pt>
    <dgm:pt modelId="{EE71E9F2-FA05-4934-A65F-E940394B2DF6}" type="sibTrans" cxnId="{94408EE2-876C-4A2F-B668-E44D68448D3C}">
      <dgm:prSet/>
      <dgm:spPr/>
      <dgm:t>
        <a:bodyPr/>
        <a:lstStyle/>
        <a:p>
          <a:pPr rtl="1"/>
          <a:endParaRPr lang="ar-SA"/>
        </a:p>
      </dgm:t>
    </dgm:pt>
    <dgm:pt modelId="{8222379C-7431-4C5C-B191-99F7CAC11B4E}">
      <dgm:prSet phldrT="[نص]"/>
      <dgm:spPr/>
      <dgm:t>
        <a:bodyPr/>
        <a:lstStyle/>
        <a:p>
          <a:pPr rtl="1"/>
          <a:r>
            <a:rPr lang="en-US" b="1" dirty="0" smtClean="0"/>
            <a:t>Discrete</a:t>
          </a:r>
          <a:endParaRPr lang="ar-SA" b="1" dirty="0"/>
        </a:p>
      </dgm:t>
    </dgm:pt>
    <dgm:pt modelId="{765E40A4-6DE1-4E4E-97C2-20CC8D31B10E}" type="parTrans" cxnId="{E1CD9501-ABAE-41AB-9D31-1B755DEB3F60}">
      <dgm:prSet/>
      <dgm:spPr/>
      <dgm:t>
        <a:bodyPr/>
        <a:lstStyle/>
        <a:p>
          <a:pPr rtl="1"/>
          <a:endParaRPr lang="ar-SA"/>
        </a:p>
      </dgm:t>
    </dgm:pt>
    <dgm:pt modelId="{5A3DE6EC-FF63-4589-83BD-E688592F6F69}" type="sibTrans" cxnId="{E1CD9501-ABAE-41AB-9D31-1B755DEB3F60}">
      <dgm:prSet/>
      <dgm:spPr/>
      <dgm:t>
        <a:bodyPr/>
        <a:lstStyle/>
        <a:p>
          <a:pPr rtl="1"/>
          <a:endParaRPr lang="ar-SA"/>
        </a:p>
      </dgm:t>
    </dgm:pt>
    <dgm:pt modelId="{5FC3682C-502F-4306-AE09-BAE95180A981}">
      <dgm:prSet phldrT="[نص]"/>
      <dgm:spPr/>
      <dgm:t>
        <a:bodyPr/>
        <a:lstStyle/>
        <a:p>
          <a:pPr rtl="1"/>
          <a:r>
            <a:rPr lang="en-US" b="1" dirty="0" smtClean="0"/>
            <a:t>Continuous</a:t>
          </a:r>
          <a:endParaRPr lang="ar-SA" b="1" dirty="0"/>
        </a:p>
      </dgm:t>
    </dgm:pt>
    <dgm:pt modelId="{CC2BA26F-7C89-4A30-820A-51E5DDCDD0D1}" type="parTrans" cxnId="{7B6BC4ED-1B4E-4150-A9C5-F5426FBF6DEB}">
      <dgm:prSet/>
      <dgm:spPr/>
      <dgm:t>
        <a:bodyPr/>
        <a:lstStyle/>
        <a:p>
          <a:pPr rtl="1"/>
          <a:endParaRPr lang="ar-SA"/>
        </a:p>
      </dgm:t>
    </dgm:pt>
    <dgm:pt modelId="{CDC6505B-3EEC-4CC6-BFCF-04E11C609253}" type="sibTrans" cxnId="{7B6BC4ED-1B4E-4150-A9C5-F5426FBF6DEB}">
      <dgm:prSet/>
      <dgm:spPr/>
      <dgm:t>
        <a:bodyPr/>
        <a:lstStyle/>
        <a:p>
          <a:pPr rtl="1"/>
          <a:endParaRPr lang="ar-SA"/>
        </a:p>
      </dgm:t>
    </dgm:pt>
    <dgm:pt modelId="{5F82483D-882A-45FC-96C1-058B428FCF81}" type="pres">
      <dgm:prSet presAssocID="{6F3A0374-D834-4C94-A888-C9BB204D117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0EABEF6B-984A-47CD-B5BD-047539B1C09F}" type="pres">
      <dgm:prSet presAssocID="{6A8E6C04-7CDF-417E-B6C1-AA15A7A05FAE}" presName="hierRoot1" presStyleCnt="0"/>
      <dgm:spPr/>
    </dgm:pt>
    <dgm:pt modelId="{43DAB810-0467-4F44-8948-4B2DE8B7DDC3}" type="pres">
      <dgm:prSet presAssocID="{6A8E6C04-7CDF-417E-B6C1-AA15A7A05FAE}" presName="composite" presStyleCnt="0"/>
      <dgm:spPr/>
    </dgm:pt>
    <dgm:pt modelId="{ABEEBD7A-F718-496D-A2F0-CAC693620E9B}" type="pres">
      <dgm:prSet presAssocID="{6A8E6C04-7CDF-417E-B6C1-AA15A7A05FAE}" presName="background" presStyleLbl="node0" presStyleIdx="0" presStyleCnt="1"/>
      <dgm:spPr/>
    </dgm:pt>
    <dgm:pt modelId="{D16B6367-A58C-400B-B8B4-A2E6F8F02484}" type="pres">
      <dgm:prSet presAssocID="{6A8E6C04-7CDF-417E-B6C1-AA15A7A05FAE}" presName="text" presStyleLbl="fgAcc0" presStyleIdx="0" presStyleCnt="1" custScaleX="208153" custLinFactNeighborX="0" custLinFactNeighborY="512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3CC107F-EE93-40C3-A368-246DA8A70617}" type="pres">
      <dgm:prSet presAssocID="{6A8E6C04-7CDF-417E-B6C1-AA15A7A05FAE}" presName="hierChild2" presStyleCnt="0"/>
      <dgm:spPr/>
    </dgm:pt>
    <dgm:pt modelId="{47A7B5FA-3766-4B21-BECB-D712B2BA6B6C}" type="pres">
      <dgm:prSet presAssocID="{017C8904-F90E-46F1-976E-1BF9A47605B6}" presName="Name10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6A35EB6E-0126-4F52-809B-3C74AE602650}" type="pres">
      <dgm:prSet presAssocID="{536E08E7-FD0A-43CD-B7B2-CF65B0E00220}" presName="hierRoot2" presStyleCnt="0"/>
      <dgm:spPr/>
    </dgm:pt>
    <dgm:pt modelId="{EAB60211-1087-4175-AB94-729E4C914F84}" type="pres">
      <dgm:prSet presAssocID="{536E08E7-FD0A-43CD-B7B2-CF65B0E00220}" presName="composite2" presStyleCnt="0"/>
      <dgm:spPr/>
    </dgm:pt>
    <dgm:pt modelId="{5F6C9328-5707-4515-A18A-87374E7A381F}" type="pres">
      <dgm:prSet presAssocID="{536E08E7-FD0A-43CD-B7B2-CF65B0E00220}" presName="background2" presStyleLbl="node2" presStyleIdx="0" presStyleCnt="2"/>
      <dgm:spPr/>
    </dgm:pt>
    <dgm:pt modelId="{FC95A470-7C2A-402B-82CA-1685DB9A9AD3}" type="pres">
      <dgm:prSet presAssocID="{536E08E7-FD0A-43CD-B7B2-CF65B0E00220}" presName="text2" presStyleLbl="fgAcc2" presStyleIdx="0" presStyleCnt="2" custScaleX="21639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5863EB4-BDF4-47C3-84C1-C77B42129622}" type="pres">
      <dgm:prSet presAssocID="{536E08E7-FD0A-43CD-B7B2-CF65B0E00220}" presName="hierChild3" presStyleCnt="0"/>
      <dgm:spPr/>
    </dgm:pt>
    <dgm:pt modelId="{A3774871-44E1-40DC-88F6-381B231881D3}" type="pres">
      <dgm:prSet presAssocID="{324F355B-32CA-42C5-9731-CF80008DDAD2}" presName="Name10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807736DB-3E17-4050-890E-F7B536C798C7}" type="pres">
      <dgm:prSet presAssocID="{F5623A68-700E-492E-BA90-EB3D46C2058E}" presName="hierRoot2" presStyleCnt="0"/>
      <dgm:spPr/>
    </dgm:pt>
    <dgm:pt modelId="{9CC8DECF-F78A-48E1-9512-6C43460A34E6}" type="pres">
      <dgm:prSet presAssocID="{F5623A68-700E-492E-BA90-EB3D46C2058E}" presName="composite2" presStyleCnt="0"/>
      <dgm:spPr/>
    </dgm:pt>
    <dgm:pt modelId="{E81CCAEE-F7B2-495A-B5FB-A5D90BDF34D4}" type="pres">
      <dgm:prSet presAssocID="{F5623A68-700E-492E-BA90-EB3D46C2058E}" presName="background2" presStyleLbl="node2" presStyleIdx="1" presStyleCnt="2"/>
      <dgm:spPr/>
    </dgm:pt>
    <dgm:pt modelId="{3A18A615-5332-4727-B343-D4D201CBE712}" type="pres">
      <dgm:prSet presAssocID="{F5623A68-700E-492E-BA90-EB3D46C2058E}" presName="text2" presStyleLbl="fgAcc2" presStyleIdx="1" presStyleCnt="2" custScaleX="2431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DB47244-EBD1-44B5-8500-A68A37CE3ED1}" type="pres">
      <dgm:prSet presAssocID="{F5623A68-700E-492E-BA90-EB3D46C2058E}" presName="hierChild3" presStyleCnt="0"/>
      <dgm:spPr/>
    </dgm:pt>
    <dgm:pt modelId="{825DEAF9-D693-45E6-A55E-6A26CA458847}" type="pres">
      <dgm:prSet presAssocID="{765E40A4-6DE1-4E4E-97C2-20CC8D31B10E}" presName="Name17" presStyleLbl="parChTrans1D3" presStyleIdx="0" presStyleCnt="2"/>
      <dgm:spPr/>
      <dgm:t>
        <a:bodyPr/>
        <a:lstStyle/>
        <a:p>
          <a:pPr rtl="1"/>
          <a:endParaRPr lang="ar-SA"/>
        </a:p>
      </dgm:t>
    </dgm:pt>
    <dgm:pt modelId="{73B3D8C4-C632-4DBF-87EF-539BFA10C301}" type="pres">
      <dgm:prSet presAssocID="{8222379C-7431-4C5C-B191-99F7CAC11B4E}" presName="hierRoot3" presStyleCnt="0"/>
      <dgm:spPr/>
    </dgm:pt>
    <dgm:pt modelId="{B8ACF08C-D46D-4561-9AFA-8C816B544264}" type="pres">
      <dgm:prSet presAssocID="{8222379C-7431-4C5C-B191-99F7CAC11B4E}" presName="composite3" presStyleCnt="0"/>
      <dgm:spPr/>
    </dgm:pt>
    <dgm:pt modelId="{D7E2992D-A07D-46CE-B622-858EE8BE7D68}" type="pres">
      <dgm:prSet presAssocID="{8222379C-7431-4C5C-B191-99F7CAC11B4E}" presName="background3" presStyleLbl="node3" presStyleIdx="0" presStyleCnt="2"/>
      <dgm:spPr/>
    </dgm:pt>
    <dgm:pt modelId="{7C4AD2AE-2A27-4714-B920-44C145107CB7}" type="pres">
      <dgm:prSet presAssocID="{8222379C-7431-4C5C-B191-99F7CAC11B4E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F74869A-084C-4F0D-84A1-1438D70C52FD}" type="pres">
      <dgm:prSet presAssocID="{8222379C-7431-4C5C-B191-99F7CAC11B4E}" presName="hierChild4" presStyleCnt="0"/>
      <dgm:spPr/>
    </dgm:pt>
    <dgm:pt modelId="{B0B199C6-1A7F-4196-843F-04E9AA19A3AD}" type="pres">
      <dgm:prSet presAssocID="{CC2BA26F-7C89-4A30-820A-51E5DDCDD0D1}" presName="Name17" presStyleLbl="parChTrans1D3" presStyleIdx="1" presStyleCnt="2"/>
      <dgm:spPr/>
      <dgm:t>
        <a:bodyPr/>
        <a:lstStyle/>
        <a:p>
          <a:pPr rtl="1"/>
          <a:endParaRPr lang="ar-SA"/>
        </a:p>
      </dgm:t>
    </dgm:pt>
    <dgm:pt modelId="{4BCDE226-4F29-4475-BA9B-DE4B4CF0BB83}" type="pres">
      <dgm:prSet presAssocID="{5FC3682C-502F-4306-AE09-BAE95180A981}" presName="hierRoot3" presStyleCnt="0"/>
      <dgm:spPr/>
    </dgm:pt>
    <dgm:pt modelId="{85147594-554C-482D-851C-643586D3EF0A}" type="pres">
      <dgm:prSet presAssocID="{5FC3682C-502F-4306-AE09-BAE95180A981}" presName="composite3" presStyleCnt="0"/>
      <dgm:spPr/>
    </dgm:pt>
    <dgm:pt modelId="{8DA57441-84D6-4C8F-A22A-27C493BB1451}" type="pres">
      <dgm:prSet presAssocID="{5FC3682C-502F-4306-AE09-BAE95180A981}" presName="background3" presStyleLbl="node3" presStyleIdx="1" presStyleCnt="2"/>
      <dgm:spPr/>
    </dgm:pt>
    <dgm:pt modelId="{BA9FFADC-0DFA-4DBE-9688-35CA30A0777C}" type="pres">
      <dgm:prSet presAssocID="{5FC3682C-502F-4306-AE09-BAE95180A981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CB7806A-6E86-44A6-A2A4-D273EF1016BE}" type="pres">
      <dgm:prSet presAssocID="{5FC3682C-502F-4306-AE09-BAE95180A981}" presName="hierChild4" presStyleCnt="0"/>
      <dgm:spPr/>
    </dgm:pt>
  </dgm:ptLst>
  <dgm:cxnLst>
    <dgm:cxn modelId="{94408EE2-876C-4A2F-B668-E44D68448D3C}" srcId="{6A8E6C04-7CDF-417E-B6C1-AA15A7A05FAE}" destId="{F5623A68-700E-492E-BA90-EB3D46C2058E}" srcOrd="1" destOrd="0" parTransId="{324F355B-32CA-42C5-9731-CF80008DDAD2}" sibTransId="{EE71E9F2-FA05-4934-A65F-E940394B2DF6}"/>
    <dgm:cxn modelId="{BD4121A1-4C80-4791-AD14-5FC604071E1F}" type="presOf" srcId="{5FC3682C-502F-4306-AE09-BAE95180A981}" destId="{BA9FFADC-0DFA-4DBE-9688-35CA30A0777C}" srcOrd="0" destOrd="0" presId="urn:microsoft.com/office/officeart/2005/8/layout/hierarchy1"/>
    <dgm:cxn modelId="{38329FE3-9039-43E6-BDDF-B9755B418EF1}" type="presOf" srcId="{324F355B-32CA-42C5-9731-CF80008DDAD2}" destId="{A3774871-44E1-40DC-88F6-381B231881D3}" srcOrd="0" destOrd="0" presId="urn:microsoft.com/office/officeart/2005/8/layout/hierarchy1"/>
    <dgm:cxn modelId="{1E3F2118-B6B8-4A6F-B99C-200C14357F8B}" type="presOf" srcId="{6A8E6C04-7CDF-417E-B6C1-AA15A7A05FAE}" destId="{D16B6367-A58C-400B-B8B4-A2E6F8F02484}" srcOrd="0" destOrd="0" presId="urn:microsoft.com/office/officeart/2005/8/layout/hierarchy1"/>
    <dgm:cxn modelId="{E1CD9501-ABAE-41AB-9D31-1B755DEB3F60}" srcId="{F5623A68-700E-492E-BA90-EB3D46C2058E}" destId="{8222379C-7431-4C5C-B191-99F7CAC11B4E}" srcOrd="0" destOrd="0" parTransId="{765E40A4-6DE1-4E4E-97C2-20CC8D31B10E}" sibTransId="{5A3DE6EC-FF63-4589-83BD-E688592F6F69}"/>
    <dgm:cxn modelId="{D091F7B1-98E9-445A-A91C-28E7523C3FDA}" type="presOf" srcId="{536E08E7-FD0A-43CD-B7B2-CF65B0E00220}" destId="{FC95A470-7C2A-402B-82CA-1685DB9A9AD3}" srcOrd="0" destOrd="0" presId="urn:microsoft.com/office/officeart/2005/8/layout/hierarchy1"/>
    <dgm:cxn modelId="{7B6BC4ED-1B4E-4150-A9C5-F5426FBF6DEB}" srcId="{F5623A68-700E-492E-BA90-EB3D46C2058E}" destId="{5FC3682C-502F-4306-AE09-BAE95180A981}" srcOrd="1" destOrd="0" parTransId="{CC2BA26F-7C89-4A30-820A-51E5DDCDD0D1}" sibTransId="{CDC6505B-3EEC-4CC6-BFCF-04E11C609253}"/>
    <dgm:cxn modelId="{FBFDEE24-A6E7-4293-8E50-18CD8D7365BB}" type="presOf" srcId="{F5623A68-700E-492E-BA90-EB3D46C2058E}" destId="{3A18A615-5332-4727-B343-D4D201CBE712}" srcOrd="0" destOrd="0" presId="urn:microsoft.com/office/officeart/2005/8/layout/hierarchy1"/>
    <dgm:cxn modelId="{36ECCE64-9B28-43F3-AF19-3B94A6C48459}" type="presOf" srcId="{017C8904-F90E-46F1-976E-1BF9A47605B6}" destId="{47A7B5FA-3766-4B21-BECB-D712B2BA6B6C}" srcOrd="0" destOrd="0" presId="urn:microsoft.com/office/officeart/2005/8/layout/hierarchy1"/>
    <dgm:cxn modelId="{A33AAC1B-F3E6-41C9-8DE1-F5DEA866CFA3}" srcId="{6A8E6C04-7CDF-417E-B6C1-AA15A7A05FAE}" destId="{536E08E7-FD0A-43CD-B7B2-CF65B0E00220}" srcOrd="0" destOrd="0" parTransId="{017C8904-F90E-46F1-976E-1BF9A47605B6}" sibTransId="{FC1F5718-8D9E-43E0-BE37-70D7F6A12EF4}"/>
    <dgm:cxn modelId="{AA8EC896-5ADC-4153-B8F3-1D3814F28E02}" type="presOf" srcId="{6F3A0374-D834-4C94-A888-C9BB204D117A}" destId="{5F82483D-882A-45FC-96C1-058B428FCF81}" srcOrd="0" destOrd="0" presId="urn:microsoft.com/office/officeart/2005/8/layout/hierarchy1"/>
    <dgm:cxn modelId="{8840A858-2E42-4753-AF90-EFFAB9783C22}" srcId="{6F3A0374-D834-4C94-A888-C9BB204D117A}" destId="{6A8E6C04-7CDF-417E-B6C1-AA15A7A05FAE}" srcOrd="0" destOrd="0" parTransId="{A3FCC56D-0AC3-4013-834F-11AC0A20BF8D}" sibTransId="{D4900AC7-E4CE-469D-9BBE-24AD6B6F5146}"/>
    <dgm:cxn modelId="{C3F08FC3-A714-4234-AC18-9EC6A78E922E}" type="presOf" srcId="{765E40A4-6DE1-4E4E-97C2-20CC8D31B10E}" destId="{825DEAF9-D693-45E6-A55E-6A26CA458847}" srcOrd="0" destOrd="0" presId="urn:microsoft.com/office/officeart/2005/8/layout/hierarchy1"/>
    <dgm:cxn modelId="{A7660449-7FB9-4FD2-8548-9971405A4F9A}" type="presOf" srcId="{CC2BA26F-7C89-4A30-820A-51E5DDCDD0D1}" destId="{B0B199C6-1A7F-4196-843F-04E9AA19A3AD}" srcOrd="0" destOrd="0" presId="urn:microsoft.com/office/officeart/2005/8/layout/hierarchy1"/>
    <dgm:cxn modelId="{84BF5096-A1A9-49D1-A981-67B9B6446871}" type="presOf" srcId="{8222379C-7431-4C5C-B191-99F7CAC11B4E}" destId="{7C4AD2AE-2A27-4714-B920-44C145107CB7}" srcOrd="0" destOrd="0" presId="urn:microsoft.com/office/officeart/2005/8/layout/hierarchy1"/>
    <dgm:cxn modelId="{6F14B553-6115-48F6-A291-91C0184000DE}" type="presParOf" srcId="{5F82483D-882A-45FC-96C1-058B428FCF81}" destId="{0EABEF6B-984A-47CD-B5BD-047539B1C09F}" srcOrd="0" destOrd="0" presId="urn:microsoft.com/office/officeart/2005/8/layout/hierarchy1"/>
    <dgm:cxn modelId="{7029A676-7A1C-4F6A-8BF6-D8709F28F529}" type="presParOf" srcId="{0EABEF6B-984A-47CD-B5BD-047539B1C09F}" destId="{43DAB810-0467-4F44-8948-4B2DE8B7DDC3}" srcOrd="0" destOrd="0" presId="urn:microsoft.com/office/officeart/2005/8/layout/hierarchy1"/>
    <dgm:cxn modelId="{E8C030DC-0C06-4335-B9F9-C054DFA8CDF0}" type="presParOf" srcId="{43DAB810-0467-4F44-8948-4B2DE8B7DDC3}" destId="{ABEEBD7A-F718-496D-A2F0-CAC693620E9B}" srcOrd="0" destOrd="0" presId="urn:microsoft.com/office/officeart/2005/8/layout/hierarchy1"/>
    <dgm:cxn modelId="{CA911280-EC68-4454-A46A-95B1578361FE}" type="presParOf" srcId="{43DAB810-0467-4F44-8948-4B2DE8B7DDC3}" destId="{D16B6367-A58C-400B-B8B4-A2E6F8F02484}" srcOrd="1" destOrd="0" presId="urn:microsoft.com/office/officeart/2005/8/layout/hierarchy1"/>
    <dgm:cxn modelId="{7A2B5D54-F30D-4B84-A068-A9B6E5AB455A}" type="presParOf" srcId="{0EABEF6B-984A-47CD-B5BD-047539B1C09F}" destId="{83CC107F-EE93-40C3-A368-246DA8A70617}" srcOrd="1" destOrd="0" presId="urn:microsoft.com/office/officeart/2005/8/layout/hierarchy1"/>
    <dgm:cxn modelId="{E7B4AB4D-A567-442D-A879-1821A1AF4E94}" type="presParOf" srcId="{83CC107F-EE93-40C3-A368-246DA8A70617}" destId="{47A7B5FA-3766-4B21-BECB-D712B2BA6B6C}" srcOrd="0" destOrd="0" presId="urn:microsoft.com/office/officeart/2005/8/layout/hierarchy1"/>
    <dgm:cxn modelId="{09975DED-D57D-48B9-9317-8835A1F469F4}" type="presParOf" srcId="{83CC107F-EE93-40C3-A368-246DA8A70617}" destId="{6A35EB6E-0126-4F52-809B-3C74AE602650}" srcOrd="1" destOrd="0" presId="urn:microsoft.com/office/officeart/2005/8/layout/hierarchy1"/>
    <dgm:cxn modelId="{94FA88C8-A597-4098-88C4-E1AB3FF515B1}" type="presParOf" srcId="{6A35EB6E-0126-4F52-809B-3C74AE602650}" destId="{EAB60211-1087-4175-AB94-729E4C914F84}" srcOrd="0" destOrd="0" presId="urn:microsoft.com/office/officeart/2005/8/layout/hierarchy1"/>
    <dgm:cxn modelId="{DEB4EBC4-B5E1-49E6-876E-A2CB2580DA36}" type="presParOf" srcId="{EAB60211-1087-4175-AB94-729E4C914F84}" destId="{5F6C9328-5707-4515-A18A-87374E7A381F}" srcOrd="0" destOrd="0" presId="urn:microsoft.com/office/officeart/2005/8/layout/hierarchy1"/>
    <dgm:cxn modelId="{6EB7A82B-AC46-4045-8BFA-602AC5CCFD5B}" type="presParOf" srcId="{EAB60211-1087-4175-AB94-729E4C914F84}" destId="{FC95A470-7C2A-402B-82CA-1685DB9A9AD3}" srcOrd="1" destOrd="0" presId="urn:microsoft.com/office/officeart/2005/8/layout/hierarchy1"/>
    <dgm:cxn modelId="{F1A6352A-2590-43B1-9558-2519414540B2}" type="presParOf" srcId="{6A35EB6E-0126-4F52-809B-3C74AE602650}" destId="{A5863EB4-BDF4-47C3-84C1-C77B42129622}" srcOrd="1" destOrd="0" presId="urn:microsoft.com/office/officeart/2005/8/layout/hierarchy1"/>
    <dgm:cxn modelId="{E3E953FC-BD6C-495C-8C8D-9042B21FAEF9}" type="presParOf" srcId="{83CC107F-EE93-40C3-A368-246DA8A70617}" destId="{A3774871-44E1-40DC-88F6-381B231881D3}" srcOrd="2" destOrd="0" presId="urn:microsoft.com/office/officeart/2005/8/layout/hierarchy1"/>
    <dgm:cxn modelId="{C5FA15FB-0F01-407F-ACB9-23BB8CFCC374}" type="presParOf" srcId="{83CC107F-EE93-40C3-A368-246DA8A70617}" destId="{807736DB-3E17-4050-890E-F7B536C798C7}" srcOrd="3" destOrd="0" presId="urn:microsoft.com/office/officeart/2005/8/layout/hierarchy1"/>
    <dgm:cxn modelId="{22E7FD2A-ED8B-492D-B222-4AEDF4F41A6C}" type="presParOf" srcId="{807736DB-3E17-4050-890E-F7B536C798C7}" destId="{9CC8DECF-F78A-48E1-9512-6C43460A34E6}" srcOrd="0" destOrd="0" presId="urn:microsoft.com/office/officeart/2005/8/layout/hierarchy1"/>
    <dgm:cxn modelId="{233FC190-E9DC-4210-81CC-C1B2AFA2438D}" type="presParOf" srcId="{9CC8DECF-F78A-48E1-9512-6C43460A34E6}" destId="{E81CCAEE-F7B2-495A-B5FB-A5D90BDF34D4}" srcOrd="0" destOrd="0" presId="urn:microsoft.com/office/officeart/2005/8/layout/hierarchy1"/>
    <dgm:cxn modelId="{D2AED2A6-4F41-4CF3-9294-F50DF92864C9}" type="presParOf" srcId="{9CC8DECF-F78A-48E1-9512-6C43460A34E6}" destId="{3A18A615-5332-4727-B343-D4D201CBE712}" srcOrd="1" destOrd="0" presId="urn:microsoft.com/office/officeart/2005/8/layout/hierarchy1"/>
    <dgm:cxn modelId="{0F0050A6-BEDF-4D14-8221-4E0CCA732427}" type="presParOf" srcId="{807736DB-3E17-4050-890E-F7B536C798C7}" destId="{1DB47244-EBD1-44B5-8500-A68A37CE3ED1}" srcOrd="1" destOrd="0" presId="urn:microsoft.com/office/officeart/2005/8/layout/hierarchy1"/>
    <dgm:cxn modelId="{3DD7BC3F-7439-40BD-A2AB-531E77AD9AF1}" type="presParOf" srcId="{1DB47244-EBD1-44B5-8500-A68A37CE3ED1}" destId="{825DEAF9-D693-45E6-A55E-6A26CA458847}" srcOrd="0" destOrd="0" presId="urn:microsoft.com/office/officeart/2005/8/layout/hierarchy1"/>
    <dgm:cxn modelId="{D65E4920-FA60-454A-9707-A3C359A47F75}" type="presParOf" srcId="{1DB47244-EBD1-44B5-8500-A68A37CE3ED1}" destId="{73B3D8C4-C632-4DBF-87EF-539BFA10C301}" srcOrd="1" destOrd="0" presId="urn:microsoft.com/office/officeart/2005/8/layout/hierarchy1"/>
    <dgm:cxn modelId="{2CCEE6E6-F063-4B24-A923-CA96A7FDDDF6}" type="presParOf" srcId="{73B3D8C4-C632-4DBF-87EF-539BFA10C301}" destId="{B8ACF08C-D46D-4561-9AFA-8C816B544264}" srcOrd="0" destOrd="0" presId="urn:microsoft.com/office/officeart/2005/8/layout/hierarchy1"/>
    <dgm:cxn modelId="{80A1A895-9C7F-49EF-BEF5-87860CFD5F2B}" type="presParOf" srcId="{B8ACF08C-D46D-4561-9AFA-8C816B544264}" destId="{D7E2992D-A07D-46CE-B622-858EE8BE7D68}" srcOrd="0" destOrd="0" presId="urn:microsoft.com/office/officeart/2005/8/layout/hierarchy1"/>
    <dgm:cxn modelId="{FBEB9569-DCF7-4925-BF88-95A25B69EB0D}" type="presParOf" srcId="{B8ACF08C-D46D-4561-9AFA-8C816B544264}" destId="{7C4AD2AE-2A27-4714-B920-44C145107CB7}" srcOrd="1" destOrd="0" presId="urn:microsoft.com/office/officeart/2005/8/layout/hierarchy1"/>
    <dgm:cxn modelId="{C3232492-8314-44C9-8B47-0B6941935FCB}" type="presParOf" srcId="{73B3D8C4-C632-4DBF-87EF-539BFA10C301}" destId="{AF74869A-084C-4F0D-84A1-1438D70C52FD}" srcOrd="1" destOrd="0" presId="urn:microsoft.com/office/officeart/2005/8/layout/hierarchy1"/>
    <dgm:cxn modelId="{2AF88FBD-0459-473F-8069-2D2283FBCE18}" type="presParOf" srcId="{1DB47244-EBD1-44B5-8500-A68A37CE3ED1}" destId="{B0B199C6-1A7F-4196-843F-04E9AA19A3AD}" srcOrd="2" destOrd="0" presId="urn:microsoft.com/office/officeart/2005/8/layout/hierarchy1"/>
    <dgm:cxn modelId="{5930E027-FA20-4C38-B683-EFD772305249}" type="presParOf" srcId="{1DB47244-EBD1-44B5-8500-A68A37CE3ED1}" destId="{4BCDE226-4F29-4475-BA9B-DE4B4CF0BB83}" srcOrd="3" destOrd="0" presId="urn:microsoft.com/office/officeart/2005/8/layout/hierarchy1"/>
    <dgm:cxn modelId="{64F862DB-6986-4A40-BECF-5271E1EC3183}" type="presParOf" srcId="{4BCDE226-4F29-4475-BA9B-DE4B4CF0BB83}" destId="{85147594-554C-482D-851C-643586D3EF0A}" srcOrd="0" destOrd="0" presId="urn:microsoft.com/office/officeart/2005/8/layout/hierarchy1"/>
    <dgm:cxn modelId="{FAEC2E27-3D26-48C9-8C6A-4ED2EC6ACA0D}" type="presParOf" srcId="{85147594-554C-482D-851C-643586D3EF0A}" destId="{8DA57441-84D6-4C8F-A22A-27C493BB1451}" srcOrd="0" destOrd="0" presId="urn:microsoft.com/office/officeart/2005/8/layout/hierarchy1"/>
    <dgm:cxn modelId="{86606E58-7445-4DB6-8B75-9422897DB968}" type="presParOf" srcId="{85147594-554C-482D-851C-643586D3EF0A}" destId="{BA9FFADC-0DFA-4DBE-9688-35CA30A0777C}" srcOrd="1" destOrd="0" presId="urn:microsoft.com/office/officeart/2005/8/layout/hierarchy1"/>
    <dgm:cxn modelId="{DC512F79-C974-4EB3-ADDF-0D16A15A5A07}" type="presParOf" srcId="{4BCDE226-4F29-4475-BA9B-DE4B4CF0BB83}" destId="{1CB7806A-6E86-44A6-A2A4-D273EF1016B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F1D70D-DF89-4385-A3E4-42BC53957AF3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pPr rtl="1"/>
          <a:endParaRPr lang="ar-SA"/>
        </a:p>
      </dgm:t>
    </dgm:pt>
    <dgm:pt modelId="{A374A490-A9E5-4C84-8F36-C09EC49721D3}">
      <dgm:prSet phldrT="[نص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u="none" dirty="0" smtClean="0">
              <a:solidFill>
                <a:srgbClr val="C00000"/>
              </a:solidFill>
              <a:effectLst/>
            </a:rPr>
            <a:t>Some Sampling techniques</a:t>
          </a:r>
          <a:endParaRPr lang="ar-SA" u="none" dirty="0">
            <a:solidFill>
              <a:srgbClr val="C00000"/>
            </a:solidFill>
            <a:effectLst/>
          </a:endParaRPr>
        </a:p>
      </dgm:t>
    </dgm:pt>
    <dgm:pt modelId="{045DDCFD-C30C-4A50-8232-DC2C132236E5}" type="parTrans" cxnId="{FE176E48-A348-4B7C-87D1-E92037FC8B58}">
      <dgm:prSet/>
      <dgm:spPr/>
      <dgm:t>
        <a:bodyPr/>
        <a:lstStyle/>
        <a:p>
          <a:pPr rtl="1"/>
          <a:endParaRPr lang="ar-SA"/>
        </a:p>
      </dgm:t>
    </dgm:pt>
    <dgm:pt modelId="{556D23D5-262D-482A-A749-ECBCB473709A}" type="sibTrans" cxnId="{FE176E48-A348-4B7C-87D1-E92037FC8B58}">
      <dgm:prSet/>
      <dgm:spPr/>
      <dgm:t>
        <a:bodyPr/>
        <a:lstStyle/>
        <a:p>
          <a:pPr rtl="1"/>
          <a:endParaRPr lang="ar-SA"/>
        </a:p>
      </dgm:t>
    </dgm:pt>
    <dgm:pt modelId="{3D5C7311-9CCF-43D0-A7E2-5F9AD1BE7890}">
      <dgm:prSet phldrT="[نص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</a:rPr>
            <a:t>Random Sampling </a:t>
          </a:r>
          <a:endParaRPr lang="ar-SA" sz="2400" dirty="0"/>
        </a:p>
      </dgm:t>
    </dgm:pt>
    <dgm:pt modelId="{F7576585-0184-4D3A-9596-CC7A1D8562C4}" type="parTrans" cxnId="{FC2ED57D-4F49-49A7-A63B-0AE254CE8B7C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rtl="1"/>
          <a:endParaRPr lang="ar-SA"/>
        </a:p>
      </dgm:t>
    </dgm:pt>
    <dgm:pt modelId="{031E11B6-14F0-4A73-AAEF-2704298EB3FE}" type="sibTrans" cxnId="{FC2ED57D-4F49-49A7-A63B-0AE254CE8B7C}">
      <dgm:prSet/>
      <dgm:spPr/>
      <dgm:t>
        <a:bodyPr/>
        <a:lstStyle/>
        <a:p>
          <a:pPr rtl="1"/>
          <a:endParaRPr lang="ar-SA"/>
        </a:p>
      </dgm:t>
    </dgm:pt>
    <dgm:pt modelId="{EDF06C1A-C648-43A5-AFD3-6881FCC6CAF2}">
      <dgm:prSet phldrT="[نص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</a:rPr>
            <a:t>Stratified Sampling</a:t>
          </a:r>
          <a:endParaRPr lang="ar-SA" sz="2400" dirty="0"/>
        </a:p>
      </dgm:t>
    </dgm:pt>
    <dgm:pt modelId="{B8162F4F-0C1D-4392-940B-E011371AF0E5}" type="parTrans" cxnId="{C4D4A5AC-FFB7-49B5-8F82-4C3B32311EAC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rtl="1"/>
          <a:endParaRPr lang="ar-SA"/>
        </a:p>
      </dgm:t>
    </dgm:pt>
    <dgm:pt modelId="{E680BC4B-ABDF-477B-B43B-FB0221056BB9}" type="sibTrans" cxnId="{C4D4A5AC-FFB7-49B5-8F82-4C3B32311EAC}">
      <dgm:prSet/>
      <dgm:spPr/>
      <dgm:t>
        <a:bodyPr/>
        <a:lstStyle/>
        <a:p>
          <a:pPr rtl="1"/>
          <a:endParaRPr lang="ar-SA"/>
        </a:p>
      </dgm:t>
    </dgm:pt>
    <dgm:pt modelId="{D1BD129E-25B9-4DDE-A7AC-68255C9AE75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</a:rPr>
            <a:t>Systematic Sampling </a:t>
          </a:r>
          <a:endParaRPr lang="en-US" sz="2400" dirty="0"/>
        </a:p>
      </dgm:t>
    </dgm:pt>
    <dgm:pt modelId="{FAE87EA6-B6DF-4710-AF5E-882EE88A3FF1}" type="parTrans" cxnId="{1B9893E8-A001-4CBF-8548-0ED1C410C771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rtl="1"/>
          <a:endParaRPr lang="ar-SA"/>
        </a:p>
      </dgm:t>
    </dgm:pt>
    <dgm:pt modelId="{29DB38C1-EDB2-41AC-B385-CD8D989DE135}" type="sibTrans" cxnId="{1B9893E8-A001-4CBF-8548-0ED1C410C771}">
      <dgm:prSet/>
      <dgm:spPr/>
      <dgm:t>
        <a:bodyPr/>
        <a:lstStyle/>
        <a:p>
          <a:pPr rtl="1"/>
          <a:endParaRPr lang="ar-SA"/>
        </a:p>
      </dgm:t>
    </dgm:pt>
    <dgm:pt modelId="{63DAA057-EF4D-4823-AC32-418ABEF54962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</a:rPr>
            <a:t>Cluster Sampling </a:t>
          </a:r>
          <a:endParaRPr lang="en-US" sz="2400" dirty="0"/>
        </a:p>
      </dgm:t>
    </dgm:pt>
    <dgm:pt modelId="{4C656193-34CF-4048-96D7-F731B03D1F33}" type="parTrans" cxnId="{14A05626-20AA-4250-B80E-861A67837547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rtl="1"/>
          <a:endParaRPr lang="ar-SA"/>
        </a:p>
      </dgm:t>
    </dgm:pt>
    <dgm:pt modelId="{87D5F0EA-8559-4328-B1E6-688787019962}" type="sibTrans" cxnId="{14A05626-20AA-4250-B80E-861A67837547}">
      <dgm:prSet/>
      <dgm:spPr/>
      <dgm:t>
        <a:bodyPr/>
        <a:lstStyle/>
        <a:p>
          <a:pPr rtl="1"/>
          <a:endParaRPr lang="ar-SA"/>
        </a:p>
      </dgm:t>
    </dgm:pt>
    <dgm:pt modelId="{64A65035-8DE7-4436-AFC6-D5108F84F598}" type="pres">
      <dgm:prSet presAssocID="{ADF1D70D-DF89-4385-A3E4-42BC53957AF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62B1825-A3FB-4249-8DD4-165F2E6DC969}" type="pres">
      <dgm:prSet presAssocID="{A374A490-A9E5-4C84-8F36-C09EC49721D3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7484E0F-FB2D-4981-8720-B2E04FDAAC5B}" type="pres">
      <dgm:prSet presAssocID="{A374A490-A9E5-4C84-8F36-C09EC49721D3}" presName="rootComposite1" presStyleCnt="0"/>
      <dgm:spPr/>
      <dgm:t>
        <a:bodyPr/>
        <a:lstStyle/>
        <a:p>
          <a:endParaRPr lang="en-US"/>
        </a:p>
      </dgm:t>
    </dgm:pt>
    <dgm:pt modelId="{182CA684-7EC6-48B7-933D-5A1E2FAEC4CD}" type="pres">
      <dgm:prSet presAssocID="{A374A490-A9E5-4C84-8F36-C09EC49721D3}" presName="rootText1" presStyleLbl="node0" presStyleIdx="0" presStyleCnt="1" custScaleX="309707" custLinFactNeighborY="-5794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52C7986-0AC2-43A5-88BF-6228274335C1}" type="pres">
      <dgm:prSet presAssocID="{A374A490-A9E5-4C84-8F36-C09EC49721D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6D65064-3CE9-4040-BC49-39589FF7BE01}" type="pres">
      <dgm:prSet presAssocID="{A374A490-A9E5-4C84-8F36-C09EC49721D3}" presName="hierChild2" presStyleCnt="0"/>
      <dgm:spPr/>
      <dgm:t>
        <a:bodyPr/>
        <a:lstStyle/>
        <a:p>
          <a:endParaRPr lang="en-US"/>
        </a:p>
      </dgm:t>
    </dgm:pt>
    <dgm:pt modelId="{F00D9CE3-9146-4CB8-9F1C-B5A971A7A74B}" type="pres">
      <dgm:prSet presAssocID="{F7576585-0184-4D3A-9596-CC7A1D8562C4}" presName="Name37" presStyleLbl="parChTrans1D2" presStyleIdx="0" presStyleCnt="4"/>
      <dgm:spPr/>
      <dgm:t>
        <a:bodyPr/>
        <a:lstStyle/>
        <a:p>
          <a:endParaRPr lang="en-US"/>
        </a:p>
      </dgm:t>
    </dgm:pt>
    <dgm:pt modelId="{B944BDB9-32D5-4582-B16D-B05F1E038FBE}" type="pres">
      <dgm:prSet presAssocID="{3D5C7311-9CCF-43D0-A7E2-5F9AD1BE78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6D8E8AC-C266-4F0C-943F-4B3EB2EF39D7}" type="pres">
      <dgm:prSet presAssocID="{3D5C7311-9CCF-43D0-A7E2-5F9AD1BE7890}" presName="rootComposite" presStyleCnt="0"/>
      <dgm:spPr/>
      <dgm:t>
        <a:bodyPr/>
        <a:lstStyle/>
        <a:p>
          <a:endParaRPr lang="en-US"/>
        </a:p>
      </dgm:t>
    </dgm:pt>
    <dgm:pt modelId="{E31F0673-6F64-4539-8F86-4FA91733A86C}" type="pres">
      <dgm:prSet presAssocID="{3D5C7311-9CCF-43D0-A7E2-5F9AD1BE7890}" presName="rootText" presStyleLbl="node2" presStyleIdx="0" presStyleCnt="4" custScaleX="9076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D99E5A5-B8A3-4167-A81A-645865E5D1FB}" type="pres">
      <dgm:prSet presAssocID="{3D5C7311-9CCF-43D0-A7E2-5F9AD1BE7890}" presName="rootConnector" presStyleLbl="node2" presStyleIdx="0" presStyleCnt="4"/>
      <dgm:spPr/>
      <dgm:t>
        <a:bodyPr/>
        <a:lstStyle/>
        <a:p>
          <a:endParaRPr lang="en-US"/>
        </a:p>
      </dgm:t>
    </dgm:pt>
    <dgm:pt modelId="{C744328A-7DDA-47D9-A46D-EC7325DF0079}" type="pres">
      <dgm:prSet presAssocID="{3D5C7311-9CCF-43D0-A7E2-5F9AD1BE7890}" presName="hierChild4" presStyleCnt="0"/>
      <dgm:spPr/>
      <dgm:t>
        <a:bodyPr/>
        <a:lstStyle/>
        <a:p>
          <a:endParaRPr lang="en-US"/>
        </a:p>
      </dgm:t>
    </dgm:pt>
    <dgm:pt modelId="{545D6339-74C8-4643-A7FD-89F8B00472B3}" type="pres">
      <dgm:prSet presAssocID="{3D5C7311-9CCF-43D0-A7E2-5F9AD1BE7890}" presName="hierChild5" presStyleCnt="0"/>
      <dgm:spPr/>
      <dgm:t>
        <a:bodyPr/>
        <a:lstStyle/>
        <a:p>
          <a:endParaRPr lang="en-US"/>
        </a:p>
      </dgm:t>
    </dgm:pt>
    <dgm:pt modelId="{838272E7-9EDD-4BEC-8841-8A73B4A4445D}" type="pres">
      <dgm:prSet presAssocID="{FAE87EA6-B6DF-4710-AF5E-882EE88A3FF1}" presName="Name37" presStyleLbl="parChTrans1D2" presStyleIdx="1" presStyleCnt="4"/>
      <dgm:spPr/>
      <dgm:t>
        <a:bodyPr/>
        <a:lstStyle/>
        <a:p>
          <a:endParaRPr lang="en-US"/>
        </a:p>
      </dgm:t>
    </dgm:pt>
    <dgm:pt modelId="{2C563031-6F73-41E6-A8DD-AAB6636EC1B6}" type="pres">
      <dgm:prSet presAssocID="{D1BD129E-25B9-4DDE-A7AC-68255C9AE75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A7BBDC1-C48A-425A-8BA6-8FDEA5FB95B9}" type="pres">
      <dgm:prSet presAssocID="{D1BD129E-25B9-4DDE-A7AC-68255C9AE758}" presName="rootComposite" presStyleCnt="0"/>
      <dgm:spPr/>
      <dgm:t>
        <a:bodyPr/>
        <a:lstStyle/>
        <a:p>
          <a:endParaRPr lang="en-US"/>
        </a:p>
      </dgm:t>
    </dgm:pt>
    <dgm:pt modelId="{D8B7FC95-65E6-468C-832B-940218D01F5E}" type="pres">
      <dgm:prSet presAssocID="{D1BD129E-25B9-4DDE-A7AC-68255C9AE758}" presName="rootText" presStyleLbl="node2" presStyleIdx="1" presStyleCnt="4" custScaleX="914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812A40-2894-4F0D-A47A-B4A92CC9F4DE}" type="pres">
      <dgm:prSet presAssocID="{D1BD129E-25B9-4DDE-A7AC-68255C9AE758}" presName="rootConnector" presStyleLbl="node2" presStyleIdx="1" presStyleCnt="4"/>
      <dgm:spPr/>
      <dgm:t>
        <a:bodyPr/>
        <a:lstStyle/>
        <a:p>
          <a:endParaRPr lang="en-US"/>
        </a:p>
      </dgm:t>
    </dgm:pt>
    <dgm:pt modelId="{A35C505D-018C-4EB4-B8E2-D83C0DB91906}" type="pres">
      <dgm:prSet presAssocID="{D1BD129E-25B9-4DDE-A7AC-68255C9AE758}" presName="hierChild4" presStyleCnt="0"/>
      <dgm:spPr/>
      <dgm:t>
        <a:bodyPr/>
        <a:lstStyle/>
        <a:p>
          <a:endParaRPr lang="en-US"/>
        </a:p>
      </dgm:t>
    </dgm:pt>
    <dgm:pt modelId="{99D2482F-D9BD-4F36-99A6-50D29F946E63}" type="pres">
      <dgm:prSet presAssocID="{D1BD129E-25B9-4DDE-A7AC-68255C9AE758}" presName="hierChild5" presStyleCnt="0"/>
      <dgm:spPr/>
      <dgm:t>
        <a:bodyPr/>
        <a:lstStyle/>
        <a:p>
          <a:endParaRPr lang="en-US"/>
        </a:p>
      </dgm:t>
    </dgm:pt>
    <dgm:pt modelId="{6756734F-42D5-4EB7-AE32-9D0FE682676B}" type="pres">
      <dgm:prSet presAssocID="{B8162F4F-0C1D-4392-940B-E011371AF0E5}" presName="Name37" presStyleLbl="parChTrans1D2" presStyleIdx="2" presStyleCnt="4"/>
      <dgm:spPr/>
      <dgm:t>
        <a:bodyPr/>
        <a:lstStyle/>
        <a:p>
          <a:endParaRPr lang="en-US"/>
        </a:p>
      </dgm:t>
    </dgm:pt>
    <dgm:pt modelId="{410645ED-6540-488D-851B-6B4AE8648010}" type="pres">
      <dgm:prSet presAssocID="{EDF06C1A-C648-43A5-AFD3-6881FCC6CAF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84A1771-4B24-40FE-9838-2BD376509F85}" type="pres">
      <dgm:prSet presAssocID="{EDF06C1A-C648-43A5-AFD3-6881FCC6CAF2}" presName="rootComposite" presStyleCnt="0"/>
      <dgm:spPr/>
      <dgm:t>
        <a:bodyPr/>
        <a:lstStyle/>
        <a:p>
          <a:endParaRPr lang="en-US"/>
        </a:p>
      </dgm:t>
    </dgm:pt>
    <dgm:pt modelId="{CA0685BF-7C7E-48BF-9FAE-DA47304BCDD4}" type="pres">
      <dgm:prSet presAssocID="{EDF06C1A-C648-43A5-AFD3-6881FCC6CAF2}" presName="rootText" presStyleLbl="node2" presStyleIdx="2" presStyleCnt="4" custScaleX="89802" custLinFactNeighborY="362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44BBCA7-CBBE-4938-A46E-06E2A2D3FAFF}" type="pres">
      <dgm:prSet presAssocID="{EDF06C1A-C648-43A5-AFD3-6881FCC6CAF2}" presName="rootConnector" presStyleLbl="node2" presStyleIdx="2" presStyleCnt="4"/>
      <dgm:spPr/>
      <dgm:t>
        <a:bodyPr/>
        <a:lstStyle/>
        <a:p>
          <a:endParaRPr lang="en-US"/>
        </a:p>
      </dgm:t>
    </dgm:pt>
    <dgm:pt modelId="{D8CEFEEE-CA5A-44F5-A19E-C44C8DFA1C72}" type="pres">
      <dgm:prSet presAssocID="{EDF06C1A-C648-43A5-AFD3-6881FCC6CAF2}" presName="hierChild4" presStyleCnt="0"/>
      <dgm:spPr/>
      <dgm:t>
        <a:bodyPr/>
        <a:lstStyle/>
        <a:p>
          <a:endParaRPr lang="en-US"/>
        </a:p>
      </dgm:t>
    </dgm:pt>
    <dgm:pt modelId="{DADFBB93-D2F3-49D3-BCBA-8F1EC33551B6}" type="pres">
      <dgm:prSet presAssocID="{EDF06C1A-C648-43A5-AFD3-6881FCC6CAF2}" presName="hierChild5" presStyleCnt="0"/>
      <dgm:spPr/>
      <dgm:t>
        <a:bodyPr/>
        <a:lstStyle/>
        <a:p>
          <a:endParaRPr lang="en-US"/>
        </a:p>
      </dgm:t>
    </dgm:pt>
    <dgm:pt modelId="{34F8DF36-8DCA-41A8-876A-8D8B7B72E0C2}" type="pres">
      <dgm:prSet presAssocID="{4C656193-34CF-4048-96D7-F731B03D1F33}" presName="Name37" presStyleLbl="parChTrans1D2" presStyleIdx="3" presStyleCnt="4"/>
      <dgm:spPr/>
      <dgm:t>
        <a:bodyPr/>
        <a:lstStyle/>
        <a:p>
          <a:endParaRPr lang="en-US"/>
        </a:p>
      </dgm:t>
    </dgm:pt>
    <dgm:pt modelId="{1AA92BDD-402D-4FA9-8D7F-CEAB49255D0F}" type="pres">
      <dgm:prSet presAssocID="{63DAA057-EF4D-4823-AC32-418ABEF5496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9C8965D-A7F6-4ACA-B9EF-510219BFD1E1}" type="pres">
      <dgm:prSet presAssocID="{63DAA057-EF4D-4823-AC32-418ABEF54962}" presName="rootComposite" presStyleCnt="0"/>
      <dgm:spPr/>
      <dgm:t>
        <a:bodyPr/>
        <a:lstStyle/>
        <a:p>
          <a:endParaRPr lang="en-US"/>
        </a:p>
      </dgm:t>
    </dgm:pt>
    <dgm:pt modelId="{5BCA0792-0B6F-4A8A-B35F-A71DBBA49855}" type="pres">
      <dgm:prSet presAssocID="{63DAA057-EF4D-4823-AC32-418ABEF54962}" presName="rootText" presStyleLbl="node2" presStyleIdx="3" presStyleCnt="4" custScaleX="780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CD805B-1157-406F-9790-9C4D72237D76}" type="pres">
      <dgm:prSet presAssocID="{63DAA057-EF4D-4823-AC32-418ABEF54962}" presName="rootConnector" presStyleLbl="node2" presStyleIdx="3" presStyleCnt="4"/>
      <dgm:spPr/>
      <dgm:t>
        <a:bodyPr/>
        <a:lstStyle/>
        <a:p>
          <a:endParaRPr lang="en-US"/>
        </a:p>
      </dgm:t>
    </dgm:pt>
    <dgm:pt modelId="{E821C986-F1B8-4FE6-A3F6-3390E32D8B0F}" type="pres">
      <dgm:prSet presAssocID="{63DAA057-EF4D-4823-AC32-418ABEF54962}" presName="hierChild4" presStyleCnt="0"/>
      <dgm:spPr/>
      <dgm:t>
        <a:bodyPr/>
        <a:lstStyle/>
        <a:p>
          <a:endParaRPr lang="en-US"/>
        </a:p>
      </dgm:t>
    </dgm:pt>
    <dgm:pt modelId="{57584505-0F12-402B-BFDC-3DB00DB9FFF3}" type="pres">
      <dgm:prSet presAssocID="{63DAA057-EF4D-4823-AC32-418ABEF54962}" presName="hierChild5" presStyleCnt="0"/>
      <dgm:spPr/>
      <dgm:t>
        <a:bodyPr/>
        <a:lstStyle/>
        <a:p>
          <a:endParaRPr lang="en-US"/>
        </a:p>
      </dgm:t>
    </dgm:pt>
    <dgm:pt modelId="{7B9D1B34-4FEC-4762-A378-938BA793927B}" type="pres">
      <dgm:prSet presAssocID="{A374A490-A9E5-4C84-8F36-C09EC49721D3}" presName="hierChild3" presStyleCnt="0"/>
      <dgm:spPr/>
      <dgm:t>
        <a:bodyPr/>
        <a:lstStyle/>
        <a:p>
          <a:endParaRPr lang="en-US"/>
        </a:p>
      </dgm:t>
    </dgm:pt>
  </dgm:ptLst>
  <dgm:cxnLst>
    <dgm:cxn modelId="{A0D456A0-DAE5-46A0-BB65-1A8D5282872B}" type="presOf" srcId="{FAE87EA6-B6DF-4710-AF5E-882EE88A3FF1}" destId="{838272E7-9EDD-4BEC-8841-8A73B4A4445D}" srcOrd="0" destOrd="0" presId="urn:microsoft.com/office/officeart/2005/8/layout/orgChart1"/>
    <dgm:cxn modelId="{FE176E48-A348-4B7C-87D1-E92037FC8B58}" srcId="{ADF1D70D-DF89-4385-A3E4-42BC53957AF3}" destId="{A374A490-A9E5-4C84-8F36-C09EC49721D3}" srcOrd="0" destOrd="0" parTransId="{045DDCFD-C30C-4A50-8232-DC2C132236E5}" sibTransId="{556D23D5-262D-482A-A749-ECBCB473709A}"/>
    <dgm:cxn modelId="{BA6BAB50-0344-4E28-8E4D-65CE07694C1B}" type="presOf" srcId="{63DAA057-EF4D-4823-AC32-418ABEF54962}" destId="{5BCA0792-0B6F-4A8A-B35F-A71DBBA49855}" srcOrd="0" destOrd="0" presId="urn:microsoft.com/office/officeart/2005/8/layout/orgChart1"/>
    <dgm:cxn modelId="{C9482AB2-3168-40EB-9B98-0264CFE2FC0D}" type="presOf" srcId="{63DAA057-EF4D-4823-AC32-418ABEF54962}" destId="{FACD805B-1157-406F-9790-9C4D72237D76}" srcOrd="1" destOrd="0" presId="urn:microsoft.com/office/officeart/2005/8/layout/orgChart1"/>
    <dgm:cxn modelId="{B10442F7-0A42-4431-B21A-2789BB672A23}" type="presOf" srcId="{3D5C7311-9CCF-43D0-A7E2-5F9AD1BE7890}" destId="{ED99E5A5-B8A3-4167-A81A-645865E5D1FB}" srcOrd="1" destOrd="0" presId="urn:microsoft.com/office/officeart/2005/8/layout/orgChart1"/>
    <dgm:cxn modelId="{2A21FE78-05DC-4FA0-808D-C48BFAA64E5B}" type="presOf" srcId="{D1BD129E-25B9-4DDE-A7AC-68255C9AE758}" destId="{D8B7FC95-65E6-468C-832B-940218D01F5E}" srcOrd="0" destOrd="0" presId="urn:microsoft.com/office/officeart/2005/8/layout/orgChart1"/>
    <dgm:cxn modelId="{4D30239F-A1DF-47FD-8FCA-CAAF5EE1F090}" type="presOf" srcId="{EDF06C1A-C648-43A5-AFD3-6881FCC6CAF2}" destId="{CA0685BF-7C7E-48BF-9FAE-DA47304BCDD4}" srcOrd="0" destOrd="0" presId="urn:microsoft.com/office/officeart/2005/8/layout/orgChart1"/>
    <dgm:cxn modelId="{C1401018-ACE6-411E-A274-FB7CA869E144}" type="presOf" srcId="{EDF06C1A-C648-43A5-AFD3-6881FCC6CAF2}" destId="{A44BBCA7-CBBE-4938-A46E-06E2A2D3FAFF}" srcOrd="1" destOrd="0" presId="urn:microsoft.com/office/officeart/2005/8/layout/orgChart1"/>
    <dgm:cxn modelId="{E135BEEA-3574-45FC-A118-86BBE26E89A5}" type="presOf" srcId="{F7576585-0184-4D3A-9596-CC7A1D8562C4}" destId="{F00D9CE3-9146-4CB8-9F1C-B5A971A7A74B}" srcOrd="0" destOrd="0" presId="urn:microsoft.com/office/officeart/2005/8/layout/orgChart1"/>
    <dgm:cxn modelId="{C4D4A5AC-FFB7-49B5-8F82-4C3B32311EAC}" srcId="{A374A490-A9E5-4C84-8F36-C09EC49721D3}" destId="{EDF06C1A-C648-43A5-AFD3-6881FCC6CAF2}" srcOrd="2" destOrd="0" parTransId="{B8162F4F-0C1D-4392-940B-E011371AF0E5}" sibTransId="{E680BC4B-ABDF-477B-B43B-FB0221056BB9}"/>
    <dgm:cxn modelId="{508879DC-C4C2-4B02-AC77-5912ADC9EAC9}" type="presOf" srcId="{ADF1D70D-DF89-4385-A3E4-42BC53957AF3}" destId="{64A65035-8DE7-4436-AFC6-D5108F84F598}" srcOrd="0" destOrd="0" presId="urn:microsoft.com/office/officeart/2005/8/layout/orgChart1"/>
    <dgm:cxn modelId="{FC2ED57D-4F49-49A7-A63B-0AE254CE8B7C}" srcId="{A374A490-A9E5-4C84-8F36-C09EC49721D3}" destId="{3D5C7311-9CCF-43D0-A7E2-5F9AD1BE7890}" srcOrd="0" destOrd="0" parTransId="{F7576585-0184-4D3A-9596-CC7A1D8562C4}" sibTransId="{031E11B6-14F0-4A73-AAEF-2704298EB3FE}"/>
    <dgm:cxn modelId="{ED77F7A8-586E-47BA-B3CB-78E1AC5B27B5}" type="presOf" srcId="{4C656193-34CF-4048-96D7-F731B03D1F33}" destId="{34F8DF36-8DCA-41A8-876A-8D8B7B72E0C2}" srcOrd="0" destOrd="0" presId="urn:microsoft.com/office/officeart/2005/8/layout/orgChart1"/>
    <dgm:cxn modelId="{2DCBADFA-0199-42D5-9A02-7CED75C7C4FD}" type="presOf" srcId="{A374A490-A9E5-4C84-8F36-C09EC49721D3}" destId="{182CA684-7EC6-48B7-933D-5A1E2FAEC4CD}" srcOrd="0" destOrd="0" presId="urn:microsoft.com/office/officeart/2005/8/layout/orgChart1"/>
    <dgm:cxn modelId="{4992C0FE-E52E-460B-8D0E-210A1E9ABD7D}" type="presOf" srcId="{A374A490-A9E5-4C84-8F36-C09EC49721D3}" destId="{852C7986-0AC2-43A5-88BF-6228274335C1}" srcOrd="1" destOrd="0" presId="urn:microsoft.com/office/officeart/2005/8/layout/orgChart1"/>
    <dgm:cxn modelId="{14A05626-20AA-4250-B80E-861A67837547}" srcId="{A374A490-A9E5-4C84-8F36-C09EC49721D3}" destId="{63DAA057-EF4D-4823-AC32-418ABEF54962}" srcOrd="3" destOrd="0" parTransId="{4C656193-34CF-4048-96D7-F731B03D1F33}" sibTransId="{87D5F0EA-8559-4328-B1E6-688787019962}"/>
    <dgm:cxn modelId="{1B9893E8-A001-4CBF-8548-0ED1C410C771}" srcId="{A374A490-A9E5-4C84-8F36-C09EC49721D3}" destId="{D1BD129E-25B9-4DDE-A7AC-68255C9AE758}" srcOrd="1" destOrd="0" parTransId="{FAE87EA6-B6DF-4710-AF5E-882EE88A3FF1}" sibTransId="{29DB38C1-EDB2-41AC-B385-CD8D989DE135}"/>
    <dgm:cxn modelId="{BAAA2207-E661-4054-BA81-86D8092E04C3}" type="presOf" srcId="{B8162F4F-0C1D-4392-940B-E011371AF0E5}" destId="{6756734F-42D5-4EB7-AE32-9D0FE682676B}" srcOrd="0" destOrd="0" presId="urn:microsoft.com/office/officeart/2005/8/layout/orgChart1"/>
    <dgm:cxn modelId="{AAD43544-8363-49B3-99D6-198A73981B85}" type="presOf" srcId="{D1BD129E-25B9-4DDE-A7AC-68255C9AE758}" destId="{AA812A40-2894-4F0D-A47A-B4A92CC9F4DE}" srcOrd="1" destOrd="0" presId="urn:microsoft.com/office/officeart/2005/8/layout/orgChart1"/>
    <dgm:cxn modelId="{2149AB5B-7CA9-44CD-8A7D-B393D8DF379A}" type="presOf" srcId="{3D5C7311-9CCF-43D0-A7E2-5F9AD1BE7890}" destId="{E31F0673-6F64-4539-8F86-4FA91733A86C}" srcOrd="0" destOrd="0" presId="urn:microsoft.com/office/officeart/2005/8/layout/orgChart1"/>
    <dgm:cxn modelId="{AAB626E0-587A-44D4-BD22-751E727130E8}" type="presParOf" srcId="{64A65035-8DE7-4436-AFC6-D5108F84F598}" destId="{562B1825-A3FB-4249-8DD4-165F2E6DC969}" srcOrd="0" destOrd="0" presId="urn:microsoft.com/office/officeart/2005/8/layout/orgChart1"/>
    <dgm:cxn modelId="{3ABF8A66-C0F0-4CEB-9B54-FA4259270635}" type="presParOf" srcId="{562B1825-A3FB-4249-8DD4-165F2E6DC969}" destId="{37484E0F-FB2D-4981-8720-B2E04FDAAC5B}" srcOrd="0" destOrd="0" presId="urn:microsoft.com/office/officeart/2005/8/layout/orgChart1"/>
    <dgm:cxn modelId="{F20B708F-2C2C-423F-8A82-02E69260B1E5}" type="presParOf" srcId="{37484E0F-FB2D-4981-8720-B2E04FDAAC5B}" destId="{182CA684-7EC6-48B7-933D-5A1E2FAEC4CD}" srcOrd="0" destOrd="0" presId="urn:microsoft.com/office/officeart/2005/8/layout/orgChart1"/>
    <dgm:cxn modelId="{C0E638CE-FB6C-4055-A208-F5FCC33F8516}" type="presParOf" srcId="{37484E0F-FB2D-4981-8720-B2E04FDAAC5B}" destId="{852C7986-0AC2-43A5-88BF-6228274335C1}" srcOrd="1" destOrd="0" presId="urn:microsoft.com/office/officeart/2005/8/layout/orgChart1"/>
    <dgm:cxn modelId="{F4633961-26CE-445B-9E92-6A783CC65839}" type="presParOf" srcId="{562B1825-A3FB-4249-8DD4-165F2E6DC969}" destId="{56D65064-3CE9-4040-BC49-39589FF7BE01}" srcOrd="1" destOrd="0" presId="urn:microsoft.com/office/officeart/2005/8/layout/orgChart1"/>
    <dgm:cxn modelId="{859FDC91-1C11-43D7-BB28-75F8CD3C332A}" type="presParOf" srcId="{56D65064-3CE9-4040-BC49-39589FF7BE01}" destId="{F00D9CE3-9146-4CB8-9F1C-B5A971A7A74B}" srcOrd="0" destOrd="0" presId="urn:microsoft.com/office/officeart/2005/8/layout/orgChart1"/>
    <dgm:cxn modelId="{F07CD635-719F-4783-B7B7-686BFBECFF30}" type="presParOf" srcId="{56D65064-3CE9-4040-BC49-39589FF7BE01}" destId="{B944BDB9-32D5-4582-B16D-B05F1E038FBE}" srcOrd="1" destOrd="0" presId="urn:microsoft.com/office/officeart/2005/8/layout/orgChart1"/>
    <dgm:cxn modelId="{EA83DFE6-5A64-4FED-AA42-54E07BE44EE0}" type="presParOf" srcId="{B944BDB9-32D5-4582-B16D-B05F1E038FBE}" destId="{66D8E8AC-C266-4F0C-943F-4B3EB2EF39D7}" srcOrd="0" destOrd="0" presId="urn:microsoft.com/office/officeart/2005/8/layout/orgChart1"/>
    <dgm:cxn modelId="{3B376D4F-E63D-4F48-B43C-FBB1DE1FEC7F}" type="presParOf" srcId="{66D8E8AC-C266-4F0C-943F-4B3EB2EF39D7}" destId="{E31F0673-6F64-4539-8F86-4FA91733A86C}" srcOrd="0" destOrd="0" presId="urn:microsoft.com/office/officeart/2005/8/layout/orgChart1"/>
    <dgm:cxn modelId="{C17D9182-5A52-453E-92D9-291D68282BB0}" type="presParOf" srcId="{66D8E8AC-C266-4F0C-943F-4B3EB2EF39D7}" destId="{ED99E5A5-B8A3-4167-A81A-645865E5D1FB}" srcOrd="1" destOrd="0" presId="urn:microsoft.com/office/officeart/2005/8/layout/orgChart1"/>
    <dgm:cxn modelId="{BADEEB64-A2FB-4998-8D19-E3C788A83768}" type="presParOf" srcId="{B944BDB9-32D5-4582-B16D-B05F1E038FBE}" destId="{C744328A-7DDA-47D9-A46D-EC7325DF0079}" srcOrd="1" destOrd="0" presId="urn:microsoft.com/office/officeart/2005/8/layout/orgChart1"/>
    <dgm:cxn modelId="{DF6793D3-E608-47CF-9E27-9FB3B3184A1D}" type="presParOf" srcId="{B944BDB9-32D5-4582-B16D-B05F1E038FBE}" destId="{545D6339-74C8-4643-A7FD-89F8B00472B3}" srcOrd="2" destOrd="0" presId="urn:microsoft.com/office/officeart/2005/8/layout/orgChart1"/>
    <dgm:cxn modelId="{5641E23C-F18D-4765-997E-CBD242D6437B}" type="presParOf" srcId="{56D65064-3CE9-4040-BC49-39589FF7BE01}" destId="{838272E7-9EDD-4BEC-8841-8A73B4A4445D}" srcOrd="2" destOrd="0" presId="urn:microsoft.com/office/officeart/2005/8/layout/orgChart1"/>
    <dgm:cxn modelId="{22E4DEA6-866C-4E9F-BE55-AD50E8015499}" type="presParOf" srcId="{56D65064-3CE9-4040-BC49-39589FF7BE01}" destId="{2C563031-6F73-41E6-A8DD-AAB6636EC1B6}" srcOrd="3" destOrd="0" presId="urn:microsoft.com/office/officeart/2005/8/layout/orgChart1"/>
    <dgm:cxn modelId="{F0506D82-2845-4C7C-B6E5-2115F3ED7627}" type="presParOf" srcId="{2C563031-6F73-41E6-A8DD-AAB6636EC1B6}" destId="{CA7BBDC1-C48A-425A-8BA6-8FDEA5FB95B9}" srcOrd="0" destOrd="0" presId="urn:microsoft.com/office/officeart/2005/8/layout/orgChart1"/>
    <dgm:cxn modelId="{6D4504D2-2EE3-4DB7-940B-3EA8DA93708C}" type="presParOf" srcId="{CA7BBDC1-C48A-425A-8BA6-8FDEA5FB95B9}" destId="{D8B7FC95-65E6-468C-832B-940218D01F5E}" srcOrd="0" destOrd="0" presId="urn:microsoft.com/office/officeart/2005/8/layout/orgChart1"/>
    <dgm:cxn modelId="{0DE9145A-2195-45C3-AD79-79EEA616BF94}" type="presParOf" srcId="{CA7BBDC1-C48A-425A-8BA6-8FDEA5FB95B9}" destId="{AA812A40-2894-4F0D-A47A-B4A92CC9F4DE}" srcOrd="1" destOrd="0" presId="urn:microsoft.com/office/officeart/2005/8/layout/orgChart1"/>
    <dgm:cxn modelId="{A262E7A0-B5AC-4D9D-AF0A-9CDC7B3D19AD}" type="presParOf" srcId="{2C563031-6F73-41E6-A8DD-AAB6636EC1B6}" destId="{A35C505D-018C-4EB4-B8E2-D83C0DB91906}" srcOrd="1" destOrd="0" presId="urn:microsoft.com/office/officeart/2005/8/layout/orgChart1"/>
    <dgm:cxn modelId="{8765E7AC-CD2C-4328-AC8B-78F3B84EB1B5}" type="presParOf" srcId="{2C563031-6F73-41E6-A8DD-AAB6636EC1B6}" destId="{99D2482F-D9BD-4F36-99A6-50D29F946E63}" srcOrd="2" destOrd="0" presId="urn:microsoft.com/office/officeart/2005/8/layout/orgChart1"/>
    <dgm:cxn modelId="{9BA70FB8-6A50-46D3-BDAB-BC006E9E59E3}" type="presParOf" srcId="{56D65064-3CE9-4040-BC49-39589FF7BE01}" destId="{6756734F-42D5-4EB7-AE32-9D0FE682676B}" srcOrd="4" destOrd="0" presId="urn:microsoft.com/office/officeart/2005/8/layout/orgChart1"/>
    <dgm:cxn modelId="{360A8B5F-9B5C-441F-B755-F7A600578330}" type="presParOf" srcId="{56D65064-3CE9-4040-BC49-39589FF7BE01}" destId="{410645ED-6540-488D-851B-6B4AE8648010}" srcOrd="5" destOrd="0" presId="urn:microsoft.com/office/officeart/2005/8/layout/orgChart1"/>
    <dgm:cxn modelId="{0B68BCCD-66E3-47A4-85FB-D1F887432146}" type="presParOf" srcId="{410645ED-6540-488D-851B-6B4AE8648010}" destId="{584A1771-4B24-40FE-9838-2BD376509F85}" srcOrd="0" destOrd="0" presId="urn:microsoft.com/office/officeart/2005/8/layout/orgChart1"/>
    <dgm:cxn modelId="{26858A15-3D30-48C1-B484-9E0F26083D1E}" type="presParOf" srcId="{584A1771-4B24-40FE-9838-2BD376509F85}" destId="{CA0685BF-7C7E-48BF-9FAE-DA47304BCDD4}" srcOrd="0" destOrd="0" presId="urn:microsoft.com/office/officeart/2005/8/layout/orgChart1"/>
    <dgm:cxn modelId="{E95F661C-5D0F-47D2-81B2-5D0ADFE85A99}" type="presParOf" srcId="{584A1771-4B24-40FE-9838-2BD376509F85}" destId="{A44BBCA7-CBBE-4938-A46E-06E2A2D3FAFF}" srcOrd="1" destOrd="0" presId="urn:microsoft.com/office/officeart/2005/8/layout/orgChart1"/>
    <dgm:cxn modelId="{48ED7E3A-B29C-4F62-87FE-D64B81AA59E6}" type="presParOf" srcId="{410645ED-6540-488D-851B-6B4AE8648010}" destId="{D8CEFEEE-CA5A-44F5-A19E-C44C8DFA1C72}" srcOrd="1" destOrd="0" presId="urn:microsoft.com/office/officeart/2005/8/layout/orgChart1"/>
    <dgm:cxn modelId="{02457D10-016F-41E1-AE24-F4B01C1BD0A6}" type="presParOf" srcId="{410645ED-6540-488D-851B-6B4AE8648010}" destId="{DADFBB93-D2F3-49D3-BCBA-8F1EC33551B6}" srcOrd="2" destOrd="0" presId="urn:microsoft.com/office/officeart/2005/8/layout/orgChart1"/>
    <dgm:cxn modelId="{226CF015-C9D1-4C0C-A420-4D181277DFBE}" type="presParOf" srcId="{56D65064-3CE9-4040-BC49-39589FF7BE01}" destId="{34F8DF36-8DCA-41A8-876A-8D8B7B72E0C2}" srcOrd="6" destOrd="0" presId="urn:microsoft.com/office/officeart/2005/8/layout/orgChart1"/>
    <dgm:cxn modelId="{FCF2C0B2-5334-468B-806E-CDAA1E81DD6D}" type="presParOf" srcId="{56D65064-3CE9-4040-BC49-39589FF7BE01}" destId="{1AA92BDD-402D-4FA9-8D7F-CEAB49255D0F}" srcOrd="7" destOrd="0" presId="urn:microsoft.com/office/officeart/2005/8/layout/orgChart1"/>
    <dgm:cxn modelId="{2268D1F2-476E-428D-BA86-633AB970C05A}" type="presParOf" srcId="{1AA92BDD-402D-4FA9-8D7F-CEAB49255D0F}" destId="{F9C8965D-A7F6-4ACA-B9EF-510219BFD1E1}" srcOrd="0" destOrd="0" presId="urn:microsoft.com/office/officeart/2005/8/layout/orgChart1"/>
    <dgm:cxn modelId="{C4094547-ED3C-4980-8A70-BBF5C1A4F67E}" type="presParOf" srcId="{F9C8965D-A7F6-4ACA-B9EF-510219BFD1E1}" destId="{5BCA0792-0B6F-4A8A-B35F-A71DBBA49855}" srcOrd="0" destOrd="0" presId="urn:microsoft.com/office/officeart/2005/8/layout/orgChart1"/>
    <dgm:cxn modelId="{9497127A-1DE2-44EA-97A6-AA14168A8E06}" type="presParOf" srcId="{F9C8965D-A7F6-4ACA-B9EF-510219BFD1E1}" destId="{FACD805B-1157-406F-9790-9C4D72237D76}" srcOrd="1" destOrd="0" presId="urn:microsoft.com/office/officeart/2005/8/layout/orgChart1"/>
    <dgm:cxn modelId="{15AB3086-667F-4A5B-ACF4-A2883FB50907}" type="presParOf" srcId="{1AA92BDD-402D-4FA9-8D7F-CEAB49255D0F}" destId="{E821C986-F1B8-4FE6-A3F6-3390E32D8B0F}" srcOrd="1" destOrd="0" presId="urn:microsoft.com/office/officeart/2005/8/layout/orgChart1"/>
    <dgm:cxn modelId="{F85641B3-7726-429E-A6B5-7D4833CCF8BD}" type="presParOf" srcId="{1AA92BDD-402D-4FA9-8D7F-CEAB49255D0F}" destId="{57584505-0F12-402B-BFDC-3DB00DB9FFF3}" srcOrd="2" destOrd="0" presId="urn:microsoft.com/office/officeart/2005/8/layout/orgChart1"/>
    <dgm:cxn modelId="{A867EADA-88C8-4717-B826-A375796F516F}" type="presParOf" srcId="{562B1825-A3FB-4249-8DD4-165F2E6DC969}" destId="{7B9D1B34-4FEC-4762-A378-938BA793927B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F1D70D-DF89-4385-A3E4-42BC53957AF3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pPr rtl="1"/>
          <a:endParaRPr lang="ar-SA"/>
        </a:p>
      </dgm:t>
    </dgm:pt>
    <dgm:pt modelId="{A374A490-A9E5-4C84-8F36-C09EC49721D3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u="none" dirty="0" smtClean="0">
              <a:solidFill>
                <a:schemeClr val="accent1">
                  <a:lumMod val="50000"/>
                </a:schemeClr>
              </a:solidFill>
              <a:effectLst/>
            </a:rPr>
            <a:t>Types of studies </a:t>
          </a:r>
          <a:endParaRPr lang="ar-SA" u="none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045DDCFD-C30C-4A50-8232-DC2C132236E5}" type="parTrans" cxnId="{FE176E48-A348-4B7C-87D1-E92037FC8B58}">
      <dgm:prSet/>
      <dgm:spPr/>
      <dgm:t>
        <a:bodyPr/>
        <a:lstStyle/>
        <a:p>
          <a:pPr rtl="1"/>
          <a:endParaRPr lang="ar-SA"/>
        </a:p>
      </dgm:t>
    </dgm:pt>
    <dgm:pt modelId="{556D23D5-262D-482A-A749-ECBCB473709A}" type="sibTrans" cxnId="{FE176E48-A348-4B7C-87D1-E92037FC8B58}">
      <dgm:prSet/>
      <dgm:spPr/>
      <dgm:t>
        <a:bodyPr/>
        <a:lstStyle/>
        <a:p>
          <a:pPr rtl="1"/>
          <a:endParaRPr lang="ar-SA"/>
        </a:p>
      </dgm:t>
    </dgm:pt>
    <dgm:pt modelId="{3D5C7311-9CCF-43D0-A7E2-5F9AD1BE7890}">
      <dgm:prSet phldrT="[نص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sz="2400" dirty="0" smtClean="0"/>
            <a:t>Observational Studies</a:t>
          </a:r>
          <a:endParaRPr lang="ar-SA" sz="2400" dirty="0"/>
        </a:p>
      </dgm:t>
    </dgm:pt>
    <dgm:pt modelId="{F7576585-0184-4D3A-9596-CC7A1D8562C4}" type="parTrans" cxnId="{FC2ED57D-4F49-49A7-A63B-0AE254CE8B7C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rtl="1"/>
          <a:endParaRPr lang="ar-SA"/>
        </a:p>
      </dgm:t>
    </dgm:pt>
    <dgm:pt modelId="{031E11B6-14F0-4A73-AAEF-2704298EB3FE}" type="sibTrans" cxnId="{FC2ED57D-4F49-49A7-A63B-0AE254CE8B7C}">
      <dgm:prSet/>
      <dgm:spPr/>
      <dgm:t>
        <a:bodyPr/>
        <a:lstStyle/>
        <a:p>
          <a:pPr rtl="1"/>
          <a:endParaRPr lang="ar-SA"/>
        </a:p>
      </dgm:t>
    </dgm:pt>
    <dgm:pt modelId="{D1BD129E-25B9-4DDE-A7AC-68255C9AE75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sz="2400" dirty="0" smtClean="0"/>
            <a:t>Experimental Studies</a:t>
          </a:r>
          <a:endParaRPr lang="en-US" sz="2400" dirty="0"/>
        </a:p>
      </dgm:t>
    </dgm:pt>
    <dgm:pt modelId="{FAE87EA6-B6DF-4710-AF5E-882EE88A3FF1}" type="parTrans" cxnId="{1B9893E8-A001-4CBF-8548-0ED1C410C771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rtl="1"/>
          <a:endParaRPr lang="ar-SA"/>
        </a:p>
      </dgm:t>
    </dgm:pt>
    <dgm:pt modelId="{29DB38C1-EDB2-41AC-B385-CD8D989DE135}" type="sibTrans" cxnId="{1B9893E8-A001-4CBF-8548-0ED1C410C771}">
      <dgm:prSet/>
      <dgm:spPr/>
      <dgm:t>
        <a:bodyPr/>
        <a:lstStyle/>
        <a:p>
          <a:pPr rtl="1"/>
          <a:endParaRPr lang="ar-SA"/>
        </a:p>
      </dgm:t>
    </dgm:pt>
    <dgm:pt modelId="{64A65035-8DE7-4436-AFC6-D5108F84F598}" type="pres">
      <dgm:prSet presAssocID="{ADF1D70D-DF89-4385-A3E4-42BC53957AF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62B1825-A3FB-4249-8DD4-165F2E6DC969}" type="pres">
      <dgm:prSet presAssocID="{A374A490-A9E5-4C84-8F36-C09EC49721D3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7484E0F-FB2D-4981-8720-B2E04FDAAC5B}" type="pres">
      <dgm:prSet presAssocID="{A374A490-A9E5-4C84-8F36-C09EC49721D3}" presName="rootComposite1" presStyleCnt="0"/>
      <dgm:spPr/>
      <dgm:t>
        <a:bodyPr/>
        <a:lstStyle/>
        <a:p>
          <a:endParaRPr lang="en-US"/>
        </a:p>
      </dgm:t>
    </dgm:pt>
    <dgm:pt modelId="{182CA684-7EC6-48B7-933D-5A1E2FAEC4CD}" type="pres">
      <dgm:prSet presAssocID="{A374A490-A9E5-4C84-8F36-C09EC49721D3}" presName="rootText1" presStyleLbl="node0" presStyleIdx="0" presStyleCnt="1" custScaleX="232845" custLinFactNeighborY="-3032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52C7986-0AC2-43A5-88BF-6228274335C1}" type="pres">
      <dgm:prSet presAssocID="{A374A490-A9E5-4C84-8F36-C09EC49721D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6D65064-3CE9-4040-BC49-39589FF7BE01}" type="pres">
      <dgm:prSet presAssocID="{A374A490-A9E5-4C84-8F36-C09EC49721D3}" presName="hierChild2" presStyleCnt="0"/>
      <dgm:spPr/>
      <dgm:t>
        <a:bodyPr/>
        <a:lstStyle/>
        <a:p>
          <a:endParaRPr lang="en-US"/>
        </a:p>
      </dgm:t>
    </dgm:pt>
    <dgm:pt modelId="{F00D9CE3-9146-4CB8-9F1C-B5A971A7A74B}" type="pres">
      <dgm:prSet presAssocID="{F7576585-0184-4D3A-9596-CC7A1D8562C4}" presName="Name37" presStyleLbl="parChTrans1D2" presStyleIdx="0" presStyleCnt="2"/>
      <dgm:spPr/>
      <dgm:t>
        <a:bodyPr/>
        <a:lstStyle/>
        <a:p>
          <a:endParaRPr lang="en-US"/>
        </a:p>
      </dgm:t>
    </dgm:pt>
    <dgm:pt modelId="{B944BDB9-32D5-4582-B16D-B05F1E038FBE}" type="pres">
      <dgm:prSet presAssocID="{3D5C7311-9CCF-43D0-A7E2-5F9AD1BE78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6D8E8AC-C266-4F0C-943F-4B3EB2EF39D7}" type="pres">
      <dgm:prSet presAssocID="{3D5C7311-9CCF-43D0-A7E2-5F9AD1BE7890}" presName="rootComposite" presStyleCnt="0"/>
      <dgm:spPr/>
      <dgm:t>
        <a:bodyPr/>
        <a:lstStyle/>
        <a:p>
          <a:endParaRPr lang="en-US"/>
        </a:p>
      </dgm:t>
    </dgm:pt>
    <dgm:pt modelId="{E31F0673-6F64-4539-8F86-4FA91733A86C}" type="pres">
      <dgm:prSet presAssocID="{3D5C7311-9CCF-43D0-A7E2-5F9AD1BE7890}" presName="rootText" presStyleLbl="node2" presStyleIdx="0" presStyleCnt="2" custScaleX="9076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D99E5A5-B8A3-4167-A81A-645865E5D1FB}" type="pres">
      <dgm:prSet presAssocID="{3D5C7311-9CCF-43D0-A7E2-5F9AD1BE7890}" presName="rootConnector" presStyleLbl="node2" presStyleIdx="0" presStyleCnt="2"/>
      <dgm:spPr/>
      <dgm:t>
        <a:bodyPr/>
        <a:lstStyle/>
        <a:p>
          <a:endParaRPr lang="en-US"/>
        </a:p>
      </dgm:t>
    </dgm:pt>
    <dgm:pt modelId="{C744328A-7DDA-47D9-A46D-EC7325DF0079}" type="pres">
      <dgm:prSet presAssocID="{3D5C7311-9CCF-43D0-A7E2-5F9AD1BE7890}" presName="hierChild4" presStyleCnt="0"/>
      <dgm:spPr/>
      <dgm:t>
        <a:bodyPr/>
        <a:lstStyle/>
        <a:p>
          <a:endParaRPr lang="en-US"/>
        </a:p>
      </dgm:t>
    </dgm:pt>
    <dgm:pt modelId="{545D6339-74C8-4643-A7FD-89F8B00472B3}" type="pres">
      <dgm:prSet presAssocID="{3D5C7311-9CCF-43D0-A7E2-5F9AD1BE7890}" presName="hierChild5" presStyleCnt="0"/>
      <dgm:spPr/>
      <dgm:t>
        <a:bodyPr/>
        <a:lstStyle/>
        <a:p>
          <a:endParaRPr lang="en-US"/>
        </a:p>
      </dgm:t>
    </dgm:pt>
    <dgm:pt modelId="{838272E7-9EDD-4BEC-8841-8A73B4A4445D}" type="pres">
      <dgm:prSet presAssocID="{FAE87EA6-B6DF-4710-AF5E-882EE88A3FF1}" presName="Name37" presStyleLbl="parChTrans1D2" presStyleIdx="1" presStyleCnt="2"/>
      <dgm:spPr/>
      <dgm:t>
        <a:bodyPr/>
        <a:lstStyle/>
        <a:p>
          <a:endParaRPr lang="en-US"/>
        </a:p>
      </dgm:t>
    </dgm:pt>
    <dgm:pt modelId="{2C563031-6F73-41E6-A8DD-AAB6636EC1B6}" type="pres">
      <dgm:prSet presAssocID="{D1BD129E-25B9-4DDE-A7AC-68255C9AE75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A7BBDC1-C48A-425A-8BA6-8FDEA5FB95B9}" type="pres">
      <dgm:prSet presAssocID="{D1BD129E-25B9-4DDE-A7AC-68255C9AE758}" presName="rootComposite" presStyleCnt="0"/>
      <dgm:spPr/>
      <dgm:t>
        <a:bodyPr/>
        <a:lstStyle/>
        <a:p>
          <a:endParaRPr lang="en-US"/>
        </a:p>
      </dgm:t>
    </dgm:pt>
    <dgm:pt modelId="{D8B7FC95-65E6-468C-832B-940218D01F5E}" type="pres">
      <dgm:prSet presAssocID="{D1BD129E-25B9-4DDE-A7AC-68255C9AE758}" presName="rootText" presStyleLbl="node2" presStyleIdx="1" presStyleCnt="2" custScaleX="914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812A40-2894-4F0D-A47A-B4A92CC9F4DE}" type="pres">
      <dgm:prSet presAssocID="{D1BD129E-25B9-4DDE-A7AC-68255C9AE758}" presName="rootConnector" presStyleLbl="node2" presStyleIdx="1" presStyleCnt="2"/>
      <dgm:spPr/>
      <dgm:t>
        <a:bodyPr/>
        <a:lstStyle/>
        <a:p>
          <a:endParaRPr lang="en-US"/>
        </a:p>
      </dgm:t>
    </dgm:pt>
    <dgm:pt modelId="{A35C505D-018C-4EB4-B8E2-D83C0DB91906}" type="pres">
      <dgm:prSet presAssocID="{D1BD129E-25B9-4DDE-A7AC-68255C9AE758}" presName="hierChild4" presStyleCnt="0"/>
      <dgm:spPr/>
      <dgm:t>
        <a:bodyPr/>
        <a:lstStyle/>
        <a:p>
          <a:endParaRPr lang="en-US"/>
        </a:p>
      </dgm:t>
    </dgm:pt>
    <dgm:pt modelId="{99D2482F-D9BD-4F36-99A6-50D29F946E63}" type="pres">
      <dgm:prSet presAssocID="{D1BD129E-25B9-4DDE-A7AC-68255C9AE758}" presName="hierChild5" presStyleCnt="0"/>
      <dgm:spPr/>
      <dgm:t>
        <a:bodyPr/>
        <a:lstStyle/>
        <a:p>
          <a:endParaRPr lang="en-US"/>
        </a:p>
      </dgm:t>
    </dgm:pt>
    <dgm:pt modelId="{7B9D1B34-4FEC-4762-A378-938BA793927B}" type="pres">
      <dgm:prSet presAssocID="{A374A490-A9E5-4C84-8F36-C09EC49721D3}" presName="hierChild3" presStyleCnt="0"/>
      <dgm:spPr/>
      <dgm:t>
        <a:bodyPr/>
        <a:lstStyle/>
        <a:p>
          <a:endParaRPr lang="en-US"/>
        </a:p>
      </dgm:t>
    </dgm:pt>
  </dgm:ptLst>
  <dgm:cxnLst>
    <dgm:cxn modelId="{A25D10E7-1A42-4224-8C2D-351939AC1823}" type="presOf" srcId="{A374A490-A9E5-4C84-8F36-C09EC49721D3}" destId="{852C7986-0AC2-43A5-88BF-6228274335C1}" srcOrd="1" destOrd="0" presId="urn:microsoft.com/office/officeart/2005/8/layout/orgChart1"/>
    <dgm:cxn modelId="{B235ED66-35F2-4EF8-B497-10758A1D24DD}" type="presOf" srcId="{D1BD129E-25B9-4DDE-A7AC-68255C9AE758}" destId="{D8B7FC95-65E6-468C-832B-940218D01F5E}" srcOrd="0" destOrd="0" presId="urn:microsoft.com/office/officeart/2005/8/layout/orgChart1"/>
    <dgm:cxn modelId="{2642952E-19D2-4A78-BE21-895460968C81}" type="presOf" srcId="{ADF1D70D-DF89-4385-A3E4-42BC53957AF3}" destId="{64A65035-8DE7-4436-AFC6-D5108F84F598}" srcOrd="0" destOrd="0" presId="urn:microsoft.com/office/officeart/2005/8/layout/orgChart1"/>
    <dgm:cxn modelId="{423CF003-9233-471B-AD24-D6C9DF1904FD}" type="presOf" srcId="{3D5C7311-9CCF-43D0-A7E2-5F9AD1BE7890}" destId="{E31F0673-6F64-4539-8F86-4FA91733A86C}" srcOrd="0" destOrd="0" presId="urn:microsoft.com/office/officeart/2005/8/layout/orgChart1"/>
    <dgm:cxn modelId="{FC2ED57D-4F49-49A7-A63B-0AE254CE8B7C}" srcId="{A374A490-A9E5-4C84-8F36-C09EC49721D3}" destId="{3D5C7311-9CCF-43D0-A7E2-5F9AD1BE7890}" srcOrd="0" destOrd="0" parTransId="{F7576585-0184-4D3A-9596-CC7A1D8562C4}" sibTransId="{031E11B6-14F0-4A73-AAEF-2704298EB3FE}"/>
    <dgm:cxn modelId="{F0DD03C8-0B4A-4C96-A276-5ED179589F43}" type="presOf" srcId="{D1BD129E-25B9-4DDE-A7AC-68255C9AE758}" destId="{AA812A40-2894-4F0D-A47A-B4A92CC9F4DE}" srcOrd="1" destOrd="0" presId="urn:microsoft.com/office/officeart/2005/8/layout/orgChart1"/>
    <dgm:cxn modelId="{FE176E48-A348-4B7C-87D1-E92037FC8B58}" srcId="{ADF1D70D-DF89-4385-A3E4-42BC53957AF3}" destId="{A374A490-A9E5-4C84-8F36-C09EC49721D3}" srcOrd="0" destOrd="0" parTransId="{045DDCFD-C30C-4A50-8232-DC2C132236E5}" sibTransId="{556D23D5-262D-482A-A749-ECBCB473709A}"/>
    <dgm:cxn modelId="{2B33D41C-54B4-4EB6-82AD-F8E67716F7BF}" type="presOf" srcId="{3D5C7311-9CCF-43D0-A7E2-5F9AD1BE7890}" destId="{ED99E5A5-B8A3-4167-A81A-645865E5D1FB}" srcOrd="1" destOrd="0" presId="urn:microsoft.com/office/officeart/2005/8/layout/orgChart1"/>
    <dgm:cxn modelId="{04807C35-5303-4059-94BE-66DA3A7F4BCB}" type="presOf" srcId="{FAE87EA6-B6DF-4710-AF5E-882EE88A3FF1}" destId="{838272E7-9EDD-4BEC-8841-8A73B4A4445D}" srcOrd="0" destOrd="0" presId="urn:microsoft.com/office/officeart/2005/8/layout/orgChart1"/>
    <dgm:cxn modelId="{1B9893E8-A001-4CBF-8548-0ED1C410C771}" srcId="{A374A490-A9E5-4C84-8F36-C09EC49721D3}" destId="{D1BD129E-25B9-4DDE-A7AC-68255C9AE758}" srcOrd="1" destOrd="0" parTransId="{FAE87EA6-B6DF-4710-AF5E-882EE88A3FF1}" sibTransId="{29DB38C1-EDB2-41AC-B385-CD8D989DE135}"/>
    <dgm:cxn modelId="{82180F12-1B0B-45EF-B59F-4BA44C746B8E}" type="presOf" srcId="{A374A490-A9E5-4C84-8F36-C09EC49721D3}" destId="{182CA684-7EC6-48B7-933D-5A1E2FAEC4CD}" srcOrd="0" destOrd="0" presId="urn:microsoft.com/office/officeart/2005/8/layout/orgChart1"/>
    <dgm:cxn modelId="{52722BEB-7911-408F-883C-57BEF71CBAE6}" type="presOf" srcId="{F7576585-0184-4D3A-9596-CC7A1D8562C4}" destId="{F00D9CE3-9146-4CB8-9F1C-B5A971A7A74B}" srcOrd="0" destOrd="0" presId="urn:microsoft.com/office/officeart/2005/8/layout/orgChart1"/>
    <dgm:cxn modelId="{F4B85463-EA35-4404-9FA1-1235F010CD96}" type="presParOf" srcId="{64A65035-8DE7-4436-AFC6-D5108F84F598}" destId="{562B1825-A3FB-4249-8DD4-165F2E6DC969}" srcOrd="0" destOrd="0" presId="urn:microsoft.com/office/officeart/2005/8/layout/orgChart1"/>
    <dgm:cxn modelId="{07955633-83DB-45AC-9223-3C240626BBFC}" type="presParOf" srcId="{562B1825-A3FB-4249-8DD4-165F2E6DC969}" destId="{37484E0F-FB2D-4981-8720-B2E04FDAAC5B}" srcOrd="0" destOrd="0" presId="urn:microsoft.com/office/officeart/2005/8/layout/orgChart1"/>
    <dgm:cxn modelId="{F4E65333-63E6-4384-9238-8AFCCFA450E6}" type="presParOf" srcId="{37484E0F-FB2D-4981-8720-B2E04FDAAC5B}" destId="{182CA684-7EC6-48B7-933D-5A1E2FAEC4CD}" srcOrd="0" destOrd="0" presId="urn:microsoft.com/office/officeart/2005/8/layout/orgChart1"/>
    <dgm:cxn modelId="{B8107E4B-E7CB-4748-80FB-353B255EA02D}" type="presParOf" srcId="{37484E0F-FB2D-4981-8720-B2E04FDAAC5B}" destId="{852C7986-0AC2-43A5-88BF-6228274335C1}" srcOrd="1" destOrd="0" presId="urn:microsoft.com/office/officeart/2005/8/layout/orgChart1"/>
    <dgm:cxn modelId="{F3149664-125C-48B6-8BF2-DF86E46C8029}" type="presParOf" srcId="{562B1825-A3FB-4249-8DD4-165F2E6DC969}" destId="{56D65064-3CE9-4040-BC49-39589FF7BE01}" srcOrd="1" destOrd="0" presId="urn:microsoft.com/office/officeart/2005/8/layout/orgChart1"/>
    <dgm:cxn modelId="{04B3A287-2D0D-4E72-853A-02D8853A4151}" type="presParOf" srcId="{56D65064-3CE9-4040-BC49-39589FF7BE01}" destId="{F00D9CE3-9146-4CB8-9F1C-B5A971A7A74B}" srcOrd="0" destOrd="0" presId="urn:microsoft.com/office/officeart/2005/8/layout/orgChart1"/>
    <dgm:cxn modelId="{B60901F0-BB8A-4F93-A7C3-9DE3B41C3BE3}" type="presParOf" srcId="{56D65064-3CE9-4040-BC49-39589FF7BE01}" destId="{B944BDB9-32D5-4582-B16D-B05F1E038FBE}" srcOrd="1" destOrd="0" presId="urn:microsoft.com/office/officeart/2005/8/layout/orgChart1"/>
    <dgm:cxn modelId="{48E92C59-6752-4B46-8EBC-27F80D5CFF67}" type="presParOf" srcId="{B944BDB9-32D5-4582-B16D-B05F1E038FBE}" destId="{66D8E8AC-C266-4F0C-943F-4B3EB2EF39D7}" srcOrd="0" destOrd="0" presId="urn:microsoft.com/office/officeart/2005/8/layout/orgChart1"/>
    <dgm:cxn modelId="{9CA402CC-62CC-4998-9194-EDF089A84E3F}" type="presParOf" srcId="{66D8E8AC-C266-4F0C-943F-4B3EB2EF39D7}" destId="{E31F0673-6F64-4539-8F86-4FA91733A86C}" srcOrd="0" destOrd="0" presId="urn:microsoft.com/office/officeart/2005/8/layout/orgChart1"/>
    <dgm:cxn modelId="{2D6607AB-18B0-475B-8A23-1786562C8EAF}" type="presParOf" srcId="{66D8E8AC-C266-4F0C-943F-4B3EB2EF39D7}" destId="{ED99E5A5-B8A3-4167-A81A-645865E5D1FB}" srcOrd="1" destOrd="0" presId="urn:microsoft.com/office/officeart/2005/8/layout/orgChart1"/>
    <dgm:cxn modelId="{D61579F0-9E6D-49D8-B33C-50470DE1DD36}" type="presParOf" srcId="{B944BDB9-32D5-4582-B16D-B05F1E038FBE}" destId="{C744328A-7DDA-47D9-A46D-EC7325DF0079}" srcOrd="1" destOrd="0" presId="urn:microsoft.com/office/officeart/2005/8/layout/orgChart1"/>
    <dgm:cxn modelId="{8A3919A8-D864-4BB3-80F2-2362EEE0FA70}" type="presParOf" srcId="{B944BDB9-32D5-4582-B16D-B05F1E038FBE}" destId="{545D6339-74C8-4643-A7FD-89F8B00472B3}" srcOrd="2" destOrd="0" presId="urn:microsoft.com/office/officeart/2005/8/layout/orgChart1"/>
    <dgm:cxn modelId="{BD031862-56B9-461C-94C8-83FD11FF27E1}" type="presParOf" srcId="{56D65064-3CE9-4040-BC49-39589FF7BE01}" destId="{838272E7-9EDD-4BEC-8841-8A73B4A4445D}" srcOrd="2" destOrd="0" presId="urn:microsoft.com/office/officeart/2005/8/layout/orgChart1"/>
    <dgm:cxn modelId="{1EB8665A-E8F2-455D-9E3F-C9E47688C14E}" type="presParOf" srcId="{56D65064-3CE9-4040-BC49-39589FF7BE01}" destId="{2C563031-6F73-41E6-A8DD-AAB6636EC1B6}" srcOrd="3" destOrd="0" presId="urn:microsoft.com/office/officeart/2005/8/layout/orgChart1"/>
    <dgm:cxn modelId="{C888B354-7796-4726-A36B-E573E48B1FD4}" type="presParOf" srcId="{2C563031-6F73-41E6-A8DD-AAB6636EC1B6}" destId="{CA7BBDC1-C48A-425A-8BA6-8FDEA5FB95B9}" srcOrd="0" destOrd="0" presId="urn:microsoft.com/office/officeart/2005/8/layout/orgChart1"/>
    <dgm:cxn modelId="{42240624-F8D2-492E-98E1-7EFB2C04DCAA}" type="presParOf" srcId="{CA7BBDC1-C48A-425A-8BA6-8FDEA5FB95B9}" destId="{D8B7FC95-65E6-468C-832B-940218D01F5E}" srcOrd="0" destOrd="0" presId="urn:microsoft.com/office/officeart/2005/8/layout/orgChart1"/>
    <dgm:cxn modelId="{EB9E6CB4-4D7E-4BD6-8239-3F2151DCC020}" type="presParOf" srcId="{CA7BBDC1-C48A-425A-8BA6-8FDEA5FB95B9}" destId="{AA812A40-2894-4F0D-A47A-B4A92CC9F4DE}" srcOrd="1" destOrd="0" presId="urn:microsoft.com/office/officeart/2005/8/layout/orgChart1"/>
    <dgm:cxn modelId="{C3FF5D37-E0FA-4ED6-8AEF-DCC63997E3CE}" type="presParOf" srcId="{2C563031-6F73-41E6-A8DD-AAB6636EC1B6}" destId="{A35C505D-018C-4EB4-B8E2-D83C0DB91906}" srcOrd="1" destOrd="0" presId="urn:microsoft.com/office/officeart/2005/8/layout/orgChart1"/>
    <dgm:cxn modelId="{05E5D894-D5C3-4013-A627-B5D0A1C10A67}" type="presParOf" srcId="{2C563031-6F73-41E6-A8DD-AAB6636EC1B6}" destId="{99D2482F-D9BD-4F36-99A6-50D29F946E63}" srcOrd="2" destOrd="0" presId="urn:microsoft.com/office/officeart/2005/8/layout/orgChart1"/>
    <dgm:cxn modelId="{8466E02A-E2C5-46E5-8557-F718A5C12A4B}" type="presParOf" srcId="{562B1825-A3FB-4249-8DD4-165F2E6DC969}" destId="{7B9D1B34-4FEC-4762-A378-938BA793927B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B199C6-1A7F-4196-843F-04E9AA19A3AD}">
      <dsp:nvSpPr>
        <dsp:cNvPr id="0" name=""/>
        <dsp:cNvSpPr/>
      </dsp:nvSpPr>
      <dsp:spPr>
        <a:xfrm>
          <a:off x="6097729" y="2408530"/>
          <a:ext cx="942483" cy="448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664"/>
              </a:lnTo>
              <a:lnTo>
                <a:pt x="942483" y="305664"/>
              </a:lnTo>
              <a:lnTo>
                <a:pt x="942483" y="448536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DEAF9-D693-45E6-A55E-6A26CA458847}">
      <dsp:nvSpPr>
        <dsp:cNvPr id="0" name=""/>
        <dsp:cNvSpPr/>
      </dsp:nvSpPr>
      <dsp:spPr>
        <a:xfrm>
          <a:off x="5155245" y="2408530"/>
          <a:ext cx="942483" cy="448536"/>
        </a:xfrm>
        <a:custGeom>
          <a:avLst/>
          <a:gdLst/>
          <a:ahLst/>
          <a:cxnLst/>
          <a:rect l="0" t="0" r="0" b="0"/>
          <a:pathLst>
            <a:path>
              <a:moveTo>
                <a:pt x="942483" y="0"/>
              </a:moveTo>
              <a:lnTo>
                <a:pt x="942483" y="305664"/>
              </a:lnTo>
              <a:lnTo>
                <a:pt x="0" y="305664"/>
              </a:lnTo>
              <a:lnTo>
                <a:pt x="0" y="448536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74871-44E1-40DC-88F6-381B231881D3}">
      <dsp:nvSpPr>
        <dsp:cNvPr id="0" name=""/>
        <dsp:cNvSpPr/>
      </dsp:nvSpPr>
      <dsp:spPr>
        <a:xfrm>
          <a:off x="4257719" y="1030848"/>
          <a:ext cx="1840009" cy="398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483"/>
              </a:lnTo>
              <a:lnTo>
                <a:pt x="1840009" y="255483"/>
              </a:lnTo>
              <a:lnTo>
                <a:pt x="1840009" y="398355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A7B5FA-3766-4B21-BECB-D712B2BA6B6C}">
      <dsp:nvSpPr>
        <dsp:cNvPr id="0" name=""/>
        <dsp:cNvSpPr/>
      </dsp:nvSpPr>
      <dsp:spPr>
        <a:xfrm>
          <a:off x="2211635" y="1030848"/>
          <a:ext cx="2046084" cy="398355"/>
        </a:xfrm>
        <a:custGeom>
          <a:avLst/>
          <a:gdLst/>
          <a:ahLst/>
          <a:cxnLst/>
          <a:rect l="0" t="0" r="0" b="0"/>
          <a:pathLst>
            <a:path>
              <a:moveTo>
                <a:pt x="2046084" y="0"/>
              </a:moveTo>
              <a:lnTo>
                <a:pt x="2046084" y="255483"/>
              </a:lnTo>
              <a:lnTo>
                <a:pt x="0" y="255483"/>
              </a:lnTo>
              <a:lnTo>
                <a:pt x="0" y="398355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EEBD7A-F718-496D-A2F0-CAC693620E9B}">
      <dsp:nvSpPr>
        <dsp:cNvPr id="0" name=""/>
        <dsp:cNvSpPr/>
      </dsp:nvSpPr>
      <dsp:spPr>
        <a:xfrm>
          <a:off x="2652603" y="51521"/>
          <a:ext cx="3210231" cy="979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16B6367-A58C-400B-B8B4-A2E6F8F02484}">
      <dsp:nvSpPr>
        <dsp:cNvPr id="0" name=""/>
        <dsp:cNvSpPr/>
      </dsp:nvSpPr>
      <dsp:spPr>
        <a:xfrm>
          <a:off x="2823964" y="214314"/>
          <a:ext cx="3210231" cy="9793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>
              <a:solidFill>
                <a:srgbClr val="00B050"/>
              </a:solidFill>
            </a:rPr>
            <a:t>variables</a:t>
          </a:r>
          <a:endParaRPr lang="ar-SA" sz="4000" b="1" kern="1200" dirty="0">
            <a:solidFill>
              <a:srgbClr val="00B050"/>
            </a:solidFill>
          </a:endParaRPr>
        </a:p>
      </dsp:txBody>
      <dsp:txXfrm>
        <a:off x="2852647" y="242997"/>
        <a:ext cx="3152865" cy="921960"/>
      </dsp:txXfrm>
    </dsp:sp>
    <dsp:sp modelId="{5F6C9328-5707-4515-A18A-87374E7A381F}">
      <dsp:nvSpPr>
        <dsp:cNvPr id="0" name=""/>
        <dsp:cNvSpPr/>
      </dsp:nvSpPr>
      <dsp:spPr>
        <a:xfrm>
          <a:off x="542986" y="1429203"/>
          <a:ext cx="3337297" cy="979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99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C95A470-7C2A-402B-82CA-1685DB9A9AD3}">
      <dsp:nvSpPr>
        <dsp:cNvPr id="0" name=""/>
        <dsp:cNvSpPr/>
      </dsp:nvSpPr>
      <dsp:spPr>
        <a:xfrm>
          <a:off x="714347" y="1591996"/>
          <a:ext cx="3337297" cy="9793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FFC000"/>
              </a:solidFill>
            </a:rPr>
            <a:t>Qualitative</a:t>
          </a:r>
        </a:p>
      </dsp:txBody>
      <dsp:txXfrm>
        <a:off x="743030" y="1620679"/>
        <a:ext cx="3279931" cy="921960"/>
      </dsp:txXfrm>
    </dsp:sp>
    <dsp:sp modelId="{E81CCAEE-F7B2-495A-B5FB-A5D90BDF34D4}">
      <dsp:nvSpPr>
        <dsp:cNvPr id="0" name=""/>
        <dsp:cNvSpPr/>
      </dsp:nvSpPr>
      <dsp:spPr>
        <a:xfrm>
          <a:off x="4223005" y="1429203"/>
          <a:ext cx="3749447" cy="979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99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A18A615-5332-4727-B343-D4D201CBE712}">
      <dsp:nvSpPr>
        <dsp:cNvPr id="0" name=""/>
        <dsp:cNvSpPr/>
      </dsp:nvSpPr>
      <dsp:spPr>
        <a:xfrm>
          <a:off x="4394366" y="1591996"/>
          <a:ext cx="3749447" cy="9793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FFC000"/>
              </a:solidFill>
            </a:rPr>
            <a:t>Quantitative</a:t>
          </a:r>
          <a:endParaRPr lang="ar-SA" sz="3600" b="1" kern="1200" dirty="0">
            <a:solidFill>
              <a:srgbClr val="FFC000"/>
            </a:solidFill>
          </a:endParaRPr>
        </a:p>
      </dsp:txBody>
      <dsp:txXfrm>
        <a:off x="4423049" y="1620679"/>
        <a:ext cx="3692081" cy="921960"/>
      </dsp:txXfrm>
    </dsp:sp>
    <dsp:sp modelId="{D7E2992D-A07D-46CE-B622-858EE8BE7D68}">
      <dsp:nvSpPr>
        <dsp:cNvPr id="0" name=""/>
        <dsp:cNvSpPr/>
      </dsp:nvSpPr>
      <dsp:spPr>
        <a:xfrm>
          <a:off x="4384122" y="2857067"/>
          <a:ext cx="1542246" cy="979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C4AD2AE-2A27-4714-B920-44C145107CB7}">
      <dsp:nvSpPr>
        <dsp:cNvPr id="0" name=""/>
        <dsp:cNvSpPr/>
      </dsp:nvSpPr>
      <dsp:spPr>
        <a:xfrm>
          <a:off x="4555482" y="3019859"/>
          <a:ext cx="1542246" cy="9793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Discrete</a:t>
          </a:r>
          <a:endParaRPr lang="ar-SA" sz="2100" b="1" kern="1200" dirty="0"/>
        </a:p>
      </dsp:txBody>
      <dsp:txXfrm>
        <a:off x="4584165" y="3048542"/>
        <a:ext cx="1484880" cy="921960"/>
      </dsp:txXfrm>
    </dsp:sp>
    <dsp:sp modelId="{8DA57441-84D6-4C8F-A22A-27C493BB1451}">
      <dsp:nvSpPr>
        <dsp:cNvPr id="0" name=""/>
        <dsp:cNvSpPr/>
      </dsp:nvSpPr>
      <dsp:spPr>
        <a:xfrm>
          <a:off x="6269089" y="2857067"/>
          <a:ext cx="1542246" cy="979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A9FFADC-0DFA-4DBE-9688-35CA30A0777C}">
      <dsp:nvSpPr>
        <dsp:cNvPr id="0" name=""/>
        <dsp:cNvSpPr/>
      </dsp:nvSpPr>
      <dsp:spPr>
        <a:xfrm>
          <a:off x="6440450" y="3019859"/>
          <a:ext cx="1542246" cy="9793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Continuous</a:t>
          </a:r>
          <a:endParaRPr lang="ar-SA" sz="2100" b="1" kern="1200" dirty="0"/>
        </a:p>
      </dsp:txBody>
      <dsp:txXfrm>
        <a:off x="6469133" y="3048542"/>
        <a:ext cx="1484880" cy="9219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F8DF36-8DCA-41A8-876A-8D8B7B72E0C2}">
      <dsp:nvSpPr>
        <dsp:cNvPr id="0" name=""/>
        <dsp:cNvSpPr/>
      </dsp:nvSpPr>
      <dsp:spPr>
        <a:xfrm>
          <a:off x="4277680" y="1182999"/>
          <a:ext cx="3468609" cy="1034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7252"/>
              </a:lnTo>
              <a:lnTo>
                <a:pt x="3468609" y="817252"/>
              </a:lnTo>
              <a:lnTo>
                <a:pt x="3468609" y="1034647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dsp:style>
    </dsp:sp>
    <dsp:sp modelId="{6756734F-42D5-4EB7-AE32-9D0FE682676B}">
      <dsp:nvSpPr>
        <dsp:cNvPr id="0" name=""/>
        <dsp:cNvSpPr/>
      </dsp:nvSpPr>
      <dsp:spPr>
        <a:xfrm>
          <a:off x="4277680" y="1182999"/>
          <a:ext cx="1296506" cy="10721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4789"/>
              </a:lnTo>
              <a:lnTo>
                <a:pt x="1296506" y="854789"/>
              </a:lnTo>
              <a:lnTo>
                <a:pt x="1296506" y="1072184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dsp:style>
    </dsp:sp>
    <dsp:sp modelId="{838272E7-9EDD-4BEC-8841-8A73B4A4445D}">
      <dsp:nvSpPr>
        <dsp:cNvPr id="0" name=""/>
        <dsp:cNvSpPr/>
      </dsp:nvSpPr>
      <dsp:spPr>
        <a:xfrm>
          <a:off x="3262566" y="1182999"/>
          <a:ext cx="1015113" cy="1034647"/>
        </a:xfrm>
        <a:custGeom>
          <a:avLst/>
          <a:gdLst/>
          <a:ahLst/>
          <a:cxnLst/>
          <a:rect l="0" t="0" r="0" b="0"/>
          <a:pathLst>
            <a:path>
              <a:moveTo>
                <a:pt x="1015113" y="0"/>
              </a:moveTo>
              <a:lnTo>
                <a:pt x="1015113" y="817252"/>
              </a:lnTo>
              <a:lnTo>
                <a:pt x="0" y="817252"/>
              </a:lnTo>
              <a:lnTo>
                <a:pt x="0" y="1034647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dsp:style>
    </dsp:sp>
    <dsp:sp modelId="{F00D9CE3-9146-4CB8-9F1C-B5A971A7A74B}">
      <dsp:nvSpPr>
        <dsp:cNvPr id="0" name=""/>
        <dsp:cNvSpPr/>
      </dsp:nvSpPr>
      <dsp:spPr>
        <a:xfrm>
          <a:off x="940998" y="1182999"/>
          <a:ext cx="3336681" cy="1034647"/>
        </a:xfrm>
        <a:custGeom>
          <a:avLst/>
          <a:gdLst/>
          <a:ahLst/>
          <a:cxnLst/>
          <a:rect l="0" t="0" r="0" b="0"/>
          <a:pathLst>
            <a:path>
              <a:moveTo>
                <a:pt x="3336681" y="0"/>
              </a:moveTo>
              <a:lnTo>
                <a:pt x="3336681" y="817252"/>
              </a:lnTo>
              <a:lnTo>
                <a:pt x="0" y="817252"/>
              </a:lnTo>
              <a:lnTo>
                <a:pt x="0" y="1034647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dsp:style>
    </dsp:sp>
    <dsp:sp modelId="{182CA684-7EC6-48B7-933D-5A1E2FAEC4CD}">
      <dsp:nvSpPr>
        <dsp:cNvPr id="0" name=""/>
        <dsp:cNvSpPr/>
      </dsp:nvSpPr>
      <dsp:spPr>
        <a:xfrm>
          <a:off x="1071539" y="147781"/>
          <a:ext cx="6412281" cy="1035217"/>
        </a:xfrm>
        <a:prstGeom prst="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u="none" kern="1200" dirty="0" smtClean="0">
              <a:solidFill>
                <a:srgbClr val="C00000"/>
              </a:solidFill>
              <a:effectLst/>
            </a:rPr>
            <a:t>Some Sampling techniques</a:t>
          </a:r>
          <a:endParaRPr lang="ar-SA" sz="4500" u="none" kern="1200" dirty="0">
            <a:solidFill>
              <a:srgbClr val="C00000"/>
            </a:solidFill>
            <a:effectLst/>
          </a:endParaRPr>
        </a:p>
      </dsp:txBody>
      <dsp:txXfrm>
        <a:off x="1071539" y="147781"/>
        <a:ext cx="6412281" cy="1035217"/>
      </dsp:txXfrm>
    </dsp:sp>
    <dsp:sp modelId="{E31F0673-6F64-4539-8F86-4FA91733A86C}">
      <dsp:nvSpPr>
        <dsp:cNvPr id="0" name=""/>
        <dsp:cNvSpPr/>
      </dsp:nvSpPr>
      <dsp:spPr>
        <a:xfrm>
          <a:off x="1404" y="2217647"/>
          <a:ext cx="1879188" cy="1035217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effectLst>
                <a:outerShdw blurRad="38100" dist="38100" dir="2700000" algn="tl">
                  <a:srgbClr val="C0C0C0"/>
                </a:outerShdw>
              </a:effectLst>
            </a:rPr>
            <a:t>Random Sampling </a:t>
          </a:r>
          <a:endParaRPr lang="ar-SA" sz="2400" kern="1200" dirty="0"/>
        </a:p>
      </dsp:txBody>
      <dsp:txXfrm>
        <a:off x="1404" y="2217647"/>
        <a:ext cx="1879188" cy="1035217"/>
      </dsp:txXfrm>
    </dsp:sp>
    <dsp:sp modelId="{D8B7FC95-65E6-468C-832B-940218D01F5E}">
      <dsp:nvSpPr>
        <dsp:cNvPr id="0" name=""/>
        <dsp:cNvSpPr/>
      </dsp:nvSpPr>
      <dsp:spPr>
        <a:xfrm>
          <a:off x="2315384" y="2217647"/>
          <a:ext cx="1894364" cy="1035217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effectLst>
                <a:outerShdw blurRad="38100" dist="38100" dir="2700000" algn="tl">
                  <a:srgbClr val="C0C0C0"/>
                </a:outerShdw>
              </a:effectLst>
            </a:rPr>
            <a:t>Systematic Sampling </a:t>
          </a:r>
          <a:endParaRPr lang="en-US" sz="2400" kern="1200" dirty="0"/>
        </a:p>
      </dsp:txBody>
      <dsp:txXfrm>
        <a:off x="2315384" y="2217647"/>
        <a:ext cx="1894364" cy="1035217"/>
      </dsp:txXfrm>
    </dsp:sp>
    <dsp:sp modelId="{CA0685BF-7C7E-48BF-9FAE-DA47304BCDD4}">
      <dsp:nvSpPr>
        <dsp:cNvPr id="0" name=""/>
        <dsp:cNvSpPr/>
      </dsp:nvSpPr>
      <dsp:spPr>
        <a:xfrm>
          <a:off x="4644540" y="2255184"/>
          <a:ext cx="1859291" cy="1035217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effectLst>
                <a:outerShdw blurRad="38100" dist="38100" dir="2700000" algn="tl">
                  <a:srgbClr val="C0C0C0"/>
                </a:outerShdw>
              </a:effectLst>
            </a:rPr>
            <a:t>Stratified Sampling</a:t>
          </a:r>
          <a:endParaRPr lang="ar-SA" sz="2400" kern="1200" dirty="0"/>
        </a:p>
      </dsp:txBody>
      <dsp:txXfrm>
        <a:off x="4644540" y="2255184"/>
        <a:ext cx="1859291" cy="1035217"/>
      </dsp:txXfrm>
    </dsp:sp>
    <dsp:sp modelId="{5BCA0792-0B6F-4A8A-B35F-A71DBBA49855}">
      <dsp:nvSpPr>
        <dsp:cNvPr id="0" name=""/>
        <dsp:cNvSpPr/>
      </dsp:nvSpPr>
      <dsp:spPr>
        <a:xfrm>
          <a:off x="6938623" y="2217647"/>
          <a:ext cx="1615332" cy="1035217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effectLst>
                <a:outerShdw blurRad="38100" dist="38100" dir="2700000" algn="tl">
                  <a:srgbClr val="C0C0C0"/>
                </a:outerShdw>
              </a:effectLst>
            </a:rPr>
            <a:t>Cluster Sampling </a:t>
          </a:r>
          <a:endParaRPr lang="en-US" sz="2400" kern="1200" dirty="0"/>
        </a:p>
      </dsp:txBody>
      <dsp:txXfrm>
        <a:off x="6938623" y="2217647"/>
        <a:ext cx="1615332" cy="10352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8272E7-9EDD-4BEC-8841-8A73B4A4445D}">
      <dsp:nvSpPr>
        <dsp:cNvPr id="0" name=""/>
        <dsp:cNvSpPr/>
      </dsp:nvSpPr>
      <dsp:spPr>
        <a:xfrm>
          <a:off x="3733800" y="1614492"/>
          <a:ext cx="1790541" cy="1158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2319"/>
              </a:lnTo>
              <a:lnTo>
                <a:pt x="1790541" y="822319"/>
              </a:lnTo>
              <a:lnTo>
                <a:pt x="1790541" y="1158758"/>
              </a:lnTo>
            </a:path>
          </a:pathLst>
        </a:custGeom>
        <a:noFill/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dsp:style>
    </dsp:sp>
    <dsp:sp modelId="{F00D9CE3-9146-4CB8-9F1C-B5A971A7A74B}">
      <dsp:nvSpPr>
        <dsp:cNvPr id="0" name=""/>
        <dsp:cNvSpPr/>
      </dsp:nvSpPr>
      <dsp:spPr>
        <a:xfrm>
          <a:off x="1931514" y="1614492"/>
          <a:ext cx="1802285" cy="1158758"/>
        </a:xfrm>
        <a:custGeom>
          <a:avLst/>
          <a:gdLst/>
          <a:ahLst/>
          <a:cxnLst/>
          <a:rect l="0" t="0" r="0" b="0"/>
          <a:pathLst>
            <a:path>
              <a:moveTo>
                <a:pt x="1802285" y="0"/>
              </a:moveTo>
              <a:lnTo>
                <a:pt x="1802285" y="822319"/>
              </a:lnTo>
              <a:lnTo>
                <a:pt x="0" y="822319"/>
              </a:lnTo>
              <a:lnTo>
                <a:pt x="0" y="1158758"/>
              </a:lnTo>
            </a:path>
          </a:pathLst>
        </a:custGeom>
        <a:noFill/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dsp:style>
    </dsp:sp>
    <dsp:sp modelId="{182CA684-7EC6-48B7-933D-5A1E2FAEC4CD}">
      <dsp:nvSpPr>
        <dsp:cNvPr id="0" name=""/>
        <dsp:cNvSpPr/>
      </dsp:nvSpPr>
      <dsp:spPr>
        <a:xfrm>
          <a:off x="3417" y="12404"/>
          <a:ext cx="7460764" cy="160208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u="none" kern="1200" dirty="0" smtClean="0">
              <a:solidFill>
                <a:schemeClr val="accent1">
                  <a:lumMod val="50000"/>
                </a:schemeClr>
              </a:solidFill>
              <a:effectLst/>
            </a:rPr>
            <a:t>Types of studies </a:t>
          </a:r>
          <a:endParaRPr lang="ar-SA" sz="6500" u="none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>
        <a:off x="3417" y="12404"/>
        <a:ext cx="7460764" cy="1602088"/>
      </dsp:txXfrm>
    </dsp:sp>
    <dsp:sp modelId="{E31F0673-6F64-4539-8F86-4FA91733A86C}">
      <dsp:nvSpPr>
        <dsp:cNvPr id="0" name=""/>
        <dsp:cNvSpPr/>
      </dsp:nvSpPr>
      <dsp:spPr>
        <a:xfrm>
          <a:off x="477411" y="2773251"/>
          <a:ext cx="2908206" cy="160208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Observational Studies</a:t>
          </a:r>
          <a:endParaRPr lang="ar-SA" sz="2400" kern="1200" dirty="0"/>
        </a:p>
      </dsp:txBody>
      <dsp:txXfrm>
        <a:off x="477411" y="2773251"/>
        <a:ext cx="2908206" cy="1602088"/>
      </dsp:txXfrm>
    </dsp:sp>
    <dsp:sp modelId="{D8B7FC95-65E6-468C-832B-940218D01F5E}">
      <dsp:nvSpPr>
        <dsp:cNvPr id="0" name=""/>
        <dsp:cNvSpPr/>
      </dsp:nvSpPr>
      <dsp:spPr>
        <a:xfrm>
          <a:off x="4058495" y="2773251"/>
          <a:ext cx="2931693" cy="160208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Experimental Studies</a:t>
          </a:r>
          <a:endParaRPr lang="en-US" sz="2400" kern="1200" dirty="0"/>
        </a:p>
      </dsp:txBody>
      <dsp:txXfrm>
        <a:off x="4058495" y="2773251"/>
        <a:ext cx="2931693" cy="1602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4C066-4BC4-4CA8-B48E-3CE6E197F708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F3B04-C0C5-44FC-8DCB-C9B377D80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08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999A0-D0B8-499D-9543-201E7F585C9A}" type="slidenum">
              <a:rPr lang="ar-SA" smtClean="0"/>
              <a:pPr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116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999A0-D0B8-499D-9543-201E7F585C9A}" type="slidenum">
              <a:rPr lang="ar-SA" smtClean="0"/>
              <a:pPr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7602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5334E-ED81-4C82-BC3E-68AD99ED5A15}" type="slidenum">
              <a:rPr lang="ar-SA" smtClean="0"/>
              <a:pPr/>
              <a:t>19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801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5334E-ED81-4C82-BC3E-68AD99ED5A15}" type="slidenum">
              <a:rPr lang="ar-SA" smtClean="0"/>
              <a:pPr/>
              <a:t>20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1660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3B04-C0C5-44FC-8DCB-C9B377D80648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32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3FB5-CC21-46E7-B107-D14B03A2F2C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7689-BA6E-49A2-93AD-DF90AB42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106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3FB5-CC21-46E7-B107-D14B03A2F2C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7689-BA6E-49A2-93AD-DF90AB42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3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3FB5-CC21-46E7-B107-D14B03A2F2C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7689-BA6E-49A2-93AD-DF90AB42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39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3FB5-CC21-46E7-B107-D14B03A2F2C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7689-BA6E-49A2-93AD-DF90AB42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3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3FB5-CC21-46E7-B107-D14B03A2F2C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7689-BA6E-49A2-93AD-DF90AB42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275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3FB5-CC21-46E7-B107-D14B03A2F2C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7689-BA6E-49A2-93AD-DF90AB42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8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3FB5-CC21-46E7-B107-D14B03A2F2C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7689-BA6E-49A2-93AD-DF90AB42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0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3FB5-CC21-46E7-B107-D14B03A2F2C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7689-BA6E-49A2-93AD-DF90AB42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9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3FB5-CC21-46E7-B107-D14B03A2F2C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7689-BA6E-49A2-93AD-DF90AB42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64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3FB5-CC21-46E7-B107-D14B03A2F2C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7689-BA6E-49A2-93AD-DF90AB42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4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3FB5-CC21-46E7-B107-D14B03A2F2C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7689-BA6E-49A2-93AD-DF90AB42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70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E3FB5-CC21-46E7-B107-D14B03A2F2C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D7689-BA6E-49A2-93AD-DF90AB422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98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abugis@kau.edu.sa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67108" y="928670"/>
            <a:ext cx="6515108" cy="2930098"/>
          </a:xfrm>
        </p:spPr>
        <p:txBody>
          <a:bodyPr>
            <a:normAutofit/>
          </a:bodyPr>
          <a:lstStyle/>
          <a:p>
            <a:pPr algn="ctr"/>
            <a:r>
              <a:rPr lang="en-US" sz="4800" u="sng" dirty="0">
                <a:solidFill>
                  <a:schemeClr val="accent5"/>
                </a:solidFill>
              </a:rPr>
              <a:t>General Statistics </a:t>
            </a:r>
            <a:br>
              <a:rPr lang="en-US" sz="4800" u="sng" dirty="0">
                <a:solidFill>
                  <a:schemeClr val="accent5"/>
                </a:solidFill>
              </a:rPr>
            </a:br>
            <a:r>
              <a:rPr lang="en-US" sz="4800" u="sng" dirty="0">
                <a:solidFill>
                  <a:schemeClr val="accent5"/>
                </a:solidFill>
              </a:rPr>
              <a:t/>
            </a:r>
            <a:br>
              <a:rPr lang="en-US" sz="4800" u="sng" dirty="0">
                <a:solidFill>
                  <a:schemeClr val="accent5"/>
                </a:solidFill>
              </a:rPr>
            </a:br>
            <a:r>
              <a:rPr lang="en-US" sz="4000" u="sng" dirty="0">
                <a:solidFill>
                  <a:schemeClr val="accent5"/>
                </a:solidFill>
              </a:rPr>
              <a:t>Stat 110</a:t>
            </a:r>
          </a:p>
        </p:txBody>
      </p:sp>
    </p:spTree>
    <p:extLst>
      <p:ext uri="{BB962C8B-B14F-4D97-AF65-F5344CB8AC3E}">
        <p14:creationId xmlns:p14="http://schemas.microsoft.com/office/powerpoint/2010/main" val="2003620791"/>
      </p:ext>
    </p:extLst>
  </p:cSld>
  <p:clrMapOvr>
    <a:masterClrMapping/>
  </p:clrMapOvr>
  <p:transition spd="med" advTm="17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8"/>
          <p:cNvSpPr/>
          <p:nvPr/>
        </p:nvSpPr>
        <p:spPr>
          <a:xfrm>
            <a:off x="3048000" y="1794570"/>
            <a:ext cx="4267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gender	age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male	  20          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male	    25          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female	 30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male	   23          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female	 30	</a:t>
            </a:r>
          </a:p>
        </p:txBody>
      </p:sp>
      <p:sp>
        <p:nvSpPr>
          <p:cNvPr id="28" name="Rectangle 11"/>
          <p:cNvSpPr/>
          <p:nvPr/>
        </p:nvSpPr>
        <p:spPr>
          <a:xfrm>
            <a:off x="4648200" y="1447800"/>
            <a:ext cx="3352800" cy="457200"/>
          </a:xfrm>
          <a:prstGeom prst="rect">
            <a:avLst/>
          </a:prstGeom>
          <a:solidFill>
            <a:schemeClr val="bg1"/>
          </a:solidFill>
          <a:ln w="28575" cmpd="thickThin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cxnSp>
        <p:nvCxnSpPr>
          <p:cNvPr id="29" name="Straight Arrow Connector 12"/>
          <p:cNvCxnSpPr/>
          <p:nvPr/>
        </p:nvCxnSpPr>
        <p:spPr>
          <a:xfrm rot="5400000">
            <a:off x="4838700" y="2171700"/>
            <a:ext cx="533400" cy="30480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13"/>
          <p:cNvCxnSpPr/>
          <p:nvPr/>
        </p:nvCxnSpPr>
        <p:spPr>
          <a:xfrm rot="16200000" flipH="1">
            <a:off x="7200900" y="2019300"/>
            <a:ext cx="533400" cy="45720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14"/>
          <p:cNvCxnSpPr/>
          <p:nvPr/>
        </p:nvCxnSpPr>
        <p:spPr>
          <a:xfrm rot="5400000">
            <a:off x="5828506" y="2399506"/>
            <a:ext cx="685800" cy="158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15"/>
          <p:cNvSpPr/>
          <p:nvPr/>
        </p:nvSpPr>
        <p:spPr>
          <a:xfrm>
            <a:off x="2895600" y="1295400"/>
            <a:ext cx="7010400" cy="457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3" name="Straight Arrow Connector 16"/>
          <p:cNvCxnSpPr/>
          <p:nvPr/>
        </p:nvCxnSpPr>
        <p:spPr>
          <a:xfrm rot="5400000">
            <a:off x="2171700" y="2247900"/>
            <a:ext cx="762000" cy="533400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17"/>
          <p:cNvSpPr/>
          <p:nvPr/>
        </p:nvSpPr>
        <p:spPr>
          <a:xfrm>
            <a:off x="1600200" y="2971800"/>
            <a:ext cx="1143000" cy="9144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18"/>
          <p:cNvSpPr/>
          <p:nvPr/>
        </p:nvSpPr>
        <p:spPr>
          <a:xfrm>
            <a:off x="6934200" y="2590800"/>
            <a:ext cx="1981200" cy="2743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19"/>
          <p:cNvCxnSpPr/>
          <p:nvPr/>
        </p:nvCxnSpPr>
        <p:spPr>
          <a:xfrm>
            <a:off x="8915400" y="2819400"/>
            <a:ext cx="609600" cy="381000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20"/>
          <p:cNvSpPr/>
          <p:nvPr/>
        </p:nvSpPr>
        <p:spPr>
          <a:xfrm>
            <a:off x="9448800" y="3276600"/>
            <a:ext cx="914400" cy="7620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38" name="Oval 21"/>
          <p:cNvSpPr/>
          <p:nvPr/>
        </p:nvSpPr>
        <p:spPr>
          <a:xfrm>
            <a:off x="7391400" y="3962400"/>
            <a:ext cx="11430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22"/>
          <p:cNvCxnSpPr/>
          <p:nvPr/>
        </p:nvCxnSpPr>
        <p:spPr>
          <a:xfrm>
            <a:off x="8458200" y="4343400"/>
            <a:ext cx="1066800" cy="381000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23"/>
          <p:cNvSpPr/>
          <p:nvPr/>
        </p:nvSpPr>
        <p:spPr>
          <a:xfrm>
            <a:off x="9525000" y="4724400"/>
            <a:ext cx="914400" cy="7620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41" name="Rectangle 24"/>
          <p:cNvSpPr/>
          <p:nvPr/>
        </p:nvSpPr>
        <p:spPr>
          <a:xfrm>
            <a:off x="6781800" y="2667000"/>
            <a:ext cx="2362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Nationality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Saudi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Yemeni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Egypt 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Jordanian 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Lebanese </a:t>
            </a:r>
            <a:endParaRPr lang="en-US" sz="2800" dirty="0"/>
          </a:p>
        </p:txBody>
      </p:sp>
      <p:sp>
        <p:nvSpPr>
          <p:cNvPr id="42" name="مستطيل 41"/>
          <p:cNvSpPr/>
          <p:nvPr/>
        </p:nvSpPr>
        <p:spPr>
          <a:xfrm>
            <a:off x="2819400" y="304800"/>
            <a:ext cx="6858000" cy="762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(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Variable , Data Set, Data value , Data) </a:t>
            </a:r>
          </a:p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2384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/>
          <p:nvPr/>
        </p:nvSpPr>
        <p:spPr>
          <a:xfrm>
            <a:off x="3429000" y="76200"/>
            <a:ext cx="4876800" cy="762000"/>
          </a:xfrm>
          <a:prstGeom prst="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Branches of  Statistics </a:t>
            </a:r>
          </a:p>
        </p:txBody>
      </p:sp>
      <p:sp useBgFill="1">
        <p:nvSpPr>
          <p:cNvPr id="6" name="Right Brace 5"/>
          <p:cNvSpPr/>
          <p:nvPr/>
        </p:nvSpPr>
        <p:spPr>
          <a:xfrm rot="16200000">
            <a:off x="5562600" y="-1752601"/>
            <a:ext cx="762000" cy="5943600"/>
          </a:xfrm>
          <a:prstGeom prst="rightBrace">
            <a:avLst>
              <a:gd name="adj1" fmla="val 17424"/>
              <a:gd name="adj2" fmla="val 50000"/>
            </a:avLst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57400" y="1551801"/>
            <a:ext cx="1905000" cy="685800"/>
          </a:xfrm>
          <a:prstGeom prst="rect">
            <a:avLst/>
          </a:prstGeom>
          <a:solidFill>
            <a:srgbClr val="CCFF99"/>
          </a:solidFill>
          <a:ln w="25400" cmpd="dbl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Descriptive statistic </a:t>
            </a:r>
          </a:p>
        </p:txBody>
      </p:sp>
      <p:sp>
        <p:nvSpPr>
          <p:cNvPr id="8" name="Rectangle 7"/>
          <p:cNvSpPr/>
          <p:nvPr/>
        </p:nvSpPr>
        <p:spPr>
          <a:xfrm>
            <a:off x="8001000" y="1600200"/>
            <a:ext cx="1828800" cy="685800"/>
          </a:xfrm>
          <a:prstGeom prst="rect">
            <a:avLst/>
          </a:prstGeom>
          <a:solidFill>
            <a:srgbClr val="CCFF99"/>
          </a:solidFill>
          <a:ln w="25400" cmpd="dbl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Inferential</a:t>
            </a:r>
          </a:p>
          <a:p>
            <a:pPr algn="ctr" rtl="0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statistic  </a:t>
            </a:r>
          </a:p>
        </p:txBody>
      </p:sp>
      <p:grpSp>
        <p:nvGrpSpPr>
          <p:cNvPr id="9" name="Group 13"/>
          <p:cNvGrpSpPr/>
          <p:nvPr/>
        </p:nvGrpSpPr>
        <p:grpSpPr>
          <a:xfrm>
            <a:off x="1600200" y="2306244"/>
            <a:ext cx="4572000" cy="3982642"/>
            <a:chOff x="76200" y="2533869"/>
            <a:chExt cx="4572000" cy="3790731"/>
          </a:xfrm>
        </p:grpSpPr>
        <p:sp>
          <p:nvSpPr>
            <p:cNvPr id="10" name="Rectangle 10"/>
            <p:cNvSpPr/>
            <p:nvPr/>
          </p:nvSpPr>
          <p:spPr>
            <a:xfrm>
              <a:off x="76200" y="2533869"/>
              <a:ext cx="4572000" cy="202132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l" rtl="0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consists of </a:t>
              </a:r>
            </a:p>
            <a:p>
              <a:pPr algn="l" rtl="0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the </a:t>
              </a:r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collection,</a:t>
              </a:r>
            </a:p>
            <a:p>
              <a:pPr algn="l" rtl="0"/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organization, </a:t>
              </a:r>
            </a:p>
            <a:p>
              <a:pPr algn="l" rtl="0"/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summarization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, </a:t>
              </a:r>
            </a:p>
            <a:p>
              <a:pPr algn="l" rtl="0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and presentation of data.</a:t>
              </a:r>
            </a:p>
          </p:txBody>
        </p:sp>
        <p:sp>
          <p:nvSpPr>
            <p:cNvPr id="11" name="Rectangle 11"/>
            <p:cNvSpPr/>
            <p:nvPr/>
          </p:nvSpPr>
          <p:spPr>
            <a:xfrm>
              <a:off x="76200" y="2590800"/>
              <a:ext cx="4495800" cy="3733800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/>
            </a:p>
          </p:txBody>
        </p:sp>
        <p:sp>
          <p:nvSpPr>
            <p:cNvPr id="12" name="Rectangle 12"/>
            <p:cNvSpPr/>
            <p:nvPr/>
          </p:nvSpPr>
          <p:spPr>
            <a:xfrm>
              <a:off x="76200" y="4419600"/>
              <a:ext cx="4572000" cy="184555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l" rtl="0"/>
              <a:r>
                <a: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For example :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l" rtl="0"/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the average age of the student is 14 years.</a:t>
              </a:r>
            </a:p>
            <a:p>
              <a:pPr algn="l" rtl="0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-the median household income for people aged 25-34 is 35.888$.</a:t>
              </a:r>
            </a:p>
          </p:txBody>
        </p:sp>
      </p:grpSp>
      <p:sp>
        <p:nvSpPr>
          <p:cNvPr id="13" name="Rectangle 16"/>
          <p:cNvSpPr/>
          <p:nvPr/>
        </p:nvSpPr>
        <p:spPr>
          <a:xfrm>
            <a:off x="6172200" y="2362200"/>
            <a:ext cx="4343400" cy="39624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4" name="Rectangle 18"/>
          <p:cNvSpPr/>
          <p:nvPr/>
        </p:nvSpPr>
        <p:spPr>
          <a:xfrm>
            <a:off x="6096000" y="2328208"/>
            <a:ext cx="4572000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consists of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generalizing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from samples to populations, performing estimations and hypothesis tests, determining relationships among variables, and making predictions.</a:t>
            </a:r>
            <a:endParaRPr lang="en-US" sz="2400" dirty="0"/>
          </a:p>
        </p:txBody>
      </p:sp>
      <p:sp>
        <p:nvSpPr>
          <p:cNvPr id="15" name="Rectangle 19"/>
          <p:cNvSpPr/>
          <p:nvPr/>
        </p:nvSpPr>
        <p:spPr>
          <a:xfrm>
            <a:off x="6172200" y="4385608"/>
            <a:ext cx="457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relationship between smoking and lung cancer.</a:t>
            </a:r>
          </a:p>
          <a:p>
            <a:pPr algn="l" rtl="0">
              <a:buClr>
                <a:srgbClr val="C00000"/>
              </a:buClr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probability .</a:t>
            </a:r>
          </a:p>
        </p:txBody>
      </p:sp>
    </p:spTree>
    <p:extLst>
      <p:ext uri="{BB962C8B-B14F-4D97-AF65-F5344CB8AC3E}">
        <p14:creationId xmlns:p14="http://schemas.microsoft.com/office/powerpoint/2010/main" val="75723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503238"/>
            <a:ext cx="8229600" cy="5283217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l" rtl="0"/>
            <a:r>
              <a:rPr lang="en-US" sz="29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Determine whether Descriptive or Inferential statistics were used:</a:t>
            </a:r>
            <a:endParaRPr lang="en-US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AutoNum type="alphaL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average jackpot for the top five lottery winners was $367.6 million. </a:t>
            </a:r>
          </a:p>
          <a:p>
            <a:pPr marL="624078" indent="-514350">
              <a:buAutoNum type="alphaL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 study done by the American Academy of Neurology suggests that older people who had a high caloric diet more than doubled their risk of memory loss.</a:t>
            </a:r>
          </a:p>
          <a:p>
            <a:pPr marL="624078" indent="-514350">
              <a:buAutoNum type="alphaL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 2011,79% of U.S. adults used the Internet.</a:t>
            </a:r>
          </a:p>
          <a:p>
            <a:pPr marL="624078" indent="-514350">
              <a:buAutoNum type="alphaLcPeriod"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AutoNum type="alphaL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 2011,there were 34 deaths from the avian flu.</a:t>
            </a:r>
          </a:p>
          <a:p>
            <a:pPr marL="624078" indent="-514350">
              <a:buAutoNum type="alphaLcPeriod"/>
            </a:pPr>
            <a:endParaRPr lang="ar-S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7310446" y="1560782"/>
            <a:ext cx="2071702" cy="50006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Descriptive</a:t>
            </a:r>
            <a:endParaRPr lang="ar-SA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248128" y="3000942"/>
            <a:ext cx="2071702" cy="50006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Inferential</a:t>
            </a: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7176120" y="3789040"/>
            <a:ext cx="2071702" cy="50006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Inferential</a:t>
            </a:r>
          </a:p>
          <a:p>
            <a:pPr algn="ctr"/>
            <a:endParaRPr lang="ar-SA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7310446" y="4801142"/>
            <a:ext cx="2071702" cy="50006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Descriptive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5714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4" grpId="0" build="allAtOnce" animBg="1"/>
      <p:bldP spid="5" grpId="0" build="allAtOnce" animBg="1"/>
      <p:bldP spid="6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A researcher asked 80 students at KAU about their weight. As a result of this information, the average weight of students at KAU was 59kg. Which branch of statistics was used in this survey?  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/>
              <a:t>Observational                  Experimental</a:t>
            </a:r>
          </a:p>
          <a:p>
            <a:pPr algn="l" rtl="0">
              <a:buNone/>
            </a:pPr>
            <a:r>
              <a:rPr lang="en-US" dirty="0" smtClean="0"/>
              <a:t> </a:t>
            </a:r>
          </a:p>
          <a:p>
            <a:pPr algn="l" rtl="0">
              <a:buNone/>
            </a:pPr>
            <a:r>
              <a:rPr lang="en-US" dirty="0" smtClean="0"/>
              <a:t>Inferential                         Descriptive</a:t>
            </a:r>
          </a:p>
          <a:p>
            <a:pPr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4411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l" rtl="0"/>
            <a:r>
              <a:rPr lang="en-US" dirty="0"/>
              <a:t>"There is a relationship between IQ tests and the final score student" Which branch of statistics is </a:t>
            </a:r>
          </a:p>
          <a:p>
            <a:pPr lvl="0" algn="l" rtl="0"/>
            <a:endParaRPr lang="en-US" dirty="0"/>
          </a:p>
          <a:p>
            <a:pPr algn="l" rtl="0">
              <a:buNone/>
            </a:pPr>
            <a:r>
              <a:rPr lang="en-US" dirty="0"/>
              <a:t>Observational                  Experimental</a:t>
            </a:r>
          </a:p>
          <a:p>
            <a:pPr algn="l" rtl="0">
              <a:buNone/>
            </a:pPr>
            <a:r>
              <a:rPr lang="en-US" dirty="0"/>
              <a:t> </a:t>
            </a:r>
          </a:p>
          <a:p>
            <a:pPr algn="l" rtl="0">
              <a:buNone/>
            </a:pPr>
            <a:r>
              <a:rPr lang="en-US" dirty="0"/>
              <a:t>Inferential                         Descriptive</a:t>
            </a:r>
          </a:p>
          <a:p>
            <a:pPr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153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1981200" y="274638"/>
            <a:ext cx="7467600" cy="1143000"/>
          </a:xfrm>
          <a:prstGeom prst="rect">
            <a:avLst/>
          </a:prstGeom>
        </p:spPr>
        <p:txBody>
          <a:bodyPr/>
          <a:lstStyle/>
          <a:p>
            <a:pPr rtl="1">
              <a:spcBef>
                <a:spcPct val="0"/>
              </a:spcBef>
              <a:defRPr/>
            </a:pPr>
            <a:r>
              <a:rPr lang="en-US" sz="3200" cap="sm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1-2:Variables and Types of Data</a:t>
            </a:r>
            <a:endParaRPr lang="ar-SA" sz="3200" cap="small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عنصر نائب للمحتوى 3"/>
          <p:cNvGraphicFramePr>
            <a:graphicFrameLocks/>
          </p:cNvGraphicFramePr>
          <p:nvPr>
            <p:extLst/>
          </p:nvPr>
        </p:nvGraphicFramePr>
        <p:xfrm>
          <a:off x="1524000" y="1142985"/>
          <a:ext cx="8686800" cy="4000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61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/>
          <p:nvPr/>
        </p:nvSpPr>
        <p:spPr>
          <a:xfrm>
            <a:off x="3429000" y="76200"/>
            <a:ext cx="4876800" cy="99534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of Variables</a:t>
            </a:r>
          </a:p>
          <a:p>
            <a:pPr algn="ctr"/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/>
              <a:t>Classify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 useBgFill="1">
        <p:nvSpPr>
          <p:cNvPr id="3" name="Right Brace 6"/>
          <p:cNvSpPr/>
          <p:nvPr/>
        </p:nvSpPr>
        <p:spPr>
          <a:xfrm rot="16200000">
            <a:off x="5684051" y="-1874051"/>
            <a:ext cx="519099" cy="5943600"/>
          </a:xfrm>
          <a:prstGeom prst="rightBrace">
            <a:avLst>
              <a:gd name="adj1" fmla="val 17424"/>
              <a:gd name="adj2" fmla="val 50000"/>
            </a:avLst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7"/>
          <p:cNvSpPr/>
          <p:nvPr/>
        </p:nvSpPr>
        <p:spPr>
          <a:xfrm>
            <a:off x="1952596" y="1357299"/>
            <a:ext cx="1905000" cy="73419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Qualitative Variables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8"/>
          <p:cNvSpPr/>
          <p:nvPr/>
        </p:nvSpPr>
        <p:spPr>
          <a:xfrm>
            <a:off x="7953388" y="1357298"/>
            <a:ext cx="1828800" cy="762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Quantitative variables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6" name="Rectangle 9"/>
          <p:cNvSpPr/>
          <p:nvPr/>
        </p:nvSpPr>
        <p:spPr>
          <a:xfrm>
            <a:off x="1738282" y="2285993"/>
            <a:ext cx="4357686" cy="3694229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/>
          <p:cNvSpPr/>
          <p:nvPr/>
        </p:nvSpPr>
        <p:spPr>
          <a:xfrm>
            <a:off x="6381752" y="2285993"/>
            <a:ext cx="4114800" cy="3694229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>
          <a:xfrm>
            <a:off x="1809720" y="2357430"/>
            <a:ext cx="4572032" cy="261461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are variables that  have distinct 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categories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according to some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characteristic or attribute.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Gender , Color……etc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6381752" y="2285992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numerical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can be 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ordered or ranked.</a:t>
            </a:r>
          </a:p>
          <a:p>
            <a:pPr algn="l" rtl="0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are variables that can be counted or measured.</a:t>
            </a:r>
          </a:p>
          <a:p>
            <a:pPr algn="l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Age ,Height , Weight ,temperature …..etc</a:t>
            </a:r>
          </a:p>
          <a:p>
            <a:pPr algn="l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74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1600200" y="76200"/>
            <a:ext cx="8915400" cy="6781800"/>
            <a:chOff x="76200" y="0"/>
            <a:chExt cx="8915400" cy="6172200"/>
          </a:xfrm>
        </p:grpSpPr>
        <p:sp>
          <p:nvSpPr>
            <p:cNvPr id="3" name="Rectangle 8"/>
            <p:cNvSpPr/>
            <p:nvPr/>
          </p:nvSpPr>
          <p:spPr>
            <a:xfrm>
              <a:off x="1600200" y="0"/>
              <a:ext cx="5562600" cy="8382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4" name="Right Brace 9"/>
            <p:cNvSpPr/>
            <p:nvPr/>
          </p:nvSpPr>
          <p:spPr>
            <a:xfrm rot="16200000">
              <a:off x="4038600" y="-1752601"/>
              <a:ext cx="762000" cy="5943600"/>
            </a:xfrm>
            <a:prstGeom prst="rightBrace">
              <a:avLst>
                <a:gd name="adj1" fmla="val 17424"/>
                <a:gd name="adj2" fmla="val 50000"/>
              </a:avLst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10"/>
            <p:cNvSpPr/>
            <p:nvPr/>
          </p:nvSpPr>
          <p:spPr>
            <a:xfrm>
              <a:off x="533400" y="1551800"/>
              <a:ext cx="1905000" cy="73419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Discrete Variables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11"/>
            <p:cNvSpPr/>
            <p:nvPr/>
          </p:nvSpPr>
          <p:spPr>
            <a:xfrm>
              <a:off x="6477000" y="1600200"/>
              <a:ext cx="1828800" cy="7620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Continuous Variables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12"/>
            <p:cNvSpPr/>
            <p:nvPr/>
          </p:nvSpPr>
          <p:spPr>
            <a:xfrm>
              <a:off x="76200" y="2477971"/>
              <a:ext cx="4495800" cy="369422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4876800" y="2477971"/>
              <a:ext cx="4114800" cy="369422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Rectangle 14"/>
          <p:cNvSpPr/>
          <p:nvPr/>
        </p:nvSpPr>
        <p:spPr>
          <a:xfrm>
            <a:off x="3809984" y="1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Quantitative variables   classified into two groups </a:t>
            </a:r>
            <a:endParaRPr lang="en-US" sz="2800" b="1" dirty="0"/>
          </a:p>
        </p:txBody>
      </p:sp>
      <p:sp>
        <p:nvSpPr>
          <p:cNvPr id="10" name="Rectangle 15"/>
          <p:cNvSpPr/>
          <p:nvPr/>
        </p:nvSpPr>
        <p:spPr>
          <a:xfrm>
            <a:off x="1524000" y="2786058"/>
            <a:ext cx="4953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assume values that can be counted .</a:t>
            </a:r>
          </a:p>
          <a:p>
            <a:pPr algn="l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>
              <a:buClr>
                <a:srgbClr val="C00000"/>
              </a:buClr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Number of children in a family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>
              <a:buClr>
                <a:srgbClr val="C00000"/>
              </a:buClr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Number of student in classroom,</a:t>
            </a:r>
          </a:p>
          <a:p>
            <a:pPr algn="l">
              <a:buClr>
                <a:srgbClr val="C00000"/>
              </a:buClr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Number of DVDs rented </a:t>
            </a:r>
          </a:p>
          <a:p>
            <a:pPr algn="l">
              <a:buClr>
                <a:srgbClr val="C00000"/>
              </a:buClr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each day ……etc</a:t>
            </a:r>
          </a:p>
        </p:txBody>
      </p:sp>
      <p:sp>
        <p:nvSpPr>
          <p:cNvPr id="11" name="Rectangle 16"/>
          <p:cNvSpPr/>
          <p:nvPr/>
        </p:nvSpPr>
        <p:spPr>
          <a:xfrm>
            <a:off x="6381752" y="2714621"/>
            <a:ext cx="397192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assume an infinite number of values between any two 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specific values . They are obtained measuring , they often Include fractions 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decimals</a:t>
            </a:r>
          </a:p>
          <a:p>
            <a:pPr algn="l"/>
            <a:r>
              <a:rPr lang="en-US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l">
              <a:buClr>
                <a:srgbClr val="C00000"/>
              </a:buClr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Temperature , Height </a:t>
            </a:r>
          </a:p>
          <a:p>
            <a:pPr algn="l">
              <a:buClr>
                <a:srgbClr val="C00000"/>
              </a:buClr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Weight  Time …..etc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891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/>
          <p:nvPr/>
        </p:nvGrpSpPr>
        <p:grpSpPr>
          <a:xfrm>
            <a:off x="1952596" y="428604"/>
            <a:ext cx="8479160" cy="3786214"/>
            <a:chOff x="332420" y="457200"/>
            <a:chExt cx="8479160" cy="5559749"/>
          </a:xfrm>
        </p:grpSpPr>
        <p:sp>
          <p:nvSpPr>
            <p:cNvPr id="60" name="Straight Connector 3"/>
            <p:cNvSpPr/>
            <p:nvPr/>
          </p:nvSpPr>
          <p:spPr>
            <a:xfrm>
              <a:off x="6639721" y="3810000"/>
              <a:ext cx="1083569" cy="85832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26489"/>
                  </a:lnTo>
                  <a:lnTo>
                    <a:pt x="1083569" y="426489"/>
                  </a:lnTo>
                  <a:lnTo>
                    <a:pt x="1083569" y="591464"/>
                  </a:lnTo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61" name="Straight Connector 4"/>
            <p:cNvSpPr/>
            <p:nvPr/>
          </p:nvSpPr>
          <p:spPr>
            <a:xfrm>
              <a:off x="5495425" y="3810000"/>
              <a:ext cx="1144296" cy="82583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144296" y="0"/>
                  </a:moveTo>
                  <a:lnTo>
                    <a:pt x="1144296" y="404099"/>
                  </a:lnTo>
                  <a:lnTo>
                    <a:pt x="0" y="404099"/>
                  </a:lnTo>
                  <a:lnTo>
                    <a:pt x="0" y="569074"/>
                  </a:lnTo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62" name="Straight Connector 6"/>
            <p:cNvSpPr/>
            <p:nvPr/>
          </p:nvSpPr>
          <p:spPr>
            <a:xfrm>
              <a:off x="2286566" y="3820389"/>
              <a:ext cx="1088288" cy="75161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52951"/>
                  </a:lnTo>
                  <a:lnTo>
                    <a:pt x="1088288" y="352951"/>
                  </a:lnTo>
                  <a:lnTo>
                    <a:pt x="1088288" y="517926"/>
                  </a:lnTo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63" name="Straight Connector 7"/>
            <p:cNvSpPr/>
            <p:nvPr/>
          </p:nvSpPr>
          <p:spPr>
            <a:xfrm>
              <a:off x="1198277" y="3820389"/>
              <a:ext cx="1088288" cy="75161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088288" y="0"/>
                  </a:moveTo>
                  <a:lnTo>
                    <a:pt x="1088288" y="352951"/>
                  </a:lnTo>
                  <a:lnTo>
                    <a:pt x="0" y="352951"/>
                  </a:lnTo>
                  <a:lnTo>
                    <a:pt x="0" y="517926"/>
                  </a:lnTo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grpSp>
          <p:nvGrpSpPr>
            <p:cNvPr id="3" name="Group 29"/>
            <p:cNvGrpSpPr/>
            <p:nvPr/>
          </p:nvGrpSpPr>
          <p:grpSpPr>
            <a:xfrm>
              <a:off x="1842676" y="457200"/>
              <a:ext cx="4837268" cy="2743200"/>
              <a:chOff x="1842676" y="457200"/>
              <a:chExt cx="4837268" cy="2743200"/>
            </a:xfrm>
          </p:grpSpPr>
          <p:sp>
            <p:nvSpPr>
              <p:cNvPr id="83" name="Straight Connector 5"/>
              <p:cNvSpPr/>
              <p:nvPr/>
            </p:nvSpPr>
            <p:spPr>
              <a:xfrm>
                <a:off x="4063439" y="2054066"/>
                <a:ext cx="2108761" cy="1146334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352951"/>
                    </a:lnTo>
                    <a:lnTo>
                      <a:pt x="2576282" y="352951"/>
                    </a:lnTo>
                    <a:lnTo>
                      <a:pt x="2576282" y="517926"/>
                    </a:lnTo>
                  </a:path>
                </a:pathLst>
              </a:cu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84" name="Straight Connector 8"/>
              <p:cNvSpPr/>
              <p:nvPr/>
            </p:nvSpPr>
            <p:spPr>
              <a:xfrm>
                <a:off x="2286566" y="2050732"/>
                <a:ext cx="1776873" cy="751611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1776873" y="0"/>
                    </a:moveTo>
                    <a:lnTo>
                      <a:pt x="1776873" y="352951"/>
                    </a:lnTo>
                    <a:lnTo>
                      <a:pt x="0" y="352951"/>
                    </a:lnTo>
                    <a:lnTo>
                      <a:pt x="0" y="517926"/>
                    </a:lnTo>
                  </a:path>
                </a:pathLst>
              </a:cu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grpSp>
            <p:nvGrpSpPr>
              <p:cNvPr id="4" name="Group 36"/>
              <p:cNvGrpSpPr/>
              <p:nvPr/>
            </p:nvGrpSpPr>
            <p:grpSpPr>
              <a:xfrm>
                <a:off x="1842676" y="457200"/>
                <a:ext cx="4837268" cy="1641056"/>
                <a:chOff x="1710651" y="437184"/>
                <a:chExt cx="4837268" cy="1130832"/>
              </a:xfrm>
            </p:grpSpPr>
            <p:sp>
              <p:nvSpPr>
                <p:cNvPr id="86" name="Rounded Rectangle 85"/>
                <p:cNvSpPr/>
                <p:nvPr/>
              </p:nvSpPr>
              <p:spPr>
                <a:xfrm>
                  <a:off x="1710651" y="437184"/>
                  <a:ext cx="4837268" cy="1130832"/>
                </a:xfrm>
                <a:prstGeom prst="roundRect">
                  <a:avLst>
                    <a:gd name="adj" fmla="val 10000"/>
                  </a:avLst>
                </a:prstGeom>
                <a:ln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</p:sp>
            <p:sp>
              <p:nvSpPr>
                <p:cNvPr id="87" name="Rounded Rectangle 10"/>
                <p:cNvSpPr/>
                <p:nvPr/>
              </p:nvSpPr>
              <p:spPr>
                <a:xfrm>
                  <a:off x="1743772" y="475273"/>
                  <a:ext cx="4771026" cy="1064590"/>
                </a:xfrm>
                <a:prstGeom prst="rect">
                  <a:avLst/>
                </a:prstGeom>
                <a:ln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spcFirstLastPara="0" vert="horz" wrap="square" lIns="118110" tIns="118110" rIns="118110" bIns="118110" numCol="1" spcCol="1270" anchor="ctr" anchorCtr="0">
                  <a:noAutofit/>
                </a:bodyPr>
                <a:lstStyle/>
                <a:p>
                  <a:pPr algn="ctr" defTabSz="1377950" rtl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4000" b="1" dirty="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Measurement Scales</a:t>
                  </a:r>
                  <a:endParaRPr lang="ar-SA" sz="40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5" name="Group 37"/>
            <p:cNvGrpSpPr/>
            <p:nvPr/>
          </p:nvGrpSpPr>
          <p:grpSpPr>
            <a:xfrm>
              <a:off x="332420" y="2621270"/>
              <a:ext cx="4304032" cy="1310661"/>
              <a:chOff x="200395" y="2057789"/>
              <a:chExt cx="4304032" cy="903160"/>
            </a:xfrm>
          </p:grpSpPr>
          <p:sp>
            <p:nvSpPr>
              <p:cNvPr id="81" name="Rounded Rectangle 80"/>
              <p:cNvSpPr/>
              <p:nvPr/>
            </p:nvSpPr>
            <p:spPr>
              <a:xfrm>
                <a:off x="200395" y="2057789"/>
                <a:ext cx="4304032" cy="903160"/>
              </a:xfrm>
              <a:prstGeom prst="roundRect">
                <a:avLst>
                  <a:gd name="adj" fmla="val 1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82" name="Rounded Rectangle 12"/>
              <p:cNvSpPr/>
              <p:nvPr/>
            </p:nvSpPr>
            <p:spPr>
              <a:xfrm>
                <a:off x="226848" y="2084242"/>
                <a:ext cx="4251126" cy="850254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Qualitative</a:t>
                </a:r>
                <a:endParaRPr lang="ar-SA" sz="31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6" name="Group 38"/>
            <p:cNvGrpSpPr/>
            <p:nvPr/>
          </p:nvGrpSpPr>
          <p:grpSpPr>
            <a:xfrm>
              <a:off x="505729" y="4343400"/>
              <a:ext cx="1780836" cy="1641056"/>
              <a:chOff x="373704" y="3478877"/>
              <a:chExt cx="1780836" cy="1130831"/>
            </a:xfrm>
          </p:grpSpPr>
          <p:sp>
            <p:nvSpPr>
              <p:cNvPr id="79" name="Rounded Rectangle 78"/>
              <p:cNvSpPr/>
              <p:nvPr/>
            </p:nvSpPr>
            <p:spPr>
              <a:xfrm>
                <a:off x="373704" y="3478877"/>
                <a:ext cx="1780836" cy="1130831"/>
              </a:xfrm>
              <a:prstGeom prst="roundRect">
                <a:avLst>
                  <a:gd name="adj" fmla="val 1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80" name="Rounded Rectangle 14"/>
              <p:cNvSpPr/>
              <p:nvPr/>
            </p:nvSpPr>
            <p:spPr>
              <a:xfrm>
                <a:off x="406825" y="3511998"/>
                <a:ext cx="1714594" cy="1064589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Nominal</a:t>
                </a:r>
                <a:endParaRPr lang="ar-SA" sz="31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7" name="Group 39"/>
            <p:cNvGrpSpPr/>
            <p:nvPr/>
          </p:nvGrpSpPr>
          <p:grpSpPr>
            <a:xfrm>
              <a:off x="2682307" y="4343400"/>
              <a:ext cx="1780836" cy="1641056"/>
              <a:chOff x="2550282" y="3478877"/>
              <a:chExt cx="1780836" cy="1130831"/>
            </a:xfrm>
          </p:grpSpPr>
          <p:sp>
            <p:nvSpPr>
              <p:cNvPr id="77" name="Rounded Rectangle 76"/>
              <p:cNvSpPr/>
              <p:nvPr/>
            </p:nvSpPr>
            <p:spPr>
              <a:xfrm>
                <a:off x="2550282" y="3478877"/>
                <a:ext cx="1780836" cy="1130831"/>
              </a:xfrm>
              <a:prstGeom prst="roundRect">
                <a:avLst>
                  <a:gd name="adj" fmla="val 1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78" name="Rounded Rectangle 16"/>
              <p:cNvSpPr/>
              <p:nvPr/>
            </p:nvSpPr>
            <p:spPr>
              <a:xfrm>
                <a:off x="2583403" y="3511998"/>
                <a:ext cx="1714594" cy="1064589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Ordinal</a:t>
                </a:r>
                <a:endParaRPr lang="ar-SA" sz="31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8" name="Group 40"/>
            <p:cNvGrpSpPr/>
            <p:nvPr/>
          </p:nvGrpSpPr>
          <p:grpSpPr>
            <a:xfrm>
              <a:off x="5410200" y="2667000"/>
              <a:ext cx="2705215" cy="1176292"/>
              <a:chOff x="5352960" y="2057789"/>
              <a:chExt cx="2705215" cy="810568"/>
            </a:xfrm>
          </p:grpSpPr>
          <p:sp>
            <p:nvSpPr>
              <p:cNvPr id="75" name="Rounded Rectangle 74"/>
              <p:cNvSpPr/>
              <p:nvPr/>
            </p:nvSpPr>
            <p:spPr>
              <a:xfrm>
                <a:off x="5352960" y="2057789"/>
                <a:ext cx="2705215" cy="810568"/>
              </a:xfrm>
              <a:prstGeom prst="roundRect">
                <a:avLst>
                  <a:gd name="adj" fmla="val 1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76" name="Rounded Rectangle 18"/>
              <p:cNvSpPr/>
              <p:nvPr/>
            </p:nvSpPr>
            <p:spPr>
              <a:xfrm>
                <a:off x="5376701" y="2081530"/>
                <a:ext cx="2657733" cy="763086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Quantitative</a:t>
                </a:r>
                <a:endParaRPr lang="ar-SA" sz="31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9" name="Group 41"/>
            <p:cNvGrpSpPr/>
            <p:nvPr/>
          </p:nvGrpSpPr>
          <p:grpSpPr>
            <a:xfrm>
              <a:off x="4802878" y="4343400"/>
              <a:ext cx="1780836" cy="1641056"/>
              <a:chOff x="4670853" y="3437432"/>
              <a:chExt cx="1780836" cy="1130831"/>
            </a:xfrm>
          </p:grpSpPr>
          <p:sp>
            <p:nvSpPr>
              <p:cNvPr id="73" name="Rounded Rectangle 72"/>
              <p:cNvSpPr/>
              <p:nvPr/>
            </p:nvSpPr>
            <p:spPr>
              <a:xfrm>
                <a:off x="4670853" y="3437432"/>
                <a:ext cx="1780836" cy="1130831"/>
              </a:xfrm>
              <a:prstGeom prst="roundRect">
                <a:avLst>
                  <a:gd name="adj" fmla="val 1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74" name="Rounded Rectangle 20"/>
              <p:cNvSpPr/>
              <p:nvPr/>
            </p:nvSpPr>
            <p:spPr>
              <a:xfrm>
                <a:off x="4703974" y="3470553"/>
                <a:ext cx="1714594" cy="1064589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Interval</a:t>
                </a:r>
                <a:endParaRPr lang="ar-SA" sz="31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" name="Group 42"/>
            <p:cNvGrpSpPr/>
            <p:nvPr/>
          </p:nvGrpSpPr>
          <p:grpSpPr>
            <a:xfrm>
              <a:off x="7030744" y="4375893"/>
              <a:ext cx="1780836" cy="1641056"/>
              <a:chOff x="6898719" y="3459822"/>
              <a:chExt cx="1780836" cy="1130831"/>
            </a:xfrm>
          </p:grpSpPr>
          <p:sp>
            <p:nvSpPr>
              <p:cNvPr id="71" name="Rounded Rectangle 70"/>
              <p:cNvSpPr/>
              <p:nvPr/>
            </p:nvSpPr>
            <p:spPr>
              <a:xfrm>
                <a:off x="6898719" y="3459822"/>
                <a:ext cx="1780836" cy="1130831"/>
              </a:xfrm>
              <a:prstGeom prst="roundRect">
                <a:avLst>
                  <a:gd name="adj" fmla="val 1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72" name="Rounded Rectangle 22"/>
              <p:cNvSpPr/>
              <p:nvPr/>
            </p:nvSpPr>
            <p:spPr>
              <a:xfrm>
                <a:off x="6931840" y="3492943"/>
                <a:ext cx="1714594" cy="1064589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Ratio</a:t>
                </a:r>
                <a:endParaRPr lang="ar-SA" sz="31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7254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/>
          <p:nvPr/>
        </p:nvGrpSpPr>
        <p:grpSpPr>
          <a:xfrm>
            <a:off x="1524000" y="0"/>
            <a:ext cx="8915400" cy="5853130"/>
            <a:chOff x="76200" y="0"/>
            <a:chExt cx="8915400" cy="6172200"/>
          </a:xfrm>
        </p:grpSpPr>
        <p:sp>
          <p:nvSpPr>
            <p:cNvPr id="7" name="Rectangle 6"/>
            <p:cNvSpPr/>
            <p:nvPr/>
          </p:nvSpPr>
          <p:spPr>
            <a:xfrm>
              <a:off x="1600200" y="0"/>
              <a:ext cx="5562600" cy="8382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8" name="Right Brace 7"/>
            <p:cNvSpPr/>
            <p:nvPr/>
          </p:nvSpPr>
          <p:spPr>
            <a:xfrm rot="16200000">
              <a:off x="4038600" y="-1752601"/>
              <a:ext cx="762000" cy="5943600"/>
            </a:xfrm>
            <a:prstGeom prst="rightBrace">
              <a:avLst>
                <a:gd name="adj1" fmla="val 17424"/>
                <a:gd name="adj2" fmla="val 50000"/>
              </a:avLst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3400" y="1551800"/>
              <a:ext cx="1905000" cy="73419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Nominal level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477000" y="1600200"/>
              <a:ext cx="1828800" cy="7620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Ordinal level</a:t>
              </a:r>
              <a:r>
                <a:rPr lang="en-US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6200" y="2477971"/>
              <a:ext cx="4495800" cy="369422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876800" y="2477971"/>
              <a:ext cx="4114800" cy="369422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3162480" y="228600"/>
            <a:ext cx="537192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Measurement Scale of Qualitative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1524000" y="2357431"/>
            <a:ext cx="4572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classifies data into mutually exclusive ,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nonover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lapping) categories in which no order or ranking can be imposed on the data.</a:t>
            </a:r>
          </a:p>
          <a:p>
            <a:pPr algn="l"/>
            <a:r>
              <a:rPr lang="en-US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Eye color ,Gender ,</a:t>
            </a: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Political party, blood types …etc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6400800" y="2514600"/>
            <a:ext cx="4191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classifies data into categories can be ranked .</a:t>
            </a:r>
          </a:p>
          <a:p>
            <a:pPr algn="l"/>
            <a:r>
              <a:rPr lang="en-US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Grade of course (A,B,C) ,</a:t>
            </a: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Size( S,M,L)</a:t>
            </a: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Rating scale (Poor ,Good ,Excellent )</a:t>
            </a:r>
          </a:p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Ranking of tennis players …etc</a:t>
            </a:r>
          </a:p>
        </p:txBody>
      </p:sp>
    </p:spTree>
    <p:extLst>
      <p:ext uri="{BB962C8B-B14F-4D97-AF65-F5344CB8AC3E}">
        <p14:creationId xmlns:p14="http://schemas.microsoft.com/office/powerpoint/2010/main" val="205243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Daliah</a:t>
            </a:r>
            <a:r>
              <a:rPr lang="en-US" b="1" dirty="0" smtClean="0"/>
              <a:t> Bugis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E_mail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dabugis@kau.edu.sa</a:t>
            </a:r>
            <a:endParaRPr lang="en-US" dirty="0" smtClean="0"/>
          </a:p>
          <a:p>
            <a:r>
              <a:rPr lang="en-US" dirty="0" smtClean="0"/>
              <a:t>Office hours: 11-12 Sunday - Tuesday - Thursday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21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/>
          <p:nvPr/>
        </p:nvGrpSpPr>
        <p:grpSpPr>
          <a:xfrm>
            <a:off x="1600200" y="76200"/>
            <a:ext cx="8915400" cy="5567378"/>
            <a:chOff x="76200" y="0"/>
            <a:chExt cx="8915400" cy="6172200"/>
          </a:xfrm>
        </p:grpSpPr>
        <p:sp>
          <p:nvSpPr>
            <p:cNvPr id="7" name="Rectangle 6"/>
            <p:cNvSpPr/>
            <p:nvPr/>
          </p:nvSpPr>
          <p:spPr>
            <a:xfrm>
              <a:off x="1600200" y="0"/>
              <a:ext cx="5562600" cy="8382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8" name="Right Brace 7"/>
            <p:cNvSpPr/>
            <p:nvPr/>
          </p:nvSpPr>
          <p:spPr>
            <a:xfrm rot="16200000">
              <a:off x="4038600" y="-1752601"/>
              <a:ext cx="762000" cy="5943600"/>
            </a:xfrm>
            <a:prstGeom prst="rightBrace">
              <a:avLst>
                <a:gd name="adj1" fmla="val 17424"/>
                <a:gd name="adj2" fmla="val 50000"/>
              </a:avLst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3400" y="1551800"/>
              <a:ext cx="1905000" cy="73419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Interval</a:t>
              </a:r>
            </a:p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level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477000" y="1600200"/>
              <a:ext cx="1828800" cy="7620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Ratio</a:t>
              </a:r>
            </a:p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level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6200" y="2477971"/>
              <a:ext cx="4495800" cy="369422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876800" y="2477971"/>
              <a:ext cx="4114800" cy="369422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1524000" y="2357431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ranks data and precise differences between units of measure do exist ,however there is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meaningful zero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Temperature ,</a:t>
            </a:r>
          </a:p>
          <a:p>
            <a:pPr algn="l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00800" y="2503944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possesses all the characteristics of interval</a:t>
            </a:r>
          </a:p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and there exist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true zero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Height , Weight, Time, </a:t>
            </a:r>
          </a:p>
          <a:p>
            <a:pPr algn="l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Salary , Age  …etc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112274" y="228600"/>
            <a:ext cx="5555495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Measurement Scale of Quantitative </a:t>
            </a:r>
          </a:p>
        </p:txBody>
      </p:sp>
    </p:spTree>
    <p:extLst>
      <p:ext uri="{BB962C8B-B14F-4D97-AF65-F5344CB8AC3E}">
        <p14:creationId xmlns:p14="http://schemas.microsoft.com/office/powerpoint/2010/main" val="419005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0" algn="l" rtl="0">
              <a:buNone/>
            </a:pPr>
            <a:r>
              <a:rPr lang="en-US" dirty="0" smtClean="0"/>
              <a:t>1- Blood Type ,an example of which type of data?</a:t>
            </a:r>
          </a:p>
          <a:p>
            <a:pPr lvl="0" algn="l" rtl="0">
              <a:buNone/>
            </a:pPr>
            <a:r>
              <a:rPr lang="en-US" dirty="0" smtClean="0"/>
              <a:t>Qualitative            Ordinal</a:t>
            </a:r>
          </a:p>
          <a:p>
            <a:pPr lvl="0" algn="l" rtl="0">
              <a:buNone/>
            </a:pPr>
            <a:r>
              <a:rPr lang="en-US" dirty="0" smtClean="0"/>
              <a:t>Continuous              Discrete</a:t>
            </a:r>
          </a:p>
          <a:p>
            <a:pPr lvl="0" algn="l" rtl="0">
              <a:buNone/>
            </a:pPr>
            <a:endParaRPr lang="en-US" dirty="0" smtClean="0"/>
          </a:p>
          <a:p>
            <a:pPr lvl="0" algn="l" rtl="0">
              <a:buNone/>
            </a:pPr>
            <a:r>
              <a:rPr lang="en-US" dirty="0" smtClean="0"/>
              <a:t>2- Area of ​​the Kingdom of Saudi Arabia, is an example of which type of data?</a:t>
            </a:r>
          </a:p>
          <a:p>
            <a:pPr lvl="0" algn="l" rtl="0">
              <a:buNone/>
            </a:pPr>
            <a:r>
              <a:rPr lang="en-US" dirty="0" smtClean="0"/>
              <a:t>Discrete            Qualitative</a:t>
            </a:r>
          </a:p>
          <a:p>
            <a:pPr lvl="0" algn="l" rtl="0">
              <a:buNone/>
            </a:pPr>
            <a:r>
              <a:rPr lang="en-US" dirty="0" smtClean="0"/>
              <a:t>Nominal           Continuous </a:t>
            </a:r>
          </a:p>
          <a:p>
            <a:pPr lvl="0" algn="l" rtl="0">
              <a:buNone/>
            </a:pPr>
            <a:endParaRPr lang="en-US" dirty="0" smtClean="0"/>
          </a:p>
          <a:p>
            <a:pPr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245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/>
          <a:lstStyle/>
          <a:p>
            <a:pPr lvl="0" algn="l" rtl="0"/>
            <a:r>
              <a:rPr lang="en-US" dirty="0" smtClean="0"/>
              <a:t>If you classified the fruit in a basket as apple, orange and banana , this would be an example of which level of measurement?</a:t>
            </a:r>
          </a:p>
          <a:p>
            <a:pPr lvl="0" algn="l" rtl="0">
              <a:buNone/>
            </a:pPr>
            <a:r>
              <a:rPr lang="en-US" dirty="0" smtClean="0"/>
              <a:t>Ordinal                             Ratio</a:t>
            </a:r>
          </a:p>
          <a:p>
            <a:pPr lvl="0" algn="l" rtl="0">
              <a:buNone/>
            </a:pPr>
            <a:r>
              <a:rPr lang="en-US" dirty="0" smtClean="0"/>
              <a:t>Nominal                             Interval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8177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lvl="0" algn="l" rtl="0"/>
            <a:r>
              <a:rPr lang="en-US" dirty="0" smtClean="0"/>
              <a:t>Which of the following represents ordinal  level of  measurement?</a:t>
            </a:r>
          </a:p>
          <a:p>
            <a:pPr lvl="0" algn="l" rtl="0">
              <a:buNone/>
            </a:pPr>
            <a:r>
              <a:rPr lang="en-US" dirty="0" smtClean="0"/>
              <a:t>Rating scale                  IQ score</a:t>
            </a:r>
          </a:p>
          <a:p>
            <a:pPr lvl="0" algn="l" rtl="0">
              <a:buNone/>
            </a:pPr>
            <a:r>
              <a:rPr lang="en-US" dirty="0" smtClean="0"/>
              <a:t>Age                                 Marital status</a:t>
            </a:r>
          </a:p>
          <a:p>
            <a:pPr lvl="0" algn="l" rtl="0">
              <a:buNone/>
            </a:pPr>
            <a:endParaRPr lang="en-US" dirty="0" smtClean="0"/>
          </a:p>
          <a:p>
            <a:pPr lvl="0" algn="l" rtl="0">
              <a:buNone/>
            </a:pPr>
            <a:endParaRPr lang="en-US" dirty="0" smtClean="0"/>
          </a:p>
          <a:p>
            <a:pPr lvl="0" algn="l" rtl="0"/>
            <a:r>
              <a:rPr lang="en-US" dirty="0" smtClean="0"/>
              <a:t>Which one of the following variables is Qualitative?</a:t>
            </a:r>
          </a:p>
          <a:p>
            <a:pPr lvl="0" algn="l" rtl="0">
              <a:buNone/>
            </a:pPr>
            <a:r>
              <a:rPr lang="en-US" dirty="0" smtClean="0"/>
              <a:t>Amount of fat in a piece of cheese</a:t>
            </a:r>
          </a:p>
          <a:p>
            <a:pPr lvl="0" algn="l" rtl="0">
              <a:buNone/>
            </a:pPr>
            <a:r>
              <a:rPr lang="en-US" dirty="0" smtClean="0"/>
              <a:t>Salary of college professors </a:t>
            </a:r>
          </a:p>
          <a:p>
            <a:pPr lvl="0" algn="l" rtl="0">
              <a:buNone/>
            </a:pPr>
            <a:r>
              <a:rPr lang="en-US" dirty="0" smtClean="0"/>
              <a:t>Favorite TV program</a:t>
            </a:r>
          </a:p>
          <a:p>
            <a:pPr lvl="0" algn="l" rtl="0">
              <a:buNone/>
            </a:pPr>
            <a:r>
              <a:rPr lang="en-US" dirty="0" smtClean="0"/>
              <a:t>Age of a person</a:t>
            </a:r>
          </a:p>
          <a:p>
            <a:pPr lvl="0" algn="l" rtl="0">
              <a:buNone/>
            </a:pPr>
            <a:r>
              <a:rPr lang="en-US" dirty="0" smtClean="0"/>
              <a:t> </a:t>
            </a:r>
            <a:endParaRPr lang="ar-SA" dirty="0" smtClean="0"/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0009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ctrTitle"/>
          </p:nvPr>
        </p:nvSpPr>
        <p:spPr>
          <a:xfrm>
            <a:off x="3452794" y="714356"/>
            <a:ext cx="6172200" cy="1894362"/>
          </a:xfrm>
        </p:spPr>
        <p:txBody>
          <a:bodyPr>
            <a:normAutofit/>
          </a:bodyPr>
          <a:lstStyle/>
          <a:p>
            <a:r>
              <a:rPr lang="en-US" sz="4400" dirty="0"/>
              <a:t>1-3</a:t>
            </a:r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3595670" y="2928934"/>
            <a:ext cx="6172200" cy="1371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collection and sampling techniques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063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 txBox="1">
            <a:spLocks/>
          </p:cNvSpPr>
          <p:nvPr/>
        </p:nvSpPr>
        <p:spPr>
          <a:xfrm>
            <a:off x="1309654" y="0"/>
            <a:ext cx="8991600" cy="8382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4000" b="1" dirty="0">
              <a:solidFill>
                <a:srgbClr val="C0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2" name="Group 25"/>
          <p:cNvGrpSpPr/>
          <p:nvPr/>
        </p:nvGrpSpPr>
        <p:grpSpPr>
          <a:xfrm>
            <a:off x="1881158" y="785794"/>
            <a:ext cx="8101118" cy="4519626"/>
            <a:chOff x="381000" y="228600"/>
            <a:chExt cx="8332579" cy="5562600"/>
          </a:xfrm>
        </p:grpSpPr>
        <p:cxnSp>
          <p:nvCxnSpPr>
            <p:cNvPr id="33" name="Straight Connector 32"/>
            <p:cNvCxnSpPr>
              <a:cxnSpLocks noChangeShapeType="1"/>
            </p:cNvCxnSpPr>
            <p:nvPr/>
          </p:nvCxnSpPr>
          <p:spPr bwMode="auto">
            <a:xfrm rot="5400000">
              <a:off x="1639093" y="3390107"/>
              <a:ext cx="381001" cy="1587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cxnSpLocks noChangeShapeType="1"/>
            </p:cNvCxnSpPr>
            <p:nvPr/>
          </p:nvCxnSpPr>
          <p:spPr bwMode="auto">
            <a:xfrm>
              <a:off x="1828800" y="3579811"/>
              <a:ext cx="2438400" cy="1588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3" name="Group 22"/>
            <p:cNvGrpSpPr/>
            <p:nvPr/>
          </p:nvGrpSpPr>
          <p:grpSpPr>
            <a:xfrm>
              <a:off x="381000" y="228600"/>
              <a:ext cx="8332579" cy="5562600"/>
              <a:chOff x="381000" y="228600"/>
              <a:chExt cx="8332579" cy="5562600"/>
            </a:xfrm>
          </p:grpSpPr>
          <p:cxnSp>
            <p:nvCxnSpPr>
              <p:cNvPr id="38" name="Straight Connector 28"/>
              <p:cNvCxnSpPr>
                <a:cxnSpLocks noChangeShapeType="1"/>
              </p:cNvCxnSpPr>
              <p:nvPr/>
            </p:nvCxnSpPr>
            <p:spPr bwMode="auto">
              <a:xfrm>
                <a:off x="1828800" y="1600200"/>
                <a:ext cx="5638800" cy="1588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grpSp>
            <p:nvGrpSpPr>
              <p:cNvPr id="4" name="Group 20"/>
              <p:cNvGrpSpPr/>
              <p:nvPr/>
            </p:nvGrpSpPr>
            <p:grpSpPr>
              <a:xfrm>
                <a:off x="381000" y="228600"/>
                <a:ext cx="8332579" cy="5562600"/>
                <a:chOff x="381000" y="228600"/>
                <a:chExt cx="8332579" cy="5562600"/>
              </a:xfrm>
            </p:grpSpPr>
            <p:grpSp>
              <p:nvGrpSpPr>
                <p:cNvPr id="5" name="Group 18"/>
                <p:cNvGrpSpPr/>
                <p:nvPr/>
              </p:nvGrpSpPr>
              <p:grpSpPr>
                <a:xfrm>
                  <a:off x="685801" y="228600"/>
                  <a:ext cx="8027778" cy="3217991"/>
                  <a:chOff x="685801" y="381000"/>
                  <a:chExt cx="8027778" cy="3217991"/>
                </a:xfrm>
              </p:grpSpPr>
              <p:cxnSp>
                <p:nvCxnSpPr>
                  <p:cNvPr id="51" name="Straight Arrow Connector 34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623510" y="1957890"/>
                    <a:ext cx="412376" cy="1796"/>
                  </a:xfrm>
                  <a:prstGeom prst="straightConnector1">
                    <a:avLst/>
                  </a:prstGeom>
                  <a:ln>
                    <a:headEnd/>
                    <a:tailEnd type="arrow" w="med" len="med"/>
                  </a:ln>
                </p:spPr>
                <p:style>
                  <a:lnRef idx="3">
                    <a:schemeClr val="accent3"/>
                  </a:lnRef>
                  <a:fillRef idx="0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2" name="Flowchart: Process 6"/>
                  <p:cNvSpPr>
                    <a:spLocks noChangeArrowheads="1"/>
                  </p:cNvSpPr>
                  <p:nvPr/>
                </p:nvSpPr>
                <p:spPr bwMode="auto">
                  <a:xfrm>
                    <a:off x="2209800" y="381000"/>
                    <a:ext cx="4038600" cy="1030942"/>
                  </a:xfrm>
                  <a:prstGeom prst="flowChartProcess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anchor="ctr" anchorCtr="1"/>
                  <a:lstStyle/>
                  <a:p>
                    <a:pPr algn="ctr"/>
                    <a:r>
                      <a:rPr lang="en-US" sz="32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Data collection </a:t>
                    </a:r>
                  </a:p>
                </p:txBody>
              </p:sp>
              <p:sp>
                <p:nvSpPr>
                  <p:cNvPr id="54" name="Flowchart: Process 7"/>
                  <p:cNvSpPr>
                    <a:spLocks noChangeArrowheads="1"/>
                  </p:cNvSpPr>
                  <p:nvPr/>
                </p:nvSpPr>
                <p:spPr bwMode="auto">
                  <a:xfrm>
                    <a:off x="685801" y="2290482"/>
                    <a:ext cx="2438400" cy="1062318"/>
                  </a:xfrm>
                  <a:prstGeom prst="flowChartProcess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anchor="ctr" anchorCtr="1"/>
                  <a:lstStyle/>
                  <a:p>
                    <a:pPr algn="ctr"/>
                    <a:r>
                      <a:rPr lang="en-US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Survey </a:t>
                    </a:r>
                  </a:p>
                </p:txBody>
              </p:sp>
              <p:sp>
                <p:nvSpPr>
                  <p:cNvPr id="55" name="Flowchart: Process 8"/>
                  <p:cNvSpPr>
                    <a:spLocks noChangeArrowheads="1"/>
                  </p:cNvSpPr>
                  <p:nvPr/>
                </p:nvSpPr>
                <p:spPr bwMode="auto">
                  <a:xfrm>
                    <a:off x="6112369" y="2227392"/>
                    <a:ext cx="2601210" cy="1371599"/>
                  </a:xfrm>
                  <a:prstGeom prst="flowChartProcess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anchor="ctr" anchorCtr="1"/>
                  <a:lstStyle/>
                  <a:p>
                    <a:pPr algn="ctr"/>
                    <a:endParaRPr lang="en-US" sz="2400" dirty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r>
                      <a:rPr lang="en-US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Studies</a:t>
                    </a:r>
                    <a:r>
                      <a:rPr lang="en-US" sz="2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</a:p>
                  <a:p>
                    <a:pPr algn="ctr"/>
                    <a:endParaRPr lang="en-US" sz="24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cxnSp>
                <p:nvCxnSpPr>
                  <p:cNvPr id="56" name="Straight Arrow Connector 37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7260514" y="1957890"/>
                    <a:ext cx="412376" cy="1796"/>
                  </a:xfrm>
                  <a:prstGeom prst="straightConnector1">
                    <a:avLst/>
                  </a:prstGeom>
                  <a:ln>
                    <a:headEnd/>
                    <a:tailEnd type="arrow" w="med" len="med"/>
                  </a:ln>
                </p:spPr>
                <p:style>
                  <a:lnRef idx="3">
                    <a:schemeClr val="accent3"/>
                  </a:lnRef>
                  <a:fillRef idx="0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Straight Arrow Connector 4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7468394" y="4342607"/>
                  <a:ext cx="304800" cy="1587"/>
                </a:xfrm>
                <a:prstGeom prst="straightConnector1">
                  <a:avLst/>
                </a:prstGeom>
                <a:ln>
                  <a:headEnd/>
                  <a:tailEnd type="arrow" w="med" len="med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4190999"/>
                  <a:ext cx="6477000" cy="1588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Arrow Connector 44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91394" y="4342606"/>
                  <a:ext cx="304800" cy="1587"/>
                </a:xfrm>
                <a:prstGeom prst="straightConnector1">
                  <a:avLst/>
                </a:prstGeom>
                <a:ln>
                  <a:headEnd/>
                  <a:tailEnd type="arrow" w="med" len="med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Arrow Connector 4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4115593" y="4342606"/>
                  <a:ext cx="304800" cy="1587"/>
                </a:xfrm>
                <a:prstGeom prst="straightConnector1">
                  <a:avLst/>
                </a:prstGeom>
                <a:ln>
                  <a:headEnd/>
                  <a:tailEnd type="arrow" w="med" len="med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sp>
              <p:nvSpPr>
                <p:cNvPr id="47" name="Flowchart: Process 46"/>
                <p:cNvSpPr>
                  <a:spLocks noChangeArrowheads="1"/>
                </p:cNvSpPr>
                <p:nvPr/>
              </p:nvSpPr>
              <p:spPr bwMode="auto">
                <a:xfrm>
                  <a:off x="381000" y="4572000"/>
                  <a:ext cx="2286000" cy="1219200"/>
                </a:xfrm>
                <a:prstGeom prst="flowChartProcess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anchor="ctr" anchorCtr="1"/>
                <a:lstStyle/>
                <a:p>
                  <a:pPr algn="ctr"/>
                  <a:r>
                    <a:rPr lang="en-US" sz="2400" dirty="0">
                      <a:latin typeface="Times New Roman" pitchFamily="18" charset="0"/>
                      <a:cs typeface="Times New Roman" pitchFamily="18" charset="0"/>
                    </a:rPr>
                    <a:t>Telephone surveys </a:t>
                  </a:r>
                </a:p>
              </p:txBody>
            </p:sp>
            <p:sp>
              <p:nvSpPr>
                <p:cNvPr id="48" name="Flowchart: Process 47"/>
                <p:cNvSpPr>
                  <a:spLocks noChangeArrowheads="1"/>
                </p:cNvSpPr>
                <p:nvPr/>
              </p:nvSpPr>
              <p:spPr bwMode="auto">
                <a:xfrm>
                  <a:off x="3200400" y="4572000"/>
                  <a:ext cx="2286000" cy="1219200"/>
                </a:xfrm>
                <a:prstGeom prst="flowChartProcess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anchor="ctr" anchorCtr="1"/>
                <a:lstStyle/>
                <a:p>
                  <a:pPr algn="ctr"/>
                  <a:r>
                    <a:rPr lang="en-US" sz="2400" dirty="0">
                      <a:latin typeface="Times New Roman" pitchFamily="18" charset="0"/>
                      <a:cs typeface="Times New Roman" pitchFamily="18" charset="0"/>
                    </a:rPr>
                    <a:t>Mailed questionnaire surveys </a:t>
                  </a:r>
                </a:p>
              </p:txBody>
            </p:sp>
            <p:sp>
              <p:nvSpPr>
                <p:cNvPr id="49" name="Flowchart: Process 48"/>
                <p:cNvSpPr>
                  <a:spLocks noChangeArrowheads="1"/>
                </p:cNvSpPr>
                <p:nvPr/>
              </p:nvSpPr>
              <p:spPr bwMode="auto">
                <a:xfrm>
                  <a:off x="6324600" y="4572000"/>
                  <a:ext cx="2286000" cy="1219200"/>
                </a:xfrm>
                <a:prstGeom prst="flowChartProcess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anchor="ctr" anchorCtr="1"/>
                <a:lstStyle/>
                <a:p>
                  <a:pPr algn="ctr"/>
                  <a:r>
                    <a:rPr lang="en-US" sz="2400" dirty="0">
                      <a:latin typeface="Times New Roman" pitchFamily="18" charset="0"/>
                      <a:cs typeface="Times New Roman" pitchFamily="18" charset="0"/>
                    </a:rPr>
                    <a:t>Personal interview</a:t>
                  </a:r>
                </a:p>
              </p:txBody>
            </p:sp>
            <p:cxnSp>
              <p:nvCxnSpPr>
                <p:cNvPr id="50" name="Straight Arrow Connector 49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4001293" y="3847306"/>
                  <a:ext cx="533402" cy="1588"/>
                </a:xfrm>
                <a:prstGeom prst="straightConnector1">
                  <a:avLst/>
                </a:prstGeom>
                <a:ln>
                  <a:headEnd/>
                  <a:tailEnd type="arrow" w="med" len="med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28" name="رابط كسهم مستقيم 27"/>
          <p:cNvCxnSpPr>
            <a:stCxn id="52" idx="2"/>
          </p:cNvCxnSpPr>
          <p:nvPr/>
        </p:nvCxnSpPr>
        <p:spPr>
          <a:xfrm rot="5400000">
            <a:off x="5456470" y="1762904"/>
            <a:ext cx="305365" cy="264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1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  <a:endParaRPr lang="ar-SA" smtClean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/>
          </p:nvPr>
        </p:nvGraphicFramePr>
        <p:xfrm>
          <a:off x="1524000" y="357167"/>
          <a:ext cx="8555360" cy="4000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607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عنوان 1"/>
          <p:cNvSpPr>
            <a:spLocks noGrp="1"/>
          </p:cNvSpPr>
          <p:nvPr>
            <p:ph type="title"/>
          </p:nvPr>
        </p:nvSpPr>
        <p:spPr>
          <a:xfrm>
            <a:off x="2166910" y="571480"/>
            <a:ext cx="7620000" cy="709634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1-Random Sampling :</a:t>
            </a:r>
            <a:endParaRPr lang="ar-SA" sz="2800" dirty="0"/>
          </a:p>
        </p:txBody>
      </p:sp>
      <p:sp>
        <p:nvSpPr>
          <p:cNvPr id="15362" name="عنصر نائب للمحتوى 2"/>
          <p:cNvSpPr>
            <a:spLocks noGrp="1"/>
          </p:cNvSpPr>
          <p:nvPr>
            <p:ph idx="1"/>
          </p:nvPr>
        </p:nvSpPr>
        <p:spPr>
          <a:xfrm>
            <a:off x="1881158" y="1142984"/>
            <a:ext cx="8001056" cy="4588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 rtl="0" eaLnBrk="1" hangingPunct="1">
              <a:buNone/>
            </a:pPr>
            <a:r>
              <a:rPr lang="en-US" dirty="0" smtClean="0"/>
              <a:t>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random sample is a sample in which all members of the population have an equal chance of being selected.</a:t>
            </a:r>
          </a:p>
          <a:p>
            <a:pPr algn="l" rtl="0"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Are selected by using </a:t>
            </a:r>
            <a:r>
              <a:rPr lang="en-US" b="1" dirty="0" smtClean="0"/>
              <a:t>chance methods or </a:t>
            </a:r>
            <a:r>
              <a:rPr lang="en-US" b="1" u="sng" dirty="0" smtClean="0"/>
              <a:t>random numbers.</a:t>
            </a:r>
            <a:endParaRPr lang="en-US" dirty="0" smtClean="0"/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 eaLnBrk="1" hangingPunct="1"/>
            <a:endParaRPr lang="en-US" b="1" dirty="0" smtClean="0">
              <a:solidFill>
                <a:srgbClr val="0070C0"/>
              </a:solidFill>
            </a:endParaRPr>
          </a:p>
          <a:p>
            <a:pPr algn="l" rtl="0" eaLnBrk="1" hangingPunct="1"/>
            <a:endParaRPr lang="en-US" b="1" dirty="0" smtClean="0">
              <a:solidFill>
                <a:srgbClr val="0070C0"/>
              </a:solidFill>
            </a:endParaRPr>
          </a:p>
          <a:p>
            <a:pPr algn="l" rtl="0" eaLnBrk="1" hangingPunct="1">
              <a:buFontTx/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 algn="l" rtl="0" eaLnBrk="1" hangingPunct="1"/>
            <a:endParaRPr lang="en-US" dirty="0" smtClean="0">
              <a:solidFill>
                <a:srgbClr val="FF0000"/>
              </a:solidFill>
            </a:endParaRPr>
          </a:p>
          <a:p>
            <a:pPr algn="l" rtl="0" eaLnBrk="1" hangingPunct="1"/>
            <a:endParaRPr lang="en-US" dirty="0">
              <a:solidFill>
                <a:srgbClr val="FF0000"/>
              </a:solidFill>
            </a:endParaRPr>
          </a:p>
          <a:p>
            <a:pPr algn="l" rtl="0" eaLnBrk="1" hangingPunct="1"/>
            <a:endParaRPr lang="en-US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29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329642" cy="165416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example: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Select random sample of 15 subjects out of</a:t>
            </a:r>
            <a:r>
              <a:rPr lang="ar-SA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85</a:t>
            </a:r>
            <a:r>
              <a:rPr lang="ar-SA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subjects, each subject numbered from 1 to 85</a:t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ar-SA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387069" y="2366964"/>
            <a:ext cx="5417862" cy="342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7456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582594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3">
                    <a:lumMod val="75000"/>
                  </a:schemeClr>
                </a:solidFill>
              </a:rPr>
              <a:t>2-Systematic Sampling</a:t>
            </a:r>
            <a:endParaRPr lang="ar-SA" sz="2400" dirty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1881158" y="1000108"/>
            <a:ext cx="7572428" cy="492922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Are obtained by numbering each value in the population and then selecting the </a:t>
            </a:r>
            <a:r>
              <a:rPr lang="en-US" b="1" i="1" dirty="0" err="1" smtClean="0">
                <a:solidFill>
                  <a:srgbClr val="FF0000"/>
                </a:solidFill>
              </a:rPr>
              <a:t>kth</a:t>
            </a:r>
            <a:r>
              <a:rPr lang="en-US" i="1" dirty="0" smtClean="0"/>
              <a:t> </a:t>
            </a:r>
            <a:r>
              <a:rPr lang="en-US" dirty="0" smtClean="0"/>
              <a:t>value.</a:t>
            </a:r>
          </a:p>
          <a:p>
            <a:pPr algn="l" rtl="0">
              <a:buNone/>
            </a:pPr>
            <a:endParaRPr lang="en-US" dirty="0" smtClean="0"/>
          </a:p>
          <a:p>
            <a:pPr lvl="0" algn="l" rt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a sample obtained by selecting every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member of the population where K is counting number. 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/>
              <a:t>K</a:t>
            </a:r>
            <a:r>
              <a:rPr lang="en-US" dirty="0" smtClean="0"/>
              <a:t>=N/n</a:t>
            </a:r>
          </a:p>
          <a:p>
            <a:pPr algn="l" rtl="0"/>
            <a:r>
              <a:rPr lang="en-US" dirty="0" smtClean="0"/>
              <a:t> </a:t>
            </a:r>
            <a:r>
              <a:rPr lang="en-US" sz="3200" i="1" dirty="0">
                <a:solidFill>
                  <a:srgbClr val="FF0000"/>
                </a:solidFill>
              </a:rPr>
              <a:t>n</a:t>
            </a:r>
            <a:r>
              <a:rPr lang="en-US" sz="3200" dirty="0">
                <a:solidFill>
                  <a:srgbClr val="FF0000"/>
                </a:solidFill>
              </a:rPr>
              <a:t> </a:t>
            </a:r>
            <a:r>
              <a:rPr lang="en-US" dirty="0" smtClean="0"/>
              <a:t>is the sample size, and </a:t>
            </a:r>
            <a:r>
              <a:rPr lang="en-US" sz="3200" i="1" dirty="0">
                <a:solidFill>
                  <a:srgbClr val="FF0000"/>
                </a:solidFill>
              </a:rPr>
              <a:t>N</a:t>
            </a:r>
            <a:r>
              <a:rPr lang="en-US" dirty="0" smtClean="0"/>
              <a:t> is the population size.</a:t>
            </a:r>
            <a:endParaRPr lang="en-US" sz="2000" b="1" dirty="0">
              <a:solidFill>
                <a:srgbClr val="FFC000"/>
              </a:solidFill>
            </a:endParaRPr>
          </a:p>
          <a:p>
            <a:pPr algn="l" rtl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6105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81200" y="332656"/>
            <a:ext cx="7467600" cy="940966"/>
          </a:xfrm>
        </p:spPr>
        <p:txBody>
          <a:bodyPr>
            <a:normAutofit/>
          </a:bodyPr>
          <a:lstStyle/>
          <a:p>
            <a:r>
              <a:rPr lang="en-US" sz="3200" b="1" i="1" dirty="0"/>
              <a:t>Course Information: </a:t>
            </a:r>
            <a:endParaRPr lang="ar-SA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 rtl="0"/>
            <a:r>
              <a:rPr lang="en-US" b="1" dirty="0">
                <a:solidFill>
                  <a:srgbClr val="0070C0"/>
                </a:solidFill>
              </a:rPr>
              <a:t>Course name and number</a:t>
            </a:r>
            <a:r>
              <a:rPr lang="en-US" dirty="0"/>
              <a:t>: General Statistics. STAT 110 </a:t>
            </a:r>
          </a:p>
          <a:p>
            <a:pPr marL="0" indent="0">
              <a:buNone/>
            </a:pPr>
            <a:endParaRPr lang="en-US" dirty="0"/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Course website address</a:t>
            </a:r>
            <a:r>
              <a:rPr lang="en-US" b="1" dirty="0"/>
              <a:t>:</a:t>
            </a:r>
          </a:p>
          <a:p>
            <a:pPr algn="l" rtl="0">
              <a:buNone/>
            </a:pPr>
            <a:r>
              <a:rPr lang="en-US" dirty="0"/>
              <a:t> </a:t>
            </a:r>
            <a:r>
              <a:rPr lang="en-US" u="sng" dirty="0">
                <a:solidFill>
                  <a:srgbClr val="FF0000"/>
                </a:solidFill>
              </a:rPr>
              <a:t>http://stat. kau.edu.sa/Pages-stat-110-female-section.aspx 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154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52600" y="0"/>
            <a:ext cx="838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Decide on Sample Size: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Divide Frame of 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individuals into Groups of </a:t>
            </a:r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Individuals: </a:t>
            </a:r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k=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Randomly Select One Individual from the 1st Group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Select Every </a:t>
            </a:r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aseline="300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Individual Thereafter </a:t>
            </a:r>
          </a:p>
        </p:txBody>
      </p:sp>
      <p:sp>
        <p:nvSpPr>
          <p:cNvPr id="7" name="Rectangle 6"/>
          <p:cNvSpPr/>
          <p:nvPr/>
        </p:nvSpPr>
        <p:spPr>
          <a:xfrm>
            <a:off x="1905000" y="4634806"/>
            <a:ext cx="2514600" cy="138499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 = 64 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 = 8 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 =64/8= 8 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4306271" y="3733800"/>
            <a:ext cx="5980731" cy="2667000"/>
            <a:chOff x="2268455" y="3962400"/>
            <a:chExt cx="6418345" cy="2971800"/>
          </a:xfrm>
        </p:grpSpPr>
        <p:sp>
          <p:nvSpPr>
            <p:cNvPr id="9" name="Rectangle 8"/>
            <p:cNvSpPr/>
            <p:nvPr/>
          </p:nvSpPr>
          <p:spPr>
            <a:xfrm>
              <a:off x="3857685" y="3962400"/>
              <a:ext cx="4829115" cy="297180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>
              <a:lum bright="-7000" contrast="11000"/>
            </a:blip>
            <a:srcRect/>
            <a:stretch>
              <a:fillRect/>
            </a:stretch>
          </p:blipFill>
          <p:spPr bwMode="auto">
            <a:xfrm>
              <a:off x="4116388" y="4114800"/>
              <a:ext cx="4397944" cy="2667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Rectangle 10"/>
            <p:cNvSpPr/>
            <p:nvPr/>
          </p:nvSpPr>
          <p:spPr>
            <a:xfrm rot="20295033">
              <a:off x="2268455" y="4030281"/>
              <a:ext cx="1463077" cy="4458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</a:rPr>
                <a:t>First Group</a:t>
              </a:r>
            </a:p>
          </p:txBody>
        </p:sp>
        <p:cxnSp>
          <p:nvCxnSpPr>
            <p:cNvPr id="12" name="Shape 10"/>
            <p:cNvCxnSpPr/>
            <p:nvPr/>
          </p:nvCxnSpPr>
          <p:spPr>
            <a:xfrm>
              <a:off x="3340283" y="4267202"/>
              <a:ext cx="783098" cy="361585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/>
          <p:cNvCxnSpPr/>
          <p:nvPr/>
        </p:nvCxnSpPr>
        <p:spPr>
          <a:xfrm>
            <a:off x="3881422" y="3429000"/>
            <a:ext cx="2895600" cy="533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07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عنوان 1"/>
          <p:cNvSpPr>
            <a:spLocks noGrp="1"/>
          </p:cNvSpPr>
          <p:nvPr>
            <p:ph type="title"/>
          </p:nvPr>
        </p:nvSpPr>
        <p:spPr>
          <a:xfrm>
            <a:off x="1881158" y="0"/>
            <a:ext cx="7467600" cy="785794"/>
          </a:xfrm>
        </p:spPr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3-Stratified samples</a:t>
            </a:r>
            <a:endParaRPr lang="ar-SA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9458" name="عنصر نائب للمحتوى 2"/>
          <p:cNvSpPr>
            <a:spLocks noGrp="1"/>
          </p:cNvSpPr>
          <p:nvPr>
            <p:ph idx="1"/>
          </p:nvPr>
        </p:nvSpPr>
        <p:spPr>
          <a:xfrm>
            <a:off x="1881158" y="928670"/>
            <a:ext cx="7467600" cy="48737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a sample obtained by dividing the population into subgroups or (strata ) according to some characteristic relevant to the study.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Then subjects are selected from 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subgroup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None/>
            </a:pPr>
            <a:endParaRPr lang="en-US" dirty="0" smtClean="0"/>
          </a:p>
          <a:p>
            <a:pPr marL="457200" indent="-457200">
              <a:buNone/>
            </a:pP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C000"/>
                </a:solidFill>
              </a:rPr>
              <a:t>For example</a:t>
            </a:r>
            <a:r>
              <a:rPr lang="en-US" dirty="0" smtClean="0"/>
              <a:t>: A researcher select a random sample from each gender to check their blood pressure</a:t>
            </a:r>
            <a:r>
              <a:rPr lang="en-US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238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C:\Users\Faris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24034" y="714357"/>
            <a:ext cx="8039100" cy="518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68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عنوان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582594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4-Cluster samples</a:t>
            </a:r>
            <a:endParaRPr lang="ar-SA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666844" y="857233"/>
            <a:ext cx="8686800" cy="4830763"/>
          </a:xfrm>
          <a:prstGeom prst="rect">
            <a:avLst/>
          </a:prstGeom>
        </p:spPr>
        <p:txBody>
          <a:bodyPr/>
          <a:lstStyle/>
          <a:p>
            <a:pPr algn="l" rtl="0" eaLnBrk="1" hangingPunct="1">
              <a:buFontTx/>
              <a:buNone/>
              <a:defRPr/>
            </a:pPr>
            <a:endParaRPr lang="en-US" dirty="0" smtClean="0"/>
          </a:p>
          <a:p>
            <a:pPr algn="l" rtl="0">
              <a:buFont typeface="Wingdings" pitchFamily="2" charset="2"/>
              <a:buChar char="Ø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obtained by dividing the population into sections or clusters and then selecting one or more clusters and using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members in the cluster(s) as the members of the sample</a:t>
            </a:r>
            <a:endParaRPr lang="en-US" b="1" dirty="0" smtClean="0">
              <a:solidFill>
                <a:srgbClr val="FFC000"/>
              </a:solidFill>
            </a:endParaRPr>
          </a:p>
          <a:p>
            <a:pPr algn="l" rtl="0" eaLnBrk="1" hangingPunct="1">
              <a:buFontTx/>
              <a:buNone/>
              <a:defRPr/>
            </a:pPr>
            <a:endParaRPr lang="en-US" b="1" dirty="0" smtClean="0">
              <a:solidFill>
                <a:srgbClr val="FFC000"/>
              </a:solidFill>
            </a:endParaRPr>
          </a:p>
          <a:p>
            <a:pPr algn="l" rtl="0" eaLnBrk="1" hangingPunct="1">
              <a:buFontTx/>
              <a:buNone/>
              <a:defRPr/>
            </a:pPr>
            <a:r>
              <a:rPr lang="en-US" b="1" dirty="0" smtClean="0">
                <a:solidFill>
                  <a:srgbClr val="FFC000"/>
                </a:solidFill>
              </a:rPr>
              <a:t>For example </a:t>
            </a:r>
            <a:r>
              <a:rPr lang="en-US" dirty="0" smtClean="0"/>
              <a:t>: In a large school district ,all teachers from two building are interviewed to determine whether they believe the students have less homework to do now than in previous years.</a:t>
            </a:r>
            <a:endParaRPr lang="ar-SA" dirty="0" smtClean="0"/>
          </a:p>
          <a:p>
            <a:pPr algn="l" rtl="0" eaLnBrk="1" hangingPunct="1">
              <a:buFontTx/>
              <a:buNone/>
              <a:defRPr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7270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52926" y="1714489"/>
            <a:ext cx="3011488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مستطيل 17"/>
          <p:cNvSpPr/>
          <p:nvPr/>
        </p:nvSpPr>
        <p:spPr>
          <a:xfrm>
            <a:off x="2095487" y="2214563"/>
            <a:ext cx="1628780" cy="9144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Randomly selected 2 clusters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8" name="مستطيل ذو زوايا قطرية مستديرة 18"/>
          <p:cNvSpPr/>
          <p:nvPr/>
        </p:nvSpPr>
        <p:spPr>
          <a:xfrm>
            <a:off x="7810512" y="2000240"/>
            <a:ext cx="2071688" cy="1143000"/>
          </a:xfrm>
          <a:prstGeom prst="round2Diag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Population divided into  4 clusters Randomly</a:t>
            </a:r>
            <a:endParaRPr lang="ar-SA" b="1" dirty="0">
              <a:solidFill>
                <a:schemeClr val="tx1"/>
              </a:solidFill>
            </a:endParaRPr>
          </a:p>
        </p:txBody>
      </p:sp>
      <p:cxnSp>
        <p:nvCxnSpPr>
          <p:cNvPr id="9" name="رابط كسهم مستقيم 6"/>
          <p:cNvCxnSpPr/>
          <p:nvPr/>
        </p:nvCxnSpPr>
        <p:spPr>
          <a:xfrm flipV="1">
            <a:off x="3795726" y="2082791"/>
            <a:ext cx="642937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6"/>
          <p:cNvCxnSpPr/>
          <p:nvPr/>
        </p:nvCxnSpPr>
        <p:spPr>
          <a:xfrm>
            <a:off x="3867163" y="2874953"/>
            <a:ext cx="576263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6"/>
          <p:cNvCxnSpPr/>
          <p:nvPr/>
        </p:nvCxnSpPr>
        <p:spPr>
          <a:xfrm rot="10800000">
            <a:off x="7396176" y="1938329"/>
            <a:ext cx="358775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6"/>
          <p:cNvCxnSpPr/>
          <p:nvPr/>
        </p:nvCxnSpPr>
        <p:spPr>
          <a:xfrm rot="10800000" flipV="1">
            <a:off x="7323151" y="2370128"/>
            <a:ext cx="504825" cy="144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6"/>
          <p:cNvCxnSpPr>
            <a:stCxn id="8" idx="2"/>
          </p:cNvCxnSpPr>
          <p:nvPr/>
        </p:nvCxnSpPr>
        <p:spPr>
          <a:xfrm rot="10800000" flipV="1">
            <a:off x="7323150" y="2571741"/>
            <a:ext cx="487362" cy="3032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6"/>
          <p:cNvCxnSpPr/>
          <p:nvPr/>
        </p:nvCxnSpPr>
        <p:spPr>
          <a:xfrm rot="10800000" flipV="1">
            <a:off x="7323151" y="2730490"/>
            <a:ext cx="504825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62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عنوان 1"/>
          <p:cNvSpPr>
            <a:spLocks noGrp="1"/>
          </p:cNvSpPr>
          <p:nvPr>
            <p:ph type="title"/>
          </p:nvPr>
        </p:nvSpPr>
        <p:spPr>
          <a:xfrm>
            <a:off x="1881158" y="285728"/>
            <a:ext cx="7467600" cy="84615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u="sng" dirty="0">
                <a:solidFill>
                  <a:schemeClr val="accent3">
                    <a:lumMod val="75000"/>
                  </a:schemeClr>
                </a:solidFill>
              </a:rPr>
              <a:t>Summary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of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sampling techniques</a:t>
            </a:r>
            <a:endParaRPr lang="ar-SA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2530" name="عنصر نائب للمحتوى 2"/>
          <p:cNvSpPr>
            <a:spLocks noGrp="1"/>
          </p:cNvSpPr>
          <p:nvPr>
            <p:ph idx="1"/>
          </p:nvPr>
        </p:nvSpPr>
        <p:spPr>
          <a:xfrm>
            <a:off x="1809720" y="1142984"/>
            <a:ext cx="7467600" cy="48737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 rtl="0" eaLnBrk="1" hangingPunct="1">
              <a:buFontTx/>
              <a:buNone/>
            </a:pPr>
            <a:endParaRPr lang="ar-SA" dirty="0" smtClean="0"/>
          </a:p>
          <a:p>
            <a:pPr algn="l" rtl="0" eaLnBrk="1" hangingPunct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Random</a:t>
            </a:r>
            <a:r>
              <a:rPr lang="en-US" b="1" dirty="0" smtClean="0"/>
              <a:t> : random number generator.</a:t>
            </a:r>
            <a:endParaRPr lang="ar-SA" dirty="0" smtClean="0"/>
          </a:p>
          <a:p>
            <a:pPr algn="l" rtl="0" eaLnBrk="1" hangingPunct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Systematic</a:t>
            </a:r>
            <a:r>
              <a:rPr lang="en-US" b="1" dirty="0" smtClean="0"/>
              <a:t> :every </a:t>
            </a:r>
            <a:r>
              <a:rPr lang="en-US" b="1" dirty="0" err="1" smtClean="0"/>
              <a:t>kth</a:t>
            </a:r>
            <a:r>
              <a:rPr lang="en-US" b="1" dirty="0" smtClean="0"/>
              <a:t> subject.</a:t>
            </a:r>
            <a:endParaRPr lang="ar-SA" dirty="0" smtClean="0"/>
          </a:p>
          <a:p>
            <a:pPr algn="l" rtl="0" eaLnBrk="1" hangingPunct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Stratified</a:t>
            </a:r>
            <a:r>
              <a:rPr lang="en-US" b="1" dirty="0" smtClean="0"/>
              <a:t> :divide population into group called “strata”.</a:t>
            </a:r>
            <a:endParaRPr lang="ar-SA" dirty="0" smtClean="0"/>
          </a:p>
          <a:p>
            <a:pPr algn="l" rtl="0" eaLnBrk="1" hangingPunct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Cluster</a:t>
            </a:r>
            <a:r>
              <a:rPr lang="en-US" b="1" dirty="0" smtClean="0"/>
              <a:t> :use intact groups.</a:t>
            </a:r>
            <a:endParaRPr lang="ar-SA" dirty="0" smtClean="0"/>
          </a:p>
          <a:p>
            <a:pPr algn="l" rtl="0" eaLnBrk="1" hangingPunct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Convenient</a:t>
            </a:r>
            <a:r>
              <a:rPr lang="en-US" b="1" dirty="0" smtClean="0"/>
              <a:t> : a researcher uses subjects that are convenient.</a:t>
            </a:r>
          </a:p>
          <a:p>
            <a:pPr algn="l" rtl="0" eaLnBrk="1" hangingPunct="1">
              <a:buFontTx/>
              <a:buNone/>
            </a:pPr>
            <a:r>
              <a:rPr lang="en-US" b="1" dirty="0" smtClean="0"/>
              <a:t>		Exp.: (a researcher  in the mall…..).</a:t>
            </a: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326725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* Exercises: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/>
          <a:lstStyle/>
          <a:p>
            <a:pPr marL="457200" indent="-457200">
              <a:buNone/>
            </a:pPr>
            <a:r>
              <a:rPr lang="en-US" b="1" dirty="0"/>
              <a:t>1- </a:t>
            </a:r>
            <a:r>
              <a:rPr lang="en-US" dirty="0" smtClean="0"/>
              <a:t>A researcher wanted to do a study about doctor’s income in Jeddah. He divided hospitals into two sectors (private and public) then he took a sample from each sector.</a:t>
            </a:r>
          </a:p>
        </p:txBody>
      </p:sp>
    </p:spTree>
    <p:extLst>
      <p:ext uri="{BB962C8B-B14F-4D97-AF65-F5344CB8AC3E}">
        <p14:creationId xmlns:p14="http://schemas.microsoft.com/office/powerpoint/2010/main" val="422081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Exercises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/>
          <a:lstStyle/>
          <a:p>
            <a:pPr marL="457200" indent="-457200">
              <a:buNone/>
            </a:pPr>
            <a:r>
              <a:rPr lang="en-US" dirty="0" smtClean="0"/>
              <a:t>2- A researcher wanted to know doctors opinion about herbal therapy in Jeddah. </a:t>
            </a:r>
            <a:r>
              <a:rPr lang="en-US" dirty="0" smtClean="0"/>
              <a:t>For </a:t>
            </a:r>
            <a:r>
              <a:rPr lang="en-US" dirty="0" smtClean="0"/>
              <a:t>this </a:t>
            </a:r>
            <a:r>
              <a:rPr lang="en-US" dirty="0" smtClean="0"/>
              <a:t>study, </a:t>
            </a:r>
            <a:r>
              <a:rPr lang="en-US" dirty="0" smtClean="0"/>
              <a:t>he </a:t>
            </a:r>
            <a:r>
              <a:rPr lang="en-US" dirty="0" smtClean="0"/>
              <a:t>choose </a:t>
            </a:r>
            <a:r>
              <a:rPr lang="en-US" dirty="0" smtClean="0"/>
              <a:t>randomly 3 hospitals out of 20 hospitals in Jeddah, and all doctors in the 3 hospital were asked</a:t>
            </a:r>
            <a:r>
              <a:rPr lang="en-US" b="1" dirty="0"/>
              <a:t>.</a:t>
            </a:r>
          </a:p>
          <a:p>
            <a:pPr marL="457200" indent="-45720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3308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981200" y="357166"/>
            <a:ext cx="7467600" cy="6116786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What  </a:t>
            </a:r>
            <a:r>
              <a:rPr lang="en-US" dirty="0" smtClean="0"/>
              <a:t>type of sampling  if employees  is divided into Education classes and a sample is chosen from each class to be  surveyed?</a:t>
            </a:r>
          </a:p>
          <a:p>
            <a:pPr lvl="0" algn="l" rtl="0">
              <a:buNone/>
            </a:pPr>
            <a:endParaRPr lang="en-US" dirty="0" smtClean="0"/>
          </a:p>
          <a:p>
            <a:r>
              <a:rPr lang="en-US" dirty="0" smtClean="0"/>
              <a:t>Researcher </a:t>
            </a:r>
            <a:r>
              <a:rPr lang="en-US" dirty="0" smtClean="0"/>
              <a:t>select 10 devices from different labs to be tested , What  type of sampling in that example ?</a:t>
            </a:r>
          </a:p>
          <a:p>
            <a:pPr lvl="0" algn="l" rtl="0">
              <a:buNone/>
            </a:pPr>
            <a:endParaRPr lang="en-US" dirty="0" smtClean="0"/>
          </a:p>
          <a:p>
            <a:pPr lvl="0" algn="l" rtl="0">
              <a:buNone/>
            </a:pPr>
            <a:endParaRPr lang="en-US" dirty="0" smtClean="0"/>
          </a:p>
          <a:p>
            <a:r>
              <a:rPr lang="en-US" dirty="0" smtClean="0"/>
              <a:t>Every </a:t>
            </a:r>
            <a:r>
              <a:rPr lang="en-US" dirty="0" smtClean="0"/>
              <a:t>seventh customer entering a shopping mall is asked to select her or his favorite store. What  type of sampling methods has been used in that example ?</a:t>
            </a:r>
          </a:p>
          <a:p>
            <a:pPr lvl="0" algn="l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138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381356" y="928670"/>
            <a:ext cx="6172200" cy="1894362"/>
          </a:xfrm>
        </p:spPr>
        <p:txBody>
          <a:bodyPr>
            <a:normAutofit/>
          </a:bodyPr>
          <a:lstStyle/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1-4</a:t>
            </a:r>
          </a:p>
        </p:txBody>
      </p:sp>
      <p:sp>
        <p:nvSpPr>
          <p:cNvPr id="4" name="عنوان فرعي 3"/>
          <p:cNvSpPr>
            <a:spLocks noGrp="1"/>
          </p:cNvSpPr>
          <p:nvPr>
            <p:ph type="subTitle" idx="1"/>
          </p:nvPr>
        </p:nvSpPr>
        <p:spPr>
          <a:xfrm>
            <a:off x="3667108" y="2928934"/>
            <a:ext cx="6390456" cy="1371600"/>
          </a:xfrm>
        </p:spPr>
        <p:txBody>
          <a:bodyPr>
            <a:normAutofit/>
          </a:bodyPr>
          <a:lstStyle/>
          <a:p>
            <a:r>
              <a:rPr lang="en-US" sz="2800" dirty="0"/>
              <a:t>Observational and Experimental Studies</a:t>
            </a:r>
          </a:p>
        </p:txBody>
      </p:sp>
    </p:spTree>
    <p:extLst>
      <p:ext uri="{BB962C8B-B14F-4D97-AF65-F5344CB8AC3E}">
        <p14:creationId xmlns:p14="http://schemas.microsoft.com/office/powerpoint/2010/main" val="60749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1847528" y="1052737"/>
            <a:ext cx="4680520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Textbook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Elementary Statistics a Step by Step Approach, </a:t>
            </a:r>
            <a:r>
              <a:rPr lang="en-US" sz="2800" dirty="0">
                <a:solidFill>
                  <a:srgbClr val="FFC000"/>
                </a:solidFill>
              </a:rPr>
              <a:t>9th Edition </a:t>
            </a:r>
          </a:p>
          <a:p>
            <a:pPr algn="l" rtl="0"/>
            <a:r>
              <a:rPr lang="en-US" sz="2800" dirty="0"/>
              <a:t>by Allan </a:t>
            </a:r>
            <a:r>
              <a:rPr lang="en-US" sz="2800" dirty="0" err="1"/>
              <a:t>Bluman</a:t>
            </a:r>
            <a:r>
              <a:rPr lang="en-US" sz="2800" dirty="0"/>
              <a:t>, McGraw/Hill, 2009.</a:t>
            </a:r>
          </a:p>
        </p:txBody>
      </p:sp>
    </p:spTree>
    <p:extLst>
      <p:ext uri="{BB962C8B-B14F-4D97-AF65-F5344CB8AC3E}">
        <p14:creationId xmlns:p14="http://schemas.microsoft.com/office/powerpoint/2010/main" val="110352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/>
          </p:nvPr>
        </p:nvGraphicFramePr>
        <p:xfrm>
          <a:off x="2095472" y="785795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43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عنوان 1"/>
          <p:cNvSpPr>
            <a:spLocks noGrp="1"/>
          </p:cNvSpPr>
          <p:nvPr>
            <p:ph type="title"/>
          </p:nvPr>
        </p:nvSpPr>
        <p:spPr>
          <a:xfrm>
            <a:off x="1809720" y="428604"/>
            <a:ext cx="840108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1-4:</a:t>
            </a:r>
            <a:r>
              <a:rPr lang="en-US" b="1" dirty="0" smtClean="0"/>
              <a:t> </a:t>
            </a:r>
            <a:r>
              <a:rPr lang="en-US" sz="3200" dirty="0"/>
              <a:t>Observational and Experimental Studies</a:t>
            </a:r>
            <a:endParaRPr lang="ar-SA" sz="3200" dirty="0"/>
          </a:p>
        </p:txBody>
      </p:sp>
      <p:sp>
        <p:nvSpPr>
          <p:cNvPr id="27650" name="عنصر نائب للمحتوى 2"/>
          <p:cNvSpPr>
            <a:spLocks noGrp="1"/>
          </p:cNvSpPr>
          <p:nvPr>
            <p:ph idx="1"/>
          </p:nvPr>
        </p:nvSpPr>
        <p:spPr>
          <a:xfrm>
            <a:off x="2024034" y="1500174"/>
            <a:ext cx="7467600" cy="4873752"/>
          </a:xfrm>
          <a:prstGeom prst="rect">
            <a:avLst/>
          </a:prstGeom>
        </p:spPr>
        <p:txBody>
          <a:bodyPr/>
          <a:lstStyle/>
          <a:p>
            <a:pPr algn="l" rtl="0" eaLnBrk="1" hangingPunct="1"/>
            <a:endParaRPr lang="en-US" b="1" dirty="0" smtClean="0">
              <a:solidFill>
                <a:srgbClr val="0070C0"/>
              </a:solidFill>
            </a:endParaRPr>
          </a:p>
          <a:p>
            <a:pPr algn="l" rtl="0" eaLnBrk="1" hangingPunct="1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1- </a:t>
            </a:r>
            <a:r>
              <a:rPr lang="en-US" b="1" dirty="0">
                <a:solidFill>
                  <a:srgbClr val="0070C0"/>
                </a:solidFill>
              </a:rPr>
              <a:t>Observational Study</a:t>
            </a:r>
            <a:r>
              <a:rPr lang="en-US" dirty="0"/>
              <a:t>: </a:t>
            </a:r>
            <a:r>
              <a:rPr lang="en-US" dirty="0" smtClean="0"/>
              <a:t>The researcher merely </a:t>
            </a:r>
            <a:r>
              <a:rPr lang="en-US" dirty="0" smtClean="0">
                <a:solidFill>
                  <a:srgbClr val="FF0000"/>
                </a:solidFill>
              </a:rPr>
              <a:t>observes</a:t>
            </a:r>
            <a:r>
              <a:rPr lang="en-US" dirty="0" smtClean="0"/>
              <a:t> what is happening or what has happened in the past and tries to draw conclusions based on these observations.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>
              <a:buFontTx/>
              <a:buNone/>
            </a:pPr>
            <a:r>
              <a:rPr lang="en-US" b="1" dirty="0" smtClean="0">
                <a:solidFill>
                  <a:srgbClr val="FFC000"/>
                </a:solidFill>
              </a:rPr>
              <a:t>For example</a:t>
            </a:r>
            <a:r>
              <a:rPr lang="en-US" dirty="0" smtClean="0"/>
              <a:t>:” if a researcher records how many students are wearing the Abaya in the Science building over a period of time “.</a:t>
            </a: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75694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عنوان 1"/>
          <p:cNvSpPr>
            <a:spLocks noGrp="1"/>
          </p:cNvSpPr>
          <p:nvPr>
            <p:ph type="title"/>
          </p:nvPr>
        </p:nvSpPr>
        <p:spPr>
          <a:xfrm>
            <a:off x="1666844" y="500042"/>
            <a:ext cx="8686800" cy="1143000"/>
          </a:xfrm>
        </p:spPr>
        <p:txBody>
          <a:bodyPr/>
          <a:lstStyle/>
          <a:p>
            <a:pPr eaLnBrk="1" hangingPunct="1"/>
            <a:r>
              <a:rPr lang="en-US" sz="3200" dirty="0"/>
              <a:t>1-4:</a:t>
            </a:r>
            <a:r>
              <a:rPr lang="en-US" sz="3200" b="1" dirty="0"/>
              <a:t> </a:t>
            </a:r>
            <a:r>
              <a:rPr lang="en-US" sz="3200" dirty="0"/>
              <a:t>Observational and Experimental Studies</a:t>
            </a:r>
            <a:endParaRPr lang="ar-SA" sz="3200" dirty="0"/>
          </a:p>
        </p:txBody>
      </p:sp>
      <p:sp>
        <p:nvSpPr>
          <p:cNvPr id="28674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l" rtl="0" eaLnBrk="1" hangingPunct="1"/>
            <a:endParaRPr lang="en-US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 eaLnBrk="1" hangingPunct="1">
              <a:buNone/>
            </a:pPr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</a:t>
            </a:r>
            <a:r>
              <a:rPr lang="en-US" b="1" dirty="0">
                <a:solidFill>
                  <a:srgbClr val="0070C0"/>
                </a:solidFill>
              </a:rPr>
              <a:t>Experimental </a:t>
            </a:r>
            <a:r>
              <a:rPr lang="en-US" b="1" dirty="0" smtClean="0">
                <a:solidFill>
                  <a:srgbClr val="0070C0"/>
                </a:solidFill>
              </a:rPr>
              <a:t>Studies</a:t>
            </a:r>
            <a:r>
              <a:rPr lang="ar-SA" b="1" dirty="0">
                <a:solidFill>
                  <a:srgbClr val="0070C0"/>
                </a:solidFill>
              </a:rPr>
              <a:t>: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 smtClean="0"/>
              <a:t>the researcher </a:t>
            </a:r>
            <a:r>
              <a:rPr lang="en-US" b="1" dirty="0" smtClean="0">
                <a:solidFill>
                  <a:srgbClr val="FF0000"/>
                </a:solidFill>
              </a:rPr>
              <a:t>manipulates</a:t>
            </a:r>
            <a:r>
              <a:rPr lang="en-US" dirty="0" smtClean="0"/>
              <a:t> one of the variables and tries to determine how the </a:t>
            </a:r>
            <a:r>
              <a:rPr lang="en-US" b="1" u="sng" dirty="0" smtClean="0">
                <a:solidFill>
                  <a:srgbClr val="FF0000"/>
                </a:solidFill>
              </a:rPr>
              <a:t>manipulation influences other variables.</a:t>
            </a:r>
          </a:p>
          <a:p>
            <a:pPr algn="l" rtl="0">
              <a:buNone/>
            </a:pPr>
            <a:r>
              <a:rPr lang="en-US" b="1" dirty="0" smtClean="0">
                <a:solidFill>
                  <a:srgbClr val="FFC000"/>
                </a:solidFill>
              </a:rPr>
              <a:t>For example</a:t>
            </a:r>
            <a:r>
              <a:rPr lang="en-US" dirty="0" smtClean="0"/>
              <a:t>: </a:t>
            </a:r>
            <a:r>
              <a:rPr lang="en-US" dirty="0"/>
              <a:t> patients were randomly assigned into 2 </a:t>
            </a:r>
            <a:r>
              <a:rPr lang="en-US" dirty="0" smtClean="0"/>
              <a:t>groups. The first one </a:t>
            </a:r>
            <a:r>
              <a:rPr lang="en-US" dirty="0"/>
              <a:t>was given </a:t>
            </a:r>
            <a:r>
              <a:rPr lang="en-US" dirty="0" smtClean="0"/>
              <a:t>drug </a:t>
            </a:r>
            <a:r>
              <a:rPr lang="en-US" dirty="0"/>
              <a:t>A and other was given drug </a:t>
            </a:r>
            <a:r>
              <a:rPr lang="en-US" dirty="0" smtClean="0"/>
              <a:t>B to determine if the drug has an effect patient’s blood pressure .</a:t>
            </a:r>
          </a:p>
          <a:p>
            <a:pPr algn="l" rtl="0" eaLnBrk="1" hangingPunct="1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340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quasi-experimental study</a:t>
            </a:r>
            <a:r>
              <a:rPr lang="en-US" dirty="0" smtClean="0"/>
              <a:t>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/>
          <a:lstStyle/>
          <a:p>
            <a:pPr algn="l" rtl="0">
              <a:buNone/>
            </a:pPr>
            <a:r>
              <a:rPr lang="en-US" dirty="0" smtClean="0"/>
              <a:t>In </a:t>
            </a:r>
            <a:r>
              <a:rPr lang="en-US" dirty="0"/>
              <a:t>a true experimental study, the subjects should be assigned to groups </a:t>
            </a:r>
            <a:r>
              <a:rPr lang="en-US" u="sng" dirty="0">
                <a:solidFill>
                  <a:srgbClr val="0070C0"/>
                </a:solidFill>
              </a:rPr>
              <a:t>randomly</a:t>
            </a:r>
            <a:r>
              <a:rPr lang="en-US" dirty="0"/>
              <a:t>. If this is </a:t>
            </a:r>
            <a:r>
              <a:rPr lang="en-US" u="sng" dirty="0">
                <a:solidFill>
                  <a:srgbClr val="FF0000"/>
                </a:solidFill>
              </a:rPr>
              <a:t>not possible </a:t>
            </a:r>
            <a:r>
              <a:rPr lang="en-US" dirty="0"/>
              <a:t>and a researcher uses </a:t>
            </a:r>
            <a:r>
              <a:rPr lang="en-US" u="sng" dirty="0"/>
              <a:t>intact groups</a:t>
            </a:r>
            <a:r>
              <a:rPr lang="en-US" dirty="0"/>
              <a:t>, then he is performing  a </a:t>
            </a:r>
            <a:r>
              <a:rPr lang="en-US" dirty="0">
                <a:solidFill>
                  <a:srgbClr val="00B050"/>
                </a:solidFill>
              </a:rPr>
              <a:t>quasi-experimental </a:t>
            </a:r>
            <a:r>
              <a:rPr lang="en-US" dirty="0"/>
              <a:t>study.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574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1-4:</a:t>
            </a:r>
            <a:r>
              <a:rPr lang="en-US" b="1" dirty="0" smtClean="0"/>
              <a:t> </a:t>
            </a:r>
            <a:r>
              <a:rPr lang="en-US" dirty="0" smtClean="0"/>
              <a:t>Observational and Experimental Studies</a:t>
            </a:r>
            <a:endParaRPr lang="ar-SA" dirty="0" smtClean="0"/>
          </a:p>
        </p:txBody>
      </p:sp>
      <p:sp>
        <p:nvSpPr>
          <p:cNvPr id="30722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/>
          <a:lstStyle/>
          <a:p>
            <a:pPr algn="l" rtl="0" eaLnBrk="1" hangingPunct="1"/>
            <a:r>
              <a:rPr lang="en-US" dirty="0" smtClean="0"/>
              <a:t>In the sit up study , there are two group: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>
              <a:buFontTx/>
              <a:buNone/>
            </a:pPr>
            <a:r>
              <a:rPr lang="en-US" dirty="0" smtClean="0"/>
              <a:t>1- </a:t>
            </a:r>
            <a:r>
              <a:rPr lang="en-US" b="1" dirty="0" smtClean="0">
                <a:solidFill>
                  <a:srgbClr val="0070C0"/>
                </a:solidFill>
              </a:rPr>
              <a:t>Treatment group</a:t>
            </a:r>
            <a:r>
              <a:rPr lang="en-US" dirty="0" smtClean="0"/>
              <a:t>: was a group that received the special instruction .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/>
            <a:r>
              <a:rPr lang="en-US" dirty="0" smtClean="0"/>
              <a:t>2- </a:t>
            </a:r>
            <a:r>
              <a:rPr lang="en-US" b="1" dirty="0" smtClean="0">
                <a:solidFill>
                  <a:srgbClr val="0070C0"/>
                </a:solidFill>
              </a:rPr>
              <a:t>Control group</a:t>
            </a:r>
            <a:r>
              <a:rPr lang="en-US" dirty="0" smtClean="0"/>
              <a:t>: didn't receive the special instruction .</a:t>
            </a:r>
            <a:endParaRPr lang="ar-SA" dirty="0" smtClean="0"/>
          </a:p>
          <a:p>
            <a:pPr algn="l" rtl="0" eaLnBrk="1" hangingPunct="1"/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40147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1469471"/>
            <a:ext cx="7772870" cy="342410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 smtClean="0"/>
              <a:t>Subject were randomly assigned to two groups, and one group was given drug A and the other group drug B .After 6 months, the mean of blood pressure for each group wear compared.</a:t>
            </a:r>
          </a:p>
          <a:p>
            <a:pPr algn="l" rtl="0">
              <a:buNone/>
            </a:pPr>
            <a:r>
              <a:rPr lang="en-US" dirty="0" smtClean="0"/>
              <a:t>This is an example of what type of study?</a:t>
            </a:r>
          </a:p>
          <a:p>
            <a:pPr lvl="1" algn="l" rtl="0">
              <a:buNone/>
            </a:pPr>
            <a:r>
              <a:rPr lang="en-US" dirty="0"/>
              <a:t>Outcomes study</a:t>
            </a:r>
          </a:p>
          <a:p>
            <a:pPr lvl="1" algn="l" rtl="0">
              <a:buNone/>
            </a:pPr>
            <a:r>
              <a:rPr lang="en-US" dirty="0"/>
              <a:t>Independent study</a:t>
            </a:r>
          </a:p>
          <a:p>
            <a:pPr lvl="1" algn="l" rtl="0">
              <a:buNone/>
            </a:pPr>
            <a:r>
              <a:rPr lang="en-US" dirty="0"/>
              <a:t>Observational study</a:t>
            </a:r>
          </a:p>
          <a:p>
            <a:pPr lvl="1" algn="l" rtl="0">
              <a:buNone/>
            </a:pPr>
            <a:r>
              <a:rPr lang="en-US" dirty="0"/>
              <a:t>Experimental study</a:t>
            </a:r>
          </a:p>
          <a:p>
            <a:pPr algn="l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7618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075106" y="1586917"/>
            <a:ext cx="7772870" cy="3424107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"If </a:t>
            </a:r>
            <a:r>
              <a:rPr lang="en-US" dirty="0" smtClean="0"/>
              <a:t>researcher observes and counts the number of cars in parking ". What type of study was this?</a:t>
            </a:r>
          </a:p>
          <a:p>
            <a:pPr lvl="0" algn="l" rtl="0">
              <a:buNone/>
            </a:pPr>
            <a:r>
              <a:rPr lang="en-US" dirty="0" smtClean="0"/>
              <a:t>Independent study</a:t>
            </a:r>
          </a:p>
          <a:p>
            <a:pPr lvl="0" algn="l" rtl="0">
              <a:buNone/>
            </a:pPr>
            <a:r>
              <a:rPr lang="en-US" dirty="0" smtClean="0"/>
              <a:t>Experimental study</a:t>
            </a:r>
          </a:p>
          <a:p>
            <a:pPr lvl="0" algn="l" rtl="0">
              <a:buNone/>
            </a:pPr>
            <a:r>
              <a:rPr lang="en-US" dirty="0" smtClean="0"/>
              <a:t>Observational study </a:t>
            </a:r>
          </a:p>
          <a:p>
            <a:pPr lvl="0" algn="l" rtl="0">
              <a:buNone/>
            </a:pPr>
            <a:r>
              <a:rPr lang="en-US" dirty="0" smtClean="0"/>
              <a:t>Quasi-experimental study</a:t>
            </a:r>
          </a:p>
          <a:p>
            <a:pPr lvl="0" algn="l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7026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>
          <a:xfrm>
            <a:off x="1600200" y="381000"/>
            <a:ext cx="8915400" cy="4495800"/>
            <a:chOff x="76200" y="0"/>
            <a:chExt cx="8915400" cy="4495800"/>
          </a:xfrm>
        </p:grpSpPr>
        <p:sp>
          <p:nvSpPr>
            <p:cNvPr id="3" name="Rectangle 5"/>
            <p:cNvSpPr/>
            <p:nvPr/>
          </p:nvSpPr>
          <p:spPr>
            <a:xfrm>
              <a:off x="1066800" y="0"/>
              <a:ext cx="7086600" cy="6096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4" name="Right Brace 6"/>
            <p:cNvSpPr/>
            <p:nvPr/>
          </p:nvSpPr>
          <p:spPr>
            <a:xfrm rot="16200000">
              <a:off x="4000500" y="-1866901"/>
              <a:ext cx="838200" cy="5943600"/>
            </a:xfrm>
            <a:prstGeom prst="rightBrace">
              <a:avLst>
                <a:gd name="adj1" fmla="val 17424"/>
                <a:gd name="adj2" fmla="val 49767"/>
              </a:avLst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7"/>
            <p:cNvSpPr/>
            <p:nvPr/>
          </p:nvSpPr>
          <p:spPr>
            <a:xfrm>
              <a:off x="381000" y="1399400"/>
              <a:ext cx="3048000" cy="11914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8"/>
            <p:cNvSpPr/>
            <p:nvPr/>
          </p:nvSpPr>
          <p:spPr>
            <a:xfrm>
              <a:off x="5943600" y="1524000"/>
              <a:ext cx="2895600" cy="10668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Dependent Variable</a:t>
              </a:r>
            </a:p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or </a:t>
              </a:r>
            </a:p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Outcome Variable</a:t>
              </a:r>
            </a:p>
          </p:txBody>
        </p:sp>
        <p:sp>
          <p:nvSpPr>
            <p:cNvPr id="7" name="Rectangle 9"/>
            <p:cNvSpPr/>
            <p:nvPr/>
          </p:nvSpPr>
          <p:spPr>
            <a:xfrm>
              <a:off x="76200" y="2819400"/>
              <a:ext cx="4267200" cy="16764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10"/>
            <p:cNvSpPr/>
            <p:nvPr/>
          </p:nvSpPr>
          <p:spPr>
            <a:xfrm>
              <a:off x="4876800" y="2819400"/>
              <a:ext cx="4114800" cy="16002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Rectangle 11"/>
          <p:cNvSpPr/>
          <p:nvPr/>
        </p:nvSpPr>
        <p:spPr>
          <a:xfrm>
            <a:off x="3236258" y="457200"/>
            <a:ext cx="5221942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Any Experiment  has 2 Variables</a:t>
            </a:r>
            <a:endParaRPr lang="en-US" sz="2800" dirty="0"/>
          </a:p>
        </p:txBody>
      </p:sp>
      <p:sp>
        <p:nvSpPr>
          <p:cNvPr id="10" name="Rectangle 12"/>
          <p:cNvSpPr/>
          <p:nvPr/>
        </p:nvSpPr>
        <p:spPr>
          <a:xfrm>
            <a:off x="1905000" y="1752601"/>
            <a:ext cx="309071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Independent Variable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or</a:t>
            </a: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Explanatory Variable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11" name="Rectangle 13"/>
          <p:cNvSpPr/>
          <p:nvPr/>
        </p:nvSpPr>
        <p:spPr>
          <a:xfrm>
            <a:off x="1600200" y="3200401"/>
            <a:ext cx="434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008000"/>
              </a:buClr>
            </a:pP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(or input) variable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the one that is being manipulated by the researcher.</a:t>
            </a:r>
            <a:r>
              <a:rPr lang="en-GB" sz="24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Rectangle 14"/>
          <p:cNvSpPr/>
          <p:nvPr/>
        </p:nvSpPr>
        <p:spPr>
          <a:xfrm>
            <a:off x="6553201" y="3429001"/>
            <a:ext cx="30428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the resultant variable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700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1-4:</a:t>
            </a:r>
            <a:r>
              <a:rPr lang="en-US" b="1" smtClean="0"/>
              <a:t> </a:t>
            </a:r>
            <a:r>
              <a:rPr lang="en-US" smtClean="0"/>
              <a:t>Observational and Experimental Studies</a:t>
            </a:r>
            <a:endParaRPr lang="ar-SA" smtClean="0"/>
          </a:p>
        </p:txBody>
      </p:sp>
      <p:sp>
        <p:nvSpPr>
          <p:cNvPr id="29698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 rtl="0" eaLnBrk="1" hangingPunct="1"/>
            <a:r>
              <a:rPr lang="en-US" dirty="0"/>
              <a:t>Statistical studies usually include one or more independent variables and one dependent variable.</a:t>
            </a:r>
          </a:p>
          <a:p>
            <a:pPr algn="l" rtl="0" eaLnBrk="1" hangingPunct="1">
              <a:buNone/>
            </a:pPr>
            <a:endParaRPr lang="en-US" dirty="0" smtClean="0"/>
          </a:p>
          <a:p>
            <a:pPr marL="0" indent="0">
              <a:buNone/>
            </a:pP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256830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752600" y="152400"/>
            <a:ext cx="2590800" cy="530352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rtl="1">
              <a:spcBef>
                <a:spcPct val="0"/>
              </a:spcBef>
              <a:defRPr/>
            </a:pPr>
            <a:r>
              <a:rPr lang="en-US" sz="2800">
                <a:solidFill>
                  <a:srgbClr val="008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For example</a:t>
            </a:r>
            <a:endParaRPr lang="en-US" sz="2800" dirty="0">
              <a:solidFill>
                <a:srgbClr val="008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Table 9"/>
          <p:cNvGraphicFramePr>
            <a:graphicFrameLocks noGrp="1"/>
          </p:cNvGraphicFramePr>
          <p:nvPr/>
        </p:nvGraphicFramePr>
        <p:xfrm>
          <a:off x="1752600" y="929640"/>
          <a:ext cx="85344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/>
                <a:gridCol w="2844800"/>
                <a:gridCol w="2844800"/>
              </a:tblGrid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Independent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temperature of water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exercise</a:t>
                      </a:r>
                    </a:p>
                    <a:p>
                      <a:pPr algn="ctr"/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Dependent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time to cook an egg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health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72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COURSE </a:t>
            </a:r>
            <a:r>
              <a:rPr lang="en-US" b="1" dirty="0" smtClean="0"/>
              <a:t>SYLLABUS: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l" rtl="0"/>
            <a:r>
              <a:rPr lang="en-US" dirty="0" smtClean="0"/>
              <a:t>Chapter 1: The Nature of Probability and Statistics</a:t>
            </a:r>
          </a:p>
          <a:p>
            <a:pPr algn="l" rtl="0"/>
            <a:r>
              <a:rPr lang="en-US" dirty="0" smtClean="0"/>
              <a:t>Chapter 2: Frequency Distributions and Graphs</a:t>
            </a:r>
          </a:p>
          <a:p>
            <a:pPr algn="l" rtl="0"/>
            <a:r>
              <a:rPr lang="en-US" dirty="0" smtClean="0"/>
              <a:t>Chapter 3: Data Description</a:t>
            </a:r>
          </a:p>
          <a:p>
            <a:pPr algn="l" rtl="0"/>
            <a:r>
              <a:rPr lang="en-US" dirty="0" smtClean="0"/>
              <a:t>Chapter 4: Probability and Counting Rules</a:t>
            </a:r>
          </a:p>
          <a:p>
            <a:pPr algn="l" rtl="0"/>
            <a:r>
              <a:rPr lang="en-US" dirty="0" smtClean="0"/>
              <a:t>Chapter 5: Discrete Probability Distributions</a:t>
            </a:r>
          </a:p>
          <a:p>
            <a:pPr algn="l" rtl="0"/>
            <a:r>
              <a:rPr lang="en-US" dirty="0" smtClean="0"/>
              <a:t>Chapter 6: The Normal Distribution</a:t>
            </a:r>
          </a:p>
          <a:p>
            <a:pPr algn="l" rtl="0"/>
            <a:r>
              <a:rPr lang="en-US" dirty="0" smtClean="0"/>
              <a:t>Chapter 10: Correlation and Regression + Chapter 13 </a:t>
            </a:r>
          </a:p>
          <a:p>
            <a:pPr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7854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عنصر نائب للمحتوى 2"/>
          <p:cNvSpPr>
            <a:spLocks noGrp="1"/>
          </p:cNvSpPr>
          <p:nvPr>
            <p:ph idx="1"/>
          </p:nvPr>
        </p:nvSpPr>
        <p:spPr>
          <a:xfrm>
            <a:off x="1952596" y="571480"/>
            <a:ext cx="7467600" cy="487375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A confounding variable </a:t>
            </a:r>
            <a:r>
              <a:rPr lang="en-US" dirty="0" smtClean="0"/>
              <a:t>is the variable that influences the dependent or outcome variable but was </a:t>
            </a:r>
            <a:r>
              <a:rPr lang="en-US" dirty="0" smtClean="0">
                <a:solidFill>
                  <a:srgbClr val="FF0000"/>
                </a:solidFill>
              </a:rPr>
              <a:t>not be separated </a:t>
            </a:r>
            <a:r>
              <a:rPr lang="en-US" dirty="0" smtClean="0"/>
              <a:t>from the independent variable.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variable that influence  with other variable) </a:t>
            </a:r>
            <a:endParaRPr lang="en-US" dirty="0" smtClean="0"/>
          </a:p>
          <a:p>
            <a:pPr algn="l" rtl="0" eaLnBrk="1" hangingPunct="1"/>
            <a:endParaRPr lang="en-US" dirty="0" smtClean="0"/>
          </a:p>
          <a:p>
            <a:pPr algn="l" rtl="0" eaLnBrk="1" hangingPunct="1">
              <a:buFontTx/>
              <a:buNone/>
            </a:pPr>
            <a:r>
              <a:rPr lang="en-US" b="1" dirty="0" smtClean="0">
                <a:solidFill>
                  <a:srgbClr val="FFC000"/>
                </a:solidFill>
              </a:rPr>
              <a:t>For </a:t>
            </a:r>
            <a:r>
              <a:rPr lang="ar-SA" b="1" dirty="0" smtClean="0">
                <a:solidFill>
                  <a:srgbClr val="FFC000"/>
                </a:solidFill>
              </a:rPr>
              <a:t> </a:t>
            </a:r>
            <a:r>
              <a:rPr lang="en-US" b="1" dirty="0" smtClean="0">
                <a:solidFill>
                  <a:srgbClr val="FFC000"/>
                </a:solidFill>
              </a:rPr>
              <a:t>Example </a:t>
            </a:r>
            <a:r>
              <a:rPr lang="en-US" dirty="0" smtClean="0"/>
              <a:t>:</a:t>
            </a:r>
          </a:p>
          <a:p>
            <a:pPr algn="l" rtl="0" eaLnBrk="1" hangingPunct="1"/>
            <a:r>
              <a:rPr lang="en-US" dirty="0" smtClean="0"/>
              <a:t>subjects on </a:t>
            </a:r>
            <a:r>
              <a:rPr lang="en-US" u="sng" dirty="0" smtClean="0"/>
              <a:t>exercise</a:t>
            </a:r>
            <a:r>
              <a:rPr lang="en-US" dirty="0" smtClean="0"/>
              <a:t> program may improve their diet unbeknownst to the researcher and perhaps that improve their </a:t>
            </a:r>
            <a:r>
              <a:rPr lang="en-US" u="sng" dirty="0" smtClean="0"/>
              <a:t>health </a:t>
            </a:r>
            <a:r>
              <a:rPr lang="en-US" dirty="0" smtClean="0"/>
              <a:t>in other ways not due to exercise alone. Then </a:t>
            </a:r>
            <a:r>
              <a:rPr lang="en-US" u="sng" dirty="0" smtClean="0"/>
              <a:t>diet</a:t>
            </a:r>
            <a:r>
              <a:rPr lang="en-US" dirty="0" smtClean="0"/>
              <a:t> becomes a confounding variable.</a:t>
            </a:r>
          </a:p>
          <a:p>
            <a:pPr algn="l" rtl="0" eaLnBrk="1" hangingPunct="1">
              <a:buFontTx/>
              <a:buNone/>
            </a:pP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188052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lvl="0" algn="l" rtl="0"/>
            <a:r>
              <a:rPr lang="en-US" dirty="0" smtClean="0"/>
              <a:t>Subject were randomly assigned to two groups, and one group was given drug A and the other group drug B .After 6 months, the mean of blood pressure for each group wear compared.</a:t>
            </a:r>
          </a:p>
          <a:p>
            <a:pPr algn="l" rtl="0">
              <a:buNone/>
            </a:pPr>
            <a:r>
              <a:rPr lang="en-US" dirty="0" smtClean="0"/>
              <a:t>1-What is the dependent variable in the study?</a:t>
            </a:r>
          </a:p>
          <a:p>
            <a:pPr algn="l" rtl="0">
              <a:buNone/>
            </a:pPr>
            <a:r>
              <a:rPr lang="en-US" dirty="0" smtClean="0"/>
              <a:t>2-What is the independent variable in the study?</a:t>
            </a:r>
          </a:p>
          <a:p>
            <a:pPr lvl="0" algn="l" rtl="0"/>
            <a:r>
              <a:rPr lang="en-US" dirty="0" smtClean="0"/>
              <a:t>6 month</a:t>
            </a:r>
          </a:p>
          <a:p>
            <a:pPr lvl="0" algn="l" rtl="0"/>
            <a:r>
              <a:rPr lang="en-US" dirty="0" smtClean="0"/>
              <a:t>Number of groups</a:t>
            </a:r>
          </a:p>
          <a:p>
            <a:pPr lvl="0" algn="l" rtl="0"/>
            <a:r>
              <a:rPr lang="en-US" dirty="0" smtClean="0"/>
              <a:t>Type of drug </a:t>
            </a:r>
          </a:p>
          <a:p>
            <a:pPr lvl="0" algn="l" rtl="0"/>
            <a:r>
              <a:rPr lang="en-US" dirty="0" smtClean="0"/>
              <a:t>Blood pressure</a:t>
            </a:r>
          </a:p>
          <a:p>
            <a:pPr algn="l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9021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86834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1-5: Uses and Misuses of statistics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024034" y="2000240"/>
            <a:ext cx="7467600" cy="350046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1- Suspect sample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2- Ambiguous Averages</a:t>
            </a:r>
          </a:p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3- changing Subject 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4-Detached Statistic</a:t>
            </a:r>
          </a:p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5-Implied connection</a:t>
            </a:r>
          </a:p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6-Misleading Graphs</a:t>
            </a:r>
          </a:p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Faulty Survey Question</a:t>
            </a:r>
            <a:endParaRPr lang="ar-SA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None/>
            </a:pPr>
            <a:endParaRPr lang="ar-S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17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عنوان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654032"/>
          </a:xfrm>
        </p:spPr>
        <p:txBody>
          <a:bodyPr>
            <a:normAutofit fontScale="90000"/>
          </a:bodyPr>
          <a:lstStyle/>
          <a:p>
            <a:pPr eaLnBrk="1" hangingPunct="1"/>
            <a:endParaRPr lang="ar-SA" dirty="0" smtClean="0"/>
          </a:p>
        </p:txBody>
      </p:sp>
      <p:sp>
        <p:nvSpPr>
          <p:cNvPr id="34818" name="عنصر نائب للمحتوى 2"/>
          <p:cNvSpPr>
            <a:spLocks noGrp="1"/>
          </p:cNvSpPr>
          <p:nvPr>
            <p:ph idx="1"/>
          </p:nvPr>
        </p:nvSpPr>
        <p:spPr>
          <a:xfrm>
            <a:off x="1981200" y="1071546"/>
            <a:ext cx="7467600" cy="545379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l" rtl="0" eaLnBrk="1" hangingPunct="1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1- Suspect sample</a:t>
            </a:r>
            <a:r>
              <a:rPr lang="en-US" dirty="0" smtClean="0"/>
              <a:t>:</a:t>
            </a:r>
          </a:p>
          <a:p>
            <a:pPr algn="l" rtl="0" eaLnBrk="1" hangingPunct="1">
              <a:buFontTx/>
              <a:buNone/>
            </a:pPr>
            <a:r>
              <a:rPr lang="en-US" dirty="0" smtClean="0"/>
              <a:t>       -small samples</a:t>
            </a:r>
          </a:p>
          <a:p>
            <a:pPr algn="l" rtl="0" eaLnBrk="1" hangingPunct="1">
              <a:buFontTx/>
              <a:buNone/>
            </a:pPr>
            <a:r>
              <a:rPr lang="en-US" dirty="0" smtClean="0"/>
              <a:t>       -convenience sample</a:t>
            </a:r>
          </a:p>
          <a:p>
            <a:pPr algn="l" rtl="0" eaLnBrk="1" hangingPunct="1">
              <a:buFontTx/>
              <a:buNone/>
            </a:pPr>
            <a:r>
              <a:rPr lang="en-US" dirty="0" smtClean="0"/>
              <a:t>       - volunteer sample</a:t>
            </a:r>
          </a:p>
          <a:p>
            <a:pPr algn="l" rtl="0" eaLnBrk="1" hangingPunct="1">
              <a:buFontTx/>
              <a:buNone/>
            </a:pPr>
            <a:r>
              <a:rPr lang="en-US" b="1" dirty="0" smtClean="0">
                <a:solidFill>
                  <a:srgbClr val="FFC000"/>
                </a:solidFill>
              </a:rPr>
              <a:t>For example</a:t>
            </a:r>
            <a:r>
              <a:rPr lang="en-US" dirty="0" smtClean="0"/>
              <a:t>:” if 4 doctors were surveyed from 100 doctors”.</a:t>
            </a:r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2- Ambiguous Averages: </a:t>
            </a:r>
            <a:r>
              <a:rPr lang="en-US" dirty="0" smtClean="0"/>
              <a:t>measures that are loosely called averages are the </a:t>
            </a:r>
            <a:r>
              <a:rPr lang="en-US" dirty="0" smtClean="0">
                <a:solidFill>
                  <a:srgbClr val="FF0000"/>
                </a:solidFill>
              </a:rPr>
              <a:t>mean, median, mode and midrange</a:t>
            </a:r>
            <a:r>
              <a:rPr lang="en-US" dirty="0" smtClean="0"/>
              <a:t>. People who know this can without lying , select one of them to support their position .</a:t>
            </a:r>
            <a:endParaRPr lang="en-US" b="1" dirty="0" smtClean="0"/>
          </a:p>
          <a:p>
            <a:pPr algn="l" rtl="0" eaLnBrk="1" hangingPunct="1">
              <a:buFontTx/>
              <a:buNone/>
            </a:pP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3117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عنصر نائب للمحتوى 2"/>
          <p:cNvSpPr>
            <a:spLocks noGrp="1"/>
          </p:cNvSpPr>
          <p:nvPr>
            <p:ph idx="1"/>
          </p:nvPr>
        </p:nvSpPr>
        <p:spPr>
          <a:xfrm>
            <a:off x="1952596" y="500042"/>
            <a:ext cx="7467600" cy="635795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 rtl="0" eaLnBrk="1" hangingPunct="1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 algn="l" rtl="0" eaLnBrk="1" hangingPunct="1">
              <a:buNone/>
            </a:pPr>
            <a:r>
              <a:rPr lang="en-US" b="1" dirty="0" smtClean="0">
                <a:solidFill>
                  <a:srgbClr val="0070C0"/>
                </a:solidFill>
              </a:rPr>
              <a:t>3- changing Subject </a:t>
            </a:r>
            <a:r>
              <a:rPr lang="en-US" dirty="0" smtClean="0"/>
              <a:t>: can occur when different values are used to represent the same data.</a:t>
            </a:r>
          </a:p>
          <a:p>
            <a:pPr algn="l" rtl="0" eaLnBrk="1" hangingPunct="1">
              <a:buFontTx/>
              <a:buNone/>
            </a:pPr>
            <a:r>
              <a:rPr lang="en-US" b="1" dirty="0" smtClean="0">
                <a:solidFill>
                  <a:srgbClr val="FFC000"/>
                </a:solidFill>
              </a:rPr>
              <a:t>For example: </a:t>
            </a:r>
            <a:r>
              <a:rPr lang="en-US" dirty="0" smtClean="0"/>
              <a:t>if one political candidate say “ I will increase salaries a mere 3%”</a:t>
            </a:r>
          </a:p>
          <a:p>
            <a:pPr algn="l" rtl="0" eaLnBrk="1" hangingPunct="1">
              <a:buFontTx/>
              <a:buNone/>
            </a:pPr>
            <a:r>
              <a:rPr lang="en-US" dirty="0" smtClean="0"/>
              <a:t> And another one say “I will increase salaries a whapping 6,000,000 $” And 3% =6,000,000</a:t>
            </a:r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4-Detached Statistic</a:t>
            </a:r>
            <a:r>
              <a:rPr lang="en-US" dirty="0" smtClean="0"/>
              <a:t>: it is the one in which no comparison is made.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For example</a:t>
            </a:r>
            <a:r>
              <a:rPr lang="en-US" dirty="0" smtClean="0"/>
              <a:t>, one may say that “Our cookies has one-third fewer calories” Here, fewer than what?</a:t>
            </a:r>
          </a:p>
          <a:p>
            <a:pPr algn="l" rtl="0" eaLnBrk="1" hangingPunct="1">
              <a:buFontTx/>
              <a:buNone/>
            </a:pP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294597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928670"/>
            <a:ext cx="7467600" cy="5545282"/>
          </a:xfrm>
          <a:prstGeom prst="rect">
            <a:avLst/>
          </a:prstGeom>
        </p:spPr>
        <p:txBody>
          <a:bodyPr/>
          <a:lstStyle/>
          <a:p>
            <a:pPr algn="l" rtl="0" eaLnBrk="1" hangingPunct="1">
              <a:buNone/>
            </a:pPr>
            <a:r>
              <a:rPr lang="en-US" b="1" dirty="0" smtClean="0">
                <a:solidFill>
                  <a:srgbClr val="0070C0"/>
                </a:solidFill>
              </a:rPr>
              <a:t>5-Implied connection : </a:t>
            </a:r>
            <a:r>
              <a:rPr lang="en-US" dirty="0" smtClean="0"/>
              <a:t>Usage of words such as may, suggest or some that imply connections but there is </a:t>
            </a:r>
            <a:r>
              <a:rPr lang="en-US" dirty="0" smtClean="0">
                <a:solidFill>
                  <a:srgbClr val="FF0000"/>
                </a:solidFill>
              </a:rPr>
              <a:t>no guarantee</a:t>
            </a:r>
          </a:p>
          <a:p>
            <a:pPr algn="l" rtl="0" eaLnBrk="1" hangingPunct="1">
              <a:buFontTx/>
              <a:buNone/>
            </a:pPr>
            <a:r>
              <a:rPr lang="en-US" dirty="0" smtClean="0">
                <a:solidFill>
                  <a:srgbClr val="FFC000"/>
                </a:solidFill>
              </a:rPr>
              <a:t>For example</a:t>
            </a:r>
            <a:r>
              <a:rPr lang="en-US" dirty="0" smtClean="0"/>
              <a:t>:</a:t>
            </a:r>
          </a:p>
          <a:p>
            <a:pPr algn="l" rtl="0" eaLnBrk="1" hangingPunct="1">
              <a:buFontTx/>
              <a:buNone/>
            </a:pPr>
            <a:r>
              <a:rPr lang="en-US" dirty="0" smtClean="0"/>
              <a:t>	” Eating fish may help to reduce your cholesterol”.</a:t>
            </a:r>
          </a:p>
          <a:p>
            <a:pPr algn="l" rtl="0" eaLnBrk="1" hangingPunct="1">
              <a:buFontTx/>
              <a:buNone/>
            </a:pPr>
            <a:r>
              <a:rPr lang="en-US" dirty="0" smtClean="0"/>
              <a:t>	“studies suggest that using our machine will reduce your weight”</a:t>
            </a:r>
            <a:endParaRPr lang="ar-SA" dirty="0" smtClean="0"/>
          </a:p>
          <a:p>
            <a:pPr algn="l" rtl="0">
              <a:buFontTx/>
              <a:buNone/>
            </a:pPr>
            <a:r>
              <a:rPr lang="en-US" dirty="0" smtClean="0"/>
              <a:t>	“ Taking calcium will lower blood pressure in some people”</a:t>
            </a:r>
          </a:p>
        </p:txBody>
      </p:sp>
    </p:spTree>
    <p:extLst>
      <p:ext uri="{BB962C8B-B14F-4D97-AF65-F5344CB8AC3E}">
        <p14:creationId xmlns:p14="http://schemas.microsoft.com/office/powerpoint/2010/main" val="346594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عنصر نائب للمحتوى 2"/>
          <p:cNvSpPr>
            <a:spLocks noGrp="1"/>
          </p:cNvSpPr>
          <p:nvPr>
            <p:ph idx="1"/>
          </p:nvPr>
        </p:nvSpPr>
        <p:spPr>
          <a:xfrm>
            <a:off x="1981200" y="714356"/>
            <a:ext cx="7467600" cy="5759596"/>
          </a:xfrm>
          <a:prstGeom prst="rect">
            <a:avLst/>
          </a:prstGeom>
        </p:spPr>
        <p:txBody>
          <a:bodyPr/>
          <a:lstStyle/>
          <a:p>
            <a:pPr algn="l" rtl="0" eaLnBrk="1" hangingPunct="1">
              <a:buNone/>
            </a:pPr>
            <a:r>
              <a:rPr lang="en-US" b="1" dirty="0" smtClean="0">
                <a:solidFill>
                  <a:srgbClr val="0070C0"/>
                </a:solidFill>
              </a:rPr>
              <a:t>6-Misleading Graphs</a:t>
            </a:r>
            <a:r>
              <a:rPr lang="en-US" dirty="0" smtClean="0"/>
              <a:t>: if graphs are drawn inappropriately, they can misrepresent the data and lead to false conclusions.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7- Faulty Survey Question </a:t>
            </a:r>
            <a:r>
              <a:rPr lang="en-US" b="1" dirty="0" smtClean="0"/>
              <a:t>: </a:t>
            </a:r>
            <a:r>
              <a:rPr lang="en-US" dirty="0" smtClean="0"/>
              <a:t>should be sure that the questions are properly written since the way questions are phrased can influence the way people answer them .</a:t>
            </a:r>
          </a:p>
          <a:p>
            <a:pPr algn="l" rtl="0">
              <a:buNone/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For example:</a:t>
            </a:r>
          </a:p>
          <a:p>
            <a:pPr lvl="0" algn="l" rtl="0">
              <a:buNone/>
            </a:pPr>
            <a:r>
              <a:rPr lang="en-US" dirty="0" smtClean="0"/>
              <a:t>What is your opinion about </a:t>
            </a:r>
            <a:r>
              <a:rPr lang="en-US" smtClean="0"/>
              <a:t>WHO </a:t>
            </a:r>
            <a:r>
              <a:rPr lang="en-US" smtClean="0"/>
              <a:t>Organization?</a:t>
            </a:r>
            <a:endParaRPr lang="en-US" dirty="0" smtClean="0"/>
          </a:p>
          <a:p>
            <a:pPr algn="l" rtl="0" eaLnBrk="1" hangingPunct="1">
              <a:buNone/>
            </a:pPr>
            <a:endParaRPr lang="en-US" dirty="0" smtClean="0"/>
          </a:p>
          <a:p>
            <a:pPr algn="l" rtl="0" eaLnBrk="1" hangingPunct="1">
              <a:buFontTx/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84357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095472" y="785794"/>
            <a:ext cx="7467600" cy="1143000"/>
          </a:xfrm>
        </p:spPr>
        <p:txBody>
          <a:bodyPr/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CHAPTER 1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981200" y="2143116"/>
            <a:ext cx="7467600" cy="4330836"/>
          </a:xfrm>
          <a:prstGeom prst="rect">
            <a:avLst/>
          </a:prstGeom>
        </p:spPr>
        <p:txBody>
          <a:bodyPr/>
          <a:lstStyle/>
          <a:p>
            <a:pPr algn="ctr" rtl="0">
              <a:buNone/>
            </a:pP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The Nature of Probability and Statistics</a:t>
            </a:r>
          </a:p>
          <a:p>
            <a:pPr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3222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u="sng" dirty="0">
                <a:solidFill>
                  <a:schemeClr val="accent1">
                    <a:lumMod val="75000"/>
                  </a:schemeClr>
                </a:solidFill>
              </a:rPr>
              <a:t>Statistics</a:t>
            </a:r>
            <a:endParaRPr lang="ar-SA" sz="4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dirty="0"/>
              <a:t>is the science of conducting studies to collect , organize, summarize , analyze and drawing conclusions from data.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20514357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536" y="44624"/>
            <a:ext cx="7467600" cy="1143000"/>
          </a:xfrm>
        </p:spPr>
        <p:txBody>
          <a:bodyPr/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4034" y="1224774"/>
            <a:ext cx="7643866" cy="456168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Variable</a:t>
            </a:r>
            <a:r>
              <a:rPr lang="en-US" b="1" dirty="0"/>
              <a:t>: </a:t>
            </a:r>
            <a:r>
              <a:rPr lang="en-US" dirty="0"/>
              <a:t>is characteristic or attribute that can assume different values.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Data: </a:t>
            </a:r>
            <a:r>
              <a:rPr lang="en-US" dirty="0"/>
              <a:t>are the values (measurements or observations)  that the variables can assume.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Random Variable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dirty="0"/>
              <a:t>variables whose determined by chance.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set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dirty="0"/>
              <a:t>Collection of data values 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Datum Or a data value</a:t>
            </a:r>
            <a:r>
              <a:rPr lang="en-US" dirty="0"/>
              <a:t> Each value in the data set</a:t>
            </a:r>
          </a:p>
          <a:p>
            <a:pPr algn="l" rtl="0">
              <a:buFont typeface="Wingdings" pitchFamily="2" charset="2"/>
              <a:buChar char="ü"/>
            </a:pPr>
            <a:endParaRPr lang="en-US" dirty="0"/>
          </a:p>
          <a:p>
            <a:pPr algn="l" rtl="0">
              <a:buFont typeface="Wingdings" pitchFamily="2" charset="2"/>
              <a:buChar char="ü"/>
            </a:pPr>
            <a:endParaRPr lang="en-US" dirty="0"/>
          </a:p>
          <a:p>
            <a:pPr algn="l" rtl="0">
              <a:buFont typeface="Wingdings" pitchFamily="2" charset="2"/>
              <a:buChar char="ü"/>
            </a:pPr>
            <a:endParaRPr lang="en-US" dirty="0"/>
          </a:p>
          <a:p>
            <a:pPr algn="l" rtl="0">
              <a:buNone/>
            </a:pPr>
            <a:endParaRPr lang="en-US" dirty="0"/>
          </a:p>
          <a:p>
            <a:pPr algn="l" rtl="0"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08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952596" y="0"/>
            <a:ext cx="7467600" cy="307181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 rtl="0">
              <a:buNone/>
            </a:pPr>
            <a:endParaRPr lang="en-US" b="1" dirty="0" smtClean="0"/>
          </a:p>
          <a:p>
            <a:pPr algn="l" rtl="0"/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>
                <a:solidFill>
                  <a:srgbClr val="FF0000"/>
                </a:solidFill>
              </a:rPr>
              <a:t>A population: </a:t>
            </a:r>
            <a:r>
              <a:rPr lang="en-US" dirty="0"/>
              <a:t>consists of all subjects (human or otherwise) that are being studied.</a:t>
            </a:r>
          </a:p>
          <a:p>
            <a:pPr algn="l" rtl="0"/>
            <a:endParaRPr lang="en-US" b="1" dirty="0" smtClean="0"/>
          </a:p>
          <a:p>
            <a:pPr algn="l" rtl="0"/>
            <a:r>
              <a:rPr lang="en-US" u="sng" dirty="0" smtClean="0"/>
              <a:t> </a:t>
            </a:r>
            <a:r>
              <a:rPr lang="en-US" b="1" u="sng" dirty="0">
                <a:solidFill>
                  <a:srgbClr val="FF0000"/>
                </a:solidFill>
              </a:rPr>
              <a:t>A sample 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a subset of the population (i</a:t>
            </a:r>
            <a:r>
              <a:rPr lang="en-US" dirty="0"/>
              <a:t>s a group of subjects selected from a population)</a:t>
            </a:r>
            <a:endParaRPr lang="ar-SA" dirty="0"/>
          </a:p>
        </p:txBody>
      </p:sp>
      <p:sp>
        <p:nvSpPr>
          <p:cNvPr id="5" name="Rectangle 3"/>
          <p:cNvSpPr/>
          <p:nvPr/>
        </p:nvSpPr>
        <p:spPr>
          <a:xfrm>
            <a:off x="2024034" y="2857496"/>
            <a:ext cx="78486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 :</a:t>
            </a:r>
            <a:endParaRPr lang="en-US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order to study the response times for emergency 988 calls in Jeddah. 50 calls are selected randomly over a six month period and the response times are recorded .</a:t>
            </a:r>
          </a:p>
          <a:p>
            <a:pPr algn="l" rtl="0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Population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all calls 988.</a:t>
            </a:r>
          </a:p>
          <a:p>
            <a:pPr algn="l" rtl="0"/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Sample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 50 calls .</a:t>
            </a:r>
          </a:p>
        </p:txBody>
      </p:sp>
    </p:spTree>
    <p:extLst>
      <p:ext uri="{BB962C8B-B14F-4D97-AF65-F5344CB8AC3E}">
        <p14:creationId xmlns:p14="http://schemas.microsoft.com/office/powerpoint/2010/main" val="46946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2366</TotalTime>
  <Words>2211</Words>
  <Application>Microsoft Office PowerPoint</Application>
  <PresentationFormat>Widescreen</PresentationFormat>
  <Paragraphs>376</Paragraphs>
  <Slides>56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2" baseType="lpstr">
      <vt:lpstr>Arial</vt:lpstr>
      <vt:lpstr>Calibri</vt:lpstr>
      <vt:lpstr>Calibri Light</vt:lpstr>
      <vt:lpstr>Times New Roman</vt:lpstr>
      <vt:lpstr>Wingdings</vt:lpstr>
      <vt:lpstr>Office Theme</vt:lpstr>
      <vt:lpstr>General Statistics   Stat 110</vt:lpstr>
      <vt:lpstr>Daliah Bugis </vt:lpstr>
      <vt:lpstr>Course Information: </vt:lpstr>
      <vt:lpstr>PowerPoint Presentation</vt:lpstr>
      <vt:lpstr>COURSE SYLLABUS:</vt:lpstr>
      <vt:lpstr>CHAPTER 1</vt:lpstr>
      <vt:lpstr>Statistics</vt:lpstr>
      <vt:lpstr>Introduction </vt:lpstr>
      <vt:lpstr>PowerPoint Presentation</vt:lpstr>
      <vt:lpstr>PowerPoint Presentation</vt:lpstr>
      <vt:lpstr>PowerPoint Presentation</vt:lpstr>
      <vt:lpstr>PowerPoint Presentation</vt:lpstr>
      <vt:lpstr>Example:</vt:lpstr>
      <vt:lpstr>Example: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Example:</vt:lpstr>
      <vt:lpstr>Example:</vt:lpstr>
      <vt:lpstr>Example</vt:lpstr>
      <vt:lpstr>1-3</vt:lpstr>
      <vt:lpstr>PowerPoint Presentation</vt:lpstr>
      <vt:lpstr> </vt:lpstr>
      <vt:lpstr>1-Random Sampling :</vt:lpstr>
      <vt:lpstr>For example: Select random sample of 15 subjects out of   85 subjects, each subject numbered from 1 to 85 </vt:lpstr>
      <vt:lpstr>2-Systematic Sampling</vt:lpstr>
      <vt:lpstr>PowerPoint Presentation</vt:lpstr>
      <vt:lpstr>3-Stratified samples</vt:lpstr>
      <vt:lpstr>PowerPoint Presentation</vt:lpstr>
      <vt:lpstr>4-Cluster samples</vt:lpstr>
      <vt:lpstr>PowerPoint Presentation</vt:lpstr>
      <vt:lpstr>Summary of sampling techniques</vt:lpstr>
      <vt:lpstr>* Exercises:</vt:lpstr>
      <vt:lpstr>Exercises:</vt:lpstr>
      <vt:lpstr>PowerPoint Presentation</vt:lpstr>
      <vt:lpstr>1-4</vt:lpstr>
      <vt:lpstr>PowerPoint Presentation</vt:lpstr>
      <vt:lpstr>1-4: Observational and Experimental Studies</vt:lpstr>
      <vt:lpstr>1-4: Observational and Experimental Studies</vt:lpstr>
      <vt:lpstr> quasi-experimental study.</vt:lpstr>
      <vt:lpstr>1-4: Observational and Experimental Studies</vt:lpstr>
      <vt:lpstr>Example:</vt:lpstr>
      <vt:lpstr>Example:</vt:lpstr>
      <vt:lpstr>PowerPoint Presentation</vt:lpstr>
      <vt:lpstr>1-4: Observational and Experimental Studies</vt:lpstr>
      <vt:lpstr>PowerPoint Presentation</vt:lpstr>
      <vt:lpstr>PowerPoint Presentation</vt:lpstr>
      <vt:lpstr>Example:</vt:lpstr>
      <vt:lpstr>1-5: Uses and Misuses of statistics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Dalia Bugis</dc:creator>
  <cp:lastModifiedBy>Dalia Bugis</cp:lastModifiedBy>
  <cp:revision>4</cp:revision>
  <dcterms:created xsi:type="dcterms:W3CDTF">2015-09-06T18:45:06Z</dcterms:created>
  <dcterms:modified xsi:type="dcterms:W3CDTF">2015-09-09T19:53:06Z</dcterms:modified>
</cp:coreProperties>
</file>