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58"/>
  </p:notesMasterIdLst>
  <p:sldIdLst>
    <p:sldId id="313" r:id="rId2"/>
    <p:sldId id="315" r:id="rId3"/>
    <p:sldId id="316" r:id="rId4"/>
    <p:sldId id="317" r:id="rId5"/>
    <p:sldId id="263" r:id="rId6"/>
    <p:sldId id="264" r:id="rId7"/>
    <p:sldId id="265" r:id="rId8"/>
    <p:sldId id="267" r:id="rId9"/>
    <p:sldId id="269" r:id="rId10"/>
    <p:sldId id="310" r:id="rId11"/>
    <p:sldId id="331" r:id="rId12"/>
    <p:sldId id="318" r:id="rId13"/>
    <p:sldId id="319" r:id="rId14"/>
    <p:sldId id="272" r:id="rId15"/>
    <p:sldId id="273" r:id="rId16"/>
    <p:sldId id="274" r:id="rId17"/>
    <p:sldId id="275" r:id="rId18"/>
    <p:sldId id="276" r:id="rId19"/>
    <p:sldId id="277" r:id="rId20"/>
    <p:sldId id="320" r:id="rId21"/>
    <p:sldId id="321" r:id="rId22"/>
    <p:sldId id="322" r:id="rId23"/>
    <p:sldId id="323" r:id="rId24"/>
    <p:sldId id="278" r:id="rId25"/>
    <p:sldId id="279" r:id="rId26"/>
    <p:sldId id="281" r:id="rId27"/>
    <p:sldId id="282" r:id="rId28"/>
    <p:sldId id="327" r:id="rId29"/>
    <p:sldId id="283" r:id="rId30"/>
    <p:sldId id="329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330" r:id="rId39"/>
    <p:sldId id="292" r:id="rId40"/>
    <p:sldId id="293" r:id="rId41"/>
    <p:sldId id="294" r:id="rId42"/>
    <p:sldId id="295" r:id="rId43"/>
    <p:sldId id="296" r:id="rId44"/>
    <p:sldId id="297" r:id="rId45"/>
    <p:sldId id="324" r:id="rId46"/>
    <p:sldId id="325" r:id="rId47"/>
    <p:sldId id="298" r:id="rId48"/>
    <p:sldId id="299" r:id="rId49"/>
    <p:sldId id="300" r:id="rId50"/>
    <p:sldId id="301" r:id="rId51"/>
    <p:sldId id="326" r:id="rId52"/>
    <p:sldId id="332" r:id="rId53"/>
    <p:sldId id="302" r:id="rId54"/>
    <p:sldId id="304" r:id="rId55"/>
    <p:sldId id="306" r:id="rId56"/>
    <p:sldId id="307" r:id="rId5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39" d="100"/>
          <a:sy n="3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3A0374-D834-4C94-A888-C9BB204D117A}" type="doc">
      <dgm:prSet loTypeId="urn:microsoft.com/office/officeart/2005/8/layout/hierarchy1" loCatId="hierarchy" qsTypeId="urn:microsoft.com/office/officeart/2005/8/quickstyle/simple5" qsCatId="simple" csTypeId="urn:microsoft.com/office/officeart/2005/8/colors/accent2_3" csCatId="accent2" phldr="1"/>
      <dgm:spPr/>
      <dgm:t>
        <a:bodyPr/>
        <a:lstStyle/>
        <a:p>
          <a:pPr rtl="1"/>
          <a:endParaRPr lang="ar-SA"/>
        </a:p>
      </dgm:t>
    </dgm:pt>
    <dgm:pt modelId="{6A8E6C04-7CDF-417E-B6C1-AA15A7A05FAE}">
      <dgm:prSet phldrT="[نص]" custT="1"/>
      <dgm:spPr/>
      <dgm:t>
        <a:bodyPr/>
        <a:lstStyle/>
        <a:p>
          <a:pPr rtl="1"/>
          <a:r>
            <a:rPr lang="en-US" sz="4000" b="1" dirty="0" smtClean="0">
              <a:solidFill>
                <a:srgbClr val="00B050"/>
              </a:solidFill>
            </a:rPr>
            <a:t>variables</a:t>
          </a:r>
          <a:endParaRPr lang="ar-SA" sz="4000" b="1" dirty="0">
            <a:solidFill>
              <a:srgbClr val="00B050"/>
            </a:solidFill>
          </a:endParaRPr>
        </a:p>
      </dgm:t>
    </dgm:pt>
    <dgm:pt modelId="{A3FCC56D-0AC3-4013-834F-11AC0A20BF8D}" type="parTrans" cxnId="{8840A858-2E42-4753-AF90-EFFAB9783C22}">
      <dgm:prSet/>
      <dgm:spPr/>
      <dgm:t>
        <a:bodyPr/>
        <a:lstStyle/>
        <a:p>
          <a:pPr rtl="1"/>
          <a:endParaRPr lang="ar-SA"/>
        </a:p>
      </dgm:t>
    </dgm:pt>
    <dgm:pt modelId="{D4900AC7-E4CE-469D-9BBE-24AD6B6F5146}" type="sibTrans" cxnId="{8840A858-2E42-4753-AF90-EFFAB9783C22}">
      <dgm:prSet/>
      <dgm:spPr/>
      <dgm:t>
        <a:bodyPr/>
        <a:lstStyle/>
        <a:p>
          <a:pPr rtl="1"/>
          <a:endParaRPr lang="ar-SA"/>
        </a:p>
      </dgm:t>
    </dgm:pt>
    <dgm:pt modelId="{536E08E7-FD0A-43CD-B7B2-CF65B0E00220}">
      <dgm:prSet phldrT="[نص]" custT="1"/>
      <dgm:spPr/>
      <dgm:t>
        <a:bodyPr/>
        <a:lstStyle/>
        <a:p>
          <a:pPr rtl="1"/>
          <a:r>
            <a:rPr lang="en-US" sz="3600" b="1" dirty="0" smtClean="0">
              <a:solidFill>
                <a:srgbClr val="FFC000"/>
              </a:solidFill>
            </a:rPr>
            <a:t>Qualitative</a:t>
          </a:r>
        </a:p>
      </dgm:t>
    </dgm:pt>
    <dgm:pt modelId="{017C8904-F90E-46F1-976E-1BF9A47605B6}" type="parTrans" cxnId="{A33AAC1B-F3E6-41C9-8DE1-F5DEA866CFA3}">
      <dgm:prSet/>
      <dgm:spPr/>
      <dgm:t>
        <a:bodyPr/>
        <a:lstStyle/>
        <a:p>
          <a:pPr rtl="1"/>
          <a:endParaRPr lang="ar-SA"/>
        </a:p>
      </dgm:t>
    </dgm:pt>
    <dgm:pt modelId="{FC1F5718-8D9E-43E0-BE37-70D7F6A12EF4}" type="sibTrans" cxnId="{A33AAC1B-F3E6-41C9-8DE1-F5DEA866CFA3}">
      <dgm:prSet/>
      <dgm:spPr/>
      <dgm:t>
        <a:bodyPr/>
        <a:lstStyle/>
        <a:p>
          <a:pPr rtl="1"/>
          <a:endParaRPr lang="ar-SA"/>
        </a:p>
      </dgm:t>
    </dgm:pt>
    <dgm:pt modelId="{F5623A68-700E-492E-BA90-EB3D46C2058E}">
      <dgm:prSet phldrT="[نص]" custT="1"/>
      <dgm:spPr/>
      <dgm:t>
        <a:bodyPr/>
        <a:lstStyle/>
        <a:p>
          <a:pPr rtl="1"/>
          <a:r>
            <a:rPr lang="en-US" sz="3600" b="1" dirty="0" smtClean="0">
              <a:solidFill>
                <a:srgbClr val="FFC000"/>
              </a:solidFill>
            </a:rPr>
            <a:t>Quantitative</a:t>
          </a:r>
          <a:endParaRPr lang="ar-SA" sz="3600" b="1" dirty="0">
            <a:solidFill>
              <a:srgbClr val="FFC000"/>
            </a:solidFill>
          </a:endParaRPr>
        </a:p>
      </dgm:t>
    </dgm:pt>
    <dgm:pt modelId="{324F355B-32CA-42C5-9731-CF80008DDAD2}" type="parTrans" cxnId="{94408EE2-876C-4A2F-B668-E44D68448D3C}">
      <dgm:prSet/>
      <dgm:spPr/>
      <dgm:t>
        <a:bodyPr/>
        <a:lstStyle/>
        <a:p>
          <a:pPr rtl="1"/>
          <a:endParaRPr lang="ar-SA"/>
        </a:p>
      </dgm:t>
    </dgm:pt>
    <dgm:pt modelId="{EE71E9F2-FA05-4934-A65F-E940394B2DF6}" type="sibTrans" cxnId="{94408EE2-876C-4A2F-B668-E44D68448D3C}">
      <dgm:prSet/>
      <dgm:spPr/>
      <dgm:t>
        <a:bodyPr/>
        <a:lstStyle/>
        <a:p>
          <a:pPr rtl="1"/>
          <a:endParaRPr lang="ar-SA"/>
        </a:p>
      </dgm:t>
    </dgm:pt>
    <dgm:pt modelId="{8222379C-7431-4C5C-B191-99F7CAC11B4E}">
      <dgm:prSet phldrT="[نص]"/>
      <dgm:spPr/>
      <dgm:t>
        <a:bodyPr/>
        <a:lstStyle/>
        <a:p>
          <a:pPr rtl="1"/>
          <a:r>
            <a:rPr lang="en-US" b="1" dirty="0" smtClean="0"/>
            <a:t>Discrete</a:t>
          </a:r>
          <a:endParaRPr lang="ar-SA" b="1" dirty="0"/>
        </a:p>
      </dgm:t>
    </dgm:pt>
    <dgm:pt modelId="{765E40A4-6DE1-4E4E-97C2-20CC8D31B10E}" type="parTrans" cxnId="{E1CD9501-ABAE-41AB-9D31-1B755DEB3F60}">
      <dgm:prSet/>
      <dgm:spPr/>
      <dgm:t>
        <a:bodyPr/>
        <a:lstStyle/>
        <a:p>
          <a:pPr rtl="1"/>
          <a:endParaRPr lang="ar-SA"/>
        </a:p>
      </dgm:t>
    </dgm:pt>
    <dgm:pt modelId="{5A3DE6EC-FF63-4589-83BD-E688592F6F69}" type="sibTrans" cxnId="{E1CD9501-ABAE-41AB-9D31-1B755DEB3F60}">
      <dgm:prSet/>
      <dgm:spPr/>
      <dgm:t>
        <a:bodyPr/>
        <a:lstStyle/>
        <a:p>
          <a:pPr rtl="1"/>
          <a:endParaRPr lang="ar-SA"/>
        </a:p>
      </dgm:t>
    </dgm:pt>
    <dgm:pt modelId="{5FC3682C-502F-4306-AE09-BAE95180A981}">
      <dgm:prSet phldrT="[نص]"/>
      <dgm:spPr/>
      <dgm:t>
        <a:bodyPr/>
        <a:lstStyle/>
        <a:p>
          <a:pPr rtl="1"/>
          <a:r>
            <a:rPr lang="en-US" b="1" dirty="0" smtClean="0"/>
            <a:t>Continuous</a:t>
          </a:r>
          <a:endParaRPr lang="ar-SA" b="1" dirty="0"/>
        </a:p>
      </dgm:t>
    </dgm:pt>
    <dgm:pt modelId="{CC2BA26F-7C89-4A30-820A-51E5DDCDD0D1}" type="parTrans" cxnId="{7B6BC4ED-1B4E-4150-A9C5-F5426FBF6DEB}">
      <dgm:prSet/>
      <dgm:spPr/>
      <dgm:t>
        <a:bodyPr/>
        <a:lstStyle/>
        <a:p>
          <a:pPr rtl="1"/>
          <a:endParaRPr lang="ar-SA"/>
        </a:p>
      </dgm:t>
    </dgm:pt>
    <dgm:pt modelId="{CDC6505B-3EEC-4CC6-BFCF-04E11C609253}" type="sibTrans" cxnId="{7B6BC4ED-1B4E-4150-A9C5-F5426FBF6DEB}">
      <dgm:prSet/>
      <dgm:spPr/>
      <dgm:t>
        <a:bodyPr/>
        <a:lstStyle/>
        <a:p>
          <a:pPr rtl="1"/>
          <a:endParaRPr lang="ar-SA"/>
        </a:p>
      </dgm:t>
    </dgm:pt>
    <dgm:pt modelId="{5F82483D-882A-45FC-96C1-058B428FCF81}" type="pres">
      <dgm:prSet presAssocID="{6F3A0374-D834-4C94-A888-C9BB204D117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0EABEF6B-984A-47CD-B5BD-047539B1C09F}" type="pres">
      <dgm:prSet presAssocID="{6A8E6C04-7CDF-417E-B6C1-AA15A7A05FAE}" presName="hierRoot1" presStyleCnt="0"/>
      <dgm:spPr/>
    </dgm:pt>
    <dgm:pt modelId="{43DAB810-0467-4F44-8948-4B2DE8B7DDC3}" type="pres">
      <dgm:prSet presAssocID="{6A8E6C04-7CDF-417E-B6C1-AA15A7A05FAE}" presName="composite" presStyleCnt="0"/>
      <dgm:spPr/>
    </dgm:pt>
    <dgm:pt modelId="{ABEEBD7A-F718-496D-A2F0-CAC693620E9B}" type="pres">
      <dgm:prSet presAssocID="{6A8E6C04-7CDF-417E-B6C1-AA15A7A05FAE}" presName="background" presStyleLbl="node0" presStyleIdx="0" presStyleCnt="1"/>
      <dgm:spPr/>
    </dgm:pt>
    <dgm:pt modelId="{D16B6367-A58C-400B-B8B4-A2E6F8F02484}" type="pres">
      <dgm:prSet presAssocID="{6A8E6C04-7CDF-417E-B6C1-AA15A7A05FAE}" presName="text" presStyleLbl="fgAcc0" presStyleIdx="0" presStyleCnt="1" custScaleX="208153" custLinFactNeighborX="0" custLinFactNeighborY="512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3CC107F-EE93-40C3-A368-246DA8A70617}" type="pres">
      <dgm:prSet presAssocID="{6A8E6C04-7CDF-417E-B6C1-AA15A7A05FAE}" presName="hierChild2" presStyleCnt="0"/>
      <dgm:spPr/>
    </dgm:pt>
    <dgm:pt modelId="{47A7B5FA-3766-4B21-BECB-D712B2BA6B6C}" type="pres">
      <dgm:prSet presAssocID="{017C8904-F90E-46F1-976E-1BF9A47605B6}" presName="Name10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6A35EB6E-0126-4F52-809B-3C74AE602650}" type="pres">
      <dgm:prSet presAssocID="{536E08E7-FD0A-43CD-B7B2-CF65B0E00220}" presName="hierRoot2" presStyleCnt="0"/>
      <dgm:spPr/>
    </dgm:pt>
    <dgm:pt modelId="{EAB60211-1087-4175-AB94-729E4C914F84}" type="pres">
      <dgm:prSet presAssocID="{536E08E7-FD0A-43CD-B7B2-CF65B0E00220}" presName="composite2" presStyleCnt="0"/>
      <dgm:spPr/>
    </dgm:pt>
    <dgm:pt modelId="{5F6C9328-5707-4515-A18A-87374E7A381F}" type="pres">
      <dgm:prSet presAssocID="{536E08E7-FD0A-43CD-B7B2-CF65B0E00220}" presName="background2" presStyleLbl="node2" presStyleIdx="0" presStyleCnt="2"/>
      <dgm:spPr/>
    </dgm:pt>
    <dgm:pt modelId="{FC95A470-7C2A-402B-82CA-1685DB9A9AD3}" type="pres">
      <dgm:prSet presAssocID="{536E08E7-FD0A-43CD-B7B2-CF65B0E00220}" presName="text2" presStyleLbl="fgAcc2" presStyleIdx="0" presStyleCnt="2" custScaleX="21639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5863EB4-BDF4-47C3-84C1-C77B42129622}" type="pres">
      <dgm:prSet presAssocID="{536E08E7-FD0A-43CD-B7B2-CF65B0E00220}" presName="hierChild3" presStyleCnt="0"/>
      <dgm:spPr/>
    </dgm:pt>
    <dgm:pt modelId="{A3774871-44E1-40DC-88F6-381B231881D3}" type="pres">
      <dgm:prSet presAssocID="{324F355B-32CA-42C5-9731-CF80008DDAD2}" presName="Name10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807736DB-3E17-4050-890E-F7B536C798C7}" type="pres">
      <dgm:prSet presAssocID="{F5623A68-700E-492E-BA90-EB3D46C2058E}" presName="hierRoot2" presStyleCnt="0"/>
      <dgm:spPr/>
    </dgm:pt>
    <dgm:pt modelId="{9CC8DECF-F78A-48E1-9512-6C43460A34E6}" type="pres">
      <dgm:prSet presAssocID="{F5623A68-700E-492E-BA90-EB3D46C2058E}" presName="composite2" presStyleCnt="0"/>
      <dgm:spPr/>
    </dgm:pt>
    <dgm:pt modelId="{E81CCAEE-F7B2-495A-B5FB-A5D90BDF34D4}" type="pres">
      <dgm:prSet presAssocID="{F5623A68-700E-492E-BA90-EB3D46C2058E}" presName="background2" presStyleLbl="node2" presStyleIdx="1" presStyleCnt="2"/>
      <dgm:spPr/>
    </dgm:pt>
    <dgm:pt modelId="{3A18A615-5332-4727-B343-D4D201CBE712}" type="pres">
      <dgm:prSet presAssocID="{F5623A68-700E-492E-BA90-EB3D46C2058E}" presName="text2" presStyleLbl="fgAcc2" presStyleIdx="1" presStyleCnt="2" custScaleX="24311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DB47244-EBD1-44B5-8500-A68A37CE3ED1}" type="pres">
      <dgm:prSet presAssocID="{F5623A68-700E-492E-BA90-EB3D46C2058E}" presName="hierChild3" presStyleCnt="0"/>
      <dgm:spPr/>
    </dgm:pt>
    <dgm:pt modelId="{825DEAF9-D693-45E6-A55E-6A26CA458847}" type="pres">
      <dgm:prSet presAssocID="{765E40A4-6DE1-4E4E-97C2-20CC8D31B10E}" presName="Name17" presStyleLbl="parChTrans1D3" presStyleIdx="0" presStyleCnt="2"/>
      <dgm:spPr/>
      <dgm:t>
        <a:bodyPr/>
        <a:lstStyle/>
        <a:p>
          <a:pPr rtl="1"/>
          <a:endParaRPr lang="ar-SA"/>
        </a:p>
      </dgm:t>
    </dgm:pt>
    <dgm:pt modelId="{73B3D8C4-C632-4DBF-87EF-539BFA10C301}" type="pres">
      <dgm:prSet presAssocID="{8222379C-7431-4C5C-B191-99F7CAC11B4E}" presName="hierRoot3" presStyleCnt="0"/>
      <dgm:spPr/>
    </dgm:pt>
    <dgm:pt modelId="{B8ACF08C-D46D-4561-9AFA-8C816B544264}" type="pres">
      <dgm:prSet presAssocID="{8222379C-7431-4C5C-B191-99F7CAC11B4E}" presName="composite3" presStyleCnt="0"/>
      <dgm:spPr/>
    </dgm:pt>
    <dgm:pt modelId="{D7E2992D-A07D-46CE-B622-858EE8BE7D68}" type="pres">
      <dgm:prSet presAssocID="{8222379C-7431-4C5C-B191-99F7CAC11B4E}" presName="background3" presStyleLbl="node3" presStyleIdx="0" presStyleCnt="2"/>
      <dgm:spPr/>
    </dgm:pt>
    <dgm:pt modelId="{7C4AD2AE-2A27-4714-B920-44C145107CB7}" type="pres">
      <dgm:prSet presAssocID="{8222379C-7431-4C5C-B191-99F7CAC11B4E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F74869A-084C-4F0D-84A1-1438D70C52FD}" type="pres">
      <dgm:prSet presAssocID="{8222379C-7431-4C5C-B191-99F7CAC11B4E}" presName="hierChild4" presStyleCnt="0"/>
      <dgm:spPr/>
    </dgm:pt>
    <dgm:pt modelId="{B0B199C6-1A7F-4196-843F-04E9AA19A3AD}" type="pres">
      <dgm:prSet presAssocID="{CC2BA26F-7C89-4A30-820A-51E5DDCDD0D1}" presName="Name17" presStyleLbl="parChTrans1D3" presStyleIdx="1" presStyleCnt="2"/>
      <dgm:spPr/>
      <dgm:t>
        <a:bodyPr/>
        <a:lstStyle/>
        <a:p>
          <a:pPr rtl="1"/>
          <a:endParaRPr lang="ar-SA"/>
        </a:p>
      </dgm:t>
    </dgm:pt>
    <dgm:pt modelId="{4BCDE226-4F29-4475-BA9B-DE4B4CF0BB83}" type="pres">
      <dgm:prSet presAssocID="{5FC3682C-502F-4306-AE09-BAE95180A981}" presName="hierRoot3" presStyleCnt="0"/>
      <dgm:spPr/>
    </dgm:pt>
    <dgm:pt modelId="{85147594-554C-482D-851C-643586D3EF0A}" type="pres">
      <dgm:prSet presAssocID="{5FC3682C-502F-4306-AE09-BAE95180A981}" presName="composite3" presStyleCnt="0"/>
      <dgm:spPr/>
    </dgm:pt>
    <dgm:pt modelId="{8DA57441-84D6-4C8F-A22A-27C493BB1451}" type="pres">
      <dgm:prSet presAssocID="{5FC3682C-502F-4306-AE09-BAE95180A981}" presName="background3" presStyleLbl="node3" presStyleIdx="1" presStyleCnt="2"/>
      <dgm:spPr/>
    </dgm:pt>
    <dgm:pt modelId="{BA9FFADC-0DFA-4DBE-9688-35CA30A0777C}" type="pres">
      <dgm:prSet presAssocID="{5FC3682C-502F-4306-AE09-BAE95180A98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1CB7806A-6E86-44A6-A2A4-D273EF1016BE}" type="pres">
      <dgm:prSet presAssocID="{5FC3682C-502F-4306-AE09-BAE95180A981}" presName="hierChild4" presStyleCnt="0"/>
      <dgm:spPr/>
    </dgm:pt>
  </dgm:ptLst>
  <dgm:cxnLst>
    <dgm:cxn modelId="{94408EE2-876C-4A2F-B668-E44D68448D3C}" srcId="{6A8E6C04-7CDF-417E-B6C1-AA15A7A05FAE}" destId="{F5623A68-700E-492E-BA90-EB3D46C2058E}" srcOrd="1" destOrd="0" parTransId="{324F355B-32CA-42C5-9731-CF80008DDAD2}" sibTransId="{EE71E9F2-FA05-4934-A65F-E940394B2DF6}"/>
    <dgm:cxn modelId="{9BBB5146-B77C-4F26-8744-8804EA14FBDB}" type="presOf" srcId="{6A8E6C04-7CDF-417E-B6C1-AA15A7A05FAE}" destId="{D16B6367-A58C-400B-B8B4-A2E6F8F02484}" srcOrd="0" destOrd="0" presId="urn:microsoft.com/office/officeart/2005/8/layout/hierarchy1"/>
    <dgm:cxn modelId="{EACC7EE1-92E7-4B26-BD28-CF562C3D07B4}" type="presOf" srcId="{536E08E7-FD0A-43CD-B7B2-CF65B0E00220}" destId="{FC95A470-7C2A-402B-82CA-1685DB9A9AD3}" srcOrd="0" destOrd="0" presId="urn:microsoft.com/office/officeart/2005/8/layout/hierarchy1"/>
    <dgm:cxn modelId="{D92CA310-332F-4423-9A21-398E6DB51C1D}" type="presOf" srcId="{8222379C-7431-4C5C-B191-99F7CAC11B4E}" destId="{7C4AD2AE-2A27-4714-B920-44C145107CB7}" srcOrd="0" destOrd="0" presId="urn:microsoft.com/office/officeart/2005/8/layout/hierarchy1"/>
    <dgm:cxn modelId="{E08FB42B-98F5-4A8E-822B-61CBD7B56CB3}" type="presOf" srcId="{765E40A4-6DE1-4E4E-97C2-20CC8D31B10E}" destId="{825DEAF9-D693-45E6-A55E-6A26CA458847}" srcOrd="0" destOrd="0" presId="urn:microsoft.com/office/officeart/2005/8/layout/hierarchy1"/>
    <dgm:cxn modelId="{FDCEB70E-37BA-4C8E-BA0B-106E87D8F0CF}" type="presOf" srcId="{324F355B-32CA-42C5-9731-CF80008DDAD2}" destId="{A3774871-44E1-40DC-88F6-381B231881D3}" srcOrd="0" destOrd="0" presId="urn:microsoft.com/office/officeart/2005/8/layout/hierarchy1"/>
    <dgm:cxn modelId="{E1CD9501-ABAE-41AB-9D31-1B755DEB3F60}" srcId="{F5623A68-700E-492E-BA90-EB3D46C2058E}" destId="{8222379C-7431-4C5C-B191-99F7CAC11B4E}" srcOrd="0" destOrd="0" parTransId="{765E40A4-6DE1-4E4E-97C2-20CC8D31B10E}" sibTransId="{5A3DE6EC-FF63-4589-83BD-E688592F6F69}"/>
    <dgm:cxn modelId="{DF64747B-D7F7-4CA8-BA39-63CED316CBD0}" type="presOf" srcId="{F5623A68-700E-492E-BA90-EB3D46C2058E}" destId="{3A18A615-5332-4727-B343-D4D201CBE712}" srcOrd="0" destOrd="0" presId="urn:microsoft.com/office/officeart/2005/8/layout/hierarchy1"/>
    <dgm:cxn modelId="{AFA364F8-7C6B-4388-80F4-6491B7577823}" type="presOf" srcId="{6F3A0374-D834-4C94-A888-C9BB204D117A}" destId="{5F82483D-882A-45FC-96C1-058B428FCF81}" srcOrd="0" destOrd="0" presId="urn:microsoft.com/office/officeart/2005/8/layout/hierarchy1"/>
    <dgm:cxn modelId="{8840A858-2E42-4753-AF90-EFFAB9783C22}" srcId="{6F3A0374-D834-4C94-A888-C9BB204D117A}" destId="{6A8E6C04-7CDF-417E-B6C1-AA15A7A05FAE}" srcOrd="0" destOrd="0" parTransId="{A3FCC56D-0AC3-4013-834F-11AC0A20BF8D}" sibTransId="{D4900AC7-E4CE-469D-9BBE-24AD6B6F5146}"/>
    <dgm:cxn modelId="{7B6BC4ED-1B4E-4150-A9C5-F5426FBF6DEB}" srcId="{F5623A68-700E-492E-BA90-EB3D46C2058E}" destId="{5FC3682C-502F-4306-AE09-BAE95180A981}" srcOrd="1" destOrd="0" parTransId="{CC2BA26F-7C89-4A30-820A-51E5DDCDD0D1}" sibTransId="{CDC6505B-3EEC-4CC6-BFCF-04E11C609253}"/>
    <dgm:cxn modelId="{B7657560-ABDA-4B5B-9E79-C0670528576B}" type="presOf" srcId="{017C8904-F90E-46F1-976E-1BF9A47605B6}" destId="{47A7B5FA-3766-4B21-BECB-D712B2BA6B6C}" srcOrd="0" destOrd="0" presId="urn:microsoft.com/office/officeart/2005/8/layout/hierarchy1"/>
    <dgm:cxn modelId="{A33AAC1B-F3E6-41C9-8DE1-F5DEA866CFA3}" srcId="{6A8E6C04-7CDF-417E-B6C1-AA15A7A05FAE}" destId="{536E08E7-FD0A-43CD-B7B2-CF65B0E00220}" srcOrd="0" destOrd="0" parTransId="{017C8904-F90E-46F1-976E-1BF9A47605B6}" sibTransId="{FC1F5718-8D9E-43E0-BE37-70D7F6A12EF4}"/>
    <dgm:cxn modelId="{119D2B44-458C-4A80-AE14-9DC8E102CA5B}" type="presOf" srcId="{CC2BA26F-7C89-4A30-820A-51E5DDCDD0D1}" destId="{B0B199C6-1A7F-4196-843F-04E9AA19A3AD}" srcOrd="0" destOrd="0" presId="urn:microsoft.com/office/officeart/2005/8/layout/hierarchy1"/>
    <dgm:cxn modelId="{F6AA510F-4024-4935-A903-3365B92B8FFC}" type="presOf" srcId="{5FC3682C-502F-4306-AE09-BAE95180A981}" destId="{BA9FFADC-0DFA-4DBE-9688-35CA30A0777C}" srcOrd="0" destOrd="0" presId="urn:microsoft.com/office/officeart/2005/8/layout/hierarchy1"/>
    <dgm:cxn modelId="{6C585D4F-2975-4CB5-B77C-8070038B1304}" type="presParOf" srcId="{5F82483D-882A-45FC-96C1-058B428FCF81}" destId="{0EABEF6B-984A-47CD-B5BD-047539B1C09F}" srcOrd="0" destOrd="0" presId="urn:microsoft.com/office/officeart/2005/8/layout/hierarchy1"/>
    <dgm:cxn modelId="{090D3F77-37C3-413E-A33C-B138AD73E0D1}" type="presParOf" srcId="{0EABEF6B-984A-47CD-B5BD-047539B1C09F}" destId="{43DAB810-0467-4F44-8948-4B2DE8B7DDC3}" srcOrd="0" destOrd="0" presId="urn:microsoft.com/office/officeart/2005/8/layout/hierarchy1"/>
    <dgm:cxn modelId="{F032150F-3E46-4E9C-BA86-91EE36BE1669}" type="presParOf" srcId="{43DAB810-0467-4F44-8948-4B2DE8B7DDC3}" destId="{ABEEBD7A-F718-496D-A2F0-CAC693620E9B}" srcOrd="0" destOrd="0" presId="urn:microsoft.com/office/officeart/2005/8/layout/hierarchy1"/>
    <dgm:cxn modelId="{6FF51EF3-4261-4191-B712-AB0E54E5CA9A}" type="presParOf" srcId="{43DAB810-0467-4F44-8948-4B2DE8B7DDC3}" destId="{D16B6367-A58C-400B-B8B4-A2E6F8F02484}" srcOrd="1" destOrd="0" presId="urn:microsoft.com/office/officeart/2005/8/layout/hierarchy1"/>
    <dgm:cxn modelId="{CEC6B635-3525-4CE6-8E87-5203F04F610D}" type="presParOf" srcId="{0EABEF6B-984A-47CD-B5BD-047539B1C09F}" destId="{83CC107F-EE93-40C3-A368-246DA8A70617}" srcOrd="1" destOrd="0" presId="urn:microsoft.com/office/officeart/2005/8/layout/hierarchy1"/>
    <dgm:cxn modelId="{88C9C827-59AE-4B18-865E-810ECDB72939}" type="presParOf" srcId="{83CC107F-EE93-40C3-A368-246DA8A70617}" destId="{47A7B5FA-3766-4B21-BECB-D712B2BA6B6C}" srcOrd="0" destOrd="0" presId="urn:microsoft.com/office/officeart/2005/8/layout/hierarchy1"/>
    <dgm:cxn modelId="{94ED0E82-6870-4924-90E4-7469DF6726AC}" type="presParOf" srcId="{83CC107F-EE93-40C3-A368-246DA8A70617}" destId="{6A35EB6E-0126-4F52-809B-3C74AE602650}" srcOrd="1" destOrd="0" presId="urn:microsoft.com/office/officeart/2005/8/layout/hierarchy1"/>
    <dgm:cxn modelId="{05D0DFC4-AC92-4375-A82A-5BAE6CA603B9}" type="presParOf" srcId="{6A35EB6E-0126-4F52-809B-3C74AE602650}" destId="{EAB60211-1087-4175-AB94-729E4C914F84}" srcOrd="0" destOrd="0" presId="urn:microsoft.com/office/officeart/2005/8/layout/hierarchy1"/>
    <dgm:cxn modelId="{5BF84058-64CA-4BBD-860A-5FC7228EE00A}" type="presParOf" srcId="{EAB60211-1087-4175-AB94-729E4C914F84}" destId="{5F6C9328-5707-4515-A18A-87374E7A381F}" srcOrd="0" destOrd="0" presId="urn:microsoft.com/office/officeart/2005/8/layout/hierarchy1"/>
    <dgm:cxn modelId="{4C58DDCD-F923-4576-AC2B-0AE1C400CA15}" type="presParOf" srcId="{EAB60211-1087-4175-AB94-729E4C914F84}" destId="{FC95A470-7C2A-402B-82CA-1685DB9A9AD3}" srcOrd="1" destOrd="0" presId="urn:microsoft.com/office/officeart/2005/8/layout/hierarchy1"/>
    <dgm:cxn modelId="{4D70BCFA-A959-4602-80C7-3123A5FE0F07}" type="presParOf" srcId="{6A35EB6E-0126-4F52-809B-3C74AE602650}" destId="{A5863EB4-BDF4-47C3-84C1-C77B42129622}" srcOrd="1" destOrd="0" presId="urn:microsoft.com/office/officeart/2005/8/layout/hierarchy1"/>
    <dgm:cxn modelId="{D27CDDDA-8DB7-4F33-89E4-796CBAE73D91}" type="presParOf" srcId="{83CC107F-EE93-40C3-A368-246DA8A70617}" destId="{A3774871-44E1-40DC-88F6-381B231881D3}" srcOrd="2" destOrd="0" presId="urn:microsoft.com/office/officeart/2005/8/layout/hierarchy1"/>
    <dgm:cxn modelId="{7C25EFBA-CFF4-4F20-9856-281E76D56685}" type="presParOf" srcId="{83CC107F-EE93-40C3-A368-246DA8A70617}" destId="{807736DB-3E17-4050-890E-F7B536C798C7}" srcOrd="3" destOrd="0" presId="urn:microsoft.com/office/officeart/2005/8/layout/hierarchy1"/>
    <dgm:cxn modelId="{3FF6D720-BB62-4064-A3BF-00195D67E585}" type="presParOf" srcId="{807736DB-3E17-4050-890E-F7B536C798C7}" destId="{9CC8DECF-F78A-48E1-9512-6C43460A34E6}" srcOrd="0" destOrd="0" presId="urn:microsoft.com/office/officeart/2005/8/layout/hierarchy1"/>
    <dgm:cxn modelId="{E2F54BF9-C227-4816-B90A-DDF2F243900B}" type="presParOf" srcId="{9CC8DECF-F78A-48E1-9512-6C43460A34E6}" destId="{E81CCAEE-F7B2-495A-B5FB-A5D90BDF34D4}" srcOrd="0" destOrd="0" presId="urn:microsoft.com/office/officeart/2005/8/layout/hierarchy1"/>
    <dgm:cxn modelId="{D618C925-0244-4D43-B251-EBC40E7398CA}" type="presParOf" srcId="{9CC8DECF-F78A-48E1-9512-6C43460A34E6}" destId="{3A18A615-5332-4727-B343-D4D201CBE712}" srcOrd="1" destOrd="0" presId="urn:microsoft.com/office/officeart/2005/8/layout/hierarchy1"/>
    <dgm:cxn modelId="{8818F3C1-AC52-49EF-9E23-601DEBC69E5D}" type="presParOf" srcId="{807736DB-3E17-4050-890E-F7B536C798C7}" destId="{1DB47244-EBD1-44B5-8500-A68A37CE3ED1}" srcOrd="1" destOrd="0" presId="urn:microsoft.com/office/officeart/2005/8/layout/hierarchy1"/>
    <dgm:cxn modelId="{9990568E-A012-4D21-B23B-3EFCFE2861E2}" type="presParOf" srcId="{1DB47244-EBD1-44B5-8500-A68A37CE3ED1}" destId="{825DEAF9-D693-45E6-A55E-6A26CA458847}" srcOrd="0" destOrd="0" presId="urn:microsoft.com/office/officeart/2005/8/layout/hierarchy1"/>
    <dgm:cxn modelId="{CB65CAFA-73FC-4F5A-9034-ACB1FC73E52E}" type="presParOf" srcId="{1DB47244-EBD1-44B5-8500-A68A37CE3ED1}" destId="{73B3D8C4-C632-4DBF-87EF-539BFA10C301}" srcOrd="1" destOrd="0" presId="urn:microsoft.com/office/officeart/2005/8/layout/hierarchy1"/>
    <dgm:cxn modelId="{AF0FBA84-7641-4996-BABE-B38F40320849}" type="presParOf" srcId="{73B3D8C4-C632-4DBF-87EF-539BFA10C301}" destId="{B8ACF08C-D46D-4561-9AFA-8C816B544264}" srcOrd="0" destOrd="0" presId="urn:microsoft.com/office/officeart/2005/8/layout/hierarchy1"/>
    <dgm:cxn modelId="{403FE5F1-210D-4E9A-B39C-74E9F61F8D26}" type="presParOf" srcId="{B8ACF08C-D46D-4561-9AFA-8C816B544264}" destId="{D7E2992D-A07D-46CE-B622-858EE8BE7D68}" srcOrd="0" destOrd="0" presId="urn:microsoft.com/office/officeart/2005/8/layout/hierarchy1"/>
    <dgm:cxn modelId="{6FA14FBA-C51C-4156-A834-714B0B0C8F39}" type="presParOf" srcId="{B8ACF08C-D46D-4561-9AFA-8C816B544264}" destId="{7C4AD2AE-2A27-4714-B920-44C145107CB7}" srcOrd="1" destOrd="0" presId="urn:microsoft.com/office/officeart/2005/8/layout/hierarchy1"/>
    <dgm:cxn modelId="{8118FAF8-E27E-479A-9330-3CCB325DEEB2}" type="presParOf" srcId="{73B3D8C4-C632-4DBF-87EF-539BFA10C301}" destId="{AF74869A-084C-4F0D-84A1-1438D70C52FD}" srcOrd="1" destOrd="0" presId="urn:microsoft.com/office/officeart/2005/8/layout/hierarchy1"/>
    <dgm:cxn modelId="{EB0364DC-3EA0-4B01-90A8-87B51F232BE3}" type="presParOf" srcId="{1DB47244-EBD1-44B5-8500-A68A37CE3ED1}" destId="{B0B199C6-1A7F-4196-843F-04E9AA19A3AD}" srcOrd="2" destOrd="0" presId="urn:microsoft.com/office/officeart/2005/8/layout/hierarchy1"/>
    <dgm:cxn modelId="{3E0B4048-3AF4-49A3-8DEB-F0E225279D04}" type="presParOf" srcId="{1DB47244-EBD1-44B5-8500-A68A37CE3ED1}" destId="{4BCDE226-4F29-4475-BA9B-DE4B4CF0BB83}" srcOrd="3" destOrd="0" presId="urn:microsoft.com/office/officeart/2005/8/layout/hierarchy1"/>
    <dgm:cxn modelId="{604D5368-EB93-449A-B5C8-AF7EE67A7071}" type="presParOf" srcId="{4BCDE226-4F29-4475-BA9B-DE4B4CF0BB83}" destId="{85147594-554C-482D-851C-643586D3EF0A}" srcOrd="0" destOrd="0" presId="urn:microsoft.com/office/officeart/2005/8/layout/hierarchy1"/>
    <dgm:cxn modelId="{F8485725-74F9-4339-BD10-825EE12FCD2D}" type="presParOf" srcId="{85147594-554C-482D-851C-643586D3EF0A}" destId="{8DA57441-84D6-4C8F-A22A-27C493BB1451}" srcOrd="0" destOrd="0" presId="urn:microsoft.com/office/officeart/2005/8/layout/hierarchy1"/>
    <dgm:cxn modelId="{DDC6D4C5-8F99-47AF-9E0F-605CA2854459}" type="presParOf" srcId="{85147594-554C-482D-851C-643586D3EF0A}" destId="{BA9FFADC-0DFA-4DBE-9688-35CA30A0777C}" srcOrd="1" destOrd="0" presId="urn:microsoft.com/office/officeart/2005/8/layout/hierarchy1"/>
    <dgm:cxn modelId="{B62B62B6-4F9B-42C5-A561-0670BCF8613F}" type="presParOf" srcId="{4BCDE226-4F29-4475-BA9B-DE4B4CF0BB83}" destId="{1CB7806A-6E86-44A6-A2A4-D273EF1016BE}" srcOrd="1" destOrd="0" presId="urn:microsoft.com/office/officeart/2005/8/layout/hierarchy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F1D70D-DF89-4385-A3E4-42BC53957AF3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ar-SA"/>
        </a:p>
      </dgm:t>
    </dgm:pt>
    <dgm:pt modelId="{A374A490-A9E5-4C84-8F36-C09EC49721D3}">
      <dgm:prSet phldrT="[نص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u="none" dirty="0" smtClean="0">
              <a:solidFill>
                <a:srgbClr val="C00000"/>
              </a:solidFill>
              <a:effectLst/>
            </a:rPr>
            <a:t>Some Sampling techniques</a:t>
          </a:r>
          <a:endParaRPr lang="ar-SA" u="none" dirty="0">
            <a:solidFill>
              <a:srgbClr val="C00000"/>
            </a:solidFill>
            <a:effectLst/>
          </a:endParaRPr>
        </a:p>
      </dgm:t>
    </dgm:pt>
    <dgm:pt modelId="{045DDCFD-C30C-4A50-8232-DC2C132236E5}" type="parTrans" cxnId="{FE176E48-A348-4B7C-87D1-E92037FC8B58}">
      <dgm:prSet/>
      <dgm:spPr/>
      <dgm:t>
        <a:bodyPr/>
        <a:lstStyle/>
        <a:p>
          <a:pPr rtl="1"/>
          <a:endParaRPr lang="ar-SA"/>
        </a:p>
      </dgm:t>
    </dgm:pt>
    <dgm:pt modelId="{556D23D5-262D-482A-A749-ECBCB473709A}" type="sibTrans" cxnId="{FE176E48-A348-4B7C-87D1-E92037FC8B58}">
      <dgm:prSet/>
      <dgm:spPr/>
      <dgm:t>
        <a:bodyPr/>
        <a:lstStyle/>
        <a:p>
          <a:pPr rtl="1"/>
          <a:endParaRPr lang="ar-SA"/>
        </a:p>
      </dgm:t>
    </dgm:pt>
    <dgm:pt modelId="{3D5C7311-9CCF-43D0-A7E2-5F9AD1BE7890}">
      <dgm:prSet phldrT="[نص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rPr>
            <a:t>Random Sampling </a:t>
          </a:r>
          <a:endParaRPr lang="ar-SA" sz="2400" dirty="0"/>
        </a:p>
      </dgm:t>
    </dgm:pt>
    <dgm:pt modelId="{F7576585-0184-4D3A-9596-CC7A1D8562C4}" type="parTrans" cxnId="{FC2ED57D-4F49-49A7-A63B-0AE254CE8B7C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031E11B6-14F0-4A73-AAEF-2704298EB3FE}" type="sibTrans" cxnId="{FC2ED57D-4F49-49A7-A63B-0AE254CE8B7C}">
      <dgm:prSet/>
      <dgm:spPr/>
      <dgm:t>
        <a:bodyPr/>
        <a:lstStyle/>
        <a:p>
          <a:pPr rtl="1"/>
          <a:endParaRPr lang="ar-SA"/>
        </a:p>
      </dgm:t>
    </dgm:pt>
    <dgm:pt modelId="{EDF06C1A-C648-43A5-AFD3-6881FCC6CAF2}">
      <dgm:prSet phldrT="[نص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rPr>
            <a:t>Stratified Sampling</a:t>
          </a:r>
          <a:endParaRPr lang="ar-SA" sz="2400" dirty="0"/>
        </a:p>
      </dgm:t>
    </dgm:pt>
    <dgm:pt modelId="{B8162F4F-0C1D-4392-940B-E011371AF0E5}" type="parTrans" cxnId="{C4D4A5AC-FFB7-49B5-8F82-4C3B32311EAC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E680BC4B-ABDF-477B-B43B-FB0221056BB9}" type="sibTrans" cxnId="{C4D4A5AC-FFB7-49B5-8F82-4C3B32311EAC}">
      <dgm:prSet/>
      <dgm:spPr/>
      <dgm:t>
        <a:bodyPr/>
        <a:lstStyle/>
        <a:p>
          <a:pPr rtl="1"/>
          <a:endParaRPr lang="ar-SA"/>
        </a:p>
      </dgm:t>
    </dgm:pt>
    <dgm:pt modelId="{D1BD129E-25B9-4DDE-A7AC-68255C9AE75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rPr>
            <a:t>Systematic Sampling </a:t>
          </a:r>
          <a:endParaRPr lang="en-US" sz="2400" dirty="0"/>
        </a:p>
      </dgm:t>
    </dgm:pt>
    <dgm:pt modelId="{FAE87EA6-B6DF-4710-AF5E-882EE88A3FF1}" type="parTrans" cxnId="{1B9893E8-A001-4CBF-8548-0ED1C410C771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29DB38C1-EDB2-41AC-B385-CD8D989DE135}" type="sibTrans" cxnId="{1B9893E8-A001-4CBF-8548-0ED1C410C771}">
      <dgm:prSet/>
      <dgm:spPr/>
      <dgm:t>
        <a:bodyPr/>
        <a:lstStyle/>
        <a:p>
          <a:pPr rtl="1"/>
          <a:endParaRPr lang="ar-SA"/>
        </a:p>
      </dgm:t>
    </dgm:pt>
    <dgm:pt modelId="{63DAA057-EF4D-4823-AC32-418ABEF54962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</a:rPr>
            <a:t>Cluster Sampling </a:t>
          </a:r>
          <a:endParaRPr lang="en-US" sz="2400" dirty="0"/>
        </a:p>
      </dgm:t>
    </dgm:pt>
    <dgm:pt modelId="{4C656193-34CF-4048-96D7-F731B03D1F33}" type="parTrans" cxnId="{14A05626-20AA-4250-B80E-861A67837547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87D5F0EA-8559-4328-B1E6-688787019962}" type="sibTrans" cxnId="{14A05626-20AA-4250-B80E-861A67837547}">
      <dgm:prSet/>
      <dgm:spPr/>
      <dgm:t>
        <a:bodyPr/>
        <a:lstStyle/>
        <a:p>
          <a:pPr rtl="1"/>
          <a:endParaRPr lang="ar-SA"/>
        </a:p>
      </dgm:t>
    </dgm:pt>
    <dgm:pt modelId="{64A65035-8DE7-4436-AFC6-D5108F84F598}" type="pres">
      <dgm:prSet presAssocID="{ADF1D70D-DF89-4385-A3E4-42BC53957A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62B1825-A3FB-4249-8DD4-165F2E6DC969}" type="pres">
      <dgm:prSet presAssocID="{A374A490-A9E5-4C84-8F36-C09EC49721D3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7484E0F-FB2D-4981-8720-B2E04FDAAC5B}" type="pres">
      <dgm:prSet presAssocID="{A374A490-A9E5-4C84-8F36-C09EC49721D3}" presName="rootComposite1" presStyleCnt="0"/>
      <dgm:spPr/>
      <dgm:t>
        <a:bodyPr/>
        <a:lstStyle/>
        <a:p>
          <a:endParaRPr lang="en-US"/>
        </a:p>
      </dgm:t>
    </dgm:pt>
    <dgm:pt modelId="{182CA684-7EC6-48B7-933D-5A1E2FAEC4CD}" type="pres">
      <dgm:prSet presAssocID="{A374A490-A9E5-4C84-8F36-C09EC49721D3}" presName="rootText1" presStyleLbl="node0" presStyleIdx="0" presStyleCnt="1" custScaleX="309707" custLinFactNeighborY="-57945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52C7986-0AC2-43A5-88BF-6228274335C1}" type="pres">
      <dgm:prSet presAssocID="{A374A490-A9E5-4C84-8F36-C09EC49721D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6D65064-3CE9-4040-BC49-39589FF7BE01}" type="pres">
      <dgm:prSet presAssocID="{A374A490-A9E5-4C84-8F36-C09EC49721D3}" presName="hierChild2" presStyleCnt="0"/>
      <dgm:spPr/>
      <dgm:t>
        <a:bodyPr/>
        <a:lstStyle/>
        <a:p>
          <a:endParaRPr lang="en-US"/>
        </a:p>
      </dgm:t>
    </dgm:pt>
    <dgm:pt modelId="{F00D9CE3-9146-4CB8-9F1C-B5A971A7A74B}" type="pres">
      <dgm:prSet presAssocID="{F7576585-0184-4D3A-9596-CC7A1D8562C4}" presName="Name37" presStyleLbl="parChTrans1D2" presStyleIdx="0" presStyleCnt="4"/>
      <dgm:spPr/>
      <dgm:t>
        <a:bodyPr/>
        <a:lstStyle/>
        <a:p>
          <a:endParaRPr lang="en-US"/>
        </a:p>
      </dgm:t>
    </dgm:pt>
    <dgm:pt modelId="{B944BDB9-32D5-4582-B16D-B05F1E038FBE}" type="pres">
      <dgm:prSet presAssocID="{3D5C7311-9CCF-43D0-A7E2-5F9AD1BE78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6D8E8AC-C266-4F0C-943F-4B3EB2EF39D7}" type="pres">
      <dgm:prSet presAssocID="{3D5C7311-9CCF-43D0-A7E2-5F9AD1BE7890}" presName="rootComposite" presStyleCnt="0"/>
      <dgm:spPr/>
      <dgm:t>
        <a:bodyPr/>
        <a:lstStyle/>
        <a:p>
          <a:endParaRPr lang="en-US"/>
        </a:p>
      </dgm:t>
    </dgm:pt>
    <dgm:pt modelId="{E31F0673-6F64-4539-8F86-4FA91733A86C}" type="pres">
      <dgm:prSet presAssocID="{3D5C7311-9CCF-43D0-A7E2-5F9AD1BE7890}" presName="rootText" presStyleLbl="node2" presStyleIdx="0" presStyleCnt="4" custScaleX="9076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D99E5A5-B8A3-4167-A81A-645865E5D1FB}" type="pres">
      <dgm:prSet presAssocID="{3D5C7311-9CCF-43D0-A7E2-5F9AD1BE7890}" presName="rootConnector" presStyleLbl="node2" presStyleIdx="0" presStyleCnt="4"/>
      <dgm:spPr/>
      <dgm:t>
        <a:bodyPr/>
        <a:lstStyle/>
        <a:p>
          <a:endParaRPr lang="en-US"/>
        </a:p>
      </dgm:t>
    </dgm:pt>
    <dgm:pt modelId="{C744328A-7DDA-47D9-A46D-EC7325DF0079}" type="pres">
      <dgm:prSet presAssocID="{3D5C7311-9CCF-43D0-A7E2-5F9AD1BE7890}" presName="hierChild4" presStyleCnt="0"/>
      <dgm:spPr/>
      <dgm:t>
        <a:bodyPr/>
        <a:lstStyle/>
        <a:p>
          <a:endParaRPr lang="en-US"/>
        </a:p>
      </dgm:t>
    </dgm:pt>
    <dgm:pt modelId="{545D6339-74C8-4643-A7FD-89F8B00472B3}" type="pres">
      <dgm:prSet presAssocID="{3D5C7311-9CCF-43D0-A7E2-5F9AD1BE7890}" presName="hierChild5" presStyleCnt="0"/>
      <dgm:spPr/>
      <dgm:t>
        <a:bodyPr/>
        <a:lstStyle/>
        <a:p>
          <a:endParaRPr lang="en-US"/>
        </a:p>
      </dgm:t>
    </dgm:pt>
    <dgm:pt modelId="{838272E7-9EDD-4BEC-8841-8A73B4A4445D}" type="pres">
      <dgm:prSet presAssocID="{FAE87EA6-B6DF-4710-AF5E-882EE88A3FF1}" presName="Name37" presStyleLbl="parChTrans1D2" presStyleIdx="1" presStyleCnt="4"/>
      <dgm:spPr/>
      <dgm:t>
        <a:bodyPr/>
        <a:lstStyle/>
        <a:p>
          <a:endParaRPr lang="en-US"/>
        </a:p>
      </dgm:t>
    </dgm:pt>
    <dgm:pt modelId="{2C563031-6F73-41E6-A8DD-AAB6636EC1B6}" type="pres">
      <dgm:prSet presAssocID="{D1BD129E-25B9-4DDE-A7AC-68255C9AE75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A7BBDC1-C48A-425A-8BA6-8FDEA5FB95B9}" type="pres">
      <dgm:prSet presAssocID="{D1BD129E-25B9-4DDE-A7AC-68255C9AE758}" presName="rootComposite" presStyleCnt="0"/>
      <dgm:spPr/>
      <dgm:t>
        <a:bodyPr/>
        <a:lstStyle/>
        <a:p>
          <a:endParaRPr lang="en-US"/>
        </a:p>
      </dgm:t>
    </dgm:pt>
    <dgm:pt modelId="{D8B7FC95-65E6-468C-832B-940218D01F5E}" type="pres">
      <dgm:prSet presAssocID="{D1BD129E-25B9-4DDE-A7AC-68255C9AE758}" presName="rootText" presStyleLbl="node2" presStyleIdx="1" presStyleCnt="4" custScaleX="914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812A40-2894-4F0D-A47A-B4A92CC9F4DE}" type="pres">
      <dgm:prSet presAssocID="{D1BD129E-25B9-4DDE-A7AC-68255C9AE758}" presName="rootConnector" presStyleLbl="node2" presStyleIdx="1" presStyleCnt="4"/>
      <dgm:spPr/>
      <dgm:t>
        <a:bodyPr/>
        <a:lstStyle/>
        <a:p>
          <a:endParaRPr lang="en-US"/>
        </a:p>
      </dgm:t>
    </dgm:pt>
    <dgm:pt modelId="{A35C505D-018C-4EB4-B8E2-D83C0DB91906}" type="pres">
      <dgm:prSet presAssocID="{D1BD129E-25B9-4DDE-A7AC-68255C9AE758}" presName="hierChild4" presStyleCnt="0"/>
      <dgm:spPr/>
      <dgm:t>
        <a:bodyPr/>
        <a:lstStyle/>
        <a:p>
          <a:endParaRPr lang="en-US"/>
        </a:p>
      </dgm:t>
    </dgm:pt>
    <dgm:pt modelId="{99D2482F-D9BD-4F36-99A6-50D29F946E63}" type="pres">
      <dgm:prSet presAssocID="{D1BD129E-25B9-4DDE-A7AC-68255C9AE758}" presName="hierChild5" presStyleCnt="0"/>
      <dgm:spPr/>
      <dgm:t>
        <a:bodyPr/>
        <a:lstStyle/>
        <a:p>
          <a:endParaRPr lang="en-US"/>
        </a:p>
      </dgm:t>
    </dgm:pt>
    <dgm:pt modelId="{6756734F-42D5-4EB7-AE32-9D0FE682676B}" type="pres">
      <dgm:prSet presAssocID="{B8162F4F-0C1D-4392-940B-E011371AF0E5}" presName="Name37" presStyleLbl="parChTrans1D2" presStyleIdx="2" presStyleCnt="4"/>
      <dgm:spPr/>
      <dgm:t>
        <a:bodyPr/>
        <a:lstStyle/>
        <a:p>
          <a:endParaRPr lang="en-US"/>
        </a:p>
      </dgm:t>
    </dgm:pt>
    <dgm:pt modelId="{410645ED-6540-488D-851B-6B4AE8648010}" type="pres">
      <dgm:prSet presAssocID="{EDF06C1A-C648-43A5-AFD3-6881FCC6CAF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84A1771-4B24-40FE-9838-2BD376509F85}" type="pres">
      <dgm:prSet presAssocID="{EDF06C1A-C648-43A5-AFD3-6881FCC6CAF2}" presName="rootComposite" presStyleCnt="0"/>
      <dgm:spPr/>
      <dgm:t>
        <a:bodyPr/>
        <a:lstStyle/>
        <a:p>
          <a:endParaRPr lang="en-US"/>
        </a:p>
      </dgm:t>
    </dgm:pt>
    <dgm:pt modelId="{CA0685BF-7C7E-48BF-9FAE-DA47304BCDD4}" type="pres">
      <dgm:prSet presAssocID="{EDF06C1A-C648-43A5-AFD3-6881FCC6CAF2}" presName="rootText" presStyleLbl="node2" presStyleIdx="2" presStyleCnt="4" custScaleX="89802" custLinFactNeighborY="3626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A44BBCA7-CBBE-4938-A46E-06E2A2D3FAFF}" type="pres">
      <dgm:prSet presAssocID="{EDF06C1A-C648-43A5-AFD3-6881FCC6CAF2}" presName="rootConnector" presStyleLbl="node2" presStyleIdx="2" presStyleCnt="4"/>
      <dgm:spPr/>
      <dgm:t>
        <a:bodyPr/>
        <a:lstStyle/>
        <a:p>
          <a:endParaRPr lang="en-US"/>
        </a:p>
      </dgm:t>
    </dgm:pt>
    <dgm:pt modelId="{D8CEFEEE-CA5A-44F5-A19E-C44C8DFA1C72}" type="pres">
      <dgm:prSet presAssocID="{EDF06C1A-C648-43A5-AFD3-6881FCC6CAF2}" presName="hierChild4" presStyleCnt="0"/>
      <dgm:spPr/>
      <dgm:t>
        <a:bodyPr/>
        <a:lstStyle/>
        <a:p>
          <a:endParaRPr lang="en-US"/>
        </a:p>
      </dgm:t>
    </dgm:pt>
    <dgm:pt modelId="{DADFBB93-D2F3-49D3-BCBA-8F1EC33551B6}" type="pres">
      <dgm:prSet presAssocID="{EDF06C1A-C648-43A5-AFD3-6881FCC6CAF2}" presName="hierChild5" presStyleCnt="0"/>
      <dgm:spPr/>
      <dgm:t>
        <a:bodyPr/>
        <a:lstStyle/>
        <a:p>
          <a:endParaRPr lang="en-US"/>
        </a:p>
      </dgm:t>
    </dgm:pt>
    <dgm:pt modelId="{34F8DF36-8DCA-41A8-876A-8D8B7B72E0C2}" type="pres">
      <dgm:prSet presAssocID="{4C656193-34CF-4048-96D7-F731B03D1F33}" presName="Name37" presStyleLbl="parChTrans1D2" presStyleIdx="3" presStyleCnt="4"/>
      <dgm:spPr/>
      <dgm:t>
        <a:bodyPr/>
        <a:lstStyle/>
        <a:p>
          <a:endParaRPr lang="en-US"/>
        </a:p>
      </dgm:t>
    </dgm:pt>
    <dgm:pt modelId="{1AA92BDD-402D-4FA9-8D7F-CEAB49255D0F}" type="pres">
      <dgm:prSet presAssocID="{63DAA057-EF4D-4823-AC32-418ABEF5496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F9C8965D-A7F6-4ACA-B9EF-510219BFD1E1}" type="pres">
      <dgm:prSet presAssocID="{63DAA057-EF4D-4823-AC32-418ABEF54962}" presName="rootComposite" presStyleCnt="0"/>
      <dgm:spPr/>
      <dgm:t>
        <a:bodyPr/>
        <a:lstStyle/>
        <a:p>
          <a:endParaRPr lang="en-US"/>
        </a:p>
      </dgm:t>
    </dgm:pt>
    <dgm:pt modelId="{5BCA0792-0B6F-4A8A-B35F-A71DBBA49855}" type="pres">
      <dgm:prSet presAssocID="{63DAA057-EF4D-4823-AC32-418ABEF54962}" presName="rootText" presStyleLbl="node2" presStyleIdx="3" presStyleCnt="4" custScaleX="7801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CD805B-1157-406F-9790-9C4D72237D76}" type="pres">
      <dgm:prSet presAssocID="{63DAA057-EF4D-4823-AC32-418ABEF54962}" presName="rootConnector" presStyleLbl="node2" presStyleIdx="3" presStyleCnt="4"/>
      <dgm:spPr/>
      <dgm:t>
        <a:bodyPr/>
        <a:lstStyle/>
        <a:p>
          <a:endParaRPr lang="en-US"/>
        </a:p>
      </dgm:t>
    </dgm:pt>
    <dgm:pt modelId="{E821C986-F1B8-4FE6-A3F6-3390E32D8B0F}" type="pres">
      <dgm:prSet presAssocID="{63DAA057-EF4D-4823-AC32-418ABEF54962}" presName="hierChild4" presStyleCnt="0"/>
      <dgm:spPr/>
      <dgm:t>
        <a:bodyPr/>
        <a:lstStyle/>
        <a:p>
          <a:endParaRPr lang="en-US"/>
        </a:p>
      </dgm:t>
    </dgm:pt>
    <dgm:pt modelId="{57584505-0F12-402B-BFDC-3DB00DB9FFF3}" type="pres">
      <dgm:prSet presAssocID="{63DAA057-EF4D-4823-AC32-418ABEF54962}" presName="hierChild5" presStyleCnt="0"/>
      <dgm:spPr/>
      <dgm:t>
        <a:bodyPr/>
        <a:lstStyle/>
        <a:p>
          <a:endParaRPr lang="en-US"/>
        </a:p>
      </dgm:t>
    </dgm:pt>
    <dgm:pt modelId="{7B9D1B34-4FEC-4762-A378-938BA793927B}" type="pres">
      <dgm:prSet presAssocID="{A374A490-A9E5-4C84-8F36-C09EC49721D3}" presName="hierChild3" presStyleCnt="0"/>
      <dgm:spPr/>
      <dgm:t>
        <a:bodyPr/>
        <a:lstStyle/>
        <a:p>
          <a:endParaRPr lang="en-US"/>
        </a:p>
      </dgm:t>
    </dgm:pt>
  </dgm:ptLst>
  <dgm:cxnLst>
    <dgm:cxn modelId="{6D908628-EF21-47C7-B60E-5BA50A39BD0E}" type="presOf" srcId="{63DAA057-EF4D-4823-AC32-418ABEF54962}" destId="{FACD805B-1157-406F-9790-9C4D72237D76}" srcOrd="1" destOrd="0" presId="urn:microsoft.com/office/officeart/2005/8/layout/orgChart1"/>
    <dgm:cxn modelId="{3871CAC3-701E-40E0-AB3F-3F40DC760C25}" type="presOf" srcId="{3D5C7311-9CCF-43D0-A7E2-5F9AD1BE7890}" destId="{E31F0673-6F64-4539-8F86-4FA91733A86C}" srcOrd="0" destOrd="0" presId="urn:microsoft.com/office/officeart/2005/8/layout/orgChart1"/>
    <dgm:cxn modelId="{FE176E48-A348-4B7C-87D1-E92037FC8B58}" srcId="{ADF1D70D-DF89-4385-A3E4-42BC53957AF3}" destId="{A374A490-A9E5-4C84-8F36-C09EC49721D3}" srcOrd="0" destOrd="0" parTransId="{045DDCFD-C30C-4A50-8232-DC2C132236E5}" sibTransId="{556D23D5-262D-482A-A749-ECBCB473709A}"/>
    <dgm:cxn modelId="{B0649C6F-82F0-493C-A5DE-785428028DF5}" type="presOf" srcId="{D1BD129E-25B9-4DDE-A7AC-68255C9AE758}" destId="{AA812A40-2894-4F0D-A47A-B4A92CC9F4DE}" srcOrd="1" destOrd="0" presId="urn:microsoft.com/office/officeart/2005/8/layout/orgChart1"/>
    <dgm:cxn modelId="{8756BCC5-242A-4380-A068-01542EF4E781}" type="presOf" srcId="{A374A490-A9E5-4C84-8F36-C09EC49721D3}" destId="{852C7986-0AC2-43A5-88BF-6228274335C1}" srcOrd="1" destOrd="0" presId="urn:microsoft.com/office/officeart/2005/8/layout/orgChart1"/>
    <dgm:cxn modelId="{9B31B9C6-AEAB-43EA-8A36-53F509709DEC}" type="presOf" srcId="{63DAA057-EF4D-4823-AC32-418ABEF54962}" destId="{5BCA0792-0B6F-4A8A-B35F-A71DBBA49855}" srcOrd="0" destOrd="0" presId="urn:microsoft.com/office/officeart/2005/8/layout/orgChart1"/>
    <dgm:cxn modelId="{1B9893E8-A001-4CBF-8548-0ED1C410C771}" srcId="{A374A490-A9E5-4C84-8F36-C09EC49721D3}" destId="{D1BD129E-25B9-4DDE-A7AC-68255C9AE758}" srcOrd="1" destOrd="0" parTransId="{FAE87EA6-B6DF-4710-AF5E-882EE88A3FF1}" sibTransId="{29DB38C1-EDB2-41AC-B385-CD8D989DE135}"/>
    <dgm:cxn modelId="{EDDA5328-D4FC-43B9-BEBA-8B0EEC2C9C01}" type="presOf" srcId="{B8162F4F-0C1D-4392-940B-E011371AF0E5}" destId="{6756734F-42D5-4EB7-AE32-9D0FE682676B}" srcOrd="0" destOrd="0" presId="urn:microsoft.com/office/officeart/2005/8/layout/orgChart1"/>
    <dgm:cxn modelId="{C4D4A5AC-FFB7-49B5-8F82-4C3B32311EAC}" srcId="{A374A490-A9E5-4C84-8F36-C09EC49721D3}" destId="{EDF06C1A-C648-43A5-AFD3-6881FCC6CAF2}" srcOrd="2" destOrd="0" parTransId="{B8162F4F-0C1D-4392-940B-E011371AF0E5}" sibTransId="{E680BC4B-ABDF-477B-B43B-FB0221056BB9}"/>
    <dgm:cxn modelId="{14A05626-20AA-4250-B80E-861A67837547}" srcId="{A374A490-A9E5-4C84-8F36-C09EC49721D3}" destId="{63DAA057-EF4D-4823-AC32-418ABEF54962}" srcOrd="3" destOrd="0" parTransId="{4C656193-34CF-4048-96D7-F731B03D1F33}" sibTransId="{87D5F0EA-8559-4328-B1E6-688787019962}"/>
    <dgm:cxn modelId="{0D398BFE-BFC5-4C98-8B7F-6019FD78EA62}" type="presOf" srcId="{FAE87EA6-B6DF-4710-AF5E-882EE88A3FF1}" destId="{838272E7-9EDD-4BEC-8841-8A73B4A4445D}" srcOrd="0" destOrd="0" presId="urn:microsoft.com/office/officeart/2005/8/layout/orgChart1"/>
    <dgm:cxn modelId="{C34A3EBD-C01F-44B9-872A-9095044A24A8}" type="presOf" srcId="{EDF06C1A-C648-43A5-AFD3-6881FCC6CAF2}" destId="{A44BBCA7-CBBE-4938-A46E-06E2A2D3FAFF}" srcOrd="1" destOrd="0" presId="urn:microsoft.com/office/officeart/2005/8/layout/orgChart1"/>
    <dgm:cxn modelId="{E352AA16-3FC6-4DFB-A66E-4A8DAC9D8364}" type="presOf" srcId="{3D5C7311-9CCF-43D0-A7E2-5F9AD1BE7890}" destId="{ED99E5A5-B8A3-4167-A81A-645865E5D1FB}" srcOrd="1" destOrd="0" presId="urn:microsoft.com/office/officeart/2005/8/layout/orgChart1"/>
    <dgm:cxn modelId="{84B67740-044E-436A-B422-9997C6F02CBA}" type="presOf" srcId="{EDF06C1A-C648-43A5-AFD3-6881FCC6CAF2}" destId="{CA0685BF-7C7E-48BF-9FAE-DA47304BCDD4}" srcOrd="0" destOrd="0" presId="urn:microsoft.com/office/officeart/2005/8/layout/orgChart1"/>
    <dgm:cxn modelId="{FC2ED57D-4F49-49A7-A63B-0AE254CE8B7C}" srcId="{A374A490-A9E5-4C84-8F36-C09EC49721D3}" destId="{3D5C7311-9CCF-43D0-A7E2-5F9AD1BE7890}" srcOrd="0" destOrd="0" parTransId="{F7576585-0184-4D3A-9596-CC7A1D8562C4}" sibTransId="{031E11B6-14F0-4A73-AAEF-2704298EB3FE}"/>
    <dgm:cxn modelId="{0375B816-5A64-474A-81A0-047B8B71602A}" type="presOf" srcId="{D1BD129E-25B9-4DDE-A7AC-68255C9AE758}" destId="{D8B7FC95-65E6-468C-832B-940218D01F5E}" srcOrd="0" destOrd="0" presId="urn:microsoft.com/office/officeart/2005/8/layout/orgChart1"/>
    <dgm:cxn modelId="{6B9DEB49-7E1D-4478-8943-FAA71ACA4DF8}" type="presOf" srcId="{F7576585-0184-4D3A-9596-CC7A1D8562C4}" destId="{F00D9CE3-9146-4CB8-9F1C-B5A971A7A74B}" srcOrd="0" destOrd="0" presId="urn:microsoft.com/office/officeart/2005/8/layout/orgChart1"/>
    <dgm:cxn modelId="{4C56C570-7B91-4621-A695-FAC104FAE90E}" type="presOf" srcId="{ADF1D70D-DF89-4385-A3E4-42BC53957AF3}" destId="{64A65035-8DE7-4436-AFC6-D5108F84F598}" srcOrd="0" destOrd="0" presId="urn:microsoft.com/office/officeart/2005/8/layout/orgChart1"/>
    <dgm:cxn modelId="{95EB19A8-2015-4AB4-9217-6BC2ECD6A446}" type="presOf" srcId="{A374A490-A9E5-4C84-8F36-C09EC49721D3}" destId="{182CA684-7EC6-48B7-933D-5A1E2FAEC4CD}" srcOrd="0" destOrd="0" presId="urn:microsoft.com/office/officeart/2005/8/layout/orgChart1"/>
    <dgm:cxn modelId="{7DE6803F-BEF5-4869-88B1-849D224650E5}" type="presOf" srcId="{4C656193-34CF-4048-96D7-F731B03D1F33}" destId="{34F8DF36-8DCA-41A8-876A-8D8B7B72E0C2}" srcOrd="0" destOrd="0" presId="urn:microsoft.com/office/officeart/2005/8/layout/orgChart1"/>
    <dgm:cxn modelId="{7BCDAD58-C14C-4F2D-ACD5-4242B131D526}" type="presParOf" srcId="{64A65035-8DE7-4436-AFC6-D5108F84F598}" destId="{562B1825-A3FB-4249-8DD4-165F2E6DC969}" srcOrd="0" destOrd="0" presId="urn:microsoft.com/office/officeart/2005/8/layout/orgChart1"/>
    <dgm:cxn modelId="{F0B30E9F-EB84-47FC-A097-AC443AC42F8C}" type="presParOf" srcId="{562B1825-A3FB-4249-8DD4-165F2E6DC969}" destId="{37484E0F-FB2D-4981-8720-B2E04FDAAC5B}" srcOrd="0" destOrd="0" presId="urn:microsoft.com/office/officeart/2005/8/layout/orgChart1"/>
    <dgm:cxn modelId="{7017FE1B-7F3A-488A-904D-A8E7DE04CD48}" type="presParOf" srcId="{37484E0F-FB2D-4981-8720-B2E04FDAAC5B}" destId="{182CA684-7EC6-48B7-933D-5A1E2FAEC4CD}" srcOrd="0" destOrd="0" presId="urn:microsoft.com/office/officeart/2005/8/layout/orgChart1"/>
    <dgm:cxn modelId="{3E586F2D-7BCB-42E0-A543-C110C8272141}" type="presParOf" srcId="{37484E0F-FB2D-4981-8720-B2E04FDAAC5B}" destId="{852C7986-0AC2-43A5-88BF-6228274335C1}" srcOrd="1" destOrd="0" presId="urn:microsoft.com/office/officeart/2005/8/layout/orgChart1"/>
    <dgm:cxn modelId="{8402B81D-18E5-4162-A126-CF304FFDE49D}" type="presParOf" srcId="{562B1825-A3FB-4249-8DD4-165F2E6DC969}" destId="{56D65064-3CE9-4040-BC49-39589FF7BE01}" srcOrd="1" destOrd="0" presId="urn:microsoft.com/office/officeart/2005/8/layout/orgChart1"/>
    <dgm:cxn modelId="{DD93E308-9E5B-49E7-B58A-AF7CFFC08D32}" type="presParOf" srcId="{56D65064-3CE9-4040-BC49-39589FF7BE01}" destId="{F00D9CE3-9146-4CB8-9F1C-B5A971A7A74B}" srcOrd="0" destOrd="0" presId="urn:microsoft.com/office/officeart/2005/8/layout/orgChart1"/>
    <dgm:cxn modelId="{C1573DC7-4FAC-4FA0-9AEC-8318BD3E4313}" type="presParOf" srcId="{56D65064-3CE9-4040-BC49-39589FF7BE01}" destId="{B944BDB9-32D5-4582-B16D-B05F1E038FBE}" srcOrd="1" destOrd="0" presId="urn:microsoft.com/office/officeart/2005/8/layout/orgChart1"/>
    <dgm:cxn modelId="{59D0521B-BFC4-4FCF-9B53-F0F06CCBCD72}" type="presParOf" srcId="{B944BDB9-32D5-4582-B16D-B05F1E038FBE}" destId="{66D8E8AC-C266-4F0C-943F-4B3EB2EF39D7}" srcOrd="0" destOrd="0" presId="urn:microsoft.com/office/officeart/2005/8/layout/orgChart1"/>
    <dgm:cxn modelId="{CA23B93E-FA96-4D82-A4C1-C2AB6168E462}" type="presParOf" srcId="{66D8E8AC-C266-4F0C-943F-4B3EB2EF39D7}" destId="{E31F0673-6F64-4539-8F86-4FA91733A86C}" srcOrd="0" destOrd="0" presId="urn:microsoft.com/office/officeart/2005/8/layout/orgChart1"/>
    <dgm:cxn modelId="{BA9FEDE4-9C16-4843-980B-9B4DCC4001D6}" type="presParOf" srcId="{66D8E8AC-C266-4F0C-943F-4B3EB2EF39D7}" destId="{ED99E5A5-B8A3-4167-A81A-645865E5D1FB}" srcOrd="1" destOrd="0" presId="urn:microsoft.com/office/officeart/2005/8/layout/orgChart1"/>
    <dgm:cxn modelId="{E267CEB0-6B16-421C-A2D3-52B4726CE62A}" type="presParOf" srcId="{B944BDB9-32D5-4582-B16D-B05F1E038FBE}" destId="{C744328A-7DDA-47D9-A46D-EC7325DF0079}" srcOrd="1" destOrd="0" presId="urn:microsoft.com/office/officeart/2005/8/layout/orgChart1"/>
    <dgm:cxn modelId="{8C71A160-145F-487E-9B35-B16A12E383BA}" type="presParOf" srcId="{B944BDB9-32D5-4582-B16D-B05F1E038FBE}" destId="{545D6339-74C8-4643-A7FD-89F8B00472B3}" srcOrd="2" destOrd="0" presId="urn:microsoft.com/office/officeart/2005/8/layout/orgChart1"/>
    <dgm:cxn modelId="{DCBC50FB-B098-4A79-A205-EC2A5BD669F4}" type="presParOf" srcId="{56D65064-3CE9-4040-BC49-39589FF7BE01}" destId="{838272E7-9EDD-4BEC-8841-8A73B4A4445D}" srcOrd="2" destOrd="0" presId="urn:microsoft.com/office/officeart/2005/8/layout/orgChart1"/>
    <dgm:cxn modelId="{A7178FBC-3908-4268-9CE4-0474719D58C1}" type="presParOf" srcId="{56D65064-3CE9-4040-BC49-39589FF7BE01}" destId="{2C563031-6F73-41E6-A8DD-AAB6636EC1B6}" srcOrd="3" destOrd="0" presId="urn:microsoft.com/office/officeart/2005/8/layout/orgChart1"/>
    <dgm:cxn modelId="{82776B73-6464-4499-B885-1B0B6749357E}" type="presParOf" srcId="{2C563031-6F73-41E6-A8DD-AAB6636EC1B6}" destId="{CA7BBDC1-C48A-425A-8BA6-8FDEA5FB95B9}" srcOrd="0" destOrd="0" presId="urn:microsoft.com/office/officeart/2005/8/layout/orgChart1"/>
    <dgm:cxn modelId="{2552614F-ADDC-4984-B9FD-8B3C62C6E48B}" type="presParOf" srcId="{CA7BBDC1-C48A-425A-8BA6-8FDEA5FB95B9}" destId="{D8B7FC95-65E6-468C-832B-940218D01F5E}" srcOrd="0" destOrd="0" presId="urn:microsoft.com/office/officeart/2005/8/layout/orgChart1"/>
    <dgm:cxn modelId="{A0BF0D8B-4004-4E8F-A3A6-DC1B29FF0B76}" type="presParOf" srcId="{CA7BBDC1-C48A-425A-8BA6-8FDEA5FB95B9}" destId="{AA812A40-2894-4F0D-A47A-B4A92CC9F4DE}" srcOrd="1" destOrd="0" presId="urn:microsoft.com/office/officeart/2005/8/layout/orgChart1"/>
    <dgm:cxn modelId="{56F9E035-606C-478B-AF3B-CB33E0E25B45}" type="presParOf" srcId="{2C563031-6F73-41E6-A8DD-AAB6636EC1B6}" destId="{A35C505D-018C-4EB4-B8E2-D83C0DB91906}" srcOrd="1" destOrd="0" presId="urn:microsoft.com/office/officeart/2005/8/layout/orgChart1"/>
    <dgm:cxn modelId="{2CF75118-6FCF-4846-AE51-3223CA47E882}" type="presParOf" srcId="{2C563031-6F73-41E6-A8DD-AAB6636EC1B6}" destId="{99D2482F-D9BD-4F36-99A6-50D29F946E63}" srcOrd="2" destOrd="0" presId="urn:microsoft.com/office/officeart/2005/8/layout/orgChart1"/>
    <dgm:cxn modelId="{4ADD3B90-F3AE-4032-9359-3946DE2A3303}" type="presParOf" srcId="{56D65064-3CE9-4040-BC49-39589FF7BE01}" destId="{6756734F-42D5-4EB7-AE32-9D0FE682676B}" srcOrd="4" destOrd="0" presId="urn:microsoft.com/office/officeart/2005/8/layout/orgChart1"/>
    <dgm:cxn modelId="{D220BCCF-2CF5-40E2-806A-895894B8684D}" type="presParOf" srcId="{56D65064-3CE9-4040-BC49-39589FF7BE01}" destId="{410645ED-6540-488D-851B-6B4AE8648010}" srcOrd="5" destOrd="0" presId="urn:microsoft.com/office/officeart/2005/8/layout/orgChart1"/>
    <dgm:cxn modelId="{8C37247C-BC34-4F37-9DDF-15967C09D2E9}" type="presParOf" srcId="{410645ED-6540-488D-851B-6B4AE8648010}" destId="{584A1771-4B24-40FE-9838-2BD376509F85}" srcOrd="0" destOrd="0" presId="urn:microsoft.com/office/officeart/2005/8/layout/orgChart1"/>
    <dgm:cxn modelId="{C891F502-5E3A-4EE5-B95D-B23779DFABA4}" type="presParOf" srcId="{584A1771-4B24-40FE-9838-2BD376509F85}" destId="{CA0685BF-7C7E-48BF-9FAE-DA47304BCDD4}" srcOrd="0" destOrd="0" presId="urn:microsoft.com/office/officeart/2005/8/layout/orgChart1"/>
    <dgm:cxn modelId="{9DA9C2B3-282D-4CC5-BE49-E575F6A8DB64}" type="presParOf" srcId="{584A1771-4B24-40FE-9838-2BD376509F85}" destId="{A44BBCA7-CBBE-4938-A46E-06E2A2D3FAFF}" srcOrd="1" destOrd="0" presId="urn:microsoft.com/office/officeart/2005/8/layout/orgChart1"/>
    <dgm:cxn modelId="{D2E3E8DC-719C-4831-BB04-41DFE09ED1A2}" type="presParOf" srcId="{410645ED-6540-488D-851B-6B4AE8648010}" destId="{D8CEFEEE-CA5A-44F5-A19E-C44C8DFA1C72}" srcOrd="1" destOrd="0" presId="urn:microsoft.com/office/officeart/2005/8/layout/orgChart1"/>
    <dgm:cxn modelId="{E94A9F25-A5FD-45FC-B959-E2DD44336F21}" type="presParOf" srcId="{410645ED-6540-488D-851B-6B4AE8648010}" destId="{DADFBB93-D2F3-49D3-BCBA-8F1EC33551B6}" srcOrd="2" destOrd="0" presId="urn:microsoft.com/office/officeart/2005/8/layout/orgChart1"/>
    <dgm:cxn modelId="{F5C392E9-1C10-45C1-ABDF-63340ECC99CD}" type="presParOf" srcId="{56D65064-3CE9-4040-BC49-39589FF7BE01}" destId="{34F8DF36-8DCA-41A8-876A-8D8B7B72E0C2}" srcOrd="6" destOrd="0" presId="urn:microsoft.com/office/officeart/2005/8/layout/orgChart1"/>
    <dgm:cxn modelId="{28AE9E16-A9CF-46D2-8A13-C3431DCF9B3B}" type="presParOf" srcId="{56D65064-3CE9-4040-BC49-39589FF7BE01}" destId="{1AA92BDD-402D-4FA9-8D7F-CEAB49255D0F}" srcOrd="7" destOrd="0" presId="urn:microsoft.com/office/officeart/2005/8/layout/orgChart1"/>
    <dgm:cxn modelId="{4878FA72-7071-4773-831C-6686EAA751CB}" type="presParOf" srcId="{1AA92BDD-402D-4FA9-8D7F-CEAB49255D0F}" destId="{F9C8965D-A7F6-4ACA-B9EF-510219BFD1E1}" srcOrd="0" destOrd="0" presId="urn:microsoft.com/office/officeart/2005/8/layout/orgChart1"/>
    <dgm:cxn modelId="{A8ACBEDB-428C-4397-993E-8C4DC3DB0930}" type="presParOf" srcId="{F9C8965D-A7F6-4ACA-B9EF-510219BFD1E1}" destId="{5BCA0792-0B6F-4A8A-B35F-A71DBBA49855}" srcOrd="0" destOrd="0" presId="urn:microsoft.com/office/officeart/2005/8/layout/orgChart1"/>
    <dgm:cxn modelId="{B8EAF122-05D3-42DE-B92C-7E189571C5E5}" type="presParOf" srcId="{F9C8965D-A7F6-4ACA-B9EF-510219BFD1E1}" destId="{FACD805B-1157-406F-9790-9C4D72237D76}" srcOrd="1" destOrd="0" presId="urn:microsoft.com/office/officeart/2005/8/layout/orgChart1"/>
    <dgm:cxn modelId="{012BB05F-88F7-4FF3-9471-60A4C9806F51}" type="presParOf" srcId="{1AA92BDD-402D-4FA9-8D7F-CEAB49255D0F}" destId="{E821C986-F1B8-4FE6-A3F6-3390E32D8B0F}" srcOrd="1" destOrd="0" presId="urn:microsoft.com/office/officeart/2005/8/layout/orgChart1"/>
    <dgm:cxn modelId="{17034F86-BC61-46F6-A22A-53A649B85483}" type="presParOf" srcId="{1AA92BDD-402D-4FA9-8D7F-CEAB49255D0F}" destId="{57584505-0F12-402B-BFDC-3DB00DB9FFF3}" srcOrd="2" destOrd="0" presId="urn:microsoft.com/office/officeart/2005/8/layout/orgChart1"/>
    <dgm:cxn modelId="{E316F28F-9C03-422E-B526-9D8E24C7A96E}" type="presParOf" srcId="{562B1825-A3FB-4249-8DD4-165F2E6DC969}" destId="{7B9D1B34-4FEC-4762-A378-938BA793927B}" srcOrd="2" destOrd="0" presId="urn:microsoft.com/office/officeart/2005/8/layout/orgChart1"/>
  </dgm:cxnLst>
  <dgm:bg>
    <a:noFill/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F1D70D-DF89-4385-A3E4-42BC53957AF3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pPr rtl="1"/>
          <a:endParaRPr lang="ar-SA"/>
        </a:p>
      </dgm:t>
    </dgm:pt>
    <dgm:pt modelId="{A374A490-A9E5-4C84-8F36-C09EC49721D3}">
      <dgm:prSet phldrT="[نص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u="none" dirty="0" smtClean="0">
              <a:solidFill>
                <a:schemeClr val="accent1">
                  <a:lumMod val="50000"/>
                </a:schemeClr>
              </a:solidFill>
              <a:effectLst/>
            </a:rPr>
            <a:t>Types of studies </a:t>
          </a:r>
          <a:endParaRPr lang="ar-SA" u="none" dirty="0">
            <a:solidFill>
              <a:schemeClr val="accent1">
                <a:lumMod val="50000"/>
              </a:schemeClr>
            </a:solidFill>
            <a:effectLst/>
          </a:endParaRPr>
        </a:p>
      </dgm:t>
    </dgm:pt>
    <dgm:pt modelId="{045DDCFD-C30C-4A50-8232-DC2C132236E5}" type="parTrans" cxnId="{FE176E48-A348-4B7C-87D1-E92037FC8B58}">
      <dgm:prSet/>
      <dgm:spPr/>
      <dgm:t>
        <a:bodyPr/>
        <a:lstStyle/>
        <a:p>
          <a:pPr rtl="1"/>
          <a:endParaRPr lang="ar-SA"/>
        </a:p>
      </dgm:t>
    </dgm:pt>
    <dgm:pt modelId="{556D23D5-262D-482A-A749-ECBCB473709A}" type="sibTrans" cxnId="{FE176E48-A348-4B7C-87D1-E92037FC8B58}">
      <dgm:prSet/>
      <dgm:spPr/>
      <dgm:t>
        <a:bodyPr/>
        <a:lstStyle/>
        <a:p>
          <a:pPr rtl="1"/>
          <a:endParaRPr lang="ar-SA"/>
        </a:p>
      </dgm:t>
    </dgm:pt>
    <dgm:pt modelId="{3D5C7311-9CCF-43D0-A7E2-5F9AD1BE7890}">
      <dgm:prSet phldrT="[نص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dirty="0" smtClean="0"/>
            <a:t>Observational Studies</a:t>
          </a:r>
          <a:endParaRPr lang="ar-SA" sz="2400" dirty="0"/>
        </a:p>
      </dgm:t>
    </dgm:pt>
    <dgm:pt modelId="{F7576585-0184-4D3A-9596-CC7A1D8562C4}" type="parTrans" cxnId="{FC2ED57D-4F49-49A7-A63B-0AE254CE8B7C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031E11B6-14F0-4A73-AAEF-2704298EB3FE}" type="sibTrans" cxnId="{FC2ED57D-4F49-49A7-A63B-0AE254CE8B7C}">
      <dgm:prSet/>
      <dgm:spPr/>
      <dgm:t>
        <a:bodyPr/>
        <a:lstStyle/>
        <a:p>
          <a:pPr rtl="1"/>
          <a:endParaRPr lang="ar-SA"/>
        </a:p>
      </dgm:t>
    </dgm:pt>
    <dgm:pt modelId="{D1BD129E-25B9-4DDE-A7AC-68255C9AE75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sz="2400" dirty="0" smtClean="0"/>
            <a:t>Experimental Studies</a:t>
          </a:r>
          <a:endParaRPr lang="en-US" sz="2400" dirty="0"/>
        </a:p>
      </dgm:t>
    </dgm:pt>
    <dgm:pt modelId="{FAE87EA6-B6DF-4710-AF5E-882EE88A3FF1}" type="parTrans" cxnId="{1B9893E8-A001-4CBF-8548-0ED1C410C771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pPr rtl="1"/>
          <a:endParaRPr lang="ar-SA"/>
        </a:p>
      </dgm:t>
    </dgm:pt>
    <dgm:pt modelId="{29DB38C1-EDB2-41AC-B385-CD8D989DE135}" type="sibTrans" cxnId="{1B9893E8-A001-4CBF-8548-0ED1C410C771}">
      <dgm:prSet/>
      <dgm:spPr/>
      <dgm:t>
        <a:bodyPr/>
        <a:lstStyle/>
        <a:p>
          <a:pPr rtl="1"/>
          <a:endParaRPr lang="ar-SA"/>
        </a:p>
      </dgm:t>
    </dgm:pt>
    <dgm:pt modelId="{64A65035-8DE7-4436-AFC6-D5108F84F598}" type="pres">
      <dgm:prSet presAssocID="{ADF1D70D-DF89-4385-A3E4-42BC53957A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62B1825-A3FB-4249-8DD4-165F2E6DC969}" type="pres">
      <dgm:prSet presAssocID="{A374A490-A9E5-4C84-8F36-C09EC49721D3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7484E0F-FB2D-4981-8720-B2E04FDAAC5B}" type="pres">
      <dgm:prSet presAssocID="{A374A490-A9E5-4C84-8F36-C09EC49721D3}" presName="rootComposite1" presStyleCnt="0"/>
      <dgm:spPr/>
      <dgm:t>
        <a:bodyPr/>
        <a:lstStyle/>
        <a:p>
          <a:endParaRPr lang="en-US"/>
        </a:p>
      </dgm:t>
    </dgm:pt>
    <dgm:pt modelId="{182CA684-7EC6-48B7-933D-5A1E2FAEC4CD}" type="pres">
      <dgm:prSet presAssocID="{A374A490-A9E5-4C84-8F36-C09EC49721D3}" presName="rootText1" presStyleLbl="node0" presStyleIdx="0" presStyleCnt="1" custScaleX="232845" custLinFactNeighborY="-30328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52C7986-0AC2-43A5-88BF-6228274335C1}" type="pres">
      <dgm:prSet presAssocID="{A374A490-A9E5-4C84-8F36-C09EC49721D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56D65064-3CE9-4040-BC49-39589FF7BE01}" type="pres">
      <dgm:prSet presAssocID="{A374A490-A9E5-4C84-8F36-C09EC49721D3}" presName="hierChild2" presStyleCnt="0"/>
      <dgm:spPr/>
      <dgm:t>
        <a:bodyPr/>
        <a:lstStyle/>
        <a:p>
          <a:endParaRPr lang="en-US"/>
        </a:p>
      </dgm:t>
    </dgm:pt>
    <dgm:pt modelId="{F00D9CE3-9146-4CB8-9F1C-B5A971A7A74B}" type="pres">
      <dgm:prSet presAssocID="{F7576585-0184-4D3A-9596-CC7A1D8562C4}" presName="Name37" presStyleLbl="parChTrans1D2" presStyleIdx="0" presStyleCnt="2"/>
      <dgm:spPr/>
      <dgm:t>
        <a:bodyPr/>
        <a:lstStyle/>
        <a:p>
          <a:endParaRPr lang="en-US"/>
        </a:p>
      </dgm:t>
    </dgm:pt>
    <dgm:pt modelId="{B944BDB9-32D5-4582-B16D-B05F1E038FBE}" type="pres">
      <dgm:prSet presAssocID="{3D5C7311-9CCF-43D0-A7E2-5F9AD1BE78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6D8E8AC-C266-4F0C-943F-4B3EB2EF39D7}" type="pres">
      <dgm:prSet presAssocID="{3D5C7311-9CCF-43D0-A7E2-5F9AD1BE7890}" presName="rootComposite" presStyleCnt="0"/>
      <dgm:spPr/>
      <dgm:t>
        <a:bodyPr/>
        <a:lstStyle/>
        <a:p>
          <a:endParaRPr lang="en-US"/>
        </a:p>
      </dgm:t>
    </dgm:pt>
    <dgm:pt modelId="{E31F0673-6F64-4539-8F86-4FA91733A86C}" type="pres">
      <dgm:prSet presAssocID="{3D5C7311-9CCF-43D0-A7E2-5F9AD1BE7890}" presName="rootText" presStyleLbl="node2" presStyleIdx="0" presStyleCnt="2" custScaleX="9076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D99E5A5-B8A3-4167-A81A-645865E5D1FB}" type="pres">
      <dgm:prSet presAssocID="{3D5C7311-9CCF-43D0-A7E2-5F9AD1BE7890}" presName="rootConnector" presStyleLbl="node2" presStyleIdx="0" presStyleCnt="2"/>
      <dgm:spPr/>
      <dgm:t>
        <a:bodyPr/>
        <a:lstStyle/>
        <a:p>
          <a:endParaRPr lang="en-US"/>
        </a:p>
      </dgm:t>
    </dgm:pt>
    <dgm:pt modelId="{C744328A-7DDA-47D9-A46D-EC7325DF0079}" type="pres">
      <dgm:prSet presAssocID="{3D5C7311-9CCF-43D0-A7E2-5F9AD1BE7890}" presName="hierChild4" presStyleCnt="0"/>
      <dgm:spPr/>
      <dgm:t>
        <a:bodyPr/>
        <a:lstStyle/>
        <a:p>
          <a:endParaRPr lang="en-US"/>
        </a:p>
      </dgm:t>
    </dgm:pt>
    <dgm:pt modelId="{545D6339-74C8-4643-A7FD-89F8B00472B3}" type="pres">
      <dgm:prSet presAssocID="{3D5C7311-9CCF-43D0-A7E2-5F9AD1BE7890}" presName="hierChild5" presStyleCnt="0"/>
      <dgm:spPr/>
      <dgm:t>
        <a:bodyPr/>
        <a:lstStyle/>
        <a:p>
          <a:endParaRPr lang="en-US"/>
        </a:p>
      </dgm:t>
    </dgm:pt>
    <dgm:pt modelId="{838272E7-9EDD-4BEC-8841-8A73B4A4445D}" type="pres">
      <dgm:prSet presAssocID="{FAE87EA6-B6DF-4710-AF5E-882EE88A3FF1}" presName="Name37" presStyleLbl="parChTrans1D2" presStyleIdx="1" presStyleCnt="2"/>
      <dgm:spPr/>
      <dgm:t>
        <a:bodyPr/>
        <a:lstStyle/>
        <a:p>
          <a:endParaRPr lang="en-US"/>
        </a:p>
      </dgm:t>
    </dgm:pt>
    <dgm:pt modelId="{2C563031-6F73-41E6-A8DD-AAB6636EC1B6}" type="pres">
      <dgm:prSet presAssocID="{D1BD129E-25B9-4DDE-A7AC-68255C9AE75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CA7BBDC1-C48A-425A-8BA6-8FDEA5FB95B9}" type="pres">
      <dgm:prSet presAssocID="{D1BD129E-25B9-4DDE-A7AC-68255C9AE758}" presName="rootComposite" presStyleCnt="0"/>
      <dgm:spPr/>
      <dgm:t>
        <a:bodyPr/>
        <a:lstStyle/>
        <a:p>
          <a:endParaRPr lang="en-US"/>
        </a:p>
      </dgm:t>
    </dgm:pt>
    <dgm:pt modelId="{D8B7FC95-65E6-468C-832B-940218D01F5E}" type="pres">
      <dgm:prSet presAssocID="{D1BD129E-25B9-4DDE-A7AC-68255C9AE758}" presName="rootText" presStyleLbl="node2" presStyleIdx="1" presStyleCnt="2" custScaleX="914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812A40-2894-4F0D-A47A-B4A92CC9F4DE}" type="pres">
      <dgm:prSet presAssocID="{D1BD129E-25B9-4DDE-A7AC-68255C9AE758}" presName="rootConnector" presStyleLbl="node2" presStyleIdx="1" presStyleCnt="2"/>
      <dgm:spPr/>
      <dgm:t>
        <a:bodyPr/>
        <a:lstStyle/>
        <a:p>
          <a:endParaRPr lang="en-US"/>
        </a:p>
      </dgm:t>
    </dgm:pt>
    <dgm:pt modelId="{A35C505D-018C-4EB4-B8E2-D83C0DB91906}" type="pres">
      <dgm:prSet presAssocID="{D1BD129E-25B9-4DDE-A7AC-68255C9AE758}" presName="hierChild4" presStyleCnt="0"/>
      <dgm:spPr/>
      <dgm:t>
        <a:bodyPr/>
        <a:lstStyle/>
        <a:p>
          <a:endParaRPr lang="en-US"/>
        </a:p>
      </dgm:t>
    </dgm:pt>
    <dgm:pt modelId="{99D2482F-D9BD-4F36-99A6-50D29F946E63}" type="pres">
      <dgm:prSet presAssocID="{D1BD129E-25B9-4DDE-A7AC-68255C9AE758}" presName="hierChild5" presStyleCnt="0"/>
      <dgm:spPr/>
      <dgm:t>
        <a:bodyPr/>
        <a:lstStyle/>
        <a:p>
          <a:endParaRPr lang="en-US"/>
        </a:p>
      </dgm:t>
    </dgm:pt>
    <dgm:pt modelId="{7B9D1B34-4FEC-4762-A378-938BA793927B}" type="pres">
      <dgm:prSet presAssocID="{A374A490-A9E5-4C84-8F36-C09EC49721D3}" presName="hierChild3" presStyleCnt="0"/>
      <dgm:spPr/>
      <dgm:t>
        <a:bodyPr/>
        <a:lstStyle/>
        <a:p>
          <a:endParaRPr lang="en-US"/>
        </a:p>
      </dgm:t>
    </dgm:pt>
  </dgm:ptLst>
  <dgm:cxnLst>
    <dgm:cxn modelId="{376B172D-A090-4B24-8D71-B677DCADDBBC}" type="presOf" srcId="{3D5C7311-9CCF-43D0-A7E2-5F9AD1BE7890}" destId="{E31F0673-6F64-4539-8F86-4FA91733A86C}" srcOrd="0" destOrd="0" presId="urn:microsoft.com/office/officeart/2005/8/layout/orgChart1"/>
    <dgm:cxn modelId="{89B176AD-5F3D-416A-9389-309CDBC810E6}" type="presOf" srcId="{A374A490-A9E5-4C84-8F36-C09EC49721D3}" destId="{182CA684-7EC6-48B7-933D-5A1E2FAEC4CD}" srcOrd="0" destOrd="0" presId="urn:microsoft.com/office/officeart/2005/8/layout/orgChart1"/>
    <dgm:cxn modelId="{3C3FC36A-893C-44D4-99F5-DB0BC5E1D57B}" type="presOf" srcId="{FAE87EA6-B6DF-4710-AF5E-882EE88A3FF1}" destId="{838272E7-9EDD-4BEC-8841-8A73B4A4445D}" srcOrd="0" destOrd="0" presId="urn:microsoft.com/office/officeart/2005/8/layout/orgChart1"/>
    <dgm:cxn modelId="{ABBF7F49-9C6D-46F3-99FB-E1DA5BFF024D}" type="presOf" srcId="{3D5C7311-9CCF-43D0-A7E2-5F9AD1BE7890}" destId="{ED99E5A5-B8A3-4167-A81A-645865E5D1FB}" srcOrd="1" destOrd="0" presId="urn:microsoft.com/office/officeart/2005/8/layout/orgChart1"/>
    <dgm:cxn modelId="{FC2ED57D-4F49-49A7-A63B-0AE254CE8B7C}" srcId="{A374A490-A9E5-4C84-8F36-C09EC49721D3}" destId="{3D5C7311-9CCF-43D0-A7E2-5F9AD1BE7890}" srcOrd="0" destOrd="0" parTransId="{F7576585-0184-4D3A-9596-CC7A1D8562C4}" sibTransId="{031E11B6-14F0-4A73-AAEF-2704298EB3FE}"/>
    <dgm:cxn modelId="{D5004F06-DB9A-460B-B756-B302A590F694}" type="presOf" srcId="{D1BD129E-25B9-4DDE-A7AC-68255C9AE758}" destId="{AA812A40-2894-4F0D-A47A-B4A92CC9F4DE}" srcOrd="1" destOrd="0" presId="urn:microsoft.com/office/officeart/2005/8/layout/orgChart1"/>
    <dgm:cxn modelId="{7178C669-7787-4B1D-BC9F-CD28440468AA}" type="presOf" srcId="{D1BD129E-25B9-4DDE-A7AC-68255C9AE758}" destId="{D8B7FC95-65E6-468C-832B-940218D01F5E}" srcOrd="0" destOrd="0" presId="urn:microsoft.com/office/officeart/2005/8/layout/orgChart1"/>
    <dgm:cxn modelId="{204F1094-4F58-4390-BD96-B01C2706A7D4}" type="presOf" srcId="{F7576585-0184-4D3A-9596-CC7A1D8562C4}" destId="{F00D9CE3-9146-4CB8-9F1C-B5A971A7A74B}" srcOrd="0" destOrd="0" presId="urn:microsoft.com/office/officeart/2005/8/layout/orgChart1"/>
    <dgm:cxn modelId="{1B9893E8-A001-4CBF-8548-0ED1C410C771}" srcId="{A374A490-A9E5-4C84-8F36-C09EC49721D3}" destId="{D1BD129E-25B9-4DDE-A7AC-68255C9AE758}" srcOrd="1" destOrd="0" parTransId="{FAE87EA6-B6DF-4710-AF5E-882EE88A3FF1}" sibTransId="{29DB38C1-EDB2-41AC-B385-CD8D989DE135}"/>
    <dgm:cxn modelId="{C4CC4A97-8083-4C69-BA7A-5A3414C06623}" type="presOf" srcId="{A374A490-A9E5-4C84-8F36-C09EC49721D3}" destId="{852C7986-0AC2-43A5-88BF-6228274335C1}" srcOrd="1" destOrd="0" presId="urn:microsoft.com/office/officeart/2005/8/layout/orgChart1"/>
    <dgm:cxn modelId="{FE176E48-A348-4B7C-87D1-E92037FC8B58}" srcId="{ADF1D70D-DF89-4385-A3E4-42BC53957AF3}" destId="{A374A490-A9E5-4C84-8F36-C09EC49721D3}" srcOrd="0" destOrd="0" parTransId="{045DDCFD-C30C-4A50-8232-DC2C132236E5}" sibTransId="{556D23D5-262D-482A-A749-ECBCB473709A}"/>
    <dgm:cxn modelId="{91FA33D3-3171-46A4-8DA0-A48B01D52C71}" type="presOf" srcId="{ADF1D70D-DF89-4385-A3E4-42BC53957AF3}" destId="{64A65035-8DE7-4436-AFC6-D5108F84F598}" srcOrd="0" destOrd="0" presId="urn:microsoft.com/office/officeart/2005/8/layout/orgChart1"/>
    <dgm:cxn modelId="{8577A316-6946-42ED-971D-172D50C64091}" type="presParOf" srcId="{64A65035-8DE7-4436-AFC6-D5108F84F598}" destId="{562B1825-A3FB-4249-8DD4-165F2E6DC969}" srcOrd="0" destOrd="0" presId="urn:microsoft.com/office/officeart/2005/8/layout/orgChart1"/>
    <dgm:cxn modelId="{54628610-3881-491D-A5E9-19EC8D507B7F}" type="presParOf" srcId="{562B1825-A3FB-4249-8DD4-165F2E6DC969}" destId="{37484E0F-FB2D-4981-8720-B2E04FDAAC5B}" srcOrd="0" destOrd="0" presId="urn:microsoft.com/office/officeart/2005/8/layout/orgChart1"/>
    <dgm:cxn modelId="{46AF48C6-6344-4E28-88CA-409FE13A7F98}" type="presParOf" srcId="{37484E0F-FB2D-4981-8720-B2E04FDAAC5B}" destId="{182CA684-7EC6-48B7-933D-5A1E2FAEC4CD}" srcOrd="0" destOrd="0" presId="urn:microsoft.com/office/officeart/2005/8/layout/orgChart1"/>
    <dgm:cxn modelId="{A71EECF1-EF4A-466E-A832-1FD1B45A58BD}" type="presParOf" srcId="{37484E0F-FB2D-4981-8720-B2E04FDAAC5B}" destId="{852C7986-0AC2-43A5-88BF-6228274335C1}" srcOrd="1" destOrd="0" presId="urn:microsoft.com/office/officeart/2005/8/layout/orgChart1"/>
    <dgm:cxn modelId="{5608FE5A-1401-40AA-8A17-BFA87D87AD61}" type="presParOf" srcId="{562B1825-A3FB-4249-8DD4-165F2E6DC969}" destId="{56D65064-3CE9-4040-BC49-39589FF7BE01}" srcOrd="1" destOrd="0" presId="urn:microsoft.com/office/officeart/2005/8/layout/orgChart1"/>
    <dgm:cxn modelId="{E9F90EF7-D323-4D9F-B347-5238DB7432ED}" type="presParOf" srcId="{56D65064-3CE9-4040-BC49-39589FF7BE01}" destId="{F00D9CE3-9146-4CB8-9F1C-B5A971A7A74B}" srcOrd="0" destOrd="0" presId="urn:microsoft.com/office/officeart/2005/8/layout/orgChart1"/>
    <dgm:cxn modelId="{2A1121C2-6478-40BF-97E3-FE564CB05EED}" type="presParOf" srcId="{56D65064-3CE9-4040-BC49-39589FF7BE01}" destId="{B944BDB9-32D5-4582-B16D-B05F1E038FBE}" srcOrd="1" destOrd="0" presId="urn:microsoft.com/office/officeart/2005/8/layout/orgChart1"/>
    <dgm:cxn modelId="{FFECF627-44EB-40C2-92DC-950DDA0B9C80}" type="presParOf" srcId="{B944BDB9-32D5-4582-B16D-B05F1E038FBE}" destId="{66D8E8AC-C266-4F0C-943F-4B3EB2EF39D7}" srcOrd="0" destOrd="0" presId="urn:microsoft.com/office/officeart/2005/8/layout/orgChart1"/>
    <dgm:cxn modelId="{C5795040-D31A-460A-BF3B-C9B806476843}" type="presParOf" srcId="{66D8E8AC-C266-4F0C-943F-4B3EB2EF39D7}" destId="{E31F0673-6F64-4539-8F86-4FA91733A86C}" srcOrd="0" destOrd="0" presId="urn:microsoft.com/office/officeart/2005/8/layout/orgChart1"/>
    <dgm:cxn modelId="{12F8004E-F230-45C6-B659-23254C7DBEC0}" type="presParOf" srcId="{66D8E8AC-C266-4F0C-943F-4B3EB2EF39D7}" destId="{ED99E5A5-B8A3-4167-A81A-645865E5D1FB}" srcOrd="1" destOrd="0" presId="urn:microsoft.com/office/officeart/2005/8/layout/orgChart1"/>
    <dgm:cxn modelId="{1BC058A7-90AD-45DD-AFF2-49CA755158F5}" type="presParOf" srcId="{B944BDB9-32D5-4582-B16D-B05F1E038FBE}" destId="{C744328A-7DDA-47D9-A46D-EC7325DF0079}" srcOrd="1" destOrd="0" presId="urn:microsoft.com/office/officeart/2005/8/layout/orgChart1"/>
    <dgm:cxn modelId="{1537DCA7-1211-47A5-A034-A83BA63C07F0}" type="presParOf" srcId="{B944BDB9-32D5-4582-B16D-B05F1E038FBE}" destId="{545D6339-74C8-4643-A7FD-89F8B00472B3}" srcOrd="2" destOrd="0" presId="urn:microsoft.com/office/officeart/2005/8/layout/orgChart1"/>
    <dgm:cxn modelId="{377C2D4F-8941-4C8E-AE78-185EE0DB300C}" type="presParOf" srcId="{56D65064-3CE9-4040-BC49-39589FF7BE01}" destId="{838272E7-9EDD-4BEC-8841-8A73B4A4445D}" srcOrd="2" destOrd="0" presId="urn:microsoft.com/office/officeart/2005/8/layout/orgChart1"/>
    <dgm:cxn modelId="{EA7CC668-D9E2-4D2B-97A2-35743B927155}" type="presParOf" srcId="{56D65064-3CE9-4040-BC49-39589FF7BE01}" destId="{2C563031-6F73-41E6-A8DD-AAB6636EC1B6}" srcOrd="3" destOrd="0" presId="urn:microsoft.com/office/officeart/2005/8/layout/orgChart1"/>
    <dgm:cxn modelId="{90F2B2E2-A327-4946-8239-E57AB071E3A9}" type="presParOf" srcId="{2C563031-6F73-41E6-A8DD-AAB6636EC1B6}" destId="{CA7BBDC1-C48A-425A-8BA6-8FDEA5FB95B9}" srcOrd="0" destOrd="0" presId="urn:microsoft.com/office/officeart/2005/8/layout/orgChart1"/>
    <dgm:cxn modelId="{6331D27B-88AC-4C11-866B-62745BD92207}" type="presParOf" srcId="{CA7BBDC1-C48A-425A-8BA6-8FDEA5FB95B9}" destId="{D8B7FC95-65E6-468C-832B-940218D01F5E}" srcOrd="0" destOrd="0" presId="urn:microsoft.com/office/officeart/2005/8/layout/orgChart1"/>
    <dgm:cxn modelId="{13118E2E-194C-452D-B212-1813319B379D}" type="presParOf" srcId="{CA7BBDC1-C48A-425A-8BA6-8FDEA5FB95B9}" destId="{AA812A40-2894-4F0D-A47A-B4A92CC9F4DE}" srcOrd="1" destOrd="0" presId="urn:microsoft.com/office/officeart/2005/8/layout/orgChart1"/>
    <dgm:cxn modelId="{27C83A81-E0B8-4500-8CFB-B9DE9BBE7760}" type="presParOf" srcId="{2C563031-6F73-41E6-A8DD-AAB6636EC1B6}" destId="{A35C505D-018C-4EB4-B8E2-D83C0DB91906}" srcOrd="1" destOrd="0" presId="urn:microsoft.com/office/officeart/2005/8/layout/orgChart1"/>
    <dgm:cxn modelId="{DFCDDE3B-5ED4-4E68-993B-04F5A29497C7}" type="presParOf" srcId="{2C563031-6F73-41E6-A8DD-AAB6636EC1B6}" destId="{99D2482F-D9BD-4F36-99A6-50D29F946E63}" srcOrd="2" destOrd="0" presId="urn:microsoft.com/office/officeart/2005/8/layout/orgChart1"/>
    <dgm:cxn modelId="{EC95D130-D8D7-4E54-8017-01CEF51D572E}" type="presParOf" srcId="{562B1825-A3FB-4249-8DD4-165F2E6DC969}" destId="{7B9D1B34-4FEC-4762-A378-938BA793927B}" srcOrd="2" destOrd="0" presId="urn:microsoft.com/office/officeart/2005/8/layout/orgChart1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54EFEEA-2554-42E8-B6F0-BEB4EF5799E7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E4999A0-D0B8-499D-9543-201E7F585C9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999A0-D0B8-499D-9543-201E7F585C9A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5334E-ED81-4C82-BC3E-68AD99ED5A15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C5334E-ED81-4C82-BC3E-68AD99ED5A15}" type="slidenum">
              <a:rPr lang="ar-SA" smtClean="0"/>
              <a:pPr/>
              <a:t>19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SA"/>
          </a:p>
        </p:txBody>
      </p:sp>
      <p:sp>
        <p:nvSpPr>
          <p:cNvPr id="10" name="مستطيل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مستطيل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رابط مستقيم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رابط مستقيم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مستطيل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شكل بيضاوي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شكل بيضاوي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شكل بيضاوي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SA"/>
          </a:p>
        </p:txBody>
      </p:sp>
      <p:sp>
        <p:nvSpPr>
          <p:cNvPr id="9" name="مستطيل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رابط مستقيم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رابط مستقيم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مستطيل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شكل بيضاوي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شكل بيضاوي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شكل بيضاوي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رابط مستقيم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نص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مستطيل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شكل بيضاوي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عنصر نائب للمحتوى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3" name="عنصر نائب للتذييل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شكل بيضاوي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مستطيل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رابط مستقيم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عنصر نائب للتاريخ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ستطيل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شكل بيضاوي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3108" y="928670"/>
            <a:ext cx="6515108" cy="2930098"/>
          </a:xfrm>
        </p:spPr>
        <p:txBody>
          <a:bodyPr>
            <a:normAutofit/>
          </a:bodyPr>
          <a:lstStyle/>
          <a:p>
            <a:pPr algn="ctr"/>
            <a:r>
              <a:rPr lang="en-US" sz="48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General Statistics </a:t>
            </a:r>
            <a:br>
              <a:rPr lang="en-US" sz="48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sz="48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en-US" sz="48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en-US" sz="40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Stat 110</a:t>
            </a:r>
            <a:endParaRPr lang="en-US" sz="4000" u="sng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5" name="Picture 3" descr="C:\Users\hadeel\AppData\Local\Microsoft\Windows\Temporary Internet Files\Content.IE5\7L1N9IZQ\MC900240419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4429132"/>
            <a:ext cx="1850746" cy="1053389"/>
          </a:xfrm>
          <a:prstGeom prst="rect">
            <a:avLst/>
          </a:prstGeom>
          <a:ln>
            <a:noFill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 advTm="17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/>
          <p:nvPr/>
        </p:nvSpPr>
        <p:spPr>
          <a:xfrm>
            <a:off x="1905000" y="76200"/>
            <a:ext cx="4876800" cy="762000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Branches of  Statistics 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6" name="Right Brace 5"/>
          <p:cNvSpPr/>
          <p:nvPr/>
        </p:nvSpPr>
        <p:spPr>
          <a:xfrm rot="16200000">
            <a:off x="4038600" y="-1752601"/>
            <a:ext cx="762000" cy="5943600"/>
          </a:xfrm>
          <a:prstGeom prst="rightBrace">
            <a:avLst>
              <a:gd name="adj1" fmla="val 17424"/>
              <a:gd name="adj2" fmla="val 50000"/>
            </a:avLst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3400" y="1551801"/>
            <a:ext cx="1905000" cy="685800"/>
          </a:xfrm>
          <a:prstGeom prst="rect">
            <a:avLst/>
          </a:prstGeom>
          <a:solidFill>
            <a:srgbClr val="CCFF99"/>
          </a:solidFill>
          <a:ln w="25400" cmpd="dbl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 statistic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77000" y="1600200"/>
            <a:ext cx="1828800" cy="685800"/>
          </a:xfrm>
          <a:prstGeom prst="rect">
            <a:avLst/>
          </a:prstGeom>
          <a:solidFill>
            <a:srgbClr val="CCFF99"/>
          </a:solidFill>
          <a:ln w="25400" cmpd="dbl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Inferential</a:t>
            </a:r>
          </a:p>
          <a:p>
            <a:pPr algn="ctr" rtl="0"/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statistic 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13"/>
          <p:cNvGrpSpPr/>
          <p:nvPr/>
        </p:nvGrpSpPr>
        <p:grpSpPr>
          <a:xfrm>
            <a:off x="76200" y="2306244"/>
            <a:ext cx="4572000" cy="3982642"/>
            <a:chOff x="76200" y="2533869"/>
            <a:chExt cx="4572000" cy="3790731"/>
          </a:xfrm>
        </p:grpSpPr>
        <p:sp>
          <p:nvSpPr>
            <p:cNvPr id="10" name="Rectangle 10"/>
            <p:cNvSpPr/>
            <p:nvPr/>
          </p:nvSpPr>
          <p:spPr>
            <a:xfrm>
              <a:off x="76200" y="2533869"/>
              <a:ext cx="4572000" cy="2021326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l" rtl="0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consists of </a:t>
              </a:r>
            </a:p>
            <a:p>
              <a:pPr algn="l" rtl="0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the </a:t>
              </a:r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collection,</a:t>
              </a:r>
            </a:p>
            <a:p>
              <a:pPr algn="l" rtl="0"/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organization, </a:t>
              </a:r>
            </a:p>
            <a:p>
              <a:pPr algn="l" rtl="0"/>
              <a:r>
                <a:rPr lang="en-US" sz="28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summarization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, </a:t>
              </a:r>
            </a:p>
            <a:p>
              <a:pPr algn="l" rtl="0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and presentation of data.</a:t>
              </a:r>
            </a:p>
          </p:txBody>
        </p:sp>
        <p:sp>
          <p:nvSpPr>
            <p:cNvPr id="11" name="Rectangle 11"/>
            <p:cNvSpPr/>
            <p:nvPr/>
          </p:nvSpPr>
          <p:spPr>
            <a:xfrm>
              <a:off x="76200" y="2590800"/>
              <a:ext cx="4495800" cy="3733800"/>
            </a:xfrm>
            <a:prstGeom prst="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US"/>
            </a:p>
          </p:txBody>
        </p:sp>
        <p:sp>
          <p:nvSpPr>
            <p:cNvPr id="12" name="Rectangle 12"/>
            <p:cNvSpPr/>
            <p:nvPr/>
          </p:nvSpPr>
          <p:spPr>
            <a:xfrm>
              <a:off x="76200" y="4419600"/>
              <a:ext cx="4572000" cy="184555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l" rtl="0"/>
              <a:r>
                <a:rPr lang="en-US" sz="240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rPr>
                <a:t>For example :</a:t>
              </a:r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l" rtl="0"/>
              <a:r>
                <a:rPr lang="en-US" sz="2400" b="1" dirty="0" smtClean="0"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the average age of the student is 14 years.</a:t>
              </a:r>
            </a:p>
            <a:p>
              <a:pPr algn="l" rtl="0"/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-the median household income for people aged 25-34 is 35.888$.</a:t>
              </a:r>
            </a:p>
          </p:txBody>
        </p:sp>
      </p:grpSp>
      <p:sp>
        <p:nvSpPr>
          <p:cNvPr id="13" name="Rectangle 16"/>
          <p:cNvSpPr/>
          <p:nvPr/>
        </p:nvSpPr>
        <p:spPr>
          <a:xfrm>
            <a:off x="4648200" y="2362200"/>
            <a:ext cx="4343400" cy="39624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4" name="Rectangle 18"/>
          <p:cNvSpPr/>
          <p:nvPr/>
        </p:nvSpPr>
        <p:spPr>
          <a:xfrm>
            <a:off x="4572000" y="2328208"/>
            <a:ext cx="4572000" cy="20005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consists of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generalizing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from samples to populations, performing estimations and hypothesis tests, determining relationships among variables, and making predictions.</a:t>
            </a:r>
            <a:endParaRPr lang="en-US" sz="2400" dirty="0"/>
          </a:p>
        </p:txBody>
      </p:sp>
      <p:sp>
        <p:nvSpPr>
          <p:cNvPr id="15" name="Rectangle 19"/>
          <p:cNvSpPr/>
          <p:nvPr/>
        </p:nvSpPr>
        <p:spPr>
          <a:xfrm>
            <a:off x="4648200" y="4385608"/>
            <a:ext cx="457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example: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relationship between smoking and lung cancer.</a:t>
            </a:r>
          </a:p>
          <a:p>
            <a:pPr algn="l" rtl="0">
              <a:buClr>
                <a:srgbClr val="C00000"/>
              </a:buClr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probability 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457200" y="503237"/>
            <a:ext cx="8229600" cy="528321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Determine </a:t>
            </a:r>
            <a:r>
              <a:rPr lang="en-US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whether Descriptive or </a:t>
            </a:r>
            <a:r>
              <a:rPr lang="en-US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Inferential statistics were used:</a:t>
            </a:r>
          </a:p>
          <a:p>
            <a:pPr marL="109728" indent="0" algn="l" rtl="0">
              <a:buNone/>
            </a:pPr>
            <a:endParaRPr lang="en-US" b="1" u="sng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 algn="l" rtl="0">
              <a:buAutoNum type="alphaLcPeriod"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average jackpot for the top five lottery winners was $367.6 million. </a:t>
            </a:r>
          </a:p>
          <a:p>
            <a:pPr marL="624078" indent="-514350" algn="l" rtl="0">
              <a:buAutoNum type="alphaLcPeriod"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study done by the American Academy of Neurology suggests that older people who had a high caloric diet more than doubled their risk of memory loss.</a:t>
            </a:r>
          </a:p>
          <a:p>
            <a:pPr marL="624078" indent="-514350" algn="l" rtl="0">
              <a:buAutoNum type="alphaLcPeriod"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2011,79% of U.S. adults used the Internet.</a:t>
            </a:r>
          </a:p>
          <a:p>
            <a:pPr marL="624078" indent="-514350" algn="l" rtl="0">
              <a:buAutoNum type="alphaLcPeriod"/>
            </a:pP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 algn="l" rtl="0">
              <a:buAutoNum type="alphaLcPeriod"/>
            </a:pP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2011,there were 34 deaths from the avian flu.</a:t>
            </a:r>
          </a:p>
          <a:p>
            <a:pPr marL="624078" indent="-514350" algn="l" rtl="0">
              <a:buAutoNum type="alphaLcPeriod"/>
            </a:pPr>
            <a:endParaRPr lang="ar-SA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5786446" y="2000240"/>
            <a:ext cx="2071702" cy="5000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</a:t>
            </a:r>
            <a:endParaRPr lang="ar-SA" dirty="0"/>
          </a:p>
        </p:txBody>
      </p:sp>
      <p:sp>
        <p:nvSpPr>
          <p:cNvPr id="4" name="مستطيل مستدير الزوايا 3"/>
          <p:cNvSpPr/>
          <p:nvPr/>
        </p:nvSpPr>
        <p:spPr>
          <a:xfrm>
            <a:off x="3643306" y="3714752"/>
            <a:ext cx="2071702" cy="5000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Inferential</a:t>
            </a: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929322" y="4643446"/>
            <a:ext cx="2071702" cy="5000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Inferential</a:t>
            </a:r>
          </a:p>
          <a:p>
            <a:pPr algn="ctr"/>
            <a:endParaRPr lang="ar-SA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786446" y="5643578"/>
            <a:ext cx="2071702" cy="50006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</a:t>
            </a:r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412645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4" grpId="0" build="allAtOnce" animBg="1"/>
      <p:bldP spid="5" grpId="0" build="allAtOnce" animBg="1"/>
      <p:bldP spid="6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A researcher asked 80 students at KAU about their weight. As a result of this information, the average weight of students at KAU was 59kg. Which branch of statistics was used in this survey?  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/>
              <a:t>Observational                  Experimental</a:t>
            </a:r>
          </a:p>
          <a:p>
            <a:pPr algn="l" rtl="0">
              <a:buNone/>
            </a:pPr>
            <a:r>
              <a:rPr lang="en-US" dirty="0" smtClean="0"/>
              <a:t> </a:t>
            </a:r>
          </a:p>
          <a:p>
            <a:pPr algn="l" rtl="0">
              <a:buNone/>
            </a:pPr>
            <a:r>
              <a:rPr lang="en-US" dirty="0" smtClean="0"/>
              <a:t>Inferential                         Descriptive</a:t>
            </a:r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l" rtl="0"/>
            <a:r>
              <a:rPr lang="en-US" sz="2800" dirty="0" smtClean="0"/>
              <a:t>"There is a relationship between IQ tests and the final score student" Which branch of statistics is </a:t>
            </a:r>
          </a:p>
          <a:p>
            <a:pPr lvl="0" algn="l" rtl="0"/>
            <a:endParaRPr lang="en-US" sz="2800" dirty="0" smtClean="0"/>
          </a:p>
          <a:p>
            <a:pPr algn="l" rtl="0">
              <a:buNone/>
            </a:pPr>
            <a:r>
              <a:rPr lang="en-US" sz="2800" dirty="0" smtClean="0"/>
              <a:t>Observational                  Experimental</a:t>
            </a:r>
          </a:p>
          <a:p>
            <a:pPr algn="l" rtl="0">
              <a:buNone/>
            </a:pPr>
            <a:r>
              <a:rPr lang="en-US" sz="2800" dirty="0" smtClean="0"/>
              <a:t> </a:t>
            </a:r>
          </a:p>
          <a:p>
            <a:pPr algn="l" rtl="0">
              <a:buNone/>
            </a:pPr>
            <a:r>
              <a:rPr lang="en-US" sz="2800" dirty="0" smtClean="0"/>
              <a:t>Inferential                         Descriptive</a:t>
            </a:r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1-2:Variables and Types of Data</a:t>
            </a:r>
            <a:endParaRPr kumimoji="0" lang="ar-SA" sz="3200" b="0" i="0" u="none" strike="noStrike" kern="1200" cap="small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956257086"/>
              </p:ext>
            </p:extLst>
          </p:nvPr>
        </p:nvGraphicFramePr>
        <p:xfrm>
          <a:off x="0" y="1142984"/>
          <a:ext cx="8686800" cy="4000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/>
          <p:nvPr/>
        </p:nvSpPr>
        <p:spPr>
          <a:xfrm>
            <a:off x="1905000" y="76200"/>
            <a:ext cx="4876800" cy="99534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Types of Variables</a:t>
            </a:r>
          </a:p>
          <a:p>
            <a:pPr algn="ctr"/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smtClean="0"/>
              <a:t>Classify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3" name="Right Brace 6"/>
          <p:cNvSpPr/>
          <p:nvPr/>
        </p:nvSpPr>
        <p:spPr>
          <a:xfrm rot="16200000">
            <a:off x="4160050" y="-1874051"/>
            <a:ext cx="519099" cy="5943600"/>
          </a:xfrm>
          <a:prstGeom prst="rightBrace">
            <a:avLst>
              <a:gd name="adj1" fmla="val 17424"/>
              <a:gd name="adj2" fmla="val 50000"/>
            </a:avLst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7"/>
          <p:cNvSpPr/>
          <p:nvPr/>
        </p:nvSpPr>
        <p:spPr>
          <a:xfrm>
            <a:off x="428596" y="1357298"/>
            <a:ext cx="1905000" cy="73419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Qualitative Variables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6429388" y="1357298"/>
            <a:ext cx="1828800" cy="76200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Quantitative variables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9"/>
          <p:cNvSpPr/>
          <p:nvPr/>
        </p:nvSpPr>
        <p:spPr>
          <a:xfrm>
            <a:off x="214282" y="2285992"/>
            <a:ext cx="4357686" cy="3694229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4857752" y="2285992"/>
            <a:ext cx="4114800" cy="3694229"/>
          </a:xfrm>
          <a:prstGeom prst="rect">
            <a:avLst/>
          </a:prstGeom>
          <a:noFill/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عنصر نائب للمحتوى 2"/>
          <p:cNvSpPr txBox="1">
            <a:spLocks/>
          </p:cNvSpPr>
          <p:nvPr/>
        </p:nvSpPr>
        <p:spPr>
          <a:xfrm>
            <a:off x="285720" y="2357430"/>
            <a:ext cx="4572032" cy="261461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are variables that  have distinct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categories</a:t>
            </a: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according to some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characteristic or attribute.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For example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Gender , Color……etc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Rectangle 12"/>
          <p:cNvSpPr/>
          <p:nvPr/>
        </p:nvSpPr>
        <p:spPr>
          <a:xfrm>
            <a:off x="4857752" y="2285992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numerical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can be </a:t>
            </a: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ordered or ranked.</a:t>
            </a:r>
          </a:p>
          <a:p>
            <a:pPr algn="l" rtl="0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variables that can be counted or measured.</a:t>
            </a:r>
          </a:p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Age ,Height , Weight ,temperature …..etc</a:t>
            </a:r>
          </a:p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/>
          <p:nvPr/>
        </p:nvGrpSpPr>
        <p:grpSpPr>
          <a:xfrm>
            <a:off x="76200" y="76200"/>
            <a:ext cx="8915400" cy="6781800"/>
            <a:chOff x="76200" y="0"/>
            <a:chExt cx="8915400" cy="6172200"/>
          </a:xfrm>
        </p:grpSpPr>
        <p:sp>
          <p:nvSpPr>
            <p:cNvPr id="3" name="Rectangle 8"/>
            <p:cNvSpPr/>
            <p:nvPr/>
          </p:nvSpPr>
          <p:spPr>
            <a:xfrm>
              <a:off x="1600200" y="0"/>
              <a:ext cx="5562600" cy="8382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4" name="Right Brace 9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10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Discrete Variables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11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Continuous Variables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12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13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ectangle 14"/>
          <p:cNvSpPr/>
          <p:nvPr/>
        </p:nvSpPr>
        <p:spPr>
          <a:xfrm>
            <a:off x="2285984" y="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Quantitative variables   classified into two groups </a:t>
            </a:r>
            <a:endParaRPr lang="en-US" sz="2800" b="1" dirty="0"/>
          </a:p>
        </p:txBody>
      </p:sp>
      <p:sp>
        <p:nvSpPr>
          <p:cNvPr id="10" name="Rectangle 15"/>
          <p:cNvSpPr/>
          <p:nvPr/>
        </p:nvSpPr>
        <p:spPr>
          <a:xfrm>
            <a:off x="0" y="2786058"/>
            <a:ext cx="495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assume values that can be counted .</a:t>
            </a:r>
          </a:p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buClr>
                <a:srgbClr val="C0000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Number of children in a family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>
              <a:buClr>
                <a:srgbClr val="C00000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Number of student in classroom,</a:t>
            </a:r>
          </a:p>
          <a:p>
            <a:pPr algn="l">
              <a:buClr>
                <a:srgbClr val="C0000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Number of DVDs rented </a:t>
            </a:r>
          </a:p>
          <a:p>
            <a:pPr algn="l">
              <a:buClr>
                <a:srgbClr val="C00000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each day ……etc</a:t>
            </a:r>
          </a:p>
        </p:txBody>
      </p:sp>
      <p:sp>
        <p:nvSpPr>
          <p:cNvPr id="11" name="Rectangle 16"/>
          <p:cNvSpPr/>
          <p:nvPr/>
        </p:nvSpPr>
        <p:spPr>
          <a:xfrm>
            <a:off x="4857752" y="2714620"/>
            <a:ext cx="397192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assume an infinite number of values between any two </a:t>
            </a:r>
            <a:endParaRPr lang="ar-S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specific values . They are obtained measuring , they often Include fractions </a:t>
            </a:r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 decimals</a:t>
            </a:r>
          </a:p>
          <a:p>
            <a:pPr algn="l"/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l">
              <a:buClr>
                <a:srgbClr val="C00000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Temperature , Height </a:t>
            </a:r>
          </a:p>
          <a:p>
            <a:pPr algn="l">
              <a:buClr>
                <a:srgbClr val="C00000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Weight  Time …..etc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/>
          <p:nvPr/>
        </p:nvGrpSpPr>
        <p:grpSpPr>
          <a:xfrm>
            <a:off x="428596" y="428604"/>
            <a:ext cx="8479160" cy="3786214"/>
            <a:chOff x="332420" y="457200"/>
            <a:chExt cx="8479160" cy="5559749"/>
          </a:xfrm>
        </p:grpSpPr>
        <p:sp>
          <p:nvSpPr>
            <p:cNvPr id="60" name="Straight Connector 3"/>
            <p:cNvSpPr/>
            <p:nvPr/>
          </p:nvSpPr>
          <p:spPr>
            <a:xfrm>
              <a:off x="6639721" y="3810000"/>
              <a:ext cx="1083569" cy="85832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26489"/>
                  </a:lnTo>
                  <a:lnTo>
                    <a:pt x="1083569" y="426489"/>
                  </a:lnTo>
                  <a:lnTo>
                    <a:pt x="1083569" y="591464"/>
                  </a:lnTo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61" name="Straight Connector 4"/>
            <p:cNvSpPr/>
            <p:nvPr/>
          </p:nvSpPr>
          <p:spPr>
            <a:xfrm>
              <a:off x="5495425" y="3810000"/>
              <a:ext cx="1144296" cy="82583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144296" y="0"/>
                  </a:moveTo>
                  <a:lnTo>
                    <a:pt x="1144296" y="404099"/>
                  </a:lnTo>
                  <a:lnTo>
                    <a:pt x="0" y="404099"/>
                  </a:lnTo>
                  <a:lnTo>
                    <a:pt x="0" y="569074"/>
                  </a:lnTo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62" name="Straight Connector 6"/>
            <p:cNvSpPr/>
            <p:nvPr/>
          </p:nvSpPr>
          <p:spPr>
            <a:xfrm>
              <a:off x="2286566" y="3820389"/>
              <a:ext cx="1088288" cy="75161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52951"/>
                  </a:lnTo>
                  <a:lnTo>
                    <a:pt x="1088288" y="352951"/>
                  </a:lnTo>
                  <a:lnTo>
                    <a:pt x="1088288" y="517926"/>
                  </a:lnTo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sp>
          <p:nvSpPr>
            <p:cNvPr id="63" name="Straight Connector 7"/>
            <p:cNvSpPr/>
            <p:nvPr/>
          </p:nvSpPr>
          <p:spPr>
            <a:xfrm>
              <a:off x="1198277" y="3820389"/>
              <a:ext cx="1088288" cy="75161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088288" y="0"/>
                  </a:moveTo>
                  <a:lnTo>
                    <a:pt x="1088288" y="352951"/>
                  </a:lnTo>
                  <a:lnTo>
                    <a:pt x="0" y="352951"/>
                  </a:lnTo>
                  <a:lnTo>
                    <a:pt x="0" y="517926"/>
                  </a:lnTo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sp>
        <p:grpSp>
          <p:nvGrpSpPr>
            <p:cNvPr id="3" name="Group 29"/>
            <p:cNvGrpSpPr/>
            <p:nvPr/>
          </p:nvGrpSpPr>
          <p:grpSpPr>
            <a:xfrm>
              <a:off x="1842676" y="457200"/>
              <a:ext cx="4837268" cy="2743200"/>
              <a:chOff x="1842676" y="457200"/>
              <a:chExt cx="4837268" cy="2743200"/>
            </a:xfrm>
          </p:grpSpPr>
          <p:sp>
            <p:nvSpPr>
              <p:cNvPr id="83" name="Straight Connector 5"/>
              <p:cNvSpPr/>
              <p:nvPr/>
            </p:nvSpPr>
            <p:spPr>
              <a:xfrm>
                <a:off x="4063439" y="2054066"/>
                <a:ext cx="2108761" cy="1146334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0" y="0"/>
                    </a:moveTo>
                    <a:lnTo>
                      <a:pt x="0" y="352951"/>
                    </a:lnTo>
                    <a:lnTo>
                      <a:pt x="2576282" y="352951"/>
                    </a:lnTo>
                    <a:lnTo>
                      <a:pt x="2576282" y="517926"/>
                    </a:lnTo>
                  </a:path>
                </a:pathLst>
              </a:cu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84" name="Straight Connector 8"/>
              <p:cNvSpPr/>
              <p:nvPr/>
            </p:nvSpPr>
            <p:spPr>
              <a:xfrm>
                <a:off x="2286566" y="2050732"/>
                <a:ext cx="1776873" cy="751611"/>
              </a:xfrm>
              <a:custGeom>
                <a:avLst/>
                <a:gdLst/>
                <a:ahLst/>
                <a:cxnLst/>
                <a:rect l="0" t="0" r="0" b="0"/>
                <a:pathLst>
                  <a:path>
                    <a:moveTo>
                      <a:pt x="1776873" y="0"/>
                    </a:moveTo>
                    <a:lnTo>
                      <a:pt x="1776873" y="352951"/>
                    </a:lnTo>
                    <a:lnTo>
                      <a:pt x="0" y="352951"/>
                    </a:lnTo>
                    <a:lnTo>
                      <a:pt x="0" y="517926"/>
                    </a:lnTo>
                  </a:path>
                </a:pathLst>
              </a:cu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grpSp>
            <p:nvGrpSpPr>
              <p:cNvPr id="4" name="Group 36"/>
              <p:cNvGrpSpPr/>
              <p:nvPr/>
            </p:nvGrpSpPr>
            <p:grpSpPr>
              <a:xfrm>
                <a:off x="1842676" y="457200"/>
                <a:ext cx="4837268" cy="1641056"/>
                <a:chOff x="1710651" y="437184"/>
                <a:chExt cx="4837268" cy="1130832"/>
              </a:xfrm>
            </p:grpSpPr>
            <p:sp>
              <p:nvSpPr>
                <p:cNvPr id="86" name="Rounded Rectangle 85"/>
                <p:cNvSpPr/>
                <p:nvPr/>
              </p:nvSpPr>
              <p:spPr>
                <a:xfrm>
                  <a:off x="1710651" y="437184"/>
                  <a:ext cx="4837268" cy="1130832"/>
                </a:xfrm>
                <a:prstGeom prst="roundRect">
                  <a:avLst>
                    <a:gd name="adj" fmla="val 10000"/>
                  </a:avLst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</p:sp>
            <p:sp>
              <p:nvSpPr>
                <p:cNvPr id="87" name="Rounded Rectangle 10"/>
                <p:cNvSpPr/>
                <p:nvPr/>
              </p:nvSpPr>
              <p:spPr>
                <a:xfrm>
                  <a:off x="1743772" y="475273"/>
                  <a:ext cx="4771026" cy="1064590"/>
                </a:xfrm>
                <a:prstGeom prst="rect">
                  <a:avLst/>
                </a:prstGeom>
                <a:ln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spcFirstLastPara="0" vert="horz" wrap="square" lIns="118110" tIns="118110" rIns="118110" bIns="118110" numCol="1" spcCol="1270" anchor="ctr" anchorCtr="0">
                  <a:noAutofit/>
                </a:bodyPr>
                <a:lstStyle/>
                <a:p>
                  <a:pPr lvl="0" algn="ctr" defTabSz="1377950" rtl="1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US" sz="4000" b="1" kern="1200" dirty="0" smtClean="0">
                      <a:solidFill>
                        <a:srgbClr val="C00000"/>
                      </a:solidFill>
                      <a:latin typeface="Times New Roman" pitchFamily="18" charset="0"/>
                      <a:cs typeface="Times New Roman" pitchFamily="18" charset="0"/>
                    </a:rPr>
                    <a:t>Measurement Scales</a:t>
                  </a:r>
                  <a:endParaRPr lang="ar-SA" sz="4000" b="1" kern="1200" dirty="0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5" name="Group 37"/>
            <p:cNvGrpSpPr/>
            <p:nvPr/>
          </p:nvGrpSpPr>
          <p:grpSpPr>
            <a:xfrm>
              <a:off x="332420" y="2621270"/>
              <a:ext cx="4304032" cy="1310661"/>
              <a:chOff x="200395" y="2057789"/>
              <a:chExt cx="4304032" cy="903160"/>
            </a:xfrm>
          </p:grpSpPr>
          <p:sp>
            <p:nvSpPr>
              <p:cNvPr id="81" name="Rounded Rectangle 80"/>
              <p:cNvSpPr/>
              <p:nvPr/>
            </p:nvSpPr>
            <p:spPr>
              <a:xfrm>
                <a:off x="200395" y="2057789"/>
                <a:ext cx="4304032" cy="903160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82" name="Rounded Rectangle 12"/>
              <p:cNvSpPr/>
              <p:nvPr/>
            </p:nvSpPr>
            <p:spPr>
              <a:xfrm>
                <a:off x="226848" y="2084242"/>
                <a:ext cx="4251126" cy="850254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b="1" kern="12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Qualitative</a:t>
                </a:r>
                <a:endParaRPr lang="ar-SA" sz="3100" kern="12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6" name="Group 38"/>
            <p:cNvGrpSpPr/>
            <p:nvPr/>
          </p:nvGrpSpPr>
          <p:grpSpPr>
            <a:xfrm>
              <a:off x="505729" y="4343400"/>
              <a:ext cx="1780836" cy="1641056"/>
              <a:chOff x="373704" y="3478877"/>
              <a:chExt cx="1780836" cy="1130831"/>
            </a:xfrm>
          </p:grpSpPr>
          <p:sp>
            <p:nvSpPr>
              <p:cNvPr id="79" name="Rounded Rectangle 78"/>
              <p:cNvSpPr/>
              <p:nvPr/>
            </p:nvSpPr>
            <p:spPr>
              <a:xfrm>
                <a:off x="373704" y="3478877"/>
                <a:ext cx="1780836" cy="1130831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80" name="Rounded Rectangle 14"/>
              <p:cNvSpPr/>
              <p:nvPr/>
            </p:nvSpPr>
            <p:spPr>
              <a:xfrm>
                <a:off x="406825" y="3511998"/>
                <a:ext cx="1714594" cy="1064589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kern="12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Nominal</a:t>
                </a:r>
                <a:endParaRPr lang="ar-SA" sz="3100" kern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7" name="Group 39"/>
            <p:cNvGrpSpPr/>
            <p:nvPr/>
          </p:nvGrpSpPr>
          <p:grpSpPr>
            <a:xfrm>
              <a:off x="2682307" y="4343400"/>
              <a:ext cx="1780836" cy="1641056"/>
              <a:chOff x="2550282" y="3478877"/>
              <a:chExt cx="1780836" cy="1130831"/>
            </a:xfrm>
          </p:grpSpPr>
          <p:sp>
            <p:nvSpPr>
              <p:cNvPr id="77" name="Rounded Rectangle 76"/>
              <p:cNvSpPr/>
              <p:nvPr/>
            </p:nvSpPr>
            <p:spPr>
              <a:xfrm>
                <a:off x="2550282" y="3478877"/>
                <a:ext cx="1780836" cy="1130831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78" name="Rounded Rectangle 16"/>
              <p:cNvSpPr/>
              <p:nvPr/>
            </p:nvSpPr>
            <p:spPr>
              <a:xfrm>
                <a:off x="2583403" y="3511998"/>
                <a:ext cx="1714594" cy="1064589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kern="12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Ordinal</a:t>
                </a:r>
                <a:endParaRPr lang="ar-SA" sz="3100" kern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" name="Group 40"/>
            <p:cNvGrpSpPr/>
            <p:nvPr/>
          </p:nvGrpSpPr>
          <p:grpSpPr>
            <a:xfrm>
              <a:off x="5410200" y="2667000"/>
              <a:ext cx="2705215" cy="1176292"/>
              <a:chOff x="5352960" y="2057789"/>
              <a:chExt cx="2705215" cy="810568"/>
            </a:xfrm>
          </p:grpSpPr>
          <p:sp>
            <p:nvSpPr>
              <p:cNvPr id="75" name="Rounded Rectangle 74"/>
              <p:cNvSpPr/>
              <p:nvPr/>
            </p:nvSpPr>
            <p:spPr>
              <a:xfrm>
                <a:off x="5352960" y="2057789"/>
                <a:ext cx="2705215" cy="810568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76" name="Rounded Rectangle 18"/>
              <p:cNvSpPr/>
              <p:nvPr/>
            </p:nvSpPr>
            <p:spPr>
              <a:xfrm>
                <a:off x="5376701" y="2081530"/>
                <a:ext cx="2657733" cy="763086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b="1" kern="1200" dirty="0" smtClean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Quantitative</a:t>
                </a:r>
                <a:endParaRPr lang="ar-SA" sz="3100" kern="1200" dirty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9" name="Group 41"/>
            <p:cNvGrpSpPr/>
            <p:nvPr/>
          </p:nvGrpSpPr>
          <p:grpSpPr>
            <a:xfrm>
              <a:off x="4802878" y="4343400"/>
              <a:ext cx="1780836" cy="1641056"/>
              <a:chOff x="4670853" y="3437432"/>
              <a:chExt cx="1780836" cy="1130831"/>
            </a:xfrm>
          </p:grpSpPr>
          <p:sp>
            <p:nvSpPr>
              <p:cNvPr id="73" name="Rounded Rectangle 72"/>
              <p:cNvSpPr/>
              <p:nvPr/>
            </p:nvSpPr>
            <p:spPr>
              <a:xfrm>
                <a:off x="4670853" y="3437432"/>
                <a:ext cx="1780836" cy="1130831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74" name="Rounded Rectangle 20"/>
              <p:cNvSpPr/>
              <p:nvPr/>
            </p:nvSpPr>
            <p:spPr>
              <a:xfrm>
                <a:off x="4703974" y="3470553"/>
                <a:ext cx="1714594" cy="1064589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kern="12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Interval</a:t>
                </a:r>
                <a:endParaRPr lang="ar-SA" sz="3100" kern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" name="Group 42"/>
            <p:cNvGrpSpPr/>
            <p:nvPr/>
          </p:nvGrpSpPr>
          <p:grpSpPr>
            <a:xfrm>
              <a:off x="7030744" y="4375893"/>
              <a:ext cx="1780836" cy="1641056"/>
              <a:chOff x="6898719" y="3459822"/>
              <a:chExt cx="1780836" cy="1130831"/>
            </a:xfrm>
          </p:grpSpPr>
          <p:sp>
            <p:nvSpPr>
              <p:cNvPr id="71" name="Rounded Rectangle 70"/>
              <p:cNvSpPr/>
              <p:nvPr/>
            </p:nvSpPr>
            <p:spPr>
              <a:xfrm>
                <a:off x="6898719" y="3459822"/>
                <a:ext cx="1780836" cy="1130831"/>
              </a:xfrm>
              <a:prstGeom prst="roundRect">
                <a:avLst>
                  <a:gd name="adj" fmla="val 10000"/>
                </a:avLst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sp>
          <p:sp>
            <p:nvSpPr>
              <p:cNvPr id="72" name="Rounded Rectangle 22"/>
              <p:cNvSpPr/>
              <p:nvPr/>
            </p:nvSpPr>
            <p:spPr>
              <a:xfrm>
                <a:off x="6931840" y="3492943"/>
                <a:ext cx="1714594" cy="1064589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spcFirstLastPara="0" vert="horz" wrap="square" lIns="118110" tIns="118110" rIns="118110" bIns="118110" numCol="1" spcCol="1270" anchor="ctr" anchorCtr="0">
                <a:noAutofit/>
              </a:bodyPr>
              <a:lstStyle/>
              <a:p>
                <a:pPr lvl="0" algn="ctr" defTabSz="137795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3100" kern="1200" dirty="0" smtClean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Ratio</a:t>
                </a:r>
                <a:endParaRPr lang="ar-SA" sz="3100" kern="12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0" y="0"/>
            <a:ext cx="8915400" cy="5853130"/>
            <a:chOff x="76200" y="0"/>
            <a:chExt cx="8915400" cy="6172200"/>
          </a:xfrm>
        </p:grpSpPr>
        <p:sp>
          <p:nvSpPr>
            <p:cNvPr id="7" name="Rectangle 6"/>
            <p:cNvSpPr/>
            <p:nvPr/>
          </p:nvSpPr>
          <p:spPr>
            <a:xfrm>
              <a:off x="1600200" y="0"/>
              <a:ext cx="5562600" cy="8382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8" name="Right Brace 7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Nominal level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Ordinal level</a:t>
              </a:r>
              <a:r>
                <a:rPr lang="en-US" sz="24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1638480" y="228600"/>
            <a:ext cx="537192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Measurement Scale of Qualitative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0" y="2357430"/>
            <a:ext cx="45720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classifies data into mutually exclusive ,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nonover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lapping) categories in which no order or ranking can be imposed on the data.</a:t>
            </a:r>
          </a:p>
          <a:p>
            <a:pPr algn="l"/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Eye color ,Gender ,</a:t>
            </a:r>
          </a:p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Political party, blood types …etc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4876800" y="2514600"/>
            <a:ext cx="4191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classifies data into categories can be ranked .</a:t>
            </a:r>
          </a:p>
          <a:p>
            <a:pPr algn="l"/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Grade of course (A,B,C) ,</a:t>
            </a:r>
          </a:p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Size( S,M,L)</a:t>
            </a:r>
          </a:p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Rating scale (Poor ,Good ,Excellent )</a:t>
            </a:r>
          </a:p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Ranking of tennis players …etc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/>
          <p:nvPr/>
        </p:nvGrpSpPr>
        <p:grpSpPr>
          <a:xfrm>
            <a:off x="76200" y="76200"/>
            <a:ext cx="8915400" cy="5567378"/>
            <a:chOff x="76200" y="0"/>
            <a:chExt cx="8915400" cy="6172200"/>
          </a:xfrm>
        </p:grpSpPr>
        <p:sp>
          <p:nvSpPr>
            <p:cNvPr id="7" name="Rectangle 6"/>
            <p:cNvSpPr/>
            <p:nvPr/>
          </p:nvSpPr>
          <p:spPr>
            <a:xfrm>
              <a:off x="1600200" y="0"/>
              <a:ext cx="5562600" cy="8382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8" name="Right Brace 7"/>
            <p:cNvSpPr/>
            <p:nvPr/>
          </p:nvSpPr>
          <p:spPr>
            <a:xfrm rot="16200000">
              <a:off x="4038600" y="-1752601"/>
              <a:ext cx="762000" cy="5943600"/>
            </a:xfrm>
            <a:prstGeom prst="rightBrace">
              <a:avLst>
                <a:gd name="adj1" fmla="val 17424"/>
                <a:gd name="adj2" fmla="val 50000"/>
              </a:avLst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3400" y="1551800"/>
              <a:ext cx="1905000" cy="73419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Interval</a:t>
              </a:r>
            </a:p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level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477000" y="1600200"/>
              <a:ext cx="1828800" cy="7620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Ratio</a:t>
              </a:r>
            </a:p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level</a:t>
              </a:r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6200" y="2477971"/>
              <a:ext cx="4495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876800" y="2477971"/>
              <a:ext cx="4114800" cy="369422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0" y="2357430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ranks data and precise differences between units of measure do exist ,however there is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 meaningful zero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Temperature ,</a:t>
            </a:r>
          </a:p>
          <a:p>
            <a:pPr algn="l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6800" y="250394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possesses all the characteristics of interval</a:t>
            </a:r>
          </a:p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there exist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true zero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2800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Height , Weight, Time, </a:t>
            </a:r>
          </a:p>
          <a:p>
            <a:pPr algn="l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Salary , Age  …etc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88273" y="228600"/>
            <a:ext cx="5555495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Measurement Scale of Quantitative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7467600" cy="940966"/>
          </a:xfrm>
        </p:spPr>
        <p:txBody>
          <a:bodyPr>
            <a:normAutofit/>
          </a:bodyPr>
          <a:lstStyle/>
          <a:p>
            <a:r>
              <a:rPr lang="en-US" sz="3200" b="1" i="1" dirty="0" smtClean="0"/>
              <a:t>Course Information: </a:t>
            </a:r>
            <a:endParaRPr lang="ar-SA" sz="3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800" b="1" dirty="0" smtClean="0">
                <a:solidFill>
                  <a:srgbClr val="0070C0"/>
                </a:solidFill>
              </a:rPr>
              <a:t>Course name and number</a:t>
            </a:r>
            <a:r>
              <a:rPr lang="en-US" sz="2800" dirty="0" smtClean="0"/>
              <a:t>: General Statistics. STAT 110 </a:t>
            </a:r>
          </a:p>
          <a:p>
            <a:pPr marL="0" indent="0" algn="l" rtl="0">
              <a:buNone/>
            </a:pPr>
            <a:endParaRPr lang="en-US" sz="2800" dirty="0" smtClean="0"/>
          </a:p>
          <a:p>
            <a:pPr algn="l" rtl="0"/>
            <a:r>
              <a:rPr lang="en-US" sz="2800" b="1" dirty="0" smtClean="0">
                <a:solidFill>
                  <a:srgbClr val="0070C0"/>
                </a:solidFill>
              </a:rPr>
              <a:t>Course website address</a:t>
            </a:r>
            <a:r>
              <a:rPr lang="en-US" sz="2800" b="1" dirty="0" smtClean="0"/>
              <a:t>:</a:t>
            </a:r>
          </a:p>
          <a:p>
            <a:pPr algn="l" rtl="0">
              <a:buNone/>
            </a:pPr>
            <a:r>
              <a:rPr lang="en-US" sz="2800" dirty="0" smtClean="0"/>
              <a:t> </a:t>
            </a:r>
            <a:r>
              <a:rPr lang="en-US" sz="2800" u="sng" dirty="0" smtClean="0">
                <a:solidFill>
                  <a:srgbClr val="FF0000"/>
                </a:solidFill>
              </a:rPr>
              <a:t>http://stat. kau.edu.sa/Pages-stat-110-female-section.aspx 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l" rtl="0">
              <a:buNone/>
            </a:pPr>
            <a:r>
              <a:rPr lang="en-US" dirty="0" smtClean="0"/>
              <a:t>1- Blood Type ,an example of which type of data?</a:t>
            </a:r>
          </a:p>
          <a:p>
            <a:pPr lvl="0" algn="l" rtl="0">
              <a:buNone/>
            </a:pPr>
            <a:r>
              <a:rPr lang="en-US" dirty="0" smtClean="0"/>
              <a:t>Qualitative            Ordinal</a:t>
            </a:r>
          </a:p>
          <a:p>
            <a:pPr lvl="0" algn="l" rtl="0">
              <a:buNone/>
            </a:pPr>
            <a:r>
              <a:rPr lang="en-US" dirty="0" smtClean="0"/>
              <a:t>Continuous              Discrete</a:t>
            </a:r>
          </a:p>
          <a:p>
            <a:pPr lvl="0" algn="l" rtl="0">
              <a:buNone/>
            </a:pPr>
            <a:endParaRPr lang="en-US" dirty="0" smtClean="0"/>
          </a:p>
          <a:p>
            <a:pPr lvl="0" algn="l" rtl="0">
              <a:buNone/>
            </a:pPr>
            <a:r>
              <a:rPr lang="en-US" dirty="0" smtClean="0"/>
              <a:t>2- Area of ​​the Kingdom of Saudi Arabia, is an example of which type of data?</a:t>
            </a:r>
          </a:p>
          <a:p>
            <a:pPr lvl="0" algn="l" rtl="0">
              <a:buNone/>
            </a:pPr>
            <a:r>
              <a:rPr lang="en-US" dirty="0" smtClean="0"/>
              <a:t>Discrete            Qualitative</a:t>
            </a:r>
          </a:p>
          <a:p>
            <a:pPr lvl="0" algn="l" rtl="0">
              <a:buNone/>
            </a:pPr>
            <a:r>
              <a:rPr lang="en-US" dirty="0" smtClean="0"/>
              <a:t>Nominal           Continuous </a:t>
            </a:r>
          </a:p>
          <a:p>
            <a:pPr lvl="0" algn="l" rtl="0">
              <a:buNone/>
            </a:pPr>
            <a:endParaRPr lang="en-US" dirty="0" smtClean="0"/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l" rtl="0"/>
            <a:r>
              <a:rPr lang="en-US" dirty="0" smtClean="0"/>
              <a:t>Number of stores represents a</a:t>
            </a:r>
          </a:p>
          <a:p>
            <a:pPr lvl="0" algn="l" rtl="0">
              <a:buNone/>
            </a:pPr>
            <a:r>
              <a:rPr lang="en-US" dirty="0" smtClean="0"/>
              <a:t>Quantitative variable         Discrete variable</a:t>
            </a:r>
          </a:p>
          <a:p>
            <a:pPr lvl="0" algn="l" rtl="0">
              <a:buNone/>
            </a:pPr>
            <a:r>
              <a:rPr lang="en-US" dirty="0" smtClean="0"/>
              <a:t>Continuous variable         Interval variable</a:t>
            </a:r>
          </a:p>
          <a:p>
            <a:pPr lvl="0" rtl="0"/>
            <a:endParaRPr lang="en-US" dirty="0" smtClean="0"/>
          </a:p>
          <a:p>
            <a:pPr lvl="0" rtl="0"/>
            <a:endParaRPr lang="en-US" dirty="0" smtClean="0"/>
          </a:p>
          <a:p>
            <a:pPr lvl="0" algn="l" rtl="0"/>
            <a:r>
              <a:rPr lang="en-US" dirty="0" smtClean="0"/>
              <a:t>Classify " Temperature in Jeddah":</a:t>
            </a:r>
          </a:p>
          <a:p>
            <a:pPr lvl="0" algn="l" rtl="0">
              <a:buNone/>
            </a:pPr>
            <a:r>
              <a:rPr lang="en-US" dirty="0" smtClean="0"/>
              <a:t>Interval                      Qualitative</a:t>
            </a:r>
          </a:p>
          <a:p>
            <a:pPr lvl="0" algn="l" rtl="0">
              <a:buNone/>
            </a:pPr>
            <a:r>
              <a:rPr lang="en-US" dirty="0" smtClean="0"/>
              <a:t>Continuous                   Discrete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l" rtl="0"/>
            <a:r>
              <a:rPr lang="en-US" dirty="0" smtClean="0"/>
              <a:t>If you classified the fruit in a basket as apple, orange and banana , this would be an example of which level of measurement?</a:t>
            </a:r>
          </a:p>
          <a:p>
            <a:pPr lvl="0" algn="l" rtl="0">
              <a:buNone/>
            </a:pPr>
            <a:r>
              <a:rPr lang="en-US" dirty="0" smtClean="0"/>
              <a:t>Ordinal                             Ratio</a:t>
            </a:r>
          </a:p>
          <a:p>
            <a:pPr lvl="0" algn="l" rtl="0">
              <a:buNone/>
            </a:pPr>
            <a:r>
              <a:rPr lang="en-US" dirty="0" smtClean="0"/>
              <a:t>Nominal                             Interval</a:t>
            </a:r>
            <a:endParaRPr lang="ar-S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 algn="l" rtl="0"/>
            <a:r>
              <a:rPr lang="en-US" dirty="0" smtClean="0"/>
              <a:t>Which of the following represents ordinal  level of  measurement?</a:t>
            </a:r>
          </a:p>
          <a:p>
            <a:pPr lvl="0" algn="l" rtl="0">
              <a:buNone/>
            </a:pPr>
            <a:r>
              <a:rPr lang="en-US" dirty="0" smtClean="0"/>
              <a:t>Rating scale                  IQ score</a:t>
            </a:r>
          </a:p>
          <a:p>
            <a:pPr lvl="0" algn="l" rtl="0">
              <a:buNone/>
            </a:pPr>
            <a:r>
              <a:rPr lang="en-US" dirty="0" smtClean="0"/>
              <a:t>Age                                 Marital status</a:t>
            </a:r>
          </a:p>
          <a:p>
            <a:pPr lvl="0" algn="l" rtl="0">
              <a:buNone/>
            </a:pPr>
            <a:endParaRPr lang="en-US" dirty="0" smtClean="0"/>
          </a:p>
          <a:p>
            <a:pPr lvl="0" algn="l" rtl="0">
              <a:buNone/>
            </a:pPr>
            <a:endParaRPr lang="en-US" dirty="0" smtClean="0"/>
          </a:p>
          <a:p>
            <a:pPr lvl="0" algn="l" rtl="0"/>
            <a:r>
              <a:rPr lang="en-US" dirty="0" smtClean="0"/>
              <a:t>Which one of the following variables is Qualitative?</a:t>
            </a:r>
          </a:p>
          <a:p>
            <a:pPr lvl="0" algn="l" rtl="0">
              <a:buNone/>
            </a:pPr>
            <a:r>
              <a:rPr lang="en-US" dirty="0" smtClean="0"/>
              <a:t>Amount of fat in a piece of cheese</a:t>
            </a:r>
          </a:p>
          <a:p>
            <a:pPr lvl="0" algn="l" rtl="0">
              <a:buNone/>
            </a:pPr>
            <a:r>
              <a:rPr lang="en-US" dirty="0" smtClean="0"/>
              <a:t>Salary of college professors </a:t>
            </a:r>
          </a:p>
          <a:p>
            <a:pPr lvl="0" algn="l" rtl="0">
              <a:buNone/>
            </a:pPr>
            <a:r>
              <a:rPr lang="en-US" dirty="0" smtClean="0"/>
              <a:t>Favorite TV program</a:t>
            </a:r>
          </a:p>
          <a:p>
            <a:pPr lvl="0" algn="l" rtl="0">
              <a:buNone/>
            </a:pPr>
            <a:r>
              <a:rPr lang="en-US" dirty="0" smtClean="0"/>
              <a:t>Age of a person</a:t>
            </a:r>
          </a:p>
          <a:p>
            <a:pPr lvl="0" algn="l" rtl="0">
              <a:buNone/>
            </a:pPr>
            <a:r>
              <a:rPr lang="en-US" dirty="0" smtClean="0"/>
              <a:t> </a:t>
            </a:r>
            <a:endParaRPr lang="ar-SA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xfrm>
            <a:off x="1928794" y="714356"/>
            <a:ext cx="6172200" cy="189436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1-3</a:t>
            </a:r>
            <a:endParaRPr lang="en-US" sz="4400" dirty="0"/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2071670" y="2928934"/>
            <a:ext cx="6172200" cy="1371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collection and sampling techniques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7044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"/>
          <p:cNvSpPr txBox="1">
            <a:spLocks/>
          </p:cNvSpPr>
          <p:nvPr/>
        </p:nvSpPr>
        <p:spPr>
          <a:xfrm>
            <a:off x="-214346" y="0"/>
            <a:ext cx="8991600" cy="8382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2" name="Group 25"/>
          <p:cNvGrpSpPr/>
          <p:nvPr/>
        </p:nvGrpSpPr>
        <p:grpSpPr>
          <a:xfrm>
            <a:off x="357158" y="785794"/>
            <a:ext cx="8101118" cy="4519626"/>
            <a:chOff x="381000" y="228600"/>
            <a:chExt cx="8332579" cy="5562600"/>
          </a:xfrm>
        </p:grpSpPr>
        <p:cxnSp>
          <p:nvCxnSpPr>
            <p:cNvPr id="33" name="Straight Connector 32"/>
            <p:cNvCxnSpPr>
              <a:cxnSpLocks noChangeShapeType="1"/>
            </p:cNvCxnSpPr>
            <p:nvPr/>
          </p:nvCxnSpPr>
          <p:spPr bwMode="auto">
            <a:xfrm rot="5400000">
              <a:off x="1639093" y="3390107"/>
              <a:ext cx="381001" cy="1587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cxnSpLocks noChangeShapeType="1"/>
            </p:cNvCxnSpPr>
            <p:nvPr/>
          </p:nvCxnSpPr>
          <p:spPr bwMode="auto">
            <a:xfrm>
              <a:off x="1828800" y="3579811"/>
              <a:ext cx="2438400" cy="1588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3" name="Group 22"/>
            <p:cNvGrpSpPr/>
            <p:nvPr/>
          </p:nvGrpSpPr>
          <p:grpSpPr>
            <a:xfrm>
              <a:off x="381000" y="228600"/>
              <a:ext cx="8332579" cy="5562600"/>
              <a:chOff x="381000" y="228600"/>
              <a:chExt cx="8332579" cy="5562600"/>
            </a:xfrm>
          </p:grpSpPr>
          <p:cxnSp>
            <p:nvCxnSpPr>
              <p:cNvPr id="38" name="Straight Connector 28"/>
              <p:cNvCxnSpPr>
                <a:cxnSpLocks noChangeShapeType="1"/>
              </p:cNvCxnSpPr>
              <p:nvPr/>
            </p:nvCxnSpPr>
            <p:spPr bwMode="auto">
              <a:xfrm>
                <a:off x="1828800" y="1600200"/>
                <a:ext cx="5638800" cy="1588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grpSp>
            <p:nvGrpSpPr>
              <p:cNvPr id="4" name="Group 20"/>
              <p:cNvGrpSpPr/>
              <p:nvPr/>
            </p:nvGrpSpPr>
            <p:grpSpPr>
              <a:xfrm>
                <a:off x="381000" y="228600"/>
                <a:ext cx="8332579" cy="5562600"/>
                <a:chOff x="381000" y="228600"/>
                <a:chExt cx="8332579" cy="5562600"/>
              </a:xfrm>
            </p:grpSpPr>
            <p:grpSp>
              <p:nvGrpSpPr>
                <p:cNvPr id="5" name="Group 18"/>
                <p:cNvGrpSpPr/>
                <p:nvPr/>
              </p:nvGrpSpPr>
              <p:grpSpPr>
                <a:xfrm>
                  <a:off x="685801" y="228600"/>
                  <a:ext cx="8027778" cy="3217991"/>
                  <a:chOff x="685801" y="381000"/>
                  <a:chExt cx="8027778" cy="3217991"/>
                </a:xfrm>
              </p:grpSpPr>
              <p:cxnSp>
                <p:nvCxnSpPr>
                  <p:cNvPr id="51" name="Straight Arrow Connector 34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623510" y="1957890"/>
                    <a:ext cx="412376" cy="1796"/>
                  </a:xfrm>
                  <a:prstGeom prst="straightConnector1">
                    <a:avLst/>
                  </a:prstGeom>
                  <a:ln>
                    <a:headEnd/>
                    <a:tailEnd type="arrow" w="med" len="med"/>
                  </a:ln>
                </p:spPr>
                <p:style>
                  <a:lnRef idx="3">
                    <a:schemeClr val="accent3"/>
                  </a:lnRef>
                  <a:fillRef idx="0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" name="Flowchart: Process 6"/>
                  <p:cNvSpPr>
                    <a:spLocks noChangeArrowheads="1"/>
                  </p:cNvSpPr>
                  <p:nvPr/>
                </p:nvSpPr>
                <p:spPr bwMode="auto">
                  <a:xfrm>
                    <a:off x="2209800" y="381000"/>
                    <a:ext cx="4038600" cy="1030942"/>
                  </a:xfrm>
                  <a:prstGeom prst="flowChartProcess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anchor="ctr" anchorCtr="1"/>
                  <a:lstStyle/>
                  <a:p>
                    <a:pPr algn="ctr"/>
                    <a:r>
                      <a:rPr lang="en-US" sz="3200" dirty="0" smtClean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Data collection </a:t>
                    </a:r>
                    <a:endParaRPr lang="en-US" sz="3200" dirty="0">
                      <a:solidFill>
                        <a:srgbClr val="00B05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4" name="Flowchart: Process 7"/>
                  <p:cNvSpPr>
                    <a:spLocks noChangeArrowheads="1"/>
                  </p:cNvSpPr>
                  <p:nvPr/>
                </p:nvSpPr>
                <p:spPr bwMode="auto">
                  <a:xfrm>
                    <a:off x="685801" y="2290482"/>
                    <a:ext cx="2438400" cy="1062318"/>
                  </a:xfrm>
                  <a:prstGeom prst="flowChartProcess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anchor="ctr" anchorCtr="1"/>
                  <a:lstStyle/>
                  <a:p>
                    <a:pPr algn="ctr"/>
                    <a:r>
                      <a:rPr lang="en-US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Survey </a:t>
                    </a:r>
                    <a:endParaRPr lang="en-US" sz="2800" dirty="0">
                      <a:solidFill>
                        <a:srgbClr val="0070C0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5" name="Flowchart: Process 8"/>
                  <p:cNvSpPr>
                    <a:spLocks noChangeArrowheads="1"/>
                  </p:cNvSpPr>
                  <p:nvPr/>
                </p:nvSpPr>
                <p:spPr bwMode="auto">
                  <a:xfrm>
                    <a:off x="6112369" y="2227392"/>
                    <a:ext cx="2601210" cy="1371599"/>
                  </a:xfrm>
                  <a:prstGeom prst="flowChartProcess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anchor="ctr" anchorCtr="1"/>
                  <a:lstStyle/>
                  <a:p>
                    <a:pPr algn="ctr"/>
                    <a:endParaRPr lang="en-US" sz="24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r>
                      <a:rPr lang="en-US" sz="28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Studies</a:t>
                    </a:r>
                    <a:r>
                      <a:rPr lang="en-US" sz="2400" dirty="0" smtClean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</a:p>
                  <a:p>
                    <a:pPr algn="ctr"/>
                    <a:endParaRPr lang="en-US" sz="24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56" name="Straight Arrow Connector 37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7260514" y="1957890"/>
                    <a:ext cx="412376" cy="1796"/>
                  </a:xfrm>
                  <a:prstGeom prst="straightConnector1">
                    <a:avLst/>
                  </a:prstGeom>
                  <a:ln>
                    <a:headEnd/>
                    <a:tailEnd type="arrow" w="med" len="med"/>
                  </a:ln>
                </p:spPr>
                <p:style>
                  <a:lnRef idx="3">
                    <a:schemeClr val="accent3"/>
                  </a:lnRef>
                  <a:fillRef idx="0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3" name="Straight Arrow Connector 4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7468394" y="4342607"/>
                  <a:ext cx="304800" cy="1587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>
                  <a:cxnSpLocks noChangeShapeType="1"/>
                </p:cNvCxnSpPr>
                <p:nvPr/>
              </p:nvCxnSpPr>
              <p:spPr bwMode="auto">
                <a:xfrm>
                  <a:off x="1143000" y="4190999"/>
                  <a:ext cx="6477000" cy="1588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Arrow Connector 44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991394" y="4342606"/>
                  <a:ext cx="304800" cy="1587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Arrow Connector 4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115593" y="4342606"/>
                  <a:ext cx="304800" cy="1587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47" name="Flowchart: Process 46"/>
                <p:cNvSpPr>
                  <a:spLocks noChangeArrowheads="1"/>
                </p:cNvSpPr>
                <p:nvPr/>
              </p:nvSpPr>
              <p:spPr bwMode="auto">
                <a:xfrm>
                  <a:off x="381000" y="4572000"/>
                  <a:ext cx="2286000" cy="1219200"/>
                </a:xfrm>
                <a:prstGeom prst="flowChartProcess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Telephone surveys </a:t>
                  </a:r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8" name="Flowchart: Process 47"/>
                <p:cNvSpPr>
                  <a:spLocks noChangeArrowheads="1"/>
                </p:cNvSpPr>
                <p:nvPr/>
              </p:nvSpPr>
              <p:spPr bwMode="auto">
                <a:xfrm>
                  <a:off x="3200400" y="4572000"/>
                  <a:ext cx="2286000" cy="1219200"/>
                </a:xfrm>
                <a:prstGeom prst="flowChartProcess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Mailed questionnaire surveys </a:t>
                  </a:r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9" name="Flowchart: Process 48"/>
                <p:cNvSpPr>
                  <a:spLocks noChangeArrowheads="1"/>
                </p:cNvSpPr>
                <p:nvPr/>
              </p:nvSpPr>
              <p:spPr bwMode="auto">
                <a:xfrm>
                  <a:off x="6324600" y="4572000"/>
                  <a:ext cx="2286000" cy="1219200"/>
                </a:xfrm>
                <a:prstGeom prst="flowChartProcess">
                  <a:avLst/>
                </a:prstGeom>
                <a:ln>
                  <a:headEnd/>
                  <a:tailEnd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 anchorCtr="1"/>
                <a:lstStyle/>
                <a:p>
                  <a:pPr algn="ctr"/>
                  <a:r>
                    <a:rPr lang="en-US" sz="2400" dirty="0" smtClean="0">
                      <a:latin typeface="Times New Roman" pitchFamily="18" charset="0"/>
                      <a:cs typeface="Times New Roman" pitchFamily="18" charset="0"/>
                    </a:rPr>
                    <a:t>Personal interview</a:t>
                  </a:r>
                  <a:endParaRPr lang="en-US" sz="24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50" name="Straight Arrow Connector 49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001293" y="3847306"/>
                  <a:ext cx="533402" cy="1588"/>
                </a:xfrm>
                <a:prstGeom prst="straightConnector1">
                  <a:avLst/>
                </a:prstGeom>
                <a:ln>
                  <a:headEnd/>
                  <a:tailEnd type="arrow" w="med" len="med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</p:grpSp>
        </p:grpSp>
      </p:grpSp>
      <p:cxnSp>
        <p:nvCxnSpPr>
          <p:cNvPr id="28" name="رابط كسهم مستقيم 27"/>
          <p:cNvCxnSpPr>
            <a:stCxn id="52" idx="2"/>
          </p:cNvCxnSpPr>
          <p:nvPr/>
        </p:nvCxnSpPr>
        <p:spPr>
          <a:xfrm rot="5400000">
            <a:off x="3932469" y="1762903"/>
            <a:ext cx="305365" cy="264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  <a:endParaRPr lang="ar-SA" smtClean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1336183140"/>
              </p:ext>
            </p:extLst>
          </p:nvPr>
        </p:nvGraphicFramePr>
        <p:xfrm>
          <a:off x="0" y="357166"/>
          <a:ext cx="8555360" cy="40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عنوان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7620000" cy="709634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1-Random Sampling :</a:t>
            </a:r>
            <a:endParaRPr lang="ar-SA" sz="2800" dirty="0" smtClean="0"/>
          </a:p>
        </p:txBody>
      </p:sp>
      <p:sp>
        <p:nvSpPr>
          <p:cNvPr id="15362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57158" y="1142984"/>
            <a:ext cx="8001056" cy="4588000"/>
          </a:xfrm>
        </p:spPr>
        <p:txBody>
          <a:bodyPr>
            <a:normAutofit/>
          </a:bodyPr>
          <a:lstStyle/>
          <a:p>
            <a:pPr algn="l" rtl="0" eaLnBrk="1" hangingPunct="1">
              <a:buNone/>
            </a:pPr>
            <a:r>
              <a:rPr lang="en-US" dirty="0" smtClean="0"/>
              <a:t>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random sample is a sample in which all members of the population have an equal chance of being selected.</a:t>
            </a:r>
          </a:p>
          <a:p>
            <a:pPr algn="l" rtl="0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Are selected by using </a:t>
            </a:r>
            <a:r>
              <a:rPr lang="en-US" b="1" dirty="0" smtClean="0"/>
              <a:t>chance methods or </a:t>
            </a:r>
            <a:r>
              <a:rPr lang="en-US" b="1" u="sng" dirty="0" smtClean="0"/>
              <a:t>random numbers.</a:t>
            </a:r>
            <a:endParaRPr lang="en-US" dirty="0" smtClean="0"/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 eaLnBrk="1" hangingPunct="1"/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/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>
              <a:buFontTx/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/>
            <a:endParaRPr lang="en-US" dirty="0" smtClean="0">
              <a:solidFill>
                <a:srgbClr val="FF0000"/>
              </a:solidFill>
            </a:endParaRPr>
          </a:p>
          <a:p>
            <a:pPr algn="l" rtl="0" eaLnBrk="1" hangingPunct="1"/>
            <a:endParaRPr lang="en-US" dirty="0">
              <a:solidFill>
                <a:srgbClr val="FF0000"/>
              </a:solidFill>
            </a:endParaRPr>
          </a:p>
          <a:p>
            <a:pPr algn="l" rtl="0" eaLnBrk="1" hangingPunct="1"/>
            <a:endParaRPr lang="en-US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65416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example: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Select random sample of 15 subjects out of</a:t>
            </a:r>
            <a:r>
              <a:rPr lang="ar-SA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85</a:t>
            </a:r>
            <a:r>
              <a:rPr lang="ar-SA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subjects, each subject numbered from 1 to 85</a:t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ar-S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04222"/>
            <a:ext cx="7786742" cy="4921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000108"/>
            <a:ext cx="7572428" cy="4929222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Are obtained by numbering each value in the population and then selecting the </a:t>
            </a:r>
            <a:r>
              <a:rPr lang="en-US" b="1" i="1" dirty="0" err="1" smtClean="0">
                <a:solidFill>
                  <a:srgbClr val="FF0000"/>
                </a:solidFill>
              </a:rPr>
              <a:t>kth</a:t>
            </a:r>
            <a:r>
              <a:rPr lang="en-US" i="1" dirty="0" smtClean="0"/>
              <a:t> </a:t>
            </a:r>
            <a:r>
              <a:rPr lang="en-US" dirty="0" smtClean="0"/>
              <a:t>value.</a:t>
            </a:r>
          </a:p>
          <a:p>
            <a:pPr algn="l" rtl="0">
              <a:buNone/>
            </a:pPr>
            <a:endParaRPr lang="en-US" dirty="0" smtClean="0"/>
          </a:p>
          <a:p>
            <a:pPr lvl="0" algn="l" rt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 sample obtained by selecting every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member of the population where K is counting number. </a:t>
            </a:r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sz="2800" dirty="0" smtClean="0"/>
              <a:t>K</a:t>
            </a:r>
            <a:r>
              <a:rPr lang="en-US" dirty="0" smtClean="0"/>
              <a:t>=N/n</a:t>
            </a:r>
          </a:p>
          <a:p>
            <a:pPr algn="l" rtl="0"/>
            <a:r>
              <a:rPr lang="en-US" dirty="0" smtClean="0"/>
              <a:t> </a:t>
            </a:r>
            <a:r>
              <a:rPr lang="en-US" sz="3200" i="1" dirty="0" smtClean="0">
                <a:solidFill>
                  <a:srgbClr val="FF0000"/>
                </a:solidFill>
              </a:rPr>
              <a:t>n</a:t>
            </a:r>
            <a:r>
              <a:rPr lang="en-US" sz="3200" dirty="0" smtClean="0">
                <a:solidFill>
                  <a:srgbClr val="FF0000"/>
                </a:solidFill>
              </a:rPr>
              <a:t> </a:t>
            </a:r>
            <a:r>
              <a:rPr lang="en-US" dirty="0" smtClean="0"/>
              <a:t>is the sample size, and </a:t>
            </a:r>
            <a:r>
              <a:rPr lang="en-US" sz="3200" i="1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 is the population size.</a:t>
            </a:r>
            <a:endParaRPr lang="en-US" sz="2000" b="1" dirty="0" smtClean="0">
              <a:solidFill>
                <a:srgbClr val="FFC000"/>
              </a:solidFill>
            </a:endParaRPr>
          </a:p>
          <a:p>
            <a:pPr algn="l" rtl="0"/>
            <a:endParaRPr lang="en-US" sz="2000" dirty="0" smtClean="0"/>
          </a:p>
        </p:txBody>
      </p:sp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2-Systematic Sampling</a:t>
            </a:r>
            <a:endParaRPr lang="ar-S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16632"/>
            <a:ext cx="4067725" cy="4149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ربع نص 4"/>
          <p:cNvSpPr txBox="1"/>
          <p:nvPr/>
        </p:nvSpPr>
        <p:spPr>
          <a:xfrm>
            <a:off x="323528" y="1052736"/>
            <a:ext cx="4680520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dirty="0" smtClean="0">
                <a:solidFill>
                  <a:srgbClr val="0070C0"/>
                </a:solidFill>
              </a:rPr>
              <a:t>Textbook</a:t>
            </a:r>
            <a:r>
              <a:rPr lang="en-US" sz="2800" dirty="0" smtClean="0"/>
              <a:t>:</a:t>
            </a:r>
            <a:br>
              <a:rPr lang="en-US" sz="2800" dirty="0" smtClean="0"/>
            </a:br>
            <a:r>
              <a:rPr lang="en-US" sz="2800" dirty="0" smtClean="0"/>
              <a:t>Elementary Statistics a Step by Step Approach, </a:t>
            </a:r>
            <a:r>
              <a:rPr lang="en-US" sz="2800" dirty="0" smtClean="0">
                <a:solidFill>
                  <a:srgbClr val="FFC000"/>
                </a:solidFill>
              </a:rPr>
              <a:t>9th Edition </a:t>
            </a:r>
          </a:p>
          <a:p>
            <a:pPr algn="l" rtl="0"/>
            <a:r>
              <a:rPr lang="en-US" sz="2800" dirty="0" smtClean="0"/>
              <a:t>by Allan </a:t>
            </a:r>
            <a:r>
              <a:rPr lang="en-US" sz="2800" dirty="0" err="1" smtClean="0"/>
              <a:t>Bluman</a:t>
            </a:r>
            <a:r>
              <a:rPr lang="en-US" sz="2800" dirty="0" smtClean="0"/>
              <a:t>, McGraw/Hill, 2009.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0"/>
            <a:ext cx="838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Decide on Sample Size: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Divide Frame of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individuals into Groups of </a:t>
            </a: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Individuals: </a:t>
            </a: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k=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Randomly Select One Individual from the 1st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Group</a:t>
            </a: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Select Every </a:t>
            </a:r>
            <a:r>
              <a:rPr lang="en-US" sz="28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800" baseline="300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Individual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Thereafter 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4634805"/>
            <a:ext cx="2514600" cy="1384995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 = 64 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 = 8 </a:t>
            </a:r>
          </a:p>
          <a:p>
            <a:pPr algn="l" rt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=64/8=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8 </a:t>
            </a:r>
          </a:p>
        </p:txBody>
      </p:sp>
      <p:grpSp>
        <p:nvGrpSpPr>
          <p:cNvPr id="2" name="Group 7"/>
          <p:cNvGrpSpPr/>
          <p:nvPr/>
        </p:nvGrpSpPr>
        <p:grpSpPr>
          <a:xfrm>
            <a:off x="2514600" y="3733800"/>
            <a:ext cx="6248400" cy="2667000"/>
            <a:chOff x="1981200" y="3962400"/>
            <a:chExt cx="6705600" cy="2971800"/>
          </a:xfrm>
        </p:grpSpPr>
        <p:sp>
          <p:nvSpPr>
            <p:cNvPr id="9" name="Rectangle 8"/>
            <p:cNvSpPr/>
            <p:nvPr/>
          </p:nvSpPr>
          <p:spPr>
            <a:xfrm>
              <a:off x="3857685" y="3962400"/>
              <a:ext cx="4829115" cy="297180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>
              <a:lum bright="-7000" contrast="11000"/>
            </a:blip>
            <a:srcRect/>
            <a:stretch>
              <a:fillRect/>
            </a:stretch>
          </p:blipFill>
          <p:spPr bwMode="auto">
            <a:xfrm>
              <a:off x="4116388" y="4114800"/>
              <a:ext cx="4397944" cy="2667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Rectangle 10"/>
            <p:cNvSpPr/>
            <p:nvPr/>
          </p:nvSpPr>
          <p:spPr>
            <a:xfrm rot="20295033">
              <a:off x="1981200" y="4053144"/>
              <a:ext cx="203758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chemeClr val="accent6">
                      <a:lumMod val="75000"/>
                    </a:schemeClr>
                  </a:solidFill>
                </a:rPr>
                <a:t>First Group</a:t>
              </a:r>
            </a:p>
          </p:txBody>
        </p:sp>
        <p:cxnSp>
          <p:nvCxnSpPr>
            <p:cNvPr id="12" name="Shape 10"/>
            <p:cNvCxnSpPr/>
            <p:nvPr/>
          </p:nvCxnSpPr>
          <p:spPr>
            <a:xfrm>
              <a:off x="3340283" y="4267202"/>
              <a:ext cx="783098" cy="361585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/>
          <p:cNvCxnSpPr/>
          <p:nvPr/>
        </p:nvCxnSpPr>
        <p:spPr>
          <a:xfrm>
            <a:off x="2357422" y="3429000"/>
            <a:ext cx="2895600" cy="5334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عنوان 1"/>
          <p:cNvSpPr>
            <a:spLocks noGrp="1"/>
          </p:cNvSpPr>
          <p:nvPr>
            <p:ph type="title"/>
          </p:nvPr>
        </p:nvSpPr>
        <p:spPr>
          <a:xfrm>
            <a:off x="357158" y="0"/>
            <a:ext cx="7467600" cy="785794"/>
          </a:xfrm>
        </p:spPr>
        <p:txBody>
          <a:bodyPr/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3-Stratified samples</a:t>
            </a:r>
            <a:endParaRPr lang="ar-SA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9458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57158" y="928670"/>
            <a:ext cx="7467600" cy="4873752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a sample obtained by dividing the population into subgroups or (strata ) according to some characteristic relevant to the study.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Then subjects are selected from 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subgroup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l" rtl="0" eaLnBrk="1" hangingPunct="1">
              <a:buNone/>
            </a:pPr>
            <a:endParaRPr lang="en-US" dirty="0" smtClean="0"/>
          </a:p>
          <a:p>
            <a:pPr marL="457200" indent="-457200" algn="l" rtl="0" eaLnBrk="1" hangingPunct="1">
              <a:buNone/>
            </a:pPr>
            <a:endParaRPr lang="en-US" dirty="0" smtClean="0"/>
          </a:p>
          <a:p>
            <a:pPr marL="457200" indent="-457200" algn="l" rtl="0" eaLnBrk="1" hangingPunct="1">
              <a:buFontTx/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 A researcher select a random sample from each gender to check their blood pressure</a:t>
            </a:r>
            <a:r>
              <a:rPr lang="en-US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C:\Users\Faris\Desktop\images (1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0034" y="714356"/>
            <a:ext cx="8039100" cy="51847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4-Cluster samples</a:t>
            </a:r>
            <a:endParaRPr lang="ar-SA" sz="2800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42844" y="857232"/>
            <a:ext cx="8686800" cy="4830763"/>
          </a:xfrm>
        </p:spPr>
        <p:txBody>
          <a:bodyPr/>
          <a:lstStyle/>
          <a:p>
            <a:pPr algn="l" rtl="0" eaLnBrk="1" hangingPunct="1">
              <a:buFontTx/>
              <a:buNone/>
              <a:defRPr/>
            </a:pPr>
            <a:endParaRPr lang="en-US" dirty="0" smtClean="0"/>
          </a:p>
          <a:p>
            <a:pPr algn="l" rtl="0">
              <a:buFont typeface="Wingdings" pitchFamily="2" charset="2"/>
              <a:buChar char="Ø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is obtained by dividing the population into sections or clusters and then selecting one or more clusters and using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members in the cluster(s) as the members of the sample</a:t>
            </a:r>
            <a:endParaRPr lang="en-US" b="1" dirty="0" smtClean="0">
              <a:solidFill>
                <a:srgbClr val="FFC000"/>
              </a:solidFill>
            </a:endParaRPr>
          </a:p>
          <a:p>
            <a:pPr algn="l" rtl="0" eaLnBrk="1" hangingPunct="1">
              <a:buFontTx/>
              <a:buNone/>
              <a:defRPr/>
            </a:pPr>
            <a:endParaRPr lang="en-US" b="1" dirty="0" smtClean="0">
              <a:solidFill>
                <a:srgbClr val="FFC000"/>
              </a:solidFill>
            </a:endParaRPr>
          </a:p>
          <a:p>
            <a:pPr algn="l" rtl="0" eaLnBrk="1" hangingPunct="1">
              <a:buFontTx/>
              <a:buNone/>
              <a:defRPr/>
            </a:pPr>
            <a:r>
              <a:rPr lang="en-US" b="1" dirty="0" smtClean="0">
                <a:solidFill>
                  <a:srgbClr val="FFC000"/>
                </a:solidFill>
              </a:rPr>
              <a:t>For example </a:t>
            </a:r>
            <a:r>
              <a:rPr lang="en-US" dirty="0" smtClean="0"/>
              <a:t>: In a large school district ,all teachers from two building are interviewed to determine whether they believe the students have less homework to do now than in previous years.</a:t>
            </a:r>
            <a:endParaRPr lang="ar-SA" dirty="0" smtClean="0"/>
          </a:p>
          <a:p>
            <a:pPr algn="l" rtl="0" eaLnBrk="1" hangingPunct="1">
              <a:buFontTx/>
              <a:buNone/>
              <a:defRPr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714488"/>
            <a:ext cx="3011488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مستطيل 17"/>
          <p:cNvSpPr/>
          <p:nvPr/>
        </p:nvSpPr>
        <p:spPr>
          <a:xfrm>
            <a:off x="571487" y="2214563"/>
            <a:ext cx="1628780" cy="9144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Randomly selected 2 clusters</a:t>
            </a:r>
            <a:endParaRPr lang="ar-SA" b="1" dirty="0">
              <a:solidFill>
                <a:schemeClr val="tx1"/>
              </a:solidFill>
            </a:endParaRPr>
          </a:p>
        </p:txBody>
      </p:sp>
      <p:sp>
        <p:nvSpPr>
          <p:cNvPr id="8" name="مستطيل ذو زوايا قطرية مستديرة 18"/>
          <p:cNvSpPr/>
          <p:nvPr/>
        </p:nvSpPr>
        <p:spPr>
          <a:xfrm>
            <a:off x="6286512" y="2000240"/>
            <a:ext cx="2071688" cy="1143000"/>
          </a:xfrm>
          <a:prstGeom prst="round2Diag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Population divided into  4 clusters Randomly</a:t>
            </a:r>
            <a:endParaRPr lang="ar-SA" b="1" dirty="0">
              <a:solidFill>
                <a:schemeClr val="tx1"/>
              </a:solidFill>
            </a:endParaRPr>
          </a:p>
        </p:txBody>
      </p:sp>
      <p:cxnSp>
        <p:nvCxnSpPr>
          <p:cNvPr id="9" name="رابط كسهم مستقيم 6"/>
          <p:cNvCxnSpPr/>
          <p:nvPr/>
        </p:nvCxnSpPr>
        <p:spPr>
          <a:xfrm flipV="1">
            <a:off x="2271725" y="2082790"/>
            <a:ext cx="642937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6"/>
          <p:cNvCxnSpPr/>
          <p:nvPr/>
        </p:nvCxnSpPr>
        <p:spPr>
          <a:xfrm>
            <a:off x="2343162" y="2874953"/>
            <a:ext cx="576263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6"/>
          <p:cNvCxnSpPr/>
          <p:nvPr/>
        </p:nvCxnSpPr>
        <p:spPr>
          <a:xfrm rot="10800000">
            <a:off x="5872175" y="1938328"/>
            <a:ext cx="358775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كسهم مستقيم 6"/>
          <p:cNvCxnSpPr/>
          <p:nvPr/>
        </p:nvCxnSpPr>
        <p:spPr>
          <a:xfrm rot="10800000" flipV="1">
            <a:off x="5799150" y="2370128"/>
            <a:ext cx="504825" cy="1444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6"/>
          <p:cNvCxnSpPr>
            <a:stCxn id="8" idx="2"/>
          </p:cNvCxnSpPr>
          <p:nvPr/>
        </p:nvCxnSpPr>
        <p:spPr>
          <a:xfrm rot="10800000" flipV="1">
            <a:off x="5799150" y="2571740"/>
            <a:ext cx="487362" cy="3032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رابط كسهم مستقيم 6"/>
          <p:cNvCxnSpPr/>
          <p:nvPr/>
        </p:nvCxnSpPr>
        <p:spPr>
          <a:xfrm rot="10800000" flipV="1">
            <a:off x="5799150" y="2730490"/>
            <a:ext cx="504825" cy="431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عنوان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7467600" cy="846158"/>
          </a:xfrm>
        </p:spPr>
        <p:txBody>
          <a:bodyPr/>
          <a:lstStyle/>
          <a:p>
            <a:pPr eaLnBrk="1" hangingPunct="1"/>
            <a:r>
              <a:rPr lang="en-US" sz="3600" u="sng" dirty="0" smtClean="0">
                <a:solidFill>
                  <a:schemeClr val="accent3">
                    <a:lumMod val="75000"/>
                  </a:schemeClr>
                </a:solidFill>
              </a:rPr>
              <a:t>Summary 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of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sampling techniques</a:t>
            </a:r>
            <a:endParaRPr lang="ar-SA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2530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285720" y="1142984"/>
            <a:ext cx="7467600" cy="4873752"/>
          </a:xfrm>
        </p:spPr>
        <p:txBody>
          <a:bodyPr>
            <a:normAutofit/>
          </a:bodyPr>
          <a:lstStyle/>
          <a:p>
            <a:pPr algn="l" rtl="0" eaLnBrk="1" hangingPunct="1">
              <a:buFontTx/>
              <a:buNone/>
            </a:pP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Random</a:t>
            </a:r>
            <a:r>
              <a:rPr lang="en-US" b="1" dirty="0" smtClean="0"/>
              <a:t> : random number generator.</a:t>
            </a: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Systematic</a:t>
            </a:r>
            <a:r>
              <a:rPr lang="en-US" b="1" dirty="0" smtClean="0"/>
              <a:t> :every </a:t>
            </a:r>
            <a:r>
              <a:rPr lang="en-US" b="1" dirty="0" err="1" smtClean="0"/>
              <a:t>kth</a:t>
            </a:r>
            <a:r>
              <a:rPr lang="en-US" b="1" dirty="0" smtClean="0"/>
              <a:t> subject.</a:t>
            </a: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Stratified</a:t>
            </a:r>
            <a:r>
              <a:rPr lang="en-US" b="1" dirty="0" smtClean="0"/>
              <a:t> :divide population into group called “strata”.</a:t>
            </a: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Cluster</a:t>
            </a:r>
            <a:r>
              <a:rPr lang="en-US" b="1" dirty="0" smtClean="0"/>
              <a:t> :use intact groups.</a:t>
            </a:r>
            <a:endParaRPr lang="ar-SA" dirty="0" smtClean="0"/>
          </a:p>
          <a:p>
            <a:pPr algn="l" rtl="0" eaLnBrk="1" hangingPunct="1"/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Convenient</a:t>
            </a:r>
            <a:r>
              <a:rPr lang="en-US" b="1" dirty="0" smtClean="0"/>
              <a:t> : a researcher uses subjects that are convenient.</a:t>
            </a:r>
          </a:p>
          <a:p>
            <a:pPr algn="l" rtl="0" eaLnBrk="1" hangingPunct="1">
              <a:buFontTx/>
              <a:buNone/>
            </a:pPr>
            <a:r>
              <a:rPr lang="en-US" b="1" dirty="0" smtClean="0"/>
              <a:t>		Exp.: (a researcher  in the mall…..).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* Exercises: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57200" indent="-457200" algn="l" rtl="0" eaLnBrk="1" hangingPunct="1">
              <a:buFontTx/>
              <a:buNone/>
            </a:pPr>
            <a:r>
              <a:rPr lang="en-US" sz="2800" b="1" dirty="0" smtClean="0"/>
              <a:t>1- </a:t>
            </a:r>
            <a:r>
              <a:rPr lang="en-US" dirty="0" smtClean="0"/>
              <a:t>A researcher wanted to do a study about doctor’s income in Jeddah. He divided hospitals into two sectors (private and public) then he took a sample from each sector.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* Exercises: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57200" indent="-457200" algn="l" rtl="0" eaLnBrk="1" hangingPunct="1">
              <a:buFontTx/>
              <a:buNone/>
            </a:pPr>
            <a:r>
              <a:rPr lang="en-US" dirty="0" smtClean="0"/>
              <a:t>2- A researcher wanted to know doctors opinion about herbal therapy in Jeddah. For this study he choose randomly 3 hospitals out of 20 hospitals in Jeddah, and all doctors in the 3 hospital were asked</a:t>
            </a:r>
            <a:r>
              <a:rPr lang="en-US" sz="2800" b="1" dirty="0" smtClean="0"/>
              <a:t>.</a:t>
            </a:r>
          </a:p>
          <a:p>
            <a:pPr marL="457200" indent="-457200" algn="l" rtl="0" eaLnBrk="1" hangingPunct="1">
              <a:buFontTx/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/>
          <a:lstStyle/>
          <a:p>
            <a:pPr lvl="0" algn="l" rtl="0">
              <a:buNone/>
            </a:pPr>
            <a:r>
              <a:rPr lang="en-US" dirty="0" smtClean="0"/>
              <a:t>1- What  type of sampling  if employees  is divided into Education classes and a sample is chosen from each class to be  surveyed?</a:t>
            </a:r>
          </a:p>
          <a:p>
            <a:pPr lvl="0"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2- Researcher select 10 devices from different labs to be tested , What  type of sampling in that example ?</a:t>
            </a:r>
          </a:p>
          <a:p>
            <a:pPr lvl="0" algn="l" rtl="0">
              <a:buNone/>
            </a:pPr>
            <a:endParaRPr lang="en-US" dirty="0" smtClean="0"/>
          </a:p>
          <a:p>
            <a:pPr lvl="0"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3- Every seventh customer entering a shopping mall is asked to select her or his favorite store. What  type of sampling methods has been used in that example ?</a:t>
            </a:r>
          </a:p>
          <a:p>
            <a:pPr lvl="0" algn="l" rtl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857356" y="928670"/>
            <a:ext cx="6172200" cy="1894362"/>
          </a:xfrm>
        </p:spPr>
        <p:txBody>
          <a:bodyPr>
            <a:normAutofit/>
          </a:bodyPr>
          <a:lstStyle/>
          <a:p>
            <a:r>
              <a:rPr lang="en-US" sz="5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1-4</a:t>
            </a:r>
            <a:endParaRPr lang="en-US" sz="5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1"/>
          </p:nvPr>
        </p:nvSpPr>
        <p:spPr>
          <a:xfrm>
            <a:off x="2143108" y="2928934"/>
            <a:ext cx="6390456" cy="1371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Observational </a:t>
            </a:r>
            <a:r>
              <a:rPr lang="en-US" sz="2800" dirty="0"/>
              <a:t>and Experimental Studies</a:t>
            </a:r>
          </a:p>
        </p:txBody>
      </p:sp>
    </p:spTree>
    <p:extLst>
      <p:ext uri="{BB962C8B-B14F-4D97-AF65-F5344CB8AC3E}">
        <p14:creationId xmlns:p14="http://schemas.microsoft.com/office/powerpoint/2010/main" xmlns="" val="85620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ar-SA" b="1" dirty="0" smtClean="0"/>
              <a:t>:</a:t>
            </a:r>
            <a:r>
              <a:rPr lang="en-US" b="1" dirty="0" smtClean="0"/>
              <a:t>COURSE SYLLABUS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Chapter 1: The Nature of Probability and Statistics</a:t>
            </a:r>
          </a:p>
          <a:p>
            <a:pPr algn="l" rtl="0"/>
            <a:r>
              <a:rPr lang="en-US" dirty="0" smtClean="0"/>
              <a:t>Chapter 2: Frequency Distributions and Graphs</a:t>
            </a:r>
          </a:p>
          <a:p>
            <a:pPr algn="l" rtl="0"/>
            <a:r>
              <a:rPr lang="en-US" dirty="0" smtClean="0"/>
              <a:t>Chapter 3: Data Description</a:t>
            </a:r>
          </a:p>
          <a:p>
            <a:pPr algn="l" rtl="0"/>
            <a:r>
              <a:rPr lang="en-US" dirty="0" smtClean="0"/>
              <a:t>Chapter 4: Probability and Counting Rules</a:t>
            </a:r>
          </a:p>
          <a:p>
            <a:pPr algn="l" rtl="0"/>
            <a:r>
              <a:rPr lang="en-US" dirty="0" smtClean="0"/>
              <a:t>Chapter 5: Discrete Probability Distributions</a:t>
            </a:r>
          </a:p>
          <a:p>
            <a:pPr algn="l" rtl="0"/>
            <a:r>
              <a:rPr lang="en-US" dirty="0" smtClean="0"/>
              <a:t>Chapter 6: The Normal Distribution</a:t>
            </a:r>
          </a:p>
          <a:p>
            <a:pPr algn="l" rtl="0"/>
            <a:r>
              <a:rPr lang="en-US" dirty="0" smtClean="0"/>
              <a:t>Chapter 10: Correlation and Regression + Chapter 13 </a:t>
            </a:r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2124324985"/>
              </p:ext>
            </p:extLst>
          </p:nvPr>
        </p:nvGraphicFramePr>
        <p:xfrm>
          <a:off x="571472" y="785794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0719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عنوان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40108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1-4:</a:t>
            </a:r>
            <a:r>
              <a:rPr lang="en-US" b="1" dirty="0" smtClean="0"/>
              <a:t> </a:t>
            </a:r>
            <a:r>
              <a:rPr lang="en-US" sz="3200" dirty="0" smtClean="0"/>
              <a:t>Observational and Experimental Studies</a:t>
            </a:r>
            <a:endParaRPr lang="ar-SA" sz="3200" dirty="0" smtClean="0"/>
          </a:p>
        </p:txBody>
      </p:sp>
      <p:sp>
        <p:nvSpPr>
          <p:cNvPr id="27650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7467600" cy="4873752"/>
          </a:xfrm>
        </p:spPr>
        <p:txBody>
          <a:bodyPr/>
          <a:lstStyle/>
          <a:p>
            <a:pPr algn="l" rtl="0" eaLnBrk="1" hangingPunct="1"/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1- </a:t>
            </a:r>
            <a:r>
              <a:rPr lang="en-US" sz="2800" b="1" dirty="0" smtClean="0">
                <a:solidFill>
                  <a:srgbClr val="0070C0"/>
                </a:solidFill>
              </a:rPr>
              <a:t>Observational Study</a:t>
            </a:r>
            <a:r>
              <a:rPr lang="en-US" sz="2800" dirty="0" smtClean="0"/>
              <a:t>: </a:t>
            </a:r>
            <a:r>
              <a:rPr lang="en-US" dirty="0" smtClean="0"/>
              <a:t>The researcher merely </a:t>
            </a:r>
            <a:r>
              <a:rPr lang="en-US" dirty="0" smtClean="0">
                <a:solidFill>
                  <a:srgbClr val="FF0000"/>
                </a:solidFill>
              </a:rPr>
              <a:t>observes</a:t>
            </a:r>
            <a:r>
              <a:rPr lang="en-US" dirty="0" smtClean="0"/>
              <a:t> what is happening or what has happened in the past and tries to draw conclusions based on these observations.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:” if a researcher records how many students are wearing the Abaya in the Science building over a period of time “.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عنوان 1"/>
          <p:cNvSpPr>
            <a:spLocks noGrp="1"/>
          </p:cNvSpPr>
          <p:nvPr>
            <p:ph type="title"/>
          </p:nvPr>
        </p:nvSpPr>
        <p:spPr>
          <a:xfrm>
            <a:off x="142844" y="500042"/>
            <a:ext cx="8686800" cy="11430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1-4:</a:t>
            </a:r>
            <a:r>
              <a:rPr lang="en-US" sz="3200" b="1" dirty="0" smtClean="0"/>
              <a:t> </a:t>
            </a:r>
            <a:r>
              <a:rPr lang="en-US" sz="3200" dirty="0" smtClean="0"/>
              <a:t>Observational and Experimental Studies</a:t>
            </a:r>
            <a:endParaRPr lang="ar-SA" sz="3200" dirty="0" smtClean="0"/>
          </a:p>
        </p:txBody>
      </p:sp>
      <p:sp>
        <p:nvSpPr>
          <p:cNvPr id="28674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 eaLnBrk="1" hangingPunct="1"/>
            <a:endParaRPr lang="en-US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 </a:t>
            </a:r>
            <a:r>
              <a:rPr lang="en-US" sz="2800" b="1" dirty="0" smtClean="0">
                <a:solidFill>
                  <a:srgbClr val="0070C0"/>
                </a:solidFill>
              </a:rPr>
              <a:t>Experimental </a:t>
            </a:r>
            <a:r>
              <a:rPr lang="en-US" b="1" dirty="0" smtClean="0">
                <a:solidFill>
                  <a:srgbClr val="0070C0"/>
                </a:solidFill>
              </a:rPr>
              <a:t>Studies</a:t>
            </a:r>
            <a:r>
              <a:rPr lang="ar-SA" sz="2800" b="1" dirty="0" smtClean="0">
                <a:solidFill>
                  <a:srgbClr val="0070C0"/>
                </a:solidFill>
              </a:rPr>
              <a:t>: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the researcher </a:t>
            </a:r>
            <a:r>
              <a:rPr lang="en-US" b="1" dirty="0" smtClean="0">
                <a:solidFill>
                  <a:srgbClr val="FF0000"/>
                </a:solidFill>
              </a:rPr>
              <a:t>manipulates</a:t>
            </a:r>
            <a:r>
              <a:rPr lang="en-US" dirty="0" smtClean="0"/>
              <a:t> one of the variables and tries to determine how the </a:t>
            </a:r>
            <a:r>
              <a:rPr lang="en-US" b="1" u="sng" dirty="0" smtClean="0">
                <a:solidFill>
                  <a:srgbClr val="FF0000"/>
                </a:solidFill>
              </a:rPr>
              <a:t>manipulation influences other variables.</a:t>
            </a:r>
          </a:p>
          <a:p>
            <a:pPr algn="l" rtl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 </a:t>
            </a:r>
            <a:r>
              <a:rPr lang="en-US" dirty="0"/>
              <a:t> patients were randomly assigned into 2 </a:t>
            </a:r>
            <a:r>
              <a:rPr lang="en-US" dirty="0" smtClean="0"/>
              <a:t>groups. The first one </a:t>
            </a:r>
            <a:r>
              <a:rPr lang="en-US" dirty="0"/>
              <a:t>was given </a:t>
            </a:r>
            <a:r>
              <a:rPr lang="en-US" dirty="0" smtClean="0"/>
              <a:t>drug </a:t>
            </a:r>
            <a:r>
              <a:rPr lang="en-US" dirty="0"/>
              <a:t>A and other was given drug </a:t>
            </a:r>
            <a:r>
              <a:rPr lang="en-US" dirty="0" smtClean="0"/>
              <a:t>B to determine if the drug has an effect patient’s blood pressure .</a:t>
            </a:r>
          </a:p>
          <a:p>
            <a:pPr algn="l" rtl="0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 quasi-experimental study</a:t>
            </a:r>
            <a:r>
              <a:rPr lang="en-US" dirty="0" smtClean="0"/>
              <a:t>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In </a:t>
            </a:r>
            <a:r>
              <a:rPr lang="en-US" dirty="0"/>
              <a:t>a true experimental study, the subjects should be assigned to groups </a:t>
            </a:r>
            <a:r>
              <a:rPr lang="en-US" u="sng" dirty="0">
                <a:solidFill>
                  <a:srgbClr val="0070C0"/>
                </a:solidFill>
              </a:rPr>
              <a:t>randomly</a:t>
            </a:r>
            <a:r>
              <a:rPr lang="en-US" dirty="0"/>
              <a:t>. If this is </a:t>
            </a:r>
            <a:r>
              <a:rPr lang="en-US" u="sng" dirty="0">
                <a:solidFill>
                  <a:srgbClr val="FF0000"/>
                </a:solidFill>
              </a:rPr>
              <a:t>not possible </a:t>
            </a:r>
            <a:r>
              <a:rPr lang="en-US" dirty="0"/>
              <a:t>and a researcher uses </a:t>
            </a:r>
            <a:r>
              <a:rPr lang="en-US" u="sng" dirty="0"/>
              <a:t>intact groups</a:t>
            </a:r>
            <a:r>
              <a:rPr lang="en-US" dirty="0"/>
              <a:t>, then he is performing  a </a:t>
            </a:r>
            <a:r>
              <a:rPr lang="en-US" dirty="0">
                <a:solidFill>
                  <a:srgbClr val="00B050"/>
                </a:solidFill>
              </a:rPr>
              <a:t>quasi-experimental </a:t>
            </a:r>
            <a:r>
              <a:rPr lang="en-US" dirty="0"/>
              <a:t>study.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2483746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1-4:</a:t>
            </a:r>
            <a:r>
              <a:rPr lang="en-US" b="1" dirty="0" smtClean="0"/>
              <a:t> </a:t>
            </a:r>
            <a:r>
              <a:rPr lang="en-US" dirty="0" smtClean="0"/>
              <a:t>Observational and Experimental Studies</a:t>
            </a:r>
            <a:endParaRPr lang="ar-SA" dirty="0" smtClean="0"/>
          </a:p>
        </p:txBody>
      </p:sp>
      <p:sp>
        <p:nvSpPr>
          <p:cNvPr id="30722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dirty="0" smtClean="0"/>
              <a:t>In the sit up study , </a:t>
            </a:r>
            <a:r>
              <a:rPr lang="en-US" dirty="0" smtClean="0"/>
              <a:t>there are two group: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dirty="0" smtClean="0"/>
              <a:t>1- </a:t>
            </a:r>
            <a:r>
              <a:rPr lang="en-US" b="1" dirty="0" smtClean="0">
                <a:solidFill>
                  <a:srgbClr val="0070C0"/>
                </a:solidFill>
              </a:rPr>
              <a:t>Treatment group</a:t>
            </a:r>
            <a:r>
              <a:rPr lang="en-US" dirty="0" smtClean="0"/>
              <a:t>: was a group that received the special instruction .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/>
            <a:r>
              <a:rPr lang="en-US" dirty="0" smtClean="0"/>
              <a:t>2- </a:t>
            </a:r>
            <a:r>
              <a:rPr lang="en-US" b="1" dirty="0" smtClean="0">
                <a:solidFill>
                  <a:srgbClr val="0070C0"/>
                </a:solidFill>
              </a:rPr>
              <a:t>Control group</a:t>
            </a:r>
            <a:r>
              <a:rPr lang="en-US" dirty="0" smtClean="0"/>
              <a:t>: didn't receive the special instruction .</a:t>
            </a:r>
            <a:endParaRPr lang="ar-SA" dirty="0" smtClean="0"/>
          </a:p>
          <a:p>
            <a:pPr algn="l" rtl="0" eaLnBrk="1" hangingPunct="1"/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l" rtl="0">
              <a:buNone/>
            </a:pPr>
            <a:r>
              <a:rPr lang="en-US" dirty="0" smtClean="0"/>
              <a:t>Subject were randomly assigned to two groups, and one group was given drug A and the other group drug B .After 6 months, the mean of blood pressure for each group wear compared.</a:t>
            </a:r>
          </a:p>
          <a:p>
            <a:pPr algn="l" rtl="0">
              <a:buNone/>
            </a:pPr>
            <a:r>
              <a:rPr lang="en-US" dirty="0" smtClean="0"/>
              <a:t>This is an example of what type of study?</a:t>
            </a:r>
          </a:p>
          <a:p>
            <a:pPr lvl="1" algn="l" rtl="0">
              <a:buNone/>
            </a:pPr>
            <a:r>
              <a:rPr lang="en-US" sz="2400" dirty="0" smtClean="0"/>
              <a:t>Outcomes study</a:t>
            </a:r>
          </a:p>
          <a:p>
            <a:pPr lvl="1" algn="l" rtl="0">
              <a:buNone/>
            </a:pPr>
            <a:r>
              <a:rPr lang="en-US" sz="2400" dirty="0" smtClean="0"/>
              <a:t>Independent study</a:t>
            </a:r>
          </a:p>
          <a:p>
            <a:pPr lvl="1" algn="l" rtl="0">
              <a:buNone/>
            </a:pPr>
            <a:r>
              <a:rPr lang="en-US" sz="2400" dirty="0" smtClean="0"/>
              <a:t>Observational study</a:t>
            </a:r>
          </a:p>
          <a:p>
            <a:pPr lvl="1" algn="l" rtl="0">
              <a:buNone/>
            </a:pPr>
            <a:r>
              <a:rPr lang="en-US" sz="2400" dirty="0" smtClean="0"/>
              <a:t>Experimental study</a:t>
            </a:r>
          </a:p>
          <a:p>
            <a:pPr algn="l"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l" rtl="0">
              <a:buNone/>
            </a:pPr>
            <a:r>
              <a:rPr lang="en-US" dirty="0" smtClean="0"/>
              <a:t>1- "If researcher observes and counts the number of cars in parking ". What type of study was this?</a:t>
            </a:r>
          </a:p>
          <a:p>
            <a:pPr lvl="0" algn="l" rtl="0">
              <a:buNone/>
            </a:pPr>
            <a:r>
              <a:rPr lang="en-US" dirty="0" smtClean="0"/>
              <a:t>Independent study</a:t>
            </a:r>
          </a:p>
          <a:p>
            <a:pPr lvl="0" algn="l" rtl="0">
              <a:buNone/>
            </a:pPr>
            <a:r>
              <a:rPr lang="en-US" dirty="0" smtClean="0"/>
              <a:t>Experimental study</a:t>
            </a:r>
          </a:p>
          <a:p>
            <a:pPr lvl="0" algn="l" rtl="0">
              <a:buNone/>
            </a:pPr>
            <a:r>
              <a:rPr lang="en-US" dirty="0" smtClean="0"/>
              <a:t>Observational study </a:t>
            </a:r>
          </a:p>
          <a:p>
            <a:pPr lvl="0" algn="l" rtl="0">
              <a:buNone/>
            </a:pPr>
            <a:r>
              <a:rPr lang="en-US" dirty="0" smtClean="0"/>
              <a:t>Quasi-experimental study</a:t>
            </a:r>
          </a:p>
          <a:p>
            <a:pPr lvl="0" algn="l" rtl="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>
          <a:xfrm>
            <a:off x="76200" y="381000"/>
            <a:ext cx="8915400" cy="4495800"/>
            <a:chOff x="76200" y="0"/>
            <a:chExt cx="8915400" cy="4495800"/>
          </a:xfrm>
        </p:grpSpPr>
        <p:sp>
          <p:nvSpPr>
            <p:cNvPr id="3" name="Rectangle 5"/>
            <p:cNvSpPr/>
            <p:nvPr/>
          </p:nvSpPr>
          <p:spPr>
            <a:xfrm>
              <a:off x="1066800" y="0"/>
              <a:ext cx="7086600" cy="6096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 useBgFill="1">
          <p:nvSpPr>
            <p:cNvPr id="4" name="Right Brace 6"/>
            <p:cNvSpPr/>
            <p:nvPr/>
          </p:nvSpPr>
          <p:spPr>
            <a:xfrm rot="16200000">
              <a:off x="4000500" y="-1866901"/>
              <a:ext cx="838200" cy="5943600"/>
            </a:xfrm>
            <a:prstGeom prst="rightBrace">
              <a:avLst>
                <a:gd name="adj1" fmla="val 17424"/>
                <a:gd name="adj2" fmla="val 49767"/>
              </a:avLst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7"/>
            <p:cNvSpPr/>
            <p:nvPr/>
          </p:nvSpPr>
          <p:spPr>
            <a:xfrm>
              <a:off x="381000" y="1399400"/>
              <a:ext cx="3048000" cy="11914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Rectangle 8"/>
            <p:cNvSpPr/>
            <p:nvPr/>
          </p:nvSpPr>
          <p:spPr>
            <a:xfrm>
              <a:off x="5943600" y="1524000"/>
              <a:ext cx="2895600" cy="10668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Dependent Variable</a:t>
              </a:r>
            </a:p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 or </a:t>
              </a:r>
            </a:p>
            <a:p>
              <a:pPr algn="ctr"/>
              <a:r>
                <a:rPr lang="en-US" sz="2400" b="1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Outcome Variable</a:t>
              </a:r>
              <a:endPara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9"/>
            <p:cNvSpPr/>
            <p:nvPr/>
          </p:nvSpPr>
          <p:spPr>
            <a:xfrm>
              <a:off x="76200" y="2819400"/>
              <a:ext cx="4267200" cy="16764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10"/>
            <p:cNvSpPr/>
            <p:nvPr/>
          </p:nvSpPr>
          <p:spPr>
            <a:xfrm>
              <a:off x="4876800" y="2819400"/>
              <a:ext cx="4114800" cy="16002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ectangle 11"/>
          <p:cNvSpPr/>
          <p:nvPr/>
        </p:nvSpPr>
        <p:spPr>
          <a:xfrm>
            <a:off x="1712258" y="457200"/>
            <a:ext cx="5221942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GB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Any Experiment  has 2 Variables</a:t>
            </a:r>
            <a:endParaRPr lang="en-US" sz="2800" dirty="0"/>
          </a:p>
        </p:txBody>
      </p:sp>
      <p:sp>
        <p:nvSpPr>
          <p:cNvPr id="10" name="Rectangle 12"/>
          <p:cNvSpPr/>
          <p:nvPr/>
        </p:nvSpPr>
        <p:spPr>
          <a:xfrm>
            <a:off x="381000" y="1752600"/>
            <a:ext cx="30907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Independent Variable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or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Explanatory Variable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11" name="Rectangle 13"/>
          <p:cNvSpPr/>
          <p:nvPr/>
        </p:nvSpPr>
        <p:spPr>
          <a:xfrm>
            <a:off x="76200" y="3200400"/>
            <a:ext cx="434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l">
              <a:spcBef>
                <a:spcPct val="50000"/>
              </a:spcBef>
              <a:buClr>
                <a:srgbClr val="008000"/>
              </a:buClr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(or input) variable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the one that is being manipulated by the researcher.</a:t>
            </a:r>
            <a:r>
              <a:rPr lang="en-GB" sz="2400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Rectangle 14"/>
          <p:cNvSpPr/>
          <p:nvPr/>
        </p:nvSpPr>
        <p:spPr>
          <a:xfrm>
            <a:off x="5029200" y="3429000"/>
            <a:ext cx="30428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the resultant variable</a:t>
            </a:r>
            <a:endParaRPr lang="en-US" sz="24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1-4:</a:t>
            </a:r>
            <a:r>
              <a:rPr lang="en-US" b="1" smtClean="0"/>
              <a:t> </a:t>
            </a:r>
            <a:r>
              <a:rPr lang="en-US" smtClean="0"/>
              <a:t>Observational and Experimental Studies</a:t>
            </a:r>
            <a:endParaRPr lang="ar-SA" smtClean="0"/>
          </a:p>
        </p:txBody>
      </p:sp>
      <p:sp>
        <p:nvSpPr>
          <p:cNvPr id="29698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 eaLnBrk="1" hangingPunct="1"/>
            <a:r>
              <a:rPr lang="en-US" sz="2800" dirty="0" smtClean="0"/>
              <a:t>Statistical studies usually include one or more independent variables and one dependent variable.</a:t>
            </a:r>
          </a:p>
          <a:p>
            <a:pPr algn="l" rtl="0" eaLnBrk="1" hangingPunct="1">
              <a:buNone/>
            </a:pPr>
            <a:endParaRPr lang="en-US" dirty="0" smtClean="0"/>
          </a:p>
          <a:p>
            <a:pPr marL="0" indent="0" algn="l" rtl="0" eaLnBrk="1" hangingPunct="1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152400"/>
            <a:ext cx="2590800" cy="53035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For example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8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Table 9"/>
          <p:cNvGraphicFramePr>
            <a:graphicFrameLocks noGrp="1"/>
          </p:cNvGraphicFramePr>
          <p:nvPr/>
        </p:nvGraphicFramePr>
        <p:xfrm>
          <a:off x="228600" y="929640"/>
          <a:ext cx="85344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800"/>
                <a:gridCol w="2844800"/>
                <a:gridCol w="2844800"/>
              </a:tblGrid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Independent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temperature of water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exercise</a:t>
                      </a:r>
                    </a:p>
                    <a:p>
                      <a:pPr algn="ctr"/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Dependent 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time to cook an egg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health</a:t>
                      </a:r>
                      <a:endParaRPr lang="en-US" sz="2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7467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CHAPTER 1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2143116"/>
            <a:ext cx="7467600" cy="4330836"/>
          </a:xfrm>
        </p:spPr>
        <p:txBody>
          <a:bodyPr/>
          <a:lstStyle/>
          <a:p>
            <a:pPr algn="ctr" rtl="0">
              <a:buNone/>
            </a:pP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The Nature of Probability and Statistics</a:t>
            </a:r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28596" y="571480"/>
            <a:ext cx="7467600" cy="487375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A confounding variable </a:t>
            </a:r>
            <a:r>
              <a:rPr lang="en-US" dirty="0" smtClean="0"/>
              <a:t>is the variable that influences the dependent or outcome variable but was </a:t>
            </a:r>
            <a:r>
              <a:rPr lang="en-US" dirty="0" smtClean="0">
                <a:solidFill>
                  <a:srgbClr val="FF0000"/>
                </a:solidFill>
              </a:rPr>
              <a:t>not be separated </a:t>
            </a:r>
            <a:r>
              <a:rPr lang="en-US" dirty="0" smtClean="0"/>
              <a:t>from the independent variable.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variable that influence  with other variable) </a:t>
            </a:r>
            <a:endParaRPr lang="en-US" dirty="0" smtClean="0"/>
          </a:p>
          <a:p>
            <a:pPr algn="l" rtl="0" eaLnBrk="1" hangingPunct="1"/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</a:t>
            </a:r>
            <a:r>
              <a:rPr lang="ar-SA" b="1" dirty="0" smtClean="0">
                <a:solidFill>
                  <a:srgbClr val="FFC000"/>
                </a:solidFill>
              </a:rPr>
              <a:t> </a:t>
            </a:r>
            <a:r>
              <a:rPr lang="en-US" b="1" dirty="0" smtClean="0">
                <a:solidFill>
                  <a:srgbClr val="FFC000"/>
                </a:solidFill>
              </a:rPr>
              <a:t>Example </a:t>
            </a:r>
            <a:r>
              <a:rPr lang="en-US" dirty="0" smtClean="0"/>
              <a:t>:</a:t>
            </a:r>
          </a:p>
          <a:p>
            <a:pPr algn="l" rtl="0" eaLnBrk="1" hangingPunct="1"/>
            <a:r>
              <a:rPr lang="en-US" dirty="0" smtClean="0"/>
              <a:t>subjects on </a:t>
            </a:r>
            <a:r>
              <a:rPr lang="en-US" u="sng" dirty="0" smtClean="0"/>
              <a:t>exercise</a:t>
            </a:r>
            <a:r>
              <a:rPr lang="en-US" dirty="0" smtClean="0"/>
              <a:t> program may improve their diet unbeknownst to the researcher and perhaps that improve their </a:t>
            </a:r>
            <a:r>
              <a:rPr lang="en-US" u="sng" dirty="0" smtClean="0"/>
              <a:t>health </a:t>
            </a:r>
            <a:r>
              <a:rPr lang="en-US" dirty="0" smtClean="0"/>
              <a:t>in other ways not due to exercise alone. Then </a:t>
            </a:r>
            <a:r>
              <a:rPr lang="en-US" u="sng" dirty="0" smtClean="0"/>
              <a:t>diet</a:t>
            </a:r>
            <a:r>
              <a:rPr lang="en-US" dirty="0" smtClean="0"/>
              <a:t> becomes a confounding variable.</a:t>
            </a:r>
          </a:p>
          <a:p>
            <a:pPr algn="l" rtl="0" eaLnBrk="1" hangingPunct="1">
              <a:buFontTx/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l" rtl="0"/>
            <a:r>
              <a:rPr lang="en-US" dirty="0" smtClean="0"/>
              <a:t>Subject were randomly assigned to two groups, and one group was given drug A and the other group drug B .After 6 months, the mean of blood pressure for each group wear compared.</a:t>
            </a:r>
          </a:p>
          <a:p>
            <a:pPr algn="l" rtl="0">
              <a:buNone/>
            </a:pPr>
            <a:r>
              <a:rPr lang="en-US" dirty="0" smtClean="0"/>
              <a:t>1-What is the dependent variable in the study?</a:t>
            </a:r>
          </a:p>
          <a:p>
            <a:pPr algn="l" rtl="0">
              <a:buNone/>
            </a:pPr>
            <a:r>
              <a:rPr lang="en-US" dirty="0" smtClean="0"/>
              <a:t>2-What is the independent variable in the study?</a:t>
            </a:r>
          </a:p>
          <a:p>
            <a:pPr lvl="0" algn="l" rtl="0"/>
            <a:r>
              <a:rPr lang="en-US" dirty="0" smtClean="0"/>
              <a:t>6 month</a:t>
            </a:r>
          </a:p>
          <a:p>
            <a:pPr lvl="0" algn="l" rtl="0"/>
            <a:r>
              <a:rPr lang="en-US" dirty="0" smtClean="0"/>
              <a:t>Number of groups</a:t>
            </a:r>
          </a:p>
          <a:p>
            <a:pPr lvl="0" algn="l" rtl="0"/>
            <a:r>
              <a:rPr lang="en-US" dirty="0" smtClean="0"/>
              <a:t>Type of drug </a:t>
            </a:r>
          </a:p>
          <a:p>
            <a:pPr lvl="0" algn="l" rtl="0"/>
            <a:r>
              <a:rPr lang="en-US" dirty="0" smtClean="0"/>
              <a:t>Blood pressure</a:t>
            </a:r>
          </a:p>
          <a:p>
            <a:pPr algn="l"/>
            <a:endParaRPr lang="ar-SA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/>
          <a:lstStyle/>
          <a:p>
            <a:r>
              <a:rPr lang="en-US" dirty="0" smtClean="0"/>
              <a:t>1-5: Uses and Misuses of statistics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500034" y="2000240"/>
            <a:ext cx="7467600" cy="350046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1- Suspect sample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2- Ambiguous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Averages</a:t>
            </a:r>
            <a:endParaRPr lang="en-US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3- changing Subject 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4-Detached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Statistic</a:t>
            </a: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5-Implied connection</a:t>
            </a: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6-Misleading 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Graphs</a:t>
            </a:r>
          </a:p>
          <a:p>
            <a:pPr algn="l" rtl="0">
              <a:buNone/>
            </a:pP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Faulty Survey Question</a:t>
            </a:r>
            <a:endParaRPr lang="ar-SA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buNone/>
            </a:pPr>
            <a:endParaRPr lang="ar-S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eaLnBrk="1" hangingPunct="1"/>
            <a:endParaRPr lang="ar-SA" dirty="0" smtClean="0"/>
          </a:p>
        </p:txBody>
      </p:sp>
      <p:sp>
        <p:nvSpPr>
          <p:cNvPr id="34818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53798"/>
          </a:xfrm>
        </p:spPr>
        <p:txBody>
          <a:bodyPr/>
          <a:lstStyle/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1- Suspect sample</a:t>
            </a:r>
            <a:r>
              <a:rPr lang="en-US" dirty="0" smtClean="0"/>
              <a:t>: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       -small samples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       -convenience sample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       - volunteer </a:t>
            </a:r>
            <a:r>
              <a:rPr lang="en-US" dirty="0" smtClean="0"/>
              <a:t>sample</a:t>
            </a:r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:” if 4 doctors were surveyed from 100 doctors</a:t>
            </a:r>
            <a:r>
              <a:rPr lang="en-US" dirty="0" smtClean="0"/>
              <a:t>”.</a:t>
            </a:r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2- Ambiguous Averages: </a:t>
            </a:r>
            <a:r>
              <a:rPr lang="en-US" dirty="0" smtClean="0"/>
              <a:t>measures that are loosely called averages are the </a:t>
            </a:r>
            <a:r>
              <a:rPr lang="en-US" dirty="0" smtClean="0">
                <a:solidFill>
                  <a:srgbClr val="FF0000"/>
                </a:solidFill>
              </a:rPr>
              <a:t>mean, median, mode and midrange</a:t>
            </a:r>
            <a:r>
              <a:rPr lang="en-US" dirty="0" smtClean="0"/>
              <a:t>. People who know this can without lying , select one of them to support their position .</a:t>
            </a:r>
            <a:endParaRPr lang="en-US" b="1" dirty="0" smtClean="0"/>
          </a:p>
          <a:p>
            <a:pPr algn="l" rtl="0" eaLnBrk="1" hangingPunct="1">
              <a:buFontTx/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28596" y="500042"/>
            <a:ext cx="7467600" cy="6357958"/>
          </a:xfrm>
        </p:spPr>
        <p:txBody>
          <a:bodyPr>
            <a:normAutofit/>
          </a:bodyPr>
          <a:lstStyle/>
          <a:p>
            <a:pPr algn="l" rtl="0" eaLnBrk="1" hangingPunct="1">
              <a:buNone/>
            </a:pPr>
            <a:endParaRPr lang="en-US" b="1" dirty="0" smtClean="0">
              <a:solidFill>
                <a:srgbClr val="0070C0"/>
              </a:solidFill>
            </a:endParaRPr>
          </a:p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3- changing Subject </a:t>
            </a:r>
            <a:r>
              <a:rPr lang="en-US" dirty="0" smtClean="0"/>
              <a:t>: can occur when different values are used to represent the same data</a:t>
            </a:r>
            <a:r>
              <a:rPr lang="en-US" dirty="0" smtClean="0"/>
              <a:t>.</a:t>
            </a:r>
            <a:endParaRPr lang="en-US" dirty="0" smtClean="0"/>
          </a:p>
          <a:p>
            <a:pPr algn="l" rtl="0" eaLnBrk="1" hangingPunct="1">
              <a:buFontTx/>
              <a:buNone/>
            </a:pPr>
            <a:r>
              <a:rPr lang="en-US" b="1" dirty="0" smtClean="0">
                <a:solidFill>
                  <a:srgbClr val="FFC000"/>
                </a:solidFill>
              </a:rPr>
              <a:t>For example: </a:t>
            </a:r>
            <a:r>
              <a:rPr lang="en-US" dirty="0" smtClean="0"/>
              <a:t>if one political candidate say “ I will increase salaries a mere 3%”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 And another one say “I will increase salaries a whapping 6,000,000 </a:t>
            </a:r>
            <a:r>
              <a:rPr lang="en-US" dirty="0" smtClean="0"/>
              <a:t>$” And </a:t>
            </a:r>
            <a:r>
              <a:rPr lang="en-US" dirty="0" smtClean="0"/>
              <a:t>3% =</a:t>
            </a:r>
            <a:r>
              <a:rPr lang="en-US" dirty="0" smtClean="0"/>
              <a:t>6,000,000</a:t>
            </a:r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 eaLnBrk="1" hangingPunct="1">
              <a:buFontTx/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4-Detached Statistic</a:t>
            </a:r>
            <a:r>
              <a:rPr lang="en-US" dirty="0" smtClean="0"/>
              <a:t>: it is the one in which no comparison is made.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, one may say that “Our cookies has one-third fewer calories” Here, fewer than what?</a:t>
            </a:r>
          </a:p>
          <a:p>
            <a:pPr algn="l" rtl="0" eaLnBrk="1" hangingPunct="1">
              <a:buFontTx/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/>
          <a:lstStyle/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5-Implied connection : </a:t>
            </a:r>
            <a:r>
              <a:rPr lang="en-US" dirty="0" smtClean="0"/>
              <a:t>Usage of words such as may, suggest or some t</a:t>
            </a:r>
            <a:r>
              <a:rPr lang="en-US" dirty="0" smtClean="0"/>
              <a:t>hat imply connections but there is </a:t>
            </a:r>
            <a:r>
              <a:rPr lang="en-US" dirty="0" smtClean="0">
                <a:solidFill>
                  <a:srgbClr val="FF0000"/>
                </a:solidFill>
              </a:rPr>
              <a:t>no guarantee</a:t>
            </a:r>
          </a:p>
          <a:p>
            <a:pPr algn="l" rtl="0" eaLnBrk="1" hangingPunct="1">
              <a:buFontTx/>
              <a:buNone/>
            </a:pPr>
            <a:r>
              <a:rPr lang="en-US" dirty="0" smtClean="0">
                <a:solidFill>
                  <a:srgbClr val="FFC000"/>
                </a:solidFill>
              </a:rPr>
              <a:t>For example</a:t>
            </a:r>
            <a:r>
              <a:rPr lang="en-US" dirty="0" smtClean="0"/>
              <a:t>: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	” Eating fish may help to reduce your cholesterol”.</a:t>
            </a:r>
          </a:p>
          <a:p>
            <a:pPr algn="l" rtl="0" eaLnBrk="1" hangingPunct="1">
              <a:buFontTx/>
              <a:buNone/>
            </a:pPr>
            <a:r>
              <a:rPr lang="en-US" dirty="0" smtClean="0"/>
              <a:t>	“studies suggest that using our machine will reduce your weight”</a:t>
            </a:r>
            <a:endParaRPr lang="ar-SA" dirty="0" smtClean="0"/>
          </a:p>
          <a:p>
            <a:pPr algn="l" rtl="0">
              <a:buFontTx/>
              <a:buNone/>
            </a:pPr>
            <a:r>
              <a:rPr lang="en-US" dirty="0" smtClean="0"/>
              <a:t>	“ Taking calcium will lower blood pressure in some people”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57200" y="714356"/>
            <a:ext cx="7467600" cy="5759596"/>
          </a:xfrm>
        </p:spPr>
        <p:txBody>
          <a:bodyPr/>
          <a:lstStyle/>
          <a:p>
            <a:pPr algn="l" rtl="0" eaLnBrk="1" hangingPunct="1">
              <a:buNone/>
            </a:pPr>
            <a:r>
              <a:rPr lang="en-US" b="1" dirty="0" smtClean="0">
                <a:solidFill>
                  <a:srgbClr val="0070C0"/>
                </a:solidFill>
              </a:rPr>
              <a:t>6-Misleading Graphs</a:t>
            </a:r>
            <a:r>
              <a:rPr lang="en-US" dirty="0" smtClean="0"/>
              <a:t>: if graphs are drawn inappropriately, they can misrepresent the data and lead to false conclusions.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7- Faulty Survey Question </a:t>
            </a:r>
            <a:r>
              <a:rPr lang="en-US" b="1" dirty="0" smtClean="0"/>
              <a:t>: </a:t>
            </a:r>
            <a:r>
              <a:rPr lang="en-US" dirty="0" smtClean="0"/>
              <a:t>should be sure that the questions are properly written since the way questions are phrased can influence the way people answer them .</a:t>
            </a:r>
          </a:p>
          <a:p>
            <a:pPr algn="l" rtl="0">
              <a:buNone/>
            </a:pP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For example:</a:t>
            </a:r>
          </a:p>
          <a:p>
            <a:pPr lvl="0" algn="l" rtl="0">
              <a:buNone/>
            </a:pPr>
            <a:r>
              <a:rPr lang="en-US" dirty="0" smtClean="0"/>
              <a:t>What is your opinion about WHO Organization</a:t>
            </a:r>
          </a:p>
          <a:p>
            <a:pPr algn="l" rtl="0" eaLnBrk="1" hangingPunct="1">
              <a:buNone/>
            </a:pPr>
            <a:endParaRPr lang="en-US" dirty="0" smtClean="0"/>
          </a:p>
          <a:p>
            <a:pPr algn="l" rtl="0" eaLnBrk="1" hangingPunct="1">
              <a:buFontTx/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u="sng" dirty="0" smtClean="0">
                <a:solidFill>
                  <a:schemeClr val="accent1">
                    <a:lumMod val="75000"/>
                  </a:schemeClr>
                </a:solidFill>
              </a:rPr>
              <a:t>Statistics</a:t>
            </a:r>
            <a:endParaRPr lang="ar-SA" sz="4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sz="2800" b="1" dirty="0" smtClean="0"/>
              <a:t>is the science of conducting studies to collect , organize, summarize , analyze and drawing conclusions from data.</a:t>
            </a:r>
            <a:endParaRPr lang="ar-SA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4624"/>
            <a:ext cx="7467600" cy="1143000"/>
          </a:xfrm>
        </p:spPr>
        <p:txBody>
          <a:bodyPr/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224774"/>
            <a:ext cx="7643866" cy="4561680"/>
          </a:xfrm>
        </p:spPr>
        <p:txBody>
          <a:bodyPr>
            <a:no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sz="28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Variable</a:t>
            </a:r>
            <a:r>
              <a:rPr lang="en-US" sz="2800" b="1" dirty="0" smtClean="0"/>
              <a:t>: </a:t>
            </a:r>
            <a:r>
              <a:rPr lang="en-US" sz="2800" dirty="0" smtClean="0"/>
              <a:t>is characteristic or attribute that can assume different values.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Data: </a:t>
            </a:r>
            <a:r>
              <a:rPr lang="en-US" sz="2800" dirty="0" smtClean="0"/>
              <a:t>are the values (measurements or observations)  that the variables can assume.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Random Variable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2800" dirty="0" smtClean="0"/>
              <a:t>variables whose determined by chance.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set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dirty="0" smtClean="0"/>
              <a:t>Collection of data values 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28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Datum Or a data value</a:t>
            </a:r>
            <a:r>
              <a:rPr lang="en-US" sz="2800" dirty="0" smtClean="0"/>
              <a:t> Each value in the data set</a:t>
            </a:r>
          </a:p>
          <a:p>
            <a:pPr algn="l" rtl="0">
              <a:buFont typeface="Wingdings" pitchFamily="2" charset="2"/>
              <a:buChar char="ü"/>
            </a:pPr>
            <a:endParaRPr lang="en-US" sz="2800" dirty="0" smtClean="0"/>
          </a:p>
          <a:p>
            <a:pPr algn="l" rtl="0">
              <a:buFont typeface="Wingdings" pitchFamily="2" charset="2"/>
              <a:buChar char="ü"/>
            </a:pPr>
            <a:endParaRPr lang="en-US" sz="2800" dirty="0" smtClean="0"/>
          </a:p>
          <a:p>
            <a:pPr algn="l" rtl="0">
              <a:buFont typeface="Wingdings" pitchFamily="2" charset="2"/>
              <a:buChar char="ü"/>
            </a:pPr>
            <a:endParaRPr lang="en-US" sz="2800" dirty="0" smtClean="0"/>
          </a:p>
          <a:p>
            <a:pPr algn="l" rtl="0">
              <a:buNone/>
            </a:pPr>
            <a:endParaRPr lang="en-US" sz="2800" dirty="0" smtClean="0"/>
          </a:p>
          <a:p>
            <a:pPr algn="l" rtl="0">
              <a:buFont typeface="Wingdings" pitchFamily="2" charset="2"/>
              <a:buChar char="ü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428596" y="0"/>
            <a:ext cx="7467600" cy="3071810"/>
          </a:xfrm>
        </p:spPr>
        <p:txBody>
          <a:bodyPr>
            <a:normAutofit fontScale="92500"/>
          </a:bodyPr>
          <a:lstStyle/>
          <a:p>
            <a:pPr algn="l" rtl="0">
              <a:buNone/>
            </a:pPr>
            <a:endParaRPr lang="en-US" b="1" dirty="0" smtClean="0"/>
          </a:p>
          <a:p>
            <a:pPr algn="l" rtl="0"/>
            <a:r>
              <a:rPr lang="en-US" u="sng" dirty="0" smtClean="0">
                <a:solidFill>
                  <a:srgbClr val="FF0000"/>
                </a:solidFill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</a:rPr>
              <a:t>A population: </a:t>
            </a:r>
            <a:r>
              <a:rPr lang="en-US" sz="2800" dirty="0" smtClean="0"/>
              <a:t>consists of all subjects (human or otherwise) that are being studied.</a:t>
            </a:r>
          </a:p>
          <a:p>
            <a:pPr algn="l" rtl="0"/>
            <a:endParaRPr lang="en-US" b="1" dirty="0" smtClean="0"/>
          </a:p>
          <a:p>
            <a:pPr algn="l" rtl="0"/>
            <a:r>
              <a:rPr lang="en-US" u="sng" dirty="0" smtClean="0"/>
              <a:t> </a:t>
            </a:r>
            <a:r>
              <a:rPr lang="en-US" sz="2800" b="1" u="sng" dirty="0" smtClean="0">
                <a:solidFill>
                  <a:srgbClr val="FF0000"/>
                </a:solidFill>
              </a:rPr>
              <a:t>A sample 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subset of the population (i</a:t>
            </a:r>
            <a:r>
              <a:rPr lang="en-US" sz="2800" dirty="0" smtClean="0"/>
              <a:t>s a group of subjects selected from a population)</a:t>
            </a:r>
            <a:endParaRPr lang="ar-SA" sz="2800" dirty="0"/>
          </a:p>
        </p:txBody>
      </p:sp>
      <p:sp>
        <p:nvSpPr>
          <p:cNvPr id="5" name="Rectangle 3"/>
          <p:cNvSpPr/>
          <p:nvPr/>
        </p:nvSpPr>
        <p:spPr>
          <a:xfrm>
            <a:off x="500034" y="2857496"/>
            <a:ext cx="78486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For example :</a:t>
            </a:r>
            <a:endParaRPr lang="en-US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order to study the response times for emergency 988 calls in Jeddah 50 calls are selected randomly over a six month period and the response times are recorded .</a:t>
            </a:r>
          </a:p>
          <a:p>
            <a:pPr algn="l" rtl="0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Population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all calls 988.</a:t>
            </a:r>
          </a:p>
          <a:p>
            <a:pPr algn="l" rtl="0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Sample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50 calls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8"/>
          <p:cNvSpPr/>
          <p:nvPr/>
        </p:nvSpPr>
        <p:spPr>
          <a:xfrm>
            <a:off x="1524000" y="1794570"/>
            <a:ext cx="42672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gender	age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20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25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female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23      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female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28" name="Rectangle 11"/>
          <p:cNvSpPr/>
          <p:nvPr/>
        </p:nvSpPr>
        <p:spPr>
          <a:xfrm>
            <a:off x="3124200" y="1447800"/>
            <a:ext cx="3352800" cy="457200"/>
          </a:xfrm>
          <a:prstGeom prst="rect">
            <a:avLst/>
          </a:prstGeom>
          <a:solidFill>
            <a:schemeClr val="bg1"/>
          </a:solidFill>
          <a:ln w="28575" cmpd="thickThin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9" name="Straight Arrow Connector 12"/>
          <p:cNvCxnSpPr/>
          <p:nvPr/>
        </p:nvCxnSpPr>
        <p:spPr>
          <a:xfrm rot="5400000">
            <a:off x="3314700" y="2171700"/>
            <a:ext cx="533400" cy="3048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13"/>
          <p:cNvCxnSpPr/>
          <p:nvPr/>
        </p:nvCxnSpPr>
        <p:spPr>
          <a:xfrm rot="16200000" flipH="1">
            <a:off x="5676900" y="2019300"/>
            <a:ext cx="533400" cy="457200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14"/>
          <p:cNvCxnSpPr/>
          <p:nvPr/>
        </p:nvCxnSpPr>
        <p:spPr>
          <a:xfrm rot="5400000">
            <a:off x="4304506" y="2399506"/>
            <a:ext cx="685800" cy="1588"/>
          </a:xfrm>
          <a:prstGeom prst="straightConnector1">
            <a:avLst/>
          </a:prstGeom>
          <a:ln w="222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5"/>
          <p:cNvSpPr/>
          <p:nvPr/>
        </p:nvSpPr>
        <p:spPr>
          <a:xfrm>
            <a:off x="1371600" y="1295400"/>
            <a:ext cx="7010400" cy="457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3" name="Straight Arrow Connector 16"/>
          <p:cNvCxnSpPr/>
          <p:nvPr/>
        </p:nvCxnSpPr>
        <p:spPr>
          <a:xfrm rot="5400000">
            <a:off x="647700" y="2247900"/>
            <a:ext cx="762000" cy="5334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17"/>
          <p:cNvSpPr/>
          <p:nvPr/>
        </p:nvSpPr>
        <p:spPr>
          <a:xfrm>
            <a:off x="76200" y="2971800"/>
            <a:ext cx="1143000" cy="9144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18"/>
          <p:cNvSpPr/>
          <p:nvPr/>
        </p:nvSpPr>
        <p:spPr>
          <a:xfrm>
            <a:off x="5410200" y="2590800"/>
            <a:ext cx="1981200" cy="2743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Arrow Connector 19"/>
          <p:cNvCxnSpPr/>
          <p:nvPr/>
        </p:nvCxnSpPr>
        <p:spPr>
          <a:xfrm>
            <a:off x="7391400" y="2819400"/>
            <a:ext cx="609600" cy="3810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20"/>
          <p:cNvSpPr/>
          <p:nvPr/>
        </p:nvSpPr>
        <p:spPr>
          <a:xfrm>
            <a:off x="7924800" y="3276600"/>
            <a:ext cx="914400" cy="7620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6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Oval 21"/>
          <p:cNvSpPr/>
          <p:nvPr/>
        </p:nvSpPr>
        <p:spPr>
          <a:xfrm>
            <a:off x="5867400" y="3962400"/>
            <a:ext cx="11430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22"/>
          <p:cNvCxnSpPr/>
          <p:nvPr/>
        </p:nvCxnSpPr>
        <p:spPr>
          <a:xfrm>
            <a:off x="6934200" y="4343400"/>
            <a:ext cx="1066800" cy="381000"/>
          </a:xfrm>
          <a:prstGeom prst="straightConnector1">
            <a:avLst/>
          </a:prstGeom>
          <a:ln w="158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23"/>
          <p:cNvSpPr/>
          <p:nvPr/>
        </p:nvSpPr>
        <p:spPr>
          <a:xfrm>
            <a:off x="8001000" y="4724400"/>
            <a:ext cx="914400" cy="7620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24"/>
          <p:cNvSpPr/>
          <p:nvPr/>
        </p:nvSpPr>
        <p:spPr>
          <a:xfrm>
            <a:off x="5257800" y="2667000"/>
            <a:ext cx="2362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Nationality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Saudi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Yemeni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Egypt 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Jordanian 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Lebanese </a:t>
            </a:r>
            <a:endParaRPr lang="en-US" sz="2800" dirty="0"/>
          </a:p>
        </p:txBody>
      </p:sp>
      <p:sp>
        <p:nvSpPr>
          <p:cNvPr id="42" name="مستطيل 41"/>
          <p:cNvSpPr/>
          <p:nvPr/>
        </p:nvSpPr>
        <p:spPr>
          <a:xfrm>
            <a:off x="1295400" y="304800"/>
            <a:ext cx="6858000" cy="7620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(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Variable , Data Set, Data value , Data) </a:t>
            </a:r>
          </a:p>
          <a:p>
            <a:pPr algn="ctr"/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شربية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مشربية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شربي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245</TotalTime>
  <Words>2222</Words>
  <PresentationFormat>عرض على الشاشة (3:4)‏</PresentationFormat>
  <Paragraphs>381</Paragraphs>
  <Slides>56</Slides>
  <Notes>3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56</vt:i4>
      </vt:variant>
    </vt:vector>
  </HeadingPairs>
  <TitlesOfParts>
    <vt:vector size="57" baseType="lpstr">
      <vt:lpstr>مشربية</vt:lpstr>
      <vt:lpstr>General Statistics   Stat 110</vt:lpstr>
      <vt:lpstr>Course Information: </vt:lpstr>
      <vt:lpstr>الشريحة 3</vt:lpstr>
      <vt:lpstr>:COURSE SYLLABUS</vt:lpstr>
      <vt:lpstr>CHAPTER 1</vt:lpstr>
      <vt:lpstr>Statistics</vt:lpstr>
      <vt:lpstr>Introduction </vt:lpstr>
      <vt:lpstr>الشريحة 8</vt:lpstr>
      <vt:lpstr>الشريحة 9</vt:lpstr>
      <vt:lpstr>الشريحة 10</vt:lpstr>
      <vt:lpstr>الشريحة 11</vt:lpstr>
      <vt:lpstr>Example:</vt:lpstr>
      <vt:lpstr>Example: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Example:</vt:lpstr>
      <vt:lpstr>Example:</vt:lpstr>
      <vt:lpstr>Example:</vt:lpstr>
      <vt:lpstr>Example</vt:lpstr>
      <vt:lpstr>1-3</vt:lpstr>
      <vt:lpstr>الشريحة 25</vt:lpstr>
      <vt:lpstr> </vt:lpstr>
      <vt:lpstr>1-Random Sampling :</vt:lpstr>
      <vt:lpstr>For example: Select random sample of 15 subjects out of   85 subjects, each subject numbered from 1 to 85 </vt:lpstr>
      <vt:lpstr>2-Systematic Sampling</vt:lpstr>
      <vt:lpstr>الشريحة 30</vt:lpstr>
      <vt:lpstr>3-Stratified samples</vt:lpstr>
      <vt:lpstr>الشريحة 32</vt:lpstr>
      <vt:lpstr>4-Cluster samples</vt:lpstr>
      <vt:lpstr>الشريحة 34</vt:lpstr>
      <vt:lpstr>Summary of sampling techniques</vt:lpstr>
      <vt:lpstr>* Exercises:</vt:lpstr>
      <vt:lpstr>* Exercises:</vt:lpstr>
      <vt:lpstr>الشريحة 38</vt:lpstr>
      <vt:lpstr>1-4</vt:lpstr>
      <vt:lpstr>الشريحة 40</vt:lpstr>
      <vt:lpstr>1-4: Observational and Experimental Studies</vt:lpstr>
      <vt:lpstr>1-4: Observational and Experimental Studies</vt:lpstr>
      <vt:lpstr> quasi-experimental study.</vt:lpstr>
      <vt:lpstr>1-4: Observational and Experimental Studies</vt:lpstr>
      <vt:lpstr>Example:</vt:lpstr>
      <vt:lpstr>Example:</vt:lpstr>
      <vt:lpstr>الشريحة 47</vt:lpstr>
      <vt:lpstr>1-4: Observational and Experimental Studies</vt:lpstr>
      <vt:lpstr>الشريحة 49</vt:lpstr>
      <vt:lpstr>الشريحة 50</vt:lpstr>
      <vt:lpstr>Example:</vt:lpstr>
      <vt:lpstr>1-5: Uses and Misuses of statistics</vt:lpstr>
      <vt:lpstr>الشريحة 53</vt:lpstr>
      <vt:lpstr>الشريحة 54</vt:lpstr>
      <vt:lpstr>الشريحة 55</vt:lpstr>
      <vt:lpstr>الشريحة 56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Statistics   Stat 110</dc:title>
  <dc:creator>hadeel</dc:creator>
  <cp:lastModifiedBy>hadeel</cp:lastModifiedBy>
  <cp:revision>40</cp:revision>
  <dcterms:created xsi:type="dcterms:W3CDTF">2013-09-03T19:47:44Z</dcterms:created>
  <dcterms:modified xsi:type="dcterms:W3CDTF">2015-08-28T07:12:34Z</dcterms:modified>
</cp:coreProperties>
</file>