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notesMasterIdLst>
    <p:notesMasterId r:id="rId10"/>
  </p:notesMasterIdLst>
  <p:handoutMasterIdLst>
    <p:handoutMasterId r:id="rId11"/>
  </p:handoutMasterIdLst>
  <p:sldIdLst>
    <p:sldId id="256" r:id="rId2"/>
    <p:sldId id="296" r:id="rId3"/>
    <p:sldId id="319" r:id="rId4"/>
    <p:sldId id="320" r:id="rId5"/>
    <p:sldId id="321" r:id="rId6"/>
    <p:sldId id="335" r:id="rId7"/>
    <p:sldId id="336" r:id="rId8"/>
    <p:sldId id="337" r:id="rId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EBC"/>
    <a:srgbClr val="FFFF99"/>
    <a:srgbClr val="FDB5F3"/>
    <a:srgbClr val="9FE6FF"/>
    <a:srgbClr val="B9EDFF"/>
    <a:srgbClr val="D4F4D4"/>
    <a:srgbClr val="FFFFFF"/>
    <a:srgbClr val="E1F4FF"/>
    <a:srgbClr val="E4F8E4"/>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85" autoAdjust="0"/>
    <p:restoredTop sz="94660"/>
  </p:normalViewPr>
  <p:slideViewPr>
    <p:cSldViewPr>
      <p:cViewPr varScale="1">
        <p:scale>
          <a:sx n="67" d="100"/>
          <a:sy n="67" d="100"/>
        </p:scale>
        <p:origin x="714"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E1036AF-71C2-44C2-9EF6-6CB4A45FB810}" type="slidenum">
              <a:rPr lang="en-US"/>
              <a:pPr/>
              <a:t>‹#›</a:t>
            </a:fld>
            <a:endParaRPr lang="en-US"/>
          </a:p>
        </p:txBody>
      </p:sp>
    </p:spTree>
    <p:extLst>
      <p:ext uri="{BB962C8B-B14F-4D97-AF65-F5344CB8AC3E}">
        <p14:creationId xmlns:p14="http://schemas.microsoft.com/office/powerpoint/2010/main" val="838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8F3574-E815-41EB-BEC0-87B81D36E10D}" type="slidenum">
              <a:rPr lang="en-US"/>
              <a:pPr/>
              <a:t>‹#›</a:t>
            </a:fld>
            <a:endParaRPr lang="en-US"/>
          </a:p>
        </p:txBody>
      </p:sp>
    </p:spTree>
    <p:extLst>
      <p:ext uri="{BB962C8B-B14F-4D97-AF65-F5344CB8AC3E}">
        <p14:creationId xmlns:p14="http://schemas.microsoft.com/office/powerpoint/2010/main" val="1625713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F3574-E815-41EB-BEC0-87B81D36E10D}" type="slidenum">
              <a:rPr lang="en-US" smtClean="0"/>
              <a:pPr/>
              <a:t>1</a:t>
            </a:fld>
            <a:endParaRPr lang="en-US"/>
          </a:p>
        </p:txBody>
      </p:sp>
    </p:spTree>
    <p:extLst>
      <p:ext uri="{BB962C8B-B14F-4D97-AF65-F5344CB8AC3E}">
        <p14:creationId xmlns:p14="http://schemas.microsoft.com/office/powerpoint/2010/main" val="253774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6698A559-8E82-445F-8EB9-DBAF670F1A9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F2615-D402-4384-8AD6-466DA0997AC7}"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6C5FF-84ED-441D-A8B9-EA067578847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0C1A4-A7CC-4AB6-92BF-991F7C417B4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A1695-41E7-43C2-ABE8-16E3F4F9B8A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FE49B-83AD-4052-84E7-4A0339DBE70A}"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2FAA0-0363-4C5F-857A-4B0F43816E3C}"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D86C9C-5098-48FF-8C29-D0D52D5D0F6F}"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0CCFA-A5A7-478F-8823-5CBE8F5C08D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063E5-38C0-45C0-974E-E9202C596900}"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C6589-7352-4C34-B4D0-8C943DF603D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C48D540-5E43-44EB-A90F-D783B8EBDC60}"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3109618" y="4196795"/>
            <a:ext cx="2858219" cy="908228"/>
          </a:xfrm>
        </p:spPr>
        <p:txBody>
          <a:bodyPr/>
          <a:lstStyle/>
          <a:p>
            <a:pPr algn="ctr" rtl="1"/>
            <a:r>
              <a:rPr lang="ar-SA" sz="4400" b="1" dirty="0" smtClean="0">
                <a:solidFill>
                  <a:schemeClr val="tx1"/>
                </a:solidFill>
              </a:rPr>
              <a:t/>
            </a:r>
            <a:br>
              <a:rPr lang="ar-SA" sz="4400" b="1" dirty="0" smtClean="0">
                <a:solidFill>
                  <a:schemeClr val="tx1"/>
                </a:solidFill>
              </a:rPr>
            </a:br>
            <a:endParaRPr lang="en-US" sz="2400" b="1" dirty="0">
              <a:solidFill>
                <a:schemeClr val="tx1"/>
              </a:solidFill>
              <a:cs typeface="+mn-cs"/>
            </a:endParaRPr>
          </a:p>
        </p:txBody>
      </p:sp>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542285" y="227038"/>
            <a:ext cx="7992888" cy="1182210"/>
          </a:xfrm>
          <a:prstGeom prst="rect">
            <a:avLst/>
          </a:prstGeom>
        </p:spPr>
      </p:pic>
      <p:sp>
        <p:nvSpPr>
          <p:cNvPr id="2" name="Rectangle 1"/>
          <p:cNvSpPr/>
          <p:nvPr/>
        </p:nvSpPr>
        <p:spPr>
          <a:xfrm>
            <a:off x="2182857" y="2376676"/>
            <a:ext cx="4572000" cy="1446550"/>
          </a:xfrm>
          <a:prstGeom prst="rect">
            <a:avLst/>
          </a:prstGeom>
        </p:spPr>
        <p:txBody>
          <a:bodyPr>
            <a:spAutoFit/>
          </a:bodyPr>
          <a:lstStyle/>
          <a:p>
            <a:r>
              <a:rPr lang="ar-SA" sz="4400" b="1" dirty="0">
                <a:solidFill>
                  <a:srgbClr val="C00000"/>
                </a:solidFill>
              </a:rPr>
              <a:t>عملُ الرسول صلى الله عليه وسلم قبل </a:t>
            </a:r>
            <a:r>
              <a:rPr lang="ar-SA" sz="4400" b="1" dirty="0" smtClean="0">
                <a:solidFill>
                  <a:srgbClr val="C00000"/>
                </a:solidFill>
              </a:rPr>
              <a:t>البعثة</a:t>
            </a:r>
            <a:endParaRPr lang="ar-BH" sz="4400" dirty="0">
              <a:solidFill>
                <a:srgbClr val="C00000"/>
              </a:solidFill>
            </a:endParaRPr>
          </a:p>
        </p:txBody>
      </p:sp>
      <p:sp>
        <p:nvSpPr>
          <p:cNvPr id="3" name="Rectangle 2"/>
          <p:cNvSpPr/>
          <p:nvPr/>
        </p:nvSpPr>
        <p:spPr>
          <a:xfrm>
            <a:off x="2996171" y="4048626"/>
            <a:ext cx="2945373" cy="830997"/>
          </a:xfrm>
          <a:prstGeom prst="rect">
            <a:avLst/>
          </a:prstGeom>
        </p:spPr>
        <p:txBody>
          <a:bodyPr wrap="square">
            <a:spAutoFit/>
          </a:bodyPr>
          <a:lstStyle/>
          <a:p>
            <a:r>
              <a:rPr lang="ar-BH" sz="2400" b="1" dirty="0"/>
              <a:t>التربية الإسلامية</a:t>
            </a:r>
            <a:r>
              <a:rPr lang="ar-SA" sz="2400" b="1" dirty="0"/>
              <a:t/>
            </a:r>
            <a:br>
              <a:rPr lang="ar-SA" sz="2400" b="1" dirty="0"/>
            </a:br>
            <a:r>
              <a:rPr lang="ar-SA" sz="2400" b="1" dirty="0"/>
              <a:t>الحلقة الأولى/ الصف الأول</a:t>
            </a:r>
            <a:endParaRPr lang="ar-BH" sz="2400" dirty="0"/>
          </a:p>
        </p:txBody>
      </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ame 8"/>
          <p:cNvSpPr/>
          <p:nvPr/>
        </p:nvSpPr>
        <p:spPr>
          <a:xfrm>
            <a:off x="548934" y="2780928"/>
            <a:ext cx="8082644" cy="1872208"/>
          </a:xfrm>
          <a:prstGeom prst="frame">
            <a:avLst>
              <a:gd name="adj1" fmla="val 12943"/>
            </a:avLst>
          </a:prstGeom>
          <a:solidFill>
            <a:srgbClr val="C000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p3d extrusionH="57150">
              <a:bevelT w="38100" h="38100"/>
            </a:sp3d>
          </a:bodyPr>
          <a:lstStyle/>
          <a:p>
            <a:pPr algn="just" rtl="1">
              <a:lnSpc>
                <a:spcPct val="200000"/>
              </a:lnSpc>
            </a:pPr>
            <a:endParaRPr lang="ar-BH" sz="800" b="1" dirty="0" smtClean="0"/>
          </a:p>
        </p:txBody>
      </p:sp>
      <p:sp>
        <p:nvSpPr>
          <p:cNvPr id="10" name="Down Arrow Callout 9"/>
          <p:cNvSpPr/>
          <p:nvPr/>
        </p:nvSpPr>
        <p:spPr>
          <a:xfrm>
            <a:off x="3006080" y="937582"/>
            <a:ext cx="3168352" cy="1414463"/>
          </a:xfrm>
          <a:prstGeom prst="downArrowCallout">
            <a:avLst/>
          </a:prstGeom>
          <a:solidFill>
            <a:srgbClr val="B9ED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r>
              <a:rPr lang="ar-SA" sz="5400" b="1" cap="none" spc="0" dirty="0" smtClean="0">
                <a:ln w="0"/>
                <a:solidFill>
                  <a:schemeClr val="tx1"/>
                </a:solidFill>
                <a:effectLst>
                  <a:outerShdw blurRad="38100" dist="25400" dir="5400000" algn="ctr" rotWithShape="0">
                    <a:srgbClr val="6E747A">
                      <a:alpha val="43000"/>
                    </a:srgbClr>
                  </a:outerShdw>
                </a:effectLst>
              </a:rPr>
              <a:t>أ</a:t>
            </a:r>
            <a:r>
              <a:rPr lang="ar-BH" sz="5400" b="1" cap="none" spc="0" dirty="0" smtClean="0">
                <a:ln w="0"/>
                <a:solidFill>
                  <a:schemeClr val="tx1"/>
                </a:solidFill>
                <a:effectLst>
                  <a:outerShdw blurRad="38100" dist="25400" dir="5400000" algn="ctr" rotWithShape="0">
                    <a:srgbClr val="6E747A">
                      <a:alpha val="43000"/>
                    </a:srgbClr>
                  </a:outerShdw>
                </a:effectLst>
              </a:rPr>
              <a:t>تعلم </a:t>
            </a:r>
            <a:r>
              <a:rPr lang="ar-BH" sz="5400" b="1" cap="none" spc="0" dirty="0">
                <a:ln w="0"/>
                <a:solidFill>
                  <a:schemeClr val="tx1"/>
                </a:solidFill>
                <a:effectLst>
                  <a:outerShdw blurRad="38100" dist="25400" dir="5400000" algn="ctr" rotWithShape="0">
                    <a:srgbClr val="6E747A">
                      <a:alpha val="43000"/>
                    </a:srgbClr>
                  </a:outerShdw>
                </a:effectLst>
              </a:rPr>
              <a:t>اليوم </a:t>
            </a:r>
            <a:endParaRPr lang="en-US" sz="5400" b="1" cap="none" spc="0" dirty="0">
              <a:ln w="0"/>
              <a:solidFill>
                <a:schemeClr val="tx1"/>
              </a:solidFill>
              <a:effectLst>
                <a:outerShdw blurRad="38100" dist="25400" dir="5400000" algn="ctr" rotWithShape="0">
                  <a:srgbClr val="6E747A">
                    <a:alpha val="43000"/>
                  </a:srgbClr>
                </a:outerShdw>
              </a:effectLst>
            </a:endParaRPr>
          </a:p>
        </p:txBody>
      </p:sp>
      <p:sp>
        <p:nvSpPr>
          <p:cNvPr id="4" name="Rectangle 3"/>
          <p:cNvSpPr/>
          <p:nvPr/>
        </p:nvSpPr>
        <p:spPr>
          <a:xfrm>
            <a:off x="728954" y="3131966"/>
            <a:ext cx="7722604" cy="954107"/>
          </a:xfrm>
          <a:prstGeom prst="rect">
            <a:avLst/>
          </a:prstGeom>
        </p:spPr>
        <p:txBody>
          <a:bodyPr wrap="square">
            <a:spAutoFit/>
          </a:bodyPr>
          <a:lstStyle/>
          <a:p>
            <a:pPr rtl="1">
              <a:lnSpc>
                <a:spcPct val="200000"/>
              </a:lnSpc>
            </a:pPr>
            <a:r>
              <a:rPr lang="ar-SA" sz="2800" b="1" dirty="0"/>
              <a:t>بعض الأعمال التي زاولها الرسول صلى الله عليه وسلم قبل البعثة.</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8141" r="13122" b="11357"/>
          <a:stretch/>
        </p:blipFill>
        <p:spPr>
          <a:xfrm>
            <a:off x="7524328" y="374961"/>
            <a:ext cx="1296144" cy="1124052"/>
          </a:xfrm>
          <a:prstGeom prst="rect">
            <a:avLst/>
          </a:prstGeom>
        </p:spPr>
      </p:pic>
    </p:spTree>
    <p:extLst>
      <p:ext uri="{BB962C8B-B14F-4D97-AF65-F5344CB8AC3E}">
        <p14:creationId xmlns:p14="http://schemas.microsoft.com/office/powerpoint/2010/main" val="243548038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99592" y="180947"/>
            <a:ext cx="7344816" cy="646331"/>
          </a:xfrm>
          <a:prstGeom prst="rect">
            <a:avLst/>
          </a:prstGeom>
          <a:solidFill>
            <a:srgbClr val="C00000"/>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ar-SA" sz="3600" b="1" dirty="0" smtClean="0">
                <a:solidFill>
                  <a:schemeClr val="bg1"/>
                </a:solidFill>
                <a:latin typeface="Times New Roman" pitchFamily="18" charset="0"/>
                <a:cs typeface="Times New Roman" pitchFamily="18" charset="0"/>
              </a:rPr>
              <a:t>عملُ الرسول صلى الله عليه وسلم قبل البعثة</a:t>
            </a:r>
            <a:endParaRPr lang="en-US" sz="3600" b="1" dirty="0">
              <a:solidFill>
                <a:schemeClr val="bg1"/>
              </a:solidFill>
              <a:latin typeface="Times New Roman" pitchFamily="18" charset="0"/>
              <a:cs typeface="Times New Roman" pitchFamily="18" charset="0"/>
            </a:endParaRPr>
          </a:p>
        </p:txBody>
      </p:sp>
      <p:grpSp>
        <p:nvGrpSpPr>
          <p:cNvPr id="4" name="Group 3"/>
          <p:cNvGrpSpPr/>
          <p:nvPr/>
        </p:nvGrpSpPr>
        <p:grpSpPr>
          <a:xfrm>
            <a:off x="1187624" y="6309320"/>
            <a:ext cx="8712968" cy="419634"/>
            <a:chOff x="1187624" y="6309320"/>
            <a:chExt cx="8712968" cy="419634"/>
          </a:xfrm>
        </p:grpSpPr>
        <p:cxnSp>
          <p:nvCxnSpPr>
            <p:cNvPr id="5" name="Straight Connector 4"/>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976" t="41177" r="37288" b="19117"/>
          <a:stretch/>
        </p:blipFill>
        <p:spPr bwMode="auto">
          <a:xfrm>
            <a:off x="1583668" y="2088395"/>
            <a:ext cx="5976664" cy="41000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5516" y="1042338"/>
            <a:ext cx="8712968" cy="830997"/>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rtl="1"/>
            <a:r>
              <a:rPr lang="ar-SA" sz="2400" b="1" dirty="0">
                <a:latin typeface="Times New Roman" pitchFamily="18" charset="0"/>
              </a:rPr>
              <a:t>رَعى النبيُّ صلى الله عليه وسلم الغَنمَ لأَهل مكّةَ بأَجْرٍ، وكانَ يحرصُ على تِلكَ الأَغنامِ ويهتَمُّ بها، فأَحبّهٌ أَهلُ مكّةَ، </a:t>
            </a:r>
            <a:r>
              <a:rPr lang="ar-SA" sz="2400" b="1" dirty="0" smtClean="0">
                <a:latin typeface="Times New Roman" pitchFamily="18" charset="0"/>
              </a:rPr>
              <a:t>وتكلّمُوا</a:t>
            </a:r>
            <a:r>
              <a:rPr lang="ar-BH" sz="2400" b="1" dirty="0" smtClean="0">
                <a:latin typeface="Times New Roman" pitchFamily="18" charset="0"/>
              </a:rPr>
              <a:t> </a:t>
            </a:r>
            <a:r>
              <a:rPr lang="ar-SA" sz="2400" b="1" dirty="0" smtClean="0">
                <a:latin typeface="Times New Roman" pitchFamily="18" charset="0"/>
              </a:rPr>
              <a:t>عنْ </a:t>
            </a:r>
            <a:r>
              <a:rPr lang="ar-SA" sz="2400" b="1" dirty="0">
                <a:latin typeface="Times New Roman" pitchFamily="18" charset="0"/>
              </a:rPr>
              <a:t>صِدْقِهِ وأَمانَتِهِ وإخلاصِهِ في عَمَلِهِ.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3566917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edg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187624" y="6309320"/>
            <a:ext cx="8712968" cy="419634"/>
            <a:chOff x="1187624" y="6309320"/>
            <a:chExt cx="8712968" cy="419634"/>
          </a:xfrm>
        </p:grpSpPr>
        <p:cxnSp>
          <p:nvCxnSpPr>
            <p:cNvPr id="5" name="Straight Connector 4"/>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626" t="19301" r="36749" b="40349"/>
          <a:stretch/>
        </p:blipFill>
        <p:spPr bwMode="auto">
          <a:xfrm>
            <a:off x="1335342" y="2125483"/>
            <a:ext cx="6473316" cy="42062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99592" y="180947"/>
            <a:ext cx="7344816" cy="646331"/>
          </a:xfrm>
          <a:prstGeom prst="rect">
            <a:avLst/>
          </a:prstGeom>
          <a:solidFill>
            <a:srgbClr val="C00000"/>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ar-SA" sz="3600" b="1" dirty="0" smtClean="0">
                <a:solidFill>
                  <a:schemeClr val="bg1"/>
                </a:solidFill>
                <a:latin typeface="Times New Roman" pitchFamily="18" charset="0"/>
                <a:cs typeface="Times New Roman" pitchFamily="18" charset="0"/>
              </a:rPr>
              <a:t>عملُ الرسول صلى الله عليه وسلم قبل البعثة</a:t>
            </a:r>
            <a:endParaRPr lang="en-US" sz="3600" b="1" dirty="0">
              <a:solidFill>
                <a:schemeClr val="bg1"/>
              </a:solidFill>
              <a:latin typeface="Times New Roman" pitchFamily="18" charset="0"/>
              <a:cs typeface="Times New Roman" pitchFamily="18" charset="0"/>
            </a:endParaRPr>
          </a:p>
        </p:txBody>
      </p:sp>
      <p:sp>
        <p:nvSpPr>
          <p:cNvPr id="11" name="Rectangle 10"/>
          <p:cNvSpPr/>
          <p:nvPr/>
        </p:nvSpPr>
        <p:spPr>
          <a:xfrm>
            <a:off x="215516" y="980728"/>
            <a:ext cx="8712968" cy="1107996"/>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2200" b="1" dirty="0">
                <a:latin typeface="Times New Roman" pitchFamily="18" charset="0"/>
              </a:rPr>
              <a:t>وكانَ في مَكّةَ امْرأَةٌ فاضِلةُ، اسْمُها خَديجةُ بنْتُ خُويْلدٍ، وكانتْ صاحِبةَ تِجارة. وقدْ سمِعتْ عنْ أَخلاقِ الرسولِ صلى الله وعليه وسلم، فَطلَبَتْ إليه أَنْ يشتَغِل في تجِارَتها، فقَبلَ صلى الله وعليه وسلم، وسافَرَ بِتجارتِها إلى الشّام، وقد صاحبهُ في هذه الرِّحلة (مَيْسَرة) خادم خديجة. </a:t>
            </a:r>
            <a:endParaRPr lang="en-US"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84035521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899592" y="6321948"/>
            <a:ext cx="8712968" cy="419634"/>
            <a:chOff x="1187624" y="6309320"/>
            <a:chExt cx="8712968" cy="419634"/>
          </a:xfrm>
        </p:grpSpPr>
        <p:cxnSp>
          <p:nvCxnSpPr>
            <p:cNvPr id="5" name="Straight Connector 4"/>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29" t="42095" r="33649" b="21140"/>
          <a:stretch/>
        </p:blipFill>
        <p:spPr bwMode="auto">
          <a:xfrm>
            <a:off x="1475656" y="2146334"/>
            <a:ext cx="6682710" cy="418251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99592" y="180947"/>
            <a:ext cx="7344816" cy="646331"/>
          </a:xfrm>
          <a:prstGeom prst="rect">
            <a:avLst/>
          </a:prstGeom>
          <a:solidFill>
            <a:srgbClr val="C00000"/>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ar-SA" sz="3600" b="1" dirty="0" smtClean="0">
                <a:solidFill>
                  <a:schemeClr val="bg1"/>
                </a:solidFill>
                <a:latin typeface="Times New Roman" pitchFamily="18" charset="0"/>
                <a:cs typeface="Times New Roman" pitchFamily="18" charset="0"/>
              </a:rPr>
              <a:t>عملُ الرسول صلى الله عليه وسلم قبل البعثة</a:t>
            </a:r>
            <a:endParaRPr lang="en-US" sz="3600" b="1" dirty="0">
              <a:solidFill>
                <a:schemeClr val="bg1"/>
              </a:solidFill>
              <a:latin typeface="Times New Roman" pitchFamily="18" charset="0"/>
              <a:cs typeface="Times New Roman" pitchFamily="18" charset="0"/>
            </a:endParaRPr>
          </a:p>
        </p:txBody>
      </p:sp>
      <p:sp>
        <p:nvSpPr>
          <p:cNvPr id="11" name="Rectangle 10"/>
          <p:cNvSpPr/>
          <p:nvPr/>
        </p:nvSpPr>
        <p:spPr>
          <a:xfrm>
            <a:off x="215516" y="1145100"/>
            <a:ext cx="8712968" cy="830997"/>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2400" b="1" dirty="0">
                <a:latin typeface="Times New Roman" pitchFamily="18" charset="0"/>
              </a:rPr>
              <a:t>عادَ رسولُ الله صل الله عليه وسلم منْ التِّجارةِ بِرِبْحٍ كثيرٍ، وعادَ مَيْسَرةُ يتَحدّثُ بما شاهَدهُ من أَخلاقِ سيِّدِنا محمدٍ صلى الله عليه وسلم، فازدادَ أهلُ مكَّةَ حُبًّا لهُ.</a:t>
            </a:r>
          </a:p>
        </p:txBody>
      </p:sp>
    </p:spTree>
    <p:extLst>
      <p:ext uri="{BB962C8B-B14F-4D97-AF65-F5344CB8AC3E}">
        <p14:creationId xmlns:p14="http://schemas.microsoft.com/office/powerpoint/2010/main" val="412953797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203657" y="1999293"/>
            <a:ext cx="8821717" cy="4524315"/>
          </a:xfrm>
          <a:prstGeom prst="rect">
            <a:avLst/>
          </a:prstGeom>
          <a:noFill/>
        </p:spPr>
        <p:txBody>
          <a:bodyPr wrap="square" rtlCol="0">
            <a:spAutoFit/>
          </a:bodyPr>
          <a:lstStyle/>
          <a:p>
            <a:pPr marL="148500" algn="r" rtl="1">
              <a:lnSpc>
                <a:spcPct val="150000"/>
              </a:lnSpc>
            </a:pPr>
            <a:r>
              <a:rPr lang="ar-SA" sz="3200" b="1" dirty="0" smtClean="0"/>
              <a:t>أ- اشْتَغلَ الرسولُ صلى الله عليه وسلم في رَعْي الغنمِ لأهلِ مكَّة مقابل </a:t>
            </a:r>
            <a:r>
              <a:rPr lang="ar-SA" sz="3200" b="1" dirty="0" smtClean="0"/>
              <a:t>.......</a:t>
            </a:r>
            <a:endParaRPr lang="ar-SA" sz="3200" b="1" dirty="0" smtClean="0"/>
          </a:p>
          <a:p>
            <a:pPr marL="148500" algn="r" rtl="1">
              <a:lnSpc>
                <a:spcPct val="150000"/>
              </a:lnSpc>
            </a:pPr>
            <a:r>
              <a:rPr lang="ar-SA" sz="3200" b="1" dirty="0" smtClean="0"/>
              <a:t>ب- سافرَ الرسولُ صلى الله عليه وسلم بتجارةِ السيدة خديجةَ </a:t>
            </a:r>
          </a:p>
          <a:p>
            <a:pPr marL="148500" algn="r" rtl="1">
              <a:lnSpc>
                <a:spcPct val="150000"/>
              </a:lnSpc>
            </a:pPr>
            <a:r>
              <a:rPr lang="ar-SA" sz="3200" b="1" dirty="0" smtClean="0"/>
              <a:t>إلى </a:t>
            </a:r>
            <a:r>
              <a:rPr lang="ar-SA" sz="3200" b="1" dirty="0" smtClean="0"/>
              <a:t>......... </a:t>
            </a:r>
            <a:endParaRPr lang="ar-SA" sz="3200" b="1" dirty="0" smtClean="0"/>
          </a:p>
          <a:p>
            <a:pPr marL="148500" algn="r" rtl="1">
              <a:lnSpc>
                <a:spcPct val="150000"/>
              </a:lnSpc>
            </a:pPr>
            <a:r>
              <a:rPr lang="ar-SA" sz="3200" b="1" dirty="0" smtClean="0"/>
              <a:t>ج- عادَ الرسولٌ صلى الله عليه وسلم من هذه التجارة بـ</a:t>
            </a:r>
            <a:r>
              <a:rPr lang="ar-SA" sz="3200" b="1" dirty="0" smtClean="0"/>
              <a:t>....... </a:t>
            </a:r>
            <a:r>
              <a:rPr lang="ar-SA" sz="3200" b="1" dirty="0" smtClean="0"/>
              <a:t>كثيرٍ.                      </a:t>
            </a:r>
          </a:p>
        </p:txBody>
      </p:sp>
      <p:grpSp>
        <p:nvGrpSpPr>
          <p:cNvPr id="15" name="Group 14"/>
          <p:cNvGrpSpPr/>
          <p:nvPr/>
        </p:nvGrpSpPr>
        <p:grpSpPr>
          <a:xfrm>
            <a:off x="1043608" y="6381328"/>
            <a:ext cx="7981766" cy="432048"/>
            <a:chOff x="1043608" y="6165304"/>
            <a:chExt cx="7981766" cy="432048"/>
          </a:xfrm>
        </p:grpSpPr>
        <p:cxnSp>
          <p:nvCxnSpPr>
            <p:cNvPr id="16" name="Straight Connector 15"/>
            <p:cNvCxnSpPr/>
            <p:nvPr/>
          </p:nvCxnSpPr>
          <p:spPr bwMode="auto">
            <a:xfrm flipH="1">
              <a:off x="1043608" y="6165304"/>
              <a:ext cx="7981766"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56176" y="6228020"/>
              <a:ext cx="2736304" cy="369332"/>
            </a:xfrm>
            <a:prstGeom prst="rect">
              <a:avLst/>
            </a:prstGeom>
            <a:noFill/>
          </p:spPr>
          <p:txBody>
            <a:bodyPr wrap="square" rtlCol="0">
              <a:spAutoFit/>
            </a:bodyPr>
            <a:lstStyle/>
            <a:p>
              <a:r>
                <a:rPr lang="ar-SA" b="1" dirty="0" smtClean="0"/>
                <a:t>وزارة التربية والتعليم – 2020م</a:t>
              </a:r>
              <a:endParaRPr lang="en-US" b="1" dirty="0"/>
            </a:p>
          </p:txBody>
        </p:sp>
      </p:grpSp>
      <p:sp>
        <p:nvSpPr>
          <p:cNvPr id="18" name="Rounded Rectangle 17"/>
          <p:cNvSpPr/>
          <p:nvPr/>
        </p:nvSpPr>
        <p:spPr bwMode="auto">
          <a:xfrm>
            <a:off x="7164288" y="2773916"/>
            <a:ext cx="871304" cy="646986"/>
          </a:xfrm>
          <a:prstGeom prst="roundRect">
            <a:avLst/>
          </a:prstGeom>
          <a:solidFill>
            <a:srgbClr val="BCEE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3200" b="1" dirty="0">
                <a:latin typeface="Times New Roman" pitchFamily="18" charset="0"/>
              </a:rPr>
              <a:t>أَجْر</a:t>
            </a:r>
            <a:endParaRPr lang="en-US" sz="3200" b="1" dirty="0">
              <a:latin typeface="Times New Roman" pitchFamily="18" charset="0"/>
            </a:endParaRPr>
          </a:p>
        </p:txBody>
      </p:sp>
      <p:sp>
        <p:nvSpPr>
          <p:cNvPr id="22" name="Rounded Rectangle 21"/>
          <p:cNvSpPr/>
          <p:nvPr/>
        </p:nvSpPr>
        <p:spPr bwMode="auto">
          <a:xfrm>
            <a:off x="899592" y="4994236"/>
            <a:ext cx="804581" cy="646986"/>
          </a:xfrm>
          <a:prstGeom prst="roundRect">
            <a:avLst/>
          </a:prstGeom>
          <a:solidFill>
            <a:srgbClr val="BCEE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3200" b="1" dirty="0">
                <a:latin typeface="Times New Roman" pitchFamily="18" charset="0"/>
              </a:rPr>
              <a:t>ربْحٍ</a:t>
            </a:r>
            <a:endParaRPr lang="en-US" sz="3200" b="1" dirty="0">
              <a:latin typeface="Times New Roman" pitchFamily="18" charset="0"/>
            </a:endParaRPr>
          </a:p>
        </p:txBody>
      </p:sp>
      <p:sp>
        <p:nvSpPr>
          <p:cNvPr id="23" name="Rounded Rectangle 22"/>
          <p:cNvSpPr/>
          <p:nvPr/>
        </p:nvSpPr>
        <p:spPr bwMode="auto">
          <a:xfrm>
            <a:off x="7308304" y="4254129"/>
            <a:ext cx="959615" cy="646986"/>
          </a:xfrm>
          <a:prstGeom prst="roundRect">
            <a:avLst/>
          </a:prstGeom>
          <a:solidFill>
            <a:srgbClr val="BCEE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3200" b="1" dirty="0">
                <a:latin typeface="Times New Roman" pitchFamily="18" charset="0"/>
              </a:rPr>
              <a:t>الشّام</a:t>
            </a:r>
            <a:endParaRPr lang="en-US" sz="3200" b="1" dirty="0">
              <a:latin typeface="Times New Roman" pitchFamily="18" charset="0"/>
            </a:endParaRPr>
          </a:p>
        </p:txBody>
      </p:sp>
      <p:sp>
        <p:nvSpPr>
          <p:cNvPr id="24" name="TextBox 23"/>
          <p:cNvSpPr txBox="1"/>
          <p:nvPr/>
        </p:nvSpPr>
        <p:spPr>
          <a:xfrm>
            <a:off x="3275856" y="297126"/>
            <a:ext cx="2467468" cy="646331"/>
          </a:xfrm>
          <a:prstGeom prst="rect">
            <a:avLst/>
          </a:prstGeom>
          <a:solidFill>
            <a:srgbClr val="C00000"/>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defRPr sz="3600" b="1">
                <a:solidFill>
                  <a:schemeClr val="bg1"/>
                </a:solidFill>
                <a:latin typeface="Times New Roman" pitchFamily="18" charset="0"/>
                <a:cs typeface="Times New Roman" pitchFamily="18"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r>
              <a:rPr lang="ar-SA" dirty="0"/>
              <a:t>الأنشطة</a:t>
            </a:r>
            <a:endParaRPr lang="en-US" dirty="0"/>
          </a:p>
        </p:txBody>
      </p:sp>
      <p:sp>
        <p:nvSpPr>
          <p:cNvPr id="25" name="TextBox 24"/>
          <p:cNvSpPr txBox="1"/>
          <p:nvPr/>
        </p:nvSpPr>
        <p:spPr>
          <a:xfrm>
            <a:off x="995111" y="1196752"/>
            <a:ext cx="7344816" cy="584775"/>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a:defRPr sz="2400" b="1">
                <a:latin typeface="Times New Roman" pitchFamily="18" charset="0"/>
              </a:defRPr>
            </a:lvl1pPr>
          </a:lstStyle>
          <a:p>
            <a:r>
              <a:rPr lang="ar-SA" sz="3200" dirty="0"/>
              <a:t>1- أٌكْملُ الفراغ بالكلمات المناسبة فيما يأتي:</a:t>
            </a:r>
            <a:endParaRPr lang="en-US" sz="3200" dirty="0"/>
          </a:p>
        </p:txBody>
      </p:sp>
    </p:spTree>
    <p:extLst>
      <p:ext uri="{BB962C8B-B14F-4D97-AF65-F5344CB8AC3E}">
        <p14:creationId xmlns:p14="http://schemas.microsoft.com/office/powerpoint/2010/main" val="410618439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p:cNvSpPr>
            <a:spLocks noChangeArrowheads="1"/>
          </p:cNvSpPr>
          <p:nvPr/>
        </p:nvSpPr>
        <p:spPr bwMode="auto">
          <a:xfrm>
            <a:off x="3867919" y="4799463"/>
            <a:ext cx="1440160" cy="919402"/>
          </a:xfrm>
          <a:prstGeom prst="ellipse">
            <a:avLst/>
          </a:prstGeom>
          <a:solidFill>
            <a:srgbClr val="BCEEBC"/>
          </a:solidFill>
          <a:ln w="9525" algn="ctr">
            <a:noFill/>
            <a:round/>
            <a:headEnd/>
            <a:tailEnd/>
          </a:ln>
        </p:spPr>
        <p:txBody>
          <a:bodyPr wrap="none" anchor="ctr"/>
          <a:lstStyle/>
          <a:p>
            <a:endParaRPr lang="en-US"/>
          </a:p>
        </p:txBody>
      </p:sp>
      <p:sp>
        <p:nvSpPr>
          <p:cNvPr id="12291" name="TextBox 3"/>
          <p:cNvSpPr txBox="1">
            <a:spLocks noChangeArrowheads="1"/>
          </p:cNvSpPr>
          <p:nvPr/>
        </p:nvSpPr>
        <p:spPr bwMode="auto">
          <a:xfrm>
            <a:off x="329763" y="1565688"/>
            <a:ext cx="8351837" cy="584200"/>
          </a:xfrm>
          <a:prstGeom prst="rect">
            <a:avLst/>
          </a:prstGeom>
          <a:solidFill>
            <a:schemeClr val="accent1">
              <a:lumMod val="20000"/>
              <a:lumOff val="80000"/>
            </a:schemeClr>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ar-SA" sz="3200" b="1" dirty="0" smtClean="0">
                <a:latin typeface="Calibri" pitchFamily="34" charset="0"/>
              </a:rPr>
              <a:t>أَحَبَّ أهلُ مكَّةَ رسولَ الله صلى الله عليه وسلم لأنَّه كانَ:</a:t>
            </a:r>
            <a:endParaRPr lang="en-US" sz="3200" b="1" dirty="0">
              <a:latin typeface="Calibri" pitchFamily="34" charset="0"/>
            </a:endParaRPr>
          </a:p>
        </p:txBody>
      </p:sp>
      <p:sp>
        <p:nvSpPr>
          <p:cNvPr id="12292" name="TextBox 4"/>
          <p:cNvSpPr txBox="1">
            <a:spLocks noChangeArrowheads="1"/>
          </p:cNvSpPr>
          <p:nvPr/>
        </p:nvSpPr>
        <p:spPr bwMode="auto">
          <a:xfrm>
            <a:off x="3635896" y="2820723"/>
            <a:ext cx="1944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sz="2800" b="1" dirty="0" smtClean="0">
                <a:latin typeface="Calibri" pitchFamily="34" charset="0"/>
              </a:rPr>
              <a:t>يَتيمًا ضَعيفَا</a:t>
            </a:r>
            <a:endParaRPr lang="en-US" sz="2800" b="1" dirty="0">
              <a:latin typeface="Calibri" pitchFamily="34" charset="0"/>
            </a:endParaRPr>
          </a:p>
        </p:txBody>
      </p:sp>
      <p:sp>
        <p:nvSpPr>
          <p:cNvPr id="12294" name="TextBox 6"/>
          <p:cNvSpPr txBox="1">
            <a:spLocks noChangeArrowheads="1"/>
          </p:cNvSpPr>
          <p:nvPr/>
        </p:nvSpPr>
        <p:spPr bwMode="auto">
          <a:xfrm>
            <a:off x="827584" y="2814373"/>
            <a:ext cx="2461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sz="2800" b="1" dirty="0" smtClean="0">
                <a:latin typeface="Calibri" pitchFamily="34" charset="0"/>
              </a:rPr>
              <a:t>قويًّا شَدِيدًا</a:t>
            </a:r>
            <a:endParaRPr lang="en-US" sz="2800" b="1" dirty="0">
              <a:latin typeface="Calibri" pitchFamily="34" charset="0"/>
            </a:endParaRPr>
          </a:p>
        </p:txBody>
      </p:sp>
      <p:sp>
        <p:nvSpPr>
          <p:cNvPr id="12296" name="TextBox 8"/>
          <p:cNvSpPr txBox="1">
            <a:spLocks noChangeArrowheads="1"/>
          </p:cNvSpPr>
          <p:nvPr/>
        </p:nvSpPr>
        <p:spPr bwMode="auto">
          <a:xfrm>
            <a:off x="409773" y="4095063"/>
            <a:ext cx="8194675" cy="585787"/>
          </a:xfrm>
          <a:prstGeom prst="rect">
            <a:avLst/>
          </a:prstGeom>
          <a:solidFill>
            <a:schemeClr val="accent1">
              <a:lumMod val="20000"/>
              <a:lumOff val="80000"/>
            </a:schemeClr>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ar-SA" sz="3200" b="1" dirty="0" smtClean="0">
                <a:latin typeface="Calibri" pitchFamily="34" charset="0"/>
              </a:rPr>
              <a:t>اسمُ خادم خديجة:</a:t>
            </a:r>
            <a:endParaRPr lang="en-US" sz="3200" b="1" dirty="0">
              <a:latin typeface="Calibri" pitchFamily="34" charset="0"/>
            </a:endParaRPr>
          </a:p>
        </p:txBody>
      </p:sp>
      <p:sp>
        <p:nvSpPr>
          <p:cNvPr id="12297" name="TextBox 9"/>
          <p:cNvSpPr txBox="1">
            <a:spLocks noChangeArrowheads="1"/>
          </p:cNvSpPr>
          <p:nvPr/>
        </p:nvSpPr>
        <p:spPr bwMode="auto">
          <a:xfrm>
            <a:off x="7020273" y="5011945"/>
            <a:ext cx="1224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eaLnBrk="1" hangingPunct="1"/>
            <a:r>
              <a:rPr lang="ar-SA" sz="2800" b="1" dirty="0" smtClean="0">
                <a:latin typeface="Calibri" pitchFamily="34" charset="0"/>
              </a:rPr>
              <a:t>زيدُ</a:t>
            </a:r>
            <a:endParaRPr lang="en-US" sz="2800" b="1" dirty="0">
              <a:latin typeface="Calibri" pitchFamily="34" charset="0"/>
            </a:endParaRPr>
          </a:p>
        </p:txBody>
      </p:sp>
      <p:sp>
        <p:nvSpPr>
          <p:cNvPr id="12298" name="TextBox 10"/>
          <p:cNvSpPr txBox="1">
            <a:spLocks noChangeArrowheads="1"/>
          </p:cNvSpPr>
          <p:nvPr/>
        </p:nvSpPr>
        <p:spPr bwMode="auto">
          <a:xfrm>
            <a:off x="3851920" y="5001961"/>
            <a:ext cx="1450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eaLnBrk="1" hangingPunct="1"/>
            <a:r>
              <a:rPr lang="ar-SA" sz="2800" b="1" dirty="0" smtClean="0">
                <a:latin typeface="Calibri" pitchFamily="34" charset="0"/>
              </a:rPr>
              <a:t>ميسرةُ</a:t>
            </a:r>
            <a:endParaRPr lang="en-US" sz="2800" b="1" dirty="0">
              <a:latin typeface="Calibri" pitchFamily="34" charset="0"/>
            </a:endParaRPr>
          </a:p>
        </p:txBody>
      </p:sp>
      <p:sp>
        <p:nvSpPr>
          <p:cNvPr id="12299" name="TextBox 11"/>
          <p:cNvSpPr txBox="1">
            <a:spLocks noChangeArrowheads="1"/>
          </p:cNvSpPr>
          <p:nvPr/>
        </p:nvSpPr>
        <p:spPr bwMode="auto">
          <a:xfrm>
            <a:off x="1331640" y="4967647"/>
            <a:ext cx="1584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sz="2800" b="1" dirty="0" smtClean="0">
                <a:latin typeface="Calibri" pitchFamily="34" charset="0"/>
              </a:rPr>
              <a:t>عليُّ</a:t>
            </a:r>
            <a:endParaRPr lang="en-US" sz="2800" b="1" dirty="0">
              <a:latin typeface="Calibri" pitchFamily="34" charset="0"/>
            </a:endParaRPr>
          </a:p>
        </p:txBody>
      </p:sp>
      <p:sp>
        <p:nvSpPr>
          <p:cNvPr id="2" name="Oval 1"/>
          <p:cNvSpPr>
            <a:spLocks noChangeArrowheads="1"/>
          </p:cNvSpPr>
          <p:nvPr/>
        </p:nvSpPr>
        <p:spPr bwMode="auto">
          <a:xfrm>
            <a:off x="6588814" y="2610609"/>
            <a:ext cx="1993295" cy="906140"/>
          </a:xfrm>
          <a:prstGeom prst="ellipse">
            <a:avLst/>
          </a:prstGeom>
          <a:solidFill>
            <a:srgbClr val="BCEEBC"/>
          </a:solidFill>
          <a:ln w="9525" algn="ctr">
            <a:noFill/>
            <a:round/>
            <a:headEnd/>
            <a:tailEnd/>
          </a:ln>
        </p:spPr>
        <p:txBody>
          <a:bodyPr wrap="none" anchor="ctr"/>
          <a:lstStyle/>
          <a:p>
            <a:pPr algn="ctr"/>
            <a:endParaRPr lang="en-US"/>
          </a:p>
        </p:txBody>
      </p:sp>
      <p:sp>
        <p:nvSpPr>
          <p:cNvPr id="12293" name="TextBox 5"/>
          <p:cNvSpPr txBox="1">
            <a:spLocks noChangeArrowheads="1"/>
          </p:cNvSpPr>
          <p:nvPr/>
        </p:nvSpPr>
        <p:spPr bwMode="auto">
          <a:xfrm>
            <a:off x="6312788" y="2876926"/>
            <a:ext cx="2579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eaLnBrk="1" hangingPunct="1"/>
            <a:r>
              <a:rPr lang="ar-SA" sz="2800" b="1" dirty="0" smtClean="0">
                <a:latin typeface="Calibri" pitchFamily="34" charset="0"/>
              </a:rPr>
              <a:t>صادقًا أمينًا</a:t>
            </a:r>
            <a:endParaRPr lang="en-US" sz="2800" b="1" dirty="0">
              <a:latin typeface="Calibri" pitchFamily="34" charset="0"/>
            </a:endParaRPr>
          </a:p>
        </p:txBody>
      </p:sp>
      <p:grpSp>
        <p:nvGrpSpPr>
          <p:cNvPr id="21" name="Group 20"/>
          <p:cNvGrpSpPr/>
          <p:nvPr/>
        </p:nvGrpSpPr>
        <p:grpSpPr>
          <a:xfrm>
            <a:off x="1043608" y="6165304"/>
            <a:ext cx="7981766" cy="432048"/>
            <a:chOff x="1043608" y="6165304"/>
            <a:chExt cx="7981766" cy="432048"/>
          </a:xfrm>
        </p:grpSpPr>
        <p:cxnSp>
          <p:nvCxnSpPr>
            <p:cNvPr id="22" name="Straight Connector 21"/>
            <p:cNvCxnSpPr/>
            <p:nvPr/>
          </p:nvCxnSpPr>
          <p:spPr bwMode="auto">
            <a:xfrm flipH="1">
              <a:off x="1043608" y="6165304"/>
              <a:ext cx="7981766"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156176" y="6228020"/>
              <a:ext cx="2736304" cy="369332"/>
            </a:xfrm>
            <a:prstGeom prst="rect">
              <a:avLst/>
            </a:prstGeom>
            <a:noFill/>
          </p:spPr>
          <p:txBody>
            <a:bodyPr wrap="square" rtlCol="0">
              <a:spAutoFit/>
            </a:bodyPr>
            <a:lstStyle/>
            <a:p>
              <a:r>
                <a:rPr lang="ar-SA" b="1" dirty="0" smtClean="0"/>
                <a:t>وزارة التربية والتعليم – 2020م</a:t>
              </a:r>
              <a:endParaRPr lang="en-US" b="1" dirty="0"/>
            </a:p>
          </p:txBody>
        </p:sp>
      </p:grpSp>
      <p:sp>
        <p:nvSpPr>
          <p:cNvPr id="16" name="TextBox 15"/>
          <p:cNvSpPr txBox="1"/>
          <p:nvPr/>
        </p:nvSpPr>
        <p:spPr>
          <a:xfrm>
            <a:off x="317334" y="332656"/>
            <a:ext cx="8575146" cy="584775"/>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a:defRPr sz="3200" b="1">
                <a:latin typeface="Times New Roman" pitchFamily="18" charset="0"/>
              </a:defRPr>
            </a:lvl1pPr>
          </a:lstStyle>
          <a:p>
            <a:r>
              <a:rPr lang="ar-SA" dirty="0"/>
              <a:t>2-</a:t>
            </a:r>
            <a:r>
              <a:rPr lang="ar-BH" dirty="0"/>
              <a:t> </a:t>
            </a:r>
            <a:r>
              <a:rPr lang="ar-SA" dirty="0"/>
              <a:t>أضَعُ دائرةً حول رمز الإجابة الصحيحة فيما يأتي:</a:t>
            </a:r>
            <a:r>
              <a:rPr lang="ar-BH" dirty="0"/>
              <a:t> </a:t>
            </a:r>
            <a:endParaRPr lang="en-US" dirty="0"/>
          </a:p>
        </p:txBody>
      </p:sp>
    </p:spTree>
    <p:extLst>
      <p:ext uri="{BB962C8B-B14F-4D97-AF65-F5344CB8AC3E}">
        <p14:creationId xmlns:p14="http://schemas.microsoft.com/office/powerpoint/2010/main" val="4275810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dissolve">
                                      <p:cBhvr>
                                        <p:cTn id="14" dur="500"/>
                                        <p:tgtEl>
                                          <p:spTgt spid="1229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dissolve">
                                      <p:cBhvr>
                                        <p:cTn id="17" dur="500"/>
                                        <p:tgtEl>
                                          <p:spTgt spid="1229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dissolve">
                                      <p:cBhvr>
                                        <p:cTn id="20" dur="500"/>
                                        <p:tgtEl>
                                          <p:spTgt spid="1229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6"/>
                                        </p:tgtEl>
                                        <p:attrNameLst>
                                          <p:attrName>style.visibility</p:attrName>
                                        </p:attrNameLst>
                                      </p:cBhvr>
                                      <p:to>
                                        <p:strVal val="visible"/>
                                      </p:to>
                                    </p:set>
                                    <p:anim calcmode="lin" valueType="num">
                                      <p:cBhvr additive="base">
                                        <p:cTn id="25" dur="500" fill="hold"/>
                                        <p:tgtEl>
                                          <p:spTgt spid="12296"/>
                                        </p:tgtEl>
                                        <p:attrNameLst>
                                          <p:attrName>ppt_x</p:attrName>
                                        </p:attrNameLst>
                                      </p:cBhvr>
                                      <p:tavLst>
                                        <p:tav tm="0">
                                          <p:val>
                                            <p:strVal val="#ppt_x"/>
                                          </p:val>
                                        </p:tav>
                                        <p:tav tm="100000">
                                          <p:val>
                                            <p:strVal val="#ppt_x"/>
                                          </p:val>
                                        </p:tav>
                                      </p:tavLst>
                                    </p:anim>
                                    <p:anim calcmode="lin" valueType="num">
                                      <p:cBhvr additive="base">
                                        <p:cTn id="26"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297"/>
                                        </p:tgtEl>
                                        <p:attrNameLst>
                                          <p:attrName>style.visibility</p:attrName>
                                        </p:attrNameLst>
                                      </p:cBhvr>
                                      <p:to>
                                        <p:strVal val="visible"/>
                                      </p:to>
                                    </p:set>
                                    <p:animEffect transition="in" filter="dissolve">
                                      <p:cBhvr>
                                        <p:cTn id="31" dur="500"/>
                                        <p:tgtEl>
                                          <p:spTgt spid="1229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298"/>
                                        </p:tgtEl>
                                        <p:attrNameLst>
                                          <p:attrName>style.visibility</p:attrName>
                                        </p:attrNameLst>
                                      </p:cBhvr>
                                      <p:to>
                                        <p:strVal val="visible"/>
                                      </p:to>
                                    </p:set>
                                    <p:animEffect transition="in" filter="dissolve">
                                      <p:cBhvr>
                                        <p:cTn id="34" dur="500"/>
                                        <p:tgtEl>
                                          <p:spTgt spid="1229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299"/>
                                        </p:tgtEl>
                                        <p:attrNameLst>
                                          <p:attrName>style.visibility</p:attrName>
                                        </p:attrNameLst>
                                      </p:cBhvr>
                                      <p:to>
                                        <p:strVal val="visible"/>
                                      </p:to>
                                    </p:set>
                                    <p:animEffect transition="in" filter="dissolve">
                                      <p:cBhvr>
                                        <p:cTn id="37" dur="500"/>
                                        <p:tgtEl>
                                          <p:spTgt spid="1229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291" grpId="0" animBg="1"/>
      <p:bldP spid="12292" grpId="0"/>
      <p:bldP spid="12294" grpId="0"/>
      <p:bldP spid="12296" grpId="0" animBg="1"/>
      <p:bldP spid="12297" grpId="0"/>
      <p:bldP spid="12298" grpId="0"/>
      <p:bldP spid="12299" grpId="0"/>
      <p:bldP spid="2" grpId="0" animBg="1"/>
      <p:bldP spid="122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bwMode="auto">
          <a:xfrm>
            <a:off x="251520" y="908720"/>
            <a:ext cx="8784976" cy="5112568"/>
          </a:xfrm>
          <a:prstGeom prst="cloudCallout">
            <a:avLst>
              <a:gd name="adj1" fmla="val -47243"/>
              <a:gd name="adj2" fmla="val 53958"/>
            </a:avLst>
          </a:prstGeom>
          <a:solidFill>
            <a:srgbClr val="CCECF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1835696" y="2060848"/>
            <a:ext cx="5616624" cy="2862322"/>
          </a:xfrm>
          <a:prstGeom prst="rect">
            <a:avLst/>
          </a:prstGeom>
          <a:noFill/>
        </p:spPr>
        <p:txBody>
          <a:bodyPr wrap="square" rtlCol="0">
            <a:spAutoFit/>
          </a:bodyPr>
          <a:lstStyle/>
          <a:p>
            <a:r>
              <a:rPr lang="ar-BH" sz="9000" b="1" dirty="0" smtClean="0">
                <a:latin typeface="Arabic Typesetting" panose="03020402040406030203" pitchFamily="66" charset="-78"/>
                <a:cs typeface="Arabic Typesetting" panose="03020402040406030203" pitchFamily="66" charset="-78"/>
              </a:rPr>
              <a:t>تمنياتنا للجميع بالنجاح والتوفيق</a:t>
            </a:r>
            <a:endParaRPr lang="en-US" sz="9000" b="1" dirty="0">
              <a:latin typeface="Arabic Typesetting" panose="03020402040406030203" pitchFamily="66" charset="-78"/>
              <a:cs typeface="Arabic Typesetting" panose="03020402040406030203" pitchFamily="66" charset="-78"/>
            </a:endParaRPr>
          </a:p>
        </p:txBody>
      </p:sp>
      <p:grpSp>
        <p:nvGrpSpPr>
          <p:cNvPr id="4" name="Group 3"/>
          <p:cNvGrpSpPr/>
          <p:nvPr/>
        </p:nvGrpSpPr>
        <p:grpSpPr>
          <a:xfrm>
            <a:off x="1187624" y="6309320"/>
            <a:ext cx="8712968" cy="419634"/>
            <a:chOff x="1187624" y="6309320"/>
            <a:chExt cx="8712968" cy="419634"/>
          </a:xfrm>
        </p:grpSpPr>
        <p:cxnSp>
          <p:nvCxnSpPr>
            <p:cNvPr id="5" name="Straight Connector 4"/>
            <p:cNvCxnSpPr/>
            <p:nvPr/>
          </p:nvCxnSpPr>
          <p:spPr bwMode="auto">
            <a:xfrm flipH="1">
              <a:off x="1187624" y="6309320"/>
              <a:ext cx="7848872" cy="0"/>
            </a:xfrm>
            <a:prstGeom prst="line">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84168" y="6328844"/>
              <a:ext cx="3816424" cy="400110"/>
            </a:xfrm>
            <a:prstGeom prst="rect">
              <a:avLst/>
            </a:prstGeom>
            <a:noFill/>
          </p:spPr>
          <p:txBody>
            <a:bodyPr wrap="square" rtlCol="0">
              <a:spAutoFit/>
            </a:bodyPr>
            <a:lstStyle/>
            <a:p>
              <a:r>
                <a:rPr lang="ar-BH" sz="2000" b="1" dirty="0" smtClean="0">
                  <a:latin typeface="Arabic Typesetting" panose="03020402040406030203" pitchFamily="66" charset="-78"/>
                  <a:cs typeface="Arabic Typesetting" panose="03020402040406030203" pitchFamily="66" charset="-78"/>
                </a:rPr>
                <a:t>وزارة التربية والتعليم – 2020م</a:t>
              </a:r>
              <a:endParaRPr lang="en-US" sz="2000" b="1" dirty="0">
                <a:latin typeface="Arabic Typesetting" panose="03020402040406030203" pitchFamily="66" charset="-78"/>
                <a:cs typeface="Arabic Typesetting" panose="03020402040406030203" pitchFamily="66" charset="-78"/>
              </a:endParaRPr>
            </a:p>
          </p:txBody>
        </p:sp>
      </p:grpSp>
    </p:spTree>
    <p:extLst>
      <p:ext uri="{BB962C8B-B14F-4D97-AF65-F5344CB8AC3E}">
        <p14:creationId xmlns:p14="http://schemas.microsoft.com/office/powerpoint/2010/main" val="93891141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3238</TotalTime>
  <Words>288</Words>
  <Application>Microsoft Office PowerPoint</Application>
  <PresentationFormat>On-screen Show (4:3)</PresentationFormat>
  <Paragraphs>37</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Arabic Typesetting</vt:lpstr>
      <vt:lpstr>Arial</vt:lpstr>
      <vt:lpstr>Calibri</vt:lpstr>
      <vt:lpstr>Century Gothic</vt:lpstr>
      <vt:lpstr>Courier New</vt:lpstr>
      <vt:lpstr>Palatino Linotype</vt:lpstr>
      <vt:lpstr>Tahoma</vt:lpstr>
      <vt:lpstr>Times New Roman</vt:lpstr>
      <vt:lpstr>Executive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Mostafa</dc:creator>
  <cp:lastModifiedBy>Fadheela Abas Abas</cp:lastModifiedBy>
  <cp:revision>534</cp:revision>
  <dcterms:created xsi:type="dcterms:W3CDTF">2012-06-23T13:34:36Z</dcterms:created>
  <dcterms:modified xsi:type="dcterms:W3CDTF">2020-03-23T06:26:07Z</dcterms:modified>
</cp:coreProperties>
</file>