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3" r:id="rId1"/>
  </p:sldMasterIdLst>
  <p:sldIdLst>
    <p:sldId id="256" r:id="rId2"/>
    <p:sldId id="258" r:id="rId3"/>
    <p:sldId id="257" r:id="rId4"/>
    <p:sldId id="325" r:id="rId5"/>
    <p:sldId id="267" r:id="rId6"/>
    <p:sldId id="281" r:id="rId7"/>
    <p:sldId id="282" r:id="rId8"/>
    <p:sldId id="283" r:id="rId9"/>
    <p:sldId id="284" r:id="rId10"/>
    <p:sldId id="286" r:id="rId11"/>
    <p:sldId id="287" r:id="rId12"/>
    <p:sldId id="259" r:id="rId13"/>
    <p:sldId id="268" r:id="rId14"/>
    <p:sldId id="323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73" autoAdjust="0"/>
    <p:restoredTop sz="94434" autoAdjust="0"/>
  </p:normalViewPr>
  <p:slideViewPr>
    <p:cSldViewPr snapToGrid="0">
      <p:cViewPr>
        <p:scale>
          <a:sx n="50" d="100"/>
          <a:sy n="50" d="100"/>
        </p:scale>
        <p:origin x="53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652F34-CD9E-4C51-8477-B318963A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B309B85-ACBD-4C00-A308-753861C20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8E7786-A4C7-493A-9AF8-78600680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5796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D75C9A-F76C-495C-8DAA-849FC7934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A369CA-240C-405B-A364-CAF59E32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CA3106-FC45-440F-8D60-B0058FE0C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61289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B2F57F-F892-4C8E-B214-3E2D3CD4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651E12-98A5-41F1-A4B8-C0D6C78B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C3E67D-F711-4B3B-A7DE-9D13B3F88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21027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food, shirt&#10;&#10;Description automatically generated">
            <a:extLst>
              <a:ext uri="{FF2B5EF4-FFF2-40B4-BE49-F238E27FC236}">
                <a16:creationId xmlns:a16="http://schemas.microsoft.com/office/drawing/2014/main" xmlns="" id="{84AA429B-4070-4B72-8489-1F696B072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4650" y="376238"/>
            <a:ext cx="16383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4726B9BB-88E1-4A3E-813A-C86E43AC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8DE3DF7-7A67-469B-B6D1-53528FA3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7AE3C56F-4DE6-456C-A153-D80B6875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193445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xmlns="" id="{CE1BDF1C-60E8-4C41-8BF1-E2B5A3B90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613" y="266700"/>
            <a:ext cx="71628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5ADE7F44-1727-4469-8D2C-EB6BE7E6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F1DE0B-5AD8-4697-BA40-A8E0BB26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C3623A3-48C6-4FC4-B30E-E121CB69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65606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E24D78A-080B-4CBF-981F-AFC72B971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B86D750C-90C8-4F57-B77D-E1F250BD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18B325A-2B5A-4742-B2F1-AA3DF30D5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578084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B3097F0B-1D55-455A-B8E0-6EC37AEEA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F3089F76-2EB1-4E1E-9979-AF66CDAAA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3A94253F-C5C6-4B60-8570-6698D43A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262454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E2B075F9-2BA8-4981-956F-C8F1684D1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67F05DE-64D6-4302-A44E-3C709757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80FB4389-693D-4C24-8032-D01567C6A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24061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1C2B5BDA-932D-46BD-973D-1D093C63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ED4BC635-6DB1-4A9A-B44E-854CF875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68F66EDC-5614-40B4-AB13-CE110E50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83052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4812F45-4891-4ED1-A730-30D3D4A9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0E7E9FE-057B-4FC1-A247-34694146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CF46B7F-7D7D-4FD6-ABF3-1B9622D7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8211951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197E5A0-7192-491F-A80F-E8D190167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DF509E3-EA68-4E19-81C4-1CEDD1CA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B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A12B478-2AA3-477D-835E-1B3A37E6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414194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693F7C5F-D33D-46B5-B72D-62F7E70F49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CE406E92-CAC2-471E-82EF-ECB011C2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3F304F-2B28-4B2E-8C28-2441DFF8B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1598D06-39D7-47E4-B54B-D255E8ACC804}" type="datetimeFigureOut">
              <a:rPr lang="ar-BH" smtClean="0"/>
              <a:t>14/08/1441</a:t>
            </a:fld>
            <a:endParaRPr lang="ar-B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DC7B9F-3C85-4599-BF96-A95956937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ar-B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C5D904-A311-403B-B744-A18942DD3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2F8190E-E316-4B8A-BA4A-747B6ED9A611}" type="slidenum">
              <a:rPr lang="ar-BH" smtClean="0"/>
              <a:t>‹#›</a:t>
            </a:fld>
            <a:endParaRPr lang="ar-BH"/>
          </a:p>
        </p:txBody>
      </p:sp>
    </p:spTree>
    <p:extLst>
      <p:ext uri="{BB962C8B-B14F-4D97-AF65-F5344CB8AC3E}">
        <p14:creationId xmlns:p14="http://schemas.microsoft.com/office/powerpoint/2010/main" val="281347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google.com.bh/url?sa=i&amp;url=https://www.shutterstock.com/search/tick+cross&amp;psig=AOvVaw0PNtEYsrfzOcNaKVzN7l6M&amp;ust=1583299506461000&amp;source=images&amp;cd=vfe&amp;ved=0CAIQjRxqFwoTCJjQgcPI_ecCFQAAAAAdAAAAABAJ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5" Type="http://schemas.openxmlformats.org/officeDocument/2006/relationships/image" Target="../media/image16.png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hyperlink" Target="https://pixabay.com/en/table-furniture-desk-wood-wooden-30331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8.gif"/><Relationship Id="rId9" Type="http://schemas.openxmlformats.org/officeDocument/2006/relationships/hyperlink" Target="https://openclipart.org/detail/245570/bookes-colour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7" Type="http://schemas.openxmlformats.org/officeDocument/2006/relationships/hyperlink" Target="https://pixabay.com/en/table-furniture-desk-wood-wooden-30331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6.png"/><Relationship Id="rId4" Type="http://schemas.openxmlformats.org/officeDocument/2006/relationships/image" Target="../media/image9.jpeg"/><Relationship Id="rId9" Type="http://schemas.openxmlformats.org/officeDocument/2006/relationships/hyperlink" Target="https://www.dailyclipart.net/clipart/category/book-clip-ar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8202" y="3568958"/>
            <a:ext cx="9675596" cy="2368444"/>
          </a:xfrm>
        </p:spPr>
        <p:txBody>
          <a:bodyPr/>
          <a:lstStyle/>
          <a:p>
            <a:pPr algn="ctr"/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>Grade 3 </a:t>
            </a:r>
            <a:b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</a:br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>Family and Friends 3</a:t>
            </a:r>
            <a:b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</a:br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/>
            </a:r>
            <a:b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</a:br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/>
            </a:r>
            <a:b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</a:br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/>
            </a:r>
            <a:b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</a:br>
            <a:r>
              <a:rPr lang="en-US" sz="5400" b="1" dirty="0">
                <a:solidFill>
                  <a:srgbClr val="C00000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>Page 63 </a:t>
            </a:r>
            <a:endParaRPr lang="ar-BH" sz="5400" b="1" dirty="0">
              <a:solidFill>
                <a:srgbClr val="C00000"/>
              </a:solidFill>
              <a:latin typeface="Century Gothic" panose="020B0502020202020204" pitchFamily="34" charset="0"/>
              <a:cs typeface="Al-Mohanad" panose="02060603050605020204" pitchFamily="18" charset="-78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27857" y="3046074"/>
            <a:ext cx="6229939" cy="1515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6000" b="1" dirty="0">
                <a:solidFill>
                  <a:schemeClr val="tx1"/>
                </a:solidFill>
                <a:latin typeface="Century Gothic" panose="020B0502020202020204" pitchFamily="34" charset="0"/>
                <a:cs typeface="Al-Mohanad" panose="02060603050605020204" pitchFamily="18" charset="-78"/>
              </a:rPr>
              <a:t>Fluency time!  </a:t>
            </a:r>
            <a:endParaRPr lang="ar-BH" sz="6000" b="1" dirty="0">
              <a:solidFill>
                <a:schemeClr val="tx1"/>
              </a:solidFill>
              <a:latin typeface="Century Gothic" panose="020B0502020202020204" pitchFamily="34" charset="0"/>
              <a:cs typeface="Al-Mohanad" panose="02060603050605020204" pitchFamily="18" charset="-78"/>
            </a:endParaRPr>
          </a:p>
        </p:txBody>
      </p:sp>
      <p:pic>
        <p:nvPicPr>
          <p:cNvPr id="5" name="Picture 4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xmlns="" id="{D75037C0-54FE-43F4-81AF-3516F31124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381" y="0"/>
            <a:ext cx="8393238" cy="13786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422" y="3494526"/>
            <a:ext cx="3630578" cy="336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8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49"/>
    </mc:Choice>
    <mc:Fallback xmlns="">
      <p:transition spd="slow" advTm="1674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8447" y="2455242"/>
            <a:ext cx="6244862" cy="925253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How about on Saturday?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3550" y="3726631"/>
            <a:ext cx="7090118" cy="81689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2800" b="1" dirty="0">
                <a:latin typeface="Century Gothic" panose="020B0502020202020204" pitchFamily="34" charset="0"/>
              </a:rPr>
              <a:t>  Sorry. I’m not free on Saturday.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96668" y="5116367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972183" y="4977549"/>
            <a:ext cx="4016132" cy="1548558"/>
            <a:chOff x="4332480" y="5044757"/>
            <a:chExt cx="4016132" cy="1548558"/>
          </a:xfrm>
        </p:grpSpPr>
        <p:sp>
          <p:nvSpPr>
            <p:cNvPr id="8" name="Rounded Rectangle 7"/>
            <p:cNvSpPr/>
            <p:nvPr/>
          </p:nvSpPr>
          <p:spPr>
            <a:xfrm>
              <a:off x="4332480" y="5044757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 click and check your answer </a:t>
              </a:r>
              <a:endParaRPr lang="ar-BH" sz="16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4314" y="5159017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60266" y="2226456"/>
            <a:ext cx="1580234" cy="150017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45C1E43-25B9-4D45-8B86-A4AB4653673A}"/>
              </a:ext>
            </a:extLst>
          </p:cNvPr>
          <p:cNvSpPr/>
          <p:nvPr/>
        </p:nvSpPr>
        <p:spPr>
          <a:xfrm>
            <a:off x="222044" y="1134442"/>
            <a:ext cx="96986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Look at the picture. Read and choose.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43" t="12996" r="15781" b="40056"/>
          <a:stretch/>
        </p:blipFill>
        <p:spPr>
          <a:xfrm>
            <a:off x="7815944" y="1678182"/>
            <a:ext cx="4267200" cy="3065883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8040991" y="3603645"/>
            <a:ext cx="1720999" cy="7241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Visiting my grandma</a:t>
            </a:r>
            <a:endParaRPr lang="ar-BH" sz="1400" dirty="0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183" y="2186839"/>
            <a:ext cx="1126614" cy="1457250"/>
          </a:xfrm>
          <a:prstGeom prst="rect">
            <a:avLst/>
          </a:prstGeom>
        </p:spPr>
      </p:pic>
      <p:sp>
        <p:nvSpPr>
          <p:cNvPr id="23" name="Footer Placeholder 2">
            <a:extLst>
              <a:ext uri="{FF2B5EF4-FFF2-40B4-BE49-F238E27FC236}">
                <a16:creationId xmlns:a16="http://schemas.microsoft.com/office/drawing/2014/main" xmlns="" id="{D0A05DC8-0275-4C62-A2D1-8579B09DA253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400390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97829" y="722317"/>
            <a:ext cx="6320423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We </a:t>
            </a:r>
            <a:r>
              <a:rPr lang="en-US" sz="4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write the days of the week with a capital letter !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96290" y="3734124"/>
            <a:ext cx="3050440" cy="13208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rtl="0"/>
            <a:r>
              <a:rPr lang="en-US" sz="5400" dirty="0">
                <a:solidFill>
                  <a:schemeClr val="tx1"/>
                </a:solidFill>
                <a:latin typeface="Century Gothic" panose="020B0502020202020204" pitchFamily="34" charset="0"/>
              </a:rPr>
              <a:t>Monday</a:t>
            </a:r>
            <a:endParaRPr lang="ar-BH" sz="5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088116" y="3734124"/>
            <a:ext cx="3549219" cy="13180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rtl="0"/>
            <a:r>
              <a:rPr lang="en-US" sz="6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monday</a:t>
            </a:r>
            <a:endParaRPr lang="ar-BH" sz="6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2" descr="نتيجة بحث الصور عن tick and cross clip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9587" b="63248" l="11088" r="493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05" t="25379" r="45862" b="32544"/>
          <a:stretch/>
        </p:blipFill>
        <p:spPr bwMode="auto">
          <a:xfrm>
            <a:off x="7517856" y="3879919"/>
            <a:ext cx="813104" cy="77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نتيجة بحث الصور عن tick and cross clipar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643" b="60357" l="53462" r="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168" t="20390" r="3356" b="36752"/>
          <a:stretch/>
        </p:blipFill>
        <p:spPr bwMode="auto">
          <a:xfrm>
            <a:off x="433405" y="3817504"/>
            <a:ext cx="738784" cy="76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1296290" y="4941019"/>
            <a:ext cx="2807596" cy="13208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rtl="0"/>
            <a:r>
              <a:rPr lang="en-US" sz="5400" dirty="0">
                <a:solidFill>
                  <a:schemeClr val="tx1"/>
                </a:solidFill>
                <a:latin typeface="Century Gothic" panose="020B0502020202020204" pitchFamily="34" charset="0"/>
              </a:rPr>
              <a:t>Friday</a:t>
            </a:r>
            <a:endParaRPr lang="ar-BH" sz="5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8088116" y="4941019"/>
            <a:ext cx="3181081" cy="13180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rtl="0"/>
            <a:r>
              <a:rPr lang="en-US" sz="60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friday</a:t>
            </a:r>
            <a:endParaRPr lang="ar-BH" sz="6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2" descr="نتيجة بحث الصور عن tick and cross clip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9587" b="63248" l="11088" r="493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05" t="25379" r="45862" b="32544"/>
          <a:stretch/>
        </p:blipFill>
        <p:spPr bwMode="auto">
          <a:xfrm>
            <a:off x="7517856" y="5214906"/>
            <a:ext cx="813104" cy="77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نتيجة بحث الصور عن tick and cross clipar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4643" b="60357" l="53462" r="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168" t="20390" r="3356" b="36752"/>
          <a:stretch/>
        </p:blipFill>
        <p:spPr bwMode="auto">
          <a:xfrm>
            <a:off x="433405" y="5024399"/>
            <a:ext cx="738784" cy="76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260" y="1153328"/>
            <a:ext cx="2612107" cy="2263826"/>
          </a:xfrm>
          <a:prstGeom prst="rect">
            <a:avLst/>
          </a:prstGeom>
        </p:spPr>
      </p:pic>
      <p:sp>
        <p:nvSpPr>
          <p:cNvPr id="15" name="Footer Placeholder 2">
            <a:extLst>
              <a:ext uri="{FF2B5EF4-FFF2-40B4-BE49-F238E27FC236}">
                <a16:creationId xmlns:a16="http://schemas.microsoft.com/office/drawing/2014/main" xmlns="" id="{20940C53-9A96-486D-B907-E6CD40F41143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421544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81"/>
    </mc:Choice>
    <mc:Fallback xmlns="">
      <p:transition spd="slow" advTm="124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420981" y="136531"/>
            <a:ext cx="6836112" cy="6059025"/>
            <a:chOff x="7330637" y="495995"/>
            <a:chExt cx="6836112" cy="6059025"/>
          </a:xfrm>
        </p:grpSpPr>
        <p:sp>
          <p:nvSpPr>
            <p:cNvPr id="11" name="Rectangle 10"/>
            <p:cNvSpPr/>
            <p:nvPr/>
          </p:nvSpPr>
          <p:spPr>
            <a:xfrm>
              <a:off x="7330637" y="495995"/>
              <a:ext cx="5313218" cy="101566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dirty="0">
                  <a:ln/>
                  <a:latin typeface="Century Gothic" panose="020B0502020202020204" pitchFamily="34" charset="0"/>
                  <a:cs typeface="+mj-cs"/>
                </a:rPr>
                <a:t>1. </a:t>
              </a:r>
              <a:r>
                <a:rPr lang="en-US" sz="2000" b="1" dirty="0">
                  <a:ln/>
                  <a:latin typeface="Century Gothic" panose="020B0502020202020204" pitchFamily="34" charset="0"/>
                  <a:cs typeface="+mj-cs"/>
                </a:rPr>
                <a:t>Open your </a:t>
              </a:r>
              <a:r>
                <a:rPr lang="en-US" sz="2800" b="1" dirty="0" err="1">
                  <a:ln/>
                  <a:latin typeface="Century Gothic" panose="020B0502020202020204" pitchFamily="34" charset="0"/>
                  <a:cs typeface="+mj-cs"/>
                </a:rPr>
                <a:t>Classbook</a:t>
              </a:r>
              <a:endParaRPr lang="en-US" sz="2800" b="1" dirty="0">
                <a:ln/>
                <a:latin typeface="Century Gothic" panose="020B0502020202020204" pitchFamily="34" charset="0"/>
                <a:cs typeface="+mj-cs"/>
              </a:endParaRPr>
            </a:p>
            <a:p>
              <a:pPr algn="ctr"/>
              <a:r>
                <a:rPr lang="en-US" sz="3200" b="1" dirty="0">
                  <a:ln/>
                  <a:latin typeface="Century Gothic" panose="020B0502020202020204" pitchFamily="34" charset="0"/>
                  <a:cs typeface="+mj-cs"/>
                </a:rPr>
                <a:t>Page: 62   ex.3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867608" y="1918359"/>
              <a:ext cx="2953111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400" b="1" dirty="0">
                  <a:ln/>
                  <a:latin typeface="Century Gothic" panose="020B0502020202020204" pitchFamily="34" charset="0"/>
                  <a:cs typeface="+mj-cs"/>
                </a:rPr>
                <a:t>2. Work with a partner. </a:t>
              </a:r>
              <a:endParaRPr lang="en-US" sz="2800" b="1" cap="none" spc="0" dirty="0">
                <a:ln/>
                <a:effectLst/>
                <a:latin typeface="Century Gothic" panose="020B0502020202020204" pitchFamily="34" charset="0"/>
                <a:cs typeface="+mj-cs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941234" y="3292588"/>
              <a:ext cx="6225515" cy="32624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l"/>
              <a:r>
                <a:rPr lang="en-US" sz="2400" b="1" dirty="0">
                  <a:ln/>
                  <a:latin typeface="Century Gothic" panose="020B0502020202020204" pitchFamily="34" charset="0"/>
                  <a:cs typeface="+mj-cs"/>
                </a:rPr>
                <a:t>3. Ask and answer using: </a:t>
              </a:r>
            </a:p>
            <a:p>
              <a:pPr algn="l"/>
              <a:endParaRPr lang="en-US" sz="2800" b="1" dirty="0">
                <a:ln/>
                <a:cs typeface="+mj-cs"/>
              </a:endParaRPr>
            </a:p>
            <a:p>
              <a:pPr algn="l"/>
              <a:r>
                <a:rPr lang="en-US" sz="3200" b="1" dirty="0">
                  <a:ln/>
                  <a:solidFill>
                    <a:schemeClr val="accent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j-cs"/>
                </a:rPr>
                <a:t>   </a:t>
              </a:r>
              <a:r>
                <a:rPr lang="en-US" sz="2800" b="1" dirty="0" smtClean="0">
                  <a:ln/>
                  <a:solidFill>
                    <a:schemeClr val="accent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cs typeface="+mj-cs"/>
                </a:rPr>
                <a:t>are </a:t>
              </a:r>
              <a:r>
                <a:rPr lang="en-US" sz="2800" b="1" dirty="0">
                  <a:ln/>
                  <a:solidFill>
                    <a:schemeClr val="accent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cs typeface="+mj-cs"/>
                </a:rPr>
                <a:t>you free on  ….? </a:t>
              </a:r>
            </a:p>
            <a:p>
              <a:pPr algn="l"/>
              <a:endParaRPr lang="en-US" sz="1400" b="1" dirty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+mj-cs"/>
              </a:endParaRPr>
            </a:p>
            <a:p>
              <a:r>
                <a:rPr lang="en-US" sz="2400" b="1" cap="none" spc="0" dirty="0">
                  <a:ln/>
                  <a:effectLst/>
                  <a:latin typeface="Century Gothic" panose="020B0502020202020204" pitchFamily="34" charset="0"/>
                  <a:cs typeface="+mj-cs"/>
                </a:rPr>
                <a:t>      </a:t>
              </a:r>
              <a:r>
                <a:rPr lang="en-US" sz="2800" b="1" cap="none" spc="0" dirty="0">
                  <a:ln/>
                  <a:effectLst/>
                  <a:latin typeface="Century Gothic" panose="020B0502020202020204" pitchFamily="34" charset="0"/>
                  <a:cs typeface="+mj-cs"/>
                </a:rPr>
                <a:t>Sorry, </a:t>
              </a:r>
              <a:r>
                <a:rPr lang="en-US" sz="2800" b="1" dirty="0">
                  <a:ln/>
                  <a:latin typeface="Century Gothic" panose="020B0502020202020204" pitchFamily="34" charset="0"/>
                  <a:cs typeface="+mj-cs"/>
                </a:rPr>
                <a:t>I’m not free on …</a:t>
              </a:r>
              <a:r>
                <a:rPr lang="en-US" sz="2800" b="1" cap="none" spc="0" dirty="0">
                  <a:ln/>
                  <a:effectLst/>
                  <a:latin typeface="Century Gothic" panose="020B0502020202020204" pitchFamily="34" charset="0"/>
                  <a:cs typeface="+mj-cs"/>
                </a:rPr>
                <a:t>.</a:t>
              </a:r>
            </a:p>
            <a:p>
              <a:pPr algn="l"/>
              <a:r>
                <a:rPr lang="en-US" sz="2400" b="1" cap="none" spc="0" dirty="0">
                  <a:ln/>
                  <a:effectLst/>
                  <a:latin typeface="Century Gothic" panose="020B0502020202020204" pitchFamily="34" charset="0"/>
                  <a:cs typeface="+mj-cs"/>
                </a:rPr>
                <a:t> </a:t>
              </a:r>
            </a:p>
            <a:p>
              <a:pPr algn="l"/>
              <a:r>
                <a:rPr lang="en-US" sz="2800" b="1" dirty="0">
                  <a:ln/>
                  <a:latin typeface="Century Gothic" panose="020B0502020202020204" pitchFamily="34" charset="0"/>
                </a:rPr>
                <a:t>     </a:t>
              </a:r>
              <a:r>
                <a:rPr lang="en-US" sz="3200" b="1" dirty="0">
                  <a:ln/>
                  <a:latin typeface="Century Gothic" panose="020B0502020202020204" pitchFamily="34" charset="0"/>
                </a:rPr>
                <a:t>Yes, that’s fine.</a:t>
              </a:r>
            </a:p>
            <a:p>
              <a:pPr algn="l"/>
              <a:r>
                <a:rPr lang="ar-BH" sz="2400" b="1" cap="none" spc="0" dirty="0">
                  <a:ln/>
                  <a:effectLst/>
                  <a:latin typeface="Century Gothic" panose="020B0502020202020204" pitchFamily="34" charset="0"/>
                  <a:cs typeface="+mj-cs"/>
                </a:rPr>
                <a:t>    </a:t>
              </a:r>
              <a:endParaRPr lang="en-US" sz="2800" b="1" cap="none" spc="0" dirty="0">
                <a:ln/>
                <a:effectLst/>
                <a:latin typeface="Century Gothic" panose="020B0502020202020204" pitchFamily="34" charset="0"/>
                <a:cs typeface="+mj-cs"/>
              </a:endParaRPr>
            </a:p>
          </p:txBody>
        </p:sp>
      </p:grpSp>
      <p:pic>
        <p:nvPicPr>
          <p:cNvPr id="1026" name="Picture 2" descr="نتيجة بحث الصور عن tick and cross clipart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9587" b="63248" l="11088" r="493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305" t="25379" r="45862" b="32544"/>
          <a:stretch/>
        </p:blipFill>
        <p:spPr bwMode="auto">
          <a:xfrm>
            <a:off x="4892237" y="4372443"/>
            <a:ext cx="813104" cy="77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نتيجة بحث الصور عن tick and cross clipart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3" b="60357" l="53462" r="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168" t="20390" r="3356" b="36752"/>
          <a:stretch/>
        </p:blipFill>
        <p:spPr bwMode="auto">
          <a:xfrm>
            <a:off x="3807215" y="5020355"/>
            <a:ext cx="738784" cy="76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4819" y="3643532"/>
            <a:ext cx="5548564" cy="23889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BH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xmlns="" id="{CDE28B1E-1F9A-4A4F-B3A6-2682BD11B906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154" y="1708150"/>
            <a:ext cx="46672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72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865"/>
    </mc:Choice>
    <mc:Fallback xmlns="">
      <p:transition spd="slow" advTm="32865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06030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sz="4800" b="1" dirty="0">
                <a:latin typeface="Century Gothic" panose="020B0502020202020204" pitchFamily="34" charset="0"/>
              </a:rPr>
              <a:t>Now let’s </a:t>
            </a:r>
            <a:r>
              <a:rPr lang="en-US" sz="4800" b="1" dirty="0" smtClean="0">
                <a:latin typeface="Century Gothic" panose="020B0502020202020204" pitchFamily="34" charset="0"/>
              </a:rPr>
              <a:t>practice</a:t>
            </a:r>
            <a:endParaRPr lang="ar-BH" sz="48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92998" y="1720840"/>
            <a:ext cx="561104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Answer the exercises in your workbook. </a:t>
            </a:r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latin typeface="Century Gothic" panose="020B0502020202020204" pitchFamily="34" charset="0"/>
              </a:rPr>
              <a:t>P 62 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xmlns="" id="{ED54A1EB-03C2-4624-961F-64CF81D3BC8E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340" y="1454205"/>
            <a:ext cx="4941085" cy="477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70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42"/>
    </mc:Choice>
    <mc:Fallback xmlns="">
      <p:transition spd="slow" advTm="97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00915" y="1753277"/>
            <a:ext cx="6900760" cy="170875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685800" indent="-685800"/>
            <a:r>
              <a:rPr lang="en-US" sz="80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End of the lesson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800915" y="3462028"/>
            <a:ext cx="46666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Good job dear !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xmlns="" id="{D168FE7D-01AD-48F3-B29C-589A83C16316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17" y="699404"/>
            <a:ext cx="4985281" cy="552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4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1"/>
    </mc:Choice>
    <mc:Fallback xmlns="">
      <p:transition spd="slow" advTm="66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9514" y="618128"/>
            <a:ext cx="437812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entury Gothic" panose="020B0502020202020204" pitchFamily="34" charset="0"/>
              </a:rPr>
              <a:t>The </a:t>
            </a:r>
            <a:r>
              <a:rPr lang="en-US" sz="4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entury Gothic" panose="020B0502020202020204" pitchFamily="34" charset="0"/>
              </a:rPr>
              <a:t>Objectives</a:t>
            </a:r>
            <a:endParaRPr lang="en-U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7172" y="2459572"/>
            <a:ext cx="1156192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l"/>
            <a:r>
              <a:rPr lang="en-US" sz="4000" b="1" cap="none" spc="0" dirty="0">
                <a:ln/>
                <a:effectLst/>
              </a:rPr>
              <a:t>1- </a:t>
            </a:r>
            <a:r>
              <a:rPr lang="en-US" sz="4000" b="1" dirty="0">
                <a:ln/>
                <a:latin typeface="Century Gothic" panose="020B0502020202020204" pitchFamily="34" charset="0"/>
              </a:rPr>
              <a:t>Practice reading for comprehension. </a:t>
            </a:r>
          </a:p>
          <a:p>
            <a:pPr algn="ctr"/>
            <a:endParaRPr lang="en-US" sz="4000" b="1" dirty="0">
              <a:ln/>
              <a:latin typeface="Century Gothic" panose="020B0502020202020204" pitchFamily="34" charset="0"/>
            </a:endParaRPr>
          </a:p>
          <a:p>
            <a:pPr algn="l"/>
            <a:r>
              <a:rPr lang="en-US" sz="4000" b="1" dirty="0">
                <a:ln/>
                <a:latin typeface="Century Gothic" panose="020B0502020202020204" pitchFamily="34" charset="0"/>
              </a:rPr>
              <a:t>2- Practice asking using (Are you free on….?). </a:t>
            </a:r>
            <a:endParaRPr lang="en-US" sz="4000" b="1" cap="none" spc="0" dirty="0">
              <a:ln/>
              <a:effectLst/>
              <a:latin typeface="Century Gothic" panose="020B0502020202020204" pitchFamily="34" charset="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30DAFEE8-65DA-41C9-9791-511B0FC1E841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143239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64"/>
    </mc:Choice>
    <mc:Fallback xmlns="">
      <p:transition spd="slow" advTm="1986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26" y="2075325"/>
            <a:ext cx="3291288" cy="42506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6745" y="123141"/>
            <a:ext cx="51587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entury Gothic" panose="020B0502020202020204" pitchFamily="34" charset="0"/>
              </a:rPr>
              <a:t>Read and act. 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4881" y="1239575"/>
            <a:ext cx="640080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Jane: </a:t>
            </a:r>
            <a:r>
              <a:rPr lang="en-GB" sz="2800" dirty="0">
                <a:latin typeface="Century Gothic" panose="020B0502020202020204" pitchFamily="34" charset="0"/>
              </a:rPr>
              <a:t>Are you free, today afternoon</a:t>
            </a:r>
            <a:r>
              <a:rPr lang="en-GB" sz="2800" b="1" dirty="0">
                <a:latin typeface="Century Gothic" panose="020B0502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accent5"/>
                </a:solidFill>
                <a:latin typeface="Century Gothic" panose="020B0502020202020204" pitchFamily="34" charset="0"/>
              </a:rPr>
              <a:t>Sara:</a:t>
            </a:r>
            <a:r>
              <a:rPr lang="en-GB" sz="2800" dirty="0">
                <a:latin typeface="Century Gothic" panose="020B0502020202020204" pitchFamily="34" charset="0"/>
              </a:rPr>
              <a:t> Sorry I’m not free today.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Jane:</a:t>
            </a:r>
            <a:r>
              <a:rPr lang="en-GB" sz="2800" dirty="0">
                <a:latin typeface="Century Gothic" panose="020B0502020202020204" pitchFamily="34" charset="0"/>
              </a:rPr>
              <a:t> How about Sunday</a:t>
            </a:r>
            <a:r>
              <a:rPr lang="en-GB" sz="2800" b="1" dirty="0">
                <a:latin typeface="Century Gothic" panose="020B0502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accent5"/>
                </a:solidFill>
                <a:latin typeface="Century Gothic" panose="020B0502020202020204" pitchFamily="34" charset="0"/>
              </a:rPr>
              <a:t>Sara: </a:t>
            </a:r>
            <a:r>
              <a:rPr lang="en-GB" sz="2800" dirty="0">
                <a:latin typeface="Century Gothic" panose="020B0502020202020204" pitchFamily="34" charset="0"/>
              </a:rPr>
              <a:t>Yes, that’s fine.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Jane:</a:t>
            </a:r>
            <a:r>
              <a:rPr lang="en-GB" sz="2800" dirty="0">
                <a:latin typeface="Century Gothic" panose="020B0502020202020204" pitchFamily="34" charset="0"/>
              </a:rPr>
              <a:t> We can play with my kitchen set.</a:t>
            </a:r>
          </a:p>
          <a:p>
            <a:pPr>
              <a:lnSpc>
                <a:spcPct val="150000"/>
              </a:lnSpc>
            </a:pPr>
            <a:endParaRPr lang="en-GB" sz="2800" dirty="0">
              <a:latin typeface="Century Gothic" panose="020B0502020202020204" pitchFamily="34" charset="0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2DA38071-F06D-4A94-BED6-E2E1670FA5BE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  <p:pic>
        <p:nvPicPr>
          <p:cNvPr id="21" name="Picture 20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450B9A73-3392-428F-AB09-2983A13775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2156651" y="5290519"/>
            <a:ext cx="1731865" cy="1108617"/>
          </a:xfrm>
          <a:prstGeom prst="rect">
            <a:avLst/>
          </a:prstGeom>
        </p:spPr>
      </p:pic>
      <p:pic>
        <p:nvPicPr>
          <p:cNvPr id="24" name="Picture 23" descr="A picture containing sitting, table, book, keyboard&#10;&#10;Description automatically generated">
            <a:extLst>
              <a:ext uri="{FF2B5EF4-FFF2-40B4-BE49-F238E27FC236}">
                <a16:creationId xmlns:a16="http://schemas.microsoft.com/office/drawing/2014/main" xmlns="" id="{BE7A572C-B6BD-4371-ADB7-EEF981D7E9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tretch>
            <a:fillRect/>
          </a:stretch>
        </p:blipFill>
        <p:spPr>
          <a:xfrm>
            <a:off x="2601745" y="4526975"/>
            <a:ext cx="1132708" cy="114580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4E16F70-9A0E-42E2-BAB8-F70EEB6ECD2A}"/>
              </a:ext>
            </a:extLst>
          </p:cNvPr>
          <p:cNvSpPr txBox="1"/>
          <p:nvPr/>
        </p:nvSpPr>
        <p:spPr>
          <a:xfrm>
            <a:off x="159426" y="1285072"/>
            <a:ext cx="411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22"/>
          <a:stretch/>
        </p:blipFill>
        <p:spPr>
          <a:xfrm>
            <a:off x="3734453" y="3997389"/>
            <a:ext cx="1657283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34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99"/>
    </mc:Choice>
    <mc:Fallback xmlns="">
      <p:transition spd="slow" advTm="709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26" y="2075325"/>
            <a:ext cx="3291288" cy="42506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22"/>
          <a:stretch/>
        </p:blipFill>
        <p:spPr>
          <a:xfrm>
            <a:off x="3684365" y="4003963"/>
            <a:ext cx="1657283" cy="24098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6745" y="123141"/>
            <a:ext cx="51587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entury Gothic" panose="020B0502020202020204" pitchFamily="34" charset="0"/>
              </a:rPr>
              <a:t>Read and act. 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75299" y="1988690"/>
            <a:ext cx="6400801" cy="2595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accent5"/>
                </a:solidFill>
                <a:latin typeface="Century Gothic" panose="020B0502020202020204" pitchFamily="34" charset="0"/>
              </a:rPr>
              <a:t>Sara:</a:t>
            </a:r>
            <a:r>
              <a:rPr lang="en-GB" sz="2800" dirty="0">
                <a:latin typeface="Century Gothic" panose="020B0502020202020204" pitchFamily="34" charset="0"/>
              </a:rPr>
              <a:t> Great. I'll ask my mum. Oops!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accent2"/>
                </a:solidFill>
                <a:latin typeface="Century Gothic" panose="020B0502020202020204" pitchFamily="34" charset="0"/>
              </a:rPr>
              <a:t>Mrs. Melanie:</a:t>
            </a:r>
            <a:r>
              <a:rPr lang="en-GB" sz="2800" dirty="0">
                <a:latin typeface="Century Gothic" panose="020B0502020202020204" pitchFamily="34" charset="0"/>
              </a:rPr>
              <a:t> Oh! … Thank you Sara.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accent5"/>
                </a:solidFill>
                <a:latin typeface="Century Gothic" panose="020B0502020202020204" pitchFamily="34" charset="0"/>
              </a:rPr>
              <a:t>Sara: </a:t>
            </a:r>
            <a:r>
              <a:rPr lang="en-GB" sz="2800" dirty="0">
                <a:latin typeface="Century Gothic" panose="020B0502020202020204" pitchFamily="34" charset="0"/>
              </a:rPr>
              <a:t>Sorry Mrs. Melanie.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xmlns="" id="{2DA38071-F06D-4A94-BED6-E2E1670FA5BE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F4AA3D07-F429-4FA1-BE22-585A43D2B2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9"/>
              </a:ext>
            </a:extLst>
          </a:blip>
          <a:stretch>
            <a:fillRect/>
          </a:stretch>
        </p:blipFill>
        <p:spPr>
          <a:xfrm>
            <a:off x="2676981" y="5827618"/>
            <a:ext cx="773734" cy="51006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CBC7E7C-4337-4032-A238-9704A19D9267}"/>
              </a:ext>
            </a:extLst>
          </p:cNvPr>
          <p:cNvSpPr txBox="1"/>
          <p:nvPr/>
        </p:nvSpPr>
        <p:spPr>
          <a:xfrm>
            <a:off x="159426" y="1257548"/>
            <a:ext cx="411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</a:t>
            </a:r>
          </a:p>
        </p:txBody>
      </p:sp>
      <p:pic>
        <p:nvPicPr>
          <p:cNvPr id="25" name="Picture 24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5E8D8F5A-4459-4FCE-97AA-0398C7A0530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>
            <a:off x="2253813" y="5195798"/>
            <a:ext cx="1685087" cy="105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99"/>
    </mc:Choice>
    <mc:Fallback xmlns="">
      <p:transition spd="slow" advTm="709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sz="48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8447" y="2455242"/>
            <a:ext cx="6244862" cy="925253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Are you free on Tuesday? </a:t>
            </a:r>
          </a:p>
        </p:txBody>
      </p:sp>
      <p:sp>
        <p:nvSpPr>
          <p:cNvPr id="7" name="Rectangle 6"/>
          <p:cNvSpPr/>
          <p:nvPr/>
        </p:nvSpPr>
        <p:spPr>
          <a:xfrm>
            <a:off x="222044" y="1134442"/>
            <a:ext cx="96986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Look at the picture. Read and choose.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3550" y="3726631"/>
            <a:ext cx="6480821" cy="95410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2800" b="1" dirty="0">
                <a:latin typeface="Century Gothic" panose="020B0502020202020204" pitchFamily="34" charset="0"/>
              </a:rPr>
              <a:t>  Sorry. I’m not free on </a:t>
            </a:r>
            <a:r>
              <a:rPr lang="en-US" sz="2800" b="1" dirty="0" smtClean="0">
                <a:latin typeface="Century Gothic" panose="020B0502020202020204" pitchFamily="34" charset="0"/>
              </a:rPr>
              <a:t>Tuesday. 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22901" y="4931691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A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8030682" y="4829155"/>
            <a:ext cx="3155677" cy="1741633"/>
            <a:chOff x="7573213" y="5004509"/>
            <a:chExt cx="4188311" cy="1853491"/>
          </a:xfrm>
        </p:grpSpPr>
        <p:sp>
          <p:nvSpPr>
            <p:cNvPr id="8" name="Rounded Rectangle 7"/>
            <p:cNvSpPr/>
            <p:nvPr/>
          </p:nvSpPr>
          <p:spPr>
            <a:xfrm>
              <a:off x="8084127" y="5004509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 click and check your answer </a:t>
              </a:r>
              <a:endParaRPr lang="ar-BH" sz="12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73213" y="5423702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" t="13330" r="70040" b="39722"/>
          <a:stretch/>
        </p:blipFill>
        <p:spPr>
          <a:xfrm>
            <a:off x="7728951" y="1707806"/>
            <a:ext cx="4383457" cy="3065883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0118971" y="3818921"/>
            <a:ext cx="1671034" cy="6799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Swimming </a:t>
            </a:r>
            <a:endParaRPr lang="ar-BH" sz="14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129" y="2389913"/>
            <a:ext cx="1336718" cy="1336718"/>
          </a:xfrm>
          <a:prstGeom prst="rect">
            <a:avLst/>
          </a:prstGeom>
        </p:spPr>
      </p:pic>
      <p:sp>
        <p:nvSpPr>
          <p:cNvPr id="18" name="Footer Placeholder 2">
            <a:extLst>
              <a:ext uri="{FF2B5EF4-FFF2-40B4-BE49-F238E27FC236}">
                <a16:creationId xmlns:a16="http://schemas.microsoft.com/office/drawing/2014/main" xmlns="" id="{B08D1B59-68C6-45CE-AB0C-8DAB1E0F373E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46690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764"/>
    </mc:Choice>
    <mc:Fallback xmlns="">
      <p:transition spd="slow" advTm="397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sz="48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8447" y="2455242"/>
            <a:ext cx="6244862" cy="92044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How about on Monday?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93940" y="3770678"/>
            <a:ext cx="6480821" cy="1077218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 Sorry. I’m not free on </a:t>
            </a:r>
            <a:r>
              <a:rPr lang="en-US" sz="3200" b="1" dirty="0" smtClean="0">
                <a:latin typeface="Century Gothic" panose="020B0502020202020204" pitchFamily="34" charset="0"/>
              </a:rPr>
              <a:t>Monday.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96668" y="5116367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587161" y="5036134"/>
            <a:ext cx="4012849" cy="1434298"/>
            <a:chOff x="7748675" y="4954529"/>
            <a:chExt cx="4012849" cy="1434298"/>
          </a:xfrm>
        </p:grpSpPr>
        <p:sp>
          <p:nvSpPr>
            <p:cNvPr id="8" name="Rounded Rectangle 7"/>
            <p:cNvSpPr/>
            <p:nvPr/>
          </p:nvSpPr>
          <p:spPr>
            <a:xfrm>
              <a:off x="8084127" y="5004509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 click and check your answer </a:t>
              </a:r>
              <a:endParaRPr lang="ar-BH" sz="16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8675" y="4954529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F535170-54A3-4D12-9780-787A2E23E2EC}"/>
              </a:ext>
            </a:extLst>
          </p:cNvPr>
          <p:cNvSpPr/>
          <p:nvPr/>
        </p:nvSpPr>
        <p:spPr>
          <a:xfrm>
            <a:off x="222044" y="1134442"/>
            <a:ext cx="96986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Look at the picture. Read and choose.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3" t="13330" r="70040" b="39722"/>
          <a:stretch/>
        </p:blipFill>
        <p:spPr>
          <a:xfrm>
            <a:off x="7626019" y="1678182"/>
            <a:ext cx="4383457" cy="3065883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10118971" y="3818921"/>
            <a:ext cx="1671034" cy="67994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Arial Rounded MT Bold" panose="020F0704030504030204" pitchFamily="34" charset="0"/>
              </a:rPr>
              <a:t>Swimming </a:t>
            </a:r>
            <a:endParaRPr lang="ar-BH" sz="1400" b="1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129" y="2389913"/>
            <a:ext cx="1336718" cy="1336718"/>
          </a:xfrm>
          <a:prstGeom prst="rect">
            <a:avLst/>
          </a:prstGeom>
        </p:spPr>
      </p:pic>
      <p:sp>
        <p:nvSpPr>
          <p:cNvPr id="16" name="Footer Placeholder 2">
            <a:extLst>
              <a:ext uri="{FF2B5EF4-FFF2-40B4-BE49-F238E27FC236}">
                <a16:creationId xmlns:a16="http://schemas.microsoft.com/office/drawing/2014/main" xmlns="" id="{D6656FC8-F886-4FAC-8FA9-FA4A67C107CF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308584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sz="48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2044" y="2448047"/>
            <a:ext cx="6924802" cy="92044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Are you free on Wednesday?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3550" y="3726631"/>
            <a:ext cx="7090118" cy="95410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2800" b="1" dirty="0">
                <a:latin typeface="Century Gothic" panose="020B0502020202020204" pitchFamily="34" charset="0"/>
              </a:rPr>
              <a:t>  Sorry. I’m not free on </a:t>
            </a:r>
            <a:r>
              <a:rPr lang="en-US" sz="2800" b="1" dirty="0" smtClean="0">
                <a:latin typeface="Century Gothic" panose="020B0502020202020204" pitchFamily="34" charset="0"/>
              </a:rPr>
              <a:t>Wednesday. 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96668" y="5116367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A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365695" y="4957772"/>
            <a:ext cx="4100464" cy="1434298"/>
            <a:chOff x="7661060" y="5004509"/>
            <a:chExt cx="4100464" cy="1434298"/>
          </a:xfrm>
        </p:grpSpPr>
        <p:sp>
          <p:nvSpPr>
            <p:cNvPr id="8" name="Rounded Rectangle 7"/>
            <p:cNvSpPr/>
            <p:nvPr/>
          </p:nvSpPr>
          <p:spPr>
            <a:xfrm>
              <a:off x="8084127" y="5004509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 click and check your answer </a:t>
              </a:r>
              <a:endParaRPr lang="ar-BH" sz="16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61060" y="5004509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B313DD4-F85B-4932-98B8-1E97E137D337}"/>
              </a:ext>
            </a:extLst>
          </p:cNvPr>
          <p:cNvSpPr/>
          <p:nvPr/>
        </p:nvSpPr>
        <p:spPr>
          <a:xfrm>
            <a:off x="222044" y="1134442"/>
            <a:ext cx="96986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Look at the picture. Read and choose.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89" t="13663" r="42935" b="39389"/>
          <a:stretch/>
        </p:blipFill>
        <p:spPr>
          <a:xfrm>
            <a:off x="7815944" y="1678182"/>
            <a:ext cx="4267200" cy="306588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431" y="2141765"/>
            <a:ext cx="1440325" cy="1930203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8082844" y="3706112"/>
            <a:ext cx="1659843" cy="75816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Playing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 basketball</a:t>
            </a:r>
            <a:endParaRPr lang="ar-BH" sz="1400" dirty="0">
              <a:solidFill>
                <a:schemeClr val="tx1"/>
              </a:solidFill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xmlns="" id="{532FDCA5-8027-4AAE-AD84-0BC824457654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17107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sz="48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109" y="2420438"/>
            <a:ext cx="6244862" cy="92044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How about on Thursday?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3550" y="3726631"/>
            <a:ext cx="7090118" cy="95410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2800" b="1" dirty="0">
                <a:latin typeface="Century Gothic" panose="020B0502020202020204" pitchFamily="34" charset="0"/>
              </a:rPr>
              <a:t>  Sorry. I’m not free on </a:t>
            </a:r>
            <a:r>
              <a:rPr lang="en-US" sz="2800" b="1" dirty="0" smtClean="0">
                <a:latin typeface="Century Gothic" panose="020B0502020202020204" pitchFamily="34" charset="0"/>
              </a:rPr>
              <a:t>Thursday. </a:t>
            </a:r>
            <a:endParaRPr lang="en-US" sz="2800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96668" y="5116367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734762" y="4935057"/>
            <a:ext cx="4000604" cy="1434298"/>
            <a:chOff x="7760920" y="4981794"/>
            <a:chExt cx="4000604" cy="1434298"/>
          </a:xfrm>
        </p:grpSpPr>
        <p:sp>
          <p:nvSpPr>
            <p:cNvPr id="8" name="Rounded Rectangle 7"/>
            <p:cNvSpPr/>
            <p:nvPr/>
          </p:nvSpPr>
          <p:spPr>
            <a:xfrm>
              <a:off x="8084127" y="5004509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 click and check your answer </a:t>
              </a:r>
              <a:endParaRPr lang="ar-BH" sz="16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60920" y="4981794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EFC9043-0218-4F45-B2A0-606CD3BF6B15}"/>
              </a:ext>
            </a:extLst>
          </p:cNvPr>
          <p:cNvSpPr/>
          <p:nvPr/>
        </p:nvSpPr>
        <p:spPr>
          <a:xfrm>
            <a:off x="222044" y="1134442"/>
            <a:ext cx="969863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3200" b="1" dirty="0">
                <a:ln w="12700">
                  <a:solidFill>
                    <a:schemeClr val="accent5"/>
                  </a:solidFill>
                  <a:prstDash val="solid"/>
                </a:ln>
              </a:rPr>
              <a:t>Look at the picture. Read and choose.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89" t="13663" r="42935" b="39389"/>
          <a:stretch/>
        </p:blipFill>
        <p:spPr>
          <a:xfrm>
            <a:off x="7815944" y="1678182"/>
            <a:ext cx="4267200" cy="306588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431" y="2141765"/>
            <a:ext cx="1440325" cy="1930203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8082844" y="3706112"/>
            <a:ext cx="1659843" cy="75816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Playing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 basketball</a:t>
            </a:r>
            <a:endParaRPr lang="ar-BH" sz="1400" dirty="0">
              <a:solidFill>
                <a:schemeClr val="tx1"/>
              </a:solidFill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xmlns="" id="{A74148E8-C264-458A-A73C-6F529ADD335C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262564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43" t="12996" r="15781" b="40056"/>
          <a:stretch/>
        </p:blipFill>
        <p:spPr>
          <a:xfrm>
            <a:off x="7815944" y="1678182"/>
            <a:ext cx="4267200" cy="306588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91082"/>
            <a:ext cx="8596668" cy="1320800"/>
          </a:xfrm>
        </p:spPr>
        <p:txBody>
          <a:bodyPr>
            <a:normAutofit/>
          </a:bodyPr>
          <a:lstStyle/>
          <a:p>
            <a:pPr marL="685800" indent="-685800" rtl="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Now let’s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practice</a:t>
            </a:r>
            <a:endParaRPr lang="ar-BH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8447" y="2455242"/>
            <a:ext cx="6244862" cy="92044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1">
            <a:spAutoFit/>
          </a:bodyPr>
          <a:lstStyle/>
          <a:p>
            <a:pPr marL="457200" indent="-457200" algn="l" rtl="0">
              <a:lnSpc>
                <a:spcPct val="200000"/>
              </a:lnSpc>
              <a:buFont typeface="+mj-lt"/>
              <a:buAutoNum type="arabicPeriod"/>
            </a:pPr>
            <a:r>
              <a:rPr lang="en-US" sz="3200" b="1" dirty="0">
                <a:latin typeface="Century Gothic" panose="020B0502020202020204" pitchFamily="34" charset="0"/>
              </a:rPr>
              <a:t>Are you free on Friday?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53550" y="3726631"/>
            <a:ext cx="7090118" cy="92044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 Sorry. I’m not free on Friday.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13965" y="4595865"/>
            <a:ext cx="3747487" cy="925253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>
                <a:latin typeface="Century Gothic" panose="020B0502020202020204" pitchFamily="34" charset="0"/>
              </a:rPr>
              <a:t> Yes, that’s fine. 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596668" y="5116367"/>
            <a:ext cx="2589691" cy="9521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A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576914" y="4937296"/>
            <a:ext cx="4141474" cy="1434298"/>
            <a:chOff x="7620050" y="4984033"/>
            <a:chExt cx="4141474" cy="1434298"/>
          </a:xfrm>
        </p:grpSpPr>
        <p:sp>
          <p:nvSpPr>
            <p:cNvPr id="8" name="Rounded Rectangle 7"/>
            <p:cNvSpPr/>
            <p:nvPr/>
          </p:nvSpPr>
          <p:spPr>
            <a:xfrm>
              <a:off x="8084127" y="5004509"/>
              <a:ext cx="3677397" cy="1191713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 click and check your answer </a:t>
              </a:r>
              <a:endParaRPr lang="ar-BH" sz="1600" dirty="0">
                <a:solidFill>
                  <a:schemeClr val="tx1"/>
                </a:solidFill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50" y="4984033"/>
              <a:ext cx="1434298" cy="1434298"/>
            </a:xfrm>
            <a:prstGeom prst="rect">
              <a:avLst/>
            </a:prstGeom>
          </p:spPr>
        </p:pic>
      </p:grpSp>
      <p:sp>
        <p:nvSpPr>
          <p:cNvPr id="17" name="Rectangle 16"/>
          <p:cNvSpPr/>
          <p:nvPr/>
        </p:nvSpPr>
        <p:spPr>
          <a:xfrm>
            <a:off x="909246" y="4744065"/>
            <a:ext cx="596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B</a:t>
            </a:r>
            <a:endParaRPr lang="en-US" sz="5400" b="1" cap="none" spc="0" dirty="0">
              <a:ln w="22225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1605" y="3880519"/>
            <a:ext cx="623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40991" y="3603645"/>
            <a:ext cx="1720999" cy="7241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Visiting my grandma</a:t>
            </a:r>
            <a:endParaRPr lang="ar-BH" sz="14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1BBBD2B-0732-4802-BDC3-BFDCAAF0C0A0}"/>
              </a:ext>
            </a:extLst>
          </p:cNvPr>
          <p:cNvSpPr/>
          <p:nvPr/>
        </p:nvSpPr>
        <p:spPr>
          <a:xfrm>
            <a:off x="222044" y="1134442"/>
            <a:ext cx="9698636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latin typeface="Century Gothic" panose="020B0502020202020204" pitchFamily="34" charset="0"/>
              </a:rPr>
              <a:t>Look at the picture. Read and choose.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8183" y="2186839"/>
            <a:ext cx="1126614" cy="1457250"/>
          </a:xfrm>
          <a:prstGeom prst="rect">
            <a:avLst/>
          </a:prstGeom>
        </p:spPr>
      </p:pic>
      <p:sp>
        <p:nvSpPr>
          <p:cNvPr id="16" name="Footer Placeholder 2">
            <a:extLst>
              <a:ext uri="{FF2B5EF4-FFF2-40B4-BE49-F238E27FC236}">
                <a16:creationId xmlns:a16="http://schemas.microsoft.com/office/drawing/2014/main" xmlns="" id="{AD6F2469-8F2C-48D5-962D-6DFCE25EFB2F}"/>
              </a:ext>
            </a:extLst>
          </p:cNvPr>
          <p:cNvSpPr txBox="1">
            <a:spLocks/>
          </p:cNvSpPr>
          <p:nvPr/>
        </p:nvSpPr>
        <p:spPr>
          <a:xfrm>
            <a:off x="0" y="6224652"/>
            <a:ext cx="11307652" cy="365125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 sz="1200" dirty="0">
                <a:solidFill>
                  <a:srgbClr val="FF0000"/>
                </a:solidFill>
              </a:rPr>
              <a:t>____________________________________________________________________________________________________________________________________________</a:t>
            </a:r>
          </a:p>
          <a:p>
            <a:r>
              <a:rPr lang="en-US" sz="1200" dirty="0">
                <a:solidFill>
                  <a:schemeClr val="tx1"/>
                </a:solidFill>
              </a:rPr>
              <a:t>Ministry of Education-2020</a:t>
            </a:r>
          </a:p>
        </p:txBody>
      </p:sp>
    </p:spTree>
    <p:extLst>
      <p:ext uri="{BB962C8B-B14F-4D97-AF65-F5344CB8AC3E}">
        <p14:creationId xmlns:p14="http://schemas.microsoft.com/office/powerpoint/2010/main" val="308437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17" grpId="0"/>
      <p:bldP spid="22" grpId="0"/>
    </p:bldLst>
  </p:timing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9D89CE7-BA69-4D7F-BFD2-B5FEC93F6B07}" vid="{18FB29D8-31E2-41F1-8074-989EC17F90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</Template>
  <TotalTime>1476</TotalTime>
  <Words>498</Words>
  <Application>Microsoft Office PowerPoint</Application>
  <PresentationFormat>Widescreen</PresentationFormat>
  <Paragraphs>132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Al-Mohanad</vt:lpstr>
      <vt:lpstr>Arial</vt:lpstr>
      <vt:lpstr>Arial Rounded MT Bold</vt:lpstr>
      <vt:lpstr>Calibri</vt:lpstr>
      <vt:lpstr>Calibri Light</vt:lpstr>
      <vt:lpstr>Century Gothic</vt:lpstr>
      <vt:lpstr>Times New Roman</vt:lpstr>
      <vt:lpstr>Presentation2</vt:lpstr>
      <vt:lpstr>Grade 3  Family and Friends 3    Page 63 </vt:lpstr>
      <vt:lpstr>PowerPoint Presentation</vt:lpstr>
      <vt:lpstr>PowerPoint Presentation</vt:lpstr>
      <vt:lpstr>PowerPoint Presentation</vt:lpstr>
      <vt:lpstr>Now let’s practice</vt:lpstr>
      <vt:lpstr>Now let’s practice</vt:lpstr>
      <vt:lpstr>Now let’s practice</vt:lpstr>
      <vt:lpstr>Now let’s practice</vt:lpstr>
      <vt:lpstr>Now let’s practice</vt:lpstr>
      <vt:lpstr>Now let’s practice</vt:lpstr>
      <vt:lpstr>PowerPoint Presentation</vt:lpstr>
      <vt:lpstr>PowerPoint Presentation</vt:lpstr>
      <vt:lpstr>Now let’s practice</vt:lpstr>
      <vt:lpstr>End of the lesson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1  Family and friends 1 lesson 5</dc:title>
  <dc:creator>Amani  Mattar Almalood</dc:creator>
  <cp:lastModifiedBy>Manal Ali Qutab Abdulla Alawadhi</cp:lastModifiedBy>
  <cp:revision>71</cp:revision>
  <dcterms:created xsi:type="dcterms:W3CDTF">2020-03-02T09:07:44Z</dcterms:created>
  <dcterms:modified xsi:type="dcterms:W3CDTF">2020-04-07T06:19:37Z</dcterms:modified>
</cp:coreProperties>
</file>