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83" r:id="rId5"/>
    <p:sldId id="284" r:id="rId6"/>
    <p:sldId id="259" r:id="rId7"/>
    <p:sldId id="260" r:id="rId8"/>
    <p:sldId id="261" r:id="rId9"/>
    <p:sldId id="280" r:id="rId10"/>
    <p:sldId id="264" r:id="rId11"/>
    <p:sldId id="266" r:id="rId12"/>
    <p:sldId id="281" r:id="rId13"/>
    <p:sldId id="282" r:id="rId14"/>
    <p:sldId id="271" r:id="rId15"/>
    <p:sldId id="275" r:id="rId16"/>
    <p:sldId id="277" r:id="rId17"/>
    <p:sldId id="285" r:id="rId18"/>
    <p:sldId id="286" r:id="rId19"/>
    <p:sldId id="289" r:id="rId20"/>
    <p:sldId id="288" r:id="rId21"/>
    <p:sldId id="287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8" d="100"/>
          <a:sy n="58" d="100"/>
        </p:scale>
        <p:origin x="-950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394AA-BB6A-44C7-8CCD-8C58AB28EC44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7C9E6-3A0F-4E42-8D9F-9F7909758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241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87C9E6-3A0F-4E42-8D9F-9F79097589D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24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01/03/1440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مصادر التمويل  </a:t>
            </a:r>
            <a:r>
              <a:rPr lang="en-US" dirty="0" smtClean="0"/>
              <a:t>Financing Resources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b="1" dirty="0" smtClean="0"/>
              <a:t>ثانيا مصادر  ﺍﻟﺘﻤﻭﻴل ﻁﻭﻴل اﻷﺠل  </a:t>
            </a:r>
            <a:r>
              <a:rPr lang="en-US" b="1" dirty="0" smtClean="0"/>
              <a:t>Long Term Financing </a:t>
            </a:r>
            <a:endParaRPr lang="ar-SA" b="1" dirty="0" smtClean="0"/>
          </a:p>
          <a:p>
            <a:r>
              <a:rPr lang="ar-SA" dirty="0" smtClean="0"/>
              <a:t>ﺍﻻﻋﺘﻤﺎﺩ ﻋﻠيه ﻓﻲ ﺘﻤﻭﻴـل ﻋﻤﻠﻴـﺎﺕ  ﺍﻟﺘﻭﺴﻊ ﻭﺍﻟﺘﺤﺴﻴﻨﺎﺕ ﺍﻟﺘﻲ ﺘﻨﻭﻱ ﺍﻟﺸﺭﻜﺔ ﺍﻟﻘﻴﺎﻡ ﺒﻬﺎ مثل ﺸﺭ ﺍﺀ ﺍﻵﻻﺕ ﻭﺍﻟﻤﻌﺩﺍﺕ ﻭﺍﻷﺼﻭل ﻁﻭﻴﻠﺔ ﺍﻷﺠل ﺍﻟﻤﺨﺘﻠﻔﺔ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يتكون ﺍﻟﺘﻤﻭﻴل ﻁﻭﻴل </a:t>
            </a:r>
            <a:r>
              <a:rPr lang="ar-SA" b="1" dirty="0" err="1" smtClean="0"/>
              <a:t>ﺍ</a:t>
            </a:r>
            <a:r>
              <a:rPr lang="ar-SA" b="1" dirty="0" smtClean="0"/>
              <a:t>ﻷﺠل من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b="1" dirty="0" smtClean="0"/>
              <a:t>1 - </a:t>
            </a:r>
            <a:r>
              <a:rPr lang="ar-SA" b="1" dirty="0" err="1" smtClean="0"/>
              <a:t>ﺍ</a:t>
            </a:r>
            <a:r>
              <a:rPr lang="ar-SA" b="1" dirty="0" smtClean="0"/>
              <a:t>ﻷﺴﻬﻡ ﺍﻟﻌﺎﺩﻴﺔ </a:t>
            </a:r>
          </a:p>
          <a:p>
            <a:r>
              <a:rPr lang="ar-SA" b="1" dirty="0" smtClean="0"/>
              <a:t>ﺘﻤﺜل ﺍﻷﺴﻬﻡ ﺍﻟﻌﺎﺩﻴﺔ ﺭﺃﺱ ﺍﻟﻤﺎل ﺍﻷﺴﺎﺴﻲ ﻟﻠﺸﺭﻜﺔ ﺍﻟﻤﺴﺎﻫﻤﺔ، </a:t>
            </a:r>
          </a:p>
          <a:p>
            <a:r>
              <a:rPr lang="ar-SA" b="1" dirty="0" smtClean="0"/>
              <a:t>ﺍﻟﻤﺼـﺩﺭ ﺍﻟﺭﺌﻴﺴـﻲ   ﻟﺘﻤﻭﻴل ﺍﻟﺸﺭﻜﺔ ﻭﺘﻜﻭﻴﻥ ﺭﺃﺴﻤﺎﻟﻬﺎ </a:t>
            </a:r>
          </a:p>
          <a:p>
            <a:r>
              <a:rPr lang="ar-SA" b="1" dirty="0" smtClean="0"/>
              <a:t>المساهمين يعتيرون مالكون وله حق التصويت و التداول و حق المشاركة في الارباح و الخسائر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، ﻴﻤﻜﻥ ﺍﻟﺘﻤﻴﻴﺯ ﺒﻴﻥ ﻋﺩﺓ ﻗﻴﻡ ﻟﻠﺴﻬﻡ ﺍﻟﻌﺎﺩﻱ</a:t>
            </a:r>
          </a:p>
          <a:p>
            <a:r>
              <a:rPr lang="ar-SA" dirty="0" smtClean="0"/>
              <a:t>- القيمة السوقية =تحدد بواسطة القوى الطلب و العرض في اسواق المال </a:t>
            </a:r>
            <a:endParaRPr lang="en-US" dirty="0" smtClean="0"/>
          </a:p>
          <a:p>
            <a:r>
              <a:rPr lang="ar-SA" dirty="0" smtClean="0"/>
              <a:t>- القيمة الاسمية = </a:t>
            </a:r>
            <a:r>
              <a:rPr lang="ar-SA" dirty="0"/>
              <a:t>القيمة التى تكون مدونة على صك السهم - </a:t>
            </a:r>
            <a:r>
              <a:rPr lang="ar-SA" dirty="0" smtClean="0"/>
              <a:t>القيمة الدفترية =  قيمة حقوق الملكية ÷ عدد الاسهم العادية</a:t>
            </a:r>
          </a:p>
          <a:p>
            <a:r>
              <a:rPr lang="ar-SA" dirty="0" smtClean="0"/>
              <a:t>القيمة المصدرة = القيمة على اساسها يتم اصدار السهم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قد تكون القيمة المصدرة اكبر من القيمة الاسمية حين يتم اصدار الاسهم بعلاوة اصدار و قد تكون اقل حين يتم الاصدار بخصم العلاوة</a:t>
            </a:r>
          </a:p>
          <a:p>
            <a:r>
              <a:rPr lang="ar-SA" dirty="0" smtClean="0"/>
              <a:t>مميزات الاسهم العادية </a:t>
            </a:r>
          </a:p>
          <a:p>
            <a:r>
              <a:rPr lang="ar-SA" dirty="0" smtClean="0"/>
              <a:t>- الاعتماد عليها كمصدر تمويلي  يزيد نسبة حقوق الملكية </a:t>
            </a:r>
          </a:p>
          <a:p>
            <a:r>
              <a:rPr lang="ar-SA" dirty="0" smtClean="0"/>
              <a:t>- لا تسترد قيمتها الا عند التصفية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61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b="1" dirty="0" smtClean="0"/>
              <a:t>2 - </a:t>
            </a:r>
            <a:r>
              <a:rPr lang="ar-SA" b="1" dirty="0" err="1" smtClean="0"/>
              <a:t>ﺍ</a:t>
            </a:r>
            <a:r>
              <a:rPr lang="ar-SA" b="1" dirty="0" smtClean="0"/>
              <a:t>ﻷﺴﻬﻡ ﺍﻟﻤﻤﺘﺎﺯﺓ     </a:t>
            </a:r>
          </a:p>
          <a:p>
            <a:r>
              <a:rPr lang="ar-SA" b="1" dirty="0" smtClean="0"/>
              <a:t>ﻴﻤﺜل ﺍﻟﺴﻬﻡ ﺍﻟﻤﻤﺘﺎﺯ ﻤﺴﺘﻨﺩ ﺤﺼﺔ ﻓﻲ ﻤﻠﻜﻴﺔ </a:t>
            </a:r>
          </a:p>
          <a:p>
            <a:r>
              <a:rPr lang="ar-SA" b="1" dirty="0" smtClean="0"/>
              <a:t>تكلفة السهم الممتاز عبارة عن العائد المحقق من الاستثمارات </a:t>
            </a:r>
          </a:p>
          <a:p>
            <a:r>
              <a:rPr lang="ar-SA" b="1" dirty="0" smtClean="0"/>
              <a:t>يتميز ﺤﺎﻤﻠـﻪ بكل حقوق الاسهم العادية ولا يصوتون في الجمعية العمومية و الاولوية في الارباح و في التصفية  </a:t>
            </a:r>
          </a:p>
          <a:p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3 - الأرباح المحتجزة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هي جزء من أرباح الأسهم يتم خصمه واضافته إلى رأس المال </a:t>
            </a:r>
            <a:endParaRPr lang="en-US" dirty="0" smtClean="0"/>
          </a:p>
          <a:p>
            <a:r>
              <a:rPr lang="ar-SA" dirty="0" smtClean="0"/>
              <a:t>سياسة تبرير احتجاز الارباح </a:t>
            </a:r>
          </a:p>
          <a:p>
            <a:r>
              <a:rPr lang="ar-SA" dirty="0" smtClean="0"/>
              <a:t>- تعزيز قوة الموسسة لتمويل الفرص الجديدة </a:t>
            </a:r>
          </a:p>
          <a:p>
            <a:r>
              <a:rPr lang="ar-SA" dirty="0" smtClean="0"/>
              <a:t>- تفضل عند ما يكون العائد من الفرص الاستثمارية الجديدة اعلى من عائد حملة </a:t>
            </a:r>
            <a:r>
              <a:rPr lang="ar-SA" dirty="0"/>
              <a:t>ا</a:t>
            </a:r>
            <a:r>
              <a:rPr lang="ar-SA" dirty="0" smtClean="0"/>
              <a:t>لاسهم العادية </a:t>
            </a:r>
          </a:p>
          <a:p>
            <a:r>
              <a:rPr lang="ar-SA" dirty="0" smtClean="0"/>
              <a:t>-تكون عنصر تمويل ارخص اذا تم خصمها من الضريبة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4 - القروض طويلة </a:t>
            </a:r>
            <a:r>
              <a:rPr lang="ar-SA" b="1" dirty="0" err="1" smtClean="0"/>
              <a:t>الاجل</a:t>
            </a:r>
            <a:r>
              <a:rPr lang="ar-SA" b="1" dirty="0" smtClean="0"/>
              <a:t> :</a:t>
            </a:r>
            <a:endParaRPr lang="en-US" b="1" dirty="0" smtClean="0"/>
          </a:p>
          <a:p>
            <a:r>
              <a:rPr lang="ar-SA" dirty="0" smtClean="0"/>
              <a:t>مديونية على الشركة تحصل عليها لتلبية متطلبتها </a:t>
            </a:r>
            <a:r>
              <a:rPr lang="ar-SA" smtClean="0"/>
              <a:t>التوسعية </a:t>
            </a:r>
          </a:p>
          <a:p>
            <a:r>
              <a:rPr lang="ar-SA" smtClean="0"/>
              <a:t>تحصل </a:t>
            </a:r>
            <a:r>
              <a:rPr lang="ar-SA" dirty="0" smtClean="0"/>
              <a:t>عليها من الجهات الاقراضية كالبنوك .</a:t>
            </a:r>
          </a:p>
          <a:p>
            <a:r>
              <a:rPr lang="ar-SA" b="1" dirty="0" smtClean="0"/>
              <a:t>5- السندات </a:t>
            </a:r>
          </a:p>
          <a:p>
            <a:r>
              <a:rPr lang="ar-SA" b="1" dirty="0" smtClean="0"/>
              <a:t>تشكل التزام على الموسسة ولها تاريخ استحقاق </a:t>
            </a:r>
          </a:p>
          <a:p>
            <a:r>
              <a:rPr lang="ar-SA" b="1" dirty="0" smtClean="0"/>
              <a:t>الاقتراض كمصدر تمويل ارخص نسبيا واقل مخاطر 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تقدير متوسط تكلفة الاموال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 smtClean="0"/>
              <a:t>قد تتعدد مصادر تكوين راس المال (جزء مملوك بالكامل واخر مقترض</a:t>
            </a:r>
            <a:r>
              <a:rPr lang="ar-SA" dirty="0" smtClean="0"/>
              <a:t>) لابد من حساب متوسط تكلفة الاموال المرجحة </a:t>
            </a:r>
            <a:endParaRPr lang="ar-SA" dirty="0" smtClean="0"/>
          </a:p>
          <a:p>
            <a:r>
              <a:rPr lang="ar-SA" dirty="0" smtClean="0">
                <a:solidFill>
                  <a:srgbClr val="FF0000"/>
                </a:solidFill>
              </a:rPr>
              <a:t>التكلفة المتوسطة </a:t>
            </a:r>
            <a:r>
              <a:rPr lang="ar-SA" dirty="0" smtClean="0">
                <a:solidFill>
                  <a:srgbClr val="FF0000"/>
                </a:solidFill>
              </a:rPr>
              <a:t>للاموال المرجحة </a:t>
            </a:r>
            <a:r>
              <a:rPr lang="ar-SA" dirty="0" smtClean="0">
                <a:solidFill>
                  <a:srgbClr val="FF0000"/>
                </a:solidFill>
              </a:rPr>
              <a:t>بالاوزان </a:t>
            </a:r>
            <a:endParaRPr lang="ar-SA" dirty="0" smtClean="0">
              <a:solidFill>
                <a:srgbClr val="FF0000"/>
              </a:solidFill>
            </a:endParaRPr>
          </a:p>
          <a:p>
            <a:r>
              <a:rPr lang="ar-SA" dirty="0" smtClean="0"/>
              <a:t>عبارة عن  </a:t>
            </a:r>
            <a:r>
              <a:rPr lang="ar-SA" dirty="0" smtClean="0"/>
              <a:t>مجموع تكلفة الاموال  المرجحة لكل مصدر من مصادر التمويل 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تكلفة الاموال المرجحة للمصدر الواحد </a:t>
            </a:r>
            <a:r>
              <a:rPr lang="ar-SA" dirty="0" smtClean="0"/>
              <a:t>= تكلفة اموال المصدر مضروبا في  الوزن النسبي للمصدر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الوزن النسبي للمصدر   </a:t>
            </a:r>
            <a:r>
              <a:rPr lang="ar-SA" dirty="0" smtClean="0"/>
              <a:t>=           قيمة اموال المصدر</a:t>
            </a:r>
          </a:p>
          <a:p>
            <a:pPr algn="l"/>
            <a:r>
              <a:rPr lang="ar-SA" dirty="0" smtClean="0"/>
              <a:t>    قيمة اموال جميع المصادر                                                      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187624" y="5445224"/>
            <a:ext cx="23762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65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/>
          </a:bodyPr>
          <a:lstStyle/>
          <a:p>
            <a:r>
              <a:rPr lang="ar-SA" dirty="0" smtClean="0"/>
              <a:t>مثال احسب متوسط تكلفة الاموال المرجحة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787230"/>
              </p:ext>
            </p:extLst>
          </p:nvPr>
        </p:nvGraphicFramePr>
        <p:xfrm>
          <a:off x="457200" y="1600200"/>
          <a:ext cx="82296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2016224"/>
                <a:gridCol w="1327016"/>
                <a:gridCol w="1645920"/>
                <a:gridCol w="1645920"/>
              </a:tblGrid>
              <a:tr h="1108720">
                <a:tc>
                  <a:txBody>
                    <a:bodyPr/>
                    <a:lstStyle/>
                    <a:p>
                      <a:r>
                        <a:rPr lang="ar-SA" dirty="0" smtClean="0"/>
                        <a:t>التكلفة المتوسطة</a:t>
                      </a:r>
                      <a:r>
                        <a:rPr lang="ar-SA" baseline="0" dirty="0" smtClean="0"/>
                        <a:t> المرجحة</a:t>
                      </a:r>
                    </a:p>
                    <a:p>
                      <a:r>
                        <a:rPr lang="ar-SA" baseline="0" dirty="0" smtClean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الوزن </a:t>
                      </a:r>
                      <a:r>
                        <a:rPr lang="ar-SA" dirty="0" smtClean="0"/>
                        <a:t>النسبي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تكلفة </a:t>
                      </a:r>
                      <a:r>
                        <a:rPr lang="ar-SA" dirty="0" smtClean="0"/>
                        <a:t>الاموال</a:t>
                      </a:r>
                    </a:p>
                    <a:p>
                      <a:r>
                        <a:rPr lang="ar-SA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قيمة راس </a:t>
                      </a:r>
                      <a:r>
                        <a:rPr lang="ar-SA" dirty="0" smtClean="0"/>
                        <a:t>المال</a:t>
                      </a:r>
                    </a:p>
                    <a:p>
                      <a:r>
                        <a:rPr lang="ar-SA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14%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800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قرض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13%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300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اسهم عادية</a:t>
                      </a:r>
                      <a:r>
                        <a:rPr lang="ar-SA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10%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اسهم ممتازة</a:t>
                      </a:r>
                      <a:endParaRPr lang="en-US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300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ارباح محتجزة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1600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الاجمالي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20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r>
              <a:rPr lang="ar-SA" dirty="0" smtClean="0"/>
              <a:t>مثال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302143"/>
              </p:ext>
            </p:extLst>
          </p:nvPr>
        </p:nvGraphicFramePr>
        <p:xfrm>
          <a:off x="457200" y="1600200"/>
          <a:ext cx="82296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2016224"/>
                <a:gridCol w="1327016"/>
                <a:gridCol w="1645920"/>
                <a:gridCol w="1645920"/>
              </a:tblGrid>
              <a:tr h="1108720">
                <a:tc>
                  <a:txBody>
                    <a:bodyPr/>
                    <a:lstStyle/>
                    <a:p>
                      <a:r>
                        <a:rPr lang="ar-SA" dirty="0" smtClean="0"/>
                        <a:t>التكلفة المتوسطة</a:t>
                      </a:r>
                      <a:r>
                        <a:rPr lang="ar-SA" baseline="0" dirty="0" smtClean="0"/>
                        <a:t> المرجحة</a:t>
                      </a:r>
                    </a:p>
                    <a:p>
                      <a:r>
                        <a:rPr lang="ar-SA" baseline="0" dirty="0" smtClean="0"/>
                        <a:t> 4</a:t>
                      </a:r>
                    </a:p>
                    <a:p>
                      <a:r>
                        <a:rPr lang="ar-SA" baseline="0" dirty="0" smtClean="0"/>
                        <a:t> 2</a:t>
                      </a:r>
                      <a:r>
                        <a:rPr lang="en-US" baseline="0" dirty="0" smtClean="0"/>
                        <a:t>3X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الوزن </a:t>
                      </a:r>
                      <a:r>
                        <a:rPr lang="ar-SA" dirty="0" smtClean="0"/>
                        <a:t>النسبي</a:t>
                      </a:r>
                    </a:p>
                    <a:p>
                      <a:r>
                        <a:rPr lang="ar-SA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تكلفة </a:t>
                      </a:r>
                      <a:r>
                        <a:rPr lang="ar-SA" dirty="0" smtClean="0"/>
                        <a:t>الاموال</a:t>
                      </a:r>
                    </a:p>
                    <a:p>
                      <a:r>
                        <a:rPr lang="ar-SA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قيمة راس </a:t>
                      </a:r>
                      <a:r>
                        <a:rPr lang="ar-SA" dirty="0" smtClean="0"/>
                        <a:t>المال</a:t>
                      </a:r>
                    </a:p>
                    <a:p>
                      <a:r>
                        <a:rPr lang="ar-SA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dirty="0" smtClean="0"/>
                        <a:t>7%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r>
                        <a:rPr lang="ar-SA" dirty="0" smtClean="0"/>
                        <a:t>  =  800/1600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14%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800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قرض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18.75</a:t>
                      </a:r>
                      <a:r>
                        <a:rPr lang="ar-SA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13%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300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اسهم عادية</a:t>
                      </a:r>
                      <a:r>
                        <a:rPr lang="ar-SA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1.28%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12.8</a:t>
                      </a:r>
                      <a:r>
                        <a:rPr lang="ar-SA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10%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اسهم ممتازة</a:t>
                      </a:r>
                      <a:endParaRPr lang="en-US" dirty="0"/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r>
                        <a:rPr lang="en-US" dirty="0" smtClean="0"/>
                        <a:t>1.87%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18.75</a:t>
                      </a:r>
                      <a:r>
                        <a:rPr lang="ar-SA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>
                          <a:solidFill>
                            <a:srgbClr val="FF0000"/>
                          </a:solidFill>
                        </a:rPr>
                        <a:t>300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ارباح محتجزة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1600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dirty="0" smtClean="0"/>
                        <a:t>الاجمالي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132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تمويل الاستثمار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ﻴﺤﺘﺎﺝ ﺍﻟﻤﺸﺭﻭﻉ ﺇﻟﻰ ﺘﻤﻭﻴل ﻟﺸﺭﺍﺀ ﺍﻟﻤﻌﺩﺍﺕ ﻭﺍﻵﻻﺕ ﻭﺘﺠﻬﻴﺯ ﻤﻜﺎﻥ ﺍﻟﻌﻤل ﻭﺸﺭﺍﺀ ﺍﻟﻤﻭﺍﺩ ﺍﻟﺨﺎﻡ  ﻭﺘﻐﻁﻴﺔ ﺍﻟﻤﺼﺭﻭﻓﺎﺕ ﺍﻟﺘﺸﻐﻴﻠﻴﺔ ﺍﻷﺨﺭﻯ </a:t>
            </a:r>
          </a:p>
          <a:p>
            <a:r>
              <a:rPr lang="ar-SA" b="1" dirty="0" smtClean="0"/>
              <a:t>ﻴﺘﻤﻴﺯ ﺍﻟﻌﺼﺭ ﺍﻟﺤﺎﻟﻲ ﺒﺘﻭﺍﻓﺭ ﺍﻟﻌﺩﻴﺩ ﻤﻥ  مصادر ﺍﻟﺘﻤﻭﻴل  ، ﺍﻟﺘﻘﻠﻴﺩﻴﺔ ﻭﺍﻟﻤﺴﺘﺤﺩﺜﺔ ﻭﺍﻷﺭﺒـاح ﺍﻟﻤﺤجوﺯﺓ بدﺀﹰﺍ ﺒﺎﻟﻤﺼﺎﺩﺭ ﺍﻟﺫﺍﺘﻴﺔ ﻜﺭﺃﺱ ﺍﻟﻤﺎل ﻭﺍﻨﺘﻬﺎًﺀ ﺒﺎﻟﻤﺼﺎﺩﺭ ﺍﻟﺨﺎﺭﺠﻴﺔ ﻜﺎﻻﻗﺘﺭﺍﺽ ﺍﻟﺒﻨﻜﻲ ، ﻭﺇﺼﺩﺍﺭ ﺍﻟﺴﻨﺩﺍﺕ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 smtClean="0"/>
              <a:t> </a:t>
            </a:r>
            <a:r>
              <a:rPr lang="ar-SA" dirty="0" smtClean="0"/>
              <a:t>متوسط تكلفة الاموال للمشروع </a:t>
            </a:r>
            <a:r>
              <a:rPr lang="ar-SA" dirty="0" smtClean="0"/>
              <a:t>13%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38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sz="2800" dirty="0" smtClean="0"/>
              <a:t>تكلفة الاموال المرجحة للقروض </a:t>
            </a:r>
            <a:r>
              <a:rPr lang="ar-SA" sz="2800" dirty="0"/>
              <a:t>14</a:t>
            </a:r>
            <a:r>
              <a:rPr lang="ar-SA" sz="2800" dirty="0" smtClean="0"/>
              <a:t>% × 50% = 7%</a:t>
            </a:r>
            <a:endParaRPr lang="en-US" sz="2800" dirty="0"/>
          </a:p>
          <a:p>
            <a:r>
              <a:rPr lang="ar-SA" sz="2800" dirty="0" smtClean="0"/>
              <a:t> تكلفة الاموال المرجحة للاسهم العادية 13% × 18.75% = 2.4%  </a:t>
            </a:r>
          </a:p>
          <a:p>
            <a:r>
              <a:rPr lang="ar-SA" sz="2800" dirty="0" smtClean="0"/>
              <a:t>تكلفة </a:t>
            </a:r>
            <a:r>
              <a:rPr lang="ar-SA" sz="2800" dirty="0"/>
              <a:t>الاموال المرجحة </a:t>
            </a:r>
            <a:r>
              <a:rPr lang="ar-SA" sz="2800" dirty="0" smtClean="0"/>
              <a:t>للاسهم الممتازة 10% </a:t>
            </a:r>
            <a:r>
              <a:rPr lang="ar-SA" sz="2800" dirty="0"/>
              <a:t>× </a:t>
            </a:r>
            <a:r>
              <a:rPr lang="ar-SA" sz="2800" dirty="0" smtClean="0"/>
              <a:t>12.5% </a:t>
            </a:r>
            <a:r>
              <a:rPr lang="ar-SA" sz="2800" dirty="0"/>
              <a:t>= </a:t>
            </a:r>
            <a:r>
              <a:rPr lang="en-US" sz="2800" dirty="0" smtClean="0"/>
              <a:t>.25</a:t>
            </a:r>
            <a:r>
              <a:rPr lang="ar-SA" sz="2800" dirty="0" smtClean="0"/>
              <a:t>1.%  </a:t>
            </a:r>
          </a:p>
          <a:p>
            <a:r>
              <a:rPr lang="ar-SA" sz="2800" dirty="0"/>
              <a:t>تكلفة الاموال </a:t>
            </a:r>
            <a:r>
              <a:rPr lang="ar-SA" sz="2800" dirty="0" smtClean="0"/>
              <a:t>المرجحة</a:t>
            </a:r>
            <a:r>
              <a:rPr lang="en-US" sz="2800" dirty="0"/>
              <a:t> </a:t>
            </a:r>
            <a:r>
              <a:rPr lang="ar-SA" sz="2800" dirty="0" smtClean="0"/>
              <a:t>للارباح المحتجزة 4.5% </a:t>
            </a:r>
            <a:r>
              <a:rPr lang="ar-SA" sz="2800" dirty="0"/>
              <a:t>× </a:t>
            </a:r>
            <a:r>
              <a:rPr lang="ar-SA" sz="2800" dirty="0" smtClean="0"/>
              <a:t>18.75% </a:t>
            </a:r>
            <a:r>
              <a:rPr lang="ar-SA" sz="2800" dirty="0"/>
              <a:t>= </a:t>
            </a:r>
            <a:r>
              <a:rPr lang="ar-SA" sz="2800" dirty="0" smtClean="0"/>
              <a:t>1.15%   </a:t>
            </a:r>
          </a:p>
          <a:p>
            <a:r>
              <a:rPr lang="ar-SA" sz="2800" dirty="0" smtClean="0"/>
              <a:t>متوسط تكلفة </a:t>
            </a:r>
            <a:r>
              <a:rPr lang="ar-SA" sz="2800" dirty="0"/>
              <a:t>الاموال </a:t>
            </a:r>
            <a:r>
              <a:rPr lang="ar-SA" sz="2800" dirty="0" smtClean="0"/>
              <a:t>المرجحة 7 % </a:t>
            </a:r>
            <a:r>
              <a:rPr lang="ar-SA" sz="2800" dirty="0"/>
              <a:t>+ 2.4% </a:t>
            </a:r>
            <a:r>
              <a:rPr lang="ar-SA" sz="2800" dirty="0" smtClean="0"/>
              <a:t>+ </a:t>
            </a:r>
            <a:r>
              <a:rPr lang="ar-SA" sz="2800" dirty="0"/>
              <a:t>1.15% </a:t>
            </a:r>
            <a:r>
              <a:rPr lang="ar-SA" sz="2800" dirty="0" smtClean="0"/>
              <a:t>+ %1.25= </a:t>
            </a:r>
            <a:r>
              <a:rPr lang="en-US" sz="2800" dirty="0" smtClean="0"/>
              <a:t>.8</a:t>
            </a:r>
            <a:r>
              <a:rPr lang="ar-SA" sz="2800" dirty="0" smtClean="0"/>
              <a:t>11% </a:t>
            </a:r>
            <a:endParaRPr lang="en-US" sz="2800" dirty="0" smtClean="0"/>
          </a:p>
          <a:p>
            <a:r>
              <a:rPr lang="ar-SA" sz="2800" dirty="0" smtClean="0"/>
              <a:t>خليط من راس المال قدره 1600 الف يكلف </a:t>
            </a:r>
            <a:r>
              <a:rPr lang="en-US" sz="2800" dirty="0"/>
              <a:t>.8</a:t>
            </a:r>
            <a:r>
              <a:rPr lang="ar-SA" sz="2800" dirty="0"/>
              <a:t>11% </a:t>
            </a:r>
            <a:r>
              <a:rPr lang="ar-SA" sz="2800" dirty="0" smtClean="0"/>
              <a:t>ومعدل العائد للمشروع يجب الا يقل عن هذة التكلفة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3470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انواع التمويل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ﺃﻭﹰﻻ  : ﺍﻟﺘﻤﻭﻴل ﻗﺼﻴﺭ ﺍﻷﺠل </a:t>
            </a:r>
            <a:r>
              <a:rPr lang="en-US" b="1" dirty="0" smtClean="0"/>
              <a:t>Short Term Financing   </a:t>
            </a:r>
            <a:r>
              <a:rPr lang="ar-SA" b="1" dirty="0" smtClean="0"/>
              <a:t>  </a:t>
            </a:r>
            <a:r>
              <a:rPr lang="ar-SA" dirty="0" smtClean="0"/>
              <a:t>ﻴﻘﺼﺩ ﺒﺎﻟﺘﻤﻭﻴل ﻗﺼﻴﺭ ﺍﻷﺠل ﺘﻠﻙ ﺍﻷﻤﻭﺍل ﺍﻟﺘﻲ ﺘﺤﺼل ﻋﻠﻴﻬﺎ ﺍﻟﺸﺭﻜﺔ ﻤﻥ ﺍﻟﻐﻴﺭ ﻭﺘﻠﺘﺯﻡ ﺒﺴﺩﺍﺩﻫﺎ ﻓﻲ ﻤﺩﺓ ﻻ ﺘﺘﺠﺎﻭﺯ ﻭﺍﺤﺩﺍ ﻋﺎﻤﺎ  </a:t>
            </a:r>
          </a:p>
          <a:p>
            <a:r>
              <a:rPr lang="ar-SA" dirty="0" smtClean="0"/>
              <a:t>ﻴﻤﻜﻥ ﺤﺼﺭ ﻫﺫﻩ ﺍﻟﻤﺼﺎﺩﺭ ﻓﻲ مجموعتين، ، </a:t>
            </a:r>
          </a:p>
          <a:p>
            <a:r>
              <a:rPr lang="ar-SA" dirty="0" smtClean="0"/>
              <a:t>- </a:t>
            </a:r>
            <a:r>
              <a:rPr lang="ar-SA" dirty="0" err="1" smtClean="0"/>
              <a:t>ﺍ</a:t>
            </a:r>
            <a:r>
              <a:rPr lang="ar-SA" dirty="0" smtClean="0"/>
              <a:t>ﻻ</a:t>
            </a:r>
            <a:r>
              <a:rPr lang="ar-SA" dirty="0" err="1" smtClean="0"/>
              <a:t>ﺌﺘﻤﺎﻥ</a:t>
            </a:r>
            <a:r>
              <a:rPr lang="ar-SA" dirty="0" smtClean="0"/>
              <a:t> ﺍﻟﺘﺠﺎﺭﻱ</a:t>
            </a:r>
          </a:p>
          <a:p>
            <a:r>
              <a:rPr lang="ar-SA" dirty="0" smtClean="0"/>
              <a:t>- </a:t>
            </a:r>
            <a:r>
              <a:rPr lang="ar-SA" dirty="0" err="1" smtClean="0"/>
              <a:t>ﺍ</a:t>
            </a:r>
            <a:r>
              <a:rPr lang="ar-SA" dirty="0" smtClean="0"/>
              <a:t>ﻻ</a:t>
            </a:r>
            <a:r>
              <a:rPr lang="ar-SA" dirty="0" err="1" smtClean="0"/>
              <a:t>ﺌﺘﻤﺎﻥ</a:t>
            </a:r>
            <a:r>
              <a:rPr lang="ar-SA" dirty="0" smtClean="0"/>
              <a:t> ﺍﻟﻤﺼﺭﻓﻲ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9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4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١  . </a:t>
            </a:r>
            <a:r>
              <a:rPr lang="ar-SA" b="1" dirty="0" smtClean="0"/>
              <a:t>ﺍﻻ</a:t>
            </a:r>
            <a:r>
              <a:rPr lang="ar-SA" b="1" dirty="0" err="1" smtClean="0"/>
              <a:t>ﺌﺘﻤﺎﻥ</a:t>
            </a:r>
            <a:r>
              <a:rPr lang="ar-SA" b="1" dirty="0" smtClean="0"/>
              <a:t> ﺍﻟﺘﺠﺎﺭﻱ </a:t>
            </a:r>
            <a:r>
              <a:rPr lang="en-US" b="1" dirty="0" smtClean="0"/>
              <a:t>Trade Credit </a:t>
            </a:r>
            <a:endParaRPr lang="ar-SA" b="1" dirty="0" smtClean="0"/>
          </a:p>
          <a:p>
            <a:r>
              <a:rPr lang="ar-SA" dirty="0" smtClean="0"/>
              <a:t>ﻴﺤﺘل </a:t>
            </a:r>
            <a:r>
              <a:rPr lang="ar-SA" dirty="0" err="1" smtClean="0"/>
              <a:t>ﺍ</a:t>
            </a:r>
            <a:r>
              <a:rPr lang="ar-SA" dirty="0" smtClean="0"/>
              <a:t>ﻻ</a:t>
            </a:r>
            <a:r>
              <a:rPr lang="ar-SA" dirty="0" err="1" smtClean="0"/>
              <a:t>ﺌﺘﻤﺎﻥ</a:t>
            </a:r>
            <a:r>
              <a:rPr lang="ar-SA" dirty="0" smtClean="0"/>
              <a:t> ﺍﻟﺘﺠﺎﺭﻱ ﺍﻟﻤﺭﺘﺒﺔ </a:t>
            </a:r>
            <a:r>
              <a:rPr lang="ar-SA" dirty="0" err="1" smtClean="0"/>
              <a:t>ﺍ</a:t>
            </a:r>
            <a:r>
              <a:rPr lang="ar-SA" dirty="0" smtClean="0"/>
              <a:t>ﻷﻭﻟﻰ ﻤﻥ ﺤﻴﺙ </a:t>
            </a:r>
            <a:r>
              <a:rPr lang="ar-SA" dirty="0" err="1" smtClean="0"/>
              <a:t>ﺍ</a:t>
            </a:r>
            <a:r>
              <a:rPr lang="ar-SA" dirty="0" smtClean="0"/>
              <a:t>ﻷ</a:t>
            </a:r>
            <a:r>
              <a:rPr lang="ar-SA" dirty="0" err="1" smtClean="0"/>
              <a:t>ﻫﻤﻴﺔ</a:t>
            </a:r>
            <a:r>
              <a:rPr lang="ar-SA" dirty="0" smtClean="0"/>
              <a:t> ﻓﻲ ﺍﻟﻤﺯﻴﺞ ﺍﻟﺘﻤـﻭﻴﻠﻲ ﻗﺼـﻴﺭ </a:t>
            </a:r>
            <a:r>
              <a:rPr lang="ar-SA" dirty="0" err="1" smtClean="0"/>
              <a:t>ﺍ</a:t>
            </a:r>
            <a:r>
              <a:rPr lang="ar-SA" dirty="0" smtClean="0"/>
              <a:t>ﻷﺠـل </a:t>
            </a:r>
          </a:p>
          <a:p>
            <a:r>
              <a:rPr lang="ar-SA" dirty="0" smtClean="0"/>
              <a:t>ﺘﺯﺩﺍﺩ ﺃﻫﻤﻴﺔ ﻓﻲ ﺍﻟﺸﺭﻜﺎﺕ ﺍﻟﺼﻐﻴﺭﺓ ﻭﺍﻟﺤﺩﻴﺜﺔ  ﻟﺼـﻌﻭﺒﺔ  ﺤﺼﻭﻟﻬﺎ  ﻋﻠﻰ ﻗﺭﻭض</a:t>
            </a:r>
          </a:p>
          <a:p>
            <a:r>
              <a:rPr lang="ar-SA" dirty="0" smtClean="0"/>
              <a:t>ﻴﻨﺸﺄ ﻋﻥ ﺴﻴﺎﺴﺔ  ﺍﻟﺸـﺭﺍﺀ ﺍﻵﺠـل والسداد لاحقا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b="1" dirty="0" smtClean="0"/>
              <a:t>ﺘﻜﻠﻔﺔ </a:t>
            </a:r>
            <a:r>
              <a:rPr lang="ar-SA" b="1" dirty="0" err="1" smtClean="0"/>
              <a:t>ﺍ</a:t>
            </a:r>
            <a:r>
              <a:rPr lang="ar-SA" b="1" dirty="0" smtClean="0"/>
              <a:t>ﻻ</a:t>
            </a:r>
            <a:r>
              <a:rPr lang="ar-SA" b="1" dirty="0" err="1" smtClean="0"/>
              <a:t>ﺌﺘﻤﺎﻥ</a:t>
            </a:r>
            <a:r>
              <a:rPr lang="ar-SA" b="1" dirty="0" smtClean="0"/>
              <a:t> ﺍﻟﺘﺠﺎﺭﻱ   </a:t>
            </a:r>
          </a:p>
          <a:p>
            <a:r>
              <a:rPr lang="ar-SA" dirty="0" smtClean="0"/>
              <a:t>  تعتمد على العوامل الاتية</a:t>
            </a:r>
          </a:p>
          <a:p>
            <a:r>
              <a:rPr lang="ar-SA" dirty="0" smtClean="0"/>
              <a:t>ﺸﺭﻭﻁ ﺍﻟﺘﺴﺩﻴﺩ ﻟﻠﻤﻭﺭﺩﻴﻥ (ﺍﻟﻔﺘﺭﺓ ﺍﻟﺯﻤﻨﻴﺔ ﺍﻟﻤﻤﻨﻭﺤﺔ ﻟﻠﺘﺴﺩﻴﺩ)، </a:t>
            </a:r>
          </a:p>
          <a:p>
            <a:r>
              <a:rPr lang="ar-SA" dirty="0" smtClean="0"/>
              <a:t>ﻴﻌﺘﺒﺭ ﺍﻻﺌﺘﻤﺎﻥ ﻓﻲ ﺤﻜﻡ ﺍﻟﺘﻤﻭﻴل ﺍﻟﻤﺠﺎﻨﻲ عندما لا يرتبط ارتفاع الاسعار الآجلة عن الاسعار العاجلة</a:t>
            </a:r>
            <a:r>
              <a:rPr lang="en-US" dirty="0" smtClean="0"/>
              <a:t>   </a:t>
            </a:r>
            <a:endParaRPr lang="ar-SA" dirty="0" smtClean="0"/>
          </a:p>
          <a:p>
            <a:r>
              <a:rPr lang="ar-SA" dirty="0" smtClean="0"/>
              <a:t>ويصبح مكلف اذا ارتبط بالاسعار الاجلة 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٢  . </a:t>
            </a:r>
            <a:r>
              <a:rPr lang="ar-SA" b="1" dirty="0" smtClean="0"/>
              <a:t>ﺍﻻ</a:t>
            </a:r>
            <a:r>
              <a:rPr lang="ar-SA" b="1" dirty="0" err="1" smtClean="0"/>
              <a:t>ﺌﺘﻤﺎﻥ</a:t>
            </a:r>
            <a:r>
              <a:rPr lang="ar-SA" b="1" dirty="0" smtClean="0"/>
              <a:t> ﺍﻟﻤﺼﺭﻓﻲ </a:t>
            </a:r>
            <a:r>
              <a:rPr lang="en-US" b="1" dirty="0" smtClean="0"/>
              <a:t>Short- Term Bank Loans</a:t>
            </a:r>
            <a:r>
              <a:rPr lang="ar-SA" dirty="0" smtClean="0"/>
              <a:t>  هوﺍﻟﻘﺭﻭﺽ ﺃﻭ ﺍﻟﺘﺴﻬﻴﻼﺕ ﺍﻟﻤﺼﺭﻓﻴﺔ ﺍﻟﺘﻲ ﺘﺤﺼل ﻋﻠﻴﻬـﺎ ﺍﻟﺸـﺭﻜﺔ ﻤـﻥ ﺍﻟﻤﺼﺎﺭﻑ ﻭﺍﻟﻤﺅﺴﺴﺎﺕ ﺍﻟﻤﺎﻟﻴﺔ، </a:t>
            </a:r>
          </a:p>
          <a:p>
            <a:r>
              <a:rPr lang="ar-SA" dirty="0" smtClean="0"/>
              <a:t>ﻴﺤﺘل ﺍﻟﻤﺭﺘﺒﺔ ﺍﻟﺜﺎﻨﻴﺔ ﺒﻴﻥ ﻤﺼﺎﺩﺭ ﺍﻟﺘﻤﻭﻴـل</a:t>
            </a:r>
          </a:p>
          <a:p>
            <a:r>
              <a:rPr lang="ar-SA" dirty="0" smtClean="0"/>
              <a:t>ﻴﺘﻤﻴﺯ ﺒﺎﻟﻤﺭﻭﻨـﺔ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ﺘﻜﻠﻔﺔ </a:t>
            </a:r>
            <a:r>
              <a:rPr lang="ar-SA" b="1" dirty="0" err="1" smtClean="0"/>
              <a:t>ﺍ</a:t>
            </a:r>
            <a:r>
              <a:rPr lang="ar-SA" b="1" dirty="0" smtClean="0"/>
              <a:t>ﻻ</a:t>
            </a:r>
            <a:r>
              <a:rPr lang="ar-SA" b="1" dirty="0" err="1" smtClean="0"/>
              <a:t>ﺌﺘﻤﺎﻥ</a:t>
            </a:r>
            <a:r>
              <a:rPr lang="ar-SA" b="1" dirty="0" smtClean="0"/>
              <a:t> ﺍﻟﻤﺼﺭﻓﻲ</a:t>
            </a:r>
            <a:endParaRPr lang="ar-SA" dirty="0" smtClean="0"/>
          </a:p>
          <a:p>
            <a:r>
              <a:rPr lang="ar-SA" dirty="0" smtClean="0"/>
              <a:t>تعتمد على العوامل الاتية </a:t>
            </a:r>
          </a:p>
          <a:p>
            <a:r>
              <a:rPr lang="ar-SA" dirty="0" smtClean="0"/>
              <a:t>- الشروط  التى تفرضها البنوك مثل الرهونات و الضمانات الشخصية و طريقة السداد</a:t>
            </a:r>
          </a:p>
          <a:p>
            <a:r>
              <a:rPr lang="ar-SA" dirty="0" smtClean="0"/>
              <a:t>- ﺍﻟﻭﻀﻊ ﺍﻻﻗﺘﺼﺎﺩﻱ ﺍﻟﺴـﺎﺌﺩ</a:t>
            </a:r>
          </a:p>
          <a:p>
            <a:r>
              <a:rPr lang="ar-SA" dirty="0" smtClean="0"/>
              <a:t>- ﻤﻌـﺩﻻﺕ ﺍﻟﻔﺎﺌـﺩﺓ  ﺍﻟﺴﺎﺌﺩﺓ ﻓﻲ ﺍﻟﺴﻭﻕ ...ﺍﻟﺦ .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3655</TotalTime>
  <Words>740</Words>
  <Application>Microsoft Office PowerPoint</Application>
  <PresentationFormat>On-screen Show (4:3)</PresentationFormat>
  <Paragraphs>127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سمة Office</vt:lpstr>
      <vt:lpstr>مصادر التمويل  Financing Resources</vt:lpstr>
      <vt:lpstr>تمويل الاستثمار</vt:lpstr>
      <vt:lpstr>انواع التمويل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يتكون ﺍﻟﺘﻤﻭﻴل ﻁﻭﻴل ﺍﻷﺠل من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تقدير متوسط تكلفة الاموال</vt:lpstr>
      <vt:lpstr>مثال احسب متوسط تكلفة الاموال المرجحة </vt:lpstr>
      <vt:lpstr>مثال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saeed</dc:creator>
  <cp:lastModifiedBy>user</cp:lastModifiedBy>
  <cp:revision>48</cp:revision>
  <dcterms:created xsi:type="dcterms:W3CDTF">2014-10-09T07:03:35Z</dcterms:created>
  <dcterms:modified xsi:type="dcterms:W3CDTF">2018-11-09T10:27:05Z</dcterms:modified>
</cp:coreProperties>
</file>