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46"/>
  </p:notesMasterIdLst>
  <p:sldIdLst>
    <p:sldId id="256" r:id="rId2"/>
    <p:sldId id="263" r:id="rId3"/>
    <p:sldId id="264" r:id="rId4"/>
    <p:sldId id="267" r:id="rId5"/>
    <p:sldId id="274" r:id="rId6"/>
    <p:sldId id="362" r:id="rId7"/>
    <p:sldId id="268" r:id="rId8"/>
    <p:sldId id="358" r:id="rId9"/>
    <p:sldId id="272" r:id="rId10"/>
    <p:sldId id="354" r:id="rId11"/>
    <p:sldId id="273" r:id="rId12"/>
    <p:sldId id="265" r:id="rId13"/>
    <p:sldId id="346" r:id="rId14"/>
    <p:sldId id="347" r:id="rId15"/>
    <p:sldId id="349" r:id="rId16"/>
    <p:sldId id="355" r:id="rId17"/>
    <p:sldId id="350" r:id="rId18"/>
    <p:sldId id="363" r:id="rId19"/>
    <p:sldId id="359" r:id="rId20"/>
    <p:sldId id="360" r:id="rId21"/>
    <p:sldId id="352" r:id="rId22"/>
    <p:sldId id="356" r:id="rId23"/>
    <p:sldId id="357" r:id="rId24"/>
    <p:sldId id="353" r:id="rId25"/>
    <p:sldId id="262" r:id="rId26"/>
    <p:sldId id="259" r:id="rId27"/>
    <p:sldId id="260" r:id="rId28"/>
    <p:sldId id="261" r:id="rId29"/>
    <p:sldId id="275" r:id="rId30"/>
    <p:sldId id="276" r:id="rId31"/>
    <p:sldId id="369" r:id="rId32"/>
    <p:sldId id="370" r:id="rId33"/>
    <p:sldId id="371" r:id="rId34"/>
    <p:sldId id="372" r:id="rId35"/>
    <p:sldId id="374" r:id="rId36"/>
    <p:sldId id="373" r:id="rId37"/>
    <p:sldId id="375" r:id="rId38"/>
    <p:sldId id="376" r:id="rId39"/>
    <p:sldId id="377" r:id="rId40"/>
    <p:sldId id="378" r:id="rId41"/>
    <p:sldId id="379" r:id="rId42"/>
    <p:sldId id="365" r:id="rId43"/>
    <p:sldId id="366" r:id="rId44"/>
    <p:sldId id="364" r:id="rId45"/>
    <p:sldId id="367" r:id="rId46"/>
    <p:sldId id="380" r:id="rId47"/>
    <p:sldId id="381" r:id="rId48"/>
    <p:sldId id="382" r:id="rId49"/>
    <p:sldId id="383" r:id="rId50"/>
    <p:sldId id="384" r:id="rId51"/>
    <p:sldId id="386" r:id="rId52"/>
    <p:sldId id="385" r:id="rId53"/>
    <p:sldId id="387" r:id="rId54"/>
    <p:sldId id="388" r:id="rId55"/>
    <p:sldId id="389" r:id="rId56"/>
    <p:sldId id="396" r:id="rId57"/>
    <p:sldId id="390" r:id="rId58"/>
    <p:sldId id="391" r:id="rId59"/>
    <p:sldId id="339" r:id="rId60"/>
    <p:sldId id="393" r:id="rId61"/>
    <p:sldId id="340" r:id="rId62"/>
    <p:sldId id="394" r:id="rId63"/>
    <p:sldId id="341" r:id="rId64"/>
    <p:sldId id="395" r:id="rId65"/>
    <p:sldId id="277" r:id="rId66"/>
    <p:sldId id="278" r:id="rId67"/>
    <p:sldId id="279" r:id="rId68"/>
    <p:sldId id="280" r:id="rId69"/>
    <p:sldId id="281" r:id="rId70"/>
    <p:sldId id="282" r:id="rId71"/>
    <p:sldId id="463" r:id="rId72"/>
    <p:sldId id="414" r:id="rId73"/>
    <p:sldId id="283" r:id="rId74"/>
    <p:sldId id="289" r:id="rId75"/>
    <p:sldId id="413" r:id="rId76"/>
    <p:sldId id="284" r:id="rId77"/>
    <p:sldId id="285" r:id="rId78"/>
    <p:sldId id="290" r:id="rId79"/>
    <p:sldId id="286" r:id="rId80"/>
    <p:sldId id="287" r:id="rId81"/>
    <p:sldId id="288" r:id="rId82"/>
    <p:sldId id="291" r:id="rId83"/>
    <p:sldId id="417" r:id="rId84"/>
    <p:sldId id="418" r:id="rId85"/>
    <p:sldId id="448" r:id="rId86"/>
    <p:sldId id="415" r:id="rId87"/>
    <p:sldId id="416" r:id="rId88"/>
    <p:sldId id="296" r:id="rId89"/>
    <p:sldId id="405" r:id="rId90"/>
    <p:sldId id="297" r:id="rId91"/>
    <p:sldId id="298" r:id="rId92"/>
    <p:sldId id="450" r:id="rId93"/>
    <p:sldId id="302" r:id="rId94"/>
    <p:sldId id="452" r:id="rId95"/>
    <p:sldId id="411" r:id="rId96"/>
    <p:sldId id="306" r:id="rId97"/>
    <p:sldId id="344" r:id="rId98"/>
    <p:sldId id="343" r:id="rId99"/>
    <p:sldId id="454" r:id="rId100"/>
    <p:sldId id="307" r:id="rId101"/>
    <p:sldId id="406" r:id="rId102"/>
    <p:sldId id="407" r:id="rId103"/>
    <p:sldId id="408" r:id="rId104"/>
    <p:sldId id="409" r:id="rId105"/>
    <p:sldId id="410" r:id="rId106"/>
    <p:sldId id="313" r:id="rId107"/>
    <p:sldId id="316" r:id="rId108"/>
    <p:sldId id="398" r:id="rId109"/>
    <p:sldId id="456" r:id="rId110"/>
    <p:sldId id="458" r:id="rId111"/>
    <p:sldId id="402" r:id="rId112"/>
    <p:sldId id="404" r:id="rId113"/>
    <p:sldId id="443" r:id="rId114"/>
    <p:sldId id="444" r:id="rId115"/>
    <p:sldId id="445" r:id="rId116"/>
    <p:sldId id="321" r:id="rId117"/>
    <p:sldId id="442" r:id="rId118"/>
    <p:sldId id="424" r:id="rId119"/>
    <p:sldId id="441" r:id="rId120"/>
    <p:sldId id="421" r:id="rId121"/>
    <p:sldId id="422" r:id="rId122"/>
    <p:sldId id="423" r:id="rId123"/>
    <p:sldId id="335" r:id="rId124"/>
    <p:sldId id="433" r:id="rId125"/>
    <p:sldId id="425" r:id="rId126"/>
    <p:sldId id="426" r:id="rId127"/>
    <p:sldId id="440" r:id="rId128"/>
    <p:sldId id="464" r:id="rId129"/>
    <p:sldId id="428" r:id="rId130"/>
    <p:sldId id="431" r:id="rId131"/>
    <p:sldId id="429" r:id="rId132"/>
    <p:sldId id="430" r:id="rId133"/>
    <p:sldId id="432" r:id="rId134"/>
    <p:sldId id="462" r:id="rId135"/>
    <p:sldId id="446" r:id="rId136"/>
    <p:sldId id="427" r:id="rId137"/>
    <p:sldId id="330" r:id="rId138"/>
    <p:sldId id="438" r:id="rId139"/>
    <p:sldId id="439" r:id="rId140"/>
    <p:sldId id="434" r:id="rId141"/>
    <p:sldId id="435" r:id="rId142"/>
    <p:sldId id="436" r:id="rId143"/>
    <p:sldId id="437" r:id="rId144"/>
    <p:sldId id="459" r:id="rId1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99CC"/>
    <a:srgbClr val="CCCCFF"/>
    <a:srgbClr val="66CCFF"/>
    <a:srgbClr val="99CCFF"/>
    <a:srgbClr val="CCECFF"/>
    <a:srgbClr val="FFFF66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90121-D30C-4AC4-BAE0-B3F6102886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9A938B81-F704-43C3-9426-3B56D44A2DC4}">
      <dgm:prSet phldrT="[نص]"/>
      <dgm:spPr/>
      <dgm:t>
        <a:bodyPr/>
        <a:lstStyle/>
        <a:p>
          <a:pPr rtl="1"/>
          <a:r>
            <a:rPr lang="ar-SA" b="1" dirty="0" smtClean="0"/>
            <a:t>الفتحة</a:t>
          </a:r>
          <a:endParaRPr lang="ar-SA" b="1" dirty="0"/>
        </a:p>
      </dgm:t>
    </dgm:pt>
    <dgm:pt modelId="{A14F30A8-A192-4C3F-B639-55C6EA255971}" type="parTrans" cxnId="{FC3CBEA1-AEA4-480C-9B86-CA39EA3B4704}">
      <dgm:prSet/>
      <dgm:spPr/>
      <dgm:t>
        <a:bodyPr/>
        <a:lstStyle/>
        <a:p>
          <a:pPr rtl="1"/>
          <a:endParaRPr lang="ar-SA"/>
        </a:p>
      </dgm:t>
    </dgm:pt>
    <dgm:pt modelId="{38376063-9CC4-4E4F-B163-0BF906FC814F}" type="sibTrans" cxnId="{FC3CBEA1-AEA4-480C-9B86-CA39EA3B4704}">
      <dgm:prSet/>
      <dgm:spPr/>
      <dgm:t>
        <a:bodyPr/>
        <a:lstStyle/>
        <a:p>
          <a:pPr rtl="1"/>
          <a:endParaRPr lang="ar-SA"/>
        </a:p>
      </dgm:t>
    </dgm:pt>
    <dgm:pt modelId="{A6C86F57-2F94-45B3-A779-707645D7C423}">
      <dgm:prSet phldrT="[نص]"/>
      <dgm:spPr/>
      <dgm:t>
        <a:bodyPr/>
        <a:lstStyle/>
        <a:p>
          <a:pPr rtl="1"/>
          <a:r>
            <a:rPr lang="ar-SA" b="1" dirty="0" smtClean="0"/>
            <a:t>الضمة</a:t>
          </a:r>
          <a:endParaRPr lang="ar-SA" b="1" dirty="0"/>
        </a:p>
      </dgm:t>
    </dgm:pt>
    <dgm:pt modelId="{37F4D57B-91B6-4BF4-BF15-E8E955E8B4D6}" type="parTrans" cxnId="{96240986-7B9C-4D81-90F8-BC6A2A315453}">
      <dgm:prSet/>
      <dgm:spPr/>
      <dgm:t>
        <a:bodyPr/>
        <a:lstStyle/>
        <a:p>
          <a:pPr rtl="1"/>
          <a:endParaRPr lang="ar-SA"/>
        </a:p>
      </dgm:t>
    </dgm:pt>
    <dgm:pt modelId="{2B723040-3D8D-4F06-875C-B17A53AB44BE}" type="sibTrans" cxnId="{96240986-7B9C-4D81-90F8-BC6A2A315453}">
      <dgm:prSet/>
      <dgm:spPr/>
      <dgm:t>
        <a:bodyPr/>
        <a:lstStyle/>
        <a:p>
          <a:pPr rtl="1"/>
          <a:endParaRPr lang="ar-SA"/>
        </a:p>
      </dgm:t>
    </dgm:pt>
    <dgm:pt modelId="{0C95802A-65BD-4B6D-A8C4-75AB99E83E56}">
      <dgm:prSet phldrT="[نص]"/>
      <dgm:spPr/>
      <dgm:t>
        <a:bodyPr/>
        <a:lstStyle/>
        <a:p>
          <a:pPr rtl="1"/>
          <a:r>
            <a:rPr lang="ar-SA" b="1" dirty="0" smtClean="0"/>
            <a:t>السكون</a:t>
          </a:r>
          <a:endParaRPr lang="ar-SA" b="1" dirty="0"/>
        </a:p>
      </dgm:t>
    </dgm:pt>
    <dgm:pt modelId="{C10CDDBC-7C3A-4464-ACD6-DF14E3A2C6E8}" type="parTrans" cxnId="{B4EE6230-D3D5-48C4-A1E3-472AC29E99E3}">
      <dgm:prSet/>
      <dgm:spPr/>
      <dgm:t>
        <a:bodyPr/>
        <a:lstStyle/>
        <a:p>
          <a:pPr rtl="1"/>
          <a:endParaRPr lang="ar-SA"/>
        </a:p>
      </dgm:t>
    </dgm:pt>
    <dgm:pt modelId="{7E2502AD-F7C2-46B9-B6DF-D4A72A917076}" type="sibTrans" cxnId="{B4EE6230-D3D5-48C4-A1E3-472AC29E99E3}">
      <dgm:prSet/>
      <dgm:spPr/>
      <dgm:t>
        <a:bodyPr/>
        <a:lstStyle/>
        <a:p>
          <a:pPr rtl="1"/>
          <a:endParaRPr lang="ar-SA"/>
        </a:p>
      </dgm:t>
    </dgm:pt>
    <dgm:pt modelId="{F8FB7786-18B1-403A-ADA4-19A61D55C20E}">
      <dgm:prSet phldrT="[نص]"/>
      <dgm:spPr/>
      <dgm:t>
        <a:bodyPr/>
        <a:lstStyle/>
        <a:p>
          <a:pPr rtl="1"/>
          <a:r>
            <a:rPr lang="ar-SA" b="1" dirty="0" smtClean="0"/>
            <a:t>الكسرة</a:t>
          </a:r>
          <a:endParaRPr lang="ar-SA" b="1" dirty="0"/>
        </a:p>
      </dgm:t>
    </dgm:pt>
    <dgm:pt modelId="{ED8C16F5-4EE9-494A-AA63-C9C7AD105CF0}" type="parTrans" cxnId="{F3BF5E00-B2F9-4DA6-9D07-3E33284EF5E9}">
      <dgm:prSet/>
      <dgm:spPr/>
      <dgm:t>
        <a:bodyPr/>
        <a:lstStyle/>
        <a:p>
          <a:pPr rtl="1"/>
          <a:endParaRPr lang="ar-SA"/>
        </a:p>
      </dgm:t>
    </dgm:pt>
    <dgm:pt modelId="{F3150430-EB11-4375-A04A-F35D60D9CE68}" type="sibTrans" cxnId="{F3BF5E00-B2F9-4DA6-9D07-3E33284EF5E9}">
      <dgm:prSet/>
      <dgm:spPr/>
      <dgm:t>
        <a:bodyPr/>
        <a:lstStyle/>
        <a:p>
          <a:pPr rtl="1"/>
          <a:endParaRPr lang="ar-SA"/>
        </a:p>
      </dgm:t>
    </dgm:pt>
    <dgm:pt modelId="{C4332284-D3FD-43C6-BEF5-DA4D77DD25C6}">
      <dgm:prSet phldrT="[نص]" custT="1"/>
      <dgm:spPr/>
      <dgm:t>
        <a:bodyPr/>
        <a:lstStyle/>
        <a:p>
          <a:pPr rtl="1"/>
          <a:r>
            <a:rPr lang="ar-SA" sz="4800" b="1" dirty="0" smtClean="0">
              <a:solidFill>
                <a:schemeClr val="tx1"/>
              </a:solidFill>
            </a:rPr>
            <a:t>علامات الإعراب الأصلية</a:t>
          </a:r>
          <a:endParaRPr lang="ar-SA" sz="4800" b="1" dirty="0">
            <a:solidFill>
              <a:schemeClr val="tx1"/>
            </a:solidFill>
          </a:endParaRPr>
        </a:p>
      </dgm:t>
    </dgm:pt>
    <dgm:pt modelId="{B9B12C6F-F0E3-450F-A28B-5E82B6694CD4}" type="parTrans" cxnId="{81D2A96B-F248-4330-BAF3-35DD9949834E}">
      <dgm:prSet/>
      <dgm:spPr/>
      <dgm:t>
        <a:bodyPr/>
        <a:lstStyle/>
        <a:p>
          <a:pPr rtl="1"/>
          <a:endParaRPr lang="ar-SA"/>
        </a:p>
      </dgm:t>
    </dgm:pt>
    <dgm:pt modelId="{1721E040-3591-4033-BDF0-FD25594971BD}" type="sibTrans" cxnId="{81D2A96B-F248-4330-BAF3-35DD9949834E}">
      <dgm:prSet/>
      <dgm:spPr/>
      <dgm:t>
        <a:bodyPr/>
        <a:lstStyle/>
        <a:p>
          <a:pPr rtl="1"/>
          <a:endParaRPr lang="ar-SA"/>
        </a:p>
      </dgm:t>
    </dgm:pt>
    <dgm:pt modelId="{91B25D2D-C812-4E20-9D39-15223E97A967}" type="pres">
      <dgm:prSet presAssocID="{E3890121-D30C-4AC4-BAE0-B3F6102886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817809-C7D3-48F0-908F-4C21A3504E68}" type="pres">
      <dgm:prSet presAssocID="{9A938B81-F704-43C3-9426-3B56D44A2D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FCB816-4A93-421D-8F00-7F62BAE464B0}" type="pres">
      <dgm:prSet presAssocID="{38376063-9CC4-4E4F-B163-0BF906FC814F}" presName="sibTrans" presStyleCnt="0"/>
      <dgm:spPr/>
    </dgm:pt>
    <dgm:pt modelId="{40D8C209-DF68-4EAE-95BE-5C80945B33C7}" type="pres">
      <dgm:prSet presAssocID="{A6C86F57-2F94-45B3-A779-707645D7C423}" presName="node" presStyleLbl="node1" presStyleIdx="1" presStyleCnt="5" custLinFactNeighborX="-5000" custLinFactNeighborY="-478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E77B3D-8A5B-4CBB-8D5F-47501DCC6EC4}" type="pres">
      <dgm:prSet presAssocID="{2B723040-3D8D-4F06-875C-B17A53AB44BE}" presName="sibTrans" presStyleCnt="0"/>
      <dgm:spPr/>
    </dgm:pt>
    <dgm:pt modelId="{8820A7FD-4B5F-45EF-8F29-BA67BA4ED8A6}" type="pres">
      <dgm:prSet presAssocID="{0C95802A-65BD-4B6D-A8C4-75AB99E83E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D0572A-5C87-406D-AB00-9FEA018269DF}" type="pres">
      <dgm:prSet presAssocID="{7E2502AD-F7C2-46B9-B6DF-D4A72A917076}" presName="sibTrans" presStyleCnt="0"/>
      <dgm:spPr/>
    </dgm:pt>
    <dgm:pt modelId="{A827D253-338D-410F-9EAE-6EB682B16E6D}" type="pres">
      <dgm:prSet presAssocID="{F8FB7786-18B1-403A-ADA4-19A61D55C20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9B0BB2-5AF0-4C1D-BB00-90EA94FAA575}" type="pres">
      <dgm:prSet presAssocID="{F3150430-EB11-4375-A04A-F35D60D9CE68}" presName="sibTrans" presStyleCnt="0"/>
      <dgm:spPr/>
    </dgm:pt>
    <dgm:pt modelId="{A5AF724C-00B8-4100-8515-9194499D3753}" type="pres">
      <dgm:prSet presAssocID="{C4332284-D3FD-43C6-BEF5-DA4D77DD25C6}" presName="node" presStyleLbl="node1" presStyleIdx="4" presStyleCnt="5" custScaleX="2837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18BBF5A-DD3B-4BDB-A5C4-FA9BE42CC943}" type="presOf" srcId="{E3890121-D30C-4AC4-BAE0-B3F610288640}" destId="{91B25D2D-C812-4E20-9D39-15223E97A967}" srcOrd="0" destOrd="0" presId="urn:microsoft.com/office/officeart/2005/8/layout/default"/>
    <dgm:cxn modelId="{96240986-7B9C-4D81-90F8-BC6A2A315453}" srcId="{E3890121-D30C-4AC4-BAE0-B3F610288640}" destId="{A6C86F57-2F94-45B3-A779-707645D7C423}" srcOrd="1" destOrd="0" parTransId="{37F4D57B-91B6-4BF4-BF15-E8E955E8B4D6}" sibTransId="{2B723040-3D8D-4F06-875C-B17A53AB44BE}"/>
    <dgm:cxn modelId="{81D2A96B-F248-4330-BAF3-35DD9949834E}" srcId="{E3890121-D30C-4AC4-BAE0-B3F610288640}" destId="{C4332284-D3FD-43C6-BEF5-DA4D77DD25C6}" srcOrd="4" destOrd="0" parTransId="{B9B12C6F-F0E3-450F-A28B-5E82B6694CD4}" sibTransId="{1721E040-3591-4033-BDF0-FD25594971BD}"/>
    <dgm:cxn modelId="{F3BF5E00-B2F9-4DA6-9D07-3E33284EF5E9}" srcId="{E3890121-D30C-4AC4-BAE0-B3F610288640}" destId="{F8FB7786-18B1-403A-ADA4-19A61D55C20E}" srcOrd="3" destOrd="0" parTransId="{ED8C16F5-4EE9-494A-AA63-C9C7AD105CF0}" sibTransId="{F3150430-EB11-4375-A04A-F35D60D9CE68}"/>
    <dgm:cxn modelId="{B4EE6230-D3D5-48C4-A1E3-472AC29E99E3}" srcId="{E3890121-D30C-4AC4-BAE0-B3F610288640}" destId="{0C95802A-65BD-4B6D-A8C4-75AB99E83E56}" srcOrd="2" destOrd="0" parTransId="{C10CDDBC-7C3A-4464-ACD6-DF14E3A2C6E8}" sibTransId="{7E2502AD-F7C2-46B9-B6DF-D4A72A917076}"/>
    <dgm:cxn modelId="{2E7A457A-23C9-4E12-B3BD-2B5950186AE2}" type="presOf" srcId="{9A938B81-F704-43C3-9426-3B56D44A2DC4}" destId="{E5817809-C7D3-48F0-908F-4C21A3504E68}" srcOrd="0" destOrd="0" presId="urn:microsoft.com/office/officeart/2005/8/layout/default"/>
    <dgm:cxn modelId="{FC3CBEA1-AEA4-480C-9B86-CA39EA3B4704}" srcId="{E3890121-D30C-4AC4-BAE0-B3F610288640}" destId="{9A938B81-F704-43C3-9426-3B56D44A2DC4}" srcOrd="0" destOrd="0" parTransId="{A14F30A8-A192-4C3F-B639-55C6EA255971}" sibTransId="{38376063-9CC4-4E4F-B163-0BF906FC814F}"/>
    <dgm:cxn modelId="{A20E0BDA-3B45-4120-9AF8-81048C1A6C9C}" type="presOf" srcId="{0C95802A-65BD-4B6D-A8C4-75AB99E83E56}" destId="{8820A7FD-4B5F-45EF-8F29-BA67BA4ED8A6}" srcOrd="0" destOrd="0" presId="urn:microsoft.com/office/officeart/2005/8/layout/default"/>
    <dgm:cxn modelId="{2F7DDD60-D30D-42D1-9F64-D1D7DF673377}" type="presOf" srcId="{F8FB7786-18B1-403A-ADA4-19A61D55C20E}" destId="{A827D253-338D-410F-9EAE-6EB682B16E6D}" srcOrd="0" destOrd="0" presId="urn:microsoft.com/office/officeart/2005/8/layout/default"/>
    <dgm:cxn modelId="{EE766F67-603C-4D8D-9472-578FCEEC53FE}" type="presOf" srcId="{C4332284-D3FD-43C6-BEF5-DA4D77DD25C6}" destId="{A5AF724C-00B8-4100-8515-9194499D3753}" srcOrd="0" destOrd="0" presId="urn:microsoft.com/office/officeart/2005/8/layout/default"/>
    <dgm:cxn modelId="{83264B0C-6952-41D1-A749-887BF4C9E584}" type="presOf" srcId="{A6C86F57-2F94-45B3-A779-707645D7C423}" destId="{40D8C209-DF68-4EAE-95BE-5C80945B33C7}" srcOrd="0" destOrd="0" presId="urn:microsoft.com/office/officeart/2005/8/layout/default"/>
    <dgm:cxn modelId="{7D57D7A4-38C1-43C9-A6B6-7BF89A689A19}" type="presParOf" srcId="{91B25D2D-C812-4E20-9D39-15223E97A967}" destId="{E5817809-C7D3-48F0-908F-4C21A3504E68}" srcOrd="0" destOrd="0" presId="urn:microsoft.com/office/officeart/2005/8/layout/default"/>
    <dgm:cxn modelId="{95BC1544-4BB7-42D3-8BB5-4C50A20CEA11}" type="presParOf" srcId="{91B25D2D-C812-4E20-9D39-15223E97A967}" destId="{71FCB816-4A93-421D-8F00-7F62BAE464B0}" srcOrd="1" destOrd="0" presId="urn:microsoft.com/office/officeart/2005/8/layout/default"/>
    <dgm:cxn modelId="{1A589AF2-3F80-4EAC-AE14-04B550A041CC}" type="presParOf" srcId="{91B25D2D-C812-4E20-9D39-15223E97A967}" destId="{40D8C209-DF68-4EAE-95BE-5C80945B33C7}" srcOrd="2" destOrd="0" presId="urn:microsoft.com/office/officeart/2005/8/layout/default"/>
    <dgm:cxn modelId="{E2A3335E-9098-4857-8E7F-DFABA2DAB594}" type="presParOf" srcId="{91B25D2D-C812-4E20-9D39-15223E97A967}" destId="{E1E77B3D-8A5B-4CBB-8D5F-47501DCC6EC4}" srcOrd="3" destOrd="0" presId="urn:microsoft.com/office/officeart/2005/8/layout/default"/>
    <dgm:cxn modelId="{3EFA91C6-F07B-4FDA-8FAC-2DB1B027EF21}" type="presParOf" srcId="{91B25D2D-C812-4E20-9D39-15223E97A967}" destId="{8820A7FD-4B5F-45EF-8F29-BA67BA4ED8A6}" srcOrd="4" destOrd="0" presId="urn:microsoft.com/office/officeart/2005/8/layout/default"/>
    <dgm:cxn modelId="{0E7CD738-62E9-41AB-AB3B-929731471204}" type="presParOf" srcId="{91B25D2D-C812-4E20-9D39-15223E97A967}" destId="{6CD0572A-5C87-406D-AB00-9FEA018269DF}" srcOrd="5" destOrd="0" presId="urn:microsoft.com/office/officeart/2005/8/layout/default"/>
    <dgm:cxn modelId="{51847F78-6FC2-45E2-9697-FB4D498418D3}" type="presParOf" srcId="{91B25D2D-C812-4E20-9D39-15223E97A967}" destId="{A827D253-338D-410F-9EAE-6EB682B16E6D}" srcOrd="6" destOrd="0" presId="urn:microsoft.com/office/officeart/2005/8/layout/default"/>
    <dgm:cxn modelId="{28BC7C78-D58B-4E22-9B9D-93AC5DB26D0A}" type="presParOf" srcId="{91B25D2D-C812-4E20-9D39-15223E97A967}" destId="{1B9B0BB2-5AF0-4C1D-BB00-90EA94FAA575}" srcOrd="7" destOrd="0" presId="urn:microsoft.com/office/officeart/2005/8/layout/default"/>
    <dgm:cxn modelId="{B3EA9660-B027-4558-906F-420EB281D404}" type="presParOf" srcId="{91B25D2D-C812-4E20-9D39-15223E97A967}" destId="{A5AF724C-00B8-4100-8515-9194499D37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87A66-16BE-49BD-887F-9F9CB269E02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1327B366-5D02-4C40-B244-948A2FF76F52}">
      <dgm:prSet phldrT="[نص]"/>
      <dgm:spPr/>
      <dgm:t>
        <a:bodyPr/>
        <a:lstStyle/>
        <a:p>
          <a:pPr rtl="1"/>
          <a:r>
            <a:rPr lang="ar-SA" dirty="0" smtClean="0"/>
            <a:t>2</a:t>
          </a:r>
          <a:endParaRPr lang="ar-SA" dirty="0"/>
        </a:p>
      </dgm:t>
    </dgm:pt>
    <dgm:pt modelId="{7830D1FC-EF24-4AB5-8A6B-87AC59D8551B}" type="parTrans" cxnId="{D65D6DB0-E52D-42B6-9A83-4BCD44FD6C6C}">
      <dgm:prSet/>
      <dgm:spPr/>
      <dgm:t>
        <a:bodyPr/>
        <a:lstStyle/>
        <a:p>
          <a:pPr rtl="1"/>
          <a:endParaRPr lang="ar-SA"/>
        </a:p>
      </dgm:t>
    </dgm:pt>
    <dgm:pt modelId="{29A3647F-6353-46FD-8057-C9BA6E71B90A}" type="sibTrans" cxnId="{D65D6DB0-E52D-42B6-9A83-4BCD44FD6C6C}">
      <dgm:prSet/>
      <dgm:spPr/>
      <dgm:t>
        <a:bodyPr/>
        <a:lstStyle/>
        <a:p>
          <a:pPr rtl="1"/>
          <a:endParaRPr lang="ar-SA"/>
        </a:p>
      </dgm:t>
    </dgm:pt>
    <dgm:pt modelId="{D08BFA85-8BCC-4146-9812-724D7597CB45}">
      <dgm:prSet phldrT="[نص]"/>
      <dgm:spPr/>
      <dgm:t>
        <a:bodyPr/>
        <a:lstStyle/>
        <a:p>
          <a:pPr rtl="1"/>
          <a:r>
            <a:rPr lang="ar-SA" dirty="0" smtClean="0"/>
            <a:t>3</a:t>
          </a:r>
          <a:endParaRPr lang="ar-SA" dirty="0"/>
        </a:p>
      </dgm:t>
    </dgm:pt>
    <dgm:pt modelId="{2B60853B-C782-49C2-8E79-857641E1A155}" type="parTrans" cxnId="{FD67D438-8FFD-4CA8-A168-856E0C0F3190}">
      <dgm:prSet/>
      <dgm:spPr/>
      <dgm:t>
        <a:bodyPr/>
        <a:lstStyle/>
        <a:p>
          <a:pPr rtl="1"/>
          <a:endParaRPr lang="ar-SA"/>
        </a:p>
      </dgm:t>
    </dgm:pt>
    <dgm:pt modelId="{12EADCEC-D261-44E1-BEAF-5DCD2EC62021}" type="sibTrans" cxnId="{FD67D438-8FFD-4CA8-A168-856E0C0F3190}">
      <dgm:prSet/>
      <dgm:spPr/>
      <dgm:t>
        <a:bodyPr/>
        <a:lstStyle/>
        <a:p>
          <a:pPr rtl="1"/>
          <a:endParaRPr lang="ar-SA"/>
        </a:p>
      </dgm:t>
    </dgm:pt>
    <dgm:pt modelId="{FB8DADC2-BDDB-40CA-8339-C9F6DB63E482}">
      <dgm:prSet/>
      <dgm:spPr/>
      <dgm:t>
        <a:bodyPr/>
        <a:lstStyle/>
        <a:p>
          <a:pPr rtl="1"/>
          <a:r>
            <a:rPr lang="ar-SA" dirty="0" smtClean="0"/>
            <a:t>الواو</a:t>
          </a:r>
          <a:endParaRPr lang="ar-SA" dirty="0"/>
        </a:p>
      </dgm:t>
    </dgm:pt>
    <dgm:pt modelId="{1E8552CA-DC84-4990-B885-B7D55900F64E}" type="parTrans" cxnId="{7F1CE156-CCAD-4DAB-AC1F-337C460B8736}">
      <dgm:prSet/>
      <dgm:spPr/>
      <dgm:t>
        <a:bodyPr/>
        <a:lstStyle/>
        <a:p>
          <a:pPr rtl="1"/>
          <a:endParaRPr lang="ar-SA"/>
        </a:p>
      </dgm:t>
    </dgm:pt>
    <dgm:pt modelId="{7F767F3C-0D75-4D4D-997C-9F2FE5BBCEDF}" type="sibTrans" cxnId="{7F1CE156-CCAD-4DAB-AC1F-337C460B8736}">
      <dgm:prSet/>
      <dgm:spPr/>
      <dgm:t>
        <a:bodyPr/>
        <a:lstStyle/>
        <a:p>
          <a:pPr rtl="1"/>
          <a:endParaRPr lang="ar-SA"/>
        </a:p>
      </dgm:t>
    </dgm:pt>
    <dgm:pt modelId="{07557135-B56D-4E58-9B3D-52E65FF0B6A5}">
      <dgm:prSet/>
      <dgm:spPr/>
      <dgm:t>
        <a:bodyPr/>
        <a:lstStyle/>
        <a:p>
          <a:pPr rtl="1"/>
          <a:r>
            <a:rPr lang="ar-SA" dirty="0" smtClean="0"/>
            <a:t>الألف </a:t>
          </a:r>
          <a:endParaRPr lang="ar-SA" dirty="0"/>
        </a:p>
      </dgm:t>
    </dgm:pt>
    <dgm:pt modelId="{5274DA0D-5E99-466C-8711-B1AD7FEB4856}" type="parTrans" cxnId="{17EC7684-A12E-497E-B009-DFA5FBDB6532}">
      <dgm:prSet/>
      <dgm:spPr/>
      <dgm:t>
        <a:bodyPr/>
        <a:lstStyle/>
        <a:p>
          <a:pPr rtl="1"/>
          <a:endParaRPr lang="ar-SA"/>
        </a:p>
      </dgm:t>
    </dgm:pt>
    <dgm:pt modelId="{8F8010E1-EDAB-4DE6-AB30-1C1F5AB24F92}" type="sibTrans" cxnId="{17EC7684-A12E-497E-B009-DFA5FBDB6532}">
      <dgm:prSet/>
      <dgm:spPr/>
      <dgm:t>
        <a:bodyPr/>
        <a:lstStyle/>
        <a:p>
          <a:pPr rtl="1"/>
          <a:endParaRPr lang="ar-SA"/>
        </a:p>
      </dgm:t>
    </dgm:pt>
    <dgm:pt modelId="{BD2DFC21-1CEB-449C-8227-6A367B4DBD3D}">
      <dgm:prSet/>
      <dgm:spPr/>
      <dgm:t>
        <a:bodyPr/>
        <a:lstStyle/>
        <a:p>
          <a:pPr rtl="1"/>
          <a:r>
            <a:rPr lang="ar-SA" dirty="0" smtClean="0"/>
            <a:t>الياء</a:t>
          </a:r>
          <a:endParaRPr lang="ar-SA" dirty="0"/>
        </a:p>
      </dgm:t>
    </dgm:pt>
    <dgm:pt modelId="{6282D96F-3DA8-4F53-9443-B9E51E437207}" type="parTrans" cxnId="{4109B65A-7513-4A09-BF31-827BB4E047CA}">
      <dgm:prSet/>
      <dgm:spPr/>
      <dgm:t>
        <a:bodyPr/>
        <a:lstStyle/>
        <a:p>
          <a:pPr rtl="1"/>
          <a:endParaRPr lang="ar-SA"/>
        </a:p>
      </dgm:t>
    </dgm:pt>
    <dgm:pt modelId="{DE397C07-BC91-435F-9EAF-A9F4D1A9D52F}" type="sibTrans" cxnId="{4109B65A-7513-4A09-BF31-827BB4E047CA}">
      <dgm:prSet/>
      <dgm:spPr/>
      <dgm:t>
        <a:bodyPr/>
        <a:lstStyle/>
        <a:p>
          <a:pPr rtl="1"/>
          <a:endParaRPr lang="ar-SA"/>
        </a:p>
      </dgm:t>
    </dgm:pt>
    <dgm:pt modelId="{802000E2-1FB2-4161-8FAE-1C3048D771FC}">
      <dgm:prSet phldrT="[نص]"/>
      <dgm:spPr/>
      <dgm:t>
        <a:bodyPr/>
        <a:lstStyle/>
        <a:p>
          <a:pPr rtl="1"/>
          <a:r>
            <a:rPr lang="ar-SA" dirty="0" smtClean="0"/>
            <a:t>1</a:t>
          </a:r>
          <a:endParaRPr lang="ar-SA" dirty="0"/>
        </a:p>
      </dgm:t>
    </dgm:pt>
    <dgm:pt modelId="{E6C59AC7-0EED-4E1D-9C98-D5E7430CD85B}" type="sibTrans" cxnId="{F39F7BDF-BA55-4E63-B649-06FD4A44F0A5}">
      <dgm:prSet/>
      <dgm:spPr/>
      <dgm:t>
        <a:bodyPr/>
        <a:lstStyle/>
        <a:p>
          <a:pPr rtl="1"/>
          <a:endParaRPr lang="ar-SA"/>
        </a:p>
      </dgm:t>
    </dgm:pt>
    <dgm:pt modelId="{181850F9-B17F-461F-A259-7AA7B27A34DB}" type="parTrans" cxnId="{F39F7BDF-BA55-4E63-B649-06FD4A44F0A5}">
      <dgm:prSet/>
      <dgm:spPr/>
      <dgm:t>
        <a:bodyPr/>
        <a:lstStyle/>
        <a:p>
          <a:pPr rtl="1"/>
          <a:endParaRPr lang="ar-SA"/>
        </a:p>
      </dgm:t>
    </dgm:pt>
    <dgm:pt modelId="{1D0AA5A1-6F49-4412-A307-794709A2D03F}">
      <dgm:prSet/>
      <dgm:spPr/>
      <dgm:t>
        <a:bodyPr/>
        <a:lstStyle/>
        <a:p>
          <a:pPr rtl="1"/>
          <a:r>
            <a:rPr lang="ar-SA" dirty="0" smtClean="0"/>
            <a:t>4 </a:t>
          </a:r>
          <a:endParaRPr lang="ar-SA" dirty="0"/>
        </a:p>
      </dgm:t>
    </dgm:pt>
    <dgm:pt modelId="{09213C01-46F4-4C9F-B4C0-BFB27B67955B}" type="parTrans" cxnId="{F49B63C4-7777-463B-A6B2-56047012DB86}">
      <dgm:prSet/>
      <dgm:spPr/>
      <dgm:t>
        <a:bodyPr/>
        <a:lstStyle/>
        <a:p>
          <a:pPr rtl="1"/>
          <a:endParaRPr lang="ar-SA"/>
        </a:p>
      </dgm:t>
    </dgm:pt>
    <dgm:pt modelId="{0B06826F-625F-44E4-9507-9A4875F7237C}" type="sibTrans" cxnId="{F49B63C4-7777-463B-A6B2-56047012DB86}">
      <dgm:prSet/>
      <dgm:spPr/>
      <dgm:t>
        <a:bodyPr/>
        <a:lstStyle/>
        <a:p>
          <a:pPr rtl="1"/>
          <a:endParaRPr lang="ar-SA"/>
        </a:p>
      </dgm:t>
    </dgm:pt>
    <dgm:pt modelId="{DE511FF2-1ED7-400B-A88A-E9A4F66CA915}">
      <dgm:prSet/>
      <dgm:spPr/>
      <dgm:t>
        <a:bodyPr/>
        <a:lstStyle/>
        <a:p>
          <a:pPr rtl="1"/>
          <a:r>
            <a:rPr lang="ar-SA" dirty="0" smtClean="0"/>
            <a:t>النون</a:t>
          </a:r>
          <a:endParaRPr lang="ar-SA" dirty="0"/>
        </a:p>
      </dgm:t>
    </dgm:pt>
    <dgm:pt modelId="{549B7B10-A243-4902-AACD-3B5A72139865}" type="parTrans" cxnId="{22BDD006-8EB9-484A-A804-ED7FF1B222BB}">
      <dgm:prSet/>
      <dgm:spPr/>
      <dgm:t>
        <a:bodyPr/>
        <a:lstStyle/>
        <a:p>
          <a:pPr rtl="1"/>
          <a:endParaRPr lang="ar-SA"/>
        </a:p>
      </dgm:t>
    </dgm:pt>
    <dgm:pt modelId="{08472C8A-C08F-42AE-82B7-CD8A12676FE4}" type="sibTrans" cxnId="{22BDD006-8EB9-484A-A804-ED7FF1B222BB}">
      <dgm:prSet/>
      <dgm:spPr/>
      <dgm:t>
        <a:bodyPr/>
        <a:lstStyle/>
        <a:p>
          <a:pPr rtl="1"/>
          <a:endParaRPr lang="ar-SA"/>
        </a:p>
      </dgm:t>
    </dgm:pt>
    <dgm:pt modelId="{88B23C63-6606-4CC9-84B5-25B5144CCF50}" type="pres">
      <dgm:prSet presAssocID="{E9E87A66-16BE-49BD-887F-9F9CB269E0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AACC4BA-A276-468D-81A1-42E1CCB72C20}" type="pres">
      <dgm:prSet presAssocID="{802000E2-1FB2-4161-8FAE-1C3048D771FC}" presName="composite" presStyleCnt="0"/>
      <dgm:spPr/>
      <dgm:t>
        <a:bodyPr/>
        <a:lstStyle/>
        <a:p>
          <a:pPr rtl="1"/>
          <a:endParaRPr lang="ar-SA"/>
        </a:p>
      </dgm:t>
    </dgm:pt>
    <dgm:pt modelId="{804ABEE8-9BC9-4B30-B6B4-44A8381A5E8E}" type="pres">
      <dgm:prSet presAssocID="{802000E2-1FB2-4161-8FAE-1C3048D771F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6D186A0-CB8D-4583-AFB6-DEFC3D3AD53F}" type="pres">
      <dgm:prSet presAssocID="{802000E2-1FB2-4161-8FAE-1C3048D771F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6260EB-F4E0-4ADA-A6ED-4C6008164753}" type="pres">
      <dgm:prSet presAssocID="{E6C59AC7-0EED-4E1D-9C98-D5E7430CD85B}" presName="sp" presStyleCnt="0"/>
      <dgm:spPr/>
      <dgm:t>
        <a:bodyPr/>
        <a:lstStyle/>
        <a:p>
          <a:pPr rtl="1"/>
          <a:endParaRPr lang="ar-SA"/>
        </a:p>
      </dgm:t>
    </dgm:pt>
    <dgm:pt modelId="{68403D78-1C85-465E-8BFD-F7982A5C4BD3}" type="pres">
      <dgm:prSet presAssocID="{1327B366-5D02-4C40-B244-948A2FF76F52}" presName="composite" presStyleCnt="0"/>
      <dgm:spPr/>
      <dgm:t>
        <a:bodyPr/>
        <a:lstStyle/>
        <a:p>
          <a:pPr rtl="1"/>
          <a:endParaRPr lang="ar-SA"/>
        </a:p>
      </dgm:t>
    </dgm:pt>
    <dgm:pt modelId="{019193F2-9060-4F91-A71C-7DB8E0817C40}" type="pres">
      <dgm:prSet presAssocID="{1327B366-5D02-4C40-B244-948A2FF76F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165414-8DBD-4DA5-891E-3105E45F3CA8}" type="pres">
      <dgm:prSet presAssocID="{1327B366-5D02-4C40-B244-948A2FF76F5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014B537-D40B-4476-89A8-B7B7D361A00A}" type="pres">
      <dgm:prSet presAssocID="{29A3647F-6353-46FD-8057-C9BA6E71B90A}" presName="sp" presStyleCnt="0"/>
      <dgm:spPr/>
      <dgm:t>
        <a:bodyPr/>
        <a:lstStyle/>
        <a:p>
          <a:pPr rtl="1"/>
          <a:endParaRPr lang="ar-SA"/>
        </a:p>
      </dgm:t>
    </dgm:pt>
    <dgm:pt modelId="{EE6FD4FA-B8BE-48A6-BC2C-FEB86C5502B5}" type="pres">
      <dgm:prSet presAssocID="{D08BFA85-8BCC-4146-9812-724D7597CB45}" presName="composite" presStyleCnt="0"/>
      <dgm:spPr/>
      <dgm:t>
        <a:bodyPr/>
        <a:lstStyle/>
        <a:p>
          <a:pPr rtl="1"/>
          <a:endParaRPr lang="ar-SA"/>
        </a:p>
      </dgm:t>
    </dgm:pt>
    <dgm:pt modelId="{0DFACC7E-5787-42A8-AEDA-D6547F96EF5B}" type="pres">
      <dgm:prSet presAssocID="{D08BFA85-8BCC-4146-9812-724D7597CB4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74AD32B-98F8-405C-976C-3533898E5A17}" type="pres">
      <dgm:prSet presAssocID="{D08BFA85-8BCC-4146-9812-724D7597CB4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F0568B-83B7-4CCF-8CBC-67AF93FC0328}" type="pres">
      <dgm:prSet presAssocID="{12EADCEC-D261-44E1-BEAF-5DCD2EC62021}" presName="sp" presStyleCnt="0"/>
      <dgm:spPr/>
      <dgm:t>
        <a:bodyPr/>
        <a:lstStyle/>
        <a:p>
          <a:pPr rtl="1"/>
          <a:endParaRPr lang="ar-SA"/>
        </a:p>
      </dgm:t>
    </dgm:pt>
    <dgm:pt modelId="{7E7B160A-461E-4A03-AE20-EE9DDCA069A9}" type="pres">
      <dgm:prSet presAssocID="{1D0AA5A1-6F49-4412-A307-794709A2D03F}" presName="composite" presStyleCnt="0"/>
      <dgm:spPr/>
      <dgm:t>
        <a:bodyPr/>
        <a:lstStyle/>
        <a:p>
          <a:pPr rtl="1"/>
          <a:endParaRPr lang="ar-SA"/>
        </a:p>
      </dgm:t>
    </dgm:pt>
    <dgm:pt modelId="{C5D5B135-17D1-4AE9-B651-C8D1DA8C8B0D}" type="pres">
      <dgm:prSet presAssocID="{1D0AA5A1-6F49-4412-A307-794709A2D03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9AFE11-86D6-47CC-8FC3-93619173E9AF}" type="pres">
      <dgm:prSet presAssocID="{1D0AA5A1-6F49-4412-A307-794709A2D03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39F7BDF-BA55-4E63-B649-06FD4A44F0A5}" srcId="{E9E87A66-16BE-49BD-887F-9F9CB269E02B}" destId="{802000E2-1FB2-4161-8FAE-1C3048D771FC}" srcOrd="0" destOrd="0" parTransId="{181850F9-B17F-461F-A259-7AA7B27A34DB}" sibTransId="{E6C59AC7-0EED-4E1D-9C98-D5E7430CD85B}"/>
    <dgm:cxn modelId="{FF769498-DBDF-4835-A8FF-1EDE955456BD}" type="presOf" srcId="{1D0AA5A1-6F49-4412-A307-794709A2D03F}" destId="{C5D5B135-17D1-4AE9-B651-C8D1DA8C8B0D}" srcOrd="0" destOrd="0" presId="urn:microsoft.com/office/officeart/2005/8/layout/chevron2"/>
    <dgm:cxn modelId="{E83F2E1C-D105-4B19-BBE8-C2E4974C99B0}" type="presOf" srcId="{E9E87A66-16BE-49BD-887F-9F9CB269E02B}" destId="{88B23C63-6606-4CC9-84B5-25B5144CCF50}" srcOrd="0" destOrd="0" presId="urn:microsoft.com/office/officeart/2005/8/layout/chevron2"/>
    <dgm:cxn modelId="{17EC7684-A12E-497E-B009-DFA5FBDB6532}" srcId="{1327B366-5D02-4C40-B244-948A2FF76F52}" destId="{07557135-B56D-4E58-9B3D-52E65FF0B6A5}" srcOrd="0" destOrd="0" parTransId="{5274DA0D-5E99-466C-8711-B1AD7FEB4856}" sibTransId="{8F8010E1-EDAB-4DE6-AB30-1C1F5AB24F92}"/>
    <dgm:cxn modelId="{A36102A0-1C5F-4956-A5B5-B0B4E9A3A671}" type="presOf" srcId="{802000E2-1FB2-4161-8FAE-1C3048D771FC}" destId="{804ABEE8-9BC9-4B30-B6B4-44A8381A5E8E}" srcOrd="0" destOrd="0" presId="urn:microsoft.com/office/officeart/2005/8/layout/chevron2"/>
    <dgm:cxn modelId="{A646770A-D5B9-4286-AA68-B00D20838970}" type="presOf" srcId="{1327B366-5D02-4C40-B244-948A2FF76F52}" destId="{019193F2-9060-4F91-A71C-7DB8E0817C40}" srcOrd="0" destOrd="0" presId="urn:microsoft.com/office/officeart/2005/8/layout/chevron2"/>
    <dgm:cxn modelId="{4109B65A-7513-4A09-BF31-827BB4E047CA}" srcId="{D08BFA85-8BCC-4146-9812-724D7597CB45}" destId="{BD2DFC21-1CEB-449C-8227-6A367B4DBD3D}" srcOrd="0" destOrd="0" parTransId="{6282D96F-3DA8-4F53-9443-B9E51E437207}" sibTransId="{DE397C07-BC91-435F-9EAF-A9F4D1A9D52F}"/>
    <dgm:cxn modelId="{7F1CE156-CCAD-4DAB-AC1F-337C460B8736}" srcId="{802000E2-1FB2-4161-8FAE-1C3048D771FC}" destId="{FB8DADC2-BDDB-40CA-8339-C9F6DB63E482}" srcOrd="0" destOrd="0" parTransId="{1E8552CA-DC84-4990-B885-B7D55900F64E}" sibTransId="{7F767F3C-0D75-4D4D-997C-9F2FE5BBCEDF}"/>
    <dgm:cxn modelId="{A8B947D4-936A-4E6A-AD0B-D9D5804A3CB2}" type="presOf" srcId="{FB8DADC2-BDDB-40CA-8339-C9F6DB63E482}" destId="{D6D186A0-CB8D-4583-AFB6-DEFC3D3AD53F}" srcOrd="0" destOrd="0" presId="urn:microsoft.com/office/officeart/2005/8/layout/chevron2"/>
    <dgm:cxn modelId="{8D25207B-2FC1-406A-A3F2-FBB2382B2A83}" type="presOf" srcId="{DE511FF2-1ED7-400B-A88A-E9A4F66CA915}" destId="{979AFE11-86D6-47CC-8FC3-93619173E9AF}" srcOrd="0" destOrd="0" presId="urn:microsoft.com/office/officeart/2005/8/layout/chevron2"/>
    <dgm:cxn modelId="{DB1FB5D5-E46A-478B-8960-F545B15E09A3}" type="presOf" srcId="{BD2DFC21-1CEB-449C-8227-6A367B4DBD3D}" destId="{474AD32B-98F8-405C-976C-3533898E5A17}" srcOrd="0" destOrd="0" presId="urn:microsoft.com/office/officeart/2005/8/layout/chevron2"/>
    <dgm:cxn modelId="{22BDD006-8EB9-484A-A804-ED7FF1B222BB}" srcId="{1D0AA5A1-6F49-4412-A307-794709A2D03F}" destId="{DE511FF2-1ED7-400B-A88A-E9A4F66CA915}" srcOrd="0" destOrd="0" parTransId="{549B7B10-A243-4902-AACD-3B5A72139865}" sibTransId="{08472C8A-C08F-42AE-82B7-CD8A12676FE4}"/>
    <dgm:cxn modelId="{B688E51C-AD16-4AE8-A329-F534EAE6D9FB}" type="presOf" srcId="{07557135-B56D-4E58-9B3D-52E65FF0B6A5}" destId="{5D165414-8DBD-4DA5-891E-3105E45F3CA8}" srcOrd="0" destOrd="0" presId="urn:microsoft.com/office/officeart/2005/8/layout/chevron2"/>
    <dgm:cxn modelId="{D392F9AF-A371-44ED-BE2C-0246D187FDFD}" type="presOf" srcId="{D08BFA85-8BCC-4146-9812-724D7597CB45}" destId="{0DFACC7E-5787-42A8-AEDA-D6547F96EF5B}" srcOrd="0" destOrd="0" presId="urn:microsoft.com/office/officeart/2005/8/layout/chevron2"/>
    <dgm:cxn modelId="{D65D6DB0-E52D-42B6-9A83-4BCD44FD6C6C}" srcId="{E9E87A66-16BE-49BD-887F-9F9CB269E02B}" destId="{1327B366-5D02-4C40-B244-948A2FF76F52}" srcOrd="1" destOrd="0" parTransId="{7830D1FC-EF24-4AB5-8A6B-87AC59D8551B}" sibTransId="{29A3647F-6353-46FD-8057-C9BA6E71B90A}"/>
    <dgm:cxn modelId="{FD67D438-8FFD-4CA8-A168-856E0C0F3190}" srcId="{E9E87A66-16BE-49BD-887F-9F9CB269E02B}" destId="{D08BFA85-8BCC-4146-9812-724D7597CB45}" srcOrd="2" destOrd="0" parTransId="{2B60853B-C782-49C2-8E79-857641E1A155}" sibTransId="{12EADCEC-D261-44E1-BEAF-5DCD2EC62021}"/>
    <dgm:cxn modelId="{F49B63C4-7777-463B-A6B2-56047012DB86}" srcId="{E9E87A66-16BE-49BD-887F-9F9CB269E02B}" destId="{1D0AA5A1-6F49-4412-A307-794709A2D03F}" srcOrd="3" destOrd="0" parTransId="{09213C01-46F4-4C9F-B4C0-BFB27B67955B}" sibTransId="{0B06826F-625F-44E4-9507-9A4875F7237C}"/>
    <dgm:cxn modelId="{15C1736B-896F-49CD-AE8E-E656249465CA}" type="presParOf" srcId="{88B23C63-6606-4CC9-84B5-25B5144CCF50}" destId="{AAACC4BA-A276-468D-81A1-42E1CCB72C20}" srcOrd="0" destOrd="0" presId="urn:microsoft.com/office/officeart/2005/8/layout/chevron2"/>
    <dgm:cxn modelId="{210DED9D-097E-4CBF-9738-D9D9EE35E9C4}" type="presParOf" srcId="{AAACC4BA-A276-468D-81A1-42E1CCB72C20}" destId="{804ABEE8-9BC9-4B30-B6B4-44A8381A5E8E}" srcOrd="0" destOrd="0" presId="urn:microsoft.com/office/officeart/2005/8/layout/chevron2"/>
    <dgm:cxn modelId="{4234E4A6-0A14-435A-A836-1DCF4D5A2C51}" type="presParOf" srcId="{AAACC4BA-A276-468D-81A1-42E1CCB72C20}" destId="{D6D186A0-CB8D-4583-AFB6-DEFC3D3AD53F}" srcOrd="1" destOrd="0" presId="urn:microsoft.com/office/officeart/2005/8/layout/chevron2"/>
    <dgm:cxn modelId="{E12C4191-B6C4-48F0-BCC3-4ACCD2ABFA01}" type="presParOf" srcId="{88B23C63-6606-4CC9-84B5-25B5144CCF50}" destId="{F66260EB-F4E0-4ADA-A6ED-4C6008164753}" srcOrd="1" destOrd="0" presId="urn:microsoft.com/office/officeart/2005/8/layout/chevron2"/>
    <dgm:cxn modelId="{6BFFD422-8918-4D77-B1AA-FC323BE40E1E}" type="presParOf" srcId="{88B23C63-6606-4CC9-84B5-25B5144CCF50}" destId="{68403D78-1C85-465E-8BFD-F7982A5C4BD3}" srcOrd="2" destOrd="0" presId="urn:microsoft.com/office/officeart/2005/8/layout/chevron2"/>
    <dgm:cxn modelId="{F2FC8C1C-68C6-433B-B665-9B2F8A3C2245}" type="presParOf" srcId="{68403D78-1C85-465E-8BFD-F7982A5C4BD3}" destId="{019193F2-9060-4F91-A71C-7DB8E0817C40}" srcOrd="0" destOrd="0" presId="urn:microsoft.com/office/officeart/2005/8/layout/chevron2"/>
    <dgm:cxn modelId="{4AB20E3A-9719-45F8-A103-58B5FD233F22}" type="presParOf" srcId="{68403D78-1C85-465E-8BFD-F7982A5C4BD3}" destId="{5D165414-8DBD-4DA5-891E-3105E45F3CA8}" srcOrd="1" destOrd="0" presId="urn:microsoft.com/office/officeart/2005/8/layout/chevron2"/>
    <dgm:cxn modelId="{CB5EA987-D94E-45D8-BFF3-7DA398BA3BCE}" type="presParOf" srcId="{88B23C63-6606-4CC9-84B5-25B5144CCF50}" destId="{6014B537-D40B-4476-89A8-B7B7D361A00A}" srcOrd="3" destOrd="0" presId="urn:microsoft.com/office/officeart/2005/8/layout/chevron2"/>
    <dgm:cxn modelId="{6A05329A-2F6F-410A-BEA1-82F33BB5EDA4}" type="presParOf" srcId="{88B23C63-6606-4CC9-84B5-25B5144CCF50}" destId="{EE6FD4FA-B8BE-48A6-BC2C-FEB86C5502B5}" srcOrd="4" destOrd="0" presId="urn:microsoft.com/office/officeart/2005/8/layout/chevron2"/>
    <dgm:cxn modelId="{5D781B7C-9A18-41D5-B631-8586ABC37CA1}" type="presParOf" srcId="{EE6FD4FA-B8BE-48A6-BC2C-FEB86C5502B5}" destId="{0DFACC7E-5787-42A8-AEDA-D6547F96EF5B}" srcOrd="0" destOrd="0" presId="urn:microsoft.com/office/officeart/2005/8/layout/chevron2"/>
    <dgm:cxn modelId="{25E8FBCA-1FF1-4451-B49F-0D39111E9304}" type="presParOf" srcId="{EE6FD4FA-B8BE-48A6-BC2C-FEB86C5502B5}" destId="{474AD32B-98F8-405C-976C-3533898E5A17}" srcOrd="1" destOrd="0" presId="urn:microsoft.com/office/officeart/2005/8/layout/chevron2"/>
    <dgm:cxn modelId="{EB7097C0-0520-49E7-9F73-972E24253EA6}" type="presParOf" srcId="{88B23C63-6606-4CC9-84B5-25B5144CCF50}" destId="{C7F0568B-83B7-4CCF-8CBC-67AF93FC0328}" srcOrd="5" destOrd="0" presId="urn:microsoft.com/office/officeart/2005/8/layout/chevron2"/>
    <dgm:cxn modelId="{F8E4C55B-E01C-45E1-AEE0-924280EF9703}" type="presParOf" srcId="{88B23C63-6606-4CC9-84B5-25B5144CCF50}" destId="{7E7B160A-461E-4A03-AE20-EE9DDCA069A9}" srcOrd="6" destOrd="0" presId="urn:microsoft.com/office/officeart/2005/8/layout/chevron2"/>
    <dgm:cxn modelId="{D4C5EDC9-C9D0-4EA1-B0D1-84A795030CBF}" type="presParOf" srcId="{7E7B160A-461E-4A03-AE20-EE9DDCA069A9}" destId="{C5D5B135-17D1-4AE9-B651-C8D1DA8C8B0D}" srcOrd="0" destOrd="0" presId="urn:microsoft.com/office/officeart/2005/8/layout/chevron2"/>
    <dgm:cxn modelId="{3095CCE1-0A97-4AD3-8755-EA4EE5EDF89C}" type="presParOf" srcId="{7E7B160A-461E-4A03-AE20-EE9DDCA069A9}" destId="{979AFE11-86D6-47CC-8FC3-93619173E9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0979F-7F51-4744-AD4B-CA427299B1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49FCE51-BDC7-40E7-AE36-8008AFF4BAE9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EG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ترفع بالواو</a:t>
          </a:r>
        </a:p>
        <a:p>
          <a:pPr rtl="1"/>
          <a:r>
            <a:rPr lang="ar-EG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جاء أبوك</a:t>
          </a:r>
          <a:endParaRPr lang="ar-EG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40E814-E816-494C-8091-7EFCC9867E94}" type="parTrans" cxnId="{5677C18D-19E2-4624-A13C-77E953FE580E}">
      <dgm:prSet/>
      <dgm:spPr/>
      <dgm:t>
        <a:bodyPr/>
        <a:lstStyle/>
        <a:p>
          <a:pPr rtl="1"/>
          <a:endParaRPr lang="ar-EG"/>
        </a:p>
      </dgm:t>
    </dgm:pt>
    <dgm:pt modelId="{CDDF850A-99CF-4F5A-AAB6-76B4119A7A17}" type="sibTrans" cxnId="{5677C18D-19E2-4624-A13C-77E953FE580E}">
      <dgm:prSet/>
      <dgm:spPr/>
      <dgm:t>
        <a:bodyPr/>
        <a:lstStyle/>
        <a:p>
          <a:pPr rtl="1"/>
          <a:endParaRPr lang="ar-EG"/>
        </a:p>
      </dgm:t>
    </dgm:pt>
    <dgm:pt modelId="{8E4789B2-62DD-4A97-BEDD-A7A80D5B80A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rtl="1"/>
          <a:r>
            <a:rPr lang="ar-EG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تنصب </a:t>
          </a:r>
          <a:r>
            <a:rPr lang="ar-S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بالألف</a:t>
          </a:r>
          <a:endParaRPr lang="ar-EG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ar-EG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رأيت أباك</a:t>
          </a:r>
          <a:endParaRPr lang="ar-EG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88AFC-50EF-4185-9243-CAEB4CD3C17B}" type="parTrans" cxnId="{A3ED7FE0-5606-4497-BCD8-C72F6726DEB7}">
      <dgm:prSet/>
      <dgm:spPr/>
      <dgm:t>
        <a:bodyPr/>
        <a:lstStyle/>
        <a:p>
          <a:pPr rtl="1"/>
          <a:endParaRPr lang="ar-EG"/>
        </a:p>
      </dgm:t>
    </dgm:pt>
    <dgm:pt modelId="{2D6B02EC-99B4-4CF5-8DF7-33C0C39A693D}" type="sibTrans" cxnId="{A3ED7FE0-5606-4497-BCD8-C72F6726DEB7}">
      <dgm:prSet/>
      <dgm:spPr/>
      <dgm:t>
        <a:bodyPr/>
        <a:lstStyle/>
        <a:p>
          <a:pPr rtl="1"/>
          <a:endParaRPr lang="ar-EG"/>
        </a:p>
      </dgm:t>
    </dgm:pt>
    <dgm:pt modelId="{844E8045-E1DB-4DD3-BE49-5CEDD1EB996E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ar-EG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تجر بالياء </a:t>
          </a:r>
        </a:p>
        <a:p>
          <a:pPr rtl="1"/>
          <a:r>
            <a:rPr lang="ar-EG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نظرت إلى أبيك</a:t>
          </a:r>
          <a:endParaRPr lang="ar-EG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A0470-F13D-49D3-8F64-FC705299AC99}" type="parTrans" cxnId="{C45BC112-1B0A-456A-99F2-0C90D5DDA8C2}">
      <dgm:prSet/>
      <dgm:spPr/>
      <dgm:t>
        <a:bodyPr/>
        <a:lstStyle/>
        <a:p>
          <a:pPr rtl="1"/>
          <a:endParaRPr lang="ar-EG"/>
        </a:p>
      </dgm:t>
    </dgm:pt>
    <dgm:pt modelId="{94192F38-A2C8-4FA9-BAFE-A859899C60B5}" type="sibTrans" cxnId="{C45BC112-1B0A-456A-99F2-0C90D5DDA8C2}">
      <dgm:prSet/>
      <dgm:spPr/>
      <dgm:t>
        <a:bodyPr/>
        <a:lstStyle/>
        <a:p>
          <a:pPr rtl="1"/>
          <a:endParaRPr lang="ar-EG"/>
        </a:p>
      </dgm:t>
    </dgm:pt>
    <dgm:pt modelId="{4F6AFCC1-8F11-449D-9E4C-52D0E31F9CCA}" type="pres">
      <dgm:prSet presAssocID="{D430979F-7F51-4744-AD4B-CA427299B18F}" presName="compositeShape" presStyleCnt="0">
        <dgm:presLayoutVars>
          <dgm:dir/>
          <dgm:resizeHandles/>
        </dgm:presLayoutVars>
      </dgm:prSet>
      <dgm:spPr/>
    </dgm:pt>
    <dgm:pt modelId="{9310EA19-E40F-4496-9BD1-81DCFD06FD34}" type="pres">
      <dgm:prSet presAssocID="{D430979F-7F51-4744-AD4B-CA427299B18F}" presName="pyramid" presStyleLbl="node1" presStyleIdx="0" presStyleCnt="1"/>
      <dgm:spPr>
        <a:solidFill>
          <a:schemeClr val="accent3"/>
        </a:solidFill>
      </dgm:spPr>
    </dgm:pt>
    <dgm:pt modelId="{DBA92535-5E93-4E7F-A76A-3F94CFBB7170}" type="pres">
      <dgm:prSet presAssocID="{D430979F-7F51-4744-AD4B-CA427299B18F}" presName="theList" presStyleCnt="0"/>
      <dgm:spPr/>
    </dgm:pt>
    <dgm:pt modelId="{DA51F92E-90FC-44FD-A367-7A836EE1A9B8}" type="pres">
      <dgm:prSet presAssocID="{F49FCE51-BDC7-40E7-AE36-8008AFF4BAE9}" presName="aNode" presStyleLbl="fgAcc1" presStyleIdx="0" presStyleCnt="3" custScaleX="221020" custLinFactNeighborX="3873" custLinFactNeighborY="-7255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E6C6F68-57DF-4302-B704-29C29265E8B9}" type="pres">
      <dgm:prSet presAssocID="{F49FCE51-BDC7-40E7-AE36-8008AFF4BAE9}" presName="aSpace" presStyleCnt="0"/>
      <dgm:spPr/>
    </dgm:pt>
    <dgm:pt modelId="{F42DA0BC-9EB7-4B47-8715-4EA363070D1B}" type="pres">
      <dgm:prSet presAssocID="{8E4789B2-62DD-4A97-BEDD-A7A80D5B80A2}" presName="aNode" presStyleLbl="fgAcc1" presStyleIdx="1" presStyleCnt="3" custScaleX="225515" custLinFactNeighborX="1827" custLinFactNeighborY="-7657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2A165E9-19C2-4786-AEF8-71A3474EC3A7}" type="pres">
      <dgm:prSet presAssocID="{8E4789B2-62DD-4A97-BEDD-A7A80D5B80A2}" presName="aSpace" presStyleCnt="0"/>
      <dgm:spPr/>
    </dgm:pt>
    <dgm:pt modelId="{58023ED2-865A-41D7-BD53-09F714BE77F7}" type="pres">
      <dgm:prSet presAssocID="{844E8045-E1DB-4DD3-BE49-5CEDD1EB996E}" presName="aNode" presStyleLbl="fgAcc1" presStyleIdx="2" presStyleCnt="3" custScaleX="222286" custLinFactNeighborX="2359" custLinFactNeighborY="1370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65F5DF-C993-4DFA-896C-D1BB7A0B3D3B}" type="pres">
      <dgm:prSet presAssocID="{844E8045-E1DB-4DD3-BE49-5CEDD1EB996E}" presName="aSpace" presStyleCnt="0"/>
      <dgm:spPr/>
    </dgm:pt>
  </dgm:ptLst>
  <dgm:cxnLst>
    <dgm:cxn modelId="{D750BAAA-4A76-401A-BF7D-693BB5C881C1}" type="presOf" srcId="{F49FCE51-BDC7-40E7-AE36-8008AFF4BAE9}" destId="{DA51F92E-90FC-44FD-A367-7A836EE1A9B8}" srcOrd="0" destOrd="0" presId="urn:microsoft.com/office/officeart/2005/8/layout/pyramid2"/>
    <dgm:cxn modelId="{5677C18D-19E2-4624-A13C-77E953FE580E}" srcId="{D430979F-7F51-4744-AD4B-CA427299B18F}" destId="{F49FCE51-BDC7-40E7-AE36-8008AFF4BAE9}" srcOrd="0" destOrd="0" parTransId="{A740E814-E816-494C-8091-7EFCC9867E94}" sibTransId="{CDDF850A-99CF-4F5A-AAB6-76B4119A7A17}"/>
    <dgm:cxn modelId="{FE5B4CE8-A24F-4047-B956-440187CF48D0}" type="presOf" srcId="{D430979F-7F51-4744-AD4B-CA427299B18F}" destId="{4F6AFCC1-8F11-449D-9E4C-52D0E31F9CCA}" srcOrd="0" destOrd="0" presId="urn:microsoft.com/office/officeart/2005/8/layout/pyramid2"/>
    <dgm:cxn modelId="{A3ED7FE0-5606-4497-BCD8-C72F6726DEB7}" srcId="{D430979F-7F51-4744-AD4B-CA427299B18F}" destId="{8E4789B2-62DD-4A97-BEDD-A7A80D5B80A2}" srcOrd="1" destOrd="0" parTransId="{36488AFC-50EF-4185-9243-CAEB4CD3C17B}" sibTransId="{2D6B02EC-99B4-4CF5-8DF7-33C0C39A693D}"/>
    <dgm:cxn modelId="{FF9EBC3F-06A0-415A-AAF3-E92D5161A374}" type="presOf" srcId="{8E4789B2-62DD-4A97-BEDD-A7A80D5B80A2}" destId="{F42DA0BC-9EB7-4B47-8715-4EA363070D1B}" srcOrd="0" destOrd="0" presId="urn:microsoft.com/office/officeart/2005/8/layout/pyramid2"/>
    <dgm:cxn modelId="{7A531432-C16B-4C71-B878-537DE8B42204}" type="presOf" srcId="{844E8045-E1DB-4DD3-BE49-5CEDD1EB996E}" destId="{58023ED2-865A-41D7-BD53-09F714BE77F7}" srcOrd="0" destOrd="0" presId="urn:microsoft.com/office/officeart/2005/8/layout/pyramid2"/>
    <dgm:cxn modelId="{C45BC112-1B0A-456A-99F2-0C90D5DDA8C2}" srcId="{D430979F-7F51-4744-AD4B-CA427299B18F}" destId="{844E8045-E1DB-4DD3-BE49-5CEDD1EB996E}" srcOrd="2" destOrd="0" parTransId="{4A1A0470-F13D-49D3-8F64-FC705299AC99}" sibTransId="{94192F38-A2C8-4FA9-BAFE-A859899C60B5}"/>
    <dgm:cxn modelId="{7DE311C5-CD4A-4F87-8CCB-87FF6E248A8D}" type="presParOf" srcId="{4F6AFCC1-8F11-449D-9E4C-52D0E31F9CCA}" destId="{9310EA19-E40F-4496-9BD1-81DCFD06FD34}" srcOrd="0" destOrd="0" presId="urn:microsoft.com/office/officeart/2005/8/layout/pyramid2"/>
    <dgm:cxn modelId="{1375E655-7B56-4B4F-91BB-DB7ED8DB2BE6}" type="presParOf" srcId="{4F6AFCC1-8F11-449D-9E4C-52D0E31F9CCA}" destId="{DBA92535-5E93-4E7F-A76A-3F94CFBB7170}" srcOrd="1" destOrd="0" presId="urn:microsoft.com/office/officeart/2005/8/layout/pyramid2"/>
    <dgm:cxn modelId="{72690278-D9FE-4BA7-82D4-8FCD848453B7}" type="presParOf" srcId="{DBA92535-5E93-4E7F-A76A-3F94CFBB7170}" destId="{DA51F92E-90FC-44FD-A367-7A836EE1A9B8}" srcOrd="0" destOrd="0" presId="urn:microsoft.com/office/officeart/2005/8/layout/pyramid2"/>
    <dgm:cxn modelId="{F7A0D921-B8D6-474D-8743-F757F0AD7A49}" type="presParOf" srcId="{DBA92535-5E93-4E7F-A76A-3F94CFBB7170}" destId="{FE6C6F68-57DF-4302-B704-29C29265E8B9}" srcOrd="1" destOrd="0" presId="urn:microsoft.com/office/officeart/2005/8/layout/pyramid2"/>
    <dgm:cxn modelId="{2DC2C7D4-83DA-4904-8102-9E8DA6A2D003}" type="presParOf" srcId="{DBA92535-5E93-4E7F-A76A-3F94CFBB7170}" destId="{F42DA0BC-9EB7-4B47-8715-4EA363070D1B}" srcOrd="2" destOrd="0" presId="urn:microsoft.com/office/officeart/2005/8/layout/pyramid2"/>
    <dgm:cxn modelId="{BE873D7B-72D0-4E9D-9213-D458750990C6}" type="presParOf" srcId="{DBA92535-5E93-4E7F-A76A-3F94CFBB7170}" destId="{52A165E9-19C2-4786-AEF8-71A3474EC3A7}" srcOrd="3" destOrd="0" presId="urn:microsoft.com/office/officeart/2005/8/layout/pyramid2"/>
    <dgm:cxn modelId="{5AD82F5A-0D47-48AC-81A0-7703FC9652D8}" type="presParOf" srcId="{DBA92535-5E93-4E7F-A76A-3F94CFBB7170}" destId="{58023ED2-865A-41D7-BD53-09F714BE77F7}" srcOrd="4" destOrd="0" presId="urn:microsoft.com/office/officeart/2005/8/layout/pyramid2"/>
    <dgm:cxn modelId="{B67C02B7-6BB1-427B-B617-4917DCA4C4D3}" type="presParOf" srcId="{DBA92535-5E93-4E7F-A76A-3F94CFBB7170}" destId="{DE65F5DF-C993-4DFA-896C-D1BB7A0B3D3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EC50D-DE67-4712-A30B-C16B21E8A21E}" type="doc">
      <dgm:prSet loTypeId="urn:microsoft.com/office/officeart/2005/8/layout/radial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1505046-1625-492C-86E6-F5788D4F98E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EG" dirty="0" smtClean="0">
              <a:solidFill>
                <a:schemeClr val="tx1"/>
              </a:solidFill>
            </a:rPr>
            <a:t>مضافين إلى ضمير</a:t>
          </a:r>
          <a:endParaRPr lang="ar-EG" dirty="0">
            <a:solidFill>
              <a:schemeClr val="tx1"/>
            </a:solidFill>
          </a:endParaRPr>
        </a:p>
      </dgm:t>
    </dgm:pt>
    <dgm:pt modelId="{56A8CCB5-F488-4041-8FFE-DC4FFA2D854B}" type="parTrans" cxnId="{8C2087F0-7D3D-4973-8630-F67DA0998162}">
      <dgm:prSet/>
      <dgm:spPr/>
      <dgm:t>
        <a:bodyPr/>
        <a:lstStyle/>
        <a:p>
          <a:pPr rtl="1"/>
          <a:endParaRPr lang="ar-EG"/>
        </a:p>
      </dgm:t>
    </dgm:pt>
    <dgm:pt modelId="{417D1FA4-1F46-4B06-9B07-875AA0CC2ADF}" type="sibTrans" cxnId="{8C2087F0-7D3D-4973-8630-F67DA0998162}">
      <dgm:prSet/>
      <dgm:spPr/>
      <dgm:t>
        <a:bodyPr/>
        <a:lstStyle/>
        <a:p>
          <a:pPr rtl="1"/>
          <a:endParaRPr lang="ar-EG"/>
        </a:p>
      </dgm:t>
    </dgm:pt>
    <dgm:pt modelId="{98629782-7CD9-45D3-AB6B-8F8C43CD004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EG" sz="44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اثنان</a:t>
          </a:r>
          <a:r>
            <a:rPr lang="ar-EG" sz="32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rtl="1"/>
          <a:r>
            <a:rPr lang="ar-EG" sz="3200" dirty="0" smtClean="0">
              <a:solidFill>
                <a:schemeClr val="tx1"/>
              </a:solidFill>
            </a:rPr>
            <a:t>جاء اثنان من الطلاب</a:t>
          </a:r>
          <a:endParaRPr lang="ar-EG" sz="3200" dirty="0">
            <a:solidFill>
              <a:schemeClr val="tx1"/>
            </a:solidFill>
          </a:endParaRPr>
        </a:p>
      </dgm:t>
    </dgm:pt>
    <dgm:pt modelId="{BC9E6B4F-02C2-4E5E-8214-F6C5A9BD8478}" type="parTrans" cxnId="{D6B4B303-DA5D-4799-BCFC-BAED4B677630}">
      <dgm:prSet/>
      <dgm:spPr/>
      <dgm:t>
        <a:bodyPr/>
        <a:lstStyle/>
        <a:p>
          <a:pPr rtl="1"/>
          <a:endParaRPr lang="ar-EG"/>
        </a:p>
      </dgm:t>
    </dgm:pt>
    <dgm:pt modelId="{CF696FA7-05E5-4439-84F5-DED10B14B847}" type="sibTrans" cxnId="{D6B4B303-DA5D-4799-BCFC-BAED4B677630}">
      <dgm:prSet/>
      <dgm:spPr/>
      <dgm:t>
        <a:bodyPr/>
        <a:lstStyle/>
        <a:p>
          <a:pPr rtl="1"/>
          <a:endParaRPr lang="ar-EG"/>
        </a:p>
      </dgm:t>
    </dgm:pt>
    <dgm:pt modelId="{36154F80-8016-41C9-B78F-D99946B5A8B7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ar-EG" sz="32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اثنتان </a:t>
          </a:r>
        </a:p>
        <a:p>
          <a:pPr rtl="1"/>
          <a:r>
            <a:rPr lang="ar-EG" sz="3200" dirty="0" smtClean="0">
              <a:solidFill>
                <a:schemeClr val="tx1"/>
              </a:solidFill>
            </a:rPr>
            <a:t>حضرت اثنتان من الطالبات</a:t>
          </a:r>
          <a:endParaRPr lang="ar-EG" sz="3200" dirty="0">
            <a:solidFill>
              <a:schemeClr val="tx1"/>
            </a:solidFill>
          </a:endParaRPr>
        </a:p>
      </dgm:t>
    </dgm:pt>
    <dgm:pt modelId="{8EB2A862-5869-4BA3-8C06-4D0E7449C713}" type="parTrans" cxnId="{F2AC7AFB-A515-4100-B302-3CAF8988378C}">
      <dgm:prSet/>
      <dgm:spPr/>
      <dgm:t>
        <a:bodyPr/>
        <a:lstStyle/>
        <a:p>
          <a:pPr rtl="1"/>
          <a:endParaRPr lang="ar-EG"/>
        </a:p>
      </dgm:t>
    </dgm:pt>
    <dgm:pt modelId="{0D0C3E85-DEB3-417E-A6A9-38E69DD4EBC5}" type="sibTrans" cxnId="{F2AC7AFB-A515-4100-B302-3CAF8988378C}">
      <dgm:prSet/>
      <dgm:spPr/>
      <dgm:t>
        <a:bodyPr/>
        <a:lstStyle/>
        <a:p>
          <a:pPr rtl="1"/>
          <a:endParaRPr lang="ar-EG"/>
        </a:p>
      </dgm:t>
    </dgm:pt>
    <dgm:pt modelId="{DEFB9698-7C4C-4477-9C99-43BEC8911CAF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EG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كلا للمثنى المذكر</a:t>
          </a:r>
        </a:p>
        <a:p>
          <a:pPr rtl="1"/>
          <a:r>
            <a:rPr lang="ar-EG" b="1" dirty="0" smtClean="0">
              <a:solidFill>
                <a:schemeClr val="tx1"/>
              </a:solidFill>
            </a:rPr>
            <a:t>أكرمت الطالبين كليهما</a:t>
          </a:r>
          <a:endParaRPr lang="ar-EG" b="1" dirty="0">
            <a:solidFill>
              <a:schemeClr val="tx1"/>
            </a:solidFill>
          </a:endParaRPr>
        </a:p>
      </dgm:t>
    </dgm:pt>
    <dgm:pt modelId="{0B002387-9D60-4395-AFB9-C213025E9791}" type="parTrans" cxnId="{006C61C9-2B86-4F49-8240-6EA9D58CAD66}">
      <dgm:prSet/>
      <dgm:spPr/>
      <dgm:t>
        <a:bodyPr/>
        <a:lstStyle/>
        <a:p>
          <a:pPr rtl="1"/>
          <a:endParaRPr lang="ar-EG"/>
        </a:p>
      </dgm:t>
    </dgm:pt>
    <dgm:pt modelId="{B531A490-19D6-433B-A837-476186930F85}" type="sibTrans" cxnId="{006C61C9-2B86-4F49-8240-6EA9D58CAD66}">
      <dgm:prSet/>
      <dgm:spPr/>
      <dgm:t>
        <a:bodyPr/>
        <a:lstStyle/>
        <a:p>
          <a:pPr rtl="1"/>
          <a:endParaRPr lang="ar-EG"/>
        </a:p>
      </dgm:t>
    </dgm:pt>
    <dgm:pt modelId="{337F21A8-E056-4AD7-97DE-64358BDD9A41}">
      <dgm:prSet phldrT="[Text]" custT="1"/>
      <dgm:spPr>
        <a:solidFill>
          <a:srgbClr val="00B050"/>
        </a:solidFill>
      </dgm:spPr>
      <dgm:t>
        <a:bodyPr/>
        <a:lstStyle/>
        <a:p>
          <a:pPr rtl="1"/>
          <a:r>
            <a:rPr lang="ar-EG" sz="32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كلتا للمثنى المؤنث</a:t>
          </a:r>
        </a:p>
        <a:p>
          <a:pPr rtl="1"/>
          <a:r>
            <a:rPr lang="ar-SA" sz="2800" b="1" dirty="0" smtClean="0">
              <a:solidFill>
                <a:schemeClr val="tx1"/>
              </a:solidFill>
            </a:rPr>
            <a:t>أكرمت ا</a:t>
          </a:r>
          <a:r>
            <a:rPr lang="ar-EG" sz="2800" b="1" dirty="0" smtClean="0">
              <a:solidFill>
                <a:schemeClr val="tx1"/>
              </a:solidFill>
            </a:rPr>
            <a:t>لطالبتين كلتيهما</a:t>
          </a:r>
          <a:endParaRPr lang="ar-EG" sz="2800" b="1" dirty="0">
            <a:solidFill>
              <a:schemeClr val="tx1"/>
            </a:solidFill>
          </a:endParaRPr>
        </a:p>
      </dgm:t>
    </dgm:pt>
    <dgm:pt modelId="{5AA20F7D-B792-46C7-BB39-CDB328A7D742}" type="parTrans" cxnId="{A7A701FF-2652-4B73-AEEA-6AF6E1F34BEB}">
      <dgm:prSet/>
      <dgm:spPr/>
      <dgm:t>
        <a:bodyPr/>
        <a:lstStyle/>
        <a:p>
          <a:pPr rtl="1"/>
          <a:endParaRPr lang="ar-EG"/>
        </a:p>
      </dgm:t>
    </dgm:pt>
    <dgm:pt modelId="{1BCC77DC-27C8-40C0-A977-9A14410B7E3A}" type="sibTrans" cxnId="{A7A701FF-2652-4B73-AEEA-6AF6E1F34BEB}">
      <dgm:prSet/>
      <dgm:spPr/>
      <dgm:t>
        <a:bodyPr/>
        <a:lstStyle/>
        <a:p>
          <a:pPr rtl="1"/>
          <a:endParaRPr lang="ar-EG"/>
        </a:p>
      </dgm:t>
    </dgm:pt>
    <dgm:pt modelId="{9AACAB3C-822B-4295-A3FE-3A1AE395A6AA}" type="pres">
      <dgm:prSet presAssocID="{E5BEC50D-DE67-4712-A30B-C16B21E8A2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6A616A0-0298-4203-9FE1-5F9DA6A134CA}" type="pres">
      <dgm:prSet presAssocID="{D1505046-1625-492C-86E6-F5788D4F98E7}" presName="centerShape" presStyleLbl="node0" presStyleIdx="0" presStyleCnt="1" custScaleY="91435" custLinFactNeighborX="-1839" custLinFactNeighborY="-4607"/>
      <dgm:spPr/>
      <dgm:t>
        <a:bodyPr/>
        <a:lstStyle/>
        <a:p>
          <a:pPr rtl="1"/>
          <a:endParaRPr lang="ar-EG"/>
        </a:p>
      </dgm:t>
    </dgm:pt>
    <dgm:pt modelId="{5B17BF63-7782-4852-A3D8-C1D2CD7F7B40}" type="pres">
      <dgm:prSet presAssocID="{98629782-7CD9-45D3-AB6B-8F8C43CD0043}" presName="node" presStyleLbl="node1" presStyleIdx="0" presStyleCnt="4" custScaleX="335789" custScaleY="103874" custRadScaleRad="93105" custRadScaleInc="296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76DD635-32C1-48D9-A6AE-CF18D8446CEC}" type="pres">
      <dgm:prSet presAssocID="{98629782-7CD9-45D3-AB6B-8F8C43CD0043}" presName="dummy" presStyleCnt="0"/>
      <dgm:spPr/>
    </dgm:pt>
    <dgm:pt modelId="{F3C67232-3437-4C76-A5D5-07EF1029A6C6}" type="pres">
      <dgm:prSet presAssocID="{CF696FA7-05E5-4439-84F5-DED10B14B847}" presName="sibTrans" presStyleLbl="sibTrans2D1" presStyleIdx="0" presStyleCnt="4"/>
      <dgm:spPr/>
      <dgm:t>
        <a:bodyPr/>
        <a:lstStyle/>
        <a:p>
          <a:pPr rtl="1"/>
          <a:endParaRPr lang="ar-EG"/>
        </a:p>
      </dgm:t>
    </dgm:pt>
    <dgm:pt modelId="{EE36EDBD-CAEC-494C-9957-D5C21E4E1C14}" type="pres">
      <dgm:prSet presAssocID="{36154F80-8016-41C9-B78F-D99946B5A8B7}" presName="node" presStyleLbl="node1" presStyleIdx="1" presStyleCnt="4" custScaleX="186539" custScaleY="204160" custRadScaleRad="132915" custRadScaleInc="-295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77AE54A-4CE4-4FD6-AEDD-061E082B48C2}" type="pres">
      <dgm:prSet presAssocID="{36154F80-8016-41C9-B78F-D99946B5A8B7}" presName="dummy" presStyleCnt="0"/>
      <dgm:spPr/>
    </dgm:pt>
    <dgm:pt modelId="{96962E41-8F31-4D8A-A36B-285B7747EE05}" type="pres">
      <dgm:prSet presAssocID="{0D0C3E85-DEB3-417E-A6A9-38E69DD4EBC5}" presName="sibTrans" presStyleLbl="sibTrans2D1" presStyleIdx="1" presStyleCnt="4"/>
      <dgm:spPr/>
      <dgm:t>
        <a:bodyPr/>
        <a:lstStyle/>
        <a:p>
          <a:pPr rtl="1"/>
          <a:endParaRPr lang="ar-EG"/>
        </a:p>
      </dgm:t>
    </dgm:pt>
    <dgm:pt modelId="{6668AF1A-8CE6-4523-BBCF-825367107B4D}" type="pres">
      <dgm:prSet presAssocID="{DEFB9698-7C4C-4477-9C99-43BEC8911CAF}" presName="node" presStyleLbl="node1" presStyleIdx="2" presStyleCnt="4" custScaleX="160366" custScaleY="163502" custRadScaleRad="104875" custRadScaleInc="1888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7AD9CF0-A10D-4615-B821-51FCF34110BE}" type="pres">
      <dgm:prSet presAssocID="{DEFB9698-7C4C-4477-9C99-43BEC8911CAF}" presName="dummy" presStyleCnt="0"/>
      <dgm:spPr/>
    </dgm:pt>
    <dgm:pt modelId="{385883EB-DDFE-4C31-8053-2FB4A6DCA899}" type="pres">
      <dgm:prSet presAssocID="{B531A490-19D6-433B-A837-476186930F85}" presName="sibTrans" presStyleLbl="sibTrans2D1" presStyleIdx="2" presStyleCnt="4"/>
      <dgm:spPr/>
      <dgm:t>
        <a:bodyPr/>
        <a:lstStyle/>
        <a:p>
          <a:pPr rtl="1"/>
          <a:endParaRPr lang="ar-EG"/>
        </a:p>
      </dgm:t>
    </dgm:pt>
    <dgm:pt modelId="{DD47D6C9-DD90-4FB7-93B4-990943A1EE3F}" type="pres">
      <dgm:prSet presAssocID="{337F21A8-E056-4AD7-97DE-64358BDD9A41}" presName="node" presStyleLbl="node1" presStyleIdx="3" presStyleCnt="4" custScaleX="215344" custScaleY="217649" custRadScaleRad="126920" custRadScaleInc="979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A0AC90B-7BD3-4883-B4E7-2B4EC97C785E}" type="pres">
      <dgm:prSet presAssocID="{337F21A8-E056-4AD7-97DE-64358BDD9A41}" presName="dummy" presStyleCnt="0"/>
      <dgm:spPr/>
    </dgm:pt>
    <dgm:pt modelId="{C0DE908C-475A-4A98-B9EE-0E8186E239FF}" type="pres">
      <dgm:prSet presAssocID="{1BCC77DC-27C8-40C0-A977-9A14410B7E3A}" presName="sibTrans" presStyleLbl="sibTrans2D1" presStyleIdx="3" presStyleCnt="4"/>
      <dgm:spPr/>
      <dgm:t>
        <a:bodyPr/>
        <a:lstStyle/>
        <a:p>
          <a:pPr rtl="1"/>
          <a:endParaRPr lang="ar-EG"/>
        </a:p>
      </dgm:t>
    </dgm:pt>
  </dgm:ptLst>
  <dgm:cxnLst>
    <dgm:cxn modelId="{CF1082AF-42D6-4628-A292-6CE1475D1208}" type="presOf" srcId="{B531A490-19D6-433B-A837-476186930F85}" destId="{385883EB-DDFE-4C31-8053-2FB4A6DCA899}" srcOrd="0" destOrd="0" presId="urn:microsoft.com/office/officeart/2005/8/layout/radial6"/>
    <dgm:cxn modelId="{FA27CF99-24D0-4CA1-8CAA-5C68863FAAB0}" type="presOf" srcId="{CF696FA7-05E5-4439-84F5-DED10B14B847}" destId="{F3C67232-3437-4C76-A5D5-07EF1029A6C6}" srcOrd="0" destOrd="0" presId="urn:microsoft.com/office/officeart/2005/8/layout/radial6"/>
    <dgm:cxn modelId="{F2AC7AFB-A515-4100-B302-3CAF8988378C}" srcId="{D1505046-1625-492C-86E6-F5788D4F98E7}" destId="{36154F80-8016-41C9-B78F-D99946B5A8B7}" srcOrd="1" destOrd="0" parTransId="{8EB2A862-5869-4BA3-8C06-4D0E7449C713}" sibTransId="{0D0C3E85-DEB3-417E-A6A9-38E69DD4EBC5}"/>
    <dgm:cxn modelId="{959B1DD0-3A4D-471D-AD18-29C472A86754}" type="presOf" srcId="{D1505046-1625-492C-86E6-F5788D4F98E7}" destId="{16A616A0-0298-4203-9FE1-5F9DA6A134CA}" srcOrd="0" destOrd="0" presId="urn:microsoft.com/office/officeart/2005/8/layout/radial6"/>
    <dgm:cxn modelId="{AD7B007E-D0E8-4C11-AC10-3007F8038CE3}" type="presOf" srcId="{98629782-7CD9-45D3-AB6B-8F8C43CD0043}" destId="{5B17BF63-7782-4852-A3D8-C1D2CD7F7B40}" srcOrd="0" destOrd="0" presId="urn:microsoft.com/office/officeart/2005/8/layout/radial6"/>
    <dgm:cxn modelId="{006C61C9-2B86-4F49-8240-6EA9D58CAD66}" srcId="{D1505046-1625-492C-86E6-F5788D4F98E7}" destId="{DEFB9698-7C4C-4477-9C99-43BEC8911CAF}" srcOrd="2" destOrd="0" parTransId="{0B002387-9D60-4395-AFB9-C213025E9791}" sibTransId="{B531A490-19D6-433B-A837-476186930F85}"/>
    <dgm:cxn modelId="{8C2087F0-7D3D-4973-8630-F67DA0998162}" srcId="{E5BEC50D-DE67-4712-A30B-C16B21E8A21E}" destId="{D1505046-1625-492C-86E6-F5788D4F98E7}" srcOrd="0" destOrd="0" parTransId="{56A8CCB5-F488-4041-8FFE-DC4FFA2D854B}" sibTransId="{417D1FA4-1F46-4B06-9B07-875AA0CC2ADF}"/>
    <dgm:cxn modelId="{3069E7DE-025E-4B56-B588-09EF91863760}" type="presOf" srcId="{1BCC77DC-27C8-40C0-A977-9A14410B7E3A}" destId="{C0DE908C-475A-4A98-B9EE-0E8186E239FF}" srcOrd="0" destOrd="0" presId="urn:microsoft.com/office/officeart/2005/8/layout/radial6"/>
    <dgm:cxn modelId="{A7A701FF-2652-4B73-AEEA-6AF6E1F34BEB}" srcId="{D1505046-1625-492C-86E6-F5788D4F98E7}" destId="{337F21A8-E056-4AD7-97DE-64358BDD9A41}" srcOrd="3" destOrd="0" parTransId="{5AA20F7D-B792-46C7-BB39-CDB328A7D742}" sibTransId="{1BCC77DC-27C8-40C0-A977-9A14410B7E3A}"/>
    <dgm:cxn modelId="{D902034A-44C8-4DFD-86F3-37F1AB841A97}" type="presOf" srcId="{36154F80-8016-41C9-B78F-D99946B5A8B7}" destId="{EE36EDBD-CAEC-494C-9957-D5C21E4E1C14}" srcOrd="0" destOrd="0" presId="urn:microsoft.com/office/officeart/2005/8/layout/radial6"/>
    <dgm:cxn modelId="{FACE3E1F-B96D-42E9-B20E-CF24187CB22E}" type="presOf" srcId="{0D0C3E85-DEB3-417E-A6A9-38E69DD4EBC5}" destId="{96962E41-8F31-4D8A-A36B-285B7747EE05}" srcOrd="0" destOrd="0" presId="urn:microsoft.com/office/officeart/2005/8/layout/radial6"/>
    <dgm:cxn modelId="{D6B4B303-DA5D-4799-BCFC-BAED4B677630}" srcId="{D1505046-1625-492C-86E6-F5788D4F98E7}" destId="{98629782-7CD9-45D3-AB6B-8F8C43CD0043}" srcOrd="0" destOrd="0" parTransId="{BC9E6B4F-02C2-4E5E-8214-F6C5A9BD8478}" sibTransId="{CF696FA7-05E5-4439-84F5-DED10B14B847}"/>
    <dgm:cxn modelId="{101AC2E8-DD29-4434-A776-505BE6644FE8}" type="presOf" srcId="{DEFB9698-7C4C-4477-9C99-43BEC8911CAF}" destId="{6668AF1A-8CE6-4523-BBCF-825367107B4D}" srcOrd="0" destOrd="0" presId="urn:microsoft.com/office/officeart/2005/8/layout/radial6"/>
    <dgm:cxn modelId="{9CCE64EA-00DD-4CE5-93F2-549BAE37B6D8}" type="presOf" srcId="{337F21A8-E056-4AD7-97DE-64358BDD9A41}" destId="{DD47D6C9-DD90-4FB7-93B4-990943A1EE3F}" srcOrd="0" destOrd="0" presId="urn:microsoft.com/office/officeart/2005/8/layout/radial6"/>
    <dgm:cxn modelId="{E8F763A2-40E0-4A88-A1D4-872B90040A09}" type="presOf" srcId="{E5BEC50D-DE67-4712-A30B-C16B21E8A21E}" destId="{9AACAB3C-822B-4295-A3FE-3A1AE395A6AA}" srcOrd="0" destOrd="0" presId="urn:microsoft.com/office/officeart/2005/8/layout/radial6"/>
    <dgm:cxn modelId="{7643934B-0B4F-44BA-B721-A3B84BDF7FD0}" type="presParOf" srcId="{9AACAB3C-822B-4295-A3FE-3A1AE395A6AA}" destId="{16A616A0-0298-4203-9FE1-5F9DA6A134CA}" srcOrd="0" destOrd="0" presId="urn:microsoft.com/office/officeart/2005/8/layout/radial6"/>
    <dgm:cxn modelId="{8DE57245-EBC8-4985-87A6-2593519D1B27}" type="presParOf" srcId="{9AACAB3C-822B-4295-A3FE-3A1AE395A6AA}" destId="{5B17BF63-7782-4852-A3D8-C1D2CD7F7B40}" srcOrd="1" destOrd="0" presId="urn:microsoft.com/office/officeart/2005/8/layout/radial6"/>
    <dgm:cxn modelId="{81D0A129-3717-4D23-ADEA-A482A1B35904}" type="presParOf" srcId="{9AACAB3C-822B-4295-A3FE-3A1AE395A6AA}" destId="{376DD635-32C1-48D9-A6AE-CF18D8446CEC}" srcOrd="2" destOrd="0" presId="urn:microsoft.com/office/officeart/2005/8/layout/radial6"/>
    <dgm:cxn modelId="{1BAF2F4C-2630-4A9C-A859-E79532075D5A}" type="presParOf" srcId="{9AACAB3C-822B-4295-A3FE-3A1AE395A6AA}" destId="{F3C67232-3437-4C76-A5D5-07EF1029A6C6}" srcOrd="3" destOrd="0" presId="urn:microsoft.com/office/officeart/2005/8/layout/radial6"/>
    <dgm:cxn modelId="{AEF3B85A-CF4A-4458-A8B4-DFDDF37B7656}" type="presParOf" srcId="{9AACAB3C-822B-4295-A3FE-3A1AE395A6AA}" destId="{EE36EDBD-CAEC-494C-9957-D5C21E4E1C14}" srcOrd="4" destOrd="0" presId="urn:microsoft.com/office/officeart/2005/8/layout/radial6"/>
    <dgm:cxn modelId="{21271897-3AA1-47A2-B9F4-B70A34EA87B8}" type="presParOf" srcId="{9AACAB3C-822B-4295-A3FE-3A1AE395A6AA}" destId="{777AE54A-4CE4-4FD6-AEDD-061E082B48C2}" srcOrd="5" destOrd="0" presId="urn:microsoft.com/office/officeart/2005/8/layout/radial6"/>
    <dgm:cxn modelId="{A412C00A-FC0E-488A-AF5A-67000AA8ECD7}" type="presParOf" srcId="{9AACAB3C-822B-4295-A3FE-3A1AE395A6AA}" destId="{96962E41-8F31-4D8A-A36B-285B7747EE05}" srcOrd="6" destOrd="0" presId="urn:microsoft.com/office/officeart/2005/8/layout/radial6"/>
    <dgm:cxn modelId="{7144EB9D-F556-4509-8364-D360367ACC18}" type="presParOf" srcId="{9AACAB3C-822B-4295-A3FE-3A1AE395A6AA}" destId="{6668AF1A-8CE6-4523-BBCF-825367107B4D}" srcOrd="7" destOrd="0" presId="urn:microsoft.com/office/officeart/2005/8/layout/radial6"/>
    <dgm:cxn modelId="{64A9F316-FD6E-429B-9A9F-E3336519892B}" type="presParOf" srcId="{9AACAB3C-822B-4295-A3FE-3A1AE395A6AA}" destId="{67AD9CF0-A10D-4615-B821-51FCF34110BE}" srcOrd="8" destOrd="0" presId="urn:microsoft.com/office/officeart/2005/8/layout/radial6"/>
    <dgm:cxn modelId="{52348B7E-B0A1-49BE-9D45-BE420663CC8F}" type="presParOf" srcId="{9AACAB3C-822B-4295-A3FE-3A1AE395A6AA}" destId="{385883EB-DDFE-4C31-8053-2FB4A6DCA899}" srcOrd="9" destOrd="0" presId="urn:microsoft.com/office/officeart/2005/8/layout/radial6"/>
    <dgm:cxn modelId="{EC1CAFE9-E548-4F3C-88CE-92ABF706B1EA}" type="presParOf" srcId="{9AACAB3C-822B-4295-A3FE-3A1AE395A6AA}" destId="{DD47D6C9-DD90-4FB7-93B4-990943A1EE3F}" srcOrd="10" destOrd="0" presId="urn:microsoft.com/office/officeart/2005/8/layout/radial6"/>
    <dgm:cxn modelId="{71E8CA88-14C2-4CF6-83A8-794AC84932FE}" type="presParOf" srcId="{9AACAB3C-822B-4295-A3FE-3A1AE395A6AA}" destId="{5A0AC90B-7BD3-4883-B4E7-2B4EC97C785E}" srcOrd="11" destOrd="0" presId="urn:microsoft.com/office/officeart/2005/8/layout/radial6"/>
    <dgm:cxn modelId="{A7178E12-F763-4BC9-B5BA-6433816B275F}" type="presParOf" srcId="{9AACAB3C-822B-4295-A3FE-3A1AE395A6AA}" destId="{C0DE908C-475A-4A98-B9EE-0E8186E239F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D5378B-3BB5-486E-9DB6-D107F321F71C}" type="doc">
      <dgm:prSet loTypeId="urn:microsoft.com/office/officeart/2005/8/layout/cycle2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BEB7E331-B879-441A-B7F2-E8A4F0373D91}">
      <dgm:prSet phldrT="[Text]"/>
      <dgm:spPr/>
      <dgm:t>
        <a:bodyPr/>
        <a:lstStyle/>
        <a:p>
          <a:pPr rtl="1"/>
          <a:r>
            <a:rPr lang="ar-EG" dirty="0" smtClean="0"/>
            <a:t>يفعلان </a:t>
          </a:r>
          <a:endParaRPr lang="ar-EG" dirty="0"/>
        </a:p>
      </dgm:t>
    </dgm:pt>
    <dgm:pt modelId="{6428D3E7-9EF5-4C76-A8A1-E5F9BCC94297}" type="parTrans" cxnId="{DFF3F627-7C1B-45D6-80BB-2FE0D9DBF140}">
      <dgm:prSet/>
      <dgm:spPr/>
      <dgm:t>
        <a:bodyPr/>
        <a:lstStyle/>
        <a:p>
          <a:pPr rtl="1"/>
          <a:endParaRPr lang="ar-EG"/>
        </a:p>
      </dgm:t>
    </dgm:pt>
    <dgm:pt modelId="{77688A04-62B1-4B7C-8B29-F1BBD3FC02F0}" type="sibTrans" cxnId="{DFF3F627-7C1B-45D6-80BB-2FE0D9DBF140}">
      <dgm:prSet/>
      <dgm:spPr/>
      <dgm:t>
        <a:bodyPr/>
        <a:lstStyle/>
        <a:p>
          <a:pPr rtl="1"/>
          <a:endParaRPr lang="ar-EG"/>
        </a:p>
      </dgm:t>
    </dgm:pt>
    <dgm:pt modelId="{6D5EF218-9480-4B1E-B60E-0337119153FF}">
      <dgm:prSet phldrT="[Text]"/>
      <dgm:spPr>
        <a:solidFill>
          <a:srgbClr val="C00000"/>
        </a:solidFill>
      </dgm:spPr>
      <dgm:t>
        <a:bodyPr/>
        <a:lstStyle/>
        <a:p>
          <a:pPr rtl="1"/>
          <a:r>
            <a:rPr lang="ar-EG" dirty="0" smtClean="0"/>
            <a:t>تفعلان</a:t>
          </a:r>
          <a:endParaRPr lang="ar-EG" dirty="0"/>
        </a:p>
      </dgm:t>
    </dgm:pt>
    <dgm:pt modelId="{2B73461D-F237-45BA-9C2F-302EED1A023F}" type="parTrans" cxnId="{7F4575F5-D79F-466A-90C7-9E9D9D4CFE4E}">
      <dgm:prSet/>
      <dgm:spPr/>
      <dgm:t>
        <a:bodyPr/>
        <a:lstStyle/>
        <a:p>
          <a:pPr rtl="1"/>
          <a:endParaRPr lang="ar-EG"/>
        </a:p>
      </dgm:t>
    </dgm:pt>
    <dgm:pt modelId="{D81797D1-74A8-46D3-A22A-B896A216D432}" type="sibTrans" cxnId="{7F4575F5-D79F-466A-90C7-9E9D9D4CFE4E}">
      <dgm:prSet/>
      <dgm:spPr/>
      <dgm:t>
        <a:bodyPr/>
        <a:lstStyle/>
        <a:p>
          <a:pPr rtl="1"/>
          <a:endParaRPr lang="ar-EG"/>
        </a:p>
      </dgm:t>
    </dgm:pt>
    <dgm:pt modelId="{E5A4EE0A-606D-4E92-A3CC-7C5BF12A9E7A}">
      <dgm:prSet phldrT="[Text]"/>
      <dgm:spPr/>
      <dgm:t>
        <a:bodyPr/>
        <a:lstStyle/>
        <a:p>
          <a:pPr rtl="1"/>
          <a:r>
            <a:rPr lang="ar-EG" dirty="0" smtClean="0"/>
            <a:t>يفعلون </a:t>
          </a:r>
          <a:endParaRPr lang="ar-EG" dirty="0"/>
        </a:p>
      </dgm:t>
    </dgm:pt>
    <dgm:pt modelId="{5D363FC0-8F04-4D46-975F-A02DD196EAF1}" type="parTrans" cxnId="{B4F3F0B6-EF82-4AAA-8AC0-A51D0D39C5C4}">
      <dgm:prSet/>
      <dgm:spPr/>
      <dgm:t>
        <a:bodyPr/>
        <a:lstStyle/>
        <a:p>
          <a:pPr rtl="1"/>
          <a:endParaRPr lang="ar-EG"/>
        </a:p>
      </dgm:t>
    </dgm:pt>
    <dgm:pt modelId="{2F3889E4-FAA1-43E7-968A-071D790EDCE7}" type="sibTrans" cxnId="{B4F3F0B6-EF82-4AAA-8AC0-A51D0D39C5C4}">
      <dgm:prSet/>
      <dgm:spPr/>
      <dgm:t>
        <a:bodyPr/>
        <a:lstStyle/>
        <a:p>
          <a:pPr rtl="1"/>
          <a:endParaRPr lang="ar-EG"/>
        </a:p>
      </dgm:t>
    </dgm:pt>
    <dgm:pt modelId="{27C0C6E8-F214-472F-9E89-B03B2EE250B8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EG" dirty="0" smtClean="0"/>
            <a:t>تفعلون</a:t>
          </a:r>
          <a:endParaRPr lang="ar-EG" dirty="0"/>
        </a:p>
      </dgm:t>
    </dgm:pt>
    <dgm:pt modelId="{61A35878-369D-4FD2-A2CC-F19A08EFFF69}" type="parTrans" cxnId="{F192BC6E-2F42-446F-ABD6-03BABD2933DB}">
      <dgm:prSet/>
      <dgm:spPr/>
      <dgm:t>
        <a:bodyPr/>
        <a:lstStyle/>
        <a:p>
          <a:pPr rtl="1"/>
          <a:endParaRPr lang="ar-EG"/>
        </a:p>
      </dgm:t>
    </dgm:pt>
    <dgm:pt modelId="{68F15A0B-4E70-448D-9CFF-2ECA71559CB5}" type="sibTrans" cxnId="{F192BC6E-2F42-446F-ABD6-03BABD2933DB}">
      <dgm:prSet/>
      <dgm:spPr/>
      <dgm:t>
        <a:bodyPr/>
        <a:lstStyle/>
        <a:p>
          <a:pPr rtl="1"/>
          <a:endParaRPr lang="ar-EG"/>
        </a:p>
      </dgm:t>
    </dgm:pt>
    <dgm:pt modelId="{923E05CB-15F8-4707-838C-4259882FA1A2}">
      <dgm:prSet phldrT="[Text]"/>
      <dgm:spPr>
        <a:solidFill>
          <a:srgbClr val="002060"/>
        </a:solidFill>
      </dgm:spPr>
      <dgm:t>
        <a:bodyPr/>
        <a:lstStyle/>
        <a:p>
          <a:pPr rtl="1"/>
          <a:r>
            <a:rPr lang="ar-EG" dirty="0" smtClean="0"/>
            <a:t>تفعلين</a:t>
          </a:r>
          <a:endParaRPr lang="ar-EG" dirty="0"/>
        </a:p>
      </dgm:t>
    </dgm:pt>
    <dgm:pt modelId="{E708494F-1CCA-497A-B90C-C39573D8BB7C}" type="parTrans" cxnId="{D2AE6961-07FA-48D3-BB0F-452418F1ECFC}">
      <dgm:prSet/>
      <dgm:spPr/>
      <dgm:t>
        <a:bodyPr/>
        <a:lstStyle/>
        <a:p>
          <a:pPr rtl="1"/>
          <a:endParaRPr lang="ar-EG"/>
        </a:p>
      </dgm:t>
    </dgm:pt>
    <dgm:pt modelId="{3061B005-7EB4-4550-88FE-92E157EB441E}" type="sibTrans" cxnId="{D2AE6961-07FA-48D3-BB0F-452418F1ECFC}">
      <dgm:prSet/>
      <dgm:spPr/>
      <dgm:t>
        <a:bodyPr/>
        <a:lstStyle/>
        <a:p>
          <a:pPr rtl="1"/>
          <a:endParaRPr lang="ar-EG"/>
        </a:p>
      </dgm:t>
    </dgm:pt>
    <dgm:pt modelId="{4AD72598-8812-43EB-A14F-D095CEFBA649}" type="pres">
      <dgm:prSet presAssocID="{32D5378B-3BB5-486E-9DB6-D107F321F7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BA31C84-2F86-4FAB-8A77-0E68CCEAB591}" type="pres">
      <dgm:prSet presAssocID="{BEB7E331-B879-441A-B7F2-E8A4F0373D91}" presName="node" presStyleLbl="node1" presStyleIdx="0" presStyleCnt="5" custRadScaleRad="82627" custRadScaleInc="1620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64C5F7B-1910-428E-B0F0-8DE5DD9C1565}" type="pres">
      <dgm:prSet presAssocID="{77688A04-62B1-4B7C-8B29-F1BBD3FC02F0}" presName="sibTrans" presStyleLbl="sibTrans2D1" presStyleIdx="0" presStyleCnt="5"/>
      <dgm:spPr/>
      <dgm:t>
        <a:bodyPr/>
        <a:lstStyle/>
        <a:p>
          <a:pPr rtl="1"/>
          <a:endParaRPr lang="ar-EG"/>
        </a:p>
      </dgm:t>
    </dgm:pt>
    <dgm:pt modelId="{4849E848-C4D5-4217-B890-A5236682B90B}" type="pres">
      <dgm:prSet presAssocID="{77688A04-62B1-4B7C-8B29-F1BBD3FC02F0}" presName="connectorText" presStyleLbl="sibTrans2D1" presStyleIdx="0" presStyleCnt="5"/>
      <dgm:spPr/>
      <dgm:t>
        <a:bodyPr/>
        <a:lstStyle/>
        <a:p>
          <a:pPr rtl="1"/>
          <a:endParaRPr lang="ar-EG"/>
        </a:p>
      </dgm:t>
    </dgm:pt>
    <dgm:pt modelId="{B2B9EE8D-398E-420E-9BBB-CC4843997000}" type="pres">
      <dgm:prSet presAssocID="{6D5EF218-9480-4B1E-B60E-0337119153FF}" presName="node" presStyleLbl="node1" presStyleIdx="1" presStyleCnt="5" custRadScaleRad="94461" custRadScaleInc="3246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FED754A-C431-4A74-A097-A4B5EF1AA275}" type="pres">
      <dgm:prSet presAssocID="{D81797D1-74A8-46D3-A22A-B896A216D432}" presName="sibTrans" presStyleLbl="sibTrans2D1" presStyleIdx="1" presStyleCnt="5"/>
      <dgm:spPr/>
      <dgm:t>
        <a:bodyPr/>
        <a:lstStyle/>
        <a:p>
          <a:pPr rtl="1"/>
          <a:endParaRPr lang="ar-EG"/>
        </a:p>
      </dgm:t>
    </dgm:pt>
    <dgm:pt modelId="{08F5DC40-3136-433B-990F-A041F61B6F51}" type="pres">
      <dgm:prSet presAssocID="{D81797D1-74A8-46D3-A22A-B896A216D432}" presName="connectorText" presStyleLbl="sibTrans2D1" presStyleIdx="1" presStyleCnt="5"/>
      <dgm:spPr/>
      <dgm:t>
        <a:bodyPr/>
        <a:lstStyle/>
        <a:p>
          <a:pPr rtl="1"/>
          <a:endParaRPr lang="ar-EG"/>
        </a:p>
      </dgm:t>
    </dgm:pt>
    <dgm:pt modelId="{36C0FBEA-09CA-42C6-8460-59BF0E3C13C5}" type="pres">
      <dgm:prSet presAssocID="{E5A4EE0A-606D-4E92-A3CC-7C5BF12A9E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F172332-42DD-4BB2-B7A3-F88DD4B85037}" type="pres">
      <dgm:prSet presAssocID="{2F3889E4-FAA1-43E7-968A-071D790EDCE7}" presName="sibTrans" presStyleLbl="sibTrans2D1" presStyleIdx="2" presStyleCnt="5"/>
      <dgm:spPr/>
      <dgm:t>
        <a:bodyPr/>
        <a:lstStyle/>
        <a:p>
          <a:pPr rtl="1"/>
          <a:endParaRPr lang="ar-EG"/>
        </a:p>
      </dgm:t>
    </dgm:pt>
    <dgm:pt modelId="{01481C3E-A668-405F-8B43-6E9F6278F4AE}" type="pres">
      <dgm:prSet presAssocID="{2F3889E4-FAA1-43E7-968A-071D790EDCE7}" presName="connectorText" presStyleLbl="sibTrans2D1" presStyleIdx="2" presStyleCnt="5"/>
      <dgm:spPr/>
      <dgm:t>
        <a:bodyPr/>
        <a:lstStyle/>
        <a:p>
          <a:pPr rtl="1"/>
          <a:endParaRPr lang="ar-EG"/>
        </a:p>
      </dgm:t>
    </dgm:pt>
    <dgm:pt modelId="{6BE560DA-80F1-4AA5-9559-4E85923D4F93}" type="pres">
      <dgm:prSet presAssocID="{27C0C6E8-F214-472F-9E89-B03B2EE250B8}" presName="node" presStyleLbl="node1" presStyleIdx="3" presStyleCnt="5" custRadScaleRad="91613" custRadScaleInc="-2244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C008884-3F1B-4265-962B-49A77E4E47AF}" type="pres">
      <dgm:prSet presAssocID="{68F15A0B-4E70-448D-9CFF-2ECA71559CB5}" presName="sibTrans" presStyleLbl="sibTrans2D1" presStyleIdx="3" presStyleCnt="5"/>
      <dgm:spPr/>
      <dgm:t>
        <a:bodyPr/>
        <a:lstStyle/>
        <a:p>
          <a:pPr rtl="1"/>
          <a:endParaRPr lang="ar-EG"/>
        </a:p>
      </dgm:t>
    </dgm:pt>
    <dgm:pt modelId="{D94153C7-55C5-4848-8FE6-106686D25FCB}" type="pres">
      <dgm:prSet presAssocID="{68F15A0B-4E70-448D-9CFF-2ECA71559CB5}" presName="connectorText" presStyleLbl="sibTrans2D1" presStyleIdx="3" presStyleCnt="5"/>
      <dgm:spPr/>
      <dgm:t>
        <a:bodyPr/>
        <a:lstStyle/>
        <a:p>
          <a:pPr rtl="1"/>
          <a:endParaRPr lang="ar-EG"/>
        </a:p>
      </dgm:t>
    </dgm:pt>
    <dgm:pt modelId="{83762475-5E45-465E-83F4-CFAC2996DCE5}" type="pres">
      <dgm:prSet presAssocID="{923E05CB-15F8-4707-838C-4259882FA1A2}" presName="node" presStyleLbl="node1" presStyleIdx="4" presStyleCnt="5" custRadScaleRad="78321" custRadScaleInc="-2179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B68BEE5-C6A1-4981-A411-89604DA7B16E}" type="pres">
      <dgm:prSet presAssocID="{3061B005-7EB4-4550-88FE-92E157EB441E}" presName="sibTrans" presStyleLbl="sibTrans2D1" presStyleIdx="4" presStyleCnt="5"/>
      <dgm:spPr/>
      <dgm:t>
        <a:bodyPr/>
        <a:lstStyle/>
        <a:p>
          <a:pPr rtl="1"/>
          <a:endParaRPr lang="ar-EG"/>
        </a:p>
      </dgm:t>
    </dgm:pt>
    <dgm:pt modelId="{709B84FA-8633-4695-B6A0-67350146BA1E}" type="pres">
      <dgm:prSet presAssocID="{3061B005-7EB4-4550-88FE-92E157EB441E}" presName="connectorText" presStyleLbl="sibTrans2D1" presStyleIdx="4" presStyleCnt="5"/>
      <dgm:spPr/>
      <dgm:t>
        <a:bodyPr/>
        <a:lstStyle/>
        <a:p>
          <a:pPr rtl="1"/>
          <a:endParaRPr lang="ar-EG"/>
        </a:p>
      </dgm:t>
    </dgm:pt>
  </dgm:ptLst>
  <dgm:cxnLst>
    <dgm:cxn modelId="{7F4575F5-D79F-466A-90C7-9E9D9D4CFE4E}" srcId="{32D5378B-3BB5-486E-9DB6-D107F321F71C}" destId="{6D5EF218-9480-4B1E-B60E-0337119153FF}" srcOrd="1" destOrd="0" parTransId="{2B73461D-F237-45BA-9C2F-302EED1A023F}" sibTransId="{D81797D1-74A8-46D3-A22A-B896A216D432}"/>
    <dgm:cxn modelId="{E62E9647-4233-4FBA-B31C-B484F447E36D}" type="presOf" srcId="{27C0C6E8-F214-472F-9E89-B03B2EE250B8}" destId="{6BE560DA-80F1-4AA5-9559-4E85923D4F93}" srcOrd="0" destOrd="0" presId="urn:microsoft.com/office/officeart/2005/8/layout/cycle2"/>
    <dgm:cxn modelId="{B4F3F0B6-EF82-4AAA-8AC0-A51D0D39C5C4}" srcId="{32D5378B-3BB5-486E-9DB6-D107F321F71C}" destId="{E5A4EE0A-606D-4E92-A3CC-7C5BF12A9E7A}" srcOrd="2" destOrd="0" parTransId="{5D363FC0-8F04-4D46-975F-A02DD196EAF1}" sibTransId="{2F3889E4-FAA1-43E7-968A-071D790EDCE7}"/>
    <dgm:cxn modelId="{4D9600C6-2450-4FE6-A1F8-973351FC9624}" type="presOf" srcId="{E5A4EE0A-606D-4E92-A3CC-7C5BF12A9E7A}" destId="{36C0FBEA-09CA-42C6-8460-59BF0E3C13C5}" srcOrd="0" destOrd="0" presId="urn:microsoft.com/office/officeart/2005/8/layout/cycle2"/>
    <dgm:cxn modelId="{5F49C131-A9E6-4CF2-B760-5903E09B029D}" type="presOf" srcId="{77688A04-62B1-4B7C-8B29-F1BBD3FC02F0}" destId="{4849E848-C4D5-4217-B890-A5236682B90B}" srcOrd="1" destOrd="0" presId="urn:microsoft.com/office/officeart/2005/8/layout/cycle2"/>
    <dgm:cxn modelId="{B40C6B1E-0052-4F9E-A5B4-CF02CA31874B}" type="presOf" srcId="{2F3889E4-FAA1-43E7-968A-071D790EDCE7}" destId="{BF172332-42DD-4BB2-B7A3-F88DD4B85037}" srcOrd="0" destOrd="0" presId="urn:microsoft.com/office/officeart/2005/8/layout/cycle2"/>
    <dgm:cxn modelId="{6F7D48F8-321A-4DAB-8C94-DED114F96143}" type="presOf" srcId="{3061B005-7EB4-4550-88FE-92E157EB441E}" destId="{709B84FA-8633-4695-B6A0-67350146BA1E}" srcOrd="1" destOrd="0" presId="urn:microsoft.com/office/officeart/2005/8/layout/cycle2"/>
    <dgm:cxn modelId="{ED586482-C08A-43EF-A537-4EB4543580EA}" type="presOf" srcId="{D81797D1-74A8-46D3-A22A-B896A216D432}" destId="{9FED754A-C431-4A74-A097-A4B5EF1AA275}" srcOrd="0" destOrd="0" presId="urn:microsoft.com/office/officeart/2005/8/layout/cycle2"/>
    <dgm:cxn modelId="{54DA1170-C61F-48D3-BEE5-D367029C95BF}" type="presOf" srcId="{32D5378B-3BB5-486E-9DB6-D107F321F71C}" destId="{4AD72598-8812-43EB-A14F-D095CEFBA649}" srcOrd="0" destOrd="0" presId="urn:microsoft.com/office/officeart/2005/8/layout/cycle2"/>
    <dgm:cxn modelId="{D2AE6961-07FA-48D3-BB0F-452418F1ECFC}" srcId="{32D5378B-3BB5-486E-9DB6-D107F321F71C}" destId="{923E05CB-15F8-4707-838C-4259882FA1A2}" srcOrd="4" destOrd="0" parTransId="{E708494F-1CCA-497A-B90C-C39573D8BB7C}" sibTransId="{3061B005-7EB4-4550-88FE-92E157EB441E}"/>
    <dgm:cxn modelId="{3F8ADC71-AFD8-402A-88E2-05CF6A7DEF71}" type="presOf" srcId="{BEB7E331-B879-441A-B7F2-E8A4F0373D91}" destId="{9BA31C84-2F86-4FAB-8A77-0E68CCEAB591}" srcOrd="0" destOrd="0" presId="urn:microsoft.com/office/officeart/2005/8/layout/cycle2"/>
    <dgm:cxn modelId="{F192BC6E-2F42-446F-ABD6-03BABD2933DB}" srcId="{32D5378B-3BB5-486E-9DB6-D107F321F71C}" destId="{27C0C6E8-F214-472F-9E89-B03B2EE250B8}" srcOrd="3" destOrd="0" parTransId="{61A35878-369D-4FD2-A2CC-F19A08EFFF69}" sibTransId="{68F15A0B-4E70-448D-9CFF-2ECA71559CB5}"/>
    <dgm:cxn modelId="{DFF3F627-7C1B-45D6-80BB-2FE0D9DBF140}" srcId="{32D5378B-3BB5-486E-9DB6-D107F321F71C}" destId="{BEB7E331-B879-441A-B7F2-E8A4F0373D91}" srcOrd="0" destOrd="0" parTransId="{6428D3E7-9EF5-4C76-A8A1-E5F9BCC94297}" sibTransId="{77688A04-62B1-4B7C-8B29-F1BBD3FC02F0}"/>
    <dgm:cxn modelId="{F71BB0B5-151C-4684-A7BB-1C699DE7D46A}" type="presOf" srcId="{D81797D1-74A8-46D3-A22A-B896A216D432}" destId="{08F5DC40-3136-433B-990F-A041F61B6F51}" srcOrd="1" destOrd="0" presId="urn:microsoft.com/office/officeart/2005/8/layout/cycle2"/>
    <dgm:cxn modelId="{8A48D71E-6D9A-4A3A-AB5C-70DDAEBD62AA}" type="presOf" srcId="{77688A04-62B1-4B7C-8B29-F1BBD3FC02F0}" destId="{F64C5F7B-1910-428E-B0F0-8DE5DD9C1565}" srcOrd="0" destOrd="0" presId="urn:microsoft.com/office/officeart/2005/8/layout/cycle2"/>
    <dgm:cxn modelId="{3972610B-8EF5-49FB-B9DF-009994AEC718}" type="presOf" srcId="{6D5EF218-9480-4B1E-B60E-0337119153FF}" destId="{B2B9EE8D-398E-420E-9BBB-CC4843997000}" srcOrd="0" destOrd="0" presId="urn:microsoft.com/office/officeart/2005/8/layout/cycle2"/>
    <dgm:cxn modelId="{D8DB8D86-8F72-49A7-8943-3F8DD8926FDA}" type="presOf" srcId="{68F15A0B-4E70-448D-9CFF-2ECA71559CB5}" destId="{DC008884-3F1B-4265-962B-49A77E4E47AF}" srcOrd="0" destOrd="0" presId="urn:microsoft.com/office/officeart/2005/8/layout/cycle2"/>
    <dgm:cxn modelId="{C56BC5F1-595E-4374-9619-98D6B8372053}" type="presOf" srcId="{923E05CB-15F8-4707-838C-4259882FA1A2}" destId="{83762475-5E45-465E-83F4-CFAC2996DCE5}" srcOrd="0" destOrd="0" presId="urn:microsoft.com/office/officeart/2005/8/layout/cycle2"/>
    <dgm:cxn modelId="{F217095E-5E07-4D01-8C30-EF31449C37FC}" type="presOf" srcId="{3061B005-7EB4-4550-88FE-92E157EB441E}" destId="{7B68BEE5-C6A1-4981-A411-89604DA7B16E}" srcOrd="0" destOrd="0" presId="urn:microsoft.com/office/officeart/2005/8/layout/cycle2"/>
    <dgm:cxn modelId="{AC574501-DB09-4BCC-90FD-B4787F454D67}" type="presOf" srcId="{2F3889E4-FAA1-43E7-968A-071D790EDCE7}" destId="{01481C3E-A668-405F-8B43-6E9F6278F4AE}" srcOrd="1" destOrd="0" presId="urn:microsoft.com/office/officeart/2005/8/layout/cycle2"/>
    <dgm:cxn modelId="{73D55718-1F2F-4977-9EA2-A964EFFB4D11}" type="presOf" srcId="{68F15A0B-4E70-448D-9CFF-2ECA71559CB5}" destId="{D94153C7-55C5-4848-8FE6-106686D25FCB}" srcOrd="1" destOrd="0" presId="urn:microsoft.com/office/officeart/2005/8/layout/cycle2"/>
    <dgm:cxn modelId="{A400DDD8-D728-4AEB-B2C1-5DB4C0BFD5D3}" type="presParOf" srcId="{4AD72598-8812-43EB-A14F-D095CEFBA649}" destId="{9BA31C84-2F86-4FAB-8A77-0E68CCEAB591}" srcOrd="0" destOrd="0" presId="urn:microsoft.com/office/officeart/2005/8/layout/cycle2"/>
    <dgm:cxn modelId="{34FBA0EC-E64F-4787-8F61-72E1C720119F}" type="presParOf" srcId="{4AD72598-8812-43EB-A14F-D095CEFBA649}" destId="{F64C5F7B-1910-428E-B0F0-8DE5DD9C1565}" srcOrd="1" destOrd="0" presId="urn:microsoft.com/office/officeart/2005/8/layout/cycle2"/>
    <dgm:cxn modelId="{E43D766B-2C55-4237-8B3A-2ACC518DFDB7}" type="presParOf" srcId="{F64C5F7B-1910-428E-B0F0-8DE5DD9C1565}" destId="{4849E848-C4D5-4217-B890-A5236682B90B}" srcOrd="0" destOrd="0" presId="urn:microsoft.com/office/officeart/2005/8/layout/cycle2"/>
    <dgm:cxn modelId="{41B1B56E-4B86-4478-BD70-BFB266CFE26C}" type="presParOf" srcId="{4AD72598-8812-43EB-A14F-D095CEFBA649}" destId="{B2B9EE8D-398E-420E-9BBB-CC4843997000}" srcOrd="2" destOrd="0" presId="urn:microsoft.com/office/officeart/2005/8/layout/cycle2"/>
    <dgm:cxn modelId="{79B6C7CA-65B8-4BF3-BDD1-ECE63CED877E}" type="presParOf" srcId="{4AD72598-8812-43EB-A14F-D095CEFBA649}" destId="{9FED754A-C431-4A74-A097-A4B5EF1AA275}" srcOrd="3" destOrd="0" presId="urn:microsoft.com/office/officeart/2005/8/layout/cycle2"/>
    <dgm:cxn modelId="{3BA02172-BE25-4F3B-8177-9A4295D9ED7F}" type="presParOf" srcId="{9FED754A-C431-4A74-A097-A4B5EF1AA275}" destId="{08F5DC40-3136-433B-990F-A041F61B6F51}" srcOrd="0" destOrd="0" presId="urn:microsoft.com/office/officeart/2005/8/layout/cycle2"/>
    <dgm:cxn modelId="{637ACC30-2290-4D4C-B13F-1A39F5AE0C0D}" type="presParOf" srcId="{4AD72598-8812-43EB-A14F-D095CEFBA649}" destId="{36C0FBEA-09CA-42C6-8460-59BF0E3C13C5}" srcOrd="4" destOrd="0" presId="urn:microsoft.com/office/officeart/2005/8/layout/cycle2"/>
    <dgm:cxn modelId="{16408616-B0B1-4548-845E-5B4A0D3EA7B1}" type="presParOf" srcId="{4AD72598-8812-43EB-A14F-D095CEFBA649}" destId="{BF172332-42DD-4BB2-B7A3-F88DD4B85037}" srcOrd="5" destOrd="0" presId="urn:microsoft.com/office/officeart/2005/8/layout/cycle2"/>
    <dgm:cxn modelId="{2CBADDDA-72D1-48EE-AC26-6D2D7F8441B1}" type="presParOf" srcId="{BF172332-42DD-4BB2-B7A3-F88DD4B85037}" destId="{01481C3E-A668-405F-8B43-6E9F6278F4AE}" srcOrd="0" destOrd="0" presId="urn:microsoft.com/office/officeart/2005/8/layout/cycle2"/>
    <dgm:cxn modelId="{4A294321-8972-4FA6-A0C9-3A7DE4D8D856}" type="presParOf" srcId="{4AD72598-8812-43EB-A14F-D095CEFBA649}" destId="{6BE560DA-80F1-4AA5-9559-4E85923D4F93}" srcOrd="6" destOrd="0" presId="urn:microsoft.com/office/officeart/2005/8/layout/cycle2"/>
    <dgm:cxn modelId="{0E4ACD94-E46C-4FAB-9E0E-92BC9A1135AA}" type="presParOf" srcId="{4AD72598-8812-43EB-A14F-D095CEFBA649}" destId="{DC008884-3F1B-4265-962B-49A77E4E47AF}" srcOrd="7" destOrd="0" presId="urn:microsoft.com/office/officeart/2005/8/layout/cycle2"/>
    <dgm:cxn modelId="{E474BF17-B196-49E3-94BF-1EB2226FD269}" type="presParOf" srcId="{DC008884-3F1B-4265-962B-49A77E4E47AF}" destId="{D94153C7-55C5-4848-8FE6-106686D25FCB}" srcOrd="0" destOrd="0" presId="urn:microsoft.com/office/officeart/2005/8/layout/cycle2"/>
    <dgm:cxn modelId="{675EF705-BAD1-4F27-9872-66A010E52D8D}" type="presParOf" srcId="{4AD72598-8812-43EB-A14F-D095CEFBA649}" destId="{83762475-5E45-465E-83F4-CFAC2996DCE5}" srcOrd="8" destOrd="0" presId="urn:microsoft.com/office/officeart/2005/8/layout/cycle2"/>
    <dgm:cxn modelId="{7BC9D483-4ED3-4DB5-8555-9B8FD6385A50}" type="presParOf" srcId="{4AD72598-8812-43EB-A14F-D095CEFBA649}" destId="{7B68BEE5-C6A1-4981-A411-89604DA7B16E}" srcOrd="9" destOrd="0" presId="urn:microsoft.com/office/officeart/2005/8/layout/cycle2"/>
    <dgm:cxn modelId="{F706B178-024F-4567-AC85-4B1215DE3141}" type="presParOf" srcId="{7B68BEE5-C6A1-4981-A411-89604DA7B16E}" destId="{709B84FA-8633-4695-B6A0-67350146BA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81E420-0CE0-4559-9E86-4FAC06CEBA8B}" type="doc">
      <dgm:prSet loTypeId="urn:microsoft.com/office/officeart/2005/8/layout/pyramid2" loCatId="list" qsTypeId="urn:microsoft.com/office/officeart/2005/8/quickstyle/3d2" qsCatId="3D" csTypeId="urn:microsoft.com/office/officeart/2005/8/colors/accent3_1" csCatId="accent3" phldr="1"/>
      <dgm:spPr/>
    </dgm:pt>
    <dgm:pt modelId="{F58C8634-2986-42EC-8850-3F15A6995AA5}">
      <dgm:prSet phldrT="[Text]" custT="1"/>
      <dgm:spPr/>
      <dgm:t>
        <a:bodyPr/>
        <a:lstStyle/>
        <a:p>
          <a:pPr rtl="1"/>
          <a:r>
            <a:rPr lang="ar-EG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ترفع بثبوت النون</a:t>
          </a:r>
        </a:p>
        <a:p>
          <a:pPr rtl="1"/>
          <a:r>
            <a:rPr lang="ar-EG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الطلاب  يلتحقون بالسنة التحضيرية</a:t>
          </a:r>
          <a:endParaRPr lang="ar-EG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D2C8BB-AD6C-4851-A4BA-75C3AD3AFBA4}" type="parTrans" cxnId="{39C05786-401D-4444-8B44-0FD4E15C1A92}">
      <dgm:prSet/>
      <dgm:spPr/>
      <dgm:t>
        <a:bodyPr/>
        <a:lstStyle/>
        <a:p>
          <a:pPr rtl="1"/>
          <a:endParaRPr lang="ar-EG"/>
        </a:p>
      </dgm:t>
    </dgm:pt>
    <dgm:pt modelId="{B5F65008-0BAF-4283-ACA3-169203680B5A}" type="sibTrans" cxnId="{39C05786-401D-4444-8B44-0FD4E15C1A92}">
      <dgm:prSet/>
      <dgm:spPr/>
      <dgm:t>
        <a:bodyPr/>
        <a:lstStyle/>
        <a:p>
          <a:pPr rtl="1"/>
          <a:endParaRPr lang="ar-EG"/>
        </a:p>
      </dgm:t>
    </dgm:pt>
    <dgm:pt modelId="{67631428-FD82-4700-8B81-49CEA12A6CAC}">
      <dgm:prSet phldrT="[Text]" custT="1"/>
      <dgm:spPr/>
      <dgm:t>
        <a:bodyPr/>
        <a:lstStyle/>
        <a:p>
          <a:pPr rtl="1"/>
          <a:r>
            <a:rPr lang="ar-EG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تنصب بحذف النون</a:t>
          </a:r>
        </a:p>
        <a:p>
          <a:pPr rtl="1"/>
          <a:r>
            <a:rPr lang="ar-EG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عليك أن </a:t>
          </a:r>
          <a:r>
            <a:rPr lang="ar-EG" sz="2800" b="1" i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تلتحقى</a:t>
          </a:r>
          <a:r>
            <a:rPr lang="ar-EG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بالسنة التحضيرية</a:t>
          </a:r>
          <a:endParaRPr lang="ar-EG" sz="28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CE15FD-B9C5-481C-84A6-CE1CBC3BF959}" type="parTrans" cxnId="{E6C452FC-A6B0-45A3-B372-2EE15D079145}">
      <dgm:prSet/>
      <dgm:spPr/>
      <dgm:t>
        <a:bodyPr/>
        <a:lstStyle/>
        <a:p>
          <a:pPr rtl="1"/>
          <a:endParaRPr lang="ar-EG"/>
        </a:p>
      </dgm:t>
    </dgm:pt>
    <dgm:pt modelId="{E8DFAA75-92EA-4502-95F9-3D2F030B30CF}" type="sibTrans" cxnId="{E6C452FC-A6B0-45A3-B372-2EE15D079145}">
      <dgm:prSet/>
      <dgm:spPr/>
      <dgm:t>
        <a:bodyPr/>
        <a:lstStyle/>
        <a:p>
          <a:pPr rtl="1"/>
          <a:endParaRPr lang="ar-EG"/>
        </a:p>
      </dgm:t>
    </dgm:pt>
    <dgm:pt modelId="{07DE810D-3CD7-42F1-9068-D51CBAD7A83A}">
      <dgm:prSet phldrT="[Text]" custT="1"/>
      <dgm:spPr/>
      <dgm:t>
        <a:bodyPr/>
        <a:lstStyle/>
        <a:p>
          <a:pPr rtl="1"/>
          <a:r>
            <a:rPr lang="ar-EG" sz="3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تجزم بحذف النون </a:t>
          </a:r>
        </a:p>
        <a:p>
          <a:pPr rtl="1"/>
          <a:r>
            <a:rPr lang="ar-EG" sz="28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الطلاب  لم ي</a:t>
          </a:r>
          <a:r>
            <a:rPr lang="ar-SA" sz="28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هملوا في أداء واجبهم .</a:t>
          </a:r>
          <a:endParaRPr lang="ar-EG" sz="28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CB4B41-F0B7-4139-9378-1FADCE6DDACB}" type="parTrans" cxnId="{A2539C20-D1C6-4622-B2DE-02B1D88D6646}">
      <dgm:prSet/>
      <dgm:spPr/>
      <dgm:t>
        <a:bodyPr/>
        <a:lstStyle/>
        <a:p>
          <a:pPr rtl="1"/>
          <a:endParaRPr lang="ar-EG"/>
        </a:p>
      </dgm:t>
    </dgm:pt>
    <dgm:pt modelId="{1427AA55-3867-4D0B-8185-7B67A5E9C73C}" type="sibTrans" cxnId="{A2539C20-D1C6-4622-B2DE-02B1D88D6646}">
      <dgm:prSet/>
      <dgm:spPr/>
      <dgm:t>
        <a:bodyPr/>
        <a:lstStyle/>
        <a:p>
          <a:pPr rtl="1"/>
          <a:endParaRPr lang="ar-EG"/>
        </a:p>
      </dgm:t>
    </dgm:pt>
    <dgm:pt modelId="{5685B98A-5E01-479F-B584-F67EC5D8FE01}" type="pres">
      <dgm:prSet presAssocID="{8681E420-0CE0-4559-9E86-4FAC06CEBA8B}" presName="compositeShape" presStyleCnt="0">
        <dgm:presLayoutVars>
          <dgm:dir/>
          <dgm:resizeHandles/>
        </dgm:presLayoutVars>
      </dgm:prSet>
      <dgm:spPr/>
    </dgm:pt>
    <dgm:pt modelId="{2AA4A9E7-DEAC-4D20-93A8-30662D583617}" type="pres">
      <dgm:prSet presAssocID="{8681E420-0CE0-4559-9E86-4FAC06CEBA8B}" presName="pyramid" presStyleLbl="node1" presStyleIdx="0" presStyleCnt="1" custScaleX="131186" custLinFactNeighborX="1090"/>
      <dgm:spPr/>
    </dgm:pt>
    <dgm:pt modelId="{61F7AA1B-B782-4E36-959E-E87DBFC6A613}" type="pres">
      <dgm:prSet presAssocID="{8681E420-0CE0-4559-9E86-4FAC06CEBA8B}" presName="theList" presStyleCnt="0"/>
      <dgm:spPr/>
    </dgm:pt>
    <dgm:pt modelId="{B9101CA9-6645-40D3-9E69-4ED81ACE4FC2}" type="pres">
      <dgm:prSet presAssocID="{F58C8634-2986-42EC-8850-3F15A6995AA5}" presName="aNode" presStyleLbl="fgAcc1" presStyleIdx="0" presStyleCnt="3" custScaleX="111184" custScaleY="964354" custLinFactY="-200000" custLinFactNeighborX="18343" custLinFactNeighborY="-21956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DAB036B-878A-4D56-B1E3-C9E088E16CB3}" type="pres">
      <dgm:prSet presAssocID="{F58C8634-2986-42EC-8850-3F15A6995AA5}" presName="aSpace" presStyleCnt="0"/>
      <dgm:spPr/>
    </dgm:pt>
    <dgm:pt modelId="{DB72688D-2380-49F3-9177-9758C7C888CD}" type="pres">
      <dgm:prSet presAssocID="{67631428-FD82-4700-8B81-49CEA12A6CAC}" presName="aNode" presStyleLbl="fgAcc1" presStyleIdx="1" presStyleCnt="3" custScaleX="97572" custScaleY="1025919" custLinFactX="-5591" custLinFactY="-1066799" custLinFactNeighborX="-100000" custLinFactNeighborY="-1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4065598-798B-4841-92B6-4860C400601A}" type="pres">
      <dgm:prSet presAssocID="{67631428-FD82-4700-8B81-49CEA12A6CAC}" presName="aSpace" presStyleCnt="0"/>
      <dgm:spPr/>
    </dgm:pt>
    <dgm:pt modelId="{44C061DE-DCF1-482C-9F39-7664244C526C}" type="pres">
      <dgm:prSet presAssocID="{07DE810D-3CD7-42F1-9068-D51CBAD7A83A}" presName="aNode" presStyleLbl="fgAcc1" presStyleIdx="2" presStyleCnt="3" custScaleX="106865" custScaleY="1427246" custLinFactY="-640191" custLinFactNeighborX="13047" custLinFactNeighborY="-7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D758712-AD57-4C22-948A-77F09C7EE404}" type="pres">
      <dgm:prSet presAssocID="{07DE810D-3CD7-42F1-9068-D51CBAD7A83A}" presName="aSpace" presStyleCnt="0"/>
      <dgm:spPr/>
    </dgm:pt>
  </dgm:ptLst>
  <dgm:cxnLst>
    <dgm:cxn modelId="{A2539C20-D1C6-4622-B2DE-02B1D88D6646}" srcId="{8681E420-0CE0-4559-9E86-4FAC06CEBA8B}" destId="{07DE810D-3CD7-42F1-9068-D51CBAD7A83A}" srcOrd="2" destOrd="0" parTransId="{9DCB4B41-F0B7-4139-9378-1FADCE6DDACB}" sibTransId="{1427AA55-3867-4D0B-8185-7B67A5E9C73C}"/>
    <dgm:cxn modelId="{39C05786-401D-4444-8B44-0FD4E15C1A92}" srcId="{8681E420-0CE0-4559-9E86-4FAC06CEBA8B}" destId="{F58C8634-2986-42EC-8850-3F15A6995AA5}" srcOrd="0" destOrd="0" parTransId="{78D2C8BB-AD6C-4851-A4BA-75C3AD3AFBA4}" sibTransId="{B5F65008-0BAF-4283-ACA3-169203680B5A}"/>
    <dgm:cxn modelId="{C1B28FEB-A434-48A4-98B2-4C438DB1092A}" type="presOf" srcId="{07DE810D-3CD7-42F1-9068-D51CBAD7A83A}" destId="{44C061DE-DCF1-482C-9F39-7664244C526C}" srcOrd="0" destOrd="0" presId="urn:microsoft.com/office/officeart/2005/8/layout/pyramid2"/>
    <dgm:cxn modelId="{E6C452FC-A6B0-45A3-B372-2EE15D079145}" srcId="{8681E420-0CE0-4559-9E86-4FAC06CEBA8B}" destId="{67631428-FD82-4700-8B81-49CEA12A6CAC}" srcOrd="1" destOrd="0" parTransId="{1ACE15FD-B9C5-481C-84A6-CE1CBC3BF959}" sibTransId="{E8DFAA75-92EA-4502-95F9-3D2F030B30CF}"/>
    <dgm:cxn modelId="{60C92E28-7AB3-4A1A-9CFA-CADF010323D1}" type="presOf" srcId="{67631428-FD82-4700-8B81-49CEA12A6CAC}" destId="{DB72688D-2380-49F3-9177-9758C7C888CD}" srcOrd="0" destOrd="0" presId="urn:microsoft.com/office/officeart/2005/8/layout/pyramid2"/>
    <dgm:cxn modelId="{34CCF119-E636-4951-8D11-651F14A2B264}" type="presOf" srcId="{8681E420-0CE0-4559-9E86-4FAC06CEBA8B}" destId="{5685B98A-5E01-479F-B584-F67EC5D8FE01}" srcOrd="0" destOrd="0" presId="urn:microsoft.com/office/officeart/2005/8/layout/pyramid2"/>
    <dgm:cxn modelId="{72F8730A-CCF0-4A12-99CA-96F6D081377C}" type="presOf" srcId="{F58C8634-2986-42EC-8850-3F15A6995AA5}" destId="{B9101CA9-6645-40D3-9E69-4ED81ACE4FC2}" srcOrd="0" destOrd="0" presId="urn:microsoft.com/office/officeart/2005/8/layout/pyramid2"/>
    <dgm:cxn modelId="{D2D41B01-8D5B-40BC-BBEA-C078ECC4CB37}" type="presParOf" srcId="{5685B98A-5E01-479F-B584-F67EC5D8FE01}" destId="{2AA4A9E7-DEAC-4D20-93A8-30662D583617}" srcOrd="0" destOrd="0" presId="urn:microsoft.com/office/officeart/2005/8/layout/pyramid2"/>
    <dgm:cxn modelId="{34BCF64A-0454-41E7-B9B7-71FEB090ABB2}" type="presParOf" srcId="{5685B98A-5E01-479F-B584-F67EC5D8FE01}" destId="{61F7AA1B-B782-4E36-959E-E87DBFC6A613}" srcOrd="1" destOrd="0" presId="urn:microsoft.com/office/officeart/2005/8/layout/pyramid2"/>
    <dgm:cxn modelId="{D761F33E-89FF-4B41-862F-4FF70F4BF406}" type="presParOf" srcId="{61F7AA1B-B782-4E36-959E-E87DBFC6A613}" destId="{B9101CA9-6645-40D3-9E69-4ED81ACE4FC2}" srcOrd="0" destOrd="0" presId="urn:microsoft.com/office/officeart/2005/8/layout/pyramid2"/>
    <dgm:cxn modelId="{C880922A-6D42-48FC-B561-D49601308B0D}" type="presParOf" srcId="{61F7AA1B-B782-4E36-959E-E87DBFC6A613}" destId="{5DAB036B-878A-4D56-B1E3-C9E088E16CB3}" srcOrd="1" destOrd="0" presId="urn:microsoft.com/office/officeart/2005/8/layout/pyramid2"/>
    <dgm:cxn modelId="{96EA672F-3AE2-4817-9201-6A2D1380AE55}" type="presParOf" srcId="{61F7AA1B-B782-4E36-959E-E87DBFC6A613}" destId="{DB72688D-2380-49F3-9177-9758C7C888CD}" srcOrd="2" destOrd="0" presId="urn:microsoft.com/office/officeart/2005/8/layout/pyramid2"/>
    <dgm:cxn modelId="{65F098A3-8BFC-4EEA-AF3A-6FD26858595E}" type="presParOf" srcId="{61F7AA1B-B782-4E36-959E-E87DBFC6A613}" destId="{14065598-798B-4841-92B6-4860C400601A}" srcOrd="3" destOrd="0" presId="urn:microsoft.com/office/officeart/2005/8/layout/pyramid2"/>
    <dgm:cxn modelId="{C5145CFA-AB1A-4F6D-9C2C-DEFA7FE47E23}" type="presParOf" srcId="{61F7AA1B-B782-4E36-959E-E87DBFC6A613}" destId="{44C061DE-DCF1-482C-9F39-7664244C526C}" srcOrd="4" destOrd="0" presId="urn:microsoft.com/office/officeart/2005/8/layout/pyramid2"/>
    <dgm:cxn modelId="{7AEF7635-A51E-4957-9F6B-37A581007CDF}" type="presParOf" srcId="{61F7AA1B-B782-4E36-959E-E87DBFC6A613}" destId="{5D758712-AD57-4C22-948A-77F09C7EE40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A13417-4FAF-412C-979A-67A68FECBB5B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6386125D-5181-4607-BA57-BAFC9F3BE897}" type="pres">
      <dgm:prSet presAssocID="{C6A13417-4FAF-412C-979A-67A68FECBB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9E31908-8596-46AA-91FC-B3AA843ABCC0}" type="presOf" srcId="{C6A13417-4FAF-412C-979A-67A68FECBB5B}" destId="{6386125D-5181-4607-BA57-BAFC9F3BE897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0EBD0B-B7A1-4967-A9CC-29F07023EA7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4B17DA7-F179-437F-B319-7AAB5BFDFBE4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المنع من الصرف لعلة واحدة</a:t>
          </a:r>
          <a:endParaRPr lang="ar-SA" sz="3200" b="1" dirty="0"/>
        </a:p>
      </dgm:t>
    </dgm:pt>
    <dgm:pt modelId="{3261063C-6E4F-49F9-8E23-BF327ED69D50}" type="parTrans" cxnId="{079658FE-8C79-4225-BBD6-E22BC129E265}">
      <dgm:prSet/>
      <dgm:spPr/>
      <dgm:t>
        <a:bodyPr/>
        <a:lstStyle/>
        <a:p>
          <a:pPr rtl="1"/>
          <a:endParaRPr lang="ar-SA"/>
        </a:p>
      </dgm:t>
    </dgm:pt>
    <dgm:pt modelId="{2B7D8995-A19B-47FF-876E-38725590A0AB}" type="sibTrans" cxnId="{079658FE-8C79-4225-BBD6-E22BC129E265}">
      <dgm:prSet/>
      <dgm:spPr/>
      <dgm:t>
        <a:bodyPr/>
        <a:lstStyle/>
        <a:p>
          <a:pPr rtl="1"/>
          <a:endParaRPr lang="ar-SA"/>
        </a:p>
      </dgm:t>
    </dgm:pt>
    <dgm:pt modelId="{26C756FE-4DE2-4602-BD25-039979793725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لوجود ألف التأنيث.</a:t>
          </a:r>
          <a:endParaRPr lang="ar-SA" sz="3200" b="1" dirty="0"/>
        </a:p>
      </dgm:t>
    </dgm:pt>
    <dgm:pt modelId="{292FEBDD-14BF-443E-AF7E-EBF5137C1D30}" type="parTrans" cxnId="{42382313-A4AC-4746-AE67-548E1512A847}">
      <dgm:prSet/>
      <dgm:spPr/>
      <dgm:t>
        <a:bodyPr/>
        <a:lstStyle/>
        <a:p>
          <a:pPr rtl="1"/>
          <a:endParaRPr lang="ar-SA"/>
        </a:p>
      </dgm:t>
    </dgm:pt>
    <dgm:pt modelId="{81DCB831-605E-4342-B1AE-3A9A511214CA}" type="sibTrans" cxnId="{42382313-A4AC-4746-AE67-548E1512A847}">
      <dgm:prSet/>
      <dgm:spPr/>
      <dgm:t>
        <a:bodyPr/>
        <a:lstStyle/>
        <a:p>
          <a:pPr rtl="1"/>
          <a:endParaRPr lang="ar-SA"/>
        </a:p>
      </dgm:t>
    </dgm:pt>
    <dgm:pt modelId="{B251EA88-77A3-4AAD-8311-2BDD6472F71B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المنع من الصرف لعلتين :</a:t>
          </a:r>
          <a:endParaRPr lang="ar-SA" sz="3200" b="1" dirty="0"/>
        </a:p>
      </dgm:t>
    </dgm:pt>
    <dgm:pt modelId="{A77E6F23-4CAA-4F0F-B5B4-021237FF0417}" type="parTrans" cxnId="{9F831BF1-AEF9-4F81-8034-F5344FA493CA}">
      <dgm:prSet/>
      <dgm:spPr/>
      <dgm:t>
        <a:bodyPr/>
        <a:lstStyle/>
        <a:p>
          <a:pPr rtl="1"/>
          <a:endParaRPr lang="ar-SA"/>
        </a:p>
      </dgm:t>
    </dgm:pt>
    <dgm:pt modelId="{BAE2F71C-EF95-4DB3-BCE0-C82EBFF795E8}" type="sibTrans" cxnId="{9F831BF1-AEF9-4F81-8034-F5344FA493CA}">
      <dgm:prSet/>
      <dgm:spPr/>
      <dgm:t>
        <a:bodyPr/>
        <a:lstStyle/>
        <a:p>
          <a:pPr rtl="1"/>
          <a:endParaRPr lang="ar-SA"/>
        </a:p>
      </dgm:t>
    </dgm:pt>
    <dgm:pt modelId="{91631C7A-5846-4D94-8036-2170BEE92C6B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العلمية + ...</a:t>
          </a:r>
          <a:endParaRPr lang="ar-SA" sz="3200" b="1" dirty="0"/>
        </a:p>
      </dgm:t>
    </dgm:pt>
    <dgm:pt modelId="{EB85A2C2-57F1-4388-922D-68DFEC5D843C}" type="parTrans" cxnId="{A7C0484F-672C-46F8-899F-71A70542AD93}">
      <dgm:prSet/>
      <dgm:spPr/>
      <dgm:t>
        <a:bodyPr/>
        <a:lstStyle/>
        <a:p>
          <a:pPr rtl="1"/>
          <a:endParaRPr lang="ar-SA"/>
        </a:p>
      </dgm:t>
    </dgm:pt>
    <dgm:pt modelId="{D9DDEBDF-155C-432C-852D-8371912E9E9E}" type="sibTrans" cxnId="{A7C0484F-672C-46F8-899F-71A70542AD93}">
      <dgm:prSet/>
      <dgm:spPr/>
      <dgm:t>
        <a:bodyPr/>
        <a:lstStyle/>
        <a:p>
          <a:pPr rtl="1"/>
          <a:endParaRPr lang="ar-SA"/>
        </a:p>
      </dgm:t>
    </dgm:pt>
    <dgm:pt modelId="{A5FCAC56-74BC-447D-8F55-B298CAA3DC01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الوصفية +...</a:t>
          </a:r>
          <a:endParaRPr lang="ar-SA" sz="3200" b="1" dirty="0"/>
        </a:p>
      </dgm:t>
    </dgm:pt>
    <dgm:pt modelId="{B23022BA-DD1F-4A83-BE04-95FDA96CF854}" type="parTrans" cxnId="{BBE01D11-F43C-4593-B6EB-C85614D26C20}">
      <dgm:prSet/>
      <dgm:spPr/>
      <dgm:t>
        <a:bodyPr/>
        <a:lstStyle/>
        <a:p>
          <a:pPr rtl="1"/>
          <a:endParaRPr lang="ar-SA"/>
        </a:p>
      </dgm:t>
    </dgm:pt>
    <dgm:pt modelId="{0377BDA5-9156-4E2F-B4BC-058C21B6ABB1}" type="sibTrans" cxnId="{BBE01D11-F43C-4593-B6EB-C85614D26C20}">
      <dgm:prSet/>
      <dgm:spPr/>
      <dgm:t>
        <a:bodyPr/>
        <a:lstStyle/>
        <a:p>
          <a:pPr rtl="1"/>
          <a:endParaRPr lang="ar-SA"/>
        </a:p>
      </dgm:t>
    </dgm:pt>
    <dgm:pt modelId="{B9861A3B-192D-450A-A73F-9097804D1F90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لكون الاسم على صيغة منتهى الجموع</a:t>
          </a:r>
          <a:r>
            <a:rPr lang="ar-SA" sz="2300" dirty="0" smtClean="0"/>
            <a:t>.</a:t>
          </a:r>
          <a:endParaRPr lang="ar-SA" sz="2300" dirty="0"/>
        </a:p>
      </dgm:t>
    </dgm:pt>
    <dgm:pt modelId="{D8F79E19-6792-4905-9567-DB9E80CA76B0}" type="parTrans" cxnId="{2568A044-C51E-474A-A19C-6C4340EFC2A7}">
      <dgm:prSet/>
      <dgm:spPr/>
      <dgm:t>
        <a:bodyPr/>
        <a:lstStyle/>
        <a:p>
          <a:pPr rtl="1"/>
          <a:endParaRPr lang="ar-SA"/>
        </a:p>
      </dgm:t>
    </dgm:pt>
    <dgm:pt modelId="{10B16258-6375-4597-8B36-2749F33E80A6}" type="sibTrans" cxnId="{2568A044-C51E-474A-A19C-6C4340EFC2A7}">
      <dgm:prSet/>
      <dgm:spPr/>
      <dgm:t>
        <a:bodyPr/>
        <a:lstStyle/>
        <a:p>
          <a:pPr rtl="1"/>
          <a:endParaRPr lang="ar-SA"/>
        </a:p>
      </dgm:t>
    </dgm:pt>
    <dgm:pt modelId="{8CA8251F-9AE8-4F45-AC2A-5C5C3BDEFFF9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(مع كل منهما علة أخرى)</a:t>
          </a:r>
          <a:endParaRPr lang="ar-SA" sz="3200" b="1" dirty="0"/>
        </a:p>
      </dgm:t>
    </dgm:pt>
    <dgm:pt modelId="{A68C4BAE-6C43-4B50-8C62-7599530D87A3}" type="parTrans" cxnId="{94D104DF-5788-4B2D-B2C8-E577EE2F048D}">
      <dgm:prSet/>
      <dgm:spPr/>
      <dgm:t>
        <a:bodyPr/>
        <a:lstStyle/>
        <a:p>
          <a:pPr rtl="1"/>
          <a:endParaRPr lang="ar-SA"/>
        </a:p>
      </dgm:t>
    </dgm:pt>
    <dgm:pt modelId="{374728FF-15A4-4401-B94C-637ACCFCA332}" type="sibTrans" cxnId="{94D104DF-5788-4B2D-B2C8-E577EE2F048D}">
      <dgm:prSet/>
      <dgm:spPr/>
      <dgm:t>
        <a:bodyPr/>
        <a:lstStyle/>
        <a:p>
          <a:pPr rtl="1"/>
          <a:endParaRPr lang="ar-SA"/>
        </a:p>
      </dgm:t>
    </dgm:pt>
    <dgm:pt modelId="{080ED4E7-DBCA-4137-A7EA-E98FEE7331C6}" type="pres">
      <dgm:prSet presAssocID="{DA0EBD0B-B7A1-4967-A9CC-29F07023EA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81386B-9666-4565-89F6-BA9CD876F81D}" type="pres">
      <dgm:prSet presAssocID="{64B17DA7-F179-437F-B319-7AAB5BFDFBE4}" presName="parentText" presStyleLbl="node1" presStyleIdx="0" presStyleCnt="2" custLinFactNeighborX="-1974" custLinFactNeighborY="-158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75535C-F202-421D-ADE3-0C97DA282E1C}" type="pres">
      <dgm:prSet presAssocID="{64B17DA7-F179-437F-B319-7AAB5BFDFBE4}" presName="childText" presStyleLbl="revTx" presStyleIdx="0" presStyleCnt="2" custScaleY="1510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B3112C-13BD-4CB5-A7EB-9BDFDD61B972}" type="pres">
      <dgm:prSet presAssocID="{B251EA88-77A3-4AAD-8311-2BDD6472F7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DB1EEA-964E-45FB-85ED-DB5D886ECC12}" type="pres">
      <dgm:prSet presAssocID="{B251EA88-77A3-4AAD-8311-2BDD6472F7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BE01D11-F43C-4593-B6EB-C85614D26C20}" srcId="{B251EA88-77A3-4AAD-8311-2BDD6472F71B}" destId="{A5FCAC56-74BC-447D-8F55-B298CAA3DC01}" srcOrd="1" destOrd="0" parTransId="{B23022BA-DD1F-4A83-BE04-95FDA96CF854}" sibTransId="{0377BDA5-9156-4E2F-B4BC-058C21B6ABB1}"/>
    <dgm:cxn modelId="{EE159C76-DA11-4762-8277-A122BB152D79}" type="presOf" srcId="{26C756FE-4DE2-4602-BD25-039979793725}" destId="{9875535C-F202-421D-ADE3-0C97DA282E1C}" srcOrd="0" destOrd="0" presId="urn:microsoft.com/office/officeart/2005/8/layout/vList2"/>
    <dgm:cxn modelId="{2F74C207-2BDA-445B-BC13-138E55F0E64F}" type="presOf" srcId="{8CA8251F-9AE8-4F45-AC2A-5C5C3BDEFFF9}" destId="{67DB1EEA-964E-45FB-85ED-DB5D886ECC12}" srcOrd="0" destOrd="2" presId="urn:microsoft.com/office/officeart/2005/8/layout/vList2"/>
    <dgm:cxn modelId="{A7C0484F-672C-46F8-899F-71A70542AD93}" srcId="{B251EA88-77A3-4AAD-8311-2BDD6472F71B}" destId="{91631C7A-5846-4D94-8036-2170BEE92C6B}" srcOrd="0" destOrd="0" parTransId="{EB85A2C2-57F1-4388-922D-68DFEC5D843C}" sibTransId="{D9DDEBDF-155C-432C-852D-8371912E9E9E}"/>
    <dgm:cxn modelId="{B29DF15B-9D4F-444E-B3AF-E9F6E9F793D9}" type="presOf" srcId="{91631C7A-5846-4D94-8036-2170BEE92C6B}" destId="{67DB1EEA-964E-45FB-85ED-DB5D886ECC12}" srcOrd="0" destOrd="0" presId="urn:microsoft.com/office/officeart/2005/8/layout/vList2"/>
    <dgm:cxn modelId="{2A54DAC5-3263-45F3-B98F-A0F6E1D222A8}" type="presOf" srcId="{DA0EBD0B-B7A1-4967-A9CC-29F07023EA7D}" destId="{080ED4E7-DBCA-4137-A7EA-E98FEE7331C6}" srcOrd="0" destOrd="0" presId="urn:microsoft.com/office/officeart/2005/8/layout/vList2"/>
    <dgm:cxn modelId="{079658FE-8C79-4225-BBD6-E22BC129E265}" srcId="{DA0EBD0B-B7A1-4967-A9CC-29F07023EA7D}" destId="{64B17DA7-F179-437F-B319-7AAB5BFDFBE4}" srcOrd="0" destOrd="0" parTransId="{3261063C-6E4F-49F9-8E23-BF327ED69D50}" sibTransId="{2B7D8995-A19B-47FF-876E-38725590A0AB}"/>
    <dgm:cxn modelId="{C53F306C-AAE7-4481-8041-E4F4C2BEBD57}" type="presOf" srcId="{64B17DA7-F179-437F-B319-7AAB5BFDFBE4}" destId="{4D81386B-9666-4565-89F6-BA9CD876F81D}" srcOrd="0" destOrd="0" presId="urn:microsoft.com/office/officeart/2005/8/layout/vList2"/>
    <dgm:cxn modelId="{70860760-1CBE-437A-BACD-67877E06561C}" type="presOf" srcId="{A5FCAC56-74BC-447D-8F55-B298CAA3DC01}" destId="{67DB1EEA-964E-45FB-85ED-DB5D886ECC12}" srcOrd="0" destOrd="1" presId="urn:microsoft.com/office/officeart/2005/8/layout/vList2"/>
    <dgm:cxn modelId="{2187AA5F-82B1-46A4-ABBE-896392AB40E8}" type="presOf" srcId="{B9861A3B-192D-450A-A73F-9097804D1F90}" destId="{9875535C-F202-421D-ADE3-0C97DA282E1C}" srcOrd="0" destOrd="1" presId="urn:microsoft.com/office/officeart/2005/8/layout/vList2"/>
    <dgm:cxn modelId="{42382313-A4AC-4746-AE67-548E1512A847}" srcId="{64B17DA7-F179-437F-B319-7AAB5BFDFBE4}" destId="{26C756FE-4DE2-4602-BD25-039979793725}" srcOrd="0" destOrd="0" parTransId="{292FEBDD-14BF-443E-AF7E-EBF5137C1D30}" sibTransId="{81DCB831-605E-4342-B1AE-3A9A511214CA}"/>
    <dgm:cxn modelId="{62335D1E-45F3-42A7-89CB-8DF6E05F1D5C}" type="presOf" srcId="{B251EA88-77A3-4AAD-8311-2BDD6472F71B}" destId="{E9B3112C-13BD-4CB5-A7EB-9BDFDD61B972}" srcOrd="0" destOrd="0" presId="urn:microsoft.com/office/officeart/2005/8/layout/vList2"/>
    <dgm:cxn modelId="{94D104DF-5788-4B2D-B2C8-E577EE2F048D}" srcId="{B251EA88-77A3-4AAD-8311-2BDD6472F71B}" destId="{8CA8251F-9AE8-4F45-AC2A-5C5C3BDEFFF9}" srcOrd="2" destOrd="0" parTransId="{A68C4BAE-6C43-4B50-8C62-7599530D87A3}" sibTransId="{374728FF-15A4-4401-B94C-637ACCFCA332}"/>
    <dgm:cxn modelId="{2568A044-C51E-474A-A19C-6C4340EFC2A7}" srcId="{64B17DA7-F179-437F-B319-7AAB5BFDFBE4}" destId="{B9861A3B-192D-450A-A73F-9097804D1F90}" srcOrd="1" destOrd="0" parTransId="{D8F79E19-6792-4905-9567-DB9E80CA76B0}" sibTransId="{10B16258-6375-4597-8B36-2749F33E80A6}"/>
    <dgm:cxn modelId="{9F831BF1-AEF9-4F81-8034-F5344FA493CA}" srcId="{DA0EBD0B-B7A1-4967-A9CC-29F07023EA7D}" destId="{B251EA88-77A3-4AAD-8311-2BDD6472F71B}" srcOrd="1" destOrd="0" parTransId="{A77E6F23-4CAA-4F0F-B5B4-021237FF0417}" sibTransId="{BAE2F71C-EF95-4DB3-BCE0-C82EBFF795E8}"/>
    <dgm:cxn modelId="{1D70997B-6FCB-4EC0-A83A-1E3CAA1000C6}" type="presParOf" srcId="{080ED4E7-DBCA-4137-A7EA-E98FEE7331C6}" destId="{4D81386B-9666-4565-89F6-BA9CD876F81D}" srcOrd="0" destOrd="0" presId="urn:microsoft.com/office/officeart/2005/8/layout/vList2"/>
    <dgm:cxn modelId="{724AB755-A7BF-4033-B8C7-A9DD8B3A826A}" type="presParOf" srcId="{080ED4E7-DBCA-4137-A7EA-E98FEE7331C6}" destId="{9875535C-F202-421D-ADE3-0C97DA282E1C}" srcOrd="1" destOrd="0" presId="urn:microsoft.com/office/officeart/2005/8/layout/vList2"/>
    <dgm:cxn modelId="{AB616854-DD9D-48B8-8859-4CF4E08E0450}" type="presParOf" srcId="{080ED4E7-DBCA-4137-A7EA-E98FEE7331C6}" destId="{E9B3112C-13BD-4CB5-A7EB-9BDFDD61B972}" srcOrd="2" destOrd="0" presId="urn:microsoft.com/office/officeart/2005/8/layout/vList2"/>
    <dgm:cxn modelId="{A508D5FB-E34C-47ED-AFE9-9CB459F50A45}" type="presParOf" srcId="{080ED4E7-DBCA-4137-A7EA-E98FEE7331C6}" destId="{67DB1EEA-964E-45FB-85ED-DB5D886ECC1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17809-C7D3-48F0-908F-4C21A3504E6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b="1" kern="1200" dirty="0" smtClean="0"/>
            <a:t>الفتحة</a:t>
          </a:r>
          <a:endParaRPr lang="ar-SA" sz="5300" b="1" kern="1200" dirty="0"/>
        </a:p>
      </dsp:txBody>
      <dsp:txXfrm>
        <a:off x="916483" y="1984"/>
        <a:ext cx="2030015" cy="1218009"/>
      </dsp:txXfrm>
    </dsp:sp>
    <dsp:sp modelId="{40D8C209-DF68-4EAE-95BE-5C80945B33C7}">
      <dsp:nvSpPr>
        <dsp:cNvPr id="0" name=""/>
        <dsp:cNvSpPr/>
      </dsp:nvSpPr>
      <dsp:spPr>
        <a:xfrm>
          <a:off x="3048000" y="0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b="1" kern="1200" dirty="0" smtClean="0"/>
            <a:t>الضمة</a:t>
          </a:r>
          <a:endParaRPr lang="ar-SA" sz="5300" b="1" kern="1200" dirty="0"/>
        </a:p>
      </dsp:txBody>
      <dsp:txXfrm>
        <a:off x="3048000" y="0"/>
        <a:ext cx="2030015" cy="1218009"/>
      </dsp:txXfrm>
    </dsp:sp>
    <dsp:sp modelId="{8820A7FD-4B5F-45EF-8F29-BA67BA4ED8A6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b="1" kern="1200" dirty="0" smtClean="0"/>
            <a:t>السكون</a:t>
          </a:r>
          <a:endParaRPr lang="ar-SA" sz="5300" b="1" kern="1200" dirty="0"/>
        </a:p>
      </dsp:txBody>
      <dsp:txXfrm>
        <a:off x="916483" y="1422995"/>
        <a:ext cx="2030015" cy="1218009"/>
      </dsp:txXfrm>
    </dsp:sp>
    <dsp:sp modelId="{A827D253-338D-410F-9EAE-6EB682B16E6D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b="1" kern="1200" dirty="0" smtClean="0"/>
            <a:t>الكسرة</a:t>
          </a:r>
          <a:endParaRPr lang="ar-SA" sz="5300" b="1" kern="1200" dirty="0"/>
        </a:p>
      </dsp:txBody>
      <dsp:txXfrm>
        <a:off x="3149500" y="1422995"/>
        <a:ext cx="2030015" cy="1218009"/>
      </dsp:txXfrm>
    </dsp:sp>
    <dsp:sp modelId="{A5AF724C-00B8-4100-8515-9194499D3753}">
      <dsp:nvSpPr>
        <dsp:cNvPr id="0" name=""/>
        <dsp:cNvSpPr/>
      </dsp:nvSpPr>
      <dsp:spPr>
        <a:xfrm>
          <a:off x="167681" y="2844006"/>
          <a:ext cx="5760636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chemeClr val="tx1"/>
              </a:solidFill>
            </a:rPr>
            <a:t>علامات الإعراب الأصلية</a:t>
          </a:r>
          <a:endParaRPr lang="ar-SA" sz="4800" b="1" kern="1200" dirty="0">
            <a:solidFill>
              <a:schemeClr val="tx1"/>
            </a:solidFill>
          </a:endParaRPr>
        </a:p>
      </dsp:txBody>
      <dsp:txXfrm>
        <a:off x="167681" y="2844006"/>
        <a:ext cx="5760636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ABEE8-9BC9-4B30-B6B4-44A8381A5E8E}">
      <dsp:nvSpPr>
        <dsp:cNvPr id="0" name=""/>
        <dsp:cNvSpPr/>
      </dsp:nvSpPr>
      <dsp:spPr>
        <a:xfrm rot="5400000">
          <a:off x="-229156" y="233843"/>
          <a:ext cx="1527708" cy="10693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1</a:t>
          </a:r>
          <a:endParaRPr lang="ar-SA" sz="3100" kern="1200" dirty="0"/>
        </a:p>
      </dsp:txBody>
      <dsp:txXfrm rot="-5400000">
        <a:off x="0" y="539385"/>
        <a:ext cx="1069396" cy="458312"/>
      </dsp:txXfrm>
    </dsp:sp>
    <dsp:sp modelId="{D6D186A0-CB8D-4583-AFB6-DEFC3D3AD53F}">
      <dsp:nvSpPr>
        <dsp:cNvPr id="0" name=""/>
        <dsp:cNvSpPr/>
      </dsp:nvSpPr>
      <dsp:spPr>
        <a:xfrm rot="5400000">
          <a:off x="3542412" y="-2468329"/>
          <a:ext cx="993010" cy="5939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r" defTabSz="2755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6200" kern="1200" dirty="0" smtClean="0"/>
            <a:t>الواو</a:t>
          </a:r>
          <a:endParaRPr lang="ar-SA" sz="6200" kern="1200" dirty="0"/>
        </a:p>
      </dsp:txBody>
      <dsp:txXfrm rot="-5400000">
        <a:off x="1069396" y="53162"/>
        <a:ext cx="5890568" cy="896060"/>
      </dsp:txXfrm>
    </dsp:sp>
    <dsp:sp modelId="{019193F2-9060-4F91-A71C-7DB8E0817C40}">
      <dsp:nvSpPr>
        <dsp:cNvPr id="0" name=""/>
        <dsp:cNvSpPr/>
      </dsp:nvSpPr>
      <dsp:spPr>
        <a:xfrm rot="5400000">
          <a:off x="-229156" y="1617693"/>
          <a:ext cx="1527708" cy="10693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2</a:t>
          </a:r>
          <a:endParaRPr lang="ar-SA" sz="3100" kern="1200" dirty="0"/>
        </a:p>
      </dsp:txBody>
      <dsp:txXfrm rot="-5400000">
        <a:off x="0" y="1923235"/>
        <a:ext cx="1069396" cy="458312"/>
      </dsp:txXfrm>
    </dsp:sp>
    <dsp:sp modelId="{5D165414-8DBD-4DA5-891E-3105E45F3CA8}">
      <dsp:nvSpPr>
        <dsp:cNvPr id="0" name=""/>
        <dsp:cNvSpPr/>
      </dsp:nvSpPr>
      <dsp:spPr>
        <a:xfrm rot="5400000">
          <a:off x="3542412" y="-1084479"/>
          <a:ext cx="993010" cy="5939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r" defTabSz="2755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6200" kern="1200" dirty="0" smtClean="0"/>
            <a:t>الألف </a:t>
          </a:r>
          <a:endParaRPr lang="ar-SA" sz="6200" kern="1200" dirty="0"/>
        </a:p>
      </dsp:txBody>
      <dsp:txXfrm rot="-5400000">
        <a:off x="1069396" y="1437012"/>
        <a:ext cx="5890568" cy="896060"/>
      </dsp:txXfrm>
    </dsp:sp>
    <dsp:sp modelId="{0DFACC7E-5787-42A8-AEDA-D6547F96EF5B}">
      <dsp:nvSpPr>
        <dsp:cNvPr id="0" name=""/>
        <dsp:cNvSpPr/>
      </dsp:nvSpPr>
      <dsp:spPr>
        <a:xfrm rot="5400000">
          <a:off x="-229156" y="3001542"/>
          <a:ext cx="1527708" cy="10693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3</a:t>
          </a:r>
          <a:endParaRPr lang="ar-SA" sz="3100" kern="1200" dirty="0"/>
        </a:p>
      </dsp:txBody>
      <dsp:txXfrm rot="-5400000">
        <a:off x="0" y="3307084"/>
        <a:ext cx="1069396" cy="458312"/>
      </dsp:txXfrm>
    </dsp:sp>
    <dsp:sp modelId="{474AD32B-98F8-405C-976C-3533898E5A17}">
      <dsp:nvSpPr>
        <dsp:cNvPr id="0" name=""/>
        <dsp:cNvSpPr/>
      </dsp:nvSpPr>
      <dsp:spPr>
        <a:xfrm rot="5400000">
          <a:off x="3542412" y="299369"/>
          <a:ext cx="993010" cy="5939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r" defTabSz="2755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6200" kern="1200" dirty="0" smtClean="0"/>
            <a:t>الياء</a:t>
          </a:r>
          <a:endParaRPr lang="ar-SA" sz="6200" kern="1200" dirty="0"/>
        </a:p>
      </dsp:txBody>
      <dsp:txXfrm rot="-5400000">
        <a:off x="1069396" y="2820861"/>
        <a:ext cx="5890568" cy="896060"/>
      </dsp:txXfrm>
    </dsp:sp>
    <dsp:sp modelId="{C5D5B135-17D1-4AE9-B651-C8D1DA8C8B0D}">
      <dsp:nvSpPr>
        <dsp:cNvPr id="0" name=""/>
        <dsp:cNvSpPr/>
      </dsp:nvSpPr>
      <dsp:spPr>
        <a:xfrm rot="5400000">
          <a:off x="-229156" y="4385392"/>
          <a:ext cx="1527708" cy="10693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4 </a:t>
          </a:r>
          <a:endParaRPr lang="ar-SA" sz="3100" kern="1200" dirty="0"/>
        </a:p>
      </dsp:txBody>
      <dsp:txXfrm rot="-5400000">
        <a:off x="0" y="4690934"/>
        <a:ext cx="1069396" cy="458312"/>
      </dsp:txXfrm>
    </dsp:sp>
    <dsp:sp modelId="{979AFE11-86D6-47CC-8FC3-93619173E9AF}">
      <dsp:nvSpPr>
        <dsp:cNvPr id="0" name=""/>
        <dsp:cNvSpPr/>
      </dsp:nvSpPr>
      <dsp:spPr>
        <a:xfrm rot="5400000">
          <a:off x="3542412" y="1683219"/>
          <a:ext cx="993010" cy="5939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r" defTabSz="2755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6200" kern="1200" dirty="0" smtClean="0"/>
            <a:t>النون</a:t>
          </a:r>
          <a:endParaRPr lang="ar-SA" sz="6200" kern="1200" dirty="0"/>
        </a:p>
      </dsp:txBody>
      <dsp:txXfrm rot="-5400000">
        <a:off x="1069396" y="4204711"/>
        <a:ext cx="5890568" cy="896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0EA19-E40F-4496-9BD1-81DCFD06FD34}">
      <dsp:nvSpPr>
        <dsp:cNvPr id="0" name=""/>
        <dsp:cNvSpPr/>
      </dsp:nvSpPr>
      <dsp:spPr>
        <a:xfrm>
          <a:off x="-95702" y="0"/>
          <a:ext cx="5461000" cy="5461000"/>
        </a:xfrm>
        <a:prstGeom prst="triangl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1F92E-90FC-44FD-A367-7A836EE1A9B8}">
      <dsp:nvSpPr>
        <dsp:cNvPr id="0" name=""/>
        <dsp:cNvSpPr/>
      </dsp:nvSpPr>
      <dsp:spPr>
        <a:xfrm>
          <a:off x="486903" y="431799"/>
          <a:ext cx="7845436" cy="1292721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ترفع بالواو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جاء أبوك</a:t>
          </a:r>
          <a:endParaRPr lang="ar-EG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0008" y="494904"/>
        <a:ext cx="7719226" cy="1166511"/>
      </dsp:txXfrm>
    </dsp:sp>
    <dsp:sp modelId="{F42DA0BC-9EB7-4B47-8715-4EA363070D1B}">
      <dsp:nvSpPr>
        <dsp:cNvPr id="0" name=""/>
        <dsp:cNvSpPr/>
      </dsp:nvSpPr>
      <dsp:spPr>
        <a:xfrm>
          <a:off x="407125" y="1879600"/>
          <a:ext cx="8004993" cy="1292721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تنصب </a:t>
          </a:r>
          <a:r>
            <a:rPr lang="ar-S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بالألف</a:t>
          </a:r>
          <a:endParaRPr lang="ar-EG" sz="4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رأيت أباك</a:t>
          </a:r>
          <a:endParaRPr lang="ar-EG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230" y="1942705"/>
        <a:ext cx="7878783" cy="1166511"/>
      </dsp:txXfrm>
    </dsp:sp>
    <dsp:sp modelId="{58023ED2-865A-41D7-BD53-09F714BE77F7}">
      <dsp:nvSpPr>
        <dsp:cNvPr id="0" name=""/>
        <dsp:cNvSpPr/>
      </dsp:nvSpPr>
      <dsp:spPr>
        <a:xfrm>
          <a:off x="464434" y="3479799"/>
          <a:ext cx="7890374" cy="1292721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تجر بالياء 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نظرت إلى أبيك</a:t>
          </a:r>
          <a:endParaRPr lang="ar-EG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539" y="3542904"/>
        <a:ext cx="7764164" cy="1166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908C-475A-4A98-B9EE-0E8186E239FF}">
      <dsp:nvSpPr>
        <dsp:cNvPr id="0" name=""/>
        <dsp:cNvSpPr/>
      </dsp:nvSpPr>
      <dsp:spPr>
        <a:xfrm>
          <a:off x="1553658" y="582866"/>
          <a:ext cx="4674609" cy="4674609"/>
        </a:xfrm>
        <a:prstGeom prst="blockArc">
          <a:avLst>
            <a:gd name="adj1" fmla="val 11184857"/>
            <a:gd name="adj2" fmla="val 1692938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883EB-DDFE-4C31-8053-2FB4A6DCA899}">
      <dsp:nvSpPr>
        <dsp:cNvPr id="0" name=""/>
        <dsp:cNvSpPr/>
      </dsp:nvSpPr>
      <dsp:spPr>
        <a:xfrm>
          <a:off x="1562505" y="485384"/>
          <a:ext cx="4674609" cy="4674609"/>
        </a:xfrm>
        <a:prstGeom prst="blockArc">
          <a:avLst>
            <a:gd name="adj1" fmla="val 5094681"/>
            <a:gd name="adj2" fmla="val 1103745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62E41-8F31-4D8A-A36B-285B7747EE05}">
      <dsp:nvSpPr>
        <dsp:cNvPr id="0" name=""/>
        <dsp:cNvSpPr/>
      </dsp:nvSpPr>
      <dsp:spPr>
        <a:xfrm>
          <a:off x="2439720" y="578362"/>
          <a:ext cx="4674609" cy="4674609"/>
        </a:xfrm>
        <a:prstGeom prst="blockArc">
          <a:avLst>
            <a:gd name="adj1" fmla="val 21375642"/>
            <a:gd name="adj2" fmla="val 643135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67232-3437-4C76-A5D5-07EF1029A6C6}">
      <dsp:nvSpPr>
        <dsp:cNvPr id="0" name=""/>
        <dsp:cNvSpPr/>
      </dsp:nvSpPr>
      <dsp:spPr>
        <a:xfrm>
          <a:off x="2441056" y="597556"/>
          <a:ext cx="4674609" cy="4674609"/>
        </a:xfrm>
        <a:prstGeom prst="blockArc">
          <a:avLst>
            <a:gd name="adj1" fmla="val 15584429"/>
            <a:gd name="adj2" fmla="val 2134667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616A0-0298-4203-9FE1-5F9DA6A134CA}">
      <dsp:nvSpPr>
        <dsp:cNvPr id="0" name=""/>
        <dsp:cNvSpPr/>
      </dsp:nvSpPr>
      <dsp:spPr>
        <a:xfrm>
          <a:off x="3178595" y="1619357"/>
          <a:ext cx="2152287" cy="196794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kern="1200" dirty="0" smtClean="0">
              <a:solidFill>
                <a:schemeClr val="tx1"/>
              </a:solidFill>
            </a:rPr>
            <a:t>مضافين إلى ضمير</a:t>
          </a:r>
          <a:endParaRPr lang="ar-EG" sz="3400" kern="1200" dirty="0">
            <a:solidFill>
              <a:schemeClr val="tx1"/>
            </a:solidFill>
          </a:endParaRPr>
        </a:p>
      </dsp:txBody>
      <dsp:txXfrm>
        <a:off x="3493790" y="1907556"/>
        <a:ext cx="1521897" cy="1391546"/>
      </dsp:txXfrm>
    </dsp:sp>
    <dsp:sp modelId="{5B17BF63-7782-4852-A3D8-C1D2CD7F7B40}">
      <dsp:nvSpPr>
        <dsp:cNvPr id="0" name=""/>
        <dsp:cNvSpPr/>
      </dsp:nvSpPr>
      <dsp:spPr>
        <a:xfrm>
          <a:off x="1842230" y="-94185"/>
          <a:ext cx="5059001" cy="156496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اثنان</a:t>
          </a:r>
          <a:r>
            <a:rPr lang="ar-EG" sz="32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dirty="0" smtClean="0">
              <a:solidFill>
                <a:schemeClr val="tx1"/>
              </a:solidFill>
            </a:rPr>
            <a:t>جاء اثنان من الطلاب</a:t>
          </a:r>
          <a:endParaRPr lang="ar-EG" sz="3200" kern="1200" dirty="0">
            <a:solidFill>
              <a:schemeClr val="tx1"/>
            </a:solidFill>
          </a:endParaRPr>
        </a:p>
      </dsp:txBody>
      <dsp:txXfrm>
        <a:off x="2583104" y="134999"/>
        <a:ext cx="3577253" cy="1106599"/>
      </dsp:txXfrm>
    </dsp:sp>
    <dsp:sp modelId="{EE36EDBD-CAEC-494C-9957-D5C21E4E1C14}">
      <dsp:nvSpPr>
        <dsp:cNvPr id="0" name=""/>
        <dsp:cNvSpPr/>
      </dsp:nvSpPr>
      <dsp:spPr>
        <a:xfrm>
          <a:off x="5650032" y="1228834"/>
          <a:ext cx="2810399" cy="307587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اثنتان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dirty="0" smtClean="0">
              <a:solidFill>
                <a:schemeClr val="tx1"/>
              </a:solidFill>
            </a:rPr>
            <a:t>حضرت اثنتان من الطالبات</a:t>
          </a:r>
          <a:endParaRPr lang="ar-EG" sz="3200" kern="1200" dirty="0">
            <a:solidFill>
              <a:schemeClr val="tx1"/>
            </a:solidFill>
          </a:endParaRPr>
        </a:p>
      </dsp:txBody>
      <dsp:txXfrm>
        <a:off x="6061605" y="1679286"/>
        <a:ext cx="1987253" cy="2174973"/>
      </dsp:txXfrm>
    </dsp:sp>
    <dsp:sp modelId="{6668AF1A-8CE6-4523-BBCF-825367107B4D}">
      <dsp:nvSpPr>
        <dsp:cNvPr id="0" name=""/>
        <dsp:cNvSpPr/>
      </dsp:nvSpPr>
      <dsp:spPr>
        <a:xfrm>
          <a:off x="2894273" y="3865096"/>
          <a:ext cx="2416076" cy="246332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كلا للمثنى المذكر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أكرمت الطالبين كليهما</a:t>
          </a:r>
          <a:endParaRPr lang="ar-EG" sz="2700" b="1" kern="1200" dirty="0">
            <a:solidFill>
              <a:schemeClr val="tx1"/>
            </a:solidFill>
          </a:endParaRPr>
        </a:p>
      </dsp:txBody>
      <dsp:txXfrm>
        <a:off x="3248099" y="4225841"/>
        <a:ext cx="1708424" cy="1741833"/>
      </dsp:txXfrm>
    </dsp:sp>
    <dsp:sp modelId="{DD47D6C9-DD90-4FB7-93B4-990943A1EE3F}">
      <dsp:nvSpPr>
        <dsp:cNvPr id="0" name=""/>
        <dsp:cNvSpPr/>
      </dsp:nvSpPr>
      <dsp:spPr>
        <a:xfrm>
          <a:off x="0" y="1025563"/>
          <a:ext cx="3244375" cy="327910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كلتا للمثنى المؤنث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أكرمت ا</a:t>
          </a:r>
          <a:r>
            <a:rPr lang="ar-EG" sz="2800" b="1" kern="1200" dirty="0" smtClean="0">
              <a:solidFill>
                <a:schemeClr val="tx1"/>
              </a:solidFill>
            </a:rPr>
            <a:t>لطالبتين كلتيهما</a:t>
          </a:r>
          <a:endParaRPr lang="ar-EG" sz="2800" b="1" kern="1200" dirty="0">
            <a:solidFill>
              <a:schemeClr val="tx1"/>
            </a:solidFill>
          </a:endParaRPr>
        </a:p>
      </dsp:txBody>
      <dsp:txXfrm>
        <a:off x="475128" y="1505776"/>
        <a:ext cx="2294119" cy="2318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31C84-2F86-4FAB-8A77-0E68CCEAB591}">
      <dsp:nvSpPr>
        <dsp:cNvPr id="0" name=""/>
        <dsp:cNvSpPr/>
      </dsp:nvSpPr>
      <dsp:spPr>
        <a:xfrm>
          <a:off x="3283965" y="376138"/>
          <a:ext cx="1649088" cy="16490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يفعلان </a:t>
          </a:r>
          <a:endParaRPr lang="ar-EG" sz="4000" kern="1200" dirty="0"/>
        </a:p>
      </dsp:txBody>
      <dsp:txXfrm>
        <a:off x="3525468" y="617641"/>
        <a:ext cx="1166082" cy="1166082"/>
      </dsp:txXfrm>
    </dsp:sp>
    <dsp:sp modelId="{F64C5F7B-1910-428E-B0F0-8DE5DD9C1565}">
      <dsp:nvSpPr>
        <dsp:cNvPr id="0" name=""/>
        <dsp:cNvSpPr/>
      </dsp:nvSpPr>
      <dsp:spPr>
        <a:xfrm rot="2401800">
          <a:off x="4814537" y="1671715"/>
          <a:ext cx="372047" cy="556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/>
        </a:p>
      </dsp:txBody>
      <dsp:txXfrm>
        <a:off x="4827612" y="1747134"/>
        <a:ext cx="260433" cy="333941"/>
      </dsp:txXfrm>
    </dsp:sp>
    <dsp:sp modelId="{B2B9EE8D-398E-420E-9BBB-CC4843997000}">
      <dsp:nvSpPr>
        <dsp:cNvPr id="0" name=""/>
        <dsp:cNvSpPr/>
      </dsp:nvSpPr>
      <dsp:spPr>
        <a:xfrm>
          <a:off x="5084194" y="1888315"/>
          <a:ext cx="1649088" cy="164908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تفعلان</a:t>
          </a:r>
          <a:endParaRPr lang="ar-EG" sz="4000" kern="1200" dirty="0"/>
        </a:p>
      </dsp:txBody>
      <dsp:txXfrm>
        <a:off x="5325697" y="2129818"/>
        <a:ext cx="1166082" cy="1166082"/>
      </dsp:txXfrm>
    </dsp:sp>
    <dsp:sp modelId="{9FED754A-C431-4A74-A097-A4B5EF1AA275}">
      <dsp:nvSpPr>
        <dsp:cNvPr id="0" name=""/>
        <dsp:cNvSpPr/>
      </dsp:nvSpPr>
      <dsp:spPr>
        <a:xfrm rot="6662208">
          <a:off x="5432515" y="3389976"/>
          <a:ext cx="217551" cy="556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/>
        </a:p>
      </dsp:txBody>
      <dsp:txXfrm rot="10800000">
        <a:off x="5476862" y="3470831"/>
        <a:ext cx="152286" cy="333941"/>
      </dsp:txXfrm>
    </dsp:sp>
    <dsp:sp modelId="{36C0FBEA-09CA-42C6-8460-59BF0E3C13C5}">
      <dsp:nvSpPr>
        <dsp:cNvPr id="0" name=""/>
        <dsp:cNvSpPr/>
      </dsp:nvSpPr>
      <dsp:spPr>
        <a:xfrm>
          <a:off x="4344878" y="3810608"/>
          <a:ext cx="1649088" cy="16490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يفعلون </a:t>
          </a:r>
          <a:endParaRPr lang="ar-EG" sz="4000" kern="1200" dirty="0"/>
        </a:p>
      </dsp:txBody>
      <dsp:txXfrm>
        <a:off x="4586381" y="4052111"/>
        <a:ext cx="1166082" cy="1166082"/>
      </dsp:txXfrm>
    </dsp:sp>
    <dsp:sp modelId="{BF172332-42DD-4BB2-B7A3-F88DD4B85037}">
      <dsp:nvSpPr>
        <dsp:cNvPr id="0" name=""/>
        <dsp:cNvSpPr/>
      </dsp:nvSpPr>
      <dsp:spPr>
        <a:xfrm rot="10798408">
          <a:off x="3975918" y="4357361"/>
          <a:ext cx="260731" cy="556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/>
        </a:p>
      </dsp:txBody>
      <dsp:txXfrm rot="10800000">
        <a:off x="4054137" y="4468656"/>
        <a:ext cx="182512" cy="333941"/>
      </dsp:txXfrm>
    </dsp:sp>
    <dsp:sp modelId="{6BE560DA-80F1-4AA5-9559-4E85923D4F93}">
      <dsp:nvSpPr>
        <dsp:cNvPr id="0" name=""/>
        <dsp:cNvSpPr/>
      </dsp:nvSpPr>
      <dsp:spPr>
        <a:xfrm>
          <a:off x="2203843" y="3811600"/>
          <a:ext cx="1649088" cy="1649088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تفعلون</a:t>
          </a:r>
          <a:endParaRPr lang="ar-EG" sz="4000" kern="1200" dirty="0"/>
        </a:p>
      </dsp:txBody>
      <dsp:txXfrm>
        <a:off x="2445346" y="4053103"/>
        <a:ext cx="1166082" cy="1166082"/>
      </dsp:txXfrm>
    </dsp:sp>
    <dsp:sp modelId="{DC008884-3F1B-4265-962B-49A77E4E47AF}">
      <dsp:nvSpPr>
        <dsp:cNvPr id="0" name=""/>
        <dsp:cNvSpPr/>
      </dsp:nvSpPr>
      <dsp:spPr>
        <a:xfrm rot="15009347">
          <a:off x="2545624" y="3366878"/>
          <a:ext cx="250246" cy="556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/>
        </a:p>
      </dsp:txBody>
      <dsp:txXfrm rot="10800000">
        <a:off x="2595903" y="3513499"/>
        <a:ext cx="175172" cy="333941"/>
      </dsp:txXfrm>
    </dsp:sp>
    <dsp:sp modelId="{83762475-5E45-465E-83F4-CFAC2996DCE5}">
      <dsp:nvSpPr>
        <dsp:cNvPr id="0" name=""/>
        <dsp:cNvSpPr/>
      </dsp:nvSpPr>
      <dsp:spPr>
        <a:xfrm>
          <a:off x="1483755" y="1816310"/>
          <a:ext cx="1649088" cy="1649088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تفعلين</a:t>
          </a:r>
          <a:endParaRPr lang="ar-EG" sz="4000" kern="1200" dirty="0"/>
        </a:p>
      </dsp:txBody>
      <dsp:txXfrm>
        <a:off x="1725258" y="2057813"/>
        <a:ext cx="1166082" cy="1166082"/>
      </dsp:txXfrm>
    </dsp:sp>
    <dsp:sp modelId="{7B68BEE5-C6A1-4981-A411-89604DA7B16E}">
      <dsp:nvSpPr>
        <dsp:cNvPr id="0" name=""/>
        <dsp:cNvSpPr/>
      </dsp:nvSpPr>
      <dsp:spPr>
        <a:xfrm rot="19280406">
          <a:off x="3026795" y="1648635"/>
          <a:ext cx="347843" cy="556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/>
        </a:p>
      </dsp:txBody>
      <dsp:txXfrm>
        <a:off x="3038229" y="1792542"/>
        <a:ext cx="243490" cy="333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4A9E7-DEAC-4D20-93A8-30662D583617}">
      <dsp:nvSpPr>
        <dsp:cNvPr id="0" name=""/>
        <dsp:cNvSpPr/>
      </dsp:nvSpPr>
      <dsp:spPr>
        <a:xfrm>
          <a:off x="271594" y="0"/>
          <a:ext cx="7615693" cy="580526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101CA9-6645-40D3-9E69-4ED81ACE4FC2}">
      <dsp:nvSpPr>
        <dsp:cNvPr id="0" name=""/>
        <dsp:cNvSpPr/>
      </dsp:nvSpPr>
      <dsp:spPr>
        <a:xfrm>
          <a:off x="4013470" y="275952"/>
          <a:ext cx="4195441" cy="1295707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ترفع بثبوت النون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الطلاب  يلتحقون بالسنة التحضيرية</a:t>
          </a:r>
          <a:endParaRPr lang="ar-EG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6721" y="339203"/>
        <a:ext cx="4068939" cy="1169205"/>
      </dsp:txXfrm>
    </dsp:sp>
    <dsp:sp modelId="{DB72688D-2380-49F3-9177-9758C7C888CD}">
      <dsp:nvSpPr>
        <dsp:cNvPr id="0" name=""/>
        <dsp:cNvSpPr/>
      </dsp:nvSpPr>
      <dsp:spPr>
        <a:xfrm>
          <a:off x="77579" y="275952"/>
          <a:ext cx="3681802" cy="137842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تنصب بحذف النون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عليك أن </a:t>
          </a:r>
          <a:r>
            <a:rPr lang="ar-EG" sz="2800" b="1" i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تلتحقى</a:t>
          </a:r>
          <a:r>
            <a:rPr lang="ar-EG" sz="28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بالسنة التحضيرية</a:t>
          </a:r>
          <a:endParaRPr lang="ar-EG" sz="28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868" y="343241"/>
        <a:ext cx="3547224" cy="1243847"/>
      </dsp:txXfrm>
    </dsp:sp>
    <dsp:sp modelId="{44C061DE-DCF1-482C-9F39-7664244C526C}">
      <dsp:nvSpPr>
        <dsp:cNvPr id="0" name=""/>
        <dsp:cNvSpPr/>
      </dsp:nvSpPr>
      <dsp:spPr>
        <a:xfrm>
          <a:off x="4176445" y="2311544"/>
          <a:ext cx="4032466" cy="1917649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تجزم بحذف النون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الطلاب  لم ي</a:t>
          </a:r>
          <a:r>
            <a:rPr lang="ar-SA" sz="28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هملوا في أداء واجبهم .</a:t>
          </a:r>
          <a:endParaRPr lang="ar-EG" sz="28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0057" y="2405156"/>
        <a:ext cx="3845242" cy="1730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386B-9666-4565-89F6-BA9CD876F81D}">
      <dsp:nvSpPr>
        <dsp:cNvPr id="0" name=""/>
        <dsp:cNvSpPr/>
      </dsp:nvSpPr>
      <dsp:spPr>
        <a:xfrm>
          <a:off x="0" y="0"/>
          <a:ext cx="6096000" cy="7306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المنع من الصرف لعلة واحدة</a:t>
          </a:r>
          <a:endParaRPr lang="ar-SA" sz="3200" b="1" kern="1200" dirty="0"/>
        </a:p>
      </dsp:txBody>
      <dsp:txXfrm>
        <a:off x="35666" y="35666"/>
        <a:ext cx="6024668" cy="659295"/>
      </dsp:txXfrm>
    </dsp:sp>
    <dsp:sp modelId="{9875535C-F202-421D-ADE3-0C97DA282E1C}">
      <dsp:nvSpPr>
        <dsp:cNvPr id="0" name=""/>
        <dsp:cNvSpPr/>
      </dsp:nvSpPr>
      <dsp:spPr>
        <a:xfrm>
          <a:off x="0" y="734407"/>
          <a:ext cx="6096000" cy="154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ct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3200" b="1" kern="1200" dirty="0" smtClean="0"/>
            <a:t>لوجود ألف التأنيث.</a:t>
          </a:r>
          <a:endParaRPr lang="ar-SA" sz="3200" b="1" kern="1200" dirty="0"/>
        </a:p>
        <a:p>
          <a:pPr marL="285750" lvl="1" indent="-285750" algn="ct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3200" b="1" kern="1200" dirty="0" smtClean="0"/>
            <a:t>لكون الاسم على صيغة منتهى الجموع</a:t>
          </a:r>
          <a:r>
            <a:rPr lang="ar-SA" sz="2300" kern="1200" dirty="0" smtClean="0"/>
            <a:t>.</a:t>
          </a:r>
          <a:endParaRPr lang="ar-SA" sz="2300" kern="1200" dirty="0"/>
        </a:p>
      </dsp:txBody>
      <dsp:txXfrm>
        <a:off x="0" y="734407"/>
        <a:ext cx="6096000" cy="1549341"/>
      </dsp:txXfrm>
    </dsp:sp>
    <dsp:sp modelId="{E9B3112C-13BD-4CB5-A7EB-9BDFDD61B972}">
      <dsp:nvSpPr>
        <dsp:cNvPr id="0" name=""/>
        <dsp:cNvSpPr/>
      </dsp:nvSpPr>
      <dsp:spPr>
        <a:xfrm>
          <a:off x="0" y="2283748"/>
          <a:ext cx="6096000" cy="7306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المنع من الصرف لعلتين :</a:t>
          </a:r>
          <a:endParaRPr lang="ar-SA" sz="3200" b="1" kern="1200" dirty="0"/>
        </a:p>
      </dsp:txBody>
      <dsp:txXfrm>
        <a:off x="35666" y="2319414"/>
        <a:ext cx="6024668" cy="659295"/>
      </dsp:txXfrm>
    </dsp:sp>
    <dsp:sp modelId="{67DB1EEA-964E-45FB-85ED-DB5D886ECC12}">
      <dsp:nvSpPr>
        <dsp:cNvPr id="0" name=""/>
        <dsp:cNvSpPr/>
      </dsp:nvSpPr>
      <dsp:spPr>
        <a:xfrm>
          <a:off x="0" y="3014375"/>
          <a:ext cx="6096000" cy="151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ct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3200" b="1" kern="1200" dirty="0" smtClean="0"/>
            <a:t>العلمية + ...</a:t>
          </a:r>
          <a:endParaRPr lang="ar-SA" sz="3200" b="1" kern="1200" dirty="0"/>
        </a:p>
        <a:p>
          <a:pPr marL="285750" lvl="1" indent="-285750" algn="ct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3200" b="1" kern="1200" dirty="0" smtClean="0"/>
            <a:t>الوصفية +...</a:t>
          </a:r>
          <a:endParaRPr lang="ar-SA" sz="3200" b="1" kern="1200" dirty="0"/>
        </a:p>
        <a:p>
          <a:pPr marL="285750" lvl="1" indent="-285750" algn="ct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3200" b="1" kern="1200" dirty="0" smtClean="0"/>
            <a:t>(مع كل منهما علة أخرى)</a:t>
          </a:r>
          <a:endParaRPr lang="ar-SA" sz="3200" b="1" kern="1200" dirty="0"/>
        </a:p>
      </dsp:txBody>
      <dsp:txXfrm>
        <a:off x="0" y="3014375"/>
        <a:ext cx="6096000" cy="1518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9185AC-B128-4687-9CE1-D8FCB2D9D114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04E279-D0DB-46F6-AAE1-4D1C8666F5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9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337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107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378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(1) ويطلق عليه (الجمع الأقصى )وَ ( الجمع المتناهي).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116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018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(1) تقدر الحركات على آخرها.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119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89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27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(1)</a:t>
            </a:r>
            <a:r>
              <a:rPr lang="ar-SA" baseline="0" dirty="0" smtClean="0"/>
              <a:t> آل عمران :3 / 92</a:t>
            </a:r>
          </a:p>
          <a:p>
            <a:r>
              <a:rPr lang="ar-SA" baseline="0" dirty="0" smtClean="0"/>
              <a:t>(1) هود :11/114</a:t>
            </a:r>
            <a:endParaRPr lang="ar-SA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15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اختلف بعض علماء النحو في الاسم السادس، وهو (هن) بسبب عدم استخدامه كثيراً؛ لأن الأشهر في استعماله أن يعرب بالحركات الظاهرة على النون.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78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52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900" dirty="0" smtClean="0">
                <a:cs typeface="+mj-cs"/>
              </a:rPr>
              <a:t>(1) ومنه </a:t>
            </a:r>
            <a:r>
              <a:rPr lang="ar-SA" sz="900" dirty="0" err="1" smtClean="0">
                <a:cs typeface="+mj-cs"/>
              </a:rPr>
              <a:t>ماروى</a:t>
            </a:r>
            <a:r>
              <a:rPr lang="ar-SA" sz="900" dirty="0" smtClean="0">
                <a:cs typeface="+mj-cs"/>
              </a:rPr>
              <a:t> عن الحجاج</a:t>
            </a:r>
            <a:r>
              <a:rPr lang="ar-SA" sz="900" baseline="0" dirty="0" smtClean="0">
                <a:cs typeface="+mj-cs"/>
              </a:rPr>
              <a:t> في نعي ابنه وأخوه , قوله : ( إنا لله , محمد ومحمد في يوم واحد ,محمد ابني ومحمد أخي).</a:t>
            </a:r>
            <a:endParaRPr lang="ar-SA" sz="900" dirty="0">
              <a:cs typeface="+mj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863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10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في المثال الأول : توكيد معنوي مرفوع، وعلامة رفعهما الألف ؛ لأنهما من ملحقات المثنى، وفي المثال الثاني : توكيد معنوي منصوب، وعلامة نصبهما الياء لأنهما من ملحقات المثنى، وفي المثال الثالث : توكيد معنوي مجرور، وعلامة جرهما الياء لأنهما من ملحقات المثنى. والضمير (هما) في كل الأمثلة يعرب : ضمير متصل مبني في محل جر مضاف إليه.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3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في المثال الأول : نعت مرفوع، وعلامة رفعه الألف لأنه من ملحقات المثنى، وفي المثال الثاني : نعت منصوب، وعلامة نصبه الياء لأنه من ملحقات المثنى، وفي المثال الثالث : نعت مجرور، وعلامة جره الياء لأنه من ملحقات المثنى.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E279-D0DB-46F6-AAE1-4D1C8666F5FF}" type="slidenum">
              <a:rPr lang="ar-SA" smtClean="0"/>
              <a:t>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712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45C8BD-6496-4C67-8EAE-B8E1EFA80F2F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105976-2EBF-4048-B7FC-3E4F233B0178}" type="datetimeFigureOut">
              <a:rPr lang="ar-SA" smtClean="0"/>
              <a:t>20/06/38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SA" sz="11500" b="1" dirty="0" smtClean="0"/>
              <a:t>أقسام الكلام </a:t>
            </a:r>
            <a:endParaRPr lang="ar-SA" sz="115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89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" y="1844824"/>
            <a:ext cx="7801495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4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0"/>
            <a:ext cx="79208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raditional Arabic"/>
              </a:rPr>
              <a:t>الملحق بجمع المذكر السالم :</a:t>
            </a: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مما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يُلحق بجمع المذكر السالم أمثلة ذكرها النحاة ومنها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:</a:t>
            </a: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1/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أسماء العقود كـ(عشرين) فما فوق إلى (تسعين) فإنها ملحقة بجمع المذكر السالم ، ويُذكر ذلك في إعرابها .</a:t>
            </a:r>
            <a:endParaRPr lang="en-US" sz="3200" b="1" dirty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مثال ذلك: (دخل المسجد عشرون مصلياً). فكلمة عشرون مرفوعة بالواو نيابة عن الضمة لأنها ملحقة بجمع المذكر السالم (فاعل) </a:t>
            </a:r>
            <a:r>
              <a:rPr lang="ar-SA" dirty="0">
                <a:latin typeface="Times New Roman"/>
                <a:ea typeface="Times New Roman"/>
                <a:cs typeface="Traditional Arabic"/>
              </a:rPr>
              <a:t>.</a:t>
            </a:r>
            <a:endParaRPr lang="en-US" dirty="0">
              <a:effectLst/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4248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0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</a:rPr>
              <a:t>2/عالمون</a:t>
            </a:r>
            <a:endParaRPr lang="ar-SA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/>
              <a:t>نحو قولك في الرفع: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هؤلاء عالمون</a:t>
            </a:r>
            <a:r>
              <a:rPr lang="ar-SA" sz="2800" b="1" dirty="0" smtClean="0"/>
              <a:t>: عالمون </a:t>
            </a:r>
            <a:r>
              <a:rPr lang="ar-SA" sz="2800" b="1" dirty="0"/>
              <a:t>خبر مرفوع بالواو نيابة عن الضمة لأنه ملحق بجمع مذكر سالم.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ونحو قولك في النصب: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رأيت عالمين</a:t>
            </a:r>
            <a:r>
              <a:rPr lang="ar-SA" sz="2800" b="1" dirty="0" smtClean="0"/>
              <a:t>: عالمين </a:t>
            </a:r>
            <a:r>
              <a:rPr lang="ar-SA" sz="2800" b="1" dirty="0"/>
              <a:t>مفعول به منصوب بالياء نيابة عن الفتحة لأنه ملحق بجمع مذكر سالم.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ونحو قوله تبارك وتعالى في الجر: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﴿وَمَا أَرْسَلْنَاكَ إِلَّا رَحْمَةً لِّلْعَالَمِينَ﴾ العالمين اسم مجرور بالياء نيابة عن الكسرة لأنه ملحق بجمع مذكر سالم.</a:t>
            </a:r>
          </a:p>
        </p:txBody>
      </p:sp>
    </p:spTree>
    <p:extLst>
      <p:ext uri="{BB962C8B-B14F-4D97-AF65-F5344CB8AC3E}">
        <p14:creationId xmlns:p14="http://schemas.microsoft.com/office/powerpoint/2010/main" val="37522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2089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3/ سنون</a:t>
            </a:r>
            <a:endParaRPr lang="ar-SA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/>
              <a:t>نحو قولك في </a:t>
            </a:r>
            <a:r>
              <a:rPr lang="ar-SA" sz="2800" b="1" dirty="0" smtClean="0"/>
              <a:t>الرفع: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C00000"/>
                </a:solidFill>
              </a:rPr>
              <a:t>مرت </a:t>
            </a:r>
            <a:r>
              <a:rPr lang="ar-SA" sz="2800" b="1" dirty="0">
                <a:solidFill>
                  <a:srgbClr val="C00000"/>
                </a:solidFill>
              </a:rPr>
              <a:t>سنون طويلة</a:t>
            </a:r>
            <a:r>
              <a:rPr lang="ar-SA" sz="2800" b="1" dirty="0" smtClean="0"/>
              <a:t>: سنون </a:t>
            </a:r>
            <a:r>
              <a:rPr lang="ar-SA" sz="2800" b="1" dirty="0"/>
              <a:t>فاعل مرفوع بالواو نيابة عن الضمة لأنه ملحق بجمع مذكر سالم.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ونحو قولك في </a:t>
            </a:r>
            <a:r>
              <a:rPr lang="ar-SA" sz="2800" b="1" dirty="0" smtClean="0"/>
              <a:t>النصب: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00FF"/>
                </a:solidFill>
              </a:rPr>
              <a:t>قضيت </a:t>
            </a:r>
            <a:r>
              <a:rPr lang="ar-SA" sz="2800" b="1" dirty="0">
                <a:solidFill>
                  <a:srgbClr val="0000FF"/>
                </a:solidFill>
              </a:rPr>
              <a:t>سنين جميلة</a:t>
            </a:r>
            <a:r>
              <a:rPr lang="ar-SA" sz="2800" b="1" dirty="0" smtClean="0"/>
              <a:t>: سنين </a:t>
            </a:r>
            <a:r>
              <a:rPr lang="ar-SA" sz="2800" b="1" dirty="0"/>
              <a:t>مفعول به منصوب بالياء نيابة عن الفتحة لأنه ملحق بجمع مذكر سالم.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ونحو قولك في </a:t>
            </a:r>
            <a:r>
              <a:rPr lang="ar-SA" sz="2800" b="1" dirty="0" smtClean="0"/>
              <a:t>الجر: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9900"/>
                </a:solidFill>
              </a:rPr>
              <a:t>مررت </a:t>
            </a:r>
            <a:r>
              <a:rPr lang="ar-SA" sz="2800" b="1" dirty="0">
                <a:solidFill>
                  <a:srgbClr val="009900"/>
                </a:solidFill>
              </a:rPr>
              <a:t>بسنين طيبة</a:t>
            </a:r>
            <a:r>
              <a:rPr lang="ar-SA" sz="2800" b="1" dirty="0" smtClean="0"/>
              <a:t>: سنين </a:t>
            </a:r>
            <a:r>
              <a:rPr lang="ar-SA" sz="2800" b="1" dirty="0"/>
              <a:t>اسم مجرور بالياء نيابة عن الكسرة لأنه ملحق بجمع مذكر سالم</a:t>
            </a:r>
            <a:r>
              <a:rPr lang="ar-SA" sz="2800" b="1" dirty="0" smtClean="0"/>
              <a:t>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1433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99CC"/>
                </a:solidFill>
              </a:rPr>
              <a:t>4/ أرضون 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نحو قولك في الرفع: هذه أرضون :أرضون خبر مرفوع بالواو نيابة عن الضمة لأنه ملحق بجمع مذكر سالم.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ونحو قولك في النصب: رأيت أرضين</a:t>
            </a:r>
            <a:r>
              <a:rPr lang="ar-SA" sz="2800" b="1" dirty="0" smtClean="0"/>
              <a:t>: أرضين </a:t>
            </a:r>
            <a:r>
              <a:rPr lang="ar-SA" sz="2800" b="1" dirty="0"/>
              <a:t>مفعول به منصوب بالياء نيابة عن الفتحة لأنه ملحق بجمع مذكر سالم.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ونحو قولك في الجر: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قول رسول الله صلى الله عليه وسلم في دعائه:(اللهم رب السماوات السبع وما أظللن ورب الأرضين السبع وما أقللن):الأرضين مضاف إليه مجرور بالياء نيابة عن الكسرة لأنه ملحق بجمع مذكر سالم.</a:t>
            </a:r>
          </a:p>
        </p:txBody>
      </p:sp>
    </p:spTree>
    <p:extLst>
      <p:ext uri="{BB962C8B-B14F-4D97-AF65-F5344CB8AC3E}">
        <p14:creationId xmlns:p14="http://schemas.microsoft.com/office/powerpoint/2010/main" val="25298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80920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/>
              <a:t>5/عليون :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نحو قوله تعالى في الرفع: ﴿وَمَا أَدْرَاكَ مَا عِلِّيُّونَ * كِتَابٌ مَرْقُومٌ﴾.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نحو قوله تعالى في الجر: ﴿كَلَّا إِنَّ كِتَابَ الْأَبْرَارِ لَفِي عِلِّيِّينَ﴾.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وفي حالة النصب نحو: بلغت عليين، مرتبة المقربين.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6/ أهلون :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نحو قوله تعالى في الرفع: ﴿شَغَلَتْنَا أَمْوَالُنَا وَأَهْلُونَا فَاسْتَغْفِرْ لَنَا﴾.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في حالة النصب نحو: بلغت أهلينا السلام.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في حالة الجر نحو: مررت بأهلينا وأحبابنا.</a:t>
            </a:r>
          </a:p>
        </p:txBody>
      </p:sp>
    </p:spTree>
    <p:extLst>
      <p:ext uri="{BB962C8B-B14F-4D97-AF65-F5344CB8AC3E}">
        <p14:creationId xmlns:p14="http://schemas.microsoft.com/office/powerpoint/2010/main" val="36813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00FF"/>
                </a:solidFill>
              </a:rPr>
              <a:t>7/أولو</a:t>
            </a:r>
            <a:r>
              <a:rPr lang="ar-SA" sz="2800" dirty="0">
                <a:solidFill>
                  <a:srgbClr val="0000FF"/>
                </a:solidFill>
              </a:rPr>
              <a:t>:</a:t>
            </a:r>
            <a:endParaRPr lang="ar-SA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dirty="0"/>
              <a:t>نحو قوله تعالى في حالة الرفع: ﴿وَمَا يَذَّكَّرُ إِلَّا أُولُو الْأَلْبَابِ﴾.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نحو قوله تعالى في حالة النصب: ﴿وَلَكُمْ فِي الْقِصَاصِ حَيَاةٌ يَا أُولِي الألْبَابِ﴾.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نحو قوله تعالى في حالة الجر: ﴿وَإِذَا جَاءَهُمْ أَمْرٌ مِنَ الأَمْنِ أَوِ الْخَوْفِ أَذَاعُوا بِهِ وَلَوْ رَدُّوهُ إِلَى الرَّسُولِ وَإِلَى أُوْلِي الأَمْرِ مِنْهُمْ لَعَلِمَهُ الَّذِينَ يَسْتَنْبِطُونَهُ مِنْهُمْ﴾.</a:t>
            </a:r>
          </a:p>
        </p:txBody>
      </p:sp>
    </p:spTree>
    <p:extLst>
      <p:ext uri="{BB962C8B-B14F-4D97-AF65-F5344CB8AC3E}">
        <p14:creationId xmlns:p14="http://schemas.microsoft.com/office/powerpoint/2010/main" val="31600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ar-SA" sz="3600" b="1" u="sng" dirty="0" smtClean="0">
                <a:solidFill>
                  <a:srgbClr val="FF0000"/>
                </a:solidFill>
                <a:latin typeface="Times New Roman"/>
                <a:cs typeface="Traditional Arabic"/>
              </a:rPr>
              <a:t> </a:t>
            </a:r>
            <a:r>
              <a:rPr lang="ar-SA" sz="3600" b="1" u="sng" dirty="0">
                <a:solidFill>
                  <a:srgbClr val="FF0000"/>
                </a:solidFill>
                <a:latin typeface="Times New Roman"/>
                <a:cs typeface="Traditional Arabic"/>
              </a:rPr>
              <a:t>جمع المؤنث السالم :</a:t>
            </a:r>
            <a:endParaRPr lang="en-US" sz="3600" b="1" u="sng" dirty="0">
              <a:solidFill>
                <a:srgbClr val="FF0000"/>
              </a:solidFill>
              <a:latin typeface="Times New Roman"/>
              <a:cs typeface="Traditional Arabic"/>
            </a:endParaRPr>
          </a:p>
          <a:p>
            <a:pPr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وهو ما سلم فيه بناء مفرده عند الجمع كـ (زينبات ، حبليات ) إذ الأول جمع : زينب ، والثاني جمع : حبلى . </a:t>
            </a:r>
            <a:endParaRPr lang="ar-SA" sz="3200" b="1" dirty="0" smtClean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u="sng" dirty="0" smtClean="0">
                <a:latin typeface="Times New Roman"/>
                <a:ea typeface="Times New Roman"/>
                <a:cs typeface="Traditional Arabic"/>
              </a:rPr>
              <a:t>وهذا </a:t>
            </a:r>
            <a:r>
              <a:rPr lang="ar-SA" sz="3200" b="1" u="sng" dirty="0">
                <a:latin typeface="Times New Roman"/>
                <a:ea typeface="Times New Roman"/>
                <a:cs typeface="Traditional Arabic"/>
              </a:rPr>
              <a:t>الجمع يُعرب بالضمة عند الرفع ، وبالكسرة عند النصْب </a:t>
            </a:r>
            <a:r>
              <a:rPr lang="ar-SA" sz="3200" b="1" u="sng" dirty="0" smtClean="0">
                <a:latin typeface="Times New Roman"/>
                <a:ea typeface="Times New Roman"/>
                <a:cs typeface="Traditional Arabic"/>
              </a:rPr>
              <a:t>والجر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. مثال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النصب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: قولك (قرأت آياتٍ من كتاب الله ) ؛ إذ كلمة آيات جمع مزيد بالألف والتاء منصوبة بالكسرة الظاهرة على آخرها لأنها جمع مزيد بالألف والتاء . ومثال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الجر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: قولك : (سمعتُ خمس آياتٍ من القرآن) فكلمة آيات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مجرورة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بالكسرة الظاهرة على آخرها ؛ لأنها مضاف إليه .</a:t>
            </a:r>
            <a:endParaRPr lang="en-US" sz="32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4536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u="sng" dirty="0">
                <a:solidFill>
                  <a:schemeClr val="bg2">
                    <a:lumMod val="75000"/>
                  </a:schemeClr>
                </a:solidFill>
              </a:rPr>
              <a:t>الملحقُ بجمع المؤنث </a:t>
            </a:r>
            <a:r>
              <a:rPr lang="ar-SA" sz="3200" b="1" u="sng" dirty="0" smtClean="0">
                <a:solidFill>
                  <a:schemeClr val="bg2">
                    <a:lumMod val="75000"/>
                  </a:schemeClr>
                </a:solidFill>
              </a:rPr>
              <a:t>السالم</a:t>
            </a:r>
            <a:r>
              <a:rPr lang="ar-SA" sz="3200" dirty="0"/>
              <a:t/>
            </a:r>
            <a:br>
              <a:rPr lang="ar-SA" sz="3200" dirty="0"/>
            </a:br>
            <a:r>
              <a:rPr lang="ar-SA" sz="3200" b="1" dirty="0"/>
              <a:t>يلحق به ما يلي : </a:t>
            </a:r>
            <a:r>
              <a:rPr lang="ar-SA" sz="3200" dirty="0"/>
              <a:t/>
            </a:r>
            <a:br>
              <a:rPr lang="ar-SA" sz="3200" dirty="0"/>
            </a:br>
            <a:r>
              <a:rPr lang="ar-SA" sz="3200" b="1" dirty="0"/>
              <a:t>1- </a:t>
            </a:r>
            <a:r>
              <a:rPr lang="ar-SA" sz="3200" b="1" dirty="0" smtClean="0"/>
              <a:t>أولات , بمعنى صاحبات </a:t>
            </a:r>
            <a:r>
              <a:rPr lang="ar-SA" sz="3200" b="1" dirty="0"/>
              <a:t>؛ لأنها لا مفرد لها من لفظها ، قال تعالى : (( وَأُولَاتُ الْأَحْمَالِ أَجَلُهُنَّ أَنْ يَضَعْنَ حَمْلَهُنَّ)) وقال تعالى : (( وَإِنْ كُنَّ أُولَاتِ حَمْلٍ فَأَنْفِقُوا عَلَيْهِنَّ حَتَّى يَضَعْنَ حَمْلَهُنَّ ))</a:t>
            </a:r>
            <a:r>
              <a:rPr lang="ar-SA" sz="3200" dirty="0"/>
              <a:t/>
            </a:r>
            <a:br>
              <a:rPr lang="ar-SA" sz="3200" dirty="0"/>
            </a:br>
            <a:r>
              <a:rPr lang="ar-SA" sz="3200" b="1" dirty="0"/>
              <a:t>2- الأسماء المفردة التي وُضِعت على صورة جمع المؤنث السالم ، نحو: عَرَفَات ، </a:t>
            </a:r>
            <a:r>
              <a:rPr lang="ar-SA" sz="3200" b="1" dirty="0" err="1"/>
              <a:t>وأَذْرِعات</a:t>
            </a:r>
            <a:r>
              <a:rPr lang="ar-SA" sz="3200" b="1" dirty="0"/>
              <a:t> . 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0216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7620000" cy="187220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khbar MT" pitchFamily="2" charset="-78"/>
              </a:rPr>
              <a:t>الأفعال الخمسة </a:t>
            </a:r>
            <a:endParaRPr lang="ar-SA" sz="6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42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15932264"/>
              </p:ext>
            </p:extLst>
          </p:nvPr>
        </p:nvGraphicFramePr>
        <p:xfrm>
          <a:off x="381000" y="1397000"/>
          <a:ext cx="786340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116632"/>
            <a:ext cx="7863408" cy="12241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EG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ar-EG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EG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كل فعل مضارع اتصلت به ألف الاثنين ، أو واو الجماعة ، أوياء المخاطبة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699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الاسم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في اللغة : مأخوذ من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السمة والعلامة , </a:t>
            </a:r>
            <a:r>
              <a:rPr lang="ar-S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یقال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سمیت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الدابة أي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علمتھا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وقيل مشتق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من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السمو ؛ أي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سموه على الفعل والحرف،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أي أرتفع .</a:t>
            </a:r>
            <a:endParaRPr lang="ar-S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والاسم في اصطلاح </a:t>
            </a:r>
            <a:r>
              <a:rPr lang="ar-SA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النحویین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ھو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ما دل على معنى في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نفسه </a:t>
            </a:r>
            <a:r>
              <a:rPr lang="ar-S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غیر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مقترن بأحد الأزمنة الثلاثة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كزید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وعصفور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ودار. </a:t>
            </a:r>
          </a:p>
          <a:p>
            <a:pPr>
              <a:lnSpc>
                <a:spcPct val="150000"/>
              </a:lnSpc>
            </a:pPr>
            <a:r>
              <a:rPr lang="ar-S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قد </a:t>
            </a:r>
            <a:r>
              <a:rPr lang="ar-SA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یدل</a:t>
            </a:r>
            <a:r>
              <a:rPr lang="ar-S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الاسم على شيء ً محسوس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مثل :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بیت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، نحاس ، جمل، نخلة ، </a:t>
            </a:r>
            <a:r>
              <a:rPr lang="ar-S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أو شيء </a:t>
            </a:r>
            <a:r>
              <a:rPr lang="ar-SA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غیر</a:t>
            </a:r>
            <a:r>
              <a:rPr lang="ar-S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محسوس، </a:t>
            </a:r>
            <a:r>
              <a:rPr lang="ar-SA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یعرف</a:t>
            </a:r>
            <a:r>
              <a:rPr lang="ar-S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بالعقل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مثل : شجاعة ، مرؤة ، شرف، نبل ، </a:t>
            </a:r>
            <a:r>
              <a:rPr lang="ar-S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وھو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في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الحالتین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لا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یقترن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بزمن . </a:t>
            </a: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فلو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أعدنا النظر في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ھذه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الأسماء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لوجدناھا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تدل على مسمى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معین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غیر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أنھا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لا تدل على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زمن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، ولا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تفید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وقتا على الإطلاق، فذاك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ھو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الاسم </a:t>
            </a:r>
          </a:p>
        </p:txBody>
      </p:sp>
    </p:spTree>
    <p:extLst>
      <p:ext uri="{BB962C8B-B14F-4D97-AF65-F5344CB8AC3E}">
        <p14:creationId xmlns:p14="http://schemas.microsoft.com/office/powerpoint/2010/main" val="2781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9392108"/>
              </p:ext>
            </p:extLst>
          </p:nvPr>
        </p:nvGraphicFramePr>
        <p:xfrm>
          <a:off x="107504" y="1052736"/>
          <a:ext cx="820891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مستدير الزوايا 3"/>
          <p:cNvSpPr/>
          <p:nvPr/>
        </p:nvSpPr>
        <p:spPr>
          <a:xfrm>
            <a:off x="107504" y="3212976"/>
            <a:ext cx="3744416" cy="21602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الضمائر التى تتصل  بالأفعال </a:t>
            </a:r>
            <a:r>
              <a:rPr lang="ar-EG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الخمسة </a:t>
            </a:r>
            <a:r>
              <a:rPr lang="ar-EG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ألف </a:t>
            </a:r>
            <a:r>
              <a:rPr lang="ar-EG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الاثنين </a:t>
            </a:r>
            <a:r>
              <a:rPr lang="ar-EG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وواو الجماعة، وياء </a:t>
            </a:r>
            <a:r>
              <a:rPr lang="ar-EG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المخاطبة </a:t>
            </a:r>
            <a:r>
              <a:rPr lang="ar-EG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)تعرب فاعلا</a:t>
            </a:r>
          </a:p>
        </p:txBody>
      </p:sp>
    </p:spTree>
    <p:extLst>
      <p:ext uri="{BB962C8B-B14F-4D97-AF65-F5344CB8AC3E}">
        <p14:creationId xmlns:p14="http://schemas.microsoft.com/office/powerpoint/2010/main" val="1370940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20891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064897" cy="40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خطط انسيابي: معالجة 1"/>
          <p:cNvSpPr/>
          <p:nvPr/>
        </p:nvSpPr>
        <p:spPr>
          <a:xfrm>
            <a:off x="6084168" y="980728"/>
            <a:ext cx="360040" cy="32403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عالجة 2"/>
          <p:cNvSpPr/>
          <p:nvPr/>
        </p:nvSpPr>
        <p:spPr>
          <a:xfrm>
            <a:off x="7092280" y="2420888"/>
            <a:ext cx="360040" cy="21602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خطط انسيابي: معالجة 3"/>
          <p:cNvSpPr/>
          <p:nvPr/>
        </p:nvSpPr>
        <p:spPr>
          <a:xfrm>
            <a:off x="7092280" y="3501008"/>
            <a:ext cx="360040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9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06489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092280" y="2276872"/>
            <a:ext cx="4320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41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5- الممنوع من الصرف :</a:t>
            </a:r>
            <a:endParaRPr lang="ar-SA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/>
              <a:t>خامس أنواع الاسماء التي تعرب بعلامات فرعية هو الممنوع من الصرف.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/>
              <a:t>والصرف يقصد به التنوين , ومن ثم تُطلق على طائفة من الاسماء  والصفات توافرت فيها علل منعت آخرها من التنوين كغيرها من الأسماء.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/>
              <a:t>فالممنوع من الصرف اصطلاحا  : </a:t>
            </a:r>
            <a:r>
              <a:rPr lang="ar-SA" sz="3200" b="1" dirty="0" smtClean="0">
                <a:solidFill>
                  <a:srgbClr val="0070C0"/>
                </a:solidFill>
              </a:rPr>
              <a:t>هو الاسم الذي سُلب منه التنوين.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r"/>
            <a:r>
              <a:rPr lang="ar-SA" b="1" u="sng" dirty="0" smtClean="0">
                <a:solidFill>
                  <a:srgbClr val="FF99CC"/>
                </a:solidFill>
              </a:rPr>
              <a:t>إعرابه:</a:t>
            </a:r>
            <a:endParaRPr lang="ar-SA" b="1" u="sng" dirty="0">
              <a:solidFill>
                <a:srgbClr val="FF99CC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/>
              <a:t>يُعرب الممنوع من الصرف على الوجه التالي 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3200" b="1" dirty="0" smtClean="0"/>
              <a:t>علامة رفعه الضمة , مثل : </a:t>
            </a:r>
            <a:r>
              <a:rPr lang="ar-SA" sz="3200" b="1" dirty="0" smtClean="0">
                <a:solidFill>
                  <a:srgbClr val="00B0F0"/>
                </a:solidFill>
              </a:rPr>
              <a:t>جاء أحمدُ.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3200" b="1" dirty="0" smtClean="0"/>
              <a:t>علامة نصبه الفتحة , مثل : </a:t>
            </a:r>
            <a:r>
              <a:rPr lang="ar-SA" sz="3200" b="1" dirty="0" smtClean="0">
                <a:solidFill>
                  <a:srgbClr val="00B0F0"/>
                </a:solidFill>
              </a:rPr>
              <a:t>رأيت أحمدَ.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3200" b="1" dirty="0" smtClean="0"/>
              <a:t>علامة جره الفتحة , مثل : </a:t>
            </a:r>
            <a:r>
              <a:rPr lang="ar-SA" sz="3200" b="1" dirty="0" smtClean="0">
                <a:solidFill>
                  <a:srgbClr val="00B0F0"/>
                </a:solidFill>
              </a:rPr>
              <a:t>مررت بأحمدَ </a:t>
            </a:r>
            <a:r>
              <a:rPr lang="ar-SA" sz="3200" b="1" dirty="0" smtClean="0"/>
              <a:t>, وهي علامة فرعية نابت عن العلامة الأصلية للجر التي هي الكسرة.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3000" b="1" dirty="0" smtClean="0">
                <a:solidFill>
                  <a:srgbClr val="FF0000"/>
                </a:solidFill>
              </a:rPr>
              <a:t>ملاحظة : ( لا ينون كلمة أحمد لأنه ممنوع من الصرف فلا نقول ( أحمدٌ)</a:t>
            </a:r>
          </a:p>
          <a:p>
            <a:pPr>
              <a:buFontTx/>
              <a:buChar char="-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25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chemeClr val="accent6"/>
                </a:solidFill>
              </a:rPr>
              <a:t>العلل المانعة من الصرف :</a:t>
            </a:r>
            <a:endParaRPr lang="ar-SA" b="1" u="sng" dirty="0">
              <a:solidFill>
                <a:schemeClr val="accent6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89946"/>
              </p:ext>
            </p:extLst>
          </p:nvPr>
        </p:nvGraphicFramePr>
        <p:xfrm>
          <a:off x="457200" y="1600200"/>
          <a:ext cx="785921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633275633"/>
              </p:ext>
            </p:extLst>
          </p:nvPr>
        </p:nvGraphicFramePr>
        <p:xfrm>
          <a:off x="1524000" y="1916832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58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75608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/>
              <a:t>1/ صيغة منتهى الجموع :</a:t>
            </a:r>
            <a:endParaRPr lang="ar-SA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وهي كل جمع بعد ألف تكسيره حرفان , أو ثلاثة أحرف , مثل :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مساجد – منابر –معابد – ملاعب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- مصابيح– محاريب – مقادير.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800" b="1" dirty="0" smtClean="0"/>
              <a:t>ولا يشترط أن تكون الميم في أول هذا الجمع  إذ يدخل فيه :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ضوارب – أكابر – دراهم – جوامع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قناديل – عصافير – بساتين – دنانير.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260648"/>
            <a:ext cx="8388424" cy="6408712"/>
          </a:xfrm>
        </p:spPr>
        <p:txBody>
          <a:bodyPr/>
          <a:lstStyle/>
          <a:p>
            <a:pPr algn="r"/>
            <a:r>
              <a:rPr lang="ar-SA" sz="5400" u="sng" dirty="0" smtClean="0">
                <a:solidFill>
                  <a:srgbClr val="FF0000"/>
                </a:solidFill>
              </a:rPr>
              <a:t>أمثلة :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4800" dirty="0" smtClean="0"/>
              <a:t>- </a:t>
            </a:r>
            <a:r>
              <a:rPr lang="ar-SA" sz="4800" dirty="0" smtClean="0">
                <a:solidFill>
                  <a:srgbClr val="00B050"/>
                </a:solidFill>
              </a:rPr>
              <a:t>صليت في </a:t>
            </a:r>
            <a:r>
              <a:rPr lang="ar-S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مساجد</a:t>
            </a:r>
            <a:r>
              <a:rPr lang="ar-SA" sz="4800" dirty="0" smtClean="0">
                <a:solidFill>
                  <a:srgbClr val="00B050"/>
                </a:solidFill>
              </a:rPr>
              <a:t>َ كثيرة.</a:t>
            </a: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ar-SA" sz="4800" dirty="0" smtClean="0"/>
              <a:t>- نشرت مقالاتي في </a:t>
            </a:r>
            <a:r>
              <a:rPr lang="ar-SA" sz="4800" u="sng" dirty="0" smtClean="0"/>
              <a:t>صحائف</a:t>
            </a:r>
            <a:r>
              <a:rPr lang="ar-SA" sz="4800" dirty="0" smtClean="0"/>
              <a:t>َ كثيرة .</a:t>
            </a:r>
            <a:br>
              <a:rPr lang="ar-SA" sz="4800" dirty="0" smtClean="0"/>
            </a:br>
            <a:r>
              <a:rPr lang="ar-SA" sz="4800" dirty="0">
                <a:solidFill>
                  <a:srgbClr val="CC0000"/>
                </a:solidFill>
              </a:rPr>
              <a:t>- (يَعْمَلُونَ لَهُ مَا يَشَاءُ مِن </a:t>
            </a:r>
            <a:r>
              <a:rPr lang="ar-SA" sz="4800" u="sng" dirty="0">
                <a:solidFill>
                  <a:srgbClr val="CC0000"/>
                </a:solidFill>
              </a:rPr>
              <a:t>مَّحَارِيبَ </a:t>
            </a:r>
            <a:r>
              <a:rPr lang="ar-SA" sz="4800" u="sng" dirty="0" smtClean="0">
                <a:solidFill>
                  <a:srgbClr val="CC0000"/>
                </a:solidFill>
              </a:rPr>
              <a:t>وَتَمَاثِيلَ)</a:t>
            </a:r>
            <a:endParaRPr lang="ar-SA" sz="4800" u="sng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rgbClr val="FF99CC"/>
                </a:solidFill>
              </a:rPr>
              <a:t>2- ألف التأنيث: </a:t>
            </a:r>
            <a:endParaRPr lang="ar-SA" b="1" u="sng" dirty="0">
              <a:solidFill>
                <a:srgbClr val="FF99CC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lnSpc>
                <a:spcPct val="160000"/>
              </a:lnSpc>
              <a:buNone/>
            </a:pPr>
            <a:r>
              <a:rPr lang="ar-SA" sz="4500" b="1" dirty="0" smtClean="0"/>
              <a:t>وهو كل اسم انتهى بألف تفيد التأنيث , وهي كل ألف زائدة في الاسم قبلها ثلاثة أحرف أصلية فصاعدا .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ar-SA" sz="4500" b="1" dirty="0" smtClean="0"/>
              <a:t>وهي على نوعين :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ar-SA" sz="4500" b="1" dirty="0" smtClean="0"/>
              <a:t>أ/ ممدودة , مثل : </a:t>
            </a:r>
            <a:r>
              <a:rPr lang="ar-SA" sz="4500" b="1" dirty="0" smtClean="0">
                <a:solidFill>
                  <a:schemeClr val="accent3"/>
                </a:solidFill>
              </a:rPr>
              <a:t>صحراء – حمراء – سوداء – بيداء – نجلاء – ظمياء </a:t>
            </a:r>
            <a:endParaRPr lang="ar-SA" sz="4500" b="1" dirty="0" smtClean="0"/>
          </a:p>
          <a:p>
            <a:pPr marL="114300" indent="0">
              <a:lnSpc>
                <a:spcPct val="160000"/>
              </a:lnSpc>
              <a:buNone/>
            </a:pPr>
            <a:r>
              <a:rPr lang="ar-SA" sz="4500" b="1" dirty="0" smtClean="0"/>
              <a:t>ب / ألف التأنيث المقصورة , مثل :</a:t>
            </a:r>
            <a:r>
              <a:rPr lang="ar-SA" sz="4500" b="1" dirty="0" smtClean="0">
                <a:solidFill>
                  <a:schemeClr val="accent5"/>
                </a:solidFill>
              </a:rPr>
              <a:t> </a:t>
            </a:r>
            <a:r>
              <a:rPr lang="ar-SA" sz="4500" b="1" dirty="0" smtClean="0">
                <a:solidFill>
                  <a:schemeClr val="accent5"/>
                </a:solidFill>
              </a:rPr>
              <a:t>سلوى– </a:t>
            </a:r>
            <a:r>
              <a:rPr lang="ar-SA" sz="4500" b="1" dirty="0" smtClean="0">
                <a:solidFill>
                  <a:schemeClr val="accent5"/>
                </a:solidFill>
              </a:rPr>
              <a:t>حبارى – أسارى (1).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ar-SA" sz="4500" b="1" dirty="0" smtClean="0"/>
              <a:t>وقد يكون الاسم غير مؤنث مثل : </a:t>
            </a:r>
            <a:r>
              <a:rPr lang="ar-SA" sz="4500" b="1" dirty="0" smtClean="0">
                <a:solidFill>
                  <a:srgbClr val="00B050"/>
                </a:solidFill>
              </a:rPr>
              <a:t>علماء – شعراء – أطباء – كسالى .</a:t>
            </a:r>
          </a:p>
          <a:p>
            <a:pPr marL="114300" indent="0">
              <a:buNone/>
            </a:pPr>
            <a:endParaRPr lang="ar-SA" dirty="0" smtClean="0"/>
          </a:p>
          <a:p>
            <a:pPr marL="11430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111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0"/>
            <a:ext cx="74168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للاسم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علامات ً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كثیرة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تمیز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بھا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عن الفعل والحرف، فإذا وجدت واحدة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منھا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كانت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دلیلا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على أن الكلمة اسم، </a:t>
            </a:r>
            <a:r>
              <a:rPr lang="ar-S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وأشھرھا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وأھمھا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تلك العلامات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الخمس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التي أشار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إلیھا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ابن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مالك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بالجر </a:t>
            </a:r>
            <a:r>
              <a:rPr lang="ar-SA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والتنوین</a:t>
            </a:r>
            <a:r>
              <a:rPr lang="ar-SA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والندا ، وأل       ومسند ، للاسم </a:t>
            </a:r>
            <a:r>
              <a:rPr lang="ar-SA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تمییز</a:t>
            </a:r>
            <a:r>
              <a:rPr lang="ar-SA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حصل  </a:t>
            </a:r>
          </a:p>
          <a:p>
            <a:pPr>
              <a:lnSpc>
                <a:spcPct val="150000"/>
              </a:lnSpc>
            </a:pPr>
            <a:r>
              <a:rPr lang="ar-S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فالبیت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الشعري أشار إلى خمس علامات من علامات الاسم التي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تمیزه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نعرض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لھا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إن شاء الله تعالى على النحو الآتي : </a:t>
            </a: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021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7620000" cy="130026"/>
          </a:xfrm>
        </p:spPr>
        <p:txBody>
          <a:bodyPr/>
          <a:lstStyle/>
          <a:p>
            <a:pPr algn="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FF0000"/>
                </a:solidFill>
              </a:rPr>
              <a:t>الإعراب :</a:t>
            </a:r>
            <a:r>
              <a:rPr lang="ar-SA" dirty="0"/>
              <a:t/>
            </a:r>
            <a:br>
              <a:rPr lang="ar-SA" dirty="0"/>
            </a:br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>- أعجبت </a:t>
            </a:r>
            <a:r>
              <a:rPr lang="ar-SA" u="sng" dirty="0" smtClean="0">
                <a:solidFill>
                  <a:srgbClr val="92D050"/>
                </a:solidFill>
              </a:rPr>
              <a:t>بشعراء</a:t>
            </a:r>
            <a:r>
              <a:rPr lang="ar-SA" dirty="0" smtClean="0">
                <a:solidFill>
                  <a:srgbClr val="92D050"/>
                </a:solidFill>
              </a:rPr>
              <a:t> </a:t>
            </a:r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>من المدينة المنورة </a:t>
            </a:r>
            <a:br>
              <a:rPr lang="ar-S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ar-SA" dirty="0" smtClean="0">
                <a:solidFill>
                  <a:schemeClr val="tx1"/>
                </a:solidFill>
              </a:rPr>
              <a:t>اسم مجرور وعلامة جره الفتحة لأنه ممنوع من الصرف . </a:t>
            </a:r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ar-SA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-459432"/>
            <a:ext cx="8460432" cy="7488832"/>
          </a:xfrm>
        </p:spPr>
        <p:txBody>
          <a:bodyPr/>
          <a:lstStyle/>
          <a:p>
            <a:pPr algn="r"/>
            <a:r>
              <a:rPr lang="ar-SA" sz="4400" b="1" u="sng" dirty="0" smtClean="0">
                <a:solidFill>
                  <a:schemeClr val="accent3">
                    <a:lumMod val="75000"/>
                  </a:schemeClr>
                </a:solidFill>
              </a:rPr>
              <a:t>ملاحظات :</a:t>
            </a:r>
            <a:r>
              <a:rPr lang="ar-SA" sz="4400" b="1" dirty="0" smtClean="0"/>
              <a:t/>
            </a:r>
            <a:br>
              <a:rPr lang="ar-SA" sz="4400" b="1" dirty="0" smtClean="0"/>
            </a:br>
            <a:r>
              <a:rPr lang="ar-SA" sz="3600" b="1" dirty="0" smtClean="0"/>
              <a:t>- إن لم تكن الألف زائدة مسبوقة بثلاثة أحرف أصلية فصاعدا فلا تسمى ألف تأنيث , مثل :</a:t>
            </a:r>
            <a:br>
              <a:rPr lang="ar-SA" sz="3600" b="1" dirty="0" smtClean="0"/>
            </a:br>
            <a:r>
              <a:rPr lang="ar-SA" sz="3600" b="1" dirty="0" smtClean="0">
                <a:solidFill>
                  <a:srgbClr val="6699FF"/>
                </a:solidFill>
              </a:rPr>
              <a:t>فتى ( قبلها حرفان  ليست بزائدة) </a:t>
            </a:r>
            <a:br>
              <a:rPr lang="ar-SA" sz="3600" b="1" dirty="0" smtClean="0">
                <a:solidFill>
                  <a:srgbClr val="6699FF"/>
                </a:solidFill>
              </a:rPr>
            </a:br>
            <a:r>
              <a:rPr lang="ar-SA" sz="3600" b="1" dirty="0" smtClean="0">
                <a:solidFill>
                  <a:srgbClr val="FF0000"/>
                </a:solidFill>
              </a:rPr>
              <a:t>هواء( قبلها حرفان ليست بزائدة )</a:t>
            </a:r>
            <a:br>
              <a:rPr lang="ar-SA" sz="3600" b="1" dirty="0" smtClean="0">
                <a:solidFill>
                  <a:srgbClr val="FF0000"/>
                </a:solidFill>
              </a:rPr>
            </a:br>
            <a:r>
              <a:rPr lang="ar-SA" sz="3600" b="1" dirty="0" smtClean="0">
                <a:solidFill>
                  <a:srgbClr val="FF0000"/>
                </a:solidFill>
              </a:rPr>
              <a:t>  </a:t>
            </a:r>
            <a:r>
              <a:rPr lang="ar-SA" sz="3600" b="1" dirty="0" smtClean="0">
                <a:solidFill>
                  <a:srgbClr val="009900"/>
                </a:solidFill>
              </a:rPr>
              <a:t>مصطفى ( قبلها أربعة أحرف , أثنين منها </a:t>
            </a:r>
            <a:r>
              <a:rPr lang="ar-SA" sz="3600" b="1" dirty="0" err="1" smtClean="0">
                <a:solidFill>
                  <a:srgbClr val="009900"/>
                </a:solidFill>
              </a:rPr>
              <a:t>زائداتان</a:t>
            </a:r>
            <a:r>
              <a:rPr lang="ar-SA" sz="3600" b="1" dirty="0" smtClean="0">
                <a:solidFill>
                  <a:srgbClr val="009900"/>
                </a:solidFill>
              </a:rPr>
              <a:t> ) = صفى.</a:t>
            </a:r>
            <a:br>
              <a:rPr lang="ar-SA" sz="3600" b="1" dirty="0" smtClean="0">
                <a:solidFill>
                  <a:srgbClr val="009900"/>
                </a:solidFill>
              </a:rPr>
            </a:br>
            <a:r>
              <a:rPr lang="ar-SA" sz="3600" b="1" dirty="0" smtClean="0">
                <a:solidFill>
                  <a:srgbClr val="FF0000"/>
                </a:solidFill>
              </a:rPr>
              <a:t>مستشفى ( قبلها خمسة أحرف , ولكن الألف غير زائدة )  = شفى</a:t>
            </a:r>
            <a:r>
              <a:rPr lang="ar-SA" sz="3600" b="1" dirty="0" smtClean="0"/>
              <a:t>.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4209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980728"/>
            <a:ext cx="7543800" cy="3960440"/>
          </a:xfrm>
        </p:spPr>
        <p:txBody>
          <a:bodyPr/>
          <a:lstStyle/>
          <a:p>
            <a:pPr algn="r"/>
            <a:r>
              <a:rPr lang="ar-SA" dirty="0" smtClean="0"/>
              <a:t>- هذا </a:t>
            </a:r>
            <a:r>
              <a:rPr lang="ar-SA" u="sng" dirty="0" smtClean="0"/>
              <a:t>فتى</a:t>
            </a:r>
            <a:r>
              <a:rPr lang="ar-SA" dirty="0" smtClean="0"/>
              <a:t> متفوق</a:t>
            </a: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- شاهدتُ </a:t>
            </a:r>
            <a:r>
              <a:rPr lang="ar-SA" u="sng" dirty="0" smtClean="0"/>
              <a:t>فتًى</a:t>
            </a:r>
            <a:r>
              <a:rPr lang="ar-SA" dirty="0" smtClean="0"/>
              <a:t> .</a:t>
            </a:r>
            <a:br>
              <a:rPr lang="ar-SA" dirty="0" smtClean="0"/>
            </a:br>
            <a:r>
              <a:rPr lang="ar-SA" dirty="0" smtClean="0"/>
              <a:t>- مررت </a:t>
            </a:r>
            <a:r>
              <a:rPr lang="ar-SA" u="sng" dirty="0" smtClean="0"/>
              <a:t>بفتى</a:t>
            </a:r>
            <a:r>
              <a:rPr lang="ar-SA" dirty="0" smtClean="0"/>
              <a:t> وسيم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08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990850"/>
            <a:ext cx="4043710" cy="876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4684"/>
            <a:ext cx="5472608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r"/>
            <a:r>
              <a:rPr lang="ar-SA" b="1" u="sng" dirty="0" smtClean="0"/>
              <a:t>1- العلمية والتأنيث :</a:t>
            </a:r>
            <a:endParaRPr lang="ar-SA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8388424" cy="5877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ar-SA" sz="2400" b="1" dirty="0" smtClean="0"/>
              <a:t>قد يكون التأنيث لفظيا مثل : فاطمة , خديجة , حمزة , طلحة , عنترة.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400" b="1" dirty="0" smtClean="0"/>
              <a:t>- قد يكون معنويا مثل : سعاد , زينب , مريم , وشرطه أن يكون فوق ثلاثة أحرف 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400" b="1" dirty="0" smtClean="0"/>
              <a:t>وأما المؤنث الثلاثي فهو على عدة أنواع منها 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400" b="1" dirty="0" smtClean="0"/>
              <a:t>ما كان ثلاثيا ساكن الوسط  , مثل : هنْد , دعْد , وعْد , وشهْد من الاسماء العربية , فهذا يجوز فيه الوجهان :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 smtClean="0">
                <a:solidFill>
                  <a:srgbClr val="CC3300"/>
                </a:solidFill>
              </a:rPr>
              <a:t>المنع من الصرف على القاعدة في أعلام الإناث.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 smtClean="0">
                <a:solidFill>
                  <a:srgbClr val="CC3300"/>
                </a:solidFill>
              </a:rPr>
              <a:t>ويجوز صرفه لخفته بسكون وسطه.</a:t>
            </a:r>
            <a:endParaRPr lang="ar-SA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</a:rPr>
              <a:t>الإعراب :</a:t>
            </a:r>
            <a:endParaRPr lang="ar-SA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أعجبت بهندَ</a:t>
            </a:r>
          </a:p>
          <a:p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مررت بدعدَ.</a:t>
            </a:r>
          </a:p>
          <a:p>
            <a:r>
              <a:rPr lang="ar-SA" sz="3600" b="1" dirty="0" smtClean="0">
                <a:solidFill>
                  <a:srgbClr val="0000FF"/>
                </a:solidFill>
              </a:rPr>
              <a:t>اسم مجرور بالفتحة لأنه ممنوع من الصرف.</a:t>
            </a:r>
            <a:endParaRPr lang="ar-SA" sz="3600" b="1" dirty="0">
              <a:solidFill>
                <a:srgbClr val="0000FF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- أعجبت بهندٍ</a:t>
            </a:r>
          </a:p>
          <a:p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مررت بدعدٍ</a:t>
            </a:r>
          </a:p>
          <a:p>
            <a:r>
              <a:rPr lang="ar-SA" sz="3600" b="1" u="sng" dirty="0" smtClean="0">
                <a:solidFill>
                  <a:srgbClr val="0000FF"/>
                </a:solidFill>
              </a:rPr>
              <a:t>اسم مجرور وعلامة جره الكسرة.</a:t>
            </a:r>
            <a:endParaRPr lang="ar-SA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172400" cy="599613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bg2">
                    <a:lumMod val="75000"/>
                  </a:schemeClr>
                </a:solidFill>
              </a:rPr>
              <a:t>ملاحظة :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لفظ (حديقة ) ليست ممنوعة من الصرف لأن فيها علة واحدة هي التأنيث </a:t>
            </a:r>
            <a:r>
              <a:rPr lang="ar-SA" dirty="0" smtClean="0">
                <a:solidFill>
                  <a:srgbClr val="FF0000"/>
                </a:solidFill>
              </a:rPr>
              <a:t>.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 الكلمات ( هدى – هداية – زهرة – وردة ) إذا اريد بها علم للمؤنث منعت من الصرف , وإذا أريد بها معانيها صرفت.</a:t>
            </a:r>
            <a:endParaRPr lang="ar-S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العلمية والعجمة :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544616"/>
          </a:xfrm>
        </p:spPr>
        <p:txBody>
          <a:bodyPr>
            <a:normAutofit fontScale="40000" lnSpcReduction="20000"/>
          </a:bodyPr>
          <a:lstStyle/>
          <a:p>
            <a:pPr marL="114300" indent="0">
              <a:lnSpc>
                <a:spcPct val="200000"/>
              </a:lnSpc>
              <a:buNone/>
            </a:pPr>
            <a:r>
              <a:rPr lang="ar-SA" sz="5900" b="1" dirty="0" smtClean="0"/>
              <a:t>والمراد بالعجمة أن يكون الاسم في الأصل أعجميا , وشرط العلم الأعجمي أن يكون فوق ثلاث أحرف , مثل :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sz="5900" b="1" dirty="0" smtClean="0"/>
              <a:t>إبراهيم – إسماعيل – يوسف – يعقوب – داوود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sz="5900" b="1" dirty="0" smtClean="0"/>
              <a:t>تقول : - هذا أبراهيمُ.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sz="5900" b="1" dirty="0"/>
              <a:t> </a:t>
            </a:r>
            <a:r>
              <a:rPr lang="ar-SA" sz="5900" b="1" dirty="0" smtClean="0"/>
              <a:t>        - رأيت إبراهيمَ.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sz="5900" b="1" dirty="0"/>
              <a:t> </a:t>
            </a:r>
            <a:r>
              <a:rPr lang="ar-SA" sz="5900" b="1" dirty="0" smtClean="0"/>
              <a:t>        - سلمت على إبراهيم.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sz="5900" b="1" dirty="0" smtClean="0"/>
              <a:t>فإذا كان الاسم الأعجمي على ثلاثيا ساكن الوسط صرف : </a:t>
            </a:r>
            <a:r>
              <a:rPr lang="ar-SA" sz="5900" b="1" dirty="0" smtClean="0"/>
              <a:t>نوْح </a:t>
            </a:r>
            <a:r>
              <a:rPr lang="ar-SA" sz="5900" b="1" dirty="0" smtClean="0"/>
              <a:t>– </a:t>
            </a:r>
            <a:r>
              <a:rPr lang="ar-SA" sz="5900" b="1" dirty="0" smtClean="0"/>
              <a:t>لوْط </a:t>
            </a:r>
            <a:r>
              <a:rPr lang="ar-SA" sz="5900" b="1" dirty="0" smtClean="0"/>
              <a:t>.</a:t>
            </a:r>
          </a:p>
          <a:p>
            <a:pPr marL="11430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78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44408" cy="5852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{و</a:t>
            </a:r>
            <a:r>
              <a:rPr lang="ar-SA" sz="2800" b="1" u="sng" dirty="0"/>
              <a:t>َلُوطاً </a:t>
            </a:r>
            <a:r>
              <a:rPr lang="ar-SA" sz="2800" b="1" dirty="0"/>
              <a:t>آتَيْناهُ حُكْماً </a:t>
            </a:r>
            <a:r>
              <a:rPr lang="ar-SA" sz="2800" b="1" dirty="0" smtClean="0"/>
              <a:t>وَعِلْماً}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وَنَجَّيْناهُ </a:t>
            </a:r>
            <a:r>
              <a:rPr lang="ar-SA" sz="2800" b="1" u="sng" dirty="0"/>
              <a:t>وَلُوطاً</a:t>
            </a:r>
            <a:r>
              <a:rPr lang="ar-SA" sz="2800" b="1" dirty="0"/>
              <a:t> إِلَى الْأَرْضِ الَّتِي بارَكْنا فِيها </a:t>
            </a:r>
            <a:r>
              <a:rPr lang="ar-SA" sz="2800" b="1" dirty="0" smtClean="0"/>
              <a:t>لِلْعالَمِينَ}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{ كما أوحينا إلى نوحٍ}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1560514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3- العلمية والتركيب المزجي :</a:t>
            </a:r>
            <a:endParaRPr lang="ar-S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200000"/>
              </a:lnSpc>
              <a:buNone/>
            </a:pPr>
            <a:r>
              <a:rPr lang="ar-SA" sz="2400" b="1" dirty="0" smtClean="0"/>
              <a:t>التركيب المزجي يقصد به : أن تركب الكلمة من كلمتين تمزج إحداهما بالأخرى فتصيران كلمة واحدة 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sz="2400" b="1" dirty="0" smtClean="0"/>
              <a:t>مثل : </a:t>
            </a:r>
            <a:r>
              <a:rPr lang="ar-SA" sz="2400" b="1" dirty="0" smtClean="0">
                <a:solidFill>
                  <a:srgbClr val="FF0000"/>
                </a:solidFill>
              </a:rPr>
              <a:t>معد يكرب , حضرموت , بعلبك 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sz="2400" b="1" dirty="0" smtClean="0"/>
              <a:t>ويكون الإعراب على الجزء الثاني  من هذا الاسم المركب .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1532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0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DZ" sz="2800" b="1" u="sng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العلامة </a:t>
            </a:r>
            <a:r>
              <a:rPr lang="ar-DZ" sz="2800" b="1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الأولى: الجر: </a:t>
            </a:r>
            <a:endParaRPr lang="en-US" sz="2800" b="1" u="sng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يكون الجر بحرف الجر (من، إلى، عن، على، في، رب، الكاف، اللام، الباء) ويكون كذلك بالإضافة، أو بالتبعية مثال ذلك قولنا: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ذهبت</a:t>
            </a:r>
            <a:r>
              <a:rPr lang="ar-DZ" sz="28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8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إلى مدينة الرسول </a:t>
            </a:r>
            <a:r>
              <a:rPr lang="ar-DZ" sz="28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المصطفى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فكلمة "مدينة"  اسم لأنها مجرورة بحرف الجر.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وكلمة "الرسول" اسم لأنها مجرورة بالتبعية.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وكلمة "المصطفى" اسم لأنها مجرورة بالتبعية فهي نعت للرسول والنعت يتبع المنعوت. والتوابع مجموعة في قوله</a:t>
            </a:r>
            <a:r>
              <a:rPr lang="ar-D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ar-DZ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التوابع في الإعراب يا رجل؟    العطف والنعت والتوكيد والبدل</a:t>
            </a:r>
            <a:endParaRPr lang="ar-SA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الاعراب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009900"/>
                </a:solidFill>
              </a:rPr>
              <a:t>سافرت إلى </a:t>
            </a:r>
            <a:r>
              <a:rPr lang="ar-SA" sz="2800" b="1" u="sng" dirty="0" smtClean="0">
                <a:solidFill>
                  <a:srgbClr val="009900"/>
                </a:solidFill>
              </a:rPr>
              <a:t>حضرموتَ </a:t>
            </a:r>
            <a:r>
              <a:rPr lang="ar-SA" sz="2800" b="1" dirty="0" smtClean="0">
                <a:solidFill>
                  <a:srgbClr val="009900"/>
                </a:solidFill>
              </a:rPr>
              <a:t>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اسم مجرور وعلامة جره الفتحة لأنه ممنوع من الصرف.</a:t>
            </a:r>
            <a:endParaRPr lang="ar-SA" sz="2800" b="1" dirty="0"/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009900"/>
                </a:solidFill>
              </a:rPr>
              <a:t>قضيت أياما في </a:t>
            </a:r>
            <a:r>
              <a:rPr lang="ar-SA" sz="2800" b="1" u="sng" dirty="0" smtClean="0">
                <a:solidFill>
                  <a:srgbClr val="009900"/>
                </a:solidFill>
              </a:rPr>
              <a:t>بعلبكَ</a:t>
            </a:r>
            <a:r>
              <a:rPr lang="ar-SA" sz="2800" b="1" dirty="0" smtClean="0">
                <a:solidFill>
                  <a:srgbClr val="009900"/>
                </a:solidFill>
              </a:rPr>
              <a:t> 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/>
              <a:t>اسم مجرور وعلامة جره الفتحة لأنه ممنوع من الصرف</a:t>
            </a:r>
            <a:r>
              <a:rPr lang="ar-SA" sz="2800" b="1" dirty="0" smtClean="0"/>
              <a:t>.</a:t>
            </a:r>
            <a:endParaRPr lang="ar-SA" sz="2800" b="1" dirty="0">
              <a:solidFill>
                <a:srgbClr val="009900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009900"/>
                </a:solidFill>
              </a:rPr>
              <a:t>قرأت شعر عمرو بن </a:t>
            </a:r>
            <a:r>
              <a:rPr lang="ar-SA" sz="2800" b="1" u="sng" dirty="0" smtClean="0">
                <a:solidFill>
                  <a:srgbClr val="009900"/>
                </a:solidFill>
              </a:rPr>
              <a:t>معد يكربَ: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مضاف إليه مجرور بالفتحة لأنه ممنوع من الصرف.</a:t>
            </a:r>
          </a:p>
          <a:p>
            <a:pPr marL="114300" indent="0">
              <a:buNone/>
            </a:pPr>
            <a:endParaRPr lang="ar-SA" u="sng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/>
              <a:t>4/العلمية ووزن الفعل :</a:t>
            </a:r>
            <a:endParaRPr lang="ar-SA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2800" dirty="0" smtClean="0"/>
              <a:t>وهي أن يكون وزن الاسم العلم على وزن الفعل 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dirty="0" smtClean="0"/>
              <a:t>من الأعلام التي جاءت على وزن الفعل فمُنعت من الصرف :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ar-SA" sz="2800" dirty="0" smtClean="0">
                <a:solidFill>
                  <a:srgbClr val="0000FF"/>
                </a:solidFill>
              </a:rPr>
              <a:t>أحمد – يزيد – أسعد – أكرم – يعمر – يعرب .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ar-SA" sz="3200" b="1" dirty="0" smtClean="0">
                <a:solidFill>
                  <a:srgbClr val="FF0000"/>
                </a:solidFill>
              </a:rPr>
              <a:t>- هذا أحمدُ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ar-SA" sz="3200" b="1" dirty="0" smtClean="0">
                <a:solidFill>
                  <a:srgbClr val="FF0000"/>
                </a:solidFill>
              </a:rPr>
              <a:t>- رأيت يزيدَ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ar-SA" sz="3200" b="1" dirty="0" smtClean="0">
                <a:solidFill>
                  <a:srgbClr val="FF0000"/>
                </a:solidFill>
              </a:rPr>
              <a:t>- ومررت بأسعدَ</a:t>
            </a:r>
          </a:p>
          <a:p>
            <a:pPr marL="114300" indent="0">
              <a:lnSpc>
                <a:spcPct val="150000"/>
              </a:lnSpc>
              <a:buNone/>
            </a:pP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الاعراب 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ar-SA" b="1" dirty="0" smtClean="0"/>
          </a:p>
          <a:p>
            <a:pPr marL="114300" indent="0">
              <a:buNone/>
            </a:pPr>
            <a:r>
              <a:rPr lang="ar-SA" sz="3200" b="1" dirty="0" smtClean="0">
                <a:solidFill>
                  <a:srgbClr val="0000FF"/>
                </a:solidFill>
              </a:rPr>
              <a:t>- سلمت على </a:t>
            </a:r>
            <a:r>
              <a:rPr lang="ar-SA" sz="3200" b="1" u="sng" dirty="0" smtClean="0">
                <a:solidFill>
                  <a:srgbClr val="0000FF"/>
                </a:solidFill>
              </a:rPr>
              <a:t>يسلمَ</a:t>
            </a:r>
            <a:r>
              <a:rPr lang="ar-SA" sz="3200" b="1" dirty="0" smtClean="0">
                <a:solidFill>
                  <a:srgbClr val="0000FF"/>
                </a:solidFill>
              </a:rPr>
              <a:t> :</a:t>
            </a:r>
          </a:p>
          <a:p>
            <a:pPr marL="114300" indent="0">
              <a:buNone/>
            </a:pPr>
            <a:r>
              <a:rPr lang="ar-SA" sz="3200" b="1" dirty="0" smtClean="0"/>
              <a:t>اسم مجرور وعلامة جره الفتحة لأنه ممنوع من الصرف.</a:t>
            </a:r>
          </a:p>
          <a:p>
            <a:pPr marL="114300" indent="0">
              <a:buNone/>
            </a:pPr>
            <a:r>
              <a:rPr lang="ar-SA" sz="3200" b="1" dirty="0" smtClean="0">
                <a:solidFill>
                  <a:srgbClr val="00B050"/>
                </a:solidFill>
              </a:rPr>
              <a:t>- سكن بنو </a:t>
            </a:r>
            <a:r>
              <a:rPr lang="ar-SA" sz="3200" b="1" u="sng" dirty="0" smtClean="0">
                <a:solidFill>
                  <a:srgbClr val="00B050"/>
                </a:solidFill>
              </a:rPr>
              <a:t>يعربَ </a:t>
            </a:r>
            <a:r>
              <a:rPr lang="ar-SA" sz="3200" b="1" dirty="0" smtClean="0">
                <a:solidFill>
                  <a:srgbClr val="00B050"/>
                </a:solidFill>
              </a:rPr>
              <a:t>في اليمن :</a:t>
            </a:r>
          </a:p>
          <a:p>
            <a:pPr marL="114300" indent="0">
              <a:buNone/>
            </a:pPr>
            <a:r>
              <a:rPr lang="ar-SA" sz="3200" b="1" dirty="0" smtClean="0"/>
              <a:t>مضاف إليه مجرور بالفتحة لأنه ممنوع من الصرف .</a:t>
            </a:r>
          </a:p>
          <a:p>
            <a:pPr marL="11430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108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rgbClr val="FF0000"/>
                </a:solidFill>
              </a:rPr>
              <a:t>5- العلمية والعدل :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العدل هو تحويل الاسم من صورة فاعل إلى فُعَل , مثل عُمر , فهو معدول عن عامر 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وزُفر معدول عن زافر 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فتحت القدس في عهد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عمرَ</a:t>
            </a: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 بن الخطاب 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مضاف إليه مجرور بالفتحة لأنه ممنوع من الصرف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148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ومنه بعض ألفاظ التوكيد المعدولة ، والعدل يعني تحويل الاسم من وزن إلى آخر ، وفي موضوعنا يعني تحويل اسم الفاعل إلى وزن " فُعَل " 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نحو : كُتَع ، وجمع </a:t>
            </a:r>
            <a:r>
              <a:rPr lang="ar-SA" sz="2800" b="1" dirty="0" smtClean="0"/>
              <a:t> </a:t>
            </a:r>
            <a:r>
              <a:rPr lang="ar-SA" sz="2800" b="1" dirty="0"/>
              <a:t>المعدولتان عن : جمعاء </a:t>
            </a:r>
            <a:r>
              <a:rPr lang="ar-SA" sz="2800" b="1" dirty="0" smtClean="0"/>
              <a:t>وكتعاء</a:t>
            </a:r>
            <a:r>
              <a:rPr lang="ar-SA" sz="2800" b="1" dirty="0" smtClean="0"/>
              <a:t>. نحو : </a:t>
            </a:r>
          </a:p>
          <a:p>
            <a:pPr>
              <a:lnSpc>
                <a:spcPct val="150000"/>
              </a:lnSpc>
            </a:pPr>
            <a:r>
              <a:rPr lang="ar-SA" sz="2800" b="1" u="sng" dirty="0" smtClean="0">
                <a:solidFill>
                  <a:srgbClr val="009900"/>
                </a:solidFill>
              </a:rPr>
              <a:t>جاءت النساء جمع .</a:t>
            </a:r>
            <a:endParaRPr lang="ar-SA" sz="2800" b="1" u="sng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6/ العلمية وزيادة الألف والنون :</a:t>
            </a:r>
            <a:endParaRPr lang="ar-SA" b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مثل : </a:t>
            </a:r>
            <a:r>
              <a:rPr lang="ar-SA" sz="2800" b="1" dirty="0" smtClean="0">
                <a:solidFill>
                  <a:srgbClr val="FF0000"/>
                </a:solidFill>
              </a:rPr>
              <a:t>عثمان – سلمان – رمضان – عمران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b="1" dirty="0" smtClean="0"/>
              <a:t>فالألف والنون في هذه الأسماء زائدة  على أصل بنائها . فأصل الأسماء : </a:t>
            </a:r>
            <a:r>
              <a:rPr lang="ar-SA" sz="2800" b="1" dirty="0" smtClean="0">
                <a:solidFill>
                  <a:srgbClr val="FF0000"/>
                </a:solidFill>
              </a:rPr>
              <a:t>عثم – سلم – رمض – عمر-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1905000"/>
            <a:ext cx="7543800" cy="2593975"/>
          </a:xfrm>
        </p:spPr>
        <p:txBody>
          <a:bodyPr/>
          <a:lstStyle/>
          <a:p>
            <a:pPr algn="r"/>
            <a:r>
              <a:rPr lang="ar-SA" sz="4800" b="1" dirty="0" smtClean="0">
                <a:solidFill>
                  <a:schemeClr val="bg2">
                    <a:lumMod val="50000"/>
                  </a:schemeClr>
                </a:solidFill>
              </a:rPr>
              <a:t>- زرت قبر </a:t>
            </a:r>
            <a:r>
              <a:rPr lang="ar-SA" sz="4800" b="1" u="sng" dirty="0" smtClean="0">
                <a:solidFill>
                  <a:schemeClr val="bg2">
                    <a:lumMod val="50000"/>
                  </a:schemeClr>
                </a:solidFill>
              </a:rPr>
              <a:t>عثمانَ</a:t>
            </a:r>
            <a:r>
              <a:rPr lang="ar-SA" sz="4800" b="1" dirty="0" smtClean="0">
                <a:solidFill>
                  <a:schemeClr val="bg2">
                    <a:lumMod val="50000"/>
                  </a:schemeClr>
                </a:solidFill>
              </a:rPr>
              <a:t> بالبقيع.</a:t>
            </a:r>
            <a:br>
              <a:rPr lang="ar-SA" sz="4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ar-SA" sz="4800" b="1" dirty="0" smtClean="0">
                <a:solidFill>
                  <a:srgbClr val="0000FF"/>
                </a:solidFill>
              </a:rPr>
              <a:t>- ... عن سلمانَ الفارسي.</a:t>
            </a:r>
            <a:endParaRPr lang="ar-SA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7"/>
            <a:ext cx="5760640" cy="1350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الوصف ووزن أَفْعل :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2400" b="1" dirty="0" smtClean="0"/>
              <a:t>يشترط أن تكون صفة أصلية , مثل : أفضل , أحسن , أحمر , أبيض , أصفر 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400" b="1" dirty="0" smtClean="0"/>
              <a:t>وأن يكون مؤنثها على وزن ( فَعْلاء ).</a:t>
            </a:r>
          </a:p>
          <a:p>
            <a:pPr marL="114300" indent="0">
              <a:buNone/>
            </a:pPr>
            <a:endParaRPr lang="ar-SA" dirty="0" smtClean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43036"/>
              </p:ext>
            </p:extLst>
          </p:nvPr>
        </p:nvGraphicFramePr>
        <p:xfrm>
          <a:off x="1547664" y="3789040"/>
          <a:ext cx="5760640" cy="29523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826713"/>
                <a:gridCol w="2933927"/>
              </a:tblGrid>
              <a:tr h="98410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الصفة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 مؤنثها</a:t>
                      </a:r>
                      <a:endParaRPr lang="ar-SA" sz="3600" b="1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أبيض </a:t>
                      </a:r>
                      <a:endParaRPr lang="ar-SA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بيضاء</a:t>
                      </a:r>
                      <a:endParaRPr lang="ar-SA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أشهب </a:t>
                      </a:r>
                      <a:endParaRPr lang="ar-SA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شهباء</a:t>
                      </a:r>
                      <a:endParaRPr lang="ar-SA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5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0"/>
            <a:ext cx="7848872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u="sng" dirty="0" smtClean="0">
                <a:solidFill>
                  <a:schemeClr val="accent3">
                    <a:lumMod val="75000"/>
                  </a:schemeClr>
                </a:solidFill>
              </a:rPr>
              <a:t>ملاحظة :</a:t>
            </a:r>
          </a:p>
          <a:p>
            <a:pPr marL="114300" lvl="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dirty="0" smtClean="0">
                <a:solidFill>
                  <a:prstClr val="black"/>
                </a:solidFill>
              </a:rPr>
              <a:t>وقولنا </a:t>
            </a:r>
            <a:r>
              <a:rPr lang="ar-SA" sz="2800" b="1" dirty="0">
                <a:solidFill>
                  <a:prstClr val="black"/>
                </a:solidFill>
              </a:rPr>
              <a:t>أصلية استبعادا للصفة العارضة , نحو :</a:t>
            </a:r>
          </a:p>
          <a:p>
            <a:pPr marL="114300" lvl="0" algn="ctr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dirty="0" smtClean="0">
                <a:solidFill>
                  <a:srgbClr val="00B0F0"/>
                </a:solidFill>
              </a:rPr>
              <a:t>- مررت </a:t>
            </a:r>
            <a:r>
              <a:rPr lang="ar-SA" sz="2800" b="1" dirty="0">
                <a:solidFill>
                  <a:srgbClr val="00B0F0"/>
                </a:solidFill>
              </a:rPr>
              <a:t>برجل أرنب , أي ذليل .</a:t>
            </a:r>
          </a:p>
          <a:p>
            <a:pPr marL="114300" lvl="0" algn="ctr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dirty="0" smtClean="0">
                <a:solidFill>
                  <a:srgbClr val="00B0F0"/>
                </a:solidFill>
              </a:rPr>
              <a:t>- مررت </a:t>
            </a:r>
            <a:r>
              <a:rPr lang="ar-SA" sz="2800" b="1" dirty="0">
                <a:solidFill>
                  <a:srgbClr val="00B0F0"/>
                </a:solidFill>
              </a:rPr>
              <a:t>بنسوة أربع.</a:t>
            </a:r>
          </a:p>
          <a:p>
            <a:pPr marL="114300" lvl="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dirty="0">
                <a:solidFill>
                  <a:prstClr val="black"/>
                </a:solidFill>
              </a:rPr>
              <a:t>فأرنب وأربع مصروفان لأن الوصفية بهما عارضة , فالأول اسم حيوان , والثاني اسم للعدد , واستُعيرا للوصف ؛ فالوصفية فيهما ليست بأصل .</a:t>
            </a:r>
          </a:p>
        </p:txBody>
      </p:sp>
    </p:spTree>
    <p:extLst>
      <p:ext uri="{BB962C8B-B14F-4D97-AF65-F5344CB8AC3E}">
        <p14:creationId xmlns:p14="http://schemas.microsoft.com/office/powerpoint/2010/main" val="13213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8092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dirty="0"/>
              <a:t> </a:t>
            </a:r>
            <a:r>
              <a:rPr lang="ar-DZ" sz="2800" b="1" u="sng" dirty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العلامة الثانية: التنوين: </a:t>
            </a:r>
            <a:endParaRPr lang="en-US" sz="2800" b="1" u="sng" dirty="0">
              <a:solidFill>
                <a:srgbClr val="FF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هو الاسم الذي يكون في آخره ضمتان أو فتحتان أو كسرتان، وبتعريف آخر: هو نون ساكنة زائدة تلحق أواخر الأسماء نطقا وتحذف رسما كتابة.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مثل قولك: هذا ولدٌ = ولدنْ. فالنون محذوفة رسما ولكنها منطوقة لفظا</a:t>
            </a:r>
            <a:r>
              <a:rPr lang="ar-D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SA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العلامة الثالثة: النداء: 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كل كلمة تنادى هي اسم والنداء فيها علامة إسميتها. ومثال ذلك قوله تعالى: ﴿وقلنا يا آدم اسكن أنت وزوجك الجنة﴾. كذلك قوله تعالى: ﴿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يادواد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إنا جعلناك خليفة في الارض﴾. فآدم وداود اسمان لأن نداءهما علامة اسميتهما.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rgbClr val="FFC000"/>
                </a:solidFill>
              </a:rPr>
              <a:t>2 / الوصفية وزيادة ألف ونون :</a:t>
            </a:r>
            <a:endParaRPr lang="ar-SA" b="1" u="sng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ar-SA" sz="3200" b="1" dirty="0" smtClean="0"/>
              <a:t>ويشترط أن يكون على وزن (فَعْلان ) التي مؤنثه (فَعْلَى ) , مثل :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43861"/>
              </p:ext>
            </p:extLst>
          </p:nvPr>
        </p:nvGraphicFramePr>
        <p:xfrm>
          <a:off x="1524000" y="2996952"/>
          <a:ext cx="6096000" cy="338437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فَعْلان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فَعْلى</a:t>
                      </a:r>
                      <a:endParaRPr lang="ar-SA" sz="3200" b="1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عطشان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عطشى</a:t>
                      </a:r>
                      <a:endParaRPr lang="ar-SA" sz="3200" b="1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غضبان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غضبى</a:t>
                      </a:r>
                      <a:endParaRPr lang="ar-SA" sz="3200" b="1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سكران 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سكرى</a:t>
                      </a:r>
                      <a:endParaRPr lang="ar-S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u="sng" dirty="0" smtClean="0">
                <a:solidFill>
                  <a:srgbClr val="FF0000"/>
                </a:solidFill>
              </a:rPr>
              <a:t>ملاحظة هامة :</a:t>
            </a:r>
            <a:endParaRPr lang="ar-SA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/>
              <a:t>إذا جاء مؤنث ( فَعْلان ) على (</a:t>
            </a:r>
            <a:r>
              <a:rPr lang="ar-SA" sz="3200" b="1" dirty="0" err="1" smtClean="0"/>
              <a:t>فَعلْانة</a:t>
            </a:r>
            <a:r>
              <a:rPr lang="ar-SA" sz="3200" b="1" dirty="0" smtClean="0"/>
              <a:t> ) صرف إجماعا , مثل 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/>
              <a:t>                    </a:t>
            </a:r>
            <a:r>
              <a:rPr lang="ar-SA" sz="3200" b="1" dirty="0" smtClean="0">
                <a:solidFill>
                  <a:srgbClr val="0000FF"/>
                </a:solidFill>
              </a:rPr>
              <a:t>سفيان</a:t>
            </a:r>
            <a:r>
              <a:rPr lang="ar-SA" sz="2800" b="1" dirty="0" smtClean="0">
                <a:solidFill>
                  <a:schemeClr val="accent3"/>
                </a:solidFill>
              </a:rPr>
              <a:t>(</a:t>
            </a:r>
            <a:r>
              <a:rPr lang="ar-SA" sz="2400" dirty="0" smtClean="0">
                <a:solidFill>
                  <a:schemeClr val="accent3"/>
                </a:solidFill>
              </a:rPr>
              <a:t>صفة للطويل)</a:t>
            </a:r>
            <a:r>
              <a:rPr lang="ar-SA" sz="2800" b="1" dirty="0" smtClean="0">
                <a:solidFill>
                  <a:schemeClr val="accent3"/>
                </a:solidFill>
              </a:rPr>
              <a:t>        </a:t>
            </a:r>
            <a:r>
              <a:rPr lang="ar-SA" sz="3200" b="1" dirty="0" err="1" smtClean="0">
                <a:solidFill>
                  <a:srgbClr val="0000FF"/>
                </a:solidFill>
              </a:rPr>
              <a:t>سفيانة</a:t>
            </a:r>
            <a:endParaRPr lang="ar-SA" sz="3200" b="1" dirty="0" smtClean="0">
              <a:solidFill>
                <a:srgbClr val="0000FF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ar-SA" sz="3200" b="1" dirty="0">
                <a:solidFill>
                  <a:srgbClr val="0000FF"/>
                </a:solidFill>
              </a:rPr>
              <a:t> </a:t>
            </a:r>
            <a:r>
              <a:rPr lang="ar-SA" sz="3200" b="1" dirty="0" smtClean="0">
                <a:solidFill>
                  <a:srgbClr val="0000FF"/>
                </a:solidFill>
              </a:rPr>
              <a:t>                    ندمان                   ندمانة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>
                <a:solidFill>
                  <a:srgbClr val="00B050"/>
                </a:solidFill>
              </a:rPr>
              <a:t>مررت </a:t>
            </a:r>
            <a:r>
              <a:rPr lang="ar-SA" sz="3200" b="1" u="sng" dirty="0" smtClean="0">
                <a:solidFill>
                  <a:srgbClr val="00B050"/>
                </a:solidFill>
              </a:rPr>
              <a:t>برجل سفيان</a:t>
            </a:r>
            <a:r>
              <a:rPr lang="ar-SA" sz="3200" b="1" dirty="0">
                <a:solidFill>
                  <a:srgbClr val="00B050"/>
                </a:solidFill>
              </a:rPr>
              <a:t>: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ar-SA" sz="3200" b="1" dirty="0" smtClean="0"/>
              <a:t>اسم مجرور وعلامة جره الكسرة . ( اسم سفيان إذا أريد به علم (اسم ) لشخص منع من الصرف ؛ إما إذا أطلق على  صفة لشخص بمعنى الخفيف والسريع  أو الطويل في المشي يصرف لأن مؤنثة جاء على وزن </a:t>
            </a:r>
            <a:r>
              <a:rPr lang="ar-SA" sz="3200" b="1" dirty="0" err="1" smtClean="0"/>
              <a:t>فعلانة</a:t>
            </a:r>
            <a:r>
              <a:rPr lang="ar-SA" sz="3200" b="1" dirty="0" smtClean="0"/>
              <a:t>.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540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rgbClr val="00B0F0"/>
                </a:solidFill>
              </a:rPr>
              <a:t>3/ الوصفية والعدل :</a:t>
            </a:r>
            <a:endParaRPr lang="ar-SA" b="1" u="sng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400600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ar-SA" sz="2800" dirty="0" smtClean="0"/>
              <a:t>وتكون الاسم في هذا النوع مُحَوّلة  عن وزن آخر , ولك في موضعين 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dirty="0" smtClean="0"/>
              <a:t>1- أن يكون الاسم صفة على وزن( فُعَال ) و ( مَفْعَل ) , مثل :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ar-SA" sz="2800" dirty="0" smtClean="0">
                <a:solidFill>
                  <a:srgbClr val="FF0000"/>
                </a:solidFill>
              </a:rPr>
              <a:t>أُحَاد ومَوْحد , وثُنَاء ومَثْنى , وثُلاث ومَثْلَث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dirty="0" smtClean="0">
                <a:solidFill>
                  <a:srgbClr val="FF0000"/>
                </a:solidFill>
              </a:rPr>
              <a:t>قال تعالى : (َجاعِلِ </a:t>
            </a:r>
            <a:r>
              <a:rPr lang="ar-SA" sz="2800" dirty="0">
                <a:solidFill>
                  <a:srgbClr val="FF0000"/>
                </a:solidFill>
              </a:rPr>
              <a:t>الْمَلَائِكَةِ رُسُلًا أُولِي أَجْنِحَةٍ </a:t>
            </a:r>
            <a:r>
              <a:rPr lang="ar-SA" sz="2800" u="sng" dirty="0" err="1">
                <a:solidFill>
                  <a:srgbClr val="FF0000"/>
                </a:solidFill>
              </a:rPr>
              <a:t>مَّثْنَىٰ</a:t>
            </a:r>
            <a:r>
              <a:rPr lang="ar-SA" sz="2800" u="sng" dirty="0">
                <a:solidFill>
                  <a:srgbClr val="FF0000"/>
                </a:solidFill>
              </a:rPr>
              <a:t> وَثُلَاثَ </a:t>
            </a:r>
            <a:r>
              <a:rPr lang="ar-SA" sz="2800" u="sng" dirty="0" smtClean="0">
                <a:solidFill>
                  <a:srgbClr val="FF0000"/>
                </a:solidFill>
              </a:rPr>
              <a:t>وَرُبَاعَ</a:t>
            </a:r>
            <a:r>
              <a:rPr lang="ar-SA" sz="2800" dirty="0" smtClean="0">
                <a:solidFill>
                  <a:srgbClr val="FF0000"/>
                </a:solidFill>
              </a:rPr>
              <a:t>)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ar-SA" sz="2800" dirty="0"/>
              <a:t>(مثنى) </a:t>
            </a:r>
            <a:r>
              <a:rPr lang="ar-SA" sz="2800" dirty="0" smtClean="0"/>
              <a:t>صفة </a:t>
            </a:r>
            <a:r>
              <a:rPr lang="ar-SA" sz="2800" dirty="0"/>
              <a:t>لأجنحة مجرور، وعلامة الجرّ الفتحة المقدّرة على الألف، ممنوع من </a:t>
            </a:r>
            <a:r>
              <a:rPr lang="ar-SA" sz="2800" dirty="0" smtClean="0"/>
              <a:t>الصرف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0"/>
            <a:ext cx="806489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2-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لفظ ( أُخر ) معدول عن (أُخْرى) , و أُخْرى مؤنث آخر  . فلفظ أُخر معدول عن </a:t>
            </a:r>
            <a:r>
              <a:rPr lang="ar-SA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آخر.</a:t>
            </a:r>
          </a:p>
          <a:p>
            <a:pPr marL="114300" lvl="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قال تعالى : </a:t>
            </a:r>
            <a:r>
              <a:rPr lang="ar-SA" sz="2800" b="1" dirty="0">
                <a:solidFill>
                  <a:srgbClr val="0000FF"/>
                </a:solidFill>
              </a:rPr>
              <a:t>(فَعِدَّةٌ مِّنْ أَيَّامٍ </a:t>
            </a:r>
            <a:r>
              <a:rPr lang="ar-SA" sz="2800" b="1" u="sng" dirty="0" smtClean="0">
                <a:solidFill>
                  <a:srgbClr val="0000FF"/>
                </a:solidFill>
              </a:rPr>
              <a:t>أُخَرَ</a:t>
            </a:r>
            <a:r>
              <a:rPr lang="ar-SA" sz="2800" b="1" dirty="0" smtClean="0">
                <a:solidFill>
                  <a:srgbClr val="0000FF"/>
                </a:solidFill>
              </a:rPr>
              <a:t>)</a:t>
            </a:r>
          </a:p>
          <a:p>
            <a:pPr marL="114300" lvl="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</a:pPr>
            <a:r>
              <a:rPr lang="ar-SA" sz="2800" b="1" dirty="0" smtClean="0"/>
              <a:t>صفة مجرورة وعلامة جرها الفتحة لأنها ممنوعة من الصرف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6052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38842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/>
              <a:t>ملاحظة :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u="sng" dirty="0">
                <a:solidFill>
                  <a:schemeClr val="bg2">
                    <a:lumMod val="75000"/>
                  </a:schemeClr>
                </a:solidFill>
              </a:rPr>
              <a:t>1 - إذا </a:t>
            </a:r>
            <a:r>
              <a:rPr lang="ar-SA" sz="2800" b="1" u="sng" dirty="0" smtClean="0">
                <a:solidFill>
                  <a:schemeClr val="bg2">
                    <a:lumMod val="75000"/>
                  </a:schemeClr>
                </a:solidFill>
              </a:rPr>
              <a:t>اتصل الممنوع من الصرف بأل معرف </a:t>
            </a:r>
            <a:r>
              <a:rPr lang="ar-SA" sz="2800" b="1" u="sng" dirty="0">
                <a:solidFill>
                  <a:schemeClr val="bg2">
                    <a:lumMod val="75000"/>
                  </a:schemeClr>
                </a:solidFill>
              </a:rPr>
              <a:t>أو </a:t>
            </a:r>
            <a:r>
              <a:rPr lang="ar-SA" sz="2800" b="1" u="sng" dirty="0" smtClean="0">
                <a:solidFill>
                  <a:schemeClr val="bg2">
                    <a:lumMod val="75000"/>
                  </a:schemeClr>
                </a:solidFill>
              </a:rPr>
              <a:t>أضيف جر بالكسرة </a:t>
            </a:r>
            <a:r>
              <a:rPr lang="ar-SA" sz="2800" b="1" u="sng" dirty="0" smtClean="0">
                <a:solidFill>
                  <a:srgbClr val="FF0000"/>
                </a:solidFill>
              </a:rPr>
              <a:t>( أي لم يمنع من الصرف )</a:t>
            </a:r>
            <a:r>
              <a:rPr lang="ar-SA" sz="2800" b="1" u="sng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ar-SA" sz="2800" b="1" u="sng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/>
              <a:t>يرفع الممنوع من الصرف بالضمة ، وينصب بالفتحة ، ويجر بالكسرة </a:t>
            </a:r>
            <a:br>
              <a:rPr lang="ar-SA" sz="2800" b="1" dirty="0"/>
            </a:br>
            <a:r>
              <a:rPr lang="ar-SA" sz="2800" b="1" dirty="0" smtClean="0"/>
              <a:t>مثل</a:t>
            </a:r>
            <a:r>
              <a:rPr lang="ar-SA" sz="2800" b="1" dirty="0"/>
              <a:t> : صليت با</a:t>
            </a:r>
            <a:r>
              <a:rPr lang="ar-SA" sz="2800" b="1" u="sng" dirty="0"/>
              <a:t>لمساجدِ</a:t>
            </a:r>
            <a:r>
              <a:rPr lang="ar-SA" sz="2800" b="1" dirty="0"/>
              <a:t> الأثرية - صليت </a:t>
            </a:r>
            <a:r>
              <a:rPr lang="ar-SA" sz="2800" b="1" u="sng" dirty="0"/>
              <a:t>بمساجدِ</a:t>
            </a:r>
            <a:r>
              <a:rPr lang="ar-SA" sz="2800" b="1" dirty="0"/>
              <a:t> القاهرة الأثرية </a:t>
            </a:r>
            <a:r>
              <a:rPr lang="ar-SA" sz="2800" b="1" dirty="0" smtClean="0"/>
              <a:t>– مررت </a:t>
            </a:r>
            <a:r>
              <a:rPr lang="ar-SA" sz="2800" b="1" u="sng" dirty="0" smtClean="0"/>
              <a:t>بمساجدنا</a:t>
            </a:r>
            <a:r>
              <a:rPr lang="ar-SA" sz="2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اسم مجرور وعلامة جره الكسرة.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u="sng" dirty="0">
                <a:solidFill>
                  <a:srgbClr val="0000FF"/>
                </a:solidFill>
              </a:rPr>
              <a:t>2 - إذا لم يكن معرفاً بأل </a:t>
            </a:r>
            <a:r>
              <a:rPr lang="ar-SA" sz="2800" b="1" u="sng" dirty="0" smtClean="0">
                <a:solidFill>
                  <a:srgbClr val="0000FF"/>
                </a:solidFill>
              </a:rPr>
              <a:t>و لم يضف يعرب إعراب الممنوع من الصرف:</a:t>
            </a:r>
            <a:r>
              <a:rPr lang="ar-SA" sz="2800" b="1" dirty="0"/>
              <a:t> </a:t>
            </a:r>
            <a:br>
              <a:rPr lang="ar-SA" sz="2800" b="1" dirty="0"/>
            </a:br>
            <a:r>
              <a:rPr lang="ar-SA" sz="2800" b="1" dirty="0"/>
              <a:t>يرفع الممنوع من الصرف بالضمة ، وينصب بالفتحة </a:t>
            </a:r>
            <a:r>
              <a:rPr lang="ar-SA" sz="2800" b="1" dirty="0" smtClean="0"/>
              <a:t>ويجر</a:t>
            </a:r>
            <a:r>
              <a:rPr lang="ar-SA" sz="2800" b="1" dirty="0"/>
              <a:t> بالفتحة نيابة عن </a:t>
            </a:r>
            <a:r>
              <a:rPr lang="ar-SA" sz="2800" b="1" dirty="0" smtClean="0"/>
              <a:t>الكسرة , مثل</a:t>
            </a:r>
            <a:r>
              <a:rPr lang="ar-SA" sz="2800" b="1" dirty="0"/>
              <a:t> : صليت بمساجدَ أثرية 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03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DZ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العلامة الرابعة: دخول "ال" عليه: </a:t>
            </a:r>
            <a:endParaRPr lang="en-US" sz="24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ومن أطرف الأمثلة ما جاء في قول المتنبي: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ا</a:t>
            </a:r>
            <a:r>
              <a:rPr lang="ar-DZ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لخيل </a:t>
            </a:r>
            <a:r>
              <a:rPr lang="ar-DZ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والليل والبيداء تعرفني    والسيف والرمح والقرطاس والقلم</a:t>
            </a: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فكل الأسماء الواردة في البيت دخلت عليها "ال" وتلك هي علامة إسميتها.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DZ" sz="2400" b="1" u="sng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العلامة </a:t>
            </a:r>
            <a:r>
              <a:rPr lang="ar-DZ" sz="24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الخامسة: الإسناد إليه:</a:t>
            </a:r>
            <a:endParaRPr lang="en-US" sz="2400" u="sng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وهو أن يسند للاسم ما تتم به الفائدة ويكون المسند فعلا أو اسما أو جملة ولا يجوز الإسناد للفعل أو الحرف ومثال ذلك: أتى خالد، فخالد: مسند إليه ولذا فهو اسم أما الفعل: أتى فهو مسند.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أو تقول: العدل جميل، فالعدل مسند إليه فهو </a:t>
            </a:r>
            <a:r>
              <a:rPr lang="ar-SA" sz="2400" dirty="0" err="1"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سم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وجميل مسند.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وهنا يجب أن نعلم أن </a:t>
            </a:r>
            <a:r>
              <a:rPr lang="ar-D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المبتد</a:t>
            </a:r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مسند إليه أبدا والخبر مسند أبدا.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أو تقول: أنت أتيت من المدرسة. فأنت مسند إليه . وأتيت جملة فعلية متكونة من فعل وفاعل مسند.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8460432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4166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D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علاماته</a:t>
            </a: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: يتميز الفعل عن الاسم  والحرف بعلامات أربع جمعها قول ابن مالك: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DZ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بتا فعلت وأتت </a:t>
            </a:r>
            <a:r>
              <a:rPr lang="ar-DZ" sz="24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و"يا</a:t>
            </a:r>
            <a:r>
              <a:rPr lang="ar-DZ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ar-DZ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فعلي</a:t>
            </a:r>
            <a:r>
              <a:rPr lang="ar-DZ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DZ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و"نون" أقبلنّ فعل ينجلي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 يدخل على الفعل الماضي , وهي :</a:t>
            </a:r>
          </a:p>
          <a:p>
            <a:pPr lvl="0">
              <a:lnSpc>
                <a:spcPct val="150000"/>
              </a:lnSpc>
            </a:pPr>
            <a:r>
              <a:rPr lang="ar-SA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  <a:r>
              <a:rPr lang="ar-D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تاء </a:t>
            </a:r>
            <a:r>
              <a:rPr lang="ar-D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الفاعل: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هي تاء متحركة تلحق آخر الفعل الماضي وتكون فاعلا له مثل: أديتُ الصلاة. أديتَ الصلاة. أديتِ الصلاة. أديتُم الصلاة. أديتُن الصلاة. أديتُما الصلاة.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وتكون تاء الفاعل مضمومة في الحالات الآتية: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إذا كانت للمتكلم.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إذا كانت لخطاب جماعة الذكور وبعدها ميم ساكنة.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إذا كانت لخطاب جماعة الإناث، وبعدها نون مشددة.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إذا كانت لخطاب المثنى مذكرا كان أو مؤنثا وجاءت بعها ميم بعدها ألف الاثنين.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443841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400" b="1" dirty="0">
                <a:solidFill>
                  <a:srgbClr val="FEA02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</a:t>
            </a:r>
            <a:r>
              <a:rPr lang="ar-DZ" sz="2400" b="1" u="sng" dirty="0">
                <a:solidFill>
                  <a:srgbClr val="FEA02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تاء التأنيث الساكنة: </a:t>
            </a:r>
            <a:endParaRPr lang="en-US" sz="2400" b="1" u="sng" dirty="0">
              <a:solidFill>
                <a:srgbClr val="FEA02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D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وهي التي تلحق آخر الفعل الماضي لتدل على أن فاعله مؤنث مثل: كتبت، ذهبتْ، راحتْ ويقال لها الساكنة للتمييز بينها وبين تاء التأنيث المتحركة التي تلحق آخر الأسماء مثل: مسلمة، معلمة، ممرضة. أو اللاحقة بالحروف مثل: لات، ربت، وثمت.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2444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فعل الأمر له علامتان :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 علامة معنوية :دلالة الطلب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مثال :يا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هند اكتبِي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الدرس --&gt; أي أطلب منها طلبا و هو الكتابة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2-علامة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ظاهرة :قبول نون التوكيد الخفيفة و الثقيلة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مثال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اكتُبَنْ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الدرس يا سارية ,اكتبَنَّ الدرس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 (أؤكد عليه أن يكتب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قبول ياء المخاطبة : كقوله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تعالى: {فَكُلِى </a:t>
            </a:r>
            <a:r>
              <a:rPr lang="ar-S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وَاشْرَبِى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وَقَرّى عَيْناً </a:t>
            </a: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(مريَم: الآية 26)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1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208911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علامات الفعل المضارع</a:t>
            </a:r>
            <a:r>
              <a:rPr lang="ar-SA" sz="2800" b="1" u="sng" dirty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1-دخول (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لم ) الجازمة , مثل: </a:t>
            </a:r>
            <a:r>
              <a:rPr lang="ar-SA" sz="2800" b="1" dirty="0"/>
              <a:t>«لَمْ يَقُمْ، ولَمْ يَقْعُدْ»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قبول دخول أدوات النصب , مثل :  لن تفعلوا.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أنه يقبل السين و سوف (حرفي التسويف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فتقلب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الفعل المضارع من الحال إلى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الاستقبال 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مثل قول المتنبي: 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ستبدي لك الأيام ما كنت جاهلا </a:t>
            </a:r>
            <a:r>
              <a:rPr lang="ar-SA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وقال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تعالى: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﴿</a:t>
            </a:r>
            <a:r>
              <a:rPr lang="ar-SA" sz="2800" b="1" dirty="0"/>
              <a:t>فَسَوْفَ يَأْتِي اللَّهُ بِقَوْمٍ يُحِبُّهُمْ وَيُحِبُّونَهُ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﴾ </a:t>
            </a:r>
            <a:r>
              <a:rPr lang="ar-S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المائدة :54.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-الزوائد الموجودة في أوائله المجموعة في قولنا "نأتي" أو "أنيت"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نحو: «نقُوم، وأقُومُ، ويَقُوم زيدٌ، وتَقُوم يا زَيْدُ»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56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DZ" dirty="0"/>
              <a:t> </a:t>
            </a:r>
            <a:r>
              <a:rPr lang="ar-SA" sz="2800" b="1" i="1" u="sng" dirty="0" smtClean="0">
                <a:solidFill>
                  <a:srgbClr val="000099"/>
                </a:solidFill>
              </a:rPr>
              <a:t>ما يشترك فيها المضارع والأمر :</a:t>
            </a:r>
          </a:p>
          <a:p>
            <a:pPr lvl="0">
              <a:lnSpc>
                <a:spcPct val="150000"/>
              </a:lnSpc>
            </a:pPr>
            <a:r>
              <a:rPr lang="ar-DZ" sz="2400" b="1" u="sng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ياء </a:t>
            </a:r>
            <a:r>
              <a:rPr lang="ar-DZ" sz="24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المخاطبة:  </a:t>
            </a:r>
            <a:endParaRPr lang="en-US" sz="2400" b="1" u="sng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هي التي تلحق فعل الأمر والفعل المضارع نحو: اكتبي، اشربي، كلي، تكتبين، تشربين، تأكلين.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نون </a:t>
            </a:r>
            <a:r>
              <a:rPr lang="ar-D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التوكيد: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وهي إما خفيفة أو ثقيلة مشددة، أما الخفيفة فمثل التي في قوله تعالى: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ar-SA" sz="2400" b="1" dirty="0" err="1" smtClean="0"/>
              <a:t>لَنَسْفَعًا</a:t>
            </a:r>
            <a:r>
              <a:rPr lang="ar-SA" sz="2400" b="1" dirty="0"/>
              <a:t> </a:t>
            </a:r>
            <a:r>
              <a:rPr lang="ar-SA" sz="2400" b="1" dirty="0" smtClean="0"/>
              <a:t>بِالنَّاصِيَةِ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العلق :15</a:t>
            </a: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وأما الثقيلة المشددة فمثل التي في </a:t>
            </a: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قوله تعالى:</a:t>
            </a:r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ar-SA" sz="2400" b="1" dirty="0" smtClean="0"/>
              <a:t>وَلَيَنصُرَنَّ</a:t>
            </a:r>
            <a:r>
              <a:rPr lang="ar-SA" sz="2400" b="1" dirty="0"/>
              <a:t> اللَّهُ مَن </a:t>
            </a:r>
            <a:r>
              <a:rPr lang="ar-SA" sz="2400" b="1" dirty="0" smtClean="0"/>
              <a:t>يَنصُرُهُ } – الحج :40-,</a:t>
            </a:r>
            <a:r>
              <a:rPr lang="ar-SA" sz="2400" b="1" dirty="0"/>
              <a:t> </a:t>
            </a: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وقوله تعالى: </a:t>
            </a:r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ar-SA" sz="2400" b="1" dirty="0"/>
              <a:t>قَالَ الْمَلَأُ الَّذِينَ اسْتَكْبَرُوا مِن قَوْمِهِ </a:t>
            </a:r>
            <a:r>
              <a:rPr lang="ar-SA" sz="2400" b="1" u="sng" dirty="0" err="1"/>
              <a:t>لَنُخْرِجَنَّك</a:t>
            </a:r>
            <a:r>
              <a:rPr lang="ar-SA" sz="2400" b="1" dirty="0" err="1"/>
              <a:t>َ</a:t>
            </a:r>
            <a:r>
              <a:rPr lang="ar-SA" sz="2400" b="1" dirty="0"/>
              <a:t> يَا </a:t>
            </a:r>
            <a:r>
              <a:rPr lang="ar-SA" sz="2400" b="1" dirty="0" smtClean="0"/>
              <a:t>شُعَيْبُ} – الأعراف :88, </a:t>
            </a: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وقد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اجتمعت نون التوكيد الثقيلة المشددة والخفيفة في قوله تعالى: </a:t>
            </a:r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ar-SA" sz="2400" b="1" dirty="0"/>
              <a:t>وَلَئِن لَّمْ يَفْعَلْ مَا آمُرُهُ </a:t>
            </a:r>
            <a:r>
              <a:rPr lang="ar-SA" sz="2400" b="1" u="sng" dirty="0"/>
              <a:t>لَيُسْجَنَنَّ</a:t>
            </a:r>
            <a:r>
              <a:rPr lang="ar-SA" sz="2400" b="1" dirty="0"/>
              <a:t> وَ</a:t>
            </a:r>
            <a:r>
              <a:rPr lang="ar-SA" sz="2400" b="1" u="sng" dirty="0"/>
              <a:t>لَيَكُونًا</a:t>
            </a:r>
            <a:r>
              <a:rPr lang="ar-SA" sz="2400" b="1" dirty="0"/>
              <a:t> مِّنَ </a:t>
            </a:r>
            <a:r>
              <a:rPr lang="ar-SA" sz="2400" b="1" dirty="0" smtClean="0"/>
              <a:t>الصَّاغِرِينَ} – يوسف :32.</a:t>
            </a:r>
          </a:p>
          <a:p>
            <a:pPr>
              <a:lnSpc>
                <a:spcPct val="150000"/>
              </a:lnSpc>
            </a:pPr>
            <a:r>
              <a:rPr lang="ar-D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ونون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التوكيد تؤكد الفعل مطلقا مثل اكتبنّ الدرس، اكتبنْ درسك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416825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0"/>
            <a:ext cx="7920880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الحروف نوعان 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Low">
              <a:tabLst>
                <a:tab pos="300355" algn="l"/>
                <a:tab pos="957580" algn="l"/>
              </a:tabLst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أحدهما: حروف مباني؛ وهي التي تَنْبَنِي منها الكلمة كحرف: الزاي والياء والدال ، التي تَنْبَنِي منها كلمة: زيد، ويُسَمِّيها بعضهم بحروف التَّهَجِّي .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Low">
              <a:tabLst>
                <a:tab pos="300355" algn="l"/>
                <a:tab pos="957580" algn="l"/>
              </a:tabLst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الثاني : حروف معاني ؛ وهي التي لها معنى مع غيرها كـ (حروف الجر ، والجزم ، وهل ، وبل) وهي التي </a:t>
            </a:r>
            <a:r>
              <a:rPr lang="ar-SA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قال فيها ابن مالك : </a:t>
            </a: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(وحرف جاء لمعنى) ، و(جاء) فعل ماض ، و(لمعنى) اللام حرف جر ، و(معنى) اسم مجرور .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ar-SA" sz="2800" b="1" u="sng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أقسامه مع الاسم والفعل</a:t>
            </a:r>
            <a:endParaRPr lang="en-US" sz="2800" b="1" u="sng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حَيْثُ يُقَسَّم إِلى أقسام ثلاثة :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>
              <a:tabLst>
                <a:tab pos="300355" algn="l"/>
                <a:tab pos="957580" algn="l"/>
              </a:tabLst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الأول : ما يَدْخل على الأسماء والأفعال ، كـ (هل) .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>
              <a:tabLst>
                <a:tab pos="300355" algn="l"/>
                <a:tab pos="957580" algn="l"/>
              </a:tabLst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الثاني : ما لا يَدْخل إلا على الأسماء ، كـ (حروف الجر) .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>
              <a:tabLst>
                <a:tab pos="300355" algn="l"/>
                <a:tab pos="957580" algn="l"/>
              </a:tabLst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الثالث : ما لا يَدْخل إلا على الأفعال ، كـ (حروف الجزم) .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42493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ar-DZ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أقسام الحروف من حيث علاقتها بالاسم والفعل</a:t>
            </a:r>
            <a:endParaRPr lang="en-US" sz="2800" b="1" u="sng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ar-SA" sz="2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وأقولُ</a:t>
            </a: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يُعْرَفُ الحرفُ بأن لا يَقْبَلَ شيئاً من العلامات المذكورة للاسم والفعل، وهو على ثلاثة أنواع:</a:t>
            </a:r>
          </a:p>
          <a:p>
            <a:pPr marL="457200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 ـــ ما يدخل على الأسماء والأفعال: كَهَلْ، مثالُ دخولها على الاسم قولُه تعالى: </a:t>
            </a:r>
            <a:r>
              <a:rPr lang="ar-SA" sz="2800" b="1" dirty="0">
                <a:solidFill>
                  <a:schemeClr val="accent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{فَهَلْ أَنتُمْ </a:t>
            </a:r>
            <a:r>
              <a:rPr lang="ar-SA" sz="2800" b="1" dirty="0" err="1">
                <a:solidFill>
                  <a:schemeClr val="accent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شَـكِرُونَ</a:t>
            </a:r>
            <a:r>
              <a:rPr lang="ar-SA" sz="2800" b="1" dirty="0">
                <a:solidFill>
                  <a:schemeClr val="accent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(الأنبيَاء: الآية 80) }، ومثالُ دُخولها عَلَى الفعل قولُه تعالى: 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{وَهَلْ أَتَاكَ نَبَؤُا الْخَصْمِ </a:t>
            </a: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(ص: الآية 21) }.</a:t>
            </a:r>
          </a:p>
          <a:p>
            <a:pPr marL="457200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ـــ وما يختص بالأسماء: كَفِي، في قوله تعالى: </a:t>
            </a:r>
            <a:r>
              <a:rPr lang="ar-SA" sz="28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{وَفِى </a:t>
            </a:r>
            <a:r>
              <a:rPr lang="ar-SA" sz="2800" b="1" dirty="0" err="1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السَّمَآء</a:t>
            </a:r>
            <a:r>
              <a:rPr lang="ar-SA" sz="28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رِزْقُكُمْ وَمَا تُوعَدُونَ } </a:t>
            </a: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(الذّاريَات: الآية 22) .</a:t>
            </a:r>
          </a:p>
          <a:p>
            <a:pPr marL="457200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ـــ وما يختص بالأفعال: كَلَمْ، في قوله تعالى: </a:t>
            </a:r>
            <a:r>
              <a:rPr lang="ar-SA" sz="2800" b="1" dirty="0">
                <a:solidFill>
                  <a:srgbClr val="FF99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{لَمْ يَلِدْ وَلَمْ يُولَدْ } </a:t>
            </a:r>
            <a:r>
              <a:rPr lang="ar-SA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(الإخلاص: الآية 3) .</a:t>
            </a:r>
            <a:endParaRPr lang="en-US" sz="2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592288"/>
          </a:xfrm>
        </p:spPr>
        <p:txBody>
          <a:bodyPr>
            <a:normAutofit/>
          </a:bodyPr>
          <a:lstStyle/>
          <a:p>
            <a:r>
              <a:rPr lang="ar-SA" sz="9600" b="1" dirty="0" smtClean="0">
                <a:solidFill>
                  <a:srgbClr val="CC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المبني والمعرب</a:t>
            </a:r>
            <a:endParaRPr lang="ar-SA" dirty="0">
              <a:solidFill>
                <a:srgbClr val="CC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3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9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704856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735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064896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84784"/>
          </a:xfr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ar-SA" sz="11500" b="1" dirty="0" smtClean="0">
                <a:solidFill>
                  <a:srgbClr val="FF99CC"/>
                </a:solidFill>
                <a:cs typeface="Akhbar MT" pitchFamily="2" charset="-78"/>
              </a:rPr>
              <a:t>أولا: المبنيات </a:t>
            </a:r>
            <a:endParaRPr lang="ar-SA" sz="11500" b="1" dirty="0">
              <a:solidFill>
                <a:srgbClr val="FF99CC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buClrTx/>
              <a:buNone/>
            </a:pPr>
            <a:r>
              <a:rPr lang="ar-EG" sz="3200" b="1" dirty="0">
                <a:solidFill>
                  <a:prstClr val="black"/>
                </a:solidFill>
              </a:rPr>
              <a:t>المبنى </a:t>
            </a:r>
            <a:r>
              <a:rPr lang="ar-SA" sz="3200" b="1" dirty="0" smtClean="0">
                <a:solidFill>
                  <a:prstClr val="black"/>
                </a:solidFill>
              </a:rPr>
              <a:t>هو</a:t>
            </a:r>
            <a:r>
              <a:rPr lang="ar-EG" sz="3200" b="1" dirty="0" smtClean="0">
                <a:solidFill>
                  <a:prstClr val="black"/>
                </a:solidFill>
              </a:rPr>
              <a:t> </a:t>
            </a:r>
            <a:r>
              <a:rPr lang="ar-EG" sz="3200" b="1" dirty="0">
                <a:solidFill>
                  <a:prstClr val="black"/>
                </a:solidFill>
              </a:rPr>
              <a:t>لزوم  آخر الكل</a:t>
            </a:r>
            <a:r>
              <a:rPr lang="ar-SA" sz="3200" b="1" dirty="0" err="1">
                <a:solidFill>
                  <a:prstClr val="black"/>
                </a:solidFill>
              </a:rPr>
              <a:t>مة</a:t>
            </a:r>
            <a:r>
              <a:rPr lang="ar-EG" sz="3200" b="1" dirty="0">
                <a:solidFill>
                  <a:prstClr val="black"/>
                </a:solidFill>
              </a:rPr>
              <a:t> </a:t>
            </a:r>
            <a:r>
              <a:rPr lang="ar-SA" sz="3200" b="1" dirty="0">
                <a:solidFill>
                  <a:prstClr val="black"/>
                </a:solidFill>
              </a:rPr>
              <a:t> </a:t>
            </a:r>
            <a:r>
              <a:rPr lang="ar-EG" sz="3200" b="1" dirty="0">
                <a:solidFill>
                  <a:prstClr val="black"/>
                </a:solidFill>
              </a:rPr>
              <a:t>ضبطا  واحدا . أو حركة واحدة . ويكون  هذا  </a:t>
            </a:r>
            <a:r>
              <a:rPr lang="ar-SA" sz="3200" b="1" dirty="0">
                <a:solidFill>
                  <a:prstClr val="black"/>
                </a:solidFill>
              </a:rPr>
              <a:t>في المبنيات ، مثل : </a:t>
            </a:r>
            <a:r>
              <a:rPr lang="ar-EG" sz="3200" b="1" dirty="0">
                <a:solidFill>
                  <a:prstClr val="black"/>
                </a:solidFill>
              </a:rPr>
              <a:t>(الضمائر  ، وأسماء الإشارة ، والأسماء الموصولة ، وأدوات  الاستفهام ، والمبنى  على  فتح  الجزأين ، والأفعال ما عدا  المضارع  الذى  </a:t>
            </a:r>
            <a:r>
              <a:rPr lang="ar-EG" sz="3200" b="1" dirty="0" err="1">
                <a:solidFill>
                  <a:prstClr val="black"/>
                </a:solidFill>
              </a:rPr>
              <a:t>يأتى</a:t>
            </a:r>
            <a:r>
              <a:rPr lang="ar-EG" sz="3200" b="1" dirty="0">
                <a:solidFill>
                  <a:prstClr val="black"/>
                </a:solidFill>
              </a:rPr>
              <a:t>  معربا  أحيانا ، </a:t>
            </a:r>
            <a:r>
              <a:rPr lang="ar-EG" sz="3200" b="1" dirty="0" err="1">
                <a:solidFill>
                  <a:prstClr val="black"/>
                </a:solidFill>
              </a:rPr>
              <a:t>ويأتى</a:t>
            </a:r>
            <a:r>
              <a:rPr lang="ar-EG" sz="3200" b="1" dirty="0">
                <a:solidFill>
                  <a:prstClr val="black"/>
                </a:solidFill>
              </a:rPr>
              <a:t> مبنيا  إذا اتصل  به نون  التوكيد  أو نون النسوة ، </a:t>
            </a:r>
            <a:r>
              <a:rPr lang="ar-EG" sz="3200" b="1" u="sng" dirty="0">
                <a:solidFill>
                  <a:srgbClr val="FF0000"/>
                </a:solidFill>
              </a:rPr>
              <a:t>مثل</a:t>
            </a:r>
            <a:r>
              <a:rPr lang="ar-EG" sz="3200" b="1" dirty="0">
                <a:solidFill>
                  <a:prstClr val="black"/>
                </a:solidFill>
              </a:rPr>
              <a:t> : أنا ، نحن ، هم ، هؤلاء ، ما ، الذين  ، أين ،  كيف ،  كم ، أحد  عشر  ، كتب ، أخذ ، خذ ، ي</a:t>
            </a:r>
            <a:r>
              <a:rPr lang="ar-SA" sz="3200" b="1" dirty="0">
                <a:solidFill>
                  <a:prstClr val="black"/>
                </a:solidFill>
              </a:rPr>
              <a:t>بحثن</a:t>
            </a:r>
            <a:r>
              <a:rPr lang="ar-EG" sz="3200" b="1" dirty="0">
                <a:solidFill>
                  <a:prstClr val="black"/>
                </a:solidFill>
              </a:rPr>
              <a:t> </a:t>
            </a:r>
            <a:r>
              <a:rPr lang="ar-SA" sz="3200" b="1" dirty="0">
                <a:solidFill>
                  <a:prstClr val="black"/>
                </a:solidFill>
              </a:rPr>
              <a:t>.</a:t>
            </a:r>
            <a:endParaRPr lang="ar-EG" sz="3200" b="1" dirty="0">
              <a:solidFill>
                <a:prstClr val="black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95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20080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83164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u="sng" dirty="0" smtClean="0">
                <a:solidFill>
                  <a:srgbClr val="FF0000"/>
                </a:solidFill>
                <a:latin typeface="arial"/>
              </a:rPr>
              <a:t>أولا : الضمائر</a:t>
            </a:r>
            <a:r>
              <a:rPr lang="ar-SA" sz="3200" b="1" dirty="0">
                <a:latin typeface="arial"/>
              </a:rPr>
              <a:t/>
            </a:r>
            <a:br>
              <a:rPr lang="ar-SA" sz="3200" b="1" dirty="0">
                <a:latin typeface="arial"/>
              </a:rPr>
            </a:br>
            <a:r>
              <a:rPr lang="ar-SA" sz="3200" b="1" dirty="0">
                <a:latin typeface="Simplified Arabic"/>
              </a:rPr>
              <a:t>الضمير اسم جامد مبني وُضِعَ للكناية الدالة عن متكلم ، أو مخاطب ، أو غائب ، </a:t>
            </a:r>
            <a:r>
              <a:rPr lang="ar-SA" sz="3200" b="1" dirty="0" smtClean="0">
                <a:latin typeface="Simplified Arabic"/>
              </a:rPr>
              <a:t>نيابة </a:t>
            </a:r>
            <a:r>
              <a:rPr lang="ar-SA" sz="3200" b="1" dirty="0">
                <a:latin typeface="Simplified Arabic"/>
              </a:rPr>
              <a:t>عن الاسم الظاهر للاختصار </a:t>
            </a:r>
            <a:r>
              <a:rPr lang="ar-SA" sz="3200" b="1" dirty="0" smtClean="0">
                <a:latin typeface="Simplified Arabic"/>
              </a:rPr>
              <a:t>.</a:t>
            </a:r>
          </a:p>
          <a:p>
            <a:endParaRPr lang="ar-SA" sz="3200" b="1" i="0" dirty="0">
              <a:solidFill>
                <a:srgbClr val="FF99CC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8912" cy="632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latin typeface="Arial"/>
              </a:rPr>
              <a:t>والضمير أربعة أقسام :</a:t>
            </a:r>
            <a:endParaRPr lang="ar-SA" sz="3600" b="1" dirty="0">
              <a:solidFill>
                <a:srgbClr val="333333"/>
              </a:solidFill>
              <a:latin typeface="Georgia"/>
            </a:endParaRPr>
          </a:p>
          <a:p>
            <a:pPr algn="just">
              <a:lnSpc>
                <a:spcPct val="150000"/>
              </a:lnSpc>
            </a:pPr>
            <a:r>
              <a:rPr lang="ar-SA" sz="3600" b="1" dirty="0">
                <a:solidFill>
                  <a:srgbClr val="3366FF"/>
                </a:solidFill>
                <a:latin typeface="Arial"/>
              </a:rPr>
              <a:t>1-</a:t>
            </a:r>
            <a:r>
              <a:rPr lang="ar-SA" sz="3600" b="1" dirty="0">
                <a:solidFill>
                  <a:srgbClr val="333333"/>
                </a:solidFill>
                <a:latin typeface="Arial"/>
              </a:rPr>
              <a:t> الضمير المنفصل.</a:t>
            </a:r>
            <a:endParaRPr lang="ar-SA" sz="3600" b="1" dirty="0">
              <a:solidFill>
                <a:srgbClr val="333333"/>
              </a:solidFill>
              <a:latin typeface="Georgia"/>
            </a:endParaRPr>
          </a:p>
          <a:p>
            <a:pPr algn="just">
              <a:lnSpc>
                <a:spcPct val="150000"/>
              </a:lnSpc>
            </a:pPr>
            <a:r>
              <a:rPr lang="ar-SA" sz="3600" b="1" dirty="0">
                <a:solidFill>
                  <a:srgbClr val="3366FF"/>
                </a:solidFill>
                <a:latin typeface="Arial"/>
              </a:rPr>
              <a:t>2- </a:t>
            </a:r>
            <a:r>
              <a:rPr lang="ar-SA" sz="3600" b="1" dirty="0">
                <a:solidFill>
                  <a:srgbClr val="333333"/>
                </a:solidFill>
                <a:latin typeface="Arial"/>
              </a:rPr>
              <a:t>الضمير المتصل.</a:t>
            </a:r>
            <a:endParaRPr lang="ar-SA" sz="3600" b="1" dirty="0">
              <a:solidFill>
                <a:srgbClr val="333333"/>
              </a:solidFill>
              <a:latin typeface="Georgia"/>
            </a:endParaRPr>
          </a:p>
          <a:p>
            <a:pPr algn="just">
              <a:lnSpc>
                <a:spcPct val="150000"/>
              </a:lnSpc>
            </a:pPr>
            <a:r>
              <a:rPr lang="ar-SA" sz="3600" b="1" dirty="0">
                <a:solidFill>
                  <a:srgbClr val="3366FF"/>
                </a:solidFill>
                <a:latin typeface="Arial"/>
              </a:rPr>
              <a:t>3- </a:t>
            </a:r>
            <a:r>
              <a:rPr lang="ar-SA" sz="3600" b="1" dirty="0">
                <a:solidFill>
                  <a:srgbClr val="333333"/>
                </a:solidFill>
                <a:latin typeface="Arial"/>
              </a:rPr>
              <a:t>الضمير الظاهر.</a:t>
            </a:r>
            <a:endParaRPr lang="ar-SA" sz="3600" b="1" dirty="0">
              <a:solidFill>
                <a:srgbClr val="333333"/>
              </a:solidFill>
              <a:latin typeface="Georgia"/>
            </a:endParaRPr>
          </a:p>
          <a:p>
            <a:pPr algn="just">
              <a:lnSpc>
                <a:spcPct val="150000"/>
              </a:lnSpc>
            </a:pPr>
            <a:r>
              <a:rPr lang="ar-SA" sz="3600" b="1" dirty="0">
                <a:solidFill>
                  <a:srgbClr val="3366FF"/>
                </a:solidFill>
                <a:latin typeface="Arial"/>
              </a:rPr>
              <a:t>4-</a:t>
            </a:r>
            <a:r>
              <a:rPr lang="ar-SA" sz="3600" b="1" dirty="0">
                <a:solidFill>
                  <a:srgbClr val="333333"/>
                </a:solidFill>
                <a:latin typeface="Arial"/>
              </a:rPr>
              <a:t> الضمير المستتر</a:t>
            </a:r>
            <a:r>
              <a:rPr lang="ar-SA" sz="3600" b="1" dirty="0" smtClean="0">
                <a:solidFill>
                  <a:srgbClr val="333333"/>
                </a:solidFill>
                <a:latin typeface="Arial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ar-SA" sz="3600" b="1" i="0" dirty="0">
              <a:solidFill>
                <a:srgbClr val="333333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92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u="sng" dirty="0">
                <a:solidFill>
                  <a:schemeClr val="bg2">
                    <a:lumMod val="75000"/>
                  </a:schemeClr>
                </a:solidFill>
              </a:rPr>
              <a:t>الضمير المنفصل 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FF"/>
                </a:solidFill>
              </a:rPr>
              <a:t>الضمير المنفصل نوعان: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• ضمائر الرفع المنفصِلة ، وهي :</a:t>
            </a:r>
          </a:p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C00000"/>
                </a:solidFill>
              </a:rPr>
              <a:t>[ أنا، نحن، أنتَ، أنتِ، أنتما، أنتم، أنتن، هو، هي، هما، هم، هنَّ ]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وتقع هذه الضمائر : مبتدأً أو خبرًا ، أو فاعلاً ، أو نائب فاعل 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 مثال 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• أنت مؤمن ، (أنت) ضمير منفصل مبني في محل رفع مبتدأ.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• ما جاء إلا أنت ، (أنت) ضمير منفصل مبني في محل رفع فاعل.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• هذا هو محمد ، (هو) ضمير منفصل مبني في محل رفع خبر.</a:t>
            </a:r>
          </a:p>
        </p:txBody>
      </p:sp>
    </p:spTree>
    <p:extLst>
      <p:ext uri="{BB962C8B-B14F-4D97-AF65-F5344CB8AC3E}">
        <p14:creationId xmlns:p14="http://schemas.microsoft.com/office/powerpoint/2010/main" val="28785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 </a:t>
            </a:r>
            <a:r>
              <a:rPr lang="ar-S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(ب) ضمائر </a:t>
            </a:r>
            <a:r>
              <a:rPr lang="ar-SA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النَّصب المنفصِلة وهي: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C00000"/>
                </a:solidFill>
              </a:rPr>
              <a:t>إياي، إيانا (للمتكلِّم)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C00000"/>
                </a:solidFill>
              </a:rPr>
              <a:t>إياكَ ، إياكِ ، إياكما ، إياكم ، إياكن (</a:t>
            </a:r>
            <a:r>
              <a:rPr lang="ar-SA" sz="2800" b="1" dirty="0" smtClean="0">
                <a:solidFill>
                  <a:srgbClr val="C00000"/>
                </a:solidFill>
              </a:rPr>
              <a:t>للمخاطب)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C00000"/>
                </a:solidFill>
              </a:rPr>
              <a:t>إياهُ </a:t>
            </a:r>
            <a:r>
              <a:rPr lang="ar-SA" sz="2800" b="1" dirty="0">
                <a:solidFill>
                  <a:srgbClr val="C00000"/>
                </a:solidFill>
              </a:rPr>
              <a:t>، إياها ، إياهما ، إياهن ( </a:t>
            </a:r>
            <a:r>
              <a:rPr lang="ar-SA" sz="2800" b="1" dirty="0" smtClean="0">
                <a:solidFill>
                  <a:srgbClr val="C00000"/>
                </a:solidFill>
              </a:rPr>
              <a:t>للغائب)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وتقع هذه الضمائر مفعولاً به مقدمًا ، أو مفعولاً معه أو معطوفة على منصوب.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 مثال: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• إياك نعبد ،  إياك :  ضمير منفصل مبني في محل نصب مفعول </a:t>
            </a:r>
            <a:r>
              <a:rPr lang="ar-SA" sz="2800" b="1" dirty="0" smtClean="0"/>
              <a:t>به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8527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</a:rPr>
              <a:t>الضمير المتَّصِل: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وهو الذي يتَّصِل بالكلمة ، وهو قسمان: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99"/>
                </a:solidFill>
              </a:rPr>
              <a:t>• ضمائر الرفع المتصلة ، وتقع 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فاعلاً : التاء المتحركة المتَّصِلة بالفعل الماضي : قرأتُ، قرأتَ ، قرأتِ.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واو الجماعة: كتبوا ، جلسوا.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ألف الاثنين : درسا ، أكلا.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نون النِّسوة : كتبنَ ، قرأنَ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ياء المخاطبة : ساعدي ، اجلسي.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نائب فاعل 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اسم كان وأخواتها  كنتُ، صِرت ، أصبحا ، ظلوا.</a:t>
            </a:r>
          </a:p>
        </p:txBody>
      </p:sp>
    </p:spTree>
    <p:extLst>
      <p:ext uri="{BB962C8B-B14F-4D97-AF65-F5344CB8AC3E}">
        <p14:creationId xmlns:p14="http://schemas.microsoft.com/office/powerpoint/2010/main" val="22442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0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/>
              <a:t> </a:t>
            </a:r>
            <a:r>
              <a:rPr lang="ar-SA" sz="2800" b="1" u="sng" dirty="0">
                <a:solidFill>
                  <a:srgbClr val="FF0000"/>
                </a:solidFill>
              </a:rPr>
              <a:t>ضمائر النصب المتَّصِلة 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وهي: [الهاء، الكاف، ياء المتكلم] ، وتقع: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مفعولا به: إذا اتصلت بالفعل : زاره ، زارك ، زارني.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مضافا إليه : إذا اتصلت بالاسم : قلمه ، قلمك ، قلمي.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في محل جر بحرف الجر: إليه ، إليك ، إليَّ.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اسم إن وأخواتها : إنه، لعلك ، ليتني.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[ </a:t>
            </a:r>
            <a:r>
              <a:rPr lang="ar-SA" sz="2800" b="1" dirty="0" err="1"/>
              <a:t>نا</a:t>
            </a:r>
            <a:r>
              <a:rPr lang="ar-SA" sz="2800" b="1" dirty="0"/>
              <a:t> ] وهي تشترك بين الرفع والنصب والجر وتقع</a:t>
            </a:r>
            <a:r>
              <a:rPr lang="ar-SA" sz="2800" b="1" dirty="0" smtClean="0"/>
              <a:t>: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8932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0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FF99CC"/>
                </a:solidFill>
              </a:rPr>
              <a:t>مثال: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FF"/>
                </a:solidFill>
              </a:rPr>
              <a:t>اجتهدنا</a:t>
            </a:r>
            <a:r>
              <a:rPr lang="ar-SA" sz="2800" b="1" dirty="0"/>
              <a:t> : [ </a:t>
            </a:r>
            <a:r>
              <a:rPr lang="ar-SA" sz="2800" b="1" dirty="0" err="1"/>
              <a:t>نا</a:t>
            </a:r>
            <a:r>
              <a:rPr lang="ar-SA" sz="2800" b="1" dirty="0"/>
              <a:t> ] : ضمير متصل مبني في محل رفع فاعل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FF"/>
                </a:solidFill>
              </a:rPr>
              <a:t>علمتنا</a:t>
            </a:r>
            <a:r>
              <a:rPr lang="ar-SA" sz="2800" b="1" dirty="0"/>
              <a:t> : [ </a:t>
            </a:r>
            <a:r>
              <a:rPr lang="ar-SA" sz="2800" b="1" dirty="0" err="1"/>
              <a:t>نا</a:t>
            </a:r>
            <a:r>
              <a:rPr lang="ar-SA" sz="2800" b="1" dirty="0"/>
              <a:t> ]: ضمير متصل مبني في محل نصب مفعول به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FF"/>
                </a:solidFill>
              </a:rPr>
              <a:t>مدرستنا</a:t>
            </a:r>
            <a:r>
              <a:rPr lang="ar-SA" sz="2800" b="1" dirty="0"/>
              <a:t>: [ </a:t>
            </a:r>
            <a:r>
              <a:rPr lang="ar-SA" sz="2800" b="1" dirty="0" err="1"/>
              <a:t>نا</a:t>
            </a:r>
            <a:r>
              <a:rPr lang="ar-SA" sz="2800" b="1" dirty="0"/>
              <a:t> ] : ضمير متصل مبني في محل  جر مضاف إليه 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FF"/>
                </a:solidFill>
              </a:rPr>
              <a:t>إلينا: </a:t>
            </a:r>
            <a:r>
              <a:rPr lang="ar-SA" sz="2800" b="1" dirty="0"/>
              <a:t>[ </a:t>
            </a:r>
            <a:r>
              <a:rPr lang="ar-SA" sz="2800" b="1" dirty="0" err="1"/>
              <a:t>نا</a:t>
            </a:r>
            <a:r>
              <a:rPr lang="ar-SA" sz="2800" b="1" dirty="0"/>
              <a:t> ] : ضمير متصل مبني في محل  جر بحرف الجر إلى .</a:t>
            </a:r>
          </a:p>
        </p:txBody>
      </p:sp>
    </p:spTree>
    <p:extLst>
      <p:ext uri="{BB962C8B-B14F-4D97-AF65-F5344CB8AC3E}">
        <p14:creationId xmlns:p14="http://schemas.microsoft.com/office/powerpoint/2010/main" val="28099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3548" y="0"/>
            <a:ext cx="7740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FF0000"/>
                </a:solidFill>
              </a:rPr>
              <a:t>ملاحظة: </a:t>
            </a:r>
            <a:r>
              <a:rPr lang="ar-SA" sz="2800" b="1" dirty="0"/>
              <a:t>إذا أضيف الاسم إلى ياء المتكلِّم تُقدَّر عليه الضمة والفتحة </a:t>
            </a:r>
            <a:r>
              <a:rPr lang="ar-SA" sz="2800" b="1" u="sng" dirty="0"/>
              <a:t>لاشتغال المحل بالحركة المناسبة للياء </a:t>
            </a:r>
            <a:r>
              <a:rPr lang="ar-SA" sz="2800" b="1" dirty="0" smtClean="0"/>
              <a:t>،مثال </a:t>
            </a:r>
            <a:r>
              <a:rPr lang="ar-SA" sz="2800" b="1" dirty="0"/>
              <a:t>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9900"/>
                </a:solidFill>
              </a:rPr>
              <a:t>كتابي موجود في محفظتي.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• كتابي : مبتدأ مرفوع بالضمة </a:t>
            </a:r>
            <a:r>
              <a:rPr lang="ar-SA" sz="2800" b="1" dirty="0" smtClean="0"/>
              <a:t>المقدرة منع من ظهورها اشتغال المحل بحركة الياء .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• محفظتي : اسم مجرور بحرف الجر وعلامة جره </a:t>
            </a:r>
            <a:r>
              <a:rPr lang="ar-SA" sz="2800" b="1" dirty="0" smtClean="0"/>
              <a:t>الكسرة ...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5366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0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u="sng" dirty="0">
                <a:solidFill>
                  <a:srgbClr val="FF0000"/>
                </a:solidFill>
              </a:rPr>
              <a:t>الضمير الظاهر أو البارز: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التعريف : وهو ما كان له صورة في اللفظ .</a:t>
            </a:r>
            <a:endParaRPr lang="ar-SA" sz="2800" b="1" dirty="0" smtClean="0"/>
          </a:p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FF99CC"/>
                </a:solidFill>
              </a:rPr>
              <a:t>(</a:t>
            </a:r>
            <a:r>
              <a:rPr lang="ar-SA" sz="2800" b="1" u="sng" dirty="0" smtClean="0">
                <a:solidFill>
                  <a:srgbClr val="FF99CC"/>
                </a:solidFill>
              </a:rPr>
              <a:t>وتُعَد </a:t>
            </a:r>
            <a:r>
              <a:rPr lang="ar-SA" sz="2800" b="1" u="sng" dirty="0">
                <a:solidFill>
                  <a:srgbClr val="FF99CC"/>
                </a:solidFill>
              </a:rPr>
              <a:t>الضمائر المنفصلة والمتصلة ضمائر </a:t>
            </a:r>
            <a:r>
              <a:rPr lang="ar-SA" sz="2800" b="1" u="sng" dirty="0" smtClean="0">
                <a:solidFill>
                  <a:srgbClr val="FF99CC"/>
                </a:solidFill>
              </a:rPr>
              <a:t>ظاهرة).</a:t>
            </a:r>
            <a:endParaRPr lang="ar-SA" sz="2800" b="1" u="sng" dirty="0">
              <a:solidFill>
                <a:srgbClr val="FF99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3200" b="1" u="sng" dirty="0">
                <a:solidFill>
                  <a:srgbClr val="FF0000"/>
                </a:solidFill>
              </a:rPr>
              <a:t>الضمير المستتر: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التعريف: وهو الذي لا يكون له صورة في اللفظ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مثال: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اعمل ( أي أنت </a:t>
            </a:r>
            <a:r>
              <a:rPr lang="ar-SA" sz="2800" b="1" dirty="0" smtClean="0"/>
              <a:t>)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ويَستتِر الضمير وجوبًا إذا كان للمتكلم والمخاطب ، ويستتر جوازًا إذا كان للغائب.</a:t>
            </a:r>
          </a:p>
        </p:txBody>
      </p:sp>
    </p:spTree>
    <p:extLst>
      <p:ext uri="{BB962C8B-B14F-4D97-AF65-F5344CB8AC3E}">
        <p14:creationId xmlns:p14="http://schemas.microsoft.com/office/powerpoint/2010/main" val="35383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712879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1" y="548680"/>
            <a:ext cx="792088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009900"/>
                </a:solidFill>
              </a:rPr>
              <a:t>مثال: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99"/>
                </a:solidFill>
              </a:rPr>
              <a:t>أجلسُ قرب المدفأة : </a:t>
            </a:r>
            <a:r>
              <a:rPr lang="ar-SA" sz="2800" b="1" dirty="0"/>
              <a:t>فاعل أجلس ضمير مستتر وجوبًا تقديرًا [ أنا ]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99"/>
                </a:solidFill>
              </a:rPr>
              <a:t>احفظ درسك : </a:t>
            </a:r>
            <a:r>
              <a:rPr lang="ar-SA" sz="2800" b="1" dirty="0"/>
              <a:t>فاعل احفظ ضمير مستتر وجوبًا تقديره [أنت ]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0099"/>
                </a:solidFill>
              </a:rPr>
              <a:t> يسافر غدًا</a:t>
            </a:r>
            <a:r>
              <a:rPr lang="ar-SA" sz="2800" b="1" dirty="0">
                <a:solidFill>
                  <a:srgbClr val="000099"/>
                </a:solidFill>
              </a:rPr>
              <a:t>: </a:t>
            </a:r>
            <a:r>
              <a:rPr lang="ar-SA" sz="2800" b="1" dirty="0"/>
              <a:t>فاعل يسافر ضمير مستتر جوازًا تقديره [هو]</a:t>
            </a:r>
          </a:p>
        </p:txBody>
      </p:sp>
    </p:spTree>
    <p:extLst>
      <p:ext uri="{BB962C8B-B14F-4D97-AF65-F5344CB8AC3E}">
        <p14:creationId xmlns:p14="http://schemas.microsoft.com/office/powerpoint/2010/main" val="31996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FF0000"/>
                </a:solidFill>
              </a:rPr>
              <a:t>نماذج للإعراب على الضمائر 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استيقظت مبكرًا : التاء ضمير متَّصِل </a:t>
            </a:r>
            <a:r>
              <a:rPr lang="ar-SA" sz="2800" b="1" dirty="0" smtClean="0"/>
              <a:t>مبني... </a:t>
            </a:r>
            <a:r>
              <a:rPr lang="ar-SA" sz="2800" b="1" dirty="0"/>
              <a:t>في محل رفع فاعل.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أنت كريم : أنت : ضمير مُنفصِل </a:t>
            </a:r>
            <a:r>
              <a:rPr lang="ar-SA" sz="2800" b="1" dirty="0" smtClean="0"/>
              <a:t>مبني... </a:t>
            </a:r>
            <a:r>
              <a:rPr lang="ar-SA" sz="2800" b="1" dirty="0"/>
              <a:t>في محل رفع مبتدأ.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إياك نستعين : إياك : ضمير منفصل </a:t>
            </a:r>
            <a:r>
              <a:rPr lang="ar-SA" sz="2800" b="1" dirty="0" smtClean="0"/>
              <a:t>مبني... </a:t>
            </a:r>
            <a:r>
              <a:rPr lang="ar-SA" sz="2800" b="1" dirty="0"/>
              <a:t>في محل نصب مفعول به مقدم.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كوني حسنة الخُلُق : الياء ضمير متصل </a:t>
            </a:r>
            <a:r>
              <a:rPr lang="ar-SA" sz="2800" b="1" dirty="0" smtClean="0"/>
              <a:t>مبني... </a:t>
            </a:r>
            <a:r>
              <a:rPr lang="ar-SA" sz="2800" b="1" dirty="0"/>
              <a:t>في محل رفع اسم كان.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قمنا بواجبنا : </a:t>
            </a:r>
            <a:r>
              <a:rPr lang="ar-SA" sz="2800" b="1" dirty="0" err="1"/>
              <a:t>نا</a:t>
            </a:r>
            <a:r>
              <a:rPr lang="ar-SA" sz="2800" b="1" dirty="0"/>
              <a:t> الأولى : ضمير متصل مبني </a:t>
            </a:r>
            <a:r>
              <a:rPr lang="ar-SA" sz="2800" b="1" dirty="0" smtClean="0"/>
              <a:t>... في </a:t>
            </a:r>
            <a:r>
              <a:rPr lang="ar-SA" sz="2800" b="1" dirty="0"/>
              <a:t>محل رفع فاعل ،</a:t>
            </a:r>
          </a:p>
          <a:p>
            <a:pPr>
              <a:lnSpc>
                <a:spcPct val="150000"/>
              </a:lnSpc>
            </a:pPr>
            <a:r>
              <a:rPr lang="ar-SA" sz="2800" b="1" dirty="0" err="1"/>
              <a:t>ونا</a:t>
            </a:r>
            <a:r>
              <a:rPr lang="ar-SA" sz="2800" b="1" dirty="0"/>
              <a:t> الثانية : ضمير متصل مبني </a:t>
            </a:r>
            <a:r>
              <a:rPr lang="ar-SA" sz="2800" b="1" dirty="0" smtClean="0"/>
              <a:t>... </a:t>
            </a:r>
            <a:r>
              <a:rPr lang="ar-SA" sz="2800" b="1" dirty="0"/>
              <a:t>في محل جر بالإضافة.</a:t>
            </a:r>
          </a:p>
        </p:txBody>
      </p:sp>
    </p:spTree>
    <p:extLst>
      <p:ext uri="{BB962C8B-B14F-4D97-AF65-F5344CB8AC3E}">
        <p14:creationId xmlns:p14="http://schemas.microsoft.com/office/powerpoint/2010/main" val="41758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0648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lvl="0" algn="r">
              <a:spcBef>
                <a:spcPts val="0"/>
              </a:spcBef>
            </a:pPr>
            <a:r>
              <a:rPr lang="ar-SA" sz="3200" b="1" spc="0" dirty="0" smtClean="0">
                <a:solidFill>
                  <a:srgbClr val="0000FF"/>
                </a:solidFill>
                <a:latin typeface="Calibri"/>
                <a:ea typeface="+mn-ea"/>
                <a:cs typeface="Arial"/>
              </a:rPr>
              <a:t/>
            </a:r>
            <a:br>
              <a:rPr lang="ar-SA" sz="3200" b="1" spc="0" dirty="0" smtClean="0">
                <a:solidFill>
                  <a:srgbClr val="0000FF"/>
                </a:solidFill>
                <a:latin typeface="Calibri"/>
                <a:ea typeface="+mn-ea"/>
                <a:cs typeface="Arial"/>
              </a:rPr>
            </a:br>
            <a:r>
              <a:rPr lang="ar-SA" sz="2000" b="1" spc="0" dirty="0" smtClean="0">
                <a:solidFill>
                  <a:srgbClr val="0000FF"/>
                </a:solidFill>
                <a:latin typeface="Calibri"/>
                <a:ea typeface="+mn-ea"/>
                <a:cs typeface="Arial"/>
              </a:rPr>
              <a:t>أقسامها </a:t>
            </a:r>
            <a:r>
              <a:rPr lang="ar-SA" sz="2000" b="1" spc="0" dirty="0">
                <a:solidFill>
                  <a:srgbClr val="0000FF"/>
                </a:solidFill>
                <a:latin typeface="Calibri"/>
                <a:ea typeface="+mn-ea"/>
                <a:cs typeface="Arial"/>
              </a:rPr>
              <a:t>:</a:t>
            </a:r>
            <a:r>
              <a:rPr lang="ar-SA" sz="2000" b="1" spc="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 </a:t>
            </a:r>
            <a:br>
              <a:rPr lang="ar-SA" sz="2000" b="1" spc="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</a:br>
            <a:r>
              <a:rPr lang="ar-SA" sz="2000" b="1" spc="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نستطيع تقسيمها بعدة اعتبارات لتسهيل فهمها</a:t>
            </a:r>
            <a:r>
              <a:rPr lang="ar-SA" sz="2000" spc="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/>
            </a:r>
            <a:br>
              <a:rPr lang="ar-SA" sz="2000" spc="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</a:br>
            <a:r>
              <a:rPr lang="ar-SA" sz="2000" b="1" spc="0" dirty="0">
                <a:solidFill>
                  <a:srgbClr val="FF99CC"/>
                </a:solidFill>
                <a:latin typeface="Calibri"/>
                <a:ea typeface="+mn-ea"/>
                <a:cs typeface="Arial"/>
              </a:rPr>
              <a:t>( أ ) : باعتبار استعمالها أو حسب ظهورها أو </a:t>
            </a:r>
            <a:r>
              <a:rPr lang="ar-SA" sz="2000" b="1" spc="0" dirty="0" smtClean="0">
                <a:solidFill>
                  <a:srgbClr val="FF99CC"/>
                </a:solidFill>
                <a:latin typeface="Calibri"/>
                <a:ea typeface="+mn-ea"/>
                <a:cs typeface="Arial"/>
              </a:rPr>
              <a:t>عدمها</a:t>
            </a:r>
            <a:r>
              <a:rPr lang="ar-S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ar-S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أقسام الضمائر باعتبار استعمالها:</a:t>
            </a:r>
            <a:endParaRPr lang="ar-SA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460431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36712"/>
          </a:xfrm>
        </p:spPr>
        <p:txBody>
          <a:bodyPr/>
          <a:lstStyle/>
          <a:p>
            <a:pPr algn="r"/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</a:rPr>
              <a:t>أقسامها باعتبار دلالتها :</a:t>
            </a:r>
            <a:endParaRPr lang="ar-SA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  <a:latin typeface="Simplified Arabic"/>
              </a:rPr>
              <a:t>أقسام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implified Arabic"/>
              </a:rPr>
              <a:t>الضمائر من حيث الإعراب : 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A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  <a:latin typeface="Simplified Arabic"/>
              </a:rPr>
              <a:t>تنقسم إلى ثلاث أقسام :</a:t>
            </a:r>
            <a:r>
              <a:rPr lang="ar-SA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A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  <a:latin typeface="Simplified Arabic"/>
              </a:rPr>
              <a:t>في محل رفع - في محل نصب - في محل </a:t>
            </a: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  <a:latin typeface="Simplified Arabic"/>
              </a:rPr>
              <a:t>جر</a:t>
            </a: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  <a:latin typeface="Simplified Arabic"/>
              </a:rPr>
              <a:t>وتُفصل </a:t>
            </a: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  <a:latin typeface="Simplified Arabic"/>
              </a:rPr>
              <a:t>كالتالي :</a:t>
            </a:r>
            <a:endParaRPr lang="ar-S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38842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891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u="sng" dirty="0">
                <a:solidFill>
                  <a:srgbClr val="00B0F0"/>
                </a:solidFill>
                <a:latin typeface="Georgia"/>
              </a:rPr>
              <a:t>اسم الإشارة : </a:t>
            </a:r>
            <a:endParaRPr lang="ar-SA" sz="3200" b="1" u="sng" dirty="0" smtClean="0">
              <a:solidFill>
                <a:srgbClr val="00B0F0"/>
              </a:solidFill>
              <a:latin typeface="Georgia"/>
            </a:endParaRP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333333"/>
                </a:solidFill>
                <a:latin typeface="Georgia"/>
              </a:rPr>
              <a:t>هو </a:t>
            </a:r>
            <a:r>
              <a:rPr lang="ar-SA" sz="2400" b="1" dirty="0">
                <a:solidFill>
                  <a:srgbClr val="333333"/>
                </a:solidFill>
                <a:latin typeface="Georgia"/>
              </a:rPr>
              <a:t>ما وضع لمشار إليه 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latin typeface="Georgia"/>
              </a:rPr>
              <a:t>التعريف</a:t>
            </a:r>
            <a:r>
              <a:rPr lang="ar-SA" sz="2400" b="1" dirty="0">
                <a:solidFill>
                  <a:srgbClr val="333333"/>
                </a:solidFill>
                <a:latin typeface="Georgia"/>
              </a:rPr>
              <a:t> : هو اسم مبني ، يستخدم في الإشارة إلى الأشخاص أو الأشياء</a:t>
            </a:r>
            <a:r>
              <a:rPr lang="ar-SA" sz="2400" b="1" dirty="0" smtClean="0">
                <a:solidFill>
                  <a:srgbClr val="333333"/>
                </a:solidFill>
                <a:latin typeface="Georgi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وأسماء الإشارة هي</a:t>
            </a:r>
            <a:r>
              <a:rPr lang="ar-SA" sz="2400" b="1" dirty="0" smtClean="0"/>
              <a:t>:</a:t>
            </a:r>
            <a:endParaRPr lang="ar-SA" sz="2400" b="1" dirty="0"/>
          </a:p>
          <a:p>
            <a:pPr>
              <a:lnSpc>
                <a:spcPct val="150000"/>
              </a:lnSpc>
            </a:pPr>
            <a:r>
              <a:rPr lang="ar-SA" sz="2400" b="1" dirty="0"/>
              <a:t>[ هذا، هذه ، هذي، ها هنا ، ذاك، تلك، ذلك، هنا ، هنالك، هؤلاء، </a:t>
            </a:r>
            <a:r>
              <a:rPr lang="ar-SA" sz="2400" b="1" dirty="0" smtClean="0"/>
              <a:t>أولئك, ثّمَّ].</a:t>
            </a:r>
            <a:endParaRPr lang="ar-SA" sz="2400" b="1" dirty="0"/>
          </a:p>
          <a:p>
            <a:pPr>
              <a:lnSpc>
                <a:spcPct val="150000"/>
              </a:lnSpc>
            </a:pPr>
            <a:r>
              <a:rPr lang="ar-SA" sz="2400" b="1" dirty="0"/>
              <a:t>أما (هذانِ، هاتانِ) : فهما اسما إشارة مُعرَبان </a:t>
            </a:r>
            <a:r>
              <a:rPr lang="ar-SA" sz="2400" b="1" dirty="0" smtClean="0"/>
              <a:t>، (يُرفعان </a:t>
            </a:r>
            <a:r>
              <a:rPr lang="ar-SA" sz="2400" b="1" dirty="0"/>
              <a:t>بالألف وينصبان ويجران </a:t>
            </a:r>
            <a:r>
              <a:rPr lang="ar-SA" sz="2400" b="1" dirty="0" smtClean="0"/>
              <a:t>بالياء - إعراب المثنى -)</a:t>
            </a:r>
            <a:r>
              <a:rPr lang="ar-SA" sz="2400" b="1" dirty="0"/>
              <a:t> </a:t>
            </a:r>
            <a:r>
              <a:rPr lang="ar-SA" sz="2400" b="1" dirty="0" smtClean="0"/>
              <a:t>.</a:t>
            </a:r>
            <a:endParaRPr lang="ar-SA" sz="2400" b="1" dirty="0"/>
          </a:p>
          <a:p>
            <a:pPr>
              <a:lnSpc>
                <a:spcPct val="150000"/>
              </a:lnSpc>
            </a:pPr>
            <a:r>
              <a:rPr lang="ar-SA" sz="2400" b="1" dirty="0"/>
              <a:t> ويعرب اسم الإشارة حسب موقعه من الجملة: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مثال: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هذا زهيرٌ : هذا: اسم إشارة مبني في محل رفع مبتدأ.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انظر إلى ذاك : ذاك : اسم إشارة مبني في محل جر بحرف الجر.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خذ هذين القلمين : هذين : اسم إشارة مفعول به منصوب بالياء لأنه مثنى.</a:t>
            </a:r>
          </a:p>
          <a:p>
            <a:endParaRPr lang="ar-SA" b="0" i="0" dirty="0">
              <a:solidFill>
                <a:srgbClr val="333333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449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.bp.blogspot.com/-QIXNEGiD1HQ/VPnHr1dDfoI/AAAAAAAAAUA/13xA8CDv0Rg/s1600/%D8%A7%D8%B3%D9%85%2B%D8%A7%D9%84%D8%A5%D8%B4%D8%A7%D8%B1%D8%A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6093296"/>
            <a:ext cx="1979712" cy="76470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6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7848872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55576" y="4398496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ar-SA" b="1" cap="all" dirty="0" smtClean="0">
              <a:ln w="0"/>
              <a:solidFill>
                <a:srgbClr val="2F2B2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/>
            <a:endParaRPr lang="ar-SA" b="1" cap="all" dirty="0">
              <a:ln w="0"/>
              <a:solidFill>
                <a:srgbClr val="2F2B2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/>
            <a:endParaRPr lang="ar-SA" b="1" cap="all" dirty="0" smtClean="0">
              <a:ln w="0"/>
              <a:solidFill>
                <a:srgbClr val="2F2B2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/>
            <a:endParaRPr lang="ar-SA" b="1" cap="all" dirty="0">
              <a:ln w="0"/>
              <a:solidFill>
                <a:srgbClr val="2F2B2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/>
            <a:endParaRPr lang="ar-SA" b="1" cap="all" dirty="0" smtClean="0">
              <a:ln w="0"/>
              <a:solidFill>
                <a:srgbClr val="2F2B2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/>
            <a:endParaRPr lang="ar-SA" b="1" cap="all" dirty="0">
              <a:ln w="0"/>
              <a:solidFill>
                <a:srgbClr val="2F2B2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/>
            <a:r>
              <a:rPr lang="ar-SA" b="1" cap="all" dirty="0" smtClean="0">
                <a:ln w="0"/>
                <a:solidFill>
                  <a:srgbClr val="2F2B20"/>
                </a:soli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ar-SA" b="1" cap="all" dirty="0">
                <a:ln w="0"/>
                <a:solidFill>
                  <a:srgbClr val="2F2B20"/>
                </a:solidFill>
                <a:effectLst>
                  <a:reflection blurRad="12700" stA="50000" endPos="50000" dist="5000" dir="5400000" sy="-100000" rotWithShape="0"/>
                </a:effectLst>
              </a:rPr>
              <a:t>1) قد تطلق الكلمة ويراد بها الكلام المفيد مطلقا كقولنا (لا إله إلا الله ) كلمة الإخلاص</a:t>
            </a:r>
            <a:r>
              <a:rPr lang="ar-SA" b="1" cap="all" dirty="0">
                <a:ln w="0"/>
                <a:gradFill flip="none">
                  <a:gsLst>
                    <a:gs pos="0">
                      <a:srgbClr val="A9A57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9A57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9A57C">
                        <a:shade val="65000"/>
                        <a:satMod val="130000"/>
                      </a:srgbClr>
                    </a:gs>
                    <a:gs pos="92000">
                      <a:srgbClr val="A9A57C">
                        <a:shade val="50000"/>
                        <a:satMod val="120000"/>
                      </a:srgbClr>
                    </a:gs>
                    <a:gs pos="100000">
                      <a:srgbClr val="A9A57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3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u="sng" dirty="0">
                <a:solidFill>
                  <a:schemeClr val="accent3"/>
                </a:solidFill>
              </a:rPr>
              <a:t>الاسم الموصول : </a:t>
            </a:r>
            <a:endParaRPr lang="ar-SA" sz="2800" b="1" u="sng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 smtClean="0"/>
              <a:t>هو </a:t>
            </a:r>
            <a:r>
              <a:rPr lang="ar-SA" sz="2400" b="1" dirty="0"/>
              <a:t>ما احتاج إلى صلة وعائد . أي إلى جملة تتصل به وضمير فيها يعود عليه </a:t>
            </a:r>
            <a:r>
              <a:rPr lang="ar-SA" sz="2400" b="1" dirty="0" smtClean="0"/>
              <a:t>.</a:t>
            </a:r>
            <a:endParaRPr lang="ar-SA" sz="2400" b="1" dirty="0"/>
          </a:p>
          <a:p>
            <a:pPr>
              <a:lnSpc>
                <a:spcPct val="150000"/>
              </a:lnSpc>
            </a:pPr>
            <a:r>
              <a:rPr lang="ar-SA" sz="2400" b="1" dirty="0"/>
              <a:t>التعريف : هو لفظ ينوب عن مقصود ، ولا يتم معناه إلا بجملة تأتي بعده تُسمَّى صلة الموصول، ولا محل لها من الإعراب</a:t>
            </a:r>
            <a:r>
              <a:rPr lang="ar-SA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333333"/>
                </a:solidFill>
                <a:latin typeface="Georgia"/>
              </a:rPr>
              <a:t>مثال : جاء الذي أحببتُه.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333333"/>
                </a:solidFill>
                <a:latin typeface="Georgia"/>
              </a:rPr>
              <a:t>الأسماء الموصولة المبنيَّة على السكون :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333333"/>
                </a:solidFill>
                <a:latin typeface="Georgia"/>
              </a:rPr>
              <a:t>[ الذي ، التي ، اللواتي ، اللاتي </a:t>
            </a:r>
            <a:r>
              <a:rPr lang="ar-SA" sz="2400" b="1" dirty="0" smtClean="0">
                <a:solidFill>
                  <a:srgbClr val="333333"/>
                </a:solidFill>
                <a:latin typeface="Georgia"/>
              </a:rPr>
              <a:t>, اللائي ، </a:t>
            </a:r>
            <a:r>
              <a:rPr lang="ar-SA" sz="2400" b="1" dirty="0">
                <a:solidFill>
                  <a:srgbClr val="333333"/>
                </a:solidFill>
                <a:latin typeface="Georgia"/>
              </a:rPr>
              <a:t>من ، ما ]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333333"/>
                </a:solidFill>
                <a:latin typeface="Georgia"/>
              </a:rPr>
              <a:t>الاسم الموصول المبني على الفتح : الذين </a:t>
            </a:r>
            <a:r>
              <a:rPr lang="ar-SA" sz="2400" b="1" dirty="0" smtClean="0">
                <a:solidFill>
                  <a:srgbClr val="333333"/>
                </a:solidFill>
                <a:latin typeface="Georgia"/>
              </a:rPr>
              <a:t>.</a:t>
            </a:r>
            <a:endParaRPr lang="ar-SA" sz="2400" b="1" dirty="0">
              <a:solidFill>
                <a:srgbClr val="333333"/>
              </a:solidFill>
              <a:latin typeface="Georgia"/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latin typeface="Georgia"/>
              </a:rPr>
              <a:t>أما (اللذان، </a:t>
            </a:r>
            <a:r>
              <a:rPr lang="ar-SA" sz="2400" b="1" dirty="0" smtClean="0">
                <a:solidFill>
                  <a:srgbClr val="FF0000"/>
                </a:solidFill>
                <a:latin typeface="Georgia"/>
              </a:rPr>
              <a:t>اللتان)</a:t>
            </a:r>
            <a:r>
              <a:rPr lang="ar-SA" sz="2400" b="1" dirty="0" smtClean="0">
                <a:solidFill>
                  <a:srgbClr val="333333"/>
                </a:solidFill>
                <a:latin typeface="Georgia"/>
              </a:rPr>
              <a:t> فهما </a:t>
            </a:r>
            <a:r>
              <a:rPr lang="ar-SA" sz="2400" b="1" dirty="0">
                <a:solidFill>
                  <a:srgbClr val="333333"/>
                </a:solidFill>
                <a:latin typeface="Georgia"/>
              </a:rPr>
              <a:t>اسمان موصولان </a:t>
            </a:r>
            <a:r>
              <a:rPr lang="ar-SA" sz="2400" b="1" dirty="0" smtClean="0">
                <a:solidFill>
                  <a:srgbClr val="333333"/>
                </a:solidFill>
                <a:latin typeface="Georgia"/>
              </a:rPr>
              <a:t>معربان</a:t>
            </a:r>
            <a:endParaRPr lang="ar-SA" sz="2400" b="1" dirty="0">
              <a:solidFill>
                <a:srgbClr val="333333"/>
              </a:solidFill>
              <a:latin typeface="Georgia"/>
            </a:endParaRP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333333"/>
                </a:solidFill>
                <a:latin typeface="Georgia"/>
              </a:rPr>
              <a:t>( يرفعان </a:t>
            </a:r>
            <a:r>
              <a:rPr lang="ar-SA" sz="2400" b="1" dirty="0">
                <a:solidFill>
                  <a:srgbClr val="333333"/>
                </a:solidFill>
                <a:latin typeface="Georgia"/>
              </a:rPr>
              <a:t>بالألف </a:t>
            </a:r>
            <a:r>
              <a:rPr lang="ar-SA" sz="2400" b="1" dirty="0">
                <a:solidFill>
                  <a:srgbClr val="FF0000"/>
                </a:solidFill>
                <a:latin typeface="Georgia"/>
              </a:rPr>
              <a:t>(اللذان، اللتان) </a:t>
            </a:r>
            <a:r>
              <a:rPr lang="ar-SA" sz="2400" b="1" dirty="0">
                <a:solidFill>
                  <a:srgbClr val="333333"/>
                </a:solidFill>
                <a:latin typeface="Georgia"/>
              </a:rPr>
              <a:t> ، ويُنصَبان ويُجرَّان بالياء </a:t>
            </a:r>
            <a:r>
              <a:rPr lang="ar-SA" sz="2400" b="1" dirty="0">
                <a:solidFill>
                  <a:srgbClr val="FF0000"/>
                </a:solidFill>
                <a:latin typeface="Georgia"/>
              </a:rPr>
              <a:t>(اللذين ، اللتين</a:t>
            </a:r>
            <a:r>
              <a:rPr lang="ar-SA" sz="2400" b="1" dirty="0" smtClean="0">
                <a:solidFill>
                  <a:srgbClr val="FF0000"/>
                </a:solidFill>
                <a:latin typeface="Georgia"/>
              </a:rPr>
              <a:t>))</a:t>
            </a:r>
            <a:endParaRPr lang="ar-SA" sz="2400" b="1" dirty="0">
              <a:solidFill>
                <a:srgbClr val="333333"/>
              </a:solidFill>
              <a:latin typeface="Georgia"/>
            </a:endParaRPr>
          </a:p>
          <a:p>
            <a:pPr>
              <a:lnSpc>
                <a:spcPct val="150000"/>
              </a:lnSpc>
            </a:pPr>
            <a:r>
              <a:rPr lang="ar-SA" sz="2400" b="1" u="sng" dirty="0">
                <a:solidFill>
                  <a:srgbClr val="000099"/>
                </a:solidFill>
                <a:latin typeface="Georgia"/>
              </a:rPr>
              <a:t>يُعرَب الاسم الموصول حسب موقعه من الجملة.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99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95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39552" y="6381328"/>
            <a:ext cx="1584176" cy="36004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29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u="sng" dirty="0">
                <a:solidFill>
                  <a:srgbClr val="0000FF"/>
                </a:solidFill>
              </a:rPr>
              <a:t>نماذج للإعراب: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قال الشاعر الجاهلي: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ذهَب الذين يُعاش في أكنافهم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   وبقيتُ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في خَلْفٍ كجِلْد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الأجرب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 الذين </a:t>
            </a:r>
            <a:r>
              <a:rPr lang="ar-SA" sz="2800" b="1" dirty="0"/>
              <a:t>: اسم موصول مبني على الفتح في محل رفع فاعل.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</a:rPr>
              <a:t>حضر </a:t>
            </a:r>
            <a:r>
              <a:rPr lang="ar-SA" sz="2800" b="1" dirty="0">
                <a:solidFill>
                  <a:srgbClr val="FF0000"/>
                </a:solidFill>
              </a:rPr>
              <a:t>اللواتي يَحتجِبن.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اللواتي </a:t>
            </a:r>
            <a:r>
              <a:rPr lang="ar-SA" sz="2800" b="1" dirty="0"/>
              <a:t>: اسم موصول مبني على السكون في محل رفع فاعل.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CC0000"/>
                </a:solidFill>
              </a:rPr>
              <a:t>إن </a:t>
            </a:r>
            <a:r>
              <a:rPr lang="ar-SA" sz="2800" b="1" dirty="0">
                <a:solidFill>
                  <a:srgbClr val="CC0000"/>
                </a:solidFill>
              </a:rPr>
              <a:t>الذين آمنوا صادقون.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الذين</a:t>
            </a:r>
            <a:r>
              <a:rPr lang="ar-SA" sz="2800" b="1" dirty="0"/>
              <a:t>: اسم موصول مبني على الفتح في محل نصب اسم إنَّ.</a:t>
            </a:r>
          </a:p>
        </p:txBody>
      </p:sp>
    </p:spTree>
    <p:extLst>
      <p:ext uri="{BB962C8B-B14F-4D97-AF65-F5344CB8AC3E}">
        <p14:creationId xmlns:p14="http://schemas.microsoft.com/office/powerpoint/2010/main" val="29274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u="sng" dirty="0">
                <a:solidFill>
                  <a:srgbClr val="92D050"/>
                </a:solidFill>
              </a:rPr>
              <a:t>اسم الاستفهام 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هي أسماء مبينة تستعمل لصياغة سؤال للاستفسار عن شيء ما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أو هو أسلوب يطلب به العلم عن شيء كان مجهولاً 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مثال : قال تعالى : </a:t>
            </a:r>
            <a:r>
              <a:rPr lang="ar-SA" sz="2800" b="1" dirty="0">
                <a:solidFill>
                  <a:srgbClr val="00B0F0"/>
                </a:solidFill>
              </a:rPr>
              <a:t>{ وَمَا تِلْكَ بِيَمِينِكَ يَا مُوسَى } </a:t>
            </a:r>
            <a:r>
              <a:rPr lang="ar-SA" b="1" dirty="0"/>
              <a:t>(17) سورة </a:t>
            </a:r>
            <a:r>
              <a:rPr lang="ar-SA" b="1" dirty="0" smtClean="0"/>
              <a:t>طـه</a:t>
            </a: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أسماء الاستفهام المبنية  :  </a:t>
            </a:r>
            <a:r>
              <a:rPr lang="ar-SA" sz="2800" b="1" dirty="0">
                <a:solidFill>
                  <a:srgbClr val="0000FF"/>
                </a:solidFill>
              </a:rPr>
              <a:t>من , ما , ماذا ، متى , أيّان , أين , أنّى ، كيف , أنى التي بمعنى كيف ، كم . </a:t>
            </a:r>
            <a:endParaRPr lang="ar-SA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ar-SA" sz="2800" b="1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80648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0"/>
            <a:ext cx="7776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u="sng" dirty="0">
                <a:solidFill>
                  <a:srgbClr val="0000FF"/>
                </a:solidFill>
              </a:rPr>
              <a:t>اسم الشرط</a:t>
            </a:r>
            <a:r>
              <a:rPr lang="ar-SA" sz="3200" b="1" u="sng" dirty="0">
                <a:solidFill>
                  <a:srgbClr val="0000FF"/>
                </a:solidFill>
                <a:latin typeface="Georgia"/>
              </a:rPr>
              <a:t> : </a:t>
            </a:r>
            <a:endParaRPr lang="ar-SA" sz="3200" b="1" u="sng" dirty="0" smtClean="0">
              <a:solidFill>
                <a:srgbClr val="0000FF"/>
              </a:solidFill>
              <a:latin typeface="Georgia"/>
            </a:endParaRPr>
          </a:p>
          <a:p>
            <a:r>
              <a:rPr lang="ar-SA" sz="2800" b="1" dirty="0" smtClean="0">
                <a:solidFill>
                  <a:srgbClr val="333333"/>
                </a:solidFill>
              </a:rPr>
              <a:t>هو </a:t>
            </a:r>
            <a:r>
              <a:rPr lang="ar-SA" sz="2800" b="1" dirty="0">
                <a:solidFill>
                  <a:srgbClr val="333333"/>
                </a:solidFill>
              </a:rPr>
              <a:t>الاسم الذي يؤدي معنى إنْ </a:t>
            </a:r>
            <a:r>
              <a:rPr lang="ar-SA" sz="2800" b="1" dirty="0" smtClean="0">
                <a:solidFill>
                  <a:srgbClr val="333333"/>
                </a:solidFill>
              </a:rPr>
              <a:t>الشرطية</a:t>
            </a:r>
          </a:p>
          <a:p>
            <a:r>
              <a:rPr lang="ar-SA" sz="2800" b="1" dirty="0">
                <a:solidFill>
                  <a:srgbClr val="333333"/>
                </a:solidFill>
                <a:latin typeface="Georgia"/>
              </a:rPr>
              <a:t> </a:t>
            </a:r>
            <a:endParaRPr lang="ar-SA" sz="2800" b="1" dirty="0" smtClean="0">
              <a:solidFill>
                <a:srgbClr val="333333"/>
              </a:solidFill>
              <a:latin typeface="Georgia"/>
            </a:endParaRPr>
          </a:p>
          <a:p>
            <a:endParaRPr lang="ar-SA" sz="2800" b="1" dirty="0">
              <a:solidFill>
                <a:srgbClr val="333333"/>
              </a:solidFill>
              <a:latin typeface="Georgia"/>
            </a:endParaRPr>
          </a:p>
          <a:p>
            <a:endParaRPr lang="ar-SA" sz="2800" b="1" dirty="0" smtClean="0">
              <a:solidFill>
                <a:srgbClr val="333333"/>
              </a:solidFill>
              <a:latin typeface="Georgia"/>
            </a:endParaRPr>
          </a:p>
          <a:p>
            <a:endParaRPr lang="ar-SA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5438"/>
            <a:ext cx="7776863" cy="47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333333"/>
                </a:solidFill>
                <a:latin typeface="Georgia"/>
              </a:rPr>
              <a:t> </a:t>
            </a:r>
            <a:r>
              <a:rPr lang="ar-SA" sz="3200" b="1" u="sng" dirty="0">
                <a:solidFill>
                  <a:srgbClr val="FF0000"/>
                </a:solidFill>
              </a:rPr>
              <a:t>اسم الفعل</a:t>
            </a:r>
            <a:r>
              <a:rPr lang="ar-SA" sz="3200" b="1" u="sng" dirty="0">
                <a:solidFill>
                  <a:srgbClr val="333333"/>
                </a:solidFill>
                <a:cs typeface="Georgia"/>
              </a:rPr>
              <a:t> </a:t>
            </a:r>
            <a:r>
              <a:rPr lang="ar-SA" sz="3200" b="1" u="sng" dirty="0">
                <a:solidFill>
                  <a:srgbClr val="FF0000"/>
                </a:solidFill>
                <a:latin typeface="Georgia"/>
              </a:rPr>
              <a:t>:</a:t>
            </a:r>
            <a:r>
              <a:rPr lang="ar-SA" sz="2800" b="1" dirty="0">
                <a:solidFill>
                  <a:srgbClr val="333333"/>
                </a:solidFill>
                <a:latin typeface="Georgia"/>
              </a:rPr>
              <a:t> </a:t>
            </a:r>
            <a:endParaRPr lang="ar-SA" sz="2800" b="1" dirty="0" smtClean="0">
              <a:solidFill>
                <a:srgbClr val="333333"/>
              </a:solidFill>
              <a:latin typeface="Georgia"/>
            </a:endParaRPr>
          </a:p>
          <a:p>
            <a:r>
              <a:rPr lang="ar-SA" sz="2800" b="1" dirty="0" smtClean="0">
                <a:solidFill>
                  <a:srgbClr val="333333"/>
                </a:solidFill>
              </a:rPr>
              <a:t>هو </a:t>
            </a:r>
            <a:r>
              <a:rPr lang="ar-SA" sz="2800" b="1" dirty="0">
                <a:solidFill>
                  <a:srgbClr val="333333"/>
                </a:solidFill>
              </a:rPr>
              <a:t>الاسم  </a:t>
            </a:r>
            <a:r>
              <a:rPr lang="ar-SA" sz="2800" b="1" dirty="0" smtClean="0">
                <a:solidFill>
                  <a:srgbClr val="333333"/>
                </a:solidFill>
              </a:rPr>
              <a:t>الذي يكون معناه معنى الفعل , ولكنه </a:t>
            </a:r>
            <a:r>
              <a:rPr lang="ar-SA" sz="2800" b="1" dirty="0" smtClean="0">
                <a:solidFill>
                  <a:srgbClr val="333333"/>
                </a:solidFill>
              </a:rPr>
              <a:t>لا يتصرف </a:t>
            </a:r>
            <a:r>
              <a:rPr lang="ar-SA" sz="2800" b="1" dirty="0" smtClean="0">
                <a:solidFill>
                  <a:srgbClr val="333333"/>
                </a:solidFill>
              </a:rPr>
              <a:t>كما يتصرف الفعل , ولا تدل على </a:t>
            </a:r>
            <a:r>
              <a:rPr lang="ar-SA" sz="2800" b="1" dirty="0" smtClean="0">
                <a:solidFill>
                  <a:srgbClr val="333333"/>
                </a:solidFill>
              </a:rPr>
              <a:t>ما يدل </a:t>
            </a:r>
            <a:r>
              <a:rPr lang="ar-SA" sz="2800" b="1" dirty="0" smtClean="0">
                <a:solidFill>
                  <a:srgbClr val="333333"/>
                </a:solidFill>
              </a:rPr>
              <a:t>عليه الفعل من الحدث والزمن</a:t>
            </a:r>
            <a:r>
              <a:rPr lang="ar-SA" sz="2800" b="1" dirty="0">
                <a:solidFill>
                  <a:srgbClr val="333333"/>
                </a:solidFill>
                <a:latin typeface="Georgia"/>
              </a:rPr>
              <a:t> </a:t>
            </a:r>
            <a:r>
              <a:rPr lang="ar-SA" sz="2800" b="1" dirty="0" smtClean="0">
                <a:solidFill>
                  <a:srgbClr val="333333"/>
                </a:solidFill>
                <a:latin typeface="Georgia"/>
              </a:rPr>
              <a:t>.</a:t>
            </a:r>
          </a:p>
          <a:p>
            <a:endParaRPr lang="ar-SA" sz="2800" b="1" dirty="0">
              <a:solidFill>
                <a:srgbClr val="333333"/>
              </a:solidFill>
              <a:latin typeface="Georgia"/>
            </a:endParaRPr>
          </a:p>
          <a:p>
            <a:endParaRPr lang="ar-SA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46043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388424" cy="5373216"/>
          </a:xfrm>
        </p:spPr>
        <p:txBody>
          <a:bodyPr/>
          <a:lstStyle/>
          <a:p>
            <a:pPr algn="r"/>
            <a:r>
              <a:rPr lang="ar-SA" sz="3600" b="1" dirty="0">
                <a:cs typeface="+mn-cs"/>
              </a:rPr>
              <a:t/>
            </a:r>
            <a:br>
              <a:rPr lang="ar-SA" sz="3600" b="1" dirty="0">
                <a:cs typeface="+mn-cs"/>
              </a:rPr>
            </a:br>
            <a:r>
              <a:rPr lang="ar-SA" sz="3600" b="1" dirty="0" smtClean="0">
                <a:cs typeface="+mn-cs"/>
              </a:rPr>
              <a:t>- يُصاغ من اسم الفعل على وزن (فعالِ) كنزال , وتراك , وحذار , ويبنى على الكسر.</a:t>
            </a:r>
            <a:br>
              <a:rPr lang="ar-SA" sz="3600" b="1" dirty="0" smtClean="0">
                <a:cs typeface="+mn-cs"/>
              </a:rPr>
            </a:br>
            <a:r>
              <a:rPr lang="ar-SA" sz="3600" b="1" dirty="0" smtClean="0">
                <a:cs typeface="+mn-cs"/>
              </a:rPr>
              <a:t>- </a:t>
            </a:r>
            <a:r>
              <a:rPr lang="ar-SA" sz="3600" b="1" dirty="0" smtClean="0"/>
              <a:t>العلم </a:t>
            </a:r>
            <a:r>
              <a:rPr lang="ar-SA" sz="3600" b="1" dirty="0"/>
              <a:t>المختوم " بويه " : </a:t>
            </a:r>
            <a:r>
              <a:rPr lang="ar-SA" sz="3600" b="1" dirty="0" err="1"/>
              <a:t>كنفطويه</a:t>
            </a:r>
            <a:r>
              <a:rPr lang="ar-SA" sz="3600" b="1" dirty="0"/>
              <a:t> ، وسيبويه ، </a:t>
            </a:r>
            <a:r>
              <a:rPr lang="ar-SA" sz="3600" b="1" dirty="0" err="1"/>
              <a:t>وخمارويه</a:t>
            </a:r>
            <a:r>
              <a:rPr lang="ar-SA" sz="3600" b="1" dirty="0"/>
              <a:t> </a:t>
            </a:r>
            <a:r>
              <a:rPr lang="ar-SA" sz="3600" b="1" dirty="0" smtClean="0"/>
              <a:t>. يبنى على الكسر, نحو : </a:t>
            </a:r>
            <a:r>
              <a:rPr lang="ar-SA" sz="3600" b="1" u="sng" dirty="0" smtClean="0">
                <a:solidFill>
                  <a:srgbClr val="FF0000"/>
                </a:solidFill>
              </a:rPr>
              <a:t>ألف سيبويهِ الكتاب.</a:t>
            </a:r>
            <a:br>
              <a:rPr lang="ar-SA" sz="3600" b="1" u="sng" dirty="0" smtClean="0">
                <a:solidFill>
                  <a:srgbClr val="FF0000"/>
                </a:solidFill>
              </a:rPr>
            </a:br>
            <a:r>
              <a:rPr lang="ar-SA" sz="3600" b="1" u="sng" dirty="0" smtClean="0">
                <a:solidFill>
                  <a:srgbClr val="FF0000"/>
                </a:solidFill>
              </a:rPr>
              <a:t>أعجبت بسيبويهِ.</a:t>
            </a:r>
            <a:r>
              <a:rPr lang="ar-SA" sz="3600" b="1" dirty="0" smtClean="0"/>
              <a:t/>
            </a:r>
            <a:br>
              <a:rPr lang="ar-SA" sz="3600" b="1" dirty="0" smtClean="0"/>
            </a:b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ar-SA" sz="3600" b="1" dirty="0"/>
              <a:t/>
            </a:r>
            <a:br>
              <a:rPr lang="ar-SA" sz="3600" b="1" dirty="0"/>
            </a:br>
            <a:r>
              <a:rPr lang="ar-SA" sz="3600" b="1" dirty="0" smtClean="0">
                <a:cs typeface="+mn-cs"/>
              </a:rPr>
              <a:t/>
            </a:r>
            <a:br>
              <a:rPr lang="ar-SA" sz="3600" b="1" dirty="0" smtClean="0">
                <a:cs typeface="+mn-cs"/>
              </a:rPr>
            </a:br>
            <a:endParaRPr lang="ar-SA" sz="36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0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 smtClean="0">
                <a:solidFill>
                  <a:srgbClr val="6699FF"/>
                </a:solidFill>
              </a:rPr>
              <a:t>المبني على الفتح: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ar-SA" sz="2800" b="1" u="sng" dirty="0" smtClean="0">
                <a:solidFill>
                  <a:srgbClr val="6699FF"/>
                </a:solidFill>
              </a:rPr>
              <a:t>الأعداد </a:t>
            </a:r>
            <a:r>
              <a:rPr lang="ar-SA" sz="2800" b="1" u="sng" dirty="0">
                <a:solidFill>
                  <a:srgbClr val="6699FF"/>
                </a:solidFill>
              </a:rPr>
              <a:t>المركبة من أحد عشر إلى تسعة عشر </a:t>
            </a:r>
            <a:r>
              <a:rPr lang="ar-SA" sz="2800" b="1" dirty="0"/>
              <a:t>. ما عدا اثني عشر ، واثنتي عشرة ، لأنهما ملحقان بالمثنى </a:t>
            </a:r>
            <a:r>
              <a:rPr lang="ar-SA" sz="2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</a:rPr>
              <a:t>مثال :{إِنِّي </a:t>
            </a:r>
            <a:r>
              <a:rPr lang="ar-SA" sz="2800" b="1" dirty="0">
                <a:solidFill>
                  <a:srgbClr val="FF0000"/>
                </a:solidFill>
              </a:rPr>
              <a:t>رَأَيْتُ </a:t>
            </a:r>
            <a:r>
              <a:rPr lang="ar-SA" sz="2800" b="1" u="sng" dirty="0">
                <a:solidFill>
                  <a:srgbClr val="FF0000"/>
                </a:solidFill>
              </a:rPr>
              <a:t>أَحَدَ عَشَرَ </a:t>
            </a:r>
            <a:r>
              <a:rPr lang="ar-SA" sz="2800" b="1" dirty="0" smtClean="0">
                <a:solidFill>
                  <a:srgbClr val="FF0000"/>
                </a:solidFill>
              </a:rPr>
              <a:t>كَوْكَبًاْ} </a:t>
            </a:r>
            <a:r>
              <a:rPr lang="ar-SA" b="1" dirty="0" smtClean="0"/>
              <a:t>– يوسف :4-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يعرب :عدد مركب مبني على فتح الجزأين في محل نصب مفعول به.</a:t>
            </a:r>
            <a:endParaRPr lang="ar-SA" sz="2800" b="1" dirty="0"/>
          </a:p>
          <a:p>
            <a:pPr>
              <a:lnSpc>
                <a:spcPct val="150000"/>
              </a:lnSpc>
            </a:pPr>
            <a:endParaRPr lang="ar-SA" sz="2800" b="1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ar-SA" sz="2800" b="1" u="sng" dirty="0" smtClean="0">
                <a:solidFill>
                  <a:srgbClr val="C00000"/>
                </a:solidFill>
              </a:rPr>
              <a:t>المركب </a:t>
            </a:r>
            <a:r>
              <a:rPr lang="ar-SA" sz="2800" b="1" u="sng" dirty="0">
                <a:solidFill>
                  <a:srgbClr val="C00000"/>
                </a:solidFill>
              </a:rPr>
              <a:t>من الظروف الزمانية ، أو المكانية  </a:t>
            </a:r>
            <a:r>
              <a:rPr lang="ar-SA" sz="2800" b="1" dirty="0" smtClean="0"/>
              <a:t>, نحو </a:t>
            </a:r>
            <a:r>
              <a:rPr lang="ar-SA" sz="2800" b="1" dirty="0"/>
              <a:t>: يحضر يومَ </a:t>
            </a:r>
            <a:r>
              <a:rPr lang="ar-SA" sz="2800" b="1" dirty="0" err="1"/>
              <a:t>يومَ</a:t>
            </a:r>
            <a:r>
              <a:rPr lang="ar-SA" sz="2800" b="1" dirty="0"/>
              <a:t> ، ويأتي </a:t>
            </a:r>
            <a:r>
              <a:rPr lang="ar-SA" sz="2800" b="1" dirty="0" smtClean="0"/>
              <a:t>إلى العمل </a:t>
            </a:r>
            <a:r>
              <a:rPr lang="ar-SA" sz="2800" b="1" dirty="0"/>
              <a:t>صباحَ مساءَ ، ويسقط بينَ بينَ ، وهذا جاري بيتَ </a:t>
            </a:r>
            <a:r>
              <a:rPr lang="ar-SA" sz="2800" b="1" dirty="0" err="1"/>
              <a:t>بيتَ</a:t>
            </a:r>
            <a:r>
              <a:rPr lang="ar-SA" sz="2800" b="1" dirty="0"/>
              <a:t> </a:t>
            </a:r>
            <a:r>
              <a:rPr lang="ar-SA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388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SA" sz="3200" b="1" dirty="0" smtClean="0">
                <a:solidFill>
                  <a:schemeClr val="bg2">
                    <a:lumMod val="50000"/>
                  </a:schemeClr>
                </a:solidFill>
              </a:rPr>
              <a:t>- الظروف الزمان والمكان :</a:t>
            </a:r>
          </a:p>
          <a:p>
            <a:pPr lvl="0">
              <a:lnSpc>
                <a:spcPct val="150000"/>
              </a:lnSpc>
            </a:pPr>
            <a:r>
              <a:rPr lang="ar-SA" sz="2800" b="1" dirty="0" smtClean="0">
                <a:solidFill>
                  <a:prstClr val="black"/>
                </a:solidFill>
              </a:rPr>
              <a:t>أ </a:t>
            </a:r>
            <a:r>
              <a:rPr lang="ar-SA" sz="2800" b="1" dirty="0">
                <a:solidFill>
                  <a:prstClr val="black"/>
                </a:solidFill>
              </a:rPr>
              <a:t>ـ يبنى على الضم ستة من ظروف المكان هي : قبلُ ، وبعدُ ، وأولُ ، ودونُ ، وحيثُ ، وعوضُ .</a:t>
            </a:r>
          </a:p>
          <a:p>
            <a:pPr lvl="0"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</a:rPr>
              <a:t>ب ـ ويبنى على الضم ثمانية من أسماء الجهات هي : فوقُ ، وتحتُ ، و وعلُ ، وأسفلُ ، وقدامُ ، ووراءُ ، وخلفُ ، وأمامُ </a:t>
            </a:r>
            <a:r>
              <a:rPr lang="ar-SA" sz="2800" b="1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</a:rPr>
              <a:t>ج-  لفظ " أمسِ " </a:t>
            </a:r>
            <a:r>
              <a:rPr lang="ar-SA" sz="2800" b="1" dirty="0" smtClean="0">
                <a:solidFill>
                  <a:prstClr val="black"/>
                </a:solidFill>
              </a:rPr>
              <a:t>، يبنى على الكسر  </a:t>
            </a:r>
            <a:r>
              <a:rPr lang="ar-SA" sz="2800" b="1" dirty="0">
                <a:solidFill>
                  <a:prstClr val="black"/>
                </a:solidFill>
              </a:rPr>
              <a:t>إذا استعمل ظرفا معينا خاليا من " أل " ، و الإضافة .</a:t>
            </a:r>
          </a:p>
        </p:txBody>
      </p:sp>
    </p:spTree>
    <p:extLst>
      <p:ext uri="{BB962C8B-B14F-4D97-AF65-F5344CB8AC3E}">
        <p14:creationId xmlns:p14="http://schemas.microsoft.com/office/powerpoint/2010/main" val="269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388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</a:pPr>
            <a:r>
              <a:rPr lang="ar-YE" sz="3200" b="1" u="sng" dirty="0" smtClean="0">
                <a:solidFill>
                  <a:srgbClr val="CC0000"/>
                </a:solidFill>
                <a:latin typeface="Lotus Linotype"/>
                <a:ea typeface="Times New Roman"/>
                <a:cs typeface="Akhbar MT" pitchFamily="2" charset="-78"/>
              </a:rPr>
              <a:t>بناء </a:t>
            </a:r>
            <a:r>
              <a:rPr lang="ar-YE" sz="3200" b="1" u="sng" dirty="0">
                <a:solidFill>
                  <a:srgbClr val="CC0000"/>
                </a:solidFill>
                <a:latin typeface="Lotus Linotype"/>
                <a:ea typeface="Times New Roman"/>
                <a:cs typeface="Akhbar MT" pitchFamily="2" charset="-78"/>
              </a:rPr>
              <a:t>الفعل الماضي:</a:t>
            </a:r>
            <a:endParaRPr lang="en-US" sz="3200" b="1" u="sng" dirty="0">
              <a:solidFill>
                <a:srgbClr val="CC0000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</a:t>
            </a:r>
            <a:r>
              <a:rPr lang="ar-YE" sz="2800" b="1" dirty="0">
                <a:solidFill>
                  <a:srgbClr val="0000FF"/>
                </a:solidFill>
                <a:latin typeface="Lotus Linotype"/>
                <a:ea typeface="Times New Roman"/>
                <a:cs typeface="Akhbar MT" pitchFamily="2" charset="-78"/>
              </a:rPr>
              <a:t>يُبنى على الفتح</a:t>
            </a: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 إذا لم يتَّصِل بآخره شيء، مثال: فتحَ، آمنَ، أسلمَ، فَهِمَ.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أو إذا اتَّصلت به تاء التأنيث الساكنة: مثال: جلسَتْ، اجتهدَتْ.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أو إذا اتصلَّت به ضمائر النصب المتَّصِلة: مثال: نصَحَه، نصحَك، نصحَني.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</a:t>
            </a:r>
            <a:r>
              <a:rPr lang="ar-YE" sz="2800" b="1" dirty="0">
                <a:solidFill>
                  <a:srgbClr val="0000FF"/>
                </a:solidFill>
                <a:latin typeface="Lotus Linotype"/>
                <a:ea typeface="Times New Roman"/>
                <a:cs typeface="Akhbar MT" pitchFamily="2" charset="-78"/>
              </a:rPr>
              <a:t>ويُبنى على الضمِّ </a:t>
            </a: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إذا اتصلت به واو الجماعة: مثال: آمنُوا، كتبُوا.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</a:t>
            </a:r>
            <a:r>
              <a:rPr lang="ar-YE" sz="2800" b="1" dirty="0">
                <a:solidFill>
                  <a:srgbClr val="0000FF"/>
                </a:solidFill>
                <a:latin typeface="Lotus Linotype"/>
                <a:ea typeface="Times New Roman"/>
                <a:cs typeface="Akhbar MT" pitchFamily="2" charset="-78"/>
              </a:rPr>
              <a:t>ويُبنى على السكون </a:t>
            </a: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إذا اتَّصلتْ به التاء </a:t>
            </a:r>
            <a:r>
              <a:rPr lang="ar-YE" sz="2800" b="1" dirty="0" smtClean="0">
                <a:latin typeface="Lotus Linotype"/>
                <a:ea typeface="Times New Roman"/>
                <a:cs typeface="Akhbar MT" pitchFamily="2" charset="-78"/>
              </a:rPr>
              <a:t>ال</a:t>
            </a:r>
            <a:r>
              <a:rPr lang="ar-SA" sz="2800" b="1" dirty="0" smtClean="0">
                <a:latin typeface="Lotus Linotype"/>
                <a:ea typeface="Times New Roman"/>
                <a:cs typeface="Akhbar MT" pitchFamily="2" charset="-78"/>
              </a:rPr>
              <a:t>فاعل</a:t>
            </a:r>
            <a:r>
              <a:rPr lang="ar-YE" sz="2800" b="1" dirty="0" smtClean="0">
                <a:latin typeface="Lotus Linotype"/>
                <a:ea typeface="Times New Roman"/>
                <a:cs typeface="Akhbar MT" pitchFamily="2" charset="-78"/>
              </a:rPr>
              <a:t>، </a:t>
            </a: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أو (</a:t>
            </a:r>
            <a:r>
              <a:rPr lang="ar-YE" sz="2800" b="1" dirty="0" err="1">
                <a:latin typeface="Lotus Linotype"/>
                <a:ea typeface="Times New Roman"/>
                <a:cs typeface="Akhbar MT" pitchFamily="2" charset="-78"/>
              </a:rPr>
              <a:t>نـا</a:t>
            </a:r>
            <a:r>
              <a:rPr lang="ar-YE" sz="2800" b="1" dirty="0" smtClean="0">
                <a:latin typeface="Lotus Linotype"/>
                <a:ea typeface="Times New Roman"/>
                <a:cs typeface="Akhbar MT" pitchFamily="2" charset="-78"/>
              </a:rPr>
              <a:t>)</a:t>
            </a:r>
            <a:r>
              <a:rPr lang="ar-SA" sz="2800" b="1" dirty="0" smtClean="0">
                <a:latin typeface="Lotus Linotype"/>
                <a:ea typeface="Times New Roman"/>
                <a:cs typeface="Akhbar MT" pitchFamily="2" charset="-78"/>
              </a:rPr>
              <a:t> الفاعلين</a:t>
            </a:r>
            <a:r>
              <a:rPr lang="ar-YE" sz="2800" b="1" dirty="0" smtClean="0">
                <a:latin typeface="Lotus Linotype"/>
                <a:ea typeface="Times New Roman"/>
                <a:cs typeface="Akhbar MT" pitchFamily="2" charset="-78"/>
              </a:rPr>
              <a:t>، </a:t>
            </a: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أو نون النسوة، مثال: أخذْتُ، نهضْنَا، احتشَمْنَ.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ويُبنى الفعل الماضي المعتل الآخر على الفتح المقدر: مثال: دنا، قضى، سما</a:t>
            </a:r>
            <a:r>
              <a:rPr lang="ar-YE" sz="2800" b="1" dirty="0" smtClean="0">
                <a:latin typeface="Lotus Linotype"/>
                <a:ea typeface="Times New Roman"/>
                <a:cs typeface="Akhbar MT" pitchFamily="2" charset="-78"/>
              </a:rPr>
              <a:t>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9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052736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ar-SA" sz="8000" dirty="0" smtClean="0">
                <a:solidFill>
                  <a:schemeClr val="accent2"/>
                </a:solidFill>
                <a:cs typeface="Diwani Outline Shaded" panose="02010400000000000000" pitchFamily="2" charset="-78"/>
              </a:rPr>
              <a:t>المبحث الثاني </a:t>
            </a:r>
            <a:endParaRPr lang="ar-SA" sz="8000" dirty="0">
              <a:solidFill>
                <a:schemeClr val="accent2"/>
              </a:solidFill>
              <a:cs typeface="Diwani Outline Shaded" panose="02010400000000000000" pitchFamily="2" charset="-78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01752" y="3212976"/>
            <a:ext cx="7772400" cy="936104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Bold Italic Art" panose="02010400000000000000" pitchFamily="2" charset="-78"/>
              </a:rPr>
              <a:t>أقسام الكلام وعلاماته:</a:t>
            </a:r>
            <a:endParaRPr lang="ar-SA" sz="4800" dirty="0">
              <a:cs typeface="Bold Italic Art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60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</a:pPr>
            <a:r>
              <a:rPr lang="ar-YE" sz="2800" b="1" u="sng" dirty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الإعراب:</a:t>
            </a:r>
            <a:endParaRPr lang="en-US" sz="2800" b="1" u="sng" dirty="0">
              <a:solidFill>
                <a:srgbClr val="FF0000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غرَّدَ الطير: غرَّد: فعل ماضٍ مبني على الفتح الظاهر.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أخلصْتُ في عملي: أخلصْتُ: فعل ماضٍ مبني على السكون الظاهر.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2800" b="1" dirty="0">
                <a:latin typeface="Lotus Linotype"/>
                <a:ea typeface="Times New Roman"/>
                <a:cs typeface="Akhbar MT" pitchFamily="2" charset="-78"/>
              </a:rPr>
              <a:t>- آمنوا بالله: آمنوا: فعل ماض مبني على الضم الظاهر.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93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3884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</a:pPr>
            <a:r>
              <a:rPr lang="ar-YE" sz="3200" b="1" u="sng" dirty="0">
                <a:solidFill>
                  <a:schemeClr val="bg2">
                    <a:lumMod val="50000"/>
                  </a:schemeClr>
                </a:solidFill>
                <a:latin typeface="Lotus Linotype"/>
                <a:ea typeface="Times New Roman"/>
                <a:cs typeface="Akhbar MT" pitchFamily="2" charset="-78"/>
              </a:rPr>
              <a:t>بناء الفعل المضارع: </a:t>
            </a:r>
            <a:endParaRPr lang="ar-SA" sz="3200" b="1" u="sng" dirty="0" smtClean="0">
              <a:solidFill>
                <a:schemeClr val="bg2">
                  <a:lumMod val="50000"/>
                </a:schemeClr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الفعل </a:t>
            </a: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المضارع مُعرَب أصلاً، ولكن يبنى بناءً عارضًا: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يُبنى على الفتح إذا اتصلَّت به نون التوكيد [الثقيلة أو الخفيفة]، مثال: </a:t>
            </a:r>
            <a:r>
              <a:rPr lang="ar-YE" sz="3200" b="1" u="sng" dirty="0" err="1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لنضربَنَّ</a:t>
            </a:r>
            <a:r>
              <a:rPr lang="ar-YE" sz="3200" b="1" u="sng" dirty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YE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المُذنِب</a:t>
            </a:r>
            <a:r>
              <a:rPr lang="ar-SA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 - ( </a:t>
            </a:r>
            <a:r>
              <a:rPr lang="ar-SA" sz="3200" b="1" u="sng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لينبذَنَّ</a:t>
            </a:r>
            <a:r>
              <a:rPr lang="ar-SA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 بالحطمة)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وعلى السكون إذا اتَّصلت به نون النِّسوة، مثال: </a:t>
            </a:r>
            <a:r>
              <a:rPr lang="ar-YE" sz="3200" b="1" dirty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الطالبات</a:t>
            </a:r>
            <a:r>
              <a:rPr lang="ar-YE" sz="3200" b="1" u="sng" dirty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 يَجتهِدْن </a:t>
            </a:r>
            <a:r>
              <a:rPr lang="ar-YE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لينجَحْنَ</a:t>
            </a:r>
            <a:r>
              <a:rPr lang="ar-SA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 – ( والوالدات </a:t>
            </a:r>
            <a:r>
              <a:rPr lang="ar-SA" sz="3200" b="1" u="sng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يرضعْن </a:t>
            </a:r>
            <a:r>
              <a:rPr lang="ar-SA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أولادهن)</a:t>
            </a:r>
            <a:r>
              <a:rPr lang="ar-YE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.</a:t>
            </a:r>
            <a:endParaRPr lang="en-US" sz="2800" b="1" dirty="0">
              <a:solidFill>
                <a:srgbClr val="FF0000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/>
            <a:endParaRPr lang="en-US" sz="1600" dirty="0">
              <a:latin typeface="Lotus Linotype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656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797511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290" algn="just">
              <a:lnSpc>
                <a:spcPct val="150000"/>
              </a:lnSpc>
            </a:pPr>
            <a:r>
              <a:rPr lang="ar-YE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الإعـراب</a:t>
            </a:r>
            <a:r>
              <a:rPr lang="ar-SA" sz="3200" b="1" dirty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:</a:t>
            </a:r>
            <a:endParaRPr lang="en-US" sz="2800" b="1" dirty="0">
              <a:solidFill>
                <a:srgbClr val="FF0000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lvl="0" indent="288290" algn="just">
              <a:lnSpc>
                <a:spcPct val="150000"/>
              </a:lnSpc>
            </a:pPr>
            <a:r>
              <a:rPr lang="ar-YE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إذا رأيتَ نيوبَ الليثِ بارزةً </a:t>
            </a:r>
            <a:r>
              <a:rPr lang="ar-SA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SA" sz="3200" b="1" dirty="0" smtClean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            </a:t>
            </a:r>
            <a:r>
              <a:rPr lang="ar-YE" sz="3200" b="1" dirty="0" smtClean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فلا </a:t>
            </a:r>
            <a:r>
              <a:rPr lang="ar-YE" sz="3200" b="1" u="sng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تظننَّ</a:t>
            </a:r>
            <a:r>
              <a:rPr lang="ar-YE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 أن الليث </a:t>
            </a:r>
            <a:r>
              <a:rPr lang="ar-YE" sz="3200" b="1" u="sng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يبتسِمُ</a:t>
            </a:r>
            <a:endParaRPr lang="en-US" sz="2800" b="1" dirty="0">
              <a:solidFill>
                <a:prstClr val="black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lvl="0" indent="288290" algn="just">
              <a:lnSpc>
                <a:spcPct val="150000"/>
              </a:lnSpc>
            </a:pPr>
            <a:r>
              <a:rPr lang="ar-YE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تظنَنَّ: فعل مضارع مبني على الفتح؛ لاتصاله بنون التوكيد الثقيلة.</a:t>
            </a:r>
            <a:endParaRPr lang="en-US" sz="2800" b="1" dirty="0">
              <a:solidFill>
                <a:prstClr val="black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lvl="0" indent="288290" algn="just">
              <a:lnSpc>
                <a:spcPct val="150000"/>
              </a:lnSpc>
            </a:pPr>
            <a:r>
              <a:rPr lang="ar-YE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يبتسمُ: فعل مضارع مرفوع بالضمة الظاهرة.</a:t>
            </a:r>
            <a:endParaRPr lang="en-US" sz="2800" b="1" dirty="0">
              <a:solidFill>
                <a:prstClr val="black"/>
              </a:solidFill>
              <a:latin typeface="Lotus Linotype"/>
              <a:ea typeface="Times New Roman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84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3884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</a:pPr>
            <a:r>
              <a:rPr lang="ar-YE" sz="3200" b="1" u="sng" dirty="0" smtClean="0">
                <a:solidFill>
                  <a:srgbClr val="CC3300"/>
                </a:solidFill>
                <a:latin typeface="Lotus Linotype"/>
                <a:ea typeface="Times New Roman"/>
                <a:cs typeface="Akhbar MT" pitchFamily="2" charset="-78"/>
              </a:rPr>
              <a:t>بناء </a:t>
            </a:r>
            <a:r>
              <a:rPr lang="ar-YE" sz="3200" b="1" u="sng" dirty="0">
                <a:solidFill>
                  <a:srgbClr val="CC3300"/>
                </a:solidFill>
                <a:latin typeface="Lotus Linotype"/>
                <a:ea typeface="Times New Roman"/>
                <a:cs typeface="Akhbar MT" pitchFamily="2" charset="-78"/>
              </a:rPr>
              <a:t>فعل </a:t>
            </a:r>
            <a:r>
              <a:rPr lang="ar-YE" sz="3200" b="1" u="sng" dirty="0" smtClean="0">
                <a:solidFill>
                  <a:srgbClr val="CC3300"/>
                </a:solidFill>
                <a:latin typeface="Lotus Linotype"/>
                <a:ea typeface="Times New Roman"/>
                <a:cs typeface="Akhbar MT" pitchFamily="2" charset="-78"/>
              </a:rPr>
              <a:t>الأمر:</a:t>
            </a:r>
            <a:endParaRPr lang="ar-SA" sz="3200" b="1" u="sng" dirty="0" smtClean="0">
              <a:solidFill>
                <a:srgbClr val="CC3300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SA" sz="2800" b="1" dirty="0" smtClean="0">
                <a:latin typeface="Lotus Linotype"/>
                <a:ea typeface="Times New Roman"/>
                <a:cs typeface="Akhbar MT" pitchFamily="2" charset="-78"/>
              </a:rPr>
              <a:t>يبنى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ُ </a:t>
            </a: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على 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السكون</a:t>
            </a:r>
            <a:r>
              <a:rPr lang="ar-SA" sz="3200" b="1" dirty="0" smtClean="0"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إذا </a:t>
            </a: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كان صحيح الآخر ولم يتَّصِل به 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شيء</a:t>
            </a:r>
            <a:r>
              <a:rPr lang="ar-SA" sz="3200" b="1" dirty="0"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SA" sz="3200" b="1" dirty="0" smtClean="0">
                <a:latin typeface="Lotus Linotype"/>
                <a:ea typeface="Times New Roman"/>
                <a:cs typeface="Akhbar MT" pitchFamily="2" charset="-78"/>
              </a:rPr>
              <a:t> , مثل : اكتبْ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أو إذا اتصلت به نون النسوة، مثال: اذهَبْنَ، اجلِسْنَ.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ويُبنى على حذْف النون إذا اتصلت به [ألف الاثنين أو واو الجماعة أو ياء المخاطبة]، مثال: ازرعا، اعملوا، اجتهدي.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/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ويُبنى فعل الأمر المعتل الآخر على حذْف حرف العلة، مثال: اخشَ، اقضِ، ادعُ.</a:t>
            </a:r>
            <a:endParaRPr lang="en-US" sz="28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ويُبنَى على الفتح إذا اتَّصلتْ به نون التوكيد، مثال: اقرأنَّ، انهضَنَّ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.</a:t>
            </a:r>
            <a:endParaRPr lang="ar-SA" sz="3200" b="1" dirty="0" smtClean="0">
              <a:latin typeface="Lotus Linotype"/>
              <a:ea typeface="Times New Roman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72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0"/>
            <a:ext cx="763284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290" algn="just">
              <a:lnSpc>
                <a:spcPct val="150000"/>
              </a:lnSpc>
            </a:pPr>
            <a:r>
              <a:rPr lang="ar-YE" sz="3200" b="1" dirty="0">
                <a:solidFill>
                  <a:srgbClr val="0000FF"/>
                </a:solidFill>
                <a:latin typeface="Lotus Linotype"/>
                <a:ea typeface="Times New Roman"/>
                <a:cs typeface="Akhbar MT" pitchFamily="2" charset="-78"/>
              </a:rPr>
              <a:t>الإعراب</a:t>
            </a:r>
            <a:r>
              <a:rPr lang="ar-YE" sz="3200" b="1" dirty="0" smtClean="0">
                <a:solidFill>
                  <a:srgbClr val="0000FF"/>
                </a:solidFill>
                <a:latin typeface="Lotus Linotype"/>
                <a:ea typeface="Times New Roman"/>
                <a:cs typeface="Akhbar MT" pitchFamily="2" charset="-78"/>
              </a:rPr>
              <a:t>:</a:t>
            </a:r>
            <a:endParaRPr lang="ar-SA" sz="3200" b="1" dirty="0" smtClean="0">
              <a:solidFill>
                <a:srgbClr val="0000FF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lvl="0" indent="288290" algn="just">
              <a:lnSpc>
                <a:spcPct val="150000"/>
              </a:lnSpc>
            </a:pPr>
            <a:r>
              <a:rPr lang="ar-SA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YE" sz="3200" b="1" dirty="0" smtClean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YE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اعملِ</a:t>
            </a:r>
            <a:r>
              <a:rPr lang="ar-SA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 </a:t>
            </a:r>
            <a:r>
              <a:rPr lang="ar-YE" sz="3200" b="1" dirty="0" smtClean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المعروف </a:t>
            </a:r>
            <a:r>
              <a:rPr lang="ar-YE" sz="3200" b="1" dirty="0">
                <a:solidFill>
                  <a:srgbClr val="FF0000"/>
                </a:solidFill>
                <a:latin typeface="Lotus Linotype"/>
                <a:ea typeface="Times New Roman"/>
                <a:cs typeface="Akhbar MT" pitchFamily="2" charset="-78"/>
              </a:rPr>
              <a:t>وأمرْ به، وانهَ عن المنكر، وابتعدْ عنه.</a:t>
            </a:r>
            <a:endParaRPr lang="en-US" sz="2800" b="1" dirty="0">
              <a:solidFill>
                <a:srgbClr val="FF0000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lvl="0" indent="288290" algn="just">
              <a:lnSpc>
                <a:spcPct val="150000"/>
              </a:lnSpc>
            </a:pPr>
            <a:r>
              <a:rPr lang="ar-YE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اعمل وأمرْ وابتعد: فعل أمر مبني على السكون الظاهر.</a:t>
            </a:r>
            <a:endParaRPr lang="en-US" sz="2800" b="1" dirty="0">
              <a:solidFill>
                <a:prstClr val="black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lvl="0" indent="288290" algn="just">
              <a:lnSpc>
                <a:spcPct val="150000"/>
              </a:lnSpc>
            </a:pPr>
            <a:r>
              <a:rPr lang="ar-YE" sz="3200" b="1" dirty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انهَ: فعل أمر مبني على حذْف الألف المقصورة (أصلها انهى</a:t>
            </a:r>
            <a:r>
              <a:rPr lang="ar-YE" sz="3200" b="1" dirty="0" smtClean="0">
                <a:solidFill>
                  <a:prstClr val="black"/>
                </a:solidFill>
                <a:latin typeface="Lotus Linotype"/>
                <a:ea typeface="Times New Roman"/>
                <a:cs typeface="Akhbar MT" pitchFamily="2" charset="-78"/>
              </a:rPr>
              <a:t>).</a:t>
            </a:r>
            <a:endParaRPr lang="ar-SA" sz="3200" b="1" dirty="0" smtClean="0">
              <a:solidFill>
                <a:prstClr val="black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>
                <a:solidFill>
                  <a:schemeClr val="accent3"/>
                </a:solidFill>
                <a:latin typeface="Lotus Linotype"/>
                <a:ea typeface="Times New Roman"/>
                <a:cs typeface="Akhbar MT" pitchFamily="2" charset="-78"/>
              </a:rPr>
              <a:t>{وَقُلِ اعْمَلُوا فَسَيَرَى اللَّهُ عَمَلَكُمْ} [التوبة: 105]:</a:t>
            </a:r>
            <a:endParaRPr lang="en-US" sz="2800" b="1" dirty="0">
              <a:solidFill>
                <a:schemeClr val="accent3"/>
              </a:solidFill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YE" sz="3200" b="1" dirty="0">
                <a:latin typeface="Lotus Linotype"/>
                <a:ea typeface="Times New Roman"/>
                <a:cs typeface="Akhbar MT" pitchFamily="2" charset="-78"/>
              </a:rPr>
              <a:t>اعملوا: فعل أمر مبني على حذف النون</a:t>
            </a:r>
            <a:r>
              <a:rPr lang="ar-YE" sz="3200" b="1" dirty="0" smtClean="0">
                <a:latin typeface="Lotus Linotype"/>
                <a:ea typeface="Times New Roman"/>
                <a:cs typeface="Akhbar MT" pitchFamily="2" charset="-78"/>
              </a:rPr>
              <a:t>.</a:t>
            </a:r>
            <a:endParaRPr lang="ar-SA" sz="3200" b="1" dirty="0" smtClean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endParaRPr lang="ar-SA" sz="3200" b="1" dirty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endParaRPr lang="ar-SA" sz="3200" b="1" dirty="0" smtClean="0">
              <a:latin typeface="Lotus Linotype"/>
              <a:ea typeface="Times New Roman"/>
              <a:cs typeface="Akhbar MT" pitchFamily="2" charset="-78"/>
            </a:endParaRPr>
          </a:p>
          <a:p>
            <a:pPr indent="288290" algn="just">
              <a:lnSpc>
                <a:spcPct val="150000"/>
              </a:lnSpc>
            </a:pPr>
            <a:r>
              <a:rPr lang="ar-SA" sz="2400" b="1" dirty="0" smtClean="0">
                <a:latin typeface="Lotus Linotype"/>
                <a:ea typeface="Times New Roman"/>
                <a:cs typeface="Akhbar MT" pitchFamily="2" charset="-78"/>
              </a:rPr>
              <a:t>(اعمل – قل) حرك بالكسر منعا لالتقاء الساكنين.</a:t>
            </a:r>
            <a:endParaRPr lang="en-US" sz="2000" b="1" dirty="0">
              <a:latin typeface="Lotus Linotype"/>
              <a:ea typeface="Times New Roman"/>
              <a:cs typeface="Akhbar MT" pitchFamily="2" charset="-78"/>
            </a:endParaRPr>
          </a:p>
          <a:p>
            <a:pPr lvl="0" indent="288290" algn="just">
              <a:lnSpc>
                <a:spcPct val="150000"/>
              </a:lnSpc>
            </a:pPr>
            <a:endParaRPr lang="en-US" sz="2800" b="1" dirty="0">
              <a:solidFill>
                <a:prstClr val="black"/>
              </a:solidFill>
              <a:latin typeface="Lotus Linotype"/>
              <a:ea typeface="Times New Roman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56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467544" y="115888"/>
            <a:ext cx="7200800" cy="27370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r-SA" sz="11500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علامات البناء والإعراب </a:t>
            </a:r>
            <a:endParaRPr lang="ar-SA" sz="115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792087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590606" cy="6408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768585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76858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95313"/>
            <a:ext cx="7704856" cy="566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7776864" cy="432048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1512168"/>
          </a:xfrm>
        </p:spPr>
        <p:txBody>
          <a:bodyPr/>
          <a:lstStyle/>
          <a:p>
            <a:pPr algn="ctr"/>
            <a:r>
              <a:rPr lang="ar-SA" sz="6000" b="1" dirty="0" smtClean="0">
                <a:solidFill>
                  <a:schemeClr val="accent5">
                    <a:lumMod val="75000"/>
                  </a:schemeClr>
                </a:solidFill>
              </a:rPr>
              <a:t>أنواع الكلمة </a:t>
            </a:r>
            <a:endParaRPr lang="ar-SA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" t="504" r="-1143" b="-504"/>
          <a:stretch/>
        </p:blipFill>
        <p:spPr bwMode="auto">
          <a:xfrm>
            <a:off x="457200" y="2492896"/>
            <a:ext cx="7620000" cy="2880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 flipV="1">
            <a:off x="541515" y="4577203"/>
            <a:ext cx="357515" cy="2510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7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20000" cy="14401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6000" b="1" dirty="0" smtClean="0">
                <a:cs typeface="Akhbar MT" pitchFamily="2" charset="-78"/>
              </a:rPr>
              <a:t>علامات الإعراب </a:t>
            </a:r>
            <a:endParaRPr lang="ar-SA" sz="6000" b="1" dirty="0">
              <a:cs typeface="Akhbar MT" pitchFamily="2" charset="-78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945"/>
            <a:ext cx="7620000" cy="18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13690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ar-EG" sz="4800" b="1" i="1" u="sng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 الإعراب </a:t>
            </a:r>
            <a:r>
              <a:rPr lang="ar-EG" sz="4800" b="1" dirty="0">
                <a:solidFill>
                  <a:srgbClr val="FF99CC"/>
                </a:solidFill>
              </a:rPr>
              <a:t>: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ar-EG" sz="4800" b="1" dirty="0" smtClean="0">
                <a:solidFill>
                  <a:prstClr val="black"/>
                </a:solidFill>
              </a:rPr>
              <a:t>الرفع</a:t>
            </a:r>
            <a:r>
              <a:rPr lang="ar-SA" sz="4800" b="1" dirty="0" smtClean="0">
                <a:solidFill>
                  <a:prstClr val="black"/>
                </a:solidFill>
              </a:rPr>
              <a:t> </a:t>
            </a:r>
            <a:r>
              <a:rPr lang="ar-EG" sz="4800" b="1" dirty="0" smtClean="0">
                <a:solidFill>
                  <a:prstClr val="black"/>
                </a:solidFill>
              </a:rPr>
              <a:t>والنصب </a:t>
            </a:r>
            <a:r>
              <a:rPr lang="ar-EG" sz="4800" b="1" dirty="0">
                <a:solidFill>
                  <a:prstClr val="black"/>
                </a:solidFill>
              </a:rPr>
              <a:t>والجر والجزم، ويشترك الاسم والفعل المضارع </a:t>
            </a:r>
            <a:r>
              <a:rPr lang="ar-EG" sz="4800" b="1" dirty="0" smtClean="0">
                <a:solidFill>
                  <a:prstClr val="black"/>
                </a:solidFill>
              </a:rPr>
              <a:t>ف</a:t>
            </a:r>
            <a:r>
              <a:rPr lang="ar-SA" sz="4800" b="1" dirty="0" smtClean="0">
                <a:solidFill>
                  <a:prstClr val="black"/>
                </a:solidFill>
              </a:rPr>
              <a:t>ي</a:t>
            </a:r>
            <a:r>
              <a:rPr lang="ar-EG" sz="4800" b="1" dirty="0" smtClean="0">
                <a:solidFill>
                  <a:prstClr val="black"/>
                </a:solidFill>
              </a:rPr>
              <a:t> </a:t>
            </a:r>
            <a:r>
              <a:rPr lang="ar-EG" sz="4800" b="1" dirty="0">
                <a:solidFill>
                  <a:prstClr val="black"/>
                </a:solidFill>
              </a:rPr>
              <a:t>الرفع والنصب ، ويختص الاسم بالجر ، والفعل المضارع بالجزم </a:t>
            </a:r>
            <a:r>
              <a:rPr lang="ar-EG" sz="4800" b="1" dirty="0" smtClean="0">
                <a:solidFill>
                  <a:prstClr val="black"/>
                </a:solidFill>
              </a:rPr>
              <a:t>.</a:t>
            </a:r>
            <a:r>
              <a:rPr lang="ar-SA" sz="4800" b="1" dirty="0" smtClean="0">
                <a:solidFill>
                  <a:prstClr val="black"/>
                </a:solidFill>
              </a:rPr>
              <a:t> </a:t>
            </a:r>
            <a:r>
              <a:rPr lang="ar-EG" sz="4800" b="1" dirty="0" smtClean="0">
                <a:solidFill>
                  <a:prstClr val="black"/>
                </a:solidFill>
              </a:rPr>
              <a:t>والحروف </a:t>
            </a:r>
            <a:r>
              <a:rPr lang="ar-EG" sz="4800" b="1" dirty="0">
                <a:solidFill>
                  <a:prstClr val="black"/>
                </a:solidFill>
              </a:rPr>
              <a:t>تبقى على البناء ، فلا إعراب لها .</a:t>
            </a:r>
          </a:p>
        </p:txBody>
      </p:sp>
    </p:spTree>
    <p:extLst>
      <p:ext uri="{BB962C8B-B14F-4D97-AF65-F5344CB8AC3E}">
        <p14:creationId xmlns:p14="http://schemas.microsoft.com/office/powerpoint/2010/main" val="36169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2335171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3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4743"/>
            <a:ext cx="4104456" cy="99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342697723"/>
              </p:ext>
            </p:extLst>
          </p:nvPr>
        </p:nvGraphicFramePr>
        <p:xfrm>
          <a:off x="611560" y="548680"/>
          <a:ext cx="70084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9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8215833" cy="3573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76328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0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1369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9"/>
            <a:ext cx="7704856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84984"/>
            <a:ext cx="75608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4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460432" cy="2593975"/>
          </a:xfrm>
        </p:spPr>
        <p:txBody>
          <a:bodyPr/>
          <a:lstStyle/>
          <a:p>
            <a:pPr algn="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ar-SA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ينقسم الكلام إلى ثلاثة أقسام , هي :</a:t>
            </a:r>
            <a:br>
              <a:rPr lang="ar-SA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- الاسم .</a:t>
            </a:r>
            <a:b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- الفعل .</a:t>
            </a:r>
            <a:b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- الحرف .</a:t>
            </a:r>
            <a:b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وفيما يلي تفصيلها:</a:t>
            </a:r>
            <a:endParaRPr lang="ar-S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13524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 </a:t>
            </a:r>
            <a:r>
              <a:rPr lang="ar-SA" sz="3600" b="1" u="sng" dirty="0">
                <a:solidFill>
                  <a:schemeClr val="bg2">
                    <a:lumMod val="75000"/>
                  </a:schemeClr>
                </a:solidFill>
              </a:rPr>
              <a:t>الأسماء </a:t>
            </a:r>
            <a:r>
              <a:rPr lang="ar-SA" sz="3600" b="1" u="sng" dirty="0" smtClean="0">
                <a:solidFill>
                  <a:schemeClr val="bg2">
                    <a:lumMod val="75000"/>
                  </a:schemeClr>
                </a:solidFill>
              </a:rPr>
              <a:t>الخمسة </a:t>
            </a:r>
            <a:r>
              <a:rPr lang="ar-SA" sz="3600" b="1" u="sng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وهي (</a:t>
            </a:r>
            <a:r>
              <a:rPr lang="ar-SA" sz="2800" b="1" dirty="0" smtClean="0"/>
              <a:t>أبو </a:t>
            </a:r>
            <a:r>
              <a:rPr lang="ar-SA" sz="2800" b="1" dirty="0"/>
              <a:t>، </a:t>
            </a:r>
            <a:r>
              <a:rPr lang="ar-SA" sz="2800" b="1" dirty="0" smtClean="0"/>
              <a:t>أخو </a:t>
            </a:r>
            <a:r>
              <a:rPr lang="ar-SA" sz="2800" b="1" dirty="0"/>
              <a:t>، </a:t>
            </a:r>
            <a:r>
              <a:rPr lang="ar-SA" sz="2800" b="1" dirty="0" smtClean="0"/>
              <a:t>حمو، </a:t>
            </a:r>
            <a:r>
              <a:rPr lang="ar-SA" sz="2800" b="1" dirty="0"/>
              <a:t>ذو </a:t>
            </a:r>
            <a:r>
              <a:rPr lang="ar-SA" sz="2800" b="1" u="sng" dirty="0">
                <a:solidFill>
                  <a:srgbClr val="FF0000"/>
                </a:solidFill>
              </a:rPr>
              <a:t>مال</a:t>
            </a:r>
            <a:r>
              <a:rPr lang="ar-SA" sz="2800" b="1" dirty="0"/>
              <a:t> ، </a:t>
            </a:r>
            <a:r>
              <a:rPr lang="ar-SA" sz="2800" b="1" dirty="0" smtClean="0"/>
              <a:t>فو) </a:t>
            </a:r>
            <a:r>
              <a:rPr lang="ar-SA" sz="2800" b="1" dirty="0"/>
              <a:t>وهي تُعرب بالواو رَفْعاً وبالألف نصْباً وبالياء جراً . إذا توفرت فيها الشروط التالية 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 </a:t>
            </a:r>
            <a:r>
              <a:rPr lang="ar-SA" sz="2800" b="1" dirty="0" smtClean="0">
                <a:solidFill>
                  <a:srgbClr val="0070C0"/>
                </a:solidFill>
              </a:rPr>
              <a:t>الأول : </a:t>
            </a:r>
            <a:r>
              <a:rPr lang="ar-SA" sz="2800" b="1" dirty="0">
                <a:solidFill>
                  <a:srgbClr val="0070C0"/>
                </a:solidFill>
              </a:rPr>
              <a:t>أن تكون مضافة إلى غير ياء الْمُتَكَلِّم , فإن أضيفت إلى ياء المتكلم أعربت </a:t>
            </a:r>
            <a:r>
              <a:rPr lang="ar-SA" sz="2800" b="1" dirty="0" smtClean="0">
                <a:solidFill>
                  <a:srgbClr val="0070C0"/>
                </a:solidFill>
              </a:rPr>
              <a:t>بحركات </a:t>
            </a:r>
            <a:r>
              <a:rPr lang="ar-SA" sz="2800" b="1" dirty="0">
                <a:solidFill>
                  <a:srgbClr val="0070C0"/>
                </a:solidFill>
              </a:rPr>
              <a:t>مقدرة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70C0"/>
                </a:solidFill>
              </a:rPr>
              <a:t>الثالث </a:t>
            </a:r>
            <a:r>
              <a:rPr lang="ar-SA" sz="2800" b="1" dirty="0">
                <a:solidFill>
                  <a:srgbClr val="0070C0"/>
                </a:solidFill>
              </a:rPr>
              <a:t>: ألا يكون جمعاً ولا مثنى (يكون مفرداً)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 </a:t>
            </a:r>
            <a:r>
              <a:rPr lang="ar-SA" sz="2800" b="1" dirty="0" smtClean="0">
                <a:solidFill>
                  <a:srgbClr val="0070C0"/>
                </a:solidFill>
              </a:rPr>
              <a:t>الرابع </a:t>
            </a:r>
            <a:r>
              <a:rPr lang="ar-SA" sz="2800" b="1" dirty="0">
                <a:solidFill>
                  <a:srgbClr val="0070C0"/>
                </a:solidFill>
              </a:rPr>
              <a:t>: أن يكون (</a:t>
            </a:r>
            <a:r>
              <a:rPr lang="ar-SA" sz="2800" b="1" dirty="0" err="1">
                <a:solidFill>
                  <a:srgbClr val="0070C0"/>
                </a:solidFill>
              </a:rPr>
              <a:t>فوك</a:t>
            </a:r>
            <a:r>
              <a:rPr lang="ar-SA" sz="2800" b="1" dirty="0">
                <a:solidFill>
                  <a:srgbClr val="0070C0"/>
                </a:solidFill>
              </a:rPr>
              <a:t>) غير ملحق به الميم , </a:t>
            </a:r>
            <a:r>
              <a:rPr lang="ar-SA" sz="2800" b="1" dirty="0">
                <a:solidFill>
                  <a:srgbClr val="CC0000"/>
                </a:solidFill>
              </a:rPr>
              <a:t>فتقول هذا فوه ورأيت فاه ومررت بفيه أما إذا </a:t>
            </a:r>
            <a:r>
              <a:rPr lang="ar-SA" sz="2800" b="1" dirty="0" smtClean="0">
                <a:solidFill>
                  <a:srgbClr val="CC0000"/>
                </a:solidFill>
              </a:rPr>
              <a:t>كانت بالميم </a:t>
            </a:r>
            <a:r>
              <a:rPr lang="ar-SA" sz="2800" b="1" dirty="0">
                <a:solidFill>
                  <a:srgbClr val="CC0000"/>
                </a:solidFill>
              </a:rPr>
              <a:t>فتعرب بالحركات الظاهرة 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 </a:t>
            </a:r>
            <a:r>
              <a:rPr lang="ar-SA" sz="2800" b="1" dirty="0" smtClean="0">
                <a:solidFill>
                  <a:srgbClr val="0070C0"/>
                </a:solidFill>
              </a:rPr>
              <a:t>الخامس </a:t>
            </a:r>
            <a:r>
              <a:rPr lang="ar-SA" sz="2800" b="1" dirty="0">
                <a:solidFill>
                  <a:srgbClr val="0070C0"/>
                </a:solidFill>
              </a:rPr>
              <a:t>: أن تكون ذو بمعنى </a:t>
            </a:r>
            <a:r>
              <a:rPr lang="ar-SA" sz="2800" b="1" dirty="0" smtClean="0">
                <a:solidFill>
                  <a:srgbClr val="0070C0"/>
                </a:solidFill>
              </a:rPr>
              <a:t>صاحب  </a:t>
            </a:r>
            <a:r>
              <a:rPr lang="ar-SA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5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089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u="sng" dirty="0">
                <a:solidFill>
                  <a:schemeClr val="accent1"/>
                </a:solidFill>
              </a:rPr>
              <a:t>الأمثلة : - </a:t>
            </a:r>
            <a:endParaRPr lang="ar-SA" sz="3200" b="1" u="sng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chemeClr val="accent3"/>
                </a:solidFill>
              </a:rPr>
              <a:t>( </a:t>
            </a:r>
            <a:r>
              <a:rPr lang="ar-SA" sz="2800" b="1" dirty="0">
                <a:solidFill>
                  <a:schemeClr val="accent3"/>
                </a:solidFill>
              </a:rPr>
              <a:t>أ ) في حالة الرفع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/>
              <a:t>- دخل أبوك المسجدَ لأداءِ الصلاةِ .</a:t>
            </a:r>
            <a:br>
              <a:rPr lang="ar-SA" sz="2800" b="1" dirty="0"/>
            </a:br>
            <a:r>
              <a:rPr lang="ar-SA" sz="2800" b="1" dirty="0"/>
              <a:t>- يشاركُ أخوك في جماعةِ الإذاعةِ المدرسيةِ .</a:t>
            </a:r>
            <a:br>
              <a:rPr lang="ar-SA" sz="2800" b="1" dirty="0"/>
            </a:br>
            <a:r>
              <a:rPr lang="ar-SA" sz="2800" b="1" dirty="0"/>
              <a:t>- حموك رجلُ عطوفُ القلبِ .</a:t>
            </a:r>
            <a:br>
              <a:rPr lang="ar-SA" sz="2800" b="1" dirty="0"/>
            </a:br>
            <a:r>
              <a:rPr lang="ar-SA" sz="2800" b="1" dirty="0"/>
              <a:t>- </a:t>
            </a:r>
            <a:r>
              <a:rPr lang="ar-SA" sz="2800" b="1" dirty="0" err="1"/>
              <a:t>فوك</a:t>
            </a:r>
            <a:r>
              <a:rPr lang="ar-SA" sz="2800" b="1" dirty="0"/>
              <a:t> ناطقٌ بالحقِ .</a:t>
            </a:r>
            <a:br>
              <a:rPr lang="ar-SA" sz="2800" b="1" dirty="0"/>
            </a:br>
            <a:r>
              <a:rPr lang="ar-SA" sz="2800" b="1" dirty="0"/>
              <a:t>- رسولُ اللهِ ذو خلقٍ عظيمٍ .</a:t>
            </a:r>
            <a:br>
              <a:rPr lang="ar-SA" sz="2800" b="1" dirty="0"/>
            </a:br>
            <a:r>
              <a:rPr lang="ar-SA" sz="2800" b="1" dirty="0">
                <a:solidFill>
                  <a:srgbClr val="0000FF"/>
                </a:solidFill>
              </a:rPr>
              <a:t>( ب ) في حالة النصب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/>
              <a:t>- رافقت </a:t>
            </a:r>
            <a:r>
              <a:rPr lang="ar-SA" sz="2800" b="1" dirty="0" smtClean="0"/>
              <a:t>هند </a:t>
            </a:r>
            <a:r>
              <a:rPr lang="ar-SA" sz="2800" b="1" dirty="0"/>
              <a:t>أباها إلى الطبيب .</a:t>
            </a:r>
            <a:br>
              <a:rPr lang="ar-SA" sz="2800" b="1" dirty="0"/>
            </a:br>
            <a:r>
              <a:rPr lang="ar-SA" sz="2800" b="1" dirty="0"/>
              <a:t>- أعطيت أخاك وردة جميلة .</a:t>
            </a:r>
            <a:br>
              <a:rPr lang="ar-SA" sz="2800" b="1" dirty="0"/>
            </a:b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5355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0"/>
            <a:ext cx="81369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prstClr val="black"/>
                </a:solidFill>
              </a:rPr>
              <a:t>شاهدت </a:t>
            </a:r>
            <a:r>
              <a:rPr lang="ar-SA" sz="2800" b="1" dirty="0">
                <a:solidFill>
                  <a:prstClr val="black"/>
                </a:solidFill>
              </a:rPr>
              <a:t>حماك جنب السيارة .</a:t>
            </a:r>
            <a:br>
              <a:rPr lang="ar-SA" sz="2800" b="1" dirty="0">
                <a:solidFill>
                  <a:prstClr val="black"/>
                </a:solidFill>
              </a:rPr>
            </a:br>
            <a:r>
              <a:rPr lang="ar-SA" sz="2800" b="1" dirty="0">
                <a:solidFill>
                  <a:prstClr val="black"/>
                </a:solidFill>
              </a:rPr>
              <a:t>- طيب الله فاك يا صائم .</a:t>
            </a:r>
            <a:br>
              <a:rPr lang="ar-SA" sz="2800" b="1" dirty="0">
                <a:solidFill>
                  <a:prstClr val="black"/>
                </a:solidFill>
              </a:rPr>
            </a:br>
            <a:r>
              <a:rPr lang="ar-SA" sz="2800" b="1" dirty="0">
                <a:solidFill>
                  <a:prstClr val="black"/>
                </a:solidFill>
              </a:rPr>
              <a:t> - </a:t>
            </a:r>
            <a:r>
              <a:rPr lang="ar-SA" sz="2400" b="1" dirty="0" smtClean="0">
                <a:solidFill>
                  <a:prstClr val="black"/>
                </a:solidFill>
              </a:rPr>
              <a:t>- </a:t>
            </a:r>
            <a:r>
              <a:rPr lang="ar-SA" sz="2400" b="1" dirty="0">
                <a:solidFill>
                  <a:prstClr val="black"/>
                </a:solidFill>
              </a:rPr>
              <a:t>صادقت ذا الأخلاق الحسنة .</a:t>
            </a:r>
            <a:br>
              <a:rPr lang="ar-SA" sz="2400" b="1" dirty="0">
                <a:solidFill>
                  <a:prstClr val="black"/>
                </a:solidFill>
              </a:rPr>
            </a:br>
            <a:r>
              <a:rPr lang="ar-SA" sz="2800" b="1" dirty="0">
                <a:solidFill>
                  <a:srgbClr val="956B43"/>
                </a:solidFill>
              </a:rPr>
              <a:t>( ج ) في حالة الجر</a:t>
            </a:r>
            <a:r>
              <a:rPr lang="ar-SA" sz="2800" b="1" dirty="0">
                <a:solidFill>
                  <a:prstClr val="black"/>
                </a:solidFill>
              </a:rPr>
              <a:t/>
            </a:r>
            <a:br>
              <a:rPr lang="ar-SA" sz="2800" b="1" dirty="0">
                <a:solidFill>
                  <a:prstClr val="black"/>
                </a:solidFill>
              </a:rPr>
            </a:br>
            <a:r>
              <a:rPr lang="ar-SA" sz="2800" b="1" dirty="0">
                <a:solidFill>
                  <a:prstClr val="black"/>
                </a:solidFill>
              </a:rPr>
              <a:t>- أنت مثل أبيك في الكرم والسماحة .</a:t>
            </a:r>
            <a:br>
              <a:rPr lang="ar-SA" sz="2800" b="1" dirty="0">
                <a:solidFill>
                  <a:prstClr val="black"/>
                </a:solidFill>
              </a:rPr>
            </a:br>
            <a:r>
              <a:rPr lang="ar-SA" sz="2800" b="1" dirty="0">
                <a:solidFill>
                  <a:prstClr val="black"/>
                </a:solidFill>
              </a:rPr>
              <a:t>- ذهبت إيمان إلى أخيك صباحًا .</a:t>
            </a:r>
            <a:br>
              <a:rPr lang="ar-SA" sz="2800" b="1" dirty="0">
                <a:solidFill>
                  <a:prstClr val="black"/>
                </a:solidFill>
              </a:rPr>
            </a:br>
            <a:r>
              <a:rPr lang="ar-SA" sz="2800" b="1" dirty="0">
                <a:solidFill>
                  <a:prstClr val="black"/>
                </a:solidFill>
              </a:rPr>
              <a:t>- يسيلُ الماءُ مِنْ فِيِّ السِّقَاءِ </a:t>
            </a:r>
            <a:r>
              <a:rPr lang="ar-SA" sz="2800" b="1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ar-SA" sz="2400" dirty="0" smtClean="0"/>
              <a:t>- يعطفُ </a:t>
            </a:r>
            <a:r>
              <a:rPr lang="ar-SA" sz="2400" dirty="0"/>
              <a:t>المؤمنون على ذي عُسْرَةٍ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4792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8172400" cy="1295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5400" dirty="0" smtClean="0"/>
              <a:t>إعراب الأسماء الخمسة</a:t>
            </a:r>
            <a:endParaRPr lang="ar-EG" sz="5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7107691"/>
              </p:ext>
            </p:extLst>
          </p:nvPr>
        </p:nvGraphicFramePr>
        <p:xfrm>
          <a:off x="0" y="1397000"/>
          <a:ext cx="831641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7786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rgbClr val="0000FF"/>
                </a:solidFill>
              </a:rPr>
              <a:t>ملاحظات</a:t>
            </a:r>
            <a:r>
              <a:rPr lang="ar-SA" sz="2800" b="1" dirty="0">
                <a:solidFill>
                  <a:srgbClr val="0000FF"/>
                </a:solidFill>
              </a:rPr>
              <a:t>:</a:t>
            </a:r>
            <a:endParaRPr lang="ar-SA" sz="28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/>
              <a:t> </a:t>
            </a:r>
            <a:r>
              <a:rPr lang="ar-SA" sz="2800" b="1" dirty="0" smtClean="0"/>
              <a:t>        </a:t>
            </a:r>
            <a:r>
              <a:rPr lang="ar-SA" sz="2800" b="1" dirty="0" smtClean="0">
                <a:latin typeface="Times New Roman"/>
                <a:cs typeface="Times New Roman"/>
              </a:rPr>
              <a:t>▼</a:t>
            </a:r>
            <a:r>
              <a:rPr lang="ar-SA" sz="2800" b="1" dirty="0" smtClean="0"/>
              <a:t>كلمة </a:t>
            </a:r>
            <a:r>
              <a:rPr lang="ar-SA" sz="2800" b="1" dirty="0"/>
              <a:t>(فو) أصلها فم حذفت الميم ، وبقيت على حرف واحد وهو </a:t>
            </a:r>
            <a:r>
              <a:rPr lang="ar-SA" sz="2800" b="1" dirty="0" smtClean="0"/>
              <a:t>الفاء.</a:t>
            </a:r>
            <a:r>
              <a:rPr lang="ar-SA" sz="2800" dirty="0"/>
              <a:t> </a:t>
            </a:r>
            <a:r>
              <a:rPr lang="ar-SA" sz="2800" b="1" dirty="0" smtClean="0"/>
              <a:t>إن </a:t>
            </a:r>
            <a:r>
              <a:rPr lang="ar-SA" sz="2800" b="1" dirty="0"/>
              <a:t>لم تحذف الميم ، وبقيت الكلمة كما هي أعربت بالحركات الظاهرة ، مثل: هذا فم جميل ، رأيت فمًا جميلاً، نظرت إلى فمٍ جميل</a:t>
            </a:r>
            <a:r>
              <a:rPr lang="ar-SA" sz="2800" b="1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▼</a:t>
            </a:r>
            <a:r>
              <a:rPr lang="ar-SA" sz="2800" b="1" dirty="0" smtClean="0">
                <a:solidFill>
                  <a:schemeClr val="accent3"/>
                </a:solidFill>
              </a:rPr>
              <a:t>جاءَ </a:t>
            </a:r>
            <a:r>
              <a:rPr lang="ar-SA" sz="2800" b="1" dirty="0">
                <a:solidFill>
                  <a:schemeClr val="accent3"/>
                </a:solidFill>
              </a:rPr>
              <a:t>أَبَوَانِ إِلَى الْمَعْهَدِ .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chemeClr val="accent3"/>
                </a:solidFill>
              </a:rPr>
              <a:t>رَأَيْتُ </a:t>
            </a:r>
            <a:r>
              <a:rPr lang="ar-SA" sz="2800" b="1" dirty="0">
                <a:solidFill>
                  <a:schemeClr val="accent3"/>
                </a:solidFill>
              </a:rPr>
              <a:t>أَبَوَيْنِ عَظِيمَيْنِ </a:t>
            </a:r>
            <a:r>
              <a:rPr lang="ar-SA" sz="2800" b="1" dirty="0" smtClean="0">
                <a:solidFill>
                  <a:schemeClr val="accent3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chemeClr val="accent3"/>
                </a:solidFill>
              </a:rPr>
              <a:t>نَظَرْتُ </a:t>
            </a:r>
            <a:r>
              <a:rPr lang="ar-SA" sz="2800" b="1" dirty="0">
                <a:solidFill>
                  <a:schemeClr val="accent3"/>
                </a:solidFill>
              </a:rPr>
              <a:t>إِلَى أَبَوَيْنِ </a:t>
            </a:r>
            <a:r>
              <a:rPr lang="ar-SA" sz="2800" b="1" dirty="0" smtClean="0">
                <a:solidFill>
                  <a:schemeClr val="accent3"/>
                </a:solidFill>
              </a:rPr>
              <a:t>عَظِيمَيْنِ</a:t>
            </a:r>
            <a:endParaRPr lang="ar-SA" sz="28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/>
              <a:t>كلمة </a:t>
            </a:r>
            <a:r>
              <a:rPr lang="ar-SA" sz="2800" b="1" dirty="0"/>
              <a:t>(أبوان) في المثال الأول مرفوعة بالألف؛ لأنها مثنى.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كلمة </a:t>
            </a:r>
            <a:r>
              <a:rPr lang="ar-SA" sz="2800" b="1" dirty="0"/>
              <a:t>(أبوان) في المثال الثاني منصوبة بالياء؛ لأنها مثنى.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كلمة </a:t>
            </a:r>
            <a:r>
              <a:rPr lang="ar-SA" sz="2800" b="1" dirty="0"/>
              <a:t>(أبوان) في المثال الثالث مجرورة بالياء؛ لأنها مثنى.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أعربت </a:t>
            </a:r>
            <a:r>
              <a:rPr lang="ar-SA" sz="2800" b="1" dirty="0"/>
              <a:t>كلمة (أب) في الأمثلة إعراب المثنى؛ لأن شرط إعرابها إعراب الأسماء الخمسة أن تكون مفردة، وفي هذه الأمثلة ليست مفردة، وإنما هي مثنى.</a:t>
            </a:r>
          </a:p>
        </p:txBody>
      </p:sp>
    </p:spTree>
    <p:extLst>
      <p:ext uri="{BB962C8B-B14F-4D97-AF65-F5344CB8AC3E}">
        <p14:creationId xmlns:p14="http://schemas.microsoft.com/office/powerpoint/2010/main" val="17212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31641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▼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آبَاءُ </a:t>
            </a:r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الطُّلاَّبِ فِي الْجَامِعَةِ .</a:t>
            </a:r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ر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أَيْتُ </a:t>
            </a:r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آبَاءَ الطُّلاَّبِ فِي الْجَامِعَةِ .</a:t>
            </a:r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نَظَرْتُ </a:t>
            </a:r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إِلَى آبَاءِ الطُّلاَّبِ فِي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الْجَامِعَةِ</a:t>
            </a:r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/>
              <a:t>- كلمة (آباء) في الأمثلة الثلاثة ليست مفردة، وإنما هي جمع تكسير ، فتعرب بالحركات الظاهرة</a:t>
            </a:r>
            <a:r>
              <a:rPr lang="ar-SA" sz="1600" b="1" dirty="0"/>
              <a:t>.</a:t>
            </a:r>
            <a:endParaRPr lang="ar-SA" sz="1600" dirty="0"/>
          </a:p>
          <a:p>
            <a:pPr algn="ctr"/>
            <a:r>
              <a:rPr lang="ar-SA" sz="1600" dirty="0"/>
              <a:t/>
            </a:r>
            <a:br>
              <a:rPr lang="ar-SA" sz="1600" dirty="0"/>
            </a:br>
            <a:r>
              <a:rPr lang="ar-SA" sz="1600" dirty="0">
                <a:latin typeface="Times New Roman"/>
                <a:cs typeface="Times New Roman"/>
              </a:rPr>
              <a:t> </a:t>
            </a:r>
            <a:r>
              <a:rPr lang="ar-SA" sz="1600" dirty="0" smtClean="0">
                <a:latin typeface="Times New Roman"/>
                <a:cs typeface="Times New Roman"/>
              </a:rPr>
              <a:t>▼</a:t>
            </a:r>
            <a:r>
              <a:rPr lang="ar-SA" sz="2400" b="1" dirty="0" smtClean="0">
                <a:solidFill>
                  <a:srgbClr val="FF0000"/>
                </a:solidFill>
              </a:rPr>
              <a:t>وقف </a:t>
            </a:r>
            <a:r>
              <a:rPr lang="ar-SA" sz="2400" b="1" dirty="0">
                <a:solidFill>
                  <a:srgbClr val="FF0000"/>
                </a:solidFill>
              </a:rPr>
              <a:t>أب يتحدث مع العميد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رأيت </a:t>
            </a:r>
            <a:r>
              <a:rPr lang="ar-SA" sz="2400" b="1" dirty="0">
                <a:solidFill>
                  <a:srgbClr val="FF0000"/>
                </a:solidFill>
              </a:rPr>
              <a:t>أبًا يتحدث مع العميد.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نظرت </a:t>
            </a:r>
            <a:r>
              <a:rPr lang="ar-SA" sz="2400" b="1" dirty="0">
                <a:solidFill>
                  <a:srgbClr val="FF0000"/>
                </a:solidFill>
              </a:rPr>
              <a:t>إلى أبٍ يتحدث مع العميد</a:t>
            </a:r>
            <a:r>
              <a:rPr lang="ar-SA" sz="2400" b="1" dirty="0" smtClean="0">
                <a:solidFill>
                  <a:srgbClr val="FF0000"/>
                </a:solidFill>
              </a:rPr>
              <a:t>.</a:t>
            </a:r>
            <a:endParaRPr lang="ar-SA" sz="2400" b="1" dirty="0">
              <a:solidFill>
                <a:srgbClr val="FF0000"/>
              </a:solidFill>
            </a:endParaRPr>
          </a:p>
          <a:p>
            <a:r>
              <a:rPr lang="ar-SA" sz="2400" b="1" dirty="0"/>
              <a:t>- كلمة (أب) في الأمثلة الثلاثة تعرب بالحركات الظاهرة، لأنها غير مضافة.</a:t>
            </a:r>
          </a:p>
          <a:p>
            <a:endParaRPr lang="ar-SA" sz="2400" b="1" dirty="0"/>
          </a:p>
          <a:p>
            <a:pPr algn="ctr"/>
            <a:r>
              <a:rPr lang="ar-SA" sz="2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▼</a:t>
            </a:r>
            <a:r>
              <a:rPr lang="ar-SA" sz="2400" b="1" dirty="0" smtClean="0">
                <a:solidFill>
                  <a:srgbClr val="7030A0"/>
                </a:solidFill>
              </a:rPr>
              <a:t>أَبِي </a:t>
            </a:r>
            <a:r>
              <a:rPr lang="ar-SA" sz="2400" b="1" dirty="0">
                <a:solidFill>
                  <a:srgbClr val="7030A0"/>
                </a:solidFill>
              </a:rPr>
              <a:t>يُحِبُّ الْحَقَّ.</a:t>
            </a:r>
          </a:p>
          <a:p>
            <a:pPr algn="ctr"/>
            <a:r>
              <a:rPr lang="ar-SA" sz="2400" b="1" dirty="0" smtClean="0">
                <a:solidFill>
                  <a:srgbClr val="7030A0"/>
                </a:solidFill>
              </a:rPr>
              <a:t>إِنَّ </a:t>
            </a:r>
            <a:r>
              <a:rPr lang="ar-SA" sz="2400" b="1" dirty="0">
                <a:solidFill>
                  <a:srgbClr val="7030A0"/>
                </a:solidFill>
              </a:rPr>
              <a:t>أَبِي مُجْتَهِدٌ فِي عَمَلِهِ.</a:t>
            </a:r>
          </a:p>
          <a:p>
            <a:pPr algn="ctr"/>
            <a:r>
              <a:rPr lang="ar-SA" sz="2400" b="1" dirty="0" smtClean="0">
                <a:solidFill>
                  <a:srgbClr val="7030A0"/>
                </a:solidFill>
              </a:rPr>
              <a:t>لأَبِي </a:t>
            </a:r>
            <a:r>
              <a:rPr lang="ar-SA" sz="2400" b="1" dirty="0">
                <a:solidFill>
                  <a:srgbClr val="7030A0"/>
                </a:solidFill>
              </a:rPr>
              <a:t>آرَاءٌ فِي السِّيَاسَةِ</a:t>
            </a:r>
            <a:r>
              <a:rPr lang="ar-SA" sz="2400" b="1" dirty="0" smtClean="0">
                <a:solidFill>
                  <a:srgbClr val="7030A0"/>
                </a:solidFill>
              </a:rPr>
              <a:t>.</a:t>
            </a:r>
            <a:endParaRPr lang="ar-SA" sz="2400" b="1" dirty="0">
              <a:solidFill>
                <a:srgbClr val="7030A0"/>
              </a:solidFill>
            </a:endParaRPr>
          </a:p>
          <a:p>
            <a:r>
              <a:rPr lang="ar-SA" sz="2400" b="1" dirty="0"/>
              <a:t>- كلمة (أب) في الأمثلة الثلاثة تعرب بالحركات المقدرة، لأنها مضافة إلى ياء المتكلم.</a:t>
            </a:r>
          </a:p>
        </p:txBody>
      </p:sp>
    </p:spTree>
    <p:extLst>
      <p:ext uri="{BB962C8B-B14F-4D97-AF65-F5344CB8AC3E}">
        <p14:creationId xmlns:p14="http://schemas.microsoft.com/office/powerpoint/2010/main" val="25444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ar-SA" sz="3600" b="1" u="sng" dirty="0" smtClean="0">
                <a:solidFill>
                  <a:srgbClr val="CC0000"/>
                </a:solidFill>
                <a:latin typeface="Times New Roman"/>
                <a:cs typeface="Traditional Arabic"/>
              </a:rPr>
              <a:t>المثنى :</a:t>
            </a:r>
            <a:endParaRPr lang="en-US" sz="3600" b="1" u="sng" dirty="0">
              <a:solidFill>
                <a:srgbClr val="CC0000"/>
              </a:solidFill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تعريفه من حَيْثُ الاصطلاح : إذ هو كل اسم دلَّ على اثنين وأغنى عن متعاطفين بزيادة على مفرده . 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فهذه قيودٌ ثلاثة :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540385" algn="justLow">
              <a:lnSpc>
                <a:spcPct val="150000"/>
              </a:lnSpc>
            </a:pPr>
            <a:r>
              <a:rPr lang="ar-SA" sz="2800" b="1" u="sng" dirty="0">
                <a:latin typeface="Times New Roman"/>
                <a:ea typeface="Times New Roman"/>
                <a:cs typeface="Traditional Arabic"/>
              </a:rPr>
              <a:t>الأول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 : ‘‘ كل اسم دَلَّ على اثنين ’’ ليخرج ما دَلَّ على مفرد أو جمع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540385" algn="justLow">
              <a:lnSpc>
                <a:spcPct val="150000"/>
              </a:lnSpc>
            </a:pPr>
            <a:r>
              <a:rPr lang="ar-SA" sz="2800" b="1" u="sng" dirty="0">
                <a:latin typeface="Times New Roman"/>
                <a:ea typeface="Times New Roman"/>
                <a:cs typeface="Traditional Arabic"/>
              </a:rPr>
              <a:t>والثاني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 : ‘‘ وأغنى عن متعاطفين ’’ إذ كلمة كتابان أغنى عن اسمين متعاطفين هما كتاب وكتاب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540385" algn="justLow">
              <a:lnSpc>
                <a:spcPct val="150000"/>
              </a:lnSpc>
            </a:pPr>
            <a:r>
              <a:rPr lang="ar-SA" sz="2800" b="1" u="sng" dirty="0">
                <a:latin typeface="Times New Roman"/>
                <a:ea typeface="Times New Roman"/>
                <a:cs typeface="Traditional Arabic"/>
              </a:rPr>
              <a:t>والثالث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 : ‘‘ وبزيادة على مفرده ’’ ليخرج ما دَلَّ على اثنين لا بزيادة على مفرده كـ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(زوج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) ونحوهما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5826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0"/>
            <a:ext cx="792088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2800" b="1" u="sng" dirty="0">
                <a:solidFill>
                  <a:prstClr val="black"/>
                </a:solidFill>
                <a:latin typeface="Times New Roman"/>
                <a:ea typeface="Times New Roman"/>
                <a:cs typeface="Traditional Arabic"/>
              </a:rPr>
              <a:t>مثال ما ينطبق عليه التعريف :</a:t>
            </a:r>
            <a:endParaRPr lang="en-US" sz="2800" b="1" u="sng" dirty="0">
              <a:solidFill>
                <a:prstClr val="black"/>
              </a:solidFill>
              <a:latin typeface="Times New Roman"/>
              <a:ea typeface="Times New Roman"/>
              <a:cs typeface="Traditional Arabic"/>
            </a:endParaRPr>
          </a:p>
          <a:p>
            <a:pPr lvl="0"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prstClr val="black"/>
                </a:solidFill>
                <a:latin typeface="Times New Roman"/>
                <a:ea typeface="Times New Roman"/>
                <a:cs typeface="Traditional Arabic"/>
              </a:rPr>
              <a:t>جاء المدرسان ، حَيْثُ إِن كلمة المدرسان مثنى فاعل مرفوع بالألف نيابة عن الضمة ، والنون فيه عوضٌ عن التنوين في الاسم المفرد ، فهي دَلَّتْ عَلَى  اثنين وأغنت عن مدرس ومدرس ، وجاءت فيها زيادة على مفردها وهي زيادة الألف والنون . وكلمة (المدرسان ، المدرس ) اسم لَيْسَتْ بفعل ولا حرف إذ المثنى لا يكون إلا اسماً .</a:t>
            </a:r>
            <a:endParaRPr lang="en-US" sz="2800" b="1" dirty="0">
              <a:solidFill>
                <a:prstClr val="black"/>
              </a:solidFill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1067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12879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3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</p:spTree>
    <p:extLst>
      <p:ext uri="{BB962C8B-B14F-4D97-AF65-F5344CB8AC3E}">
        <p14:creationId xmlns:p14="http://schemas.microsoft.com/office/powerpoint/2010/main" val="34338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28092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u="sng" dirty="0" smtClean="0">
                <a:solidFill>
                  <a:srgbClr val="000099"/>
                </a:solidFill>
                <a:latin typeface="Times New Roman"/>
                <a:ea typeface="Times New Roman"/>
                <a:cs typeface="Traditional Arabic"/>
              </a:rPr>
              <a:t>اعرابه :</a:t>
            </a: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أن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المثنى يُعرب بالحروف لا بالحركات ، ففي حالة الرفع يكون إعرابه بالألف ، وفي حالة النصْب والخفض يكون إعرابه بالياء . فالألف نيابة عن الضمة ، والياء نيابة عن الفتحة والكسرة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مثال حالة الرفع : </a:t>
            </a:r>
            <a:r>
              <a:rPr lang="ar-SA" sz="2800" b="1" dirty="0">
                <a:solidFill>
                  <a:srgbClr val="FFC000"/>
                </a:solidFill>
                <a:latin typeface="Times New Roman"/>
                <a:ea typeface="Times New Roman"/>
                <a:cs typeface="Traditional Arabic"/>
              </a:rPr>
              <a:t>(حضر الطالبان إلى المدرسة)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. فكلمة (الطالبان) فاعل مرفوع بالألف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لأنه مثنى 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ومثال النصْب : </a:t>
            </a:r>
            <a:r>
              <a:rPr lang="ar-SA" sz="2800" b="1" dirty="0">
                <a:solidFill>
                  <a:srgbClr val="0000FF"/>
                </a:solidFill>
                <a:latin typeface="Times New Roman"/>
                <a:ea typeface="Times New Roman"/>
                <a:cs typeface="Traditional Arabic"/>
              </a:rPr>
              <a:t>(أعطيت المجتهدَيْنِ هديةً قيمةً)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. فكلمة (المجتهدَيْنِ) مفعول به منصوب بالياء نيابة عن الفتحة لأنه مثنى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ومثال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الجر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: </a:t>
            </a:r>
            <a:r>
              <a:rPr lang="ar-SA" sz="2800" b="1" dirty="0">
                <a:solidFill>
                  <a:srgbClr val="FF0000"/>
                </a:solidFill>
                <a:latin typeface="Times New Roman"/>
                <a:ea typeface="Times New Roman"/>
                <a:cs typeface="Traditional Arabic"/>
              </a:rPr>
              <a:t>(أتيت بكتابَيْنِ نافعين)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فكلمة (كتابَيْنِ) مثنى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مجرورة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بالياء نيابة عن الكسرة لأنه مثنى وهو هنا اسم مجرور بالياء .</a:t>
            </a:r>
            <a:endParaRPr lang="en-US" sz="2800" b="1" u="sng" dirty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raditional Arabic"/>
              </a:rPr>
              <a:t>إن 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raditional Arabic"/>
              </a:rPr>
              <a:t>(النون) في المثنى يؤتي بها زيادة على المفرد ، وفي حالة الإعراب يُقَال أنها عوضٌ عن التنوين في الاسم المفرد . مثال ذلك (جاء الزيدان) . فكلمة الزيدان : فاعل مرفوع بالألف نيابة عن الضمة لأنه مثنى والنون فيه عوضٌ عن التنوين في الاسم المفرد .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2890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460432" cy="696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raditional Arabic"/>
              </a:rPr>
              <a:t>إن 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raditional Arabic"/>
              </a:rPr>
              <a:t>الإعراب السابق للمثنى له شروط :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  <a:cs typeface="Traditional Arabic"/>
            </a:endParaRPr>
          </a:p>
          <a:p>
            <a:pPr marL="457200" indent="-457200" algn="justLow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أن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يكون الاسم مفرداً </a:t>
            </a:r>
            <a:r>
              <a:rPr lang="ar-SA" sz="2800" b="1" dirty="0" err="1">
                <a:latin typeface="Times New Roman"/>
                <a:ea typeface="Times New Roman"/>
                <a:cs typeface="Traditional Arabic"/>
              </a:rPr>
              <a:t>ليُثنى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 ، فلا يُثنى المثنى ولا الجمع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457200" indent="-457200" algn="justLow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أن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يكون مُعرباً فلا يكون مبنياً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, واستثنى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من ذلك ( هذان ، هاتان ، اللذان ، اللتان ) . فالأول : اسم إشارة ، والثاني : من الأسماء الموصولة فهي ملحقة بالمثنى وإن كانت مبنية فتأخذ حكمه.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457200" indent="-457200" algn="justLow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أن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يكون للاسم ثانٍ في الوجود ، وشذَّ عن ذلك الشمسان والقمران فقد ثنيا من باب التغليب أو السماع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457200" indent="-457200" algn="justLow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أن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يتفقا لفظاً كـ (زَيْدٌ و زَيْدٌ) يُقَال (الزيدان)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457200" indent="-457200" algn="justLow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أن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يتفقا معنى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,وخرجا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عن ذلك (القلم أحد اللسانين) 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457200" indent="-457200" algn="justLow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ألا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يستغنيا بتثنية غيره عن تثنيته كـ(بعض) فإنه لا يثنى لأنه اكتفي بجزء عنه فيُقَال : </a:t>
            </a:r>
            <a:r>
              <a:rPr lang="ar-SA" sz="2800" b="1" dirty="0" err="1">
                <a:latin typeface="Times New Roman"/>
                <a:ea typeface="Times New Roman"/>
                <a:cs typeface="Traditional Arabic"/>
              </a:rPr>
              <a:t>جزءان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 ولا يُقَال (بعضان) .</a:t>
            </a:r>
            <a:endParaRPr lang="en-US" sz="2800" b="1" dirty="0">
              <a:latin typeface="Times New Roman"/>
              <a:ea typeface="Times New Roman"/>
              <a:cs typeface="Traditional Arab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أن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يكون الاسم غير مركب </a:t>
            </a:r>
            <a:r>
              <a:rPr lang="ar-SA" sz="2800" b="1" dirty="0" smtClean="0">
                <a:latin typeface="Times New Roman"/>
                <a:ea typeface="Times New Roman"/>
                <a:cs typeface="Traditional Arabic"/>
              </a:rPr>
              <a:t>ويستثنى </a:t>
            </a:r>
            <a:r>
              <a:rPr lang="ar-SA" sz="2800" b="1" dirty="0">
                <a:latin typeface="Times New Roman"/>
                <a:ea typeface="Times New Roman"/>
                <a:cs typeface="Traditional Arabic"/>
              </a:rPr>
              <a:t>من المركبات المركب الإضافي فإن صدره يثنى . مثال ذلك : غلاما زَيْدٍ في قولك (جاء غلاما زَيْدٍ) إذ كلمة (غلاما زَيْدٍ) تُسَمَّى بتركيب إضافي حَيْثُ أضيف الغلامان إلى زَيْدٍ ، فيتأثر الجزء الأول من هذا التركيب وهو كلمة (غلاما) فيثنى وإنما لم تثبت نون الغلامين للإضافة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404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pPr algn="ctr"/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ألفاظ الملحق بالمثنى</a:t>
            </a:r>
            <a:endParaRPr lang="ar-E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355560"/>
              </p:ext>
            </p:extLst>
          </p:nvPr>
        </p:nvGraphicFramePr>
        <p:xfrm>
          <a:off x="-6896" y="781440"/>
          <a:ext cx="8460432" cy="607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Up Arrow 19"/>
          <p:cNvSpPr/>
          <p:nvPr/>
        </p:nvSpPr>
        <p:spPr>
          <a:xfrm>
            <a:off x="4419600" y="4648200"/>
            <a:ext cx="45719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Right Arrow 20"/>
          <p:cNvSpPr/>
          <p:nvPr/>
        </p:nvSpPr>
        <p:spPr>
          <a:xfrm>
            <a:off x="3200400" y="36576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432808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13690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 الملحق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بالمثنى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: </a:t>
            </a:r>
            <a:endParaRPr lang="ar-SA" sz="3200" b="1" dirty="0" smtClean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1/(كلا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، كلتا) بشرط إضافة الضمير إليهما كـ(كلاهما ، كلتاهما) . مثال ذلك : </a:t>
            </a:r>
            <a:r>
              <a:rPr lang="ar-SA" sz="3200" b="1" dirty="0">
                <a:solidFill>
                  <a:srgbClr val="FF0000"/>
                </a:solidFill>
                <a:latin typeface="Times New Roman"/>
                <a:ea typeface="Times New Roman"/>
                <a:cs typeface="Traditional Arabic"/>
              </a:rPr>
              <a:t>(جاءت الطالبتان كلتاهما)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. فكلمة (كلتاهما) مرفوع بالألف لأنه ملحق بالمثنى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.</a:t>
            </a:r>
          </a:p>
          <a:p>
            <a:pPr indent="28829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dirty="0">
                <a:solidFill>
                  <a:srgbClr val="0000FF"/>
                </a:solidFill>
                <a:latin typeface="Times New Roman"/>
                <a:ea typeface="Times New Roman"/>
                <a:cs typeface="Traditional Arabic"/>
              </a:rPr>
              <a:t>جاء الولدان كلاهما والبنتان كلتاهما </a:t>
            </a:r>
            <a:endParaRPr lang="ar-SA" sz="3200" b="1" dirty="0" smtClean="0">
              <a:solidFill>
                <a:srgbClr val="0000FF"/>
              </a:solidFill>
              <a:latin typeface="Times New Roman"/>
              <a:ea typeface="Times New Roman"/>
              <a:cs typeface="Traditional Arabic"/>
            </a:endParaRPr>
          </a:p>
          <a:p>
            <a:pPr indent="28829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raditional Arabic"/>
              </a:rPr>
              <a:t>شاهدت </a:t>
            </a:r>
            <a:r>
              <a:rPr lang="ar-SA" sz="3200" b="1" dirty="0">
                <a:solidFill>
                  <a:srgbClr val="0000FF"/>
                </a:solidFill>
                <a:latin typeface="Times New Roman"/>
                <a:ea typeface="Times New Roman"/>
                <a:cs typeface="Traditional Arabic"/>
              </a:rPr>
              <a:t>الولدين كليهما والبنتين كلتيهما </a:t>
            </a:r>
            <a:endParaRPr lang="ar-SA" sz="3200" b="1" dirty="0" smtClean="0">
              <a:solidFill>
                <a:srgbClr val="0000FF"/>
              </a:solidFill>
              <a:latin typeface="Times New Roman"/>
              <a:ea typeface="Times New Roman"/>
              <a:cs typeface="Traditional Arabic"/>
            </a:endParaRPr>
          </a:p>
          <a:p>
            <a:pPr indent="28829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raditional Arabic"/>
              </a:rPr>
              <a:t>سلمت </a:t>
            </a:r>
            <a:r>
              <a:rPr lang="ar-SA" sz="3200" b="1" dirty="0">
                <a:solidFill>
                  <a:srgbClr val="0000FF"/>
                </a:solidFill>
                <a:latin typeface="Times New Roman"/>
                <a:ea typeface="Times New Roman"/>
                <a:cs typeface="Traditional Arabic"/>
              </a:rPr>
              <a:t>على الولدين كليهما والبنتين كلتيهما </a:t>
            </a:r>
            <a:endParaRPr lang="ar-SA" sz="3200" b="1" dirty="0" smtClean="0">
              <a:solidFill>
                <a:srgbClr val="0000FF"/>
              </a:solidFill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726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08050"/>
          </a:xfrm>
        </p:spPr>
        <p:txBody>
          <a:bodyPr>
            <a:normAutofit fontScale="90000"/>
          </a:bodyPr>
          <a:lstStyle/>
          <a:p>
            <a:pPr algn="ctr"/>
            <a:r>
              <a:rPr lang="ar-EG" sz="5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تنبيه</a:t>
            </a:r>
            <a:endParaRPr lang="ar-EG" dirty="0"/>
          </a:p>
        </p:txBody>
      </p:sp>
      <p:sp>
        <p:nvSpPr>
          <p:cNvPr id="4" name="Content Placeholder 4"/>
          <p:cNvSpPr>
            <a:spLocks noGrp="1"/>
          </p:cNvSpPr>
          <p:nvPr>
            <p:ph idx="4294967295"/>
          </p:nvPr>
        </p:nvSpPr>
        <p:spPr>
          <a:xfrm>
            <a:off x="323528" y="1125538"/>
            <a:ext cx="7453635" cy="3527598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lnSpc>
                <a:spcPct val="90000"/>
              </a:lnSpc>
              <a:buNone/>
            </a:pPr>
            <a:r>
              <a:rPr lang="ar-EG" sz="3600" dirty="0" smtClean="0">
                <a:cs typeface="Sultan normal" pitchFamily="2" charset="-78"/>
              </a:rPr>
              <a:t> </a:t>
            </a:r>
            <a:r>
              <a:rPr lang="ar-EG" sz="5400" dirty="0" smtClean="0">
                <a:cs typeface="Sultan normal" pitchFamily="2" charset="-78"/>
              </a:rPr>
              <a:t>( كلا وكلتا) إذا أضيفتا إلى الاسم الظاهر يعربان بعلامات مقدرة</a:t>
            </a:r>
            <a:r>
              <a:rPr lang="ar-SA" sz="5400" dirty="0" smtClean="0">
                <a:cs typeface="Sultan normal" pitchFamily="2" charset="-78"/>
              </a:rPr>
              <a:t> </a:t>
            </a:r>
            <a:r>
              <a:rPr lang="ar-EG" sz="5400" dirty="0" smtClean="0">
                <a:cs typeface="Sultan normal" pitchFamily="2" charset="-78"/>
              </a:rPr>
              <a:t>للتعذر ، مثل : جاء كلا الطالبين  ، وجاءت كلتا الطالبتين .</a:t>
            </a:r>
          </a:p>
          <a:p>
            <a:pPr algn="justLow">
              <a:lnSpc>
                <a:spcPct val="90000"/>
              </a:lnSpc>
              <a:buNone/>
            </a:pPr>
            <a:endParaRPr lang="ar-EG" sz="5400" dirty="0" smtClean="0">
              <a:cs typeface="Sultan normal" pitchFamily="2" charset="-78"/>
            </a:endParaRPr>
          </a:p>
          <a:p>
            <a:endParaRPr lang="ar-EG" sz="3600" dirty="0">
              <a:cs typeface="Sultan norm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38610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0"/>
            <a:ext cx="7560840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290" algn="justLow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raditional Arabic"/>
              </a:rPr>
              <a:t>2/( </a:t>
            </a:r>
            <a:r>
              <a:rPr lang="ar-SA" sz="3200" b="1" dirty="0">
                <a:solidFill>
                  <a:prstClr val="black"/>
                </a:solidFill>
                <a:latin typeface="Times New Roman"/>
                <a:ea typeface="Times New Roman"/>
                <a:cs typeface="Traditional Arabic"/>
              </a:rPr>
              <a:t>اثنان واثنتان ) </a:t>
            </a:r>
            <a:r>
              <a:rPr lang="ar-S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raditional Arabic"/>
              </a:rPr>
              <a:t>:</a:t>
            </a:r>
            <a:endParaRPr lang="ar-SA" dirty="0" smtClean="0"/>
          </a:p>
          <a:p>
            <a:endParaRPr lang="ar-SA" dirty="0"/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solidFill>
                  <a:srgbClr val="CC0000"/>
                </a:solidFill>
              </a:rPr>
              <a:t>جاء </a:t>
            </a:r>
            <a:r>
              <a:rPr lang="ar-SA" sz="2800" dirty="0">
                <a:solidFill>
                  <a:srgbClr val="CC0000"/>
                </a:solidFill>
              </a:rPr>
              <a:t>ولدان اثنان، وبنتان اثنتان </a:t>
            </a:r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solidFill>
                  <a:srgbClr val="CC0000"/>
                </a:solidFill>
              </a:rPr>
              <a:t>شاهدت </a:t>
            </a:r>
            <a:r>
              <a:rPr lang="ar-SA" sz="2800" dirty="0">
                <a:solidFill>
                  <a:srgbClr val="CC0000"/>
                </a:solidFill>
              </a:rPr>
              <a:t>ولدين اثنين، وبنتين اثنتين </a:t>
            </a:r>
            <a:endParaRPr lang="ar-SA" sz="2800" dirty="0" smtClean="0">
              <a:solidFill>
                <a:srgbClr val="CC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solidFill>
                  <a:srgbClr val="CC0000"/>
                </a:solidFill>
              </a:rPr>
              <a:t>سلمت </a:t>
            </a:r>
            <a:r>
              <a:rPr lang="ar-SA" sz="2800" dirty="0">
                <a:solidFill>
                  <a:srgbClr val="CC0000"/>
                </a:solidFill>
              </a:rPr>
              <a:t>على ولدين اثنين، وبنتين اثنتين</a:t>
            </a:r>
          </a:p>
        </p:txBody>
      </p:sp>
    </p:spTree>
    <p:extLst>
      <p:ext uri="{BB962C8B-B14F-4D97-AF65-F5344CB8AC3E}">
        <p14:creationId xmlns:p14="http://schemas.microsoft.com/office/powerpoint/2010/main" val="13177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35696" y="638132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39552" y="0"/>
            <a:ext cx="734481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Bef>
                <a:spcPts val="600"/>
              </a:spcBef>
              <a:spcAft>
                <a:spcPts val="300"/>
              </a:spcAft>
            </a:pPr>
            <a:r>
              <a:rPr lang="ar-SA" sz="3600" b="1" u="sng" dirty="0" smtClean="0">
                <a:solidFill>
                  <a:schemeClr val="accent3"/>
                </a:solidFill>
                <a:latin typeface="Times New Roman"/>
                <a:cs typeface="Traditional Arabic"/>
              </a:rPr>
              <a:t> </a:t>
            </a:r>
            <a:r>
              <a:rPr lang="ar-SA" sz="3600" b="1" u="sng" dirty="0">
                <a:solidFill>
                  <a:schemeClr val="accent3"/>
                </a:solidFill>
                <a:latin typeface="Times New Roman"/>
                <a:cs typeface="Traditional Arabic"/>
              </a:rPr>
              <a:t>جمع المذكر السالم </a:t>
            </a:r>
            <a:r>
              <a:rPr lang="ar-SA" sz="3600" b="1" u="sng" dirty="0" smtClean="0">
                <a:solidFill>
                  <a:schemeClr val="accent3"/>
                </a:solidFill>
                <a:latin typeface="Times New Roman"/>
                <a:cs typeface="Traditional Arabic"/>
              </a:rPr>
              <a:t>:</a:t>
            </a:r>
            <a:endParaRPr lang="en-US" sz="3600" b="1" u="sng" dirty="0">
              <a:solidFill>
                <a:schemeClr val="accent3"/>
              </a:solidFill>
              <a:latin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وهو كل اسم سلم بناء مفرده من التكسر عند الجمع بإضافة (ياء ونون) أو (واو ونون) إليه . مثاله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:</a:t>
            </a: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مسلم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Wingdings"/>
              </a:rPr>
              <a:t>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مسلمون . زَيْدٌ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Wingdings"/>
              </a:rPr>
              <a:t>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زيدون . ونحوهما . </a:t>
            </a:r>
            <a:endParaRPr lang="ar-SA" sz="3200" b="1" dirty="0" smtClean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فهي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تعرب بالواو رَفْعاً وبالياء نصْباً وجراً . مثل : جاء المسلمون . المسلمون : فاعل مرفوع وعلامة رَفْعه الواو نيابةً عن الضمة لأنه جمع مذكر سالم . والنون عوضٌ عن التنوين في الاسم المفرد .</a:t>
            </a:r>
            <a:endParaRPr lang="en-US" sz="32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40169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endParaRPr lang="ar-SA" sz="3200" b="1" dirty="0" smtClean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إ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ن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ذلك الإعراب للجمع المذكر السالم له شروط هي شروط المثنى ,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وينضاف إلى ذلك ما يلي :</a:t>
            </a:r>
            <a:endParaRPr lang="en-US" sz="3200" b="1" dirty="0">
              <a:latin typeface="Times New Roman"/>
              <a:ea typeface="Times New Roman"/>
              <a:cs typeface="Traditional Arabic"/>
            </a:endParaRPr>
          </a:p>
          <a:p>
            <a:pPr>
              <a:spcBef>
                <a:spcPts val="100"/>
              </a:spcBef>
            </a:pPr>
            <a:r>
              <a:rPr lang="ar-SA" sz="3200" b="1" u="sng" dirty="0">
                <a:solidFill>
                  <a:srgbClr val="000080"/>
                </a:solidFill>
                <a:latin typeface="Times New Roman"/>
                <a:cs typeface="Diwani Letter"/>
              </a:rPr>
              <a:t>أولها :</a:t>
            </a:r>
            <a:endParaRPr lang="en-US" sz="3200" b="1" u="sng" dirty="0">
              <a:solidFill>
                <a:srgbClr val="000080"/>
              </a:solidFill>
              <a:latin typeface="Times New Roman"/>
              <a:cs typeface="Diwani Letter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أن يكون الاسم دالاً على عاقل ، فكلمة (واشق) اسم لكلب و(واسق) اسم لفرس لا يصح جمعها ؛ لأنها تدل على غير عاقل .</a:t>
            </a:r>
            <a:endParaRPr lang="en-US" sz="3200" b="1" dirty="0">
              <a:latin typeface="Times New Roman"/>
              <a:ea typeface="Times New Roman"/>
              <a:cs typeface="Traditional Arabic"/>
            </a:endParaRPr>
          </a:p>
          <a:p>
            <a:pPr>
              <a:spcBef>
                <a:spcPts val="100"/>
              </a:spcBef>
            </a:pPr>
            <a:r>
              <a:rPr lang="ar-SA" sz="3200" b="1" u="sng" dirty="0">
                <a:solidFill>
                  <a:srgbClr val="000080"/>
                </a:solidFill>
                <a:latin typeface="Times New Roman"/>
                <a:cs typeface="Diwani Letter"/>
              </a:rPr>
              <a:t>ثانيها :</a:t>
            </a:r>
            <a:endParaRPr lang="en-US" sz="3200" b="1" u="sng" dirty="0">
              <a:solidFill>
                <a:srgbClr val="000080"/>
              </a:solidFill>
              <a:latin typeface="Times New Roman"/>
              <a:cs typeface="Diwani Letter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أن يكون الاسم دالاً على مذكر ليخرج المؤنث .</a:t>
            </a:r>
            <a:endParaRPr lang="en-US" sz="3200" b="1" dirty="0">
              <a:latin typeface="Times New Roman"/>
              <a:ea typeface="Times New Roman"/>
              <a:cs typeface="Traditional Arabic"/>
            </a:endParaRPr>
          </a:p>
          <a:p>
            <a:pPr>
              <a:spcBef>
                <a:spcPts val="100"/>
              </a:spcBef>
            </a:pPr>
            <a:r>
              <a:rPr lang="ar-SA" sz="3200" b="1" u="sng" dirty="0">
                <a:solidFill>
                  <a:srgbClr val="000080"/>
                </a:solidFill>
                <a:latin typeface="Times New Roman"/>
                <a:cs typeface="Diwani Letter"/>
              </a:rPr>
              <a:t>ثالثها :</a:t>
            </a:r>
            <a:endParaRPr lang="en-US" sz="3200" b="1" u="sng" dirty="0">
              <a:solidFill>
                <a:srgbClr val="000080"/>
              </a:solidFill>
              <a:latin typeface="Times New Roman"/>
              <a:cs typeface="Diwani Letter"/>
            </a:endParaRPr>
          </a:p>
          <a:p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أن يكون الاسم خالياً من تاء التأنيث كـ (طلحة) و(علاَّمة) فإنهما لا يُجمعان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1894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13690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endParaRPr lang="ar-SA" sz="3200" b="1" dirty="0" smtClean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6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raditional Arabic"/>
              </a:rPr>
              <a:t>نماذج اعراب :</a:t>
            </a: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endParaRPr lang="ar-SA" sz="3600" b="1" u="sng" dirty="0">
              <a:solidFill>
                <a:srgbClr val="FF0000"/>
              </a:solidFill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فمثال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الرفع : قوله تعالى :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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قد أفلح المؤمنون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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فكلمة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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المؤمنون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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فاعل مرفوع بالواو نيابة عن الضمة </a:t>
            </a: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.</a:t>
            </a: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ومثال النصْب قوله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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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إن المؤمنين والمؤمنات 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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فكلمة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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المؤمنين </a:t>
            </a:r>
            <a:r>
              <a:rPr lang="ar-SA" sz="3200" b="1" dirty="0">
                <a:latin typeface="Times New Roman"/>
                <a:ea typeface="Times New Roman"/>
                <a:cs typeface="Traditional Arabic"/>
                <a:sym typeface="AGA Arabesque"/>
              </a:rPr>
              <a:t>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 منصوب بالياء نيابة عن الفتحة اسم إن . </a:t>
            </a:r>
            <a:endParaRPr lang="ar-SA" sz="3200" b="1" dirty="0" smtClean="0">
              <a:latin typeface="Times New Roman"/>
              <a:ea typeface="Times New Roman"/>
              <a:cs typeface="Traditional Arabic"/>
            </a:endParaRPr>
          </a:p>
          <a:p>
            <a:pPr indent="288290" algn="justLow">
              <a:spcBef>
                <a:spcPts val="300"/>
              </a:spcBef>
              <a:spcAft>
                <a:spcPts val="300"/>
              </a:spcAft>
            </a:pPr>
            <a:r>
              <a:rPr lang="ar-SA" sz="3200" b="1" dirty="0" smtClean="0">
                <a:latin typeface="Times New Roman"/>
                <a:ea typeface="Times New Roman"/>
                <a:cs typeface="Traditional Arabic"/>
              </a:rPr>
              <a:t>ومثال </a:t>
            </a:r>
            <a:r>
              <a:rPr lang="ar-SA" sz="3200" b="1" dirty="0">
                <a:latin typeface="Times New Roman"/>
                <a:ea typeface="Times New Roman"/>
                <a:cs typeface="Traditional Arabic"/>
              </a:rPr>
              <a:t>الخفض (التقيت بالمؤمنين حقاً) . فكلمة (المؤمنين) مخفوضة بالياء نيابة عن الكسرة ‘‘اسم مجرور’’ .</a:t>
            </a:r>
            <a:endParaRPr lang="en-US" sz="32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5934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052513"/>
            <a:ext cx="8208912" cy="5805487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تعريفه </a:t>
            </a:r>
            <a:r>
              <a:rPr lang="ar-EG" sz="3200" dirty="0" smtClean="0">
                <a:solidFill>
                  <a:schemeClr val="tx1"/>
                </a:solidFill>
                <a:cs typeface="Sultan normal" pitchFamily="2" charset="-78"/>
              </a:rPr>
              <a:t>:هو ما ليس له مفرد من </a:t>
            </a:r>
            <a:r>
              <a:rPr lang="ar-SA" sz="3200" dirty="0" smtClean="0">
                <a:solidFill>
                  <a:schemeClr val="tx1"/>
                </a:solidFill>
                <a:cs typeface="Sultan normal" pitchFamily="2" charset="-78"/>
              </a:rPr>
              <a:t>نوعه</a:t>
            </a:r>
            <a:r>
              <a:rPr lang="ar-EG" sz="3200" dirty="0" smtClean="0">
                <a:solidFill>
                  <a:schemeClr val="tx1"/>
                </a:solidFill>
                <a:cs typeface="Sultan normal" pitchFamily="2" charset="-78"/>
              </a:rPr>
              <a:t> ،أو كان مفرده غير عاقل أو دال على الجمع أو كان مؤنثا .</a:t>
            </a:r>
          </a:p>
          <a:p>
            <a:pPr algn="r">
              <a:buNone/>
            </a:pPr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إعرابه</a:t>
            </a:r>
            <a:r>
              <a:rPr lang="ar-EG" sz="3200" dirty="0" smtClean="0">
                <a:solidFill>
                  <a:schemeClr val="tx1"/>
                </a:solidFill>
                <a:cs typeface="Sultan normal" pitchFamily="2" charset="-78"/>
              </a:rPr>
              <a:t> : يعرب الملحق  بجمع المذكر السالم  بإعراب جمع المذكر فيرفع بالواو وينصب ويجر بالياء .</a:t>
            </a:r>
          </a:p>
          <a:p>
            <a:pPr algn="r">
              <a:buNone/>
            </a:pPr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ألفاظه :</a:t>
            </a:r>
          </a:p>
          <a:p>
            <a:pPr algn="r">
              <a:buNone/>
            </a:pPr>
            <a:r>
              <a:rPr lang="ar-EG" sz="3200" dirty="0" smtClean="0"/>
              <a:t>  </a:t>
            </a:r>
            <a:endParaRPr lang="ar-EG" sz="3200" dirty="0"/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7350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الملحق بجمع المذكر السالم </a:t>
            </a:r>
            <a:endParaRPr lang="ar-EG" sz="4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7556" y="3678168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dirty="0" smtClean="0">
                <a:solidFill>
                  <a:schemeClr val="tx1"/>
                </a:solidFill>
                <a:cs typeface="PT Bold Dusky" pitchFamily="2" charset="-78"/>
              </a:rPr>
              <a:t>أهلون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8884" y="37338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700" dirty="0" smtClean="0">
                <a:solidFill>
                  <a:schemeClr val="tx1"/>
                </a:solidFill>
                <a:cs typeface="PT Bold Dusky" pitchFamily="2" charset="-78"/>
              </a:rPr>
              <a:t>أولو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6500" y="37338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عليون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364236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dirty="0" smtClean="0">
                <a:solidFill>
                  <a:schemeClr val="tx1"/>
                </a:solidFill>
                <a:cs typeface="PT Bold Dusky" pitchFamily="2" charset="-78"/>
              </a:rPr>
              <a:t>ألفاظ العقود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48768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ctr"/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بنون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1740" y="4800600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عالمون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8820" y="48006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أرضون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2684" y="48006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chemeClr val="tx1"/>
                </a:solidFill>
                <a:cs typeface="PT Bold Dusky" pitchFamily="2" charset="-78"/>
              </a:rPr>
              <a:t>سنون</a:t>
            </a:r>
            <a:r>
              <a:rPr lang="ar-EG" sz="36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94778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5967</TotalTime>
  <Words>5688</Words>
  <Application>Microsoft Office PowerPoint</Application>
  <PresentationFormat>عرض على الشاشة (3:4)‏</PresentationFormat>
  <Paragraphs>586</Paragraphs>
  <Slides>144</Slides>
  <Notes>12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144</vt:i4>
      </vt:variant>
    </vt:vector>
  </HeadingPairs>
  <TitlesOfParts>
    <vt:vector size="145" baseType="lpstr">
      <vt:lpstr>تجاور</vt:lpstr>
      <vt:lpstr>أقسام الكلام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المبحث الثاني </vt:lpstr>
      <vt:lpstr>أنواع الكلمة </vt:lpstr>
      <vt:lpstr>     ينقسم الكلام إلى ثلاثة أقسام , هي :                                        - الاسم .                                       - الفعل .                                       - الحرف . وفيما يلي تفصيلها: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المبني والمعرب</vt:lpstr>
      <vt:lpstr>عرض تقديمي في PowerPoint</vt:lpstr>
      <vt:lpstr>عرض تقديمي في PowerPoint</vt:lpstr>
      <vt:lpstr>عرض تقديمي في PowerPoint</vt:lpstr>
      <vt:lpstr>أولا: المبنيات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أقسامها :  نستطيع تقسيمها بعدة اعتبارات لتسهيل فهمها ( أ ) : باعتبار استعمالها أو حسب ظهورها أو عدمها أقسام الضمائر باعتبار استعمالها:</vt:lpstr>
      <vt:lpstr>أقسامها باعتبار دلالتها :</vt:lpstr>
      <vt:lpstr>أقسام الضمائر من حيث الإعراب :  تنقسم إلى ثلاث أقسام : في محل رفع - في محل نصب - في محل جر, وتُفصل كالتالي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- يُصاغ من اسم الفعل على وزن (فعالِ) كنزال , وتراك , وحذار , ويبنى على الكسر. - العلم المختوم " بويه " : كنفطويه ، وسيبويه ، وخمارويه . يبنى على الكسر, نحو : ألف سيبويهِ الكتاب. أعجبت بسيبويهِ.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علامات البناء والإعراب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علامات الإعراب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ألفاظ الملحق بالمثنى</vt:lpstr>
      <vt:lpstr>عرض تقديمي في PowerPoint</vt:lpstr>
      <vt:lpstr>تنبيه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الأفعال الخمسة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5- الممنوع من الصرف :</vt:lpstr>
      <vt:lpstr>إعرابه:</vt:lpstr>
      <vt:lpstr>العلل المانعة من الصرف :</vt:lpstr>
      <vt:lpstr>عرض تقديمي في PowerPoint</vt:lpstr>
      <vt:lpstr>1/ صيغة منتهى الجموع :</vt:lpstr>
      <vt:lpstr>أمثلة : - صليت في مساجدَ كثيرة. - نشرت مقالاتي في صحائفَ كثيرة . - (يَعْمَلُونَ لَهُ مَا يَشَاءُ مِن مَّحَارِيبَ وَتَمَاثِيلَ)</vt:lpstr>
      <vt:lpstr>2- ألف التأنيث: </vt:lpstr>
      <vt:lpstr>         الإعراب : - أعجبت بشعراء من المدينة المنورة  اسم مجرور وعلامة جره الفتحة لأنه ممنوع من الصرف .  </vt:lpstr>
      <vt:lpstr>ملاحظات : - إن لم تكن الألف زائدة مسبوقة بثلاثة أحرف أصلية فصاعدا فلا تسمى ألف تأنيث , مثل : فتى ( قبلها حرفان  ليست بزائدة)  هواء( قبلها حرفان ليست بزائدة )   مصطفى ( قبلها أربعة أحرف , أثنين منها زائداتان ) = صفى. مستشفى ( قبلها خمسة أحرف , ولكن الألف غير زائدة )  = شفى.</vt:lpstr>
      <vt:lpstr>- هذا فتى متفوق - شاهدتُ فتًى . - مررت بفتى وسيم .</vt:lpstr>
      <vt:lpstr>عرض تقديمي في PowerPoint</vt:lpstr>
      <vt:lpstr>1- العلمية والتأنيث :</vt:lpstr>
      <vt:lpstr>الإعراب :</vt:lpstr>
      <vt:lpstr>عرض تقديمي في PowerPoint</vt:lpstr>
      <vt:lpstr>2/ العلمية والعجمة :</vt:lpstr>
      <vt:lpstr>عرض تقديمي في PowerPoint</vt:lpstr>
      <vt:lpstr>3- العلمية والتركيب المزجي :</vt:lpstr>
      <vt:lpstr>الاعراب :</vt:lpstr>
      <vt:lpstr>4/العلمية ووزن الفعل :</vt:lpstr>
      <vt:lpstr>الاعراب :</vt:lpstr>
      <vt:lpstr>5- العلمية والعدل :</vt:lpstr>
      <vt:lpstr>عرض تقديمي في PowerPoint</vt:lpstr>
      <vt:lpstr>6/ العلمية وزيادة الألف والنون :</vt:lpstr>
      <vt:lpstr>- زرت قبر عثمانَ بالبقيع. - ... عن سلمانَ الفارسي.</vt:lpstr>
      <vt:lpstr>عرض تقديمي في PowerPoint</vt:lpstr>
      <vt:lpstr>1/ الوصف ووزن أَفْعل :</vt:lpstr>
      <vt:lpstr>عرض تقديمي في PowerPoint</vt:lpstr>
      <vt:lpstr>2 / الوصفية وزيادة ألف ونون :</vt:lpstr>
      <vt:lpstr>ملاحظة هامة :</vt:lpstr>
      <vt:lpstr>3/ الوصفية والعدل :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المبنى والمعرب</dc:title>
  <dc:creator>Userr</dc:creator>
  <cp:lastModifiedBy>Userr</cp:lastModifiedBy>
  <cp:revision>244</cp:revision>
  <dcterms:created xsi:type="dcterms:W3CDTF">2017-02-01T09:24:30Z</dcterms:created>
  <dcterms:modified xsi:type="dcterms:W3CDTF">2017-03-18T20:48:11Z</dcterms:modified>
</cp:coreProperties>
</file>