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952" r:id="rId1"/>
  </p:sldMasterIdLst>
  <p:notesMasterIdLst>
    <p:notesMasterId r:id="rId19"/>
  </p:notesMasterIdLst>
  <p:sldIdLst>
    <p:sldId id="258" r:id="rId2"/>
    <p:sldId id="277" r:id="rId3"/>
    <p:sldId id="279" r:id="rId4"/>
    <p:sldId id="280" r:id="rId5"/>
    <p:sldId id="281" r:id="rId6"/>
    <p:sldId id="260" r:id="rId7"/>
    <p:sldId id="261" r:id="rId8"/>
    <p:sldId id="262" r:id="rId9"/>
    <p:sldId id="263" r:id="rId10"/>
    <p:sldId id="282" r:id="rId11"/>
    <p:sldId id="265" r:id="rId12"/>
    <p:sldId id="283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E5A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DB52C5-E25F-4D9C-A886-3663F7EFABD5}" type="datetimeFigureOut">
              <a:rPr lang="ar-SA" smtClean="0"/>
              <a:t>15/05/1439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6EEC71-909B-44D5-87C3-32396718E7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3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EC71-909B-44D5-87C3-32396718E728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09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EC71-909B-44D5-87C3-32396718E72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41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EC71-909B-44D5-87C3-32396718E72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07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EC71-909B-44D5-87C3-32396718E72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63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1FA-92EF-48CA-A27C-0B44B50CAA5E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6B21-6881-49E4-B409-C372D4C79AB0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5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4AF4-A656-4814-BF89-7D0514ED568B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14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DC0B-4414-474C-97ED-E97EF334795B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7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6273-7E53-4AC2-B048-8BE283C12407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1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8ADD-A5B9-4CE8-B0BE-6B9CC35D2C80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577E-F7F5-452E-9D38-E95FA7983241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5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923-C979-44CB-BBC9-78199BB307E6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5D7-5672-4083-A20F-7CBFFACEC3F4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0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899D-20BE-4E8F-9078-92356D8A0E80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72B-7E61-4BCD-9469-B264B17B7288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0FF4-3B50-487D-8859-510AA2E6DC90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2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62DD-6892-446F-9222-BB903E412AA4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0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7516-AD73-4625-B842-43A44FB90528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6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9A3F-D61B-423C-ADAE-49B2E2C21D84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0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D6B9-1044-46EF-965C-C343751DE383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AC4F-B6B8-4B8D-AB3C-77426ACEAED7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66872" y="980493"/>
            <a:ext cx="5917756" cy="1137676"/>
          </a:xfrm>
          <a:solidFill>
            <a:srgbClr val="FFE48F"/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ar-SA" sz="5400" b="1" dirty="0" smtClean="0">
                <a:solidFill>
                  <a:srgbClr val="FF0000"/>
                </a:solidFill>
                <a:latin typeface="Simplified Arabic" panose="02020603050405020304" pitchFamily="18" charset="-78"/>
              </a:rPr>
              <a:t>ثانيًا: بنا</a:t>
            </a:r>
            <a:r>
              <a:rPr lang="ar-EG" sz="5400" b="1" dirty="0" smtClean="0">
                <a:solidFill>
                  <a:srgbClr val="FF0000"/>
                </a:solidFill>
                <a:latin typeface="Simplified Arabic" panose="02020603050405020304" pitchFamily="18" charset="-78"/>
              </a:rPr>
              <a:t>ء </a:t>
            </a:r>
            <a:r>
              <a:rPr lang="ar-SA" sz="5400" b="1" dirty="0" smtClean="0">
                <a:solidFill>
                  <a:srgbClr val="FF0000"/>
                </a:solidFill>
                <a:latin typeface="Simplified Arabic" panose="02020603050405020304" pitchFamily="18" charset="-78"/>
              </a:rPr>
              <a:t>الجملة</a:t>
            </a:r>
            <a:endParaRPr lang="ar-SA" sz="5400" b="1" dirty="0">
              <a:solidFill>
                <a:srgbClr val="FF0000"/>
              </a:solidFill>
              <a:latin typeface="Simplified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2143587" y="709913"/>
            <a:ext cx="8915400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الجملة النحوية: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الجملة التي تتضمن عنصري الإسناد، هما: المسند والمسند إليه.</a:t>
            </a:r>
            <a:r>
              <a:rPr lang="ar-SA" dirty="0">
                <a:solidFill>
                  <a:prstClr val="black"/>
                </a:solidFill>
              </a:rPr>
              <a:t> </a:t>
            </a:r>
            <a:endParaRPr lang="ar-SA" dirty="0" smtClean="0">
              <a:solidFill>
                <a:prstClr val="black"/>
              </a:solidFill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الجمل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الفعلية (</a:t>
            </a:r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الفعل والفاعل)   </a:t>
            </a:r>
            <a:r>
              <a:rPr lang="ar-SA" sz="2800" b="1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ء محمد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EG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الاسمية (ال</a:t>
            </a:r>
            <a:r>
              <a:rPr lang="ar-SA" sz="28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مبت</a:t>
            </a:r>
            <a:r>
              <a:rPr lang="ar-EG" sz="2800" b="1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دأ</a:t>
            </a:r>
            <a:r>
              <a:rPr lang="ar-EG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والخبر)     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العلم نور</a:t>
            </a:r>
            <a:r>
              <a:rPr lang="ar-SA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lvl="0">
              <a:buClr>
                <a:srgbClr val="A53010"/>
              </a:buClr>
            </a:pP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الجملة </a:t>
            </a:r>
            <a:r>
              <a:rPr lang="ar-SA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المعنوية: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الجملة التي تحقق المعنى المفيد في إطار مفهوم الفكرة التامة، بغض النظر عن عنصري الإسناد.</a:t>
            </a:r>
          </a:p>
          <a:p>
            <a:pPr marL="0" lvl="0" indent="0" algn="l" rtl="0">
              <a:spcBef>
                <a:spcPts val="0"/>
              </a:spcBef>
              <a:buClrTx/>
              <a:buNone/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5519547" y="493776"/>
            <a:ext cx="1335024" cy="826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7050024" y="1320452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3534982" y="1217841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ar-SA" dirty="0" smtClean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7009512" y="2083890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3469831" y="1910326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7050024" y="2674103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457258" y="2659372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</a:t>
            </a:r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2494" y="3871625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ar-SA" sz="2000" dirty="0" smtClean="0"/>
          </a:p>
        </p:txBody>
      </p:sp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7050024" y="493776"/>
            <a:ext cx="3384740" cy="79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 smtClean="0"/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7292"/>
              </p:ext>
            </p:extLst>
          </p:nvPr>
        </p:nvGraphicFramePr>
        <p:xfrm>
          <a:off x="2367023" y="735291"/>
          <a:ext cx="8464309" cy="38481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/>
                <a:gridCol w="4400309"/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4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كتب محمد الرسالة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جملة</a:t>
                      </a:r>
                      <a:endParaRPr lang="ar-SA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9609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إن يذاكر خالد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              ليست جملة     </a:t>
                      </a:r>
                    </a:p>
                  </a:txBody>
                  <a:tcPr/>
                </a:tc>
              </a:tr>
              <a:tr h="6886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هل جاء خالد؟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جملة </a:t>
                      </a:r>
                      <a:endParaRPr lang="ar-SA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نعم ( إجابة للسؤال السابق)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جملة </a:t>
                      </a:r>
                      <a:endParaRPr lang="ar-SA" sz="28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ف</a:t>
                      </a:r>
                      <a:r>
                        <a:rPr kumimoji="0" lang="ar-EG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َهِ</a:t>
                      </a: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مَ خالد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ليست جملة لأنها تحتاج إلى تتمة، في  حال لم يعرف المتلقي ماذا فهم؟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72524" y="272708"/>
            <a:ext cx="8915400" cy="6191753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ثانيًا</a:t>
            </a:r>
            <a:r>
              <a:rPr lang="ar-SA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تجنب اللغة العامية، والأسلوب اليومي في التعبير، وذلك بالتفريق بين الجمل المنطوقة والمكتوبة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endParaRPr lang="ar-SA" sz="14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rtl="0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اللغة المنطوقة:</a:t>
            </a:r>
            <a:endParaRPr lang="ar-SA" sz="3200" b="1" u="sng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تقتضي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جملا مختزلة 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وبسيطة.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2- تلقائية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حد 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لا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تقيم أولوية لحسن الصياغة وتنميق 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التعبير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endParaRPr lang="ar-SA" sz="3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 rtl="0">
              <a:spcBef>
                <a:spcPts val="0"/>
              </a:spcBef>
              <a:buClrTx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غير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ملتزمة بقواعد النحو والإملاء، 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آليات 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النطق السليم</a:t>
            </a:r>
            <a:r>
              <a:rPr lang="ar-EG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</a:p>
          <a:p>
            <a:pPr marL="457200" lvl="1" indent="0" rtl="0">
              <a:spcBef>
                <a:spcPts val="0"/>
              </a:spcBef>
              <a:buClrTx/>
              <a:buNone/>
            </a:pPr>
            <a:endParaRPr lang="ar-SA" sz="105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rtl="0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ar-SA" sz="32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اللغة </a:t>
            </a:r>
            <a:r>
              <a:rPr lang="ar-SA" sz="32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المكتوبة:</a:t>
            </a:r>
            <a:endParaRPr lang="ar-SA" sz="3200" b="1" u="sng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تقوم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نمط محدد </a:t>
            </a: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يقتضي إمعان النظر في أسلوبية الكتابة الفصيحة.</a:t>
            </a:r>
          </a:p>
          <a:p>
            <a:pPr marL="0" lvl="0" indent="0" rtl="0">
              <a:spcBef>
                <a:spcPts val="0"/>
              </a:spcBef>
              <a:buClrTx/>
              <a:buNone/>
            </a:pPr>
            <a:r>
              <a:rPr lang="ar-SA" sz="30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تراعي </a:t>
            </a:r>
            <a:r>
              <a:rPr lang="ar-SA" sz="3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قواعد النحو وصحة الإملاء، وتكون موافقة لقواعد اللغة الفصيحة.</a:t>
            </a:r>
          </a:p>
          <a:p>
            <a:pPr lvl="0">
              <a:buClr>
                <a:srgbClr val="A53010"/>
              </a:buClr>
            </a:pPr>
            <a:endParaRPr lang="ar-S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19109" y="82297"/>
            <a:ext cx="8069059" cy="705485"/>
          </a:xfrm>
          <a:solidFill>
            <a:srgbClr val="FFE48F"/>
          </a:solidFill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الحذر من استخدام اللغة المنطوقة مكان اللغة المكتوبة</a:t>
            </a:r>
            <a:endParaRPr lang="ar-SA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1167"/>
              </p:ext>
            </p:extLst>
          </p:nvPr>
        </p:nvGraphicFramePr>
        <p:xfrm>
          <a:off x="1525711" y="970344"/>
          <a:ext cx="10183413" cy="51130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96481"/>
                <a:gridCol w="5586932"/>
              </a:tblGrid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اكتب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لا تكتب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كلُّ الأشياء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التي وردت في الكتاب مفيدة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كلُّ </a:t>
                      </a:r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الأشيا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التي وردت في الكتاب مفيدة. </a:t>
                      </a:r>
                    </a:p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دون كتابة الهمزة في آخر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« أشياء» اعتمادًا على نطقه لها.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ذهبنا نبارك لأخيك توليه عملا جديدًا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رحنا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نبارك </a:t>
                      </a:r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لأخوك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لعمله الجديد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نريد أن نحصل على الجائزة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نبغي </a:t>
                      </a:r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ناخذ</a:t>
                      </a:r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الجايزة</a:t>
                      </a:r>
                      <a:endParaRPr lang="ar-SA" sz="2800" b="1" u="sng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كان اختبار مادَّة اللغة العربيَّة سهلا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كان </a:t>
                      </a:r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إختبار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اللغة العربية </a:t>
                      </a:r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سهل</a:t>
                      </a:r>
                      <a:endParaRPr lang="ar-SA" sz="2800" b="1" u="sng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ترقَّب حركة الشارع لأجل الحفاظ على سلامتك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ناظر</a:t>
                      </a:r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الشارع لأجل الحفاظ على سلامتك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نتمنى أن تحقق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منتجات بلادنا انتشارًا عالميا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sng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نتمنا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أن تحقق م</a:t>
                      </a:r>
                      <a:r>
                        <a:rPr lang="ar-EG" sz="28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ونتاجات</a:t>
                      </a:r>
                      <a:r>
                        <a:rPr lang="ar-EG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بلدنا </a:t>
                      </a:r>
                      <a:r>
                        <a:rPr lang="ar-SA" sz="28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انتشار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عالمي</a:t>
                      </a:r>
                      <a:endParaRPr lang="ar-SA" sz="2800" b="1" u="sng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  <a:tr h="53721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أصبح الآباء اليوم على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وعي بالتكنولوجيا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u="sng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أصبحوا</a:t>
                      </a:r>
                      <a:r>
                        <a:rPr lang="ar-SA" sz="28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u="sng" baseline="0" dirty="0" err="1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الأباء</a:t>
                      </a:r>
                      <a:r>
                        <a:rPr lang="ar-SA" sz="2800" b="1" u="sng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يعرفون التكنولوجيا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7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9330" y="486649"/>
            <a:ext cx="9763728" cy="5700019"/>
          </a:xfrm>
        </p:spPr>
        <p:txBody>
          <a:bodyPr>
            <a:noAutofit/>
          </a:bodyPr>
          <a:lstStyle/>
          <a:p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ثالثًا: أن تكون الجمل واضحة وغير م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لب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sz="3600" b="1" u="sng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سة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r>
              <a:rPr lang="ar-SA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وضوح الفكرة هو الجسر الذي يوصل الفكرة من الكاتب إلى القارئ، ويتطلب وضوح الجملة عددًا من الإجراءات: </a:t>
            </a:r>
          </a:p>
          <a:p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وضوح الفكر وتنظيمه.</a:t>
            </a:r>
          </a:p>
          <a:p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ترتيب الجمل وفق قوانين اللغة في التأليف.</a:t>
            </a:r>
          </a:p>
          <a:p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أن تحمل الجمل أفكارًا متسلسلة ومترابطة لتجنيب القارئ التشتت وغياب التركي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الدقة في استخدام الروابط ووضعها الوضع اللغوي الصحيح في الجملة.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85731" y="310535"/>
            <a:ext cx="9629050" cy="5876134"/>
          </a:xfrm>
        </p:spPr>
        <p:txBody>
          <a:bodyPr>
            <a:normAutofit fontScale="62500" lnSpcReduction="20000"/>
          </a:bodyPr>
          <a:lstStyle/>
          <a:p>
            <a:r>
              <a:rPr lang="ar-SA" sz="5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5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رابعًا</a:t>
            </a:r>
            <a:r>
              <a:rPr lang="ar-EG" sz="5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5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الالتزام بقواعد النحو</a:t>
            </a:r>
            <a:r>
              <a:rPr lang="ar-SA" sz="51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ar-SA" sz="45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الإعراب فرع 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المعنى، </a:t>
            </a:r>
            <a:r>
              <a:rPr lang="ar-SA" sz="45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ومن هنا يجب أن يراعي الكاتب القواعد النحوية حتى يتم إيصال المعنى. </a:t>
            </a:r>
            <a:endParaRPr lang="ar-SA" sz="45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70000"/>
              </a:lnSpc>
            </a:pP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وعليه </a:t>
            </a:r>
            <a:r>
              <a:rPr lang="ar-SA" sz="45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يدرك أن 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لكل</a:t>
            </a:r>
            <a:r>
              <a:rPr lang="ar-EG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ِّ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5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كلمة في الجملة وظيفة نحوية تقتضي شكلا بنائيًّا وإعرابيًّا يميزها عن غيرها في الجملة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ar-SA" sz="45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بواسطة الإعراب </a:t>
            </a:r>
            <a:r>
              <a:rPr lang="ar-SA" sz="45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تكتسب الجملة </a:t>
            </a:r>
            <a:r>
              <a:rPr lang="ar-SA" sz="45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حرية في الترتيب تقديمًا </a:t>
            </a:r>
            <a:r>
              <a:rPr lang="ar-SA" sz="45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وتأخيرًا</a:t>
            </a:r>
            <a:r>
              <a:rPr lang="ar-EG" sz="45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EG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الاحتفاظ بالمعنى دون أن يؤدي إلى للبس أو الغموض</a:t>
            </a:r>
            <a:r>
              <a:rPr lang="en-US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4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70000"/>
              </a:lnSpc>
            </a:pP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قال تعال</a:t>
            </a:r>
            <a:r>
              <a:rPr lang="ar-EG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ى: 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SA" sz="45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أَنَّ اللَّهَ بَرِي ءٌ مِنَ الْمُشْرِكِينَ </a:t>
            </a:r>
            <a:r>
              <a:rPr lang="ar-SA" sz="45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وَرَسُولُهُ</a:t>
            </a:r>
            <a:r>
              <a:rPr lang="ar-SA" sz="45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</a:t>
            </a:r>
            <a:r>
              <a:rPr lang="ar-SA" sz="4500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 </a:t>
            </a:r>
            <a:endParaRPr lang="ar-SA" sz="45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19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92460" y="295857"/>
            <a:ext cx="8954594" cy="3615267"/>
          </a:xfrm>
        </p:spPr>
        <p:txBody>
          <a:bodyPr>
            <a:normAutofit/>
          </a:bodyPr>
          <a:lstStyle/>
          <a:p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خامسًا: تجنب </a:t>
            </a:r>
            <a:r>
              <a:rPr lang="ar-SA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الأخطاء الأسلوبية:</a:t>
            </a:r>
          </a:p>
          <a:p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 ينفر القارئ من بعض الكتابات لوقوع خلط في أساليب الجمل، كاستخدام أسلوب الإنشاء في موضع الخبر، أو العكس، أو أ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يخلط بين الأسلوب الذاتي والموضوعي في ت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أليف جمله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في</a:t>
            </a:r>
            <a:r>
              <a:rPr lang="ar-EG" sz="32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ؤدي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ذلك إلى نفور القارئ من المكتوب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وعد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 تحققه من ص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 المعل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مات </a:t>
            </a: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</a:t>
            </a: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</a:t>
            </a:r>
            <a:r>
              <a:rPr lang="ar-SA" sz="32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يتها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t="10350" r="7765" b="14156"/>
          <a:stretch/>
        </p:blipFill>
        <p:spPr>
          <a:xfrm>
            <a:off x="1817225" y="3084653"/>
            <a:ext cx="9334983" cy="3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96901" y="1042948"/>
            <a:ext cx="8534400" cy="3615267"/>
          </a:xfrm>
        </p:spPr>
        <p:txBody>
          <a:bodyPr>
            <a:normAutofit/>
          </a:bodyPr>
          <a:lstStyle/>
          <a:p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u="sng" dirty="0" err="1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</a:t>
            </a:r>
            <a:r>
              <a:rPr lang="ar-EG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دسًا: 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الالتزام </a:t>
            </a:r>
            <a:r>
              <a:rPr lang="ar-SA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بعلامات الترقيم:</a:t>
            </a:r>
          </a:p>
          <a:p>
            <a:pPr>
              <a:lnSpc>
                <a:spcPct val="150000"/>
              </a:lnSpc>
            </a:pP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تقابل </a:t>
            </a:r>
            <a:r>
              <a:rPr lang="ar-SA" sz="36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علامات الترقيم النغمات الصوتية في اللغة المنطوقة</a:t>
            </a:r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فإذا أهملت حصل لبس في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فهم الأفكار عن</a:t>
            </a:r>
            <a:r>
              <a:rPr lang="ar-EG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 القراءة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3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فهي ت</a:t>
            </a:r>
            <a:r>
              <a:rPr lang="ar-EG" sz="3600" b="1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ؤدي</a:t>
            </a:r>
            <a:r>
              <a:rPr lang="ar-EG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دورًا هامًا في تحقيق الدلالة وإتمام المعاني</a:t>
            </a:r>
            <a:r>
              <a:rPr lang="en-US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57951" y="82951"/>
            <a:ext cx="8596668" cy="756214"/>
          </a:xfrm>
          <a:solidFill>
            <a:srgbClr val="FFE48F"/>
          </a:solidFill>
        </p:spPr>
        <p:txBody>
          <a:bodyPr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1- تع</a:t>
            </a:r>
            <a:r>
              <a:rPr lang="ar-EG" b="1" dirty="0" smtClean="0">
                <a:solidFill>
                  <a:srgbClr val="FF0000"/>
                </a:solidFill>
              </a:rPr>
              <a:t>ريف الجملة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0657" y="943337"/>
            <a:ext cx="10602411" cy="55847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EG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هي المكون الثاني في النظام اللغوي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وقد تعددت أقوال العلماء وتعريفاتهم في تحديد مفهومها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16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ar-EG" sz="1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تعريفه عند العرب القدماء: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اللفظ </a:t>
            </a:r>
            <a:r>
              <a:rPr lang="ar-SA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المستقل بنفسه، المفيد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لمعناه.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ar-EG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تعريفه عند 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المحدثين: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الحد </a:t>
            </a:r>
            <a:r>
              <a:rPr lang="ar-EG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الأدنى من الكلمات التي تحمل معنى يحسن السكوت 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عليه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مثل: ق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 عمر بن الخطاب –رضي الله عنه-: «خالطوا الناس بالأخلاق، وزايلوهم بالأعمال»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فقوله مكون من جملتين هما: الجملة الأولى: </a:t>
            </a:r>
            <a:r>
              <a:rPr lang="ar-EG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«خالطوا </a:t>
            </a:r>
            <a:r>
              <a:rPr lang="ar-EG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الناس </a:t>
            </a:r>
            <a:r>
              <a:rPr lang="ar-EG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بالأخلاق»، 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ar-EG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والجملة الثانية: «وزايلوهم </a:t>
            </a:r>
            <a:r>
              <a:rPr lang="ar-EG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بالأعمال</a:t>
            </a:r>
            <a:r>
              <a:rPr lang="ar-EG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»، ولكلِّ واحدة منهما معنى مستقل وتام</a:t>
            </a:r>
            <a:r>
              <a:rPr lang="en-US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فالجملة إذًا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الكلام الذي </a:t>
            </a:r>
            <a:r>
              <a:rPr lang="ar-EG" sz="2800" b="1" u="sng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نقرؤه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أو نسمعه، مؤلفًا من عدد من الوحدات (الكلمات)، تشكل معًا معنى تامًا ومفيدًا، يحسن السكوت عليه</a:t>
            </a:r>
            <a:r>
              <a:rPr lang="en-US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EG" sz="2800" b="1" u="sng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buClr>
                <a:srgbClr val="1CADE4"/>
              </a:buClr>
            </a:pPr>
            <a:endParaRPr lang="ar-EG" sz="2800" b="1" u="sng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8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 noGrp="1"/>
          </p:cNvSpPr>
          <p:nvPr>
            <p:ph type="title"/>
          </p:nvPr>
        </p:nvSpPr>
        <p:spPr>
          <a:xfrm>
            <a:off x="1178303" y="55111"/>
            <a:ext cx="10058400" cy="766692"/>
          </a:xfrm>
          <a:prstGeom prst="rect">
            <a:avLst/>
          </a:prstGeom>
          <a:solidFill>
            <a:srgbClr val="FFE48F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</a:t>
            </a:r>
            <a:r>
              <a:rPr lang="ar-EG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أنماط </a:t>
            </a:r>
            <a:r>
              <a:rPr lang="ar-SA" sz="4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الجملة</a:t>
            </a:r>
            <a:endParaRPr lang="ar-SA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عنصر نائب للمحتوى 9"/>
          <p:cNvSpPr txBox="1">
            <a:spLocks noGrp="1"/>
          </p:cNvSpPr>
          <p:nvPr>
            <p:ph idx="1"/>
          </p:nvPr>
        </p:nvSpPr>
        <p:spPr>
          <a:xfrm>
            <a:off x="1097279" y="1250065"/>
            <a:ext cx="10139424" cy="41601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تتن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 الجمل في بنيتها الشكلية بين الطول والقصر، وبين البساطة والتعقيد، ومن أنماط الجملة في العربية هي:</a:t>
            </a:r>
          </a:p>
          <a:p>
            <a:pPr algn="r"/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أولًا</a:t>
            </a:r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الجملة البسيطة: </a:t>
            </a:r>
          </a:p>
          <a:p>
            <a:pPr marL="0" lvl="0" indent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ar-SA" sz="32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هي </a:t>
            </a:r>
            <a:r>
              <a:rPr lang="ar-SA" sz="32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القصيرة التي تقتضي أداء قصيرًا في الوقف</a:t>
            </a:r>
            <a:r>
              <a:rPr lang="ar-SA" sz="3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32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وتحتوي على فائدة تامة إلا أنها </a:t>
            </a:r>
            <a:r>
              <a:rPr lang="ar-SA" sz="3200" b="1" u="sng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جزئية، </a:t>
            </a:r>
            <a:r>
              <a:rPr lang="ar-SA" sz="32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وتتكون </a:t>
            </a:r>
            <a:r>
              <a:rPr lang="ar-SA" sz="3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من:</a:t>
            </a:r>
          </a:p>
          <a:p>
            <a:pPr marL="0" lvl="0" indent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ar-SA" sz="32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</a:t>
            </a: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(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فعل وفاعل) مثل:  </a:t>
            </a:r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يحمي الجنود </a:t>
            </a:r>
            <a:r>
              <a:rPr lang="ar-SA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أوطانهم</a:t>
            </a:r>
            <a:endParaRPr lang="ar-SA" sz="32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          أو 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(مبتدأ وخبر) مثل: </a:t>
            </a:r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العلم </a:t>
            </a:r>
            <a:r>
              <a:rPr lang="ar-SA" sz="3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نور 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772" y="155829"/>
            <a:ext cx="9809544" cy="579355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60000"/>
              </a:lnSpc>
              <a:buClr>
                <a:srgbClr val="E48312"/>
              </a:buClr>
            </a:pPr>
            <a:r>
              <a:rPr lang="ar-SA" sz="16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ثانيًا</a:t>
            </a:r>
            <a:r>
              <a:rPr lang="ar-SA" sz="16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الجمل</a:t>
            </a:r>
            <a:r>
              <a:rPr lang="ar-EG" sz="160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المركبة: </a:t>
            </a:r>
            <a:endParaRPr lang="ar-SA" sz="16000" b="1" u="sng" dirty="0" smtClea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lnSpc>
                <a:spcPct val="160000"/>
              </a:lnSpc>
              <a:buClr>
                <a:srgbClr val="E48312"/>
              </a:buClr>
            </a:pPr>
            <a:r>
              <a:rPr lang="ar-SA" sz="112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هي </a:t>
            </a:r>
            <a:r>
              <a:rPr lang="ar-SA" sz="112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التي تصاغ من جملتين مستقلتين أو أكثر من الجمل البسيطة، وترتبط فيما بينها برابط لفظي أو معنوي</a:t>
            </a:r>
            <a:r>
              <a:rPr lang="ar-EG" sz="112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r>
              <a:rPr lang="ar-EG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(كالارتباط </a:t>
            </a:r>
            <a:r>
              <a:rPr lang="ar-EG" sz="11200" b="1" dirty="0" err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العطفي</a:t>
            </a:r>
            <a:r>
              <a:rPr lang="ar-EG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أو السببي، أو الشرطي الذي تكون فيه إحدى الجمل نتيجة للأخرى)، وتتحد جميع أجزاء الجملة المركبة في وحدة الفكرة التي يقصد المتكلم التعبير عنها</a:t>
            </a:r>
            <a:r>
              <a:rPr lang="en-US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lvl="0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ar-SA" sz="11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</a:t>
            </a:r>
            <a:r>
              <a:rPr lang="ar-EG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ارتباط </a:t>
            </a:r>
            <a:r>
              <a:rPr lang="ar-SA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</a:t>
            </a:r>
            <a:r>
              <a:rPr lang="ar-EG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طفي: </a:t>
            </a:r>
            <a:r>
              <a:rPr lang="ar-EG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قوله تعالى:</a:t>
            </a:r>
            <a:r>
              <a:rPr lang="ar-EG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SA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جاء نصر الله والفتح * ورأيت الناس يدخلون في دين الله أفواجا * فسبح بحمد ربك واستغفره* إنه كان توابا</a:t>
            </a:r>
            <a:r>
              <a:rPr lang="ar-SA" sz="112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</a:t>
            </a:r>
            <a:endParaRPr lang="ar-EG" sz="112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  <a:sym typeface="AGA Arabesque" panose="05010101010101010101" pitchFamily="2" charset="2"/>
            </a:endParaRPr>
          </a:p>
          <a:p>
            <a:pPr lvl="0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ar-EG" sz="11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الارتباط</a:t>
            </a:r>
            <a:r>
              <a:rPr lang="ar-SA" sz="11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السبب</a:t>
            </a:r>
            <a:r>
              <a:rPr lang="ar-EG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r>
              <a:rPr lang="ar-SA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النجاح أساسه العمل</a:t>
            </a:r>
            <a:r>
              <a:rPr lang="ar-EG" sz="11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 ذهب خالد إلى الجامعة ليدرس</a:t>
            </a:r>
            <a:r>
              <a:rPr lang="en-US" sz="11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11200" b="1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ar-SA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1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</a:t>
            </a:r>
            <a:r>
              <a:rPr lang="ar-EG" sz="11200" b="1" dirty="0" err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رتباط</a:t>
            </a:r>
            <a:r>
              <a:rPr lang="ar-EG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1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الشرطي: </a:t>
            </a:r>
            <a:r>
              <a:rPr lang="ar-SA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يذاكر ينجح</a:t>
            </a:r>
            <a:r>
              <a:rPr lang="ar-EG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  </a:t>
            </a:r>
            <a:r>
              <a:rPr lang="ar-SA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إن جئتنا فسنكرمك</a:t>
            </a:r>
            <a:r>
              <a:rPr lang="ar-EG" sz="11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endParaRPr lang="ar-SA" sz="112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62582" y="416688"/>
            <a:ext cx="10087337" cy="5649175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ثالثًا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SA" sz="36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المعقدة أو </a:t>
            </a:r>
            <a:r>
              <a:rPr lang="ar-SA" sz="36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المتداخلة:</a:t>
            </a:r>
            <a:endParaRPr lang="ar-SA" sz="3600" b="1" u="sng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spc="-5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</a:t>
            </a:r>
            <a:r>
              <a:rPr lang="ar-SA" sz="3000" b="1" spc="-5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هي </a:t>
            </a:r>
            <a:r>
              <a:rPr lang="ar-SA" sz="3000" b="1" u="sng" spc="-50" dirty="0">
                <a:solidFill>
                  <a:schemeClr val="tx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الجملة التي تتكون من جملة مستقلة واحدة وعدة جمل بسيطة تابعة لها</a:t>
            </a:r>
            <a:r>
              <a:rPr lang="ar-SA" sz="3000" b="1" u="sng" spc="-50" dirty="0" smtClean="0">
                <a:solidFill>
                  <a:schemeClr val="tx1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.</a:t>
            </a:r>
          </a:p>
          <a:p>
            <a:pPr marL="0" lvl="0" indent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ar-EG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  <a:p>
            <a:pPr marL="0" lvl="0" indent="0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ar-EG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</a:t>
            </a:r>
            <a:r>
              <a:rPr lang="ar-SA" sz="3000" b="1" u="sng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تدور </a:t>
            </a:r>
            <a:r>
              <a:rPr lang="ar-SA" sz="30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هذه الجمل حول مسألة واحدة تتداخل فيها المعاني، ولا يكتمل المعنى إلا بالربط بينها </a:t>
            </a:r>
            <a:r>
              <a:rPr lang="ar-SA" sz="30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SA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سياق لغوي </a:t>
            </a:r>
            <a:r>
              <a:rPr lang="ar-SA" sz="30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واحد. </a:t>
            </a:r>
          </a:p>
          <a:p>
            <a:pPr marL="0" lvl="0" indent="0" algn="ctr" defTabSz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ar-SA" sz="30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 </a:t>
            </a:r>
            <a:r>
              <a:rPr lang="ar-EG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ومثال ذلك قوله ت</a:t>
            </a:r>
            <a:r>
              <a:rPr lang="ar-SA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عال</a:t>
            </a:r>
            <a:r>
              <a:rPr lang="ar-EG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 2" panose="05020102010507070707" pitchFamily="18" charset="2"/>
              </a:rPr>
              <a:t>ى:</a:t>
            </a:r>
            <a:r>
              <a:rPr lang="ar-SA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</a:t>
            </a:r>
            <a:r>
              <a:rPr lang="ar-SA" sz="3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أفلم </a:t>
            </a:r>
            <a:r>
              <a:rPr lang="ar-SA" sz="3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يسيروا في الأرض* فينظروا كيف كان عاقبة الذين من قبلهم* كانوا أكثر منهم * وأشد قوة وآثارًا في الأرض * فما أغنى عنهم ما كانوا </a:t>
            </a:r>
            <a:r>
              <a:rPr lang="ar-SA" sz="30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يكسبون</a:t>
            </a:r>
            <a:r>
              <a:rPr lang="ar-SA" sz="30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</a:t>
            </a:r>
            <a:endParaRPr lang="ar-SA" sz="30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3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33914" y="228556"/>
            <a:ext cx="8819909" cy="799392"/>
          </a:xfrm>
          <a:solidFill>
            <a:srgbClr val="FFE48F"/>
          </a:solidFill>
        </p:spPr>
        <p:txBody>
          <a:bodyPr>
            <a:no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دور الجملة في تشكيل النص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006998" y="1068460"/>
            <a:ext cx="10386619" cy="5586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تأتي الجملة في مرحلة تالية بع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 انتقاء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الكلمات في التركيب للتعبير عن الفكرة.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تقوم الجملة بوظيفة بارزة في الربط والتعليق بين المفردات المتعاقبة</a:t>
            </a:r>
            <a:r>
              <a:rPr lang="ar-EG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؛ لتشكل منظومة لغوية مقبولة في العرف اللغوي</a:t>
            </a:r>
            <a:r>
              <a:rPr lang="en-US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2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تعمل الجملة على تحقيق التواصل بين الأفراد المتكلمين.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الجملة هي حلقة التفاهم بين  المتكلم والسامع، </a:t>
            </a:r>
            <a:r>
              <a:rPr lang="ar-EG" sz="32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الكاتب والقارئ.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تتحقق بالجملة أولى مراحل الدلالة المكتملة.</a:t>
            </a:r>
          </a:p>
          <a:p>
            <a:pPr marL="0" indent="0">
              <a:buNone/>
            </a:pP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ar-SA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01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91518" y="40511"/>
            <a:ext cx="10092519" cy="6332463"/>
          </a:xfrm>
        </p:spPr>
        <p:txBody>
          <a:bodyPr>
            <a:normAutofit fontScale="92500"/>
          </a:bodyPr>
          <a:lstStyle/>
          <a:p>
            <a:endParaRPr lang="ar-SA" sz="1100" b="1" u="sng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8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الدلالي لا يتم </a:t>
            </a:r>
            <a:r>
              <a:rPr lang="ar-SA" sz="2800" b="1" u="sng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بمج</a:t>
            </a:r>
            <a:r>
              <a:rPr lang="ar-EG" sz="28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رد انتقاء الكلمات فحسب، وإنما يضاف إليه معطيات أخرى</a:t>
            </a:r>
            <a:r>
              <a:rPr lang="ar-SA" sz="28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بأمور:</a:t>
            </a:r>
          </a:p>
          <a:p>
            <a:endParaRPr lang="ar-SA" sz="100" b="1" u="sng" dirty="0" smtClean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ويتجلى أول هذه المعطيات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فهم ال</a:t>
            </a:r>
            <a:r>
              <a:rPr lang="ar-EG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وظائف التي تمثلها هذه الكلمات في الجملة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ومدى وضعها الموضع الذي </a:t>
            </a:r>
            <a:r>
              <a:rPr lang="ar-EG" sz="2800" b="1" u="sng" dirty="0" err="1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يتطلبها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التركيب بنية ودلالة: </a:t>
            </a:r>
            <a:endParaRPr lang="ar-SA" sz="2800" b="1" u="sng" dirty="0" smtClean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نحو: « </a:t>
            </a:r>
            <a:r>
              <a:rPr lang="ar-SA" sz="3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مدح المديرُ الموظفَ» ، « مدح الموظفُ المديرَ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». </a:t>
            </a:r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  <a:r>
              <a:rPr lang="ar-SA" sz="2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عملي</a:t>
            </a:r>
            <a:r>
              <a:rPr lang="ar-EG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الربط </a:t>
            </a:r>
            <a:r>
              <a:rPr lang="ar-SA" sz="28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والارتباط بين العناصر اللغوية في الجملة الواحدة، بما </a:t>
            </a:r>
            <a:r>
              <a:rPr lang="ar-SA" sz="28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يتضمنه ذلك من تقديم وتأخير، وأثر ذلك على المعنى،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لتحقيق مقاصد التعبير في الكلام.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نحو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« يترك الش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ِّ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 الصادق أثرًا في نفوس المتلقين».         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 الش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ِّ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عرُ الصَّادقُ يتركُ أثرًا في نفوس المتلقين»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« في نفوس المتلقين الش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ِّ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عرُ الصَّادقُ يتركُ أثرًا»   </a:t>
            </a:r>
          </a:p>
          <a:p>
            <a:pPr algn="ctr"/>
            <a:endParaRPr lang="ar-SA" sz="1400" b="1" dirty="0" smtClean="0">
              <a:solidFill>
                <a:schemeClr val="tx1"/>
              </a:solidFill>
            </a:endParaRPr>
          </a:p>
          <a:p>
            <a:endParaRPr lang="ar-SA" sz="12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973483" y="4414788"/>
            <a:ext cx="9266571" cy="18382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741990" y="399327"/>
            <a:ext cx="9855842" cy="4427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       </a:t>
            </a:r>
          </a:p>
          <a:p>
            <a:pPr>
              <a:lnSpc>
                <a:spcPct val="150000"/>
              </a:lnSpc>
            </a:pP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اختلاف السياق، فهو عنصر بارز في تحديد مفهوم الجملة،</a:t>
            </a:r>
            <a:r>
              <a:rPr lang="ar-SA" sz="2800" b="1" u="sng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فمعاني الجمل قد تتغير باختلاف السياق الذي ترد فيه.</a:t>
            </a:r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فعل</a:t>
            </a:r>
            <a:r>
              <a:rPr lang="ar-EG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ى سبيل المثال نجد أن الجملة منفصلة عن سياقها تفيد المدح والتبجيل۔</a:t>
            </a:r>
            <a:r>
              <a:rPr lang="en-US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8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defTabSz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ar-SA" sz="28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وعليه </a:t>
            </a:r>
            <a:r>
              <a:rPr lang="ar-SA" sz="28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</a:t>
            </a:r>
            <a:r>
              <a:rPr lang="ar-SA" sz="2800" b="1" u="sng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معنى الجملة يكتمل ويتحقق بتضافر هذه المعطيات لتعطي المعنى التام وتحقق التواصل والفهم السليم بين المتكلم والسامع والكاتب </a:t>
            </a:r>
            <a:r>
              <a:rPr lang="ar-SA" sz="2800" b="1" u="sng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والقارئ</a:t>
            </a:r>
            <a:r>
              <a:rPr lang="ar-EG" sz="28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۔</a:t>
            </a:r>
            <a:endParaRPr lang="ar-SA" sz="2800" b="1" dirty="0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SA" sz="1600" dirty="0" smtClean="0"/>
          </a:p>
          <a:p>
            <a:endParaRPr lang="ar-SA" sz="1600" dirty="0" smtClean="0"/>
          </a:p>
          <a:p>
            <a:endParaRPr lang="ar-SA" sz="16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03314" y="1229555"/>
            <a:ext cx="9107655" cy="4622860"/>
          </a:xfrm>
        </p:spPr>
        <p:txBody>
          <a:bodyPr>
            <a:normAutofit/>
          </a:bodyPr>
          <a:lstStyle/>
          <a:p>
            <a:endParaRPr lang="ar-SA" sz="1100" dirty="0" smtClean="0"/>
          </a:p>
          <a:p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حتى يتحقق للكاتب حسن </a:t>
            </a:r>
            <a:r>
              <a:rPr lang="ar-SA" sz="2800" b="1" dirty="0" err="1" smtClean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التعبي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ر </a:t>
            </a:r>
            <a:r>
              <a:rPr lang="ar-SA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وسلامة الت</a:t>
            </a:r>
            <a:r>
              <a:rPr lang="ar-EG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أليف </a:t>
            </a:r>
            <a:r>
              <a:rPr lang="ar-SA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ينبغي </a:t>
            </a:r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أن يراعي الأسس الكتابية الآتية:</a:t>
            </a:r>
            <a:endParaRPr lang="ar-SA" sz="12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EG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أولًا: </a:t>
            </a:r>
            <a:r>
              <a:rPr lang="ar-SA" sz="32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اختيار</a:t>
            </a:r>
            <a:r>
              <a:rPr lang="ar-SA" sz="3200" b="1" u="sng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الجمل المتممة للمعنى، لا أشباه الجمل:</a:t>
            </a:r>
          </a:p>
          <a:p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المقصود من هذا أن تكون الجملة تامة من حيث المعنى. </a:t>
            </a:r>
          </a:p>
          <a:p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هناك فرق بين استخدام لفظ «جملة» نحويًّا واستخدامها للدلالة على المعنى.</a:t>
            </a:r>
          </a:p>
          <a:p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-3340608" y="3595582"/>
            <a:ext cx="8010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                                     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6972390" y="5132707"/>
            <a:ext cx="2347400" cy="1344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6256356" y="4111181"/>
            <a:ext cx="5749328" cy="179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659428" y="4271202"/>
            <a:ext cx="5749328" cy="179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9319790" y="5107780"/>
            <a:ext cx="2347400" cy="1344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sp>
        <p:nvSpPr>
          <p:cNvPr id="12" name="عنصر نائب للمحتوى 2"/>
          <p:cNvSpPr>
            <a:spLocks noGrp="1"/>
          </p:cNvSpPr>
          <p:nvPr>
            <p:ph type="title"/>
          </p:nvPr>
        </p:nvSpPr>
        <p:spPr>
          <a:xfrm>
            <a:off x="2403315" y="112058"/>
            <a:ext cx="8534400" cy="833428"/>
          </a:xfrm>
          <a:solidFill>
            <a:srgbClr val="FFE48F"/>
          </a:solidFill>
        </p:spPr>
        <p:txBody>
          <a:bodyPr>
            <a:no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 ش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روط بناء</a:t>
            </a: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الصحيح</a:t>
            </a:r>
            <a:r>
              <a:rPr lang="ar-EG" sz="48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endParaRPr lang="ar-SA" sz="4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1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0" grpId="0" build="p"/>
      <p:bldP spid="11" grpId="0" build="p"/>
      <p:bldP spid="12" grpId="0" build="p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3289</TotalTime>
  <Words>1313</Words>
  <Application>Microsoft Office PowerPoint</Application>
  <PresentationFormat>ملء الشاشة</PresentationFormat>
  <Paragraphs>137</Paragraphs>
  <Slides>17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9" baseType="lpstr">
      <vt:lpstr>AGA Arabesque</vt:lpstr>
      <vt:lpstr>Arial</vt:lpstr>
      <vt:lpstr>Calibri</vt:lpstr>
      <vt:lpstr>Century Gothic</vt:lpstr>
      <vt:lpstr>Simplified Arabic</vt:lpstr>
      <vt:lpstr>Simplified Arabic</vt:lpstr>
      <vt:lpstr>Tahoma</vt:lpstr>
      <vt:lpstr>Traditional Arabic</vt:lpstr>
      <vt:lpstr>Wingdings</vt:lpstr>
      <vt:lpstr>Wingdings 2</vt:lpstr>
      <vt:lpstr>Wingdings 3</vt:lpstr>
      <vt:lpstr>ربطة</vt:lpstr>
      <vt:lpstr>عرض تقديمي في PowerPoint</vt:lpstr>
      <vt:lpstr>1- تعريف الجملة</vt:lpstr>
      <vt:lpstr>2- أنماط الجملة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4- شروط بناء الجملة الصحيحة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تعريف الجملة:</dc:title>
  <dc:creator>OLa B</dc:creator>
  <cp:lastModifiedBy>MAC BOOK PRO</cp:lastModifiedBy>
  <cp:revision>64</cp:revision>
  <dcterms:created xsi:type="dcterms:W3CDTF">2018-01-24T08:27:18Z</dcterms:created>
  <dcterms:modified xsi:type="dcterms:W3CDTF">2018-01-31T14:09:12Z</dcterms:modified>
</cp:coreProperties>
</file>