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1"/>
  </p:notesMasterIdLst>
  <p:sldIdLst>
    <p:sldId id="256" r:id="rId2"/>
    <p:sldId id="257" r:id="rId3"/>
    <p:sldId id="25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286"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800"/>
    <a:srgbClr val="003300"/>
    <a:srgbClr val="4BFF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576"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00EDC-9B4F-4686-90E1-6523CEC4E41E}" type="datetimeFigureOut">
              <a:rPr lang="ar-SA" smtClean="0"/>
              <a:pPr/>
              <a:t>24/11/35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066FA4-C37A-42D4-9EB1-3F2769D08737}" type="slidenum">
              <a:rPr lang="ar-SA" smtClean="0"/>
              <a:pPr/>
              <a:t>‹#›</a:t>
            </a:fld>
            <a:endParaRPr lang="ar-SA"/>
          </a:p>
        </p:txBody>
      </p:sp>
    </p:spTree>
    <p:extLst>
      <p:ext uri="{BB962C8B-B14F-4D97-AF65-F5344CB8AC3E}">
        <p14:creationId xmlns:p14="http://schemas.microsoft.com/office/powerpoint/2010/main" xmlns="" val="239703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D066FA4-C37A-42D4-9EB1-3F2769D08737}" type="slidenum">
              <a:rPr lang="ar-SA" smtClean="0"/>
              <a:pPr/>
              <a:t>1</a:t>
            </a:fld>
            <a:endParaRPr lang="ar-SA"/>
          </a:p>
        </p:txBody>
      </p:sp>
    </p:spTree>
    <p:extLst>
      <p:ext uri="{BB962C8B-B14F-4D97-AF65-F5344CB8AC3E}">
        <p14:creationId xmlns:p14="http://schemas.microsoft.com/office/powerpoint/2010/main" xmlns="" val="385773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769E3BA-8773-4233-B3A8-6F442663C130}" type="datetimeFigureOut">
              <a:rPr lang="ar-SA" smtClean="0"/>
              <a:pPr/>
              <a:t>24/11/35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769E3BA-8773-4233-B3A8-6F442663C130}" type="datetimeFigureOut">
              <a:rPr lang="ar-SA" smtClean="0"/>
              <a:pPr/>
              <a:t>24/11/35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69E3BA-8773-4233-B3A8-6F442663C130}" type="datetimeFigureOut">
              <a:rPr lang="ar-SA" smtClean="0"/>
              <a:pPr/>
              <a:t>24/11/35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39CD7F-6548-46A8-9F66-5B44D68E6E3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a:xfrm>
            <a:off x="1428728" y="4143380"/>
            <a:ext cx="6400800" cy="1752600"/>
          </a:xfrm>
        </p:spPr>
        <p:txBody>
          <a:bodyPr>
            <a:normAutofit fontScale="85000" lnSpcReduction="20000"/>
          </a:bodyPr>
          <a:lstStyle/>
          <a:p>
            <a:endParaRPr lang="ar-SA" sz="4400" b="1" dirty="0" smtClean="0">
              <a:solidFill>
                <a:schemeClr val="bg1"/>
              </a:solidFill>
            </a:endParaRPr>
          </a:p>
          <a:p>
            <a:r>
              <a:rPr lang="ar-SA" sz="4400" b="1" dirty="0" smtClean="0">
                <a:solidFill>
                  <a:schemeClr val="bg1"/>
                </a:solidFill>
              </a:rPr>
              <a:t>الفصل </a:t>
            </a:r>
            <a:r>
              <a:rPr lang="ar-EG" sz="4400" b="1" dirty="0" smtClean="0">
                <a:solidFill>
                  <a:schemeClr val="bg1"/>
                </a:solidFill>
              </a:rPr>
              <a:t>السابع</a:t>
            </a:r>
            <a:endParaRPr lang="ar-SA" sz="4400" b="1" dirty="0" smtClean="0">
              <a:solidFill>
                <a:schemeClr val="bg1"/>
              </a:solidFill>
            </a:endParaRPr>
          </a:p>
          <a:p>
            <a:r>
              <a:rPr lang="ar-SA" sz="4400" b="1" dirty="0" smtClean="0">
                <a:solidFill>
                  <a:schemeClr val="bg1"/>
                </a:solidFill>
              </a:rPr>
              <a:t>مهارات </a:t>
            </a:r>
            <a:r>
              <a:rPr lang="ar-EG" sz="4400" b="1" dirty="0" smtClean="0">
                <a:solidFill>
                  <a:schemeClr val="bg1"/>
                </a:solidFill>
              </a:rPr>
              <a:t>الاتصال في بيئة العمل</a:t>
            </a:r>
            <a:endParaRPr lang="ar-SA" sz="4400" b="1" dirty="0" smtClean="0">
              <a:solidFill>
                <a:schemeClr val="bg1"/>
              </a:solidFill>
            </a:endParaRPr>
          </a:p>
          <a:p>
            <a:endParaRPr lang="ar-SA" b="1" dirty="0" smtClean="0">
              <a:solidFill>
                <a:schemeClr val="bg1"/>
              </a:solidFill>
            </a:endParaRPr>
          </a:p>
          <a:p>
            <a:endParaRPr lang="ar-SA" dirty="0"/>
          </a:p>
        </p:txBody>
      </p:sp>
      <p:sp>
        <p:nvSpPr>
          <p:cNvPr id="9" name="Rectangle 8"/>
          <p:cNvSpPr/>
          <p:nvPr/>
        </p:nvSpPr>
        <p:spPr>
          <a:xfrm>
            <a:off x="0" y="1844824"/>
            <a:ext cx="9144000" cy="2232248"/>
          </a:xfrm>
          <a:prstGeom prst="rect">
            <a:avLst/>
          </a:prstGeom>
          <a:solidFill>
            <a:schemeClr val="bg1"/>
          </a:solidFill>
          <a:ln>
            <a:solidFill>
              <a:schemeClr val="bg1"/>
            </a:solidFill>
          </a:ln>
          <a:scene3d>
            <a:camera prst="orthographicFront"/>
            <a:lightRig rig="threePt" dir="t"/>
          </a:scene3d>
          <a:sp3d contourW="6350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Rectangle 12"/>
          <p:cNvSpPr/>
          <p:nvPr/>
        </p:nvSpPr>
        <p:spPr>
          <a:xfrm>
            <a:off x="2843808" y="6505599"/>
            <a:ext cx="2925801" cy="307777"/>
          </a:xfrm>
          <a:prstGeom prst="rect">
            <a:avLst/>
          </a:prstGeom>
        </p:spPr>
        <p:txBody>
          <a:bodyPr wrap="none">
            <a:spAutoFit/>
          </a:bodyPr>
          <a:lstStyle/>
          <a:p>
            <a:r>
              <a:rPr lang="ar-SA" sz="1400" b="1" dirty="0" smtClean="0">
                <a:solidFill>
                  <a:schemeClr val="bg1"/>
                </a:solidFill>
              </a:rPr>
              <a:t>عمادة السنة التحضيرية والدراسات المساندة  </a:t>
            </a:r>
            <a:endParaRPr lang="ar-SA" sz="1400" dirty="0">
              <a:solidFill>
                <a:schemeClr val="bg1"/>
              </a:solidFill>
            </a:endParaRPr>
          </a:p>
        </p:txBody>
      </p:sp>
      <p:sp>
        <p:nvSpPr>
          <p:cNvPr id="17" name="Teardrop 16"/>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
        <p:nvSpPr>
          <p:cNvPr id="10" name="TextBox 9"/>
          <p:cNvSpPr txBox="1"/>
          <p:nvPr/>
        </p:nvSpPr>
        <p:spPr>
          <a:xfrm>
            <a:off x="1259632" y="1916832"/>
            <a:ext cx="7215238" cy="1323439"/>
          </a:xfrm>
          <a:prstGeom prst="rect">
            <a:avLst/>
          </a:prstGeom>
          <a:noFill/>
        </p:spPr>
        <p:txBody>
          <a:bodyPr wrap="square" rtlCol="1">
            <a:spAutoFit/>
          </a:bodyPr>
          <a:lstStyle/>
          <a:p>
            <a:pPr algn="ctr"/>
            <a:r>
              <a:rPr lang="ar-SA" sz="8000" b="1" dirty="0" smtClean="0">
                <a:solidFill>
                  <a:schemeClr val="accent5">
                    <a:lumMod val="50000"/>
                  </a:schemeClr>
                </a:solidFill>
              </a:rPr>
              <a:t>مهارات الاتصال</a:t>
            </a:r>
            <a:endParaRPr lang="ar-SA" sz="8000" b="1" dirty="0">
              <a:solidFill>
                <a:schemeClr val="accent5">
                  <a:lumMod val="50000"/>
                </a:schemeClr>
              </a:solidFill>
            </a:endParaRPr>
          </a:p>
        </p:txBody>
      </p:sp>
      <p:sp>
        <p:nvSpPr>
          <p:cNvPr id="14" name="TextBox 9"/>
          <p:cNvSpPr txBox="1"/>
          <p:nvPr/>
        </p:nvSpPr>
        <p:spPr>
          <a:xfrm>
            <a:off x="1259632" y="3068960"/>
            <a:ext cx="7215238" cy="923330"/>
          </a:xfrm>
          <a:prstGeom prst="rect">
            <a:avLst/>
          </a:prstGeom>
          <a:noFill/>
        </p:spPr>
        <p:txBody>
          <a:bodyPr wrap="square" rtlCol="1">
            <a:spAutoFit/>
          </a:bodyPr>
          <a:lstStyle/>
          <a:p>
            <a:pPr algn="ctr"/>
            <a:r>
              <a:rPr lang="en-US" sz="5400" b="1" dirty="0" smtClean="0">
                <a:solidFill>
                  <a:srgbClr val="FF0000"/>
                </a:solidFill>
                <a:cs typeface="+mj-cs"/>
              </a:rPr>
              <a:t>Communication Skills</a:t>
            </a:r>
            <a:endParaRPr lang="ar-SA" sz="5400" b="1" dirty="0">
              <a:solidFill>
                <a:srgbClr val="FF0000"/>
              </a:solidFill>
              <a:cs typeface="+mj-cs"/>
            </a:endParaRPr>
          </a:p>
        </p:txBody>
      </p:sp>
      <p:sp>
        <p:nvSpPr>
          <p:cNvPr id="11" name="Rectangle 12"/>
          <p:cNvSpPr/>
          <p:nvPr/>
        </p:nvSpPr>
        <p:spPr>
          <a:xfrm>
            <a:off x="2483768" y="6217567"/>
            <a:ext cx="3720890" cy="307777"/>
          </a:xfrm>
          <a:prstGeom prst="rect">
            <a:avLst/>
          </a:prstGeom>
        </p:spPr>
        <p:txBody>
          <a:bodyPr wrap="none">
            <a:spAutoFit/>
          </a:bodyPr>
          <a:lstStyle/>
          <a:p>
            <a:r>
              <a:rPr lang="ar-SA" sz="1400" b="1" dirty="0" smtClean="0">
                <a:solidFill>
                  <a:schemeClr val="bg1"/>
                </a:solidFill>
              </a:rPr>
              <a:t>اعداد د/ هشام سعد </a:t>
            </a:r>
            <a:r>
              <a:rPr lang="ar-SA" sz="1400" b="1" dirty="0" err="1" smtClean="0">
                <a:solidFill>
                  <a:schemeClr val="bg1"/>
                </a:solidFill>
              </a:rPr>
              <a:t>زغلول </a:t>
            </a:r>
            <a:r>
              <a:rPr lang="ar-SA" sz="1400" b="1" dirty="0" smtClean="0">
                <a:solidFill>
                  <a:schemeClr val="bg1"/>
                </a:solidFill>
              </a:rPr>
              <a:t>– رئيس قسم مهارات تطوير الذات</a:t>
            </a:r>
            <a:endParaRPr lang="ar-SA"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
                                            <p:txEl>
                                              <p:pRg st="0" end="0"/>
                                            </p:txEl>
                                          </p:spTgt>
                                        </p:tgtEl>
                                        <p:attrNameLst>
                                          <p:attrName>ppt_w</p:attrName>
                                        </p:attrNameLst>
                                      </p:cBhvr>
                                    </p:anim>
                                    <p:anim by="(#ppt_w*0.50)" calcmode="lin" valueType="num">
                                      <p:cBhvr>
                                        <p:cTn id="8" dur="250" decel="50000" autoRev="1" fill="hold">
                                          <p:stCondLst>
                                            <p:cond delay="0"/>
                                          </p:stCondLst>
                                        </p:cTn>
                                        <p:tgtEl>
                                          <p:spTgt spid="10">
                                            <p:txEl>
                                              <p:pRg st="0" end="0"/>
                                            </p:txEl>
                                          </p:spTgt>
                                        </p:tgtEl>
                                        <p:attrNameLst>
                                          <p:attrName>ppt_x</p:attrName>
                                        </p:attrNameLst>
                                      </p:cBhvr>
                                    </p:anim>
                                    <p:anim from="(-#ppt_h/2)" to="(#ppt_y)" calcmode="lin" valueType="num">
                                      <p:cBhvr>
                                        <p:cTn id="9" dur="500" fill="hold">
                                          <p:stCondLst>
                                            <p:cond delay="0"/>
                                          </p:stCondLst>
                                        </p:cTn>
                                        <p:tgtEl>
                                          <p:spTgt spid="10">
                                            <p:txEl>
                                              <p:pRg st="0" end="0"/>
                                            </p:txEl>
                                          </p:spTgt>
                                        </p:tgtEl>
                                        <p:attrNameLst>
                                          <p:attrName>ppt_y</p:attrName>
                                        </p:attrNameLst>
                                      </p:cBhvr>
                                    </p:anim>
                                    <p:animRot by="21600000">
                                      <p:cBhvr>
                                        <p:cTn id="10" dur="5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1"/>
                                        </p:tgtEl>
                                        <p:attrNameLst>
                                          <p:attrName>style.visibility</p:attrName>
                                        </p:attrNameLst>
                                      </p:cBhvr>
                                      <p:to>
                                        <p:strVal val="visible"/>
                                      </p:to>
                                    </p:set>
                                    <p:anim calcmode="discrete" valueType="clr">
                                      <p:cBhvr override="childStyle">
                                        <p:cTn id="3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
                                        </p:tgtEl>
                                        <p:attrNameLst>
                                          <p:attrName>fillcolor</p:attrName>
                                        </p:attrNameLst>
                                      </p:cBhvr>
                                      <p:tavLst>
                                        <p:tav tm="0">
                                          <p:val>
                                            <p:clrVal>
                                              <a:schemeClr val="accent2"/>
                                            </p:clrVal>
                                          </p:val>
                                        </p:tav>
                                        <p:tav tm="50000">
                                          <p:val>
                                            <p:clrVal>
                                              <a:schemeClr val="hlink"/>
                                            </p:clrVal>
                                          </p:val>
                                        </p:tav>
                                      </p:tavLst>
                                    </p:anim>
                                    <p:set>
                                      <p:cBhvr>
                                        <p:cTn id="40" dur="80"/>
                                        <p:tgtEl>
                                          <p:spTgt spid="11"/>
                                        </p:tgtEl>
                                        <p:attrNameLst>
                                          <p:attrName>fill.type</p:attrName>
                                        </p:attrNameLst>
                                      </p:cBhvr>
                                      <p:to>
                                        <p:strVal val="solid"/>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13"/>
                                        </p:tgtEl>
                                        <p:attrNameLst>
                                          <p:attrName>style.visibility</p:attrName>
                                        </p:attrNameLst>
                                      </p:cBhvr>
                                      <p:to>
                                        <p:strVal val="visible"/>
                                      </p:to>
                                    </p:set>
                                    <p:anim calcmode="discrete" valueType="clr">
                                      <p:cBhvr override="childStyle">
                                        <p:cTn id="4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
                                        </p:tgtEl>
                                        <p:attrNameLst>
                                          <p:attrName>fillcolor</p:attrName>
                                        </p:attrNameLst>
                                      </p:cBhvr>
                                      <p:tavLst>
                                        <p:tav tm="0">
                                          <p:val>
                                            <p:clrVal>
                                              <a:schemeClr val="accent2"/>
                                            </p:clrVal>
                                          </p:val>
                                        </p:tav>
                                        <p:tav tm="50000">
                                          <p:val>
                                            <p:clrVal>
                                              <a:schemeClr val="hlink"/>
                                            </p:clrVal>
                                          </p:val>
                                        </p:tav>
                                      </p:tavLst>
                                    </p:anim>
                                    <p:set>
                                      <p:cBhvr>
                                        <p:cTn id="4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696740"/>
            <a:ext cx="8345016" cy="4955203"/>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2800" b="1" u="sng" dirty="0" smtClean="0">
                <a:solidFill>
                  <a:srgbClr val="C00000"/>
                </a:solidFill>
              </a:rPr>
              <a:t>[</a:t>
            </a:r>
            <a:r>
              <a:rPr lang="ar-EG" sz="2800" b="1" u="sng" dirty="0">
                <a:solidFill>
                  <a:srgbClr val="C00000"/>
                </a:solidFill>
              </a:rPr>
              <a:t>2</a:t>
            </a:r>
            <a:r>
              <a:rPr lang="ar-SA" sz="2800" b="1" u="sng" dirty="0" smtClean="0">
                <a:solidFill>
                  <a:srgbClr val="C00000"/>
                </a:solidFill>
              </a:rPr>
              <a:t>]- </a:t>
            </a:r>
            <a:r>
              <a:rPr lang="ar-EG" sz="2800" b="1" u="sng" dirty="0" smtClean="0">
                <a:solidFill>
                  <a:srgbClr val="C00000"/>
                </a:solidFill>
              </a:rPr>
              <a:t>تابع </a:t>
            </a:r>
            <a:r>
              <a:rPr lang="ar-SA" sz="2800" b="1" u="sng" dirty="0" smtClean="0">
                <a:solidFill>
                  <a:srgbClr val="C00000"/>
                </a:solidFill>
              </a:rPr>
              <a:t>خطاب </a:t>
            </a:r>
            <a:r>
              <a:rPr lang="ar-SA" sz="2800" b="1" u="sng" dirty="0">
                <a:solidFill>
                  <a:srgbClr val="C00000"/>
                </a:solidFill>
              </a:rPr>
              <a:t>التقديم </a:t>
            </a:r>
            <a:r>
              <a:rPr lang="en-US" sz="2800" b="1" u="sng" dirty="0">
                <a:solidFill>
                  <a:srgbClr val="C00000"/>
                </a:solidFill>
              </a:rPr>
              <a:t>Cover </a:t>
            </a:r>
            <a:r>
              <a:rPr lang="en-US" sz="2800" b="1" u="sng" dirty="0" smtClean="0">
                <a:solidFill>
                  <a:srgbClr val="C00000"/>
                </a:solidFill>
              </a:rPr>
              <a:t>Letter</a:t>
            </a:r>
            <a:r>
              <a:rPr lang="ar-EG" sz="2800" b="1" u="sng" dirty="0" smtClean="0">
                <a:solidFill>
                  <a:srgbClr val="C00000"/>
                </a:solidFill>
              </a:rPr>
              <a:t> </a:t>
            </a:r>
            <a:r>
              <a:rPr lang="en-US" sz="2800" b="1" u="sng" dirty="0" smtClean="0">
                <a:solidFill>
                  <a:srgbClr val="C00000"/>
                </a:solidFill>
              </a:rPr>
              <a:t>:</a:t>
            </a:r>
            <a:endParaRPr lang="en-US" sz="2800" u="sng" dirty="0">
              <a:solidFill>
                <a:srgbClr val="C00000"/>
              </a:solidFill>
            </a:endParaRPr>
          </a:p>
          <a:p>
            <a:pPr algn="just"/>
            <a:r>
              <a:rPr lang="ar-EG" sz="3200" u="sng" dirty="0" smtClean="0">
                <a:solidFill>
                  <a:srgbClr val="0070C0"/>
                </a:solidFill>
              </a:rPr>
              <a:t> </a:t>
            </a:r>
            <a:r>
              <a:rPr lang="ar-EG" sz="3200" b="1" u="sng" dirty="0">
                <a:solidFill>
                  <a:srgbClr val="0070C0"/>
                </a:solidFill>
              </a:rPr>
              <a:t>أهداف خطاب </a:t>
            </a:r>
            <a:r>
              <a:rPr lang="ar-EG" sz="3200" b="1" u="sng" dirty="0" smtClean="0">
                <a:solidFill>
                  <a:srgbClr val="0070C0"/>
                </a:solidFill>
              </a:rPr>
              <a:t>التقديم:</a:t>
            </a:r>
          </a:p>
          <a:p>
            <a:pPr lvl="1" algn="just"/>
            <a:r>
              <a:rPr lang="ar-EG" sz="2400" b="1" dirty="0"/>
              <a:t>1-أن تقدم </a:t>
            </a:r>
            <a:r>
              <a:rPr lang="ar-EG" sz="2400" b="1" dirty="0" smtClean="0"/>
              <a:t>نفسك.                  2-اعرض نفسك.              3-اعمل خطة.</a:t>
            </a:r>
          </a:p>
          <a:p>
            <a:pPr marL="0" lvl="1" algn="just"/>
            <a:r>
              <a:rPr lang="ar-EG" sz="3200" b="1" u="sng" dirty="0">
                <a:solidFill>
                  <a:srgbClr val="0070C0"/>
                </a:solidFill>
              </a:rPr>
              <a:t>إرشادات لكتابة </a:t>
            </a:r>
            <a:r>
              <a:rPr lang="ar-EG" sz="3200" b="1" u="sng" dirty="0" smtClean="0">
                <a:solidFill>
                  <a:srgbClr val="0070C0"/>
                </a:solidFill>
              </a:rPr>
              <a:t>الخطابات:</a:t>
            </a:r>
            <a:endParaRPr lang="ar-EG" sz="3200" b="1" u="sng" dirty="0">
              <a:solidFill>
                <a:srgbClr val="0070C0"/>
              </a:solidFill>
            </a:endParaRPr>
          </a:p>
          <a:p>
            <a:pPr marL="85725" lvl="1" algn="just"/>
            <a:r>
              <a:rPr lang="ar-EG" sz="2400" b="1" dirty="0"/>
              <a:t>1-اجعل للخطاب صفة </a:t>
            </a:r>
            <a:r>
              <a:rPr lang="ar-EG" sz="2400" b="1" dirty="0" smtClean="0"/>
              <a:t>شخصية.                    2-كن طبيعيا</a:t>
            </a:r>
            <a:r>
              <a:rPr lang="ar-EG" sz="2400" b="1" dirty="0"/>
              <a:t>.</a:t>
            </a:r>
            <a:endParaRPr lang="en-US" sz="2400" dirty="0"/>
          </a:p>
          <a:p>
            <a:pPr marL="85725" lvl="1" algn="just"/>
            <a:r>
              <a:rPr lang="ar-EG" sz="2400" b="1" dirty="0"/>
              <a:t>3-كن </a:t>
            </a:r>
            <a:r>
              <a:rPr lang="ar-EG" sz="2400" b="1" dirty="0" smtClean="0"/>
              <a:t>محددا.                                         4-كن إيجابيا</a:t>
            </a:r>
            <a:r>
              <a:rPr lang="ar-EG" sz="2400" b="1" dirty="0"/>
              <a:t>.</a:t>
            </a:r>
            <a:endParaRPr lang="en-US" sz="2400" dirty="0"/>
          </a:p>
          <a:p>
            <a:pPr marL="85725" lvl="1" algn="just"/>
            <a:r>
              <a:rPr lang="ar-EG" sz="2400" b="1" dirty="0"/>
              <a:t>5-كن واثقا من </a:t>
            </a:r>
            <a:r>
              <a:rPr lang="ar-EG" sz="2400" b="1" dirty="0" smtClean="0"/>
              <a:t>نفسك.                              6-كن </a:t>
            </a:r>
            <a:r>
              <a:rPr lang="ar-EG" sz="2400" b="1" dirty="0"/>
              <a:t>خلوقا </a:t>
            </a:r>
            <a:r>
              <a:rPr lang="ar-EG" sz="2400" b="1" dirty="0" smtClean="0"/>
              <a:t>ووقورا</a:t>
            </a:r>
            <a:r>
              <a:rPr lang="ar-EG" sz="2400" b="1" dirty="0"/>
              <a:t>.</a:t>
            </a:r>
            <a:endParaRPr lang="en-US" sz="2400" dirty="0"/>
          </a:p>
          <a:p>
            <a:pPr marL="85725" lvl="1" algn="just"/>
            <a:r>
              <a:rPr lang="ar-EG" sz="2400" b="1" dirty="0"/>
              <a:t>7-اظهر </a:t>
            </a:r>
            <a:r>
              <a:rPr lang="ar-EG" sz="2400" b="1" dirty="0" smtClean="0"/>
              <a:t>كفاءتك.                                     8-اطبع خطابك</a:t>
            </a:r>
            <a:r>
              <a:rPr lang="ar-EG" sz="2400" b="1" dirty="0"/>
              <a:t>.</a:t>
            </a:r>
            <a:endParaRPr lang="en-US" sz="2400" dirty="0"/>
          </a:p>
          <a:p>
            <a:pPr marL="85725" lvl="1" algn="just"/>
            <a:r>
              <a:rPr lang="ar-EG" sz="2400" b="1" dirty="0"/>
              <a:t>9-اجعل من السهل الوصول </a:t>
            </a:r>
            <a:r>
              <a:rPr lang="ar-EG" sz="2400" b="1" dirty="0" smtClean="0"/>
              <a:t>إليك.                 10-راجع ودقق</a:t>
            </a:r>
            <a:r>
              <a:rPr lang="ar-EG" sz="2400" b="1" dirty="0"/>
              <a:t>.</a:t>
            </a:r>
            <a:endParaRPr lang="en-US" sz="2400" dirty="0"/>
          </a:p>
          <a:p>
            <a:pPr marL="85725" lvl="1" algn="just"/>
            <a:r>
              <a:rPr lang="ar-EG" sz="2400" b="1" dirty="0"/>
              <a:t>11-وقع </a:t>
            </a:r>
            <a:r>
              <a:rPr lang="ar-EG" sz="2400" b="1" dirty="0" smtClean="0"/>
              <a:t>الخطاب.                                   12-قم </a:t>
            </a:r>
            <a:r>
              <a:rPr lang="ar-EG" sz="2400" b="1" dirty="0"/>
              <a:t>بإخراجه بشكل </a:t>
            </a:r>
            <a:r>
              <a:rPr lang="ar-EG" sz="2400" b="1" dirty="0" smtClean="0"/>
              <a:t>جيد</a:t>
            </a:r>
            <a:r>
              <a:rPr lang="ar-EG" sz="2400" b="1" dirty="0"/>
              <a:t>.</a:t>
            </a:r>
            <a:endParaRPr lang="en-US" sz="2400" dirty="0"/>
          </a:p>
          <a:p>
            <a:pPr marL="85725" lvl="1" algn="just"/>
            <a:r>
              <a:rPr lang="ar-EG" sz="2400" b="1" dirty="0"/>
              <a:t>13</a:t>
            </a:r>
            <a:r>
              <a:rPr lang="en-US" sz="2400" b="1" dirty="0"/>
              <a:t>-</a:t>
            </a:r>
            <a:r>
              <a:rPr lang="ar-EG" sz="2400" b="1" dirty="0"/>
              <a:t>احتفظ </a:t>
            </a:r>
            <a:r>
              <a:rPr lang="ar-EG" sz="2400" b="1" dirty="0" smtClean="0"/>
              <a:t>بنسخة</a:t>
            </a:r>
            <a:r>
              <a:rPr lang="ar-EG" sz="2400" b="1" dirty="0"/>
              <a:t>.</a:t>
            </a:r>
            <a:endParaRPr lang="en-US" sz="2400" dirty="0"/>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12318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xEl>
                                              <p:pRg st="6" end="6"/>
                                            </p:txEl>
                                          </p:spTgt>
                                        </p:tgtEl>
                                        <p:attrNameLst>
                                          <p:attrName>style.visibility</p:attrName>
                                        </p:attrNameLst>
                                      </p:cBhvr>
                                      <p:to>
                                        <p:strVal val="visible"/>
                                      </p:to>
                                    </p:set>
                                    <p:anim calcmode="lin" valueType="num">
                                      <p:cBhvr additive="base">
                                        <p:cTn id="50"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xEl>
                                              <p:pRg st="7" end="7"/>
                                            </p:txEl>
                                          </p:spTgt>
                                        </p:tgtEl>
                                        <p:attrNameLst>
                                          <p:attrName>style.visibility</p:attrName>
                                        </p:attrNameLst>
                                      </p:cBhvr>
                                      <p:to>
                                        <p:strVal val="visible"/>
                                      </p:to>
                                    </p:set>
                                    <p:anim calcmode="lin" valueType="num">
                                      <p:cBhvr additive="base">
                                        <p:cTn id="56"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xEl>
                                              <p:pRg st="8" end="8"/>
                                            </p:txEl>
                                          </p:spTgt>
                                        </p:tgtEl>
                                        <p:attrNameLst>
                                          <p:attrName>style.visibility</p:attrName>
                                        </p:attrNameLst>
                                      </p:cBhvr>
                                      <p:to>
                                        <p:strVal val="visible"/>
                                      </p:to>
                                    </p:set>
                                    <p:anim calcmode="lin" valueType="num">
                                      <p:cBhvr additive="base">
                                        <p:cTn id="62"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9">
                                            <p:txEl>
                                              <p:pRg st="9" end="9"/>
                                            </p:txEl>
                                          </p:spTgt>
                                        </p:tgtEl>
                                        <p:attrNameLst>
                                          <p:attrName>style.visibility</p:attrName>
                                        </p:attrNameLst>
                                      </p:cBhvr>
                                      <p:to>
                                        <p:strVal val="visible"/>
                                      </p:to>
                                    </p:set>
                                    <p:anim calcmode="lin" valueType="num">
                                      <p:cBhvr additive="base">
                                        <p:cTn id="68"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9">
                                            <p:txEl>
                                              <p:pRg st="10" end="10"/>
                                            </p:txEl>
                                          </p:spTgt>
                                        </p:tgtEl>
                                        <p:attrNameLst>
                                          <p:attrName>style.visibility</p:attrName>
                                        </p:attrNameLst>
                                      </p:cBhvr>
                                      <p:to>
                                        <p:strVal val="visible"/>
                                      </p:to>
                                    </p:set>
                                    <p:anim calcmode="lin" valueType="num">
                                      <p:cBhvr additive="base">
                                        <p:cTn id="74" dur="500" fill="hold"/>
                                        <p:tgtEl>
                                          <p:spTgt spid="19">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9">
                                            <p:txEl>
                                              <p:pRg st="11" end="11"/>
                                            </p:txEl>
                                          </p:spTgt>
                                        </p:tgtEl>
                                        <p:attrNameLst>
                                          <p:attrName>style.visibility</p:attrName>
                                        </p:attrNameLst>
                                      </p:cBhvr>
                                      <p:to>
                                        <p:strVal val="visible"/>
                                      </p:to>
                                    </p:set>
                                    <p:anim calcmode="lin" valueType="num">
                                      <p:cBhvr additive="base">
                                        <p:cTn id="80"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696740"/>
            <a:ext cx="8345016" cy="3600986"/>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3600" b="1" u="sng" dirty="0" smtClean="0">
                <a:solidFill>
                  <a:srgbClr val="C00000"/>
                </a:solidFill>
              </a:rPr>
              <a:t>[</a:t>
            </a:r>
            <a:r>
              <a:rPr lang="ar-EG" sz="3600" b="1" u="sng" dirty="0">
                <a:solidFill>
                  <a:srgbClr val="C00000"/>
                </a:solidFill>
              </a:rPr>
              <a:t>2</a:t>
            </a:r>
            <a:r>
              <a:rPr lang="ar-SA" sz="3600" b="1" u="sng" dirty="0" smtClean="0">
                <a:solidFill>
                  <a:srgbClr val="C00000"/>
                </a:solidFill>
              </a:rPr>
              <a:t>]- </a:t>
            </a:r>
            <a:r>
              <a:rPr lang="ar-EG" sz="3600" b="1" u="sng" dirty="0" smtClean="0">
                <a:solidFill>
                  <a:srgbClr val="C00000"/>
                </a:solidFill>
              </a:rPr>
              <a:t>المقابلة الشخصية</a:t>
            </a:r>
            <a:r>
              <a:rPr lang="en-US" sz="3600" b="1" u="sng" dirty="0" smtClean="0">
                <a:solidFill>
                  <a:srgbClr val="C00000"/>
                </a:solidFill>
              </a:rPr>
              <a:t>:</a:t>
            </a:r>
            <a:endParaRPr lang="en-US" sz="3600" u="sng" dirty="0">
              <a:solidFill>
                <a:srgbClr val="C00000"/>
              </a:solidFill>
            </a:endParaRPr>
          </a:p>
          <a:p>
            <a:pPr algn="just"/>
            <a:r>
              <a:rPr lang="ar-EG" sz="3200" dirty="0" smtClean="0"/>
              <a:t>   </a:t>
            </a:r>
            <a:r>
              <a:rPr lang="ar-EG" sz="3200" b="1" dirty="0" smtClean="0">
                <a:solidFill>
                  <a:srgbClr val="0070C0"/>
                </a:solidFill>
              </a:rPr>
              <a:t>تُعرَّفْ </a:t>
            </a:r>
            <a:r>
              <a:rPr lang="ar-EG" sz="3200" b="1" dirty="0">
                <a:solidFill>
                  <a:srgbClr val="0070C0"/>
                </a:solidFill>
              </a:rPr>
              <a:t>مقابلة التوظيف بأنها</a:t>
            </a:r>
            <a:r>
              <a:rPr lang="en-US" sz="3200" b="1" dirty="0">
                <a:solidFill>
                  <a:srgbClr val="0070C0"/>
                </a:solidFill>
              </a:rPr>
              <a:t>: </a:t>
            </a:r>
            <a:r>
              <a:rPr lang="ar-EG" sz="3200" b="1" dirty="0">
                <a:solidFill>
                  <a:srgbClr val="0070C0"/>
                </a:solidFill>
              </a:rPr>
              <a:t>اللقاء الذي يتم بين مسؤول أو أكثر في المنشأة من جهة، وبين المرشح (المتقدم) لشغل الوظيفة من جهة أخرى، وذلك لغرض تقييم مدى صلاحية المرشح لشغل هذه الوظيفة، وهناك مرحلة سابقة للمقابلة تتمثل في تقديم السيرة الذاتية</a:t>
            </a:r>
            <a:r>
              <a:rPr lang="en-US" sz="3200" b="1" dirty="0">
                <a:solidFill>
                  <a:srgbClr val="0070C0"/>
                </a:solidFill>
              </a:rPr>
              <a:t>.</a:t>
            </a:r>
            <a:endParaRPr lang="en-US" sz="2400" b="1" dirty="0">
              <a:solidFill>
                <a:srgbClr val="0070C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1270" name="Picture 6" descr="http://1.bp.blogspot.com/-J_yYc0oHvpk/TbVIoVjjlrI/AAAAAAAAAOg/_WQ8wvHjrsU/s1600/%25D8%25A7%25D9%2584%25D9%2585%25D9%2582%25D8%25A7%25D8%25A8%25D9%2584%25D8%25A7%25D8%25AA+%25D8%25A7%25D9%2584%25D8%25B4%25D8%25AE%25D8%25B5%25D9%258A%25D8%25A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5297726"/>
            <a:ext cx="4248472" cy="1443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17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circle(in)">
                                      <p:cBhvr>
                                        <p:cTn id="26"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696740"/>
            <a:ext cx="8345016" cy="3108543"/>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EG" sz="3600" b="1" u="sng" dirty="0" smtClean="0">
                <a:solidFill>
                  <a:srgbClr val="C00000"/>
                </a:solidFill>
              </a:rPr>
              <a:t>طرق </a:t>
            </a:r>
            <a:r>
              <a:rPr lang="ar-EG" sz="3600" b="1" u="sng" dirty="0">
                <a:solidFill>
                  <a:srgbClr val="C00000"/>
                </a:solidFill>
              </a:rPr>
              <a:t>إجراء </a:t>
            </a:r>
            <a:r>
              <a:rPr lang="ar-EG" sz="3600" b="1" u="sng" dirty="0" smtClean="0">
                <a:solidFill>
                  <a:srgbClr val="C00000"/>
                </a:solidFill>
              </a:rPr>
              <a:t>المقابلات</a:t>
            </a:r>
            <a:r>
              <a:rPr lang="en-US" sz="3600" b="1" u="sng" dirty="0" smtClean="0">
                <a:solidFill>
                  <a:srgbClr val="C00000"/>
                </a:solidFill>
              </a:rPr>
              <a:t>:</a:t>
            </a:r>
            <a:endParaRPr lang="en-US" sz="3600" u="sng" dirty="0">
              <a:solidFill>
                <a:srgbClr val="C00000"/>
              </a:solidFill>
            </a:endParaRPr>
          </a:p>
          <a:p>
            <a:pPr algn="just"/>
            <a:r>
              <a:rPr lang="ar-EG" sz="3200" dirty="0" smtClean="0"/>
              <a:t>   </a:t>
            </a:r>
            <a:r>
              <a:rPr lang="ar-EG" sz="3200" b="1" dirty="0"/>
              <a:t>1-المقابلة </a:t>
            </a:r>
            <a:r>
              <a:rPr lang="ar-EG" sz="3200" b="1" dirty="0" smtClean="0"/>
              <a:t>الفردية.</a:t>
            </a:r>
          </a:p>
          <a:p>
            <a:pPr algn="just"/>
            <a:r>
              <a:rPr lang="ar-EG" sz="2800" b="1" dirty="0" smtClean="0"/>
              <a:t>    </a:t>
            </a:r>
            <a:r>
              <a:rPr lang="ar-EG" sz="3200" b="1" dirty="0"/>
              <a:t>2-المقابلة مع مجموعة أشخاص.</a:t>
            </a:r>
          </a:p>
          <a:p>
            <a:pPr algn="just"/>
            <a:r>
              <a:rPr lang="ar-EG" sz="3200" b="1" dirty="0"/>
              <a:t>    3-المقابلات الهاتفية.</a:t>
            </a:r>
          </a:p>
          <a:p>
            <a:pPr algn="just"/>
            <a:r>
              <a:rPr lang="ar-EG" sz="3200" b="1" dirty="0"/>
              <a:t>    4-المقابلات عبر الانترنت</a:t>
            </a:r>
            <a:r>
              <a:rPr lang="ar-EG" sz="2800" b="1" dirty="0" smtClean="0"/>
              <a:t>.</a:t>
            </a:r>
            <a:endParaRPr lang="en-US" sz="2800" b="1" dirty="0">
              <a:solidFill>
                <a:srgbClr val="0070C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3074" name="Picture 2" descr="jo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27" y="2782227"/>
            <a:ext cx="3086929" cy="2735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069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711836"/>
            <a:ext cx="8345016" cy="4093428"/>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EG" sz="3600" b="1" u="sng" dirty="0" smtClean="0">
                <a:solidFill>
                  <a:srgbClr val="C00000"/>
                </a:solidFill>
              </a:rPr>
              <a:t>مراحل المقابلة:</a:t>
            </a:r>
            <a:endParaRPr lang="en-US" sz="3600" u="sng" dirty="0">
              <a:solidFill>
                <a:srgbClr val="C00000"/>
              </a:solidFill>
            </a:endParaRPr>
          </a:p>
          <a:p>
            <a:pPr>
              <a:lnSpc>
                <a:spcPct val="150000"/>
              </a:lnSpc>
            </a:pPr>
            <a:r>
              <a:rPr lang="ar-EG" sz="3200" b="1" dirty="0">
                <a:solidFill>
                  <a:srgbClr val="0070C0"/>
                </a:solidFill>
              </a:rPr>
              <a:t>أولاً</a:t>
            </a:r>
            <a:r>
              <a:rPr lang="en-US" sz="3200" b="1" dirty="0">
                <a:solidFill>
                  <a:srgbClr val="0070C0"/>
                </a:solidFill>
              </a:rPr>
              <a:t>: </a:t>
            </a:r>
            <a:r>
              <a:rPr lang="ar-EG" sz="3200" b="1" dirty="0">
                <a:solidFill>
                  <a:srgbClr val="0070C0"/>
                </a:solidFill>
              </a:rPr>
              <a:t>الاستعداد </a:t>
            </a:r>
            <a:r>
              <a:rPr lang="ar-EG" sz="3200" b="1" dirty="0" smtClean="0">
                <a:solidFill>
                  <a:srgbClr val="0070C0"/>
                </a:solidFill>
              </a:rPr>
              <a:t>للمقابلة</a:t>
            </a:r>
            <a:r>
              <a:rPr lang="ar-EG" sz="3200" b="1" dirty="0">
                <a:solidFill>
                  <a:srgbClr val="0070C0"/>
                </a:solidFill>
              </a:rPr>
              <a:t>.</a:t>
            </a:r>
            <a:endParaRPr lang="en-US" sz="3200" dirty="0">
              <a:solidFill>
                <a:srgbClr val="0070C0"/>
              </a:solidFill>
            </a:endParaRPr>
          </a:p>
          <a:p>
            <a:pPr>
              <a:lnSpc>
                <a:spcPct val="150000"/>
              </a:lnSpc>
            </a:pPr>
            <a:r>
              <a:rPr lang="ar-EG" sz="3200" b="1" dirty="0">
                <a:solidFill>
                  <a:srgbClr val="00B050"/>
                </a:solidFill>
              </a:rPr>
              <a:t>ثانياً</a:t>
            </a:r>
            <a:r>
              <a:rPr lang="en-US" sz="3200" b="1" dirty="0">
                <a:solidFill>
                  <a:srgbClr val="00B050"/>
                </a:solidFill>
              </a:rPr>
              <a:t>: </a:t>
            </a:r>
            <a:r>
              <a:rPr lang="ar-EG" sz="3200" b="1" dirty="0">
                <a:solidFill>
                  <a:srgbClr val="00B050"/>
                </a:solidFill>
              </a:rPr>
              <a:t>عند الوصول لمكان </a:t>
            </a:r>
            <a:r>
              <a:rPr lang="ar-EG" sz="3200" b="1" dirty="0" smtClean="0">
                <a:solidFill>
                  <a:srgbClr val="00B050"/>
                </a:solidFill>
              </a:rPr>
              <a:t>المقابلة</a:t>
            </a:r>
            <a:r>
              <a:rPr lang="ar-EG" sz="3200" b="1" dirty="0">
                <a:solidFill>
                  <a:srgbClr val="00B050"/>
                </a:solidFill>
              </a:rPr>
              <a:t>.</a:t>
            </a:r>
            <a:endParaRPr lang="en-US" sz="3200" b="1" dirty="0">
              <a:solidFill>
                <a:srgbClr val="00B050"/>
              </a:solidFill>
            </a:endParaRPr>
          </a:p>
          <a:p>
            <a:pPr algn="just">
              <a:lnSpc>
                <a:spcPct val="150000"/>
              </a:lnSpc>
            </a:pPr>
            <a:r>
              <a:rPr lang="ar-EG" sz="3200" b="1" dirty="0">
                <a:solidFill>
                  <a:srgbClr val="002060"/>
                </a:solidFill>
              </a:rPr>
              <a:t>ثالثا: أثناء </a:t>
            </a:r>
            <a:r>
              <a:rPr lang="ar-EG" sz="3200" b="1" dirty="0" smtClean="0">
                <a:solidFill>
                  <a:srgbClr val="002060"/>
                </a:solidFill>
              </a:rPr>
              <a:t>المقابلة.</a:t>
            </a:r>
          </a:p>
          <a:p>
            <a:pPr algn="just">
              <a:lnSpc>
                <a:spcPct val="150000"/>
              </a:lnSpc>
            </a:pPr>
            <a:r>
              <a:rPr lang="ar-SA" sz="3200" b="1" dirty="0">
                <a:solidFill>
                  <a:schemeClr val="accent6">
                    <a:lumMod val="75000"/>
                  </a:schemeClr>
                </a:solidFill>
              </a:rPr>
              <a:t>رابعاً</a:t>
            </a:r>
            <a:r>
              <a:rPr lang="en-US" sz="3200" b="1" dirty="0">
                <a:solidFill>
                  <a:schemeClr val="accent6">
                    <a:lumMod val="75000"/>
                  </a:schemeClr>
                </a:solidFill>
              </a:rPr>
              <a:t>: </a:t>
            </a:r>
            <a:r>
              <a:rPr lang="ar-SA" sz="3200" b="1" dirty="0">
                <a:solidFill>
                  <a:schemeClr val="accent6">
                    <a:lumMod val="75000"/>
                  </a:schemeClr>
                </a:solidFill>
              </a:rPr>
              <a:t>عند إنهاء </a:t>
            </a:r>
            <a:r>
              <a:rPr lang="ar-SA" sz="3200" b="1" dirty="0" smtClean="0">
                <a:solidFill>
                  <a:schemeClr val="accent6">
                    <a:lumMod val="75000"/>
                  </a:schemeClr>
                </a:solidFill>
              </a:rPr>
              <a:t>المقابلة</a:t>
            </a:r>
            <a:r>
              <a:rPr lang="ar-EG" sz="3200" b="1" dirty="0" smtClean="0">
                <a:solidFill>
                  <a:schemeClr val="accent6">
                    <a:lumMod val="75000"/>
                  </a:schemeClr>
                </a:solidFill>
              </a:rPr>
              <a:t>.</a:t>
            </a:r>
            <a:endParaRPr lang="en-US" sz="2800" b="1" dirty="0">
              <a:solidFill>
                <a:schemeClr val="accent6">
                  <a:lumMod val="75000"/>
                </a:schemeClr>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4098" name="Picture 2" descr="goal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715170"/>
            <a:ext cx="3960440" cy="338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69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0" y="1711837"/>
            <a:ext cx="8820472" cy="4585871"/>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3600" b="1" u="sng" dirty="0">
                <a:solidFill>
                  <a:srgbClr val="C00000"/>
                </a:solidFill>
              </a:rPr>
              <a:t>محظورات أثناء </a:t>
            </a:r>
            <a:r>
              <a:rPr lang="ar-EG" sz="3600" b="1" u="sng" dirty="0" smtClean="0">
                <a:solidFill>
                  <a:srgbClr val="C00000"/>
                </a:solidFill>
              </a:rPr>
              <a:t>المقابلة:</a:t>
            </a:r>
            <a:endParaRPr lang="en-US" sz="3600" u="sng" dirty="0">
              <a:solidFill>
                <a:srgbClr val="C00000"/>
              </a:solidFill>
            </a:endParaRPr>
          </a:p>
          <a:p>
            <a:pPr lvl="0"/>
            <a:r>
              <a:rPr lang="ar-EG" sz="3200" b="1" dirty="0" smtClean="0">
                <a:solidFill>
                  <a:srgbClr val="0070C0"/>
                </a:solidFill>
              </a:rPr>
              <a:t>- </a:t>
            </a:r>
            <a:r>
              <a:rPr lang="ar-SA" sz="3200" b="1" dirty="0" smtClean="0">
                <a:solidFill>
                  <a:srgbClr val="0070C0"/>
                </a:solidFill>
              </a:rPr>
              <a:t>الجلوس </a:t>
            </a:r>
            <a:r>
              <a:rPr lang="ar-SA" sz="3200" b="1" dirty="0">
                <a:solidFill>
                  <a:srgbClr val="0070C0"/>
                </a:solidFill>
              </a:rPr>
              <a:t>قبل دعوتك للجلوس</a:t>
            </a:r>
            <a:r>
              <a:rPr lang="en-US" sz="3200" b="1" dirty="0" smtClean="0">
                <a:solidFill>
                  <a:srgbClr val="0070C0"/>
                </a:solidFill>
              </a:rPr>
              <a:t>.</a:t>
            </a:r>
            <a:r>
              <a:rPr lang="ar-EG" sz="3200" b="1" dirty="0" smtClean="0">
                <a:solidFill>
                  <a:srgbClr val="0070C0"/>
                </a:solidFill>
              </a:rPr>
              <a:t>      - </a:t>
            </a:r>
            <a:r>
              <a:rPr lang="ar-SA" sz="3200" b="1" dirty="0" smtClean="0">
                <a:solidFill>
                  <a:srgbClr val="0070C0"/>
                </a:solidFill>
              </a:rPr>
              <a:t>اللبس </a:t>
            </a:r>
            <a:r>
              <a:rPr lang="ar-SA" sz="3200" b="1" dirty="0">
                <a:solidFill>
                  <a:srgbClr val="0070C0"/>
                </a:solidFill>
              </a:rPr>
              <a:t>غير المناسب</a:t>
            </a:r>
            <a:r>
              <a:rPr lang="en-US" sz="3200" b="1" dirty="0">
                <a:solidFill>
                  <a:srgbClr val="0070C0"/>
                </a:solidFill>
              </a:rPr>
              <a:t>.</a:t>
            </a:r>
          </a:p>
          <a:p>
            <a:pPr lvl="0"/>
            <a:r>
              <a:rPr lang="ar-EG" sz="3200" b="1" dirty="0" smtClean="0">
                <a:solidFill>
                  <a:srgbClr val="00B050"/>
                </a:solidFill>
              </a:rPr>
              <a:t>- </a:t>
            </a:r>
            <a:r>
              <a:rPr lang="ar-SA" sz="3200" b="1" dirty="0" smtClean="0">
                <a:solidFill>
                  <a:srgbClr val="00B050"/>
                </a:solidFill>
              </a:rPr>
              <a:t>التدخين</a:t>
            </a:r>
            <a:r>
              <a:rPr lang="ar-SA" sz="3200" b="1" dirty="0">
                <a:solidFill>
                  <a:srgbClr val="00B050"/>
                </a:solidFill>
              </a:rPr>
              <a:t>، أو مضغ </a:t>
            </a:r>
            <a:r>
              <a:rPr lang="ar-SA" sz="3200" b="1" dirty="0" smtClean="0">
                <a:solidFill>
                  <a:srgbClr val="00B050"/>
                </a:solidFill>
              </a:rPr>
              <a:t>العلك</a:t>
            </a:r>
            <a:r>
              <a:rPr lang="ar-EG" sz="3200" b="1" dirty="0" smtClean="0">
                <a:solidFill>
                  <a:srgbClr val="00B050"/>
                </a:solidFill>
              </a:rPr>
              <a:t>ة</a:t>
            </a:r>
            <a:r>
              <a:rPr lang="en-US" sz="3200" b="1" dirty="0" smtClean="0">
                <a:solidFill>
                  <a:srgbClr val="00B050"/>
                </a:solidFill>
              </a:rPr>
              <a:t>.</a:t>
            </a:r>
            <a:r>
              <a:rPr lang="ar-EG" sz="3200" b="1" dirty="0" smtClean="0">
                <a:solidFill>
                  <a:srgbClr val="00B050"/>
                </a:solidFill>
              </a:rPr>
              <a:t>           - </a:t>
            </a:r>
            <a:r>
              <a:rPr lang="ar-SA" sz="3200" b="1" dirty="0" smtClean="0">
                <a:solidFill>
                  <a:srgbClr val="00B050"/>
                </a:solidFill>
              </a:rPr>
              <a:t>ترك </a:t>
            </a:r>
            <a:r>
              <a:rPr lang="ar-SA" sz="3200" b="1" dirty="0">
                <a:solidFill>
                  <a:srgbClr val="00B050"/>
                </a:solidFill>
              </a:rPr>
              <a:t>الجوال </a:t>
            </a:r>
            <a:r>
              <a:rPr lang="ar-SA" sz="3200" b="1" dirty="0" smtClean="0">
                <a:solidFill>
                  <a:srgbClr val="00B050"/>
                </a:solidFill>
              </a:rPr>
              <a:t>مفتوحا</a:t>
            </a:r>
            <a:r>
              <a:rPr lang="ar-EG" sz="3200" b="1" dirty="0" smtClean="0">
                <a:solidFill>
                  <a:srgbClr val="00B050"/>
                </a:solidFill>
              </a:rPr>
              <a:t>.</a:t>
            </a:r>
            <a:endParaRPr lang="en-US" sz="3200" b="1" dirty="0">
              <a:solidFill>
                <a:srgbClr val="00B050"/>
              </a:solidFill>
            </a:endParaRPr>
          </a:p>
          <a:p>
            <a:pPr lvl="0"/>
            <a:r>
              <a:rPr lang="ar-EG" sz="3200" b="1" dirty="0" smtClean="0">
                <a:solidFill>
                  <a:schemeClr val="accent6">
                    <a:lumMod val="75000"/>
                  </a:schemeClr>
                </a:solidFill>
              </a:rPr>
              <a:t>- </a:t>
            </a:r>
            <a:r>
              <a:rPr lang="ar-SA" sz="3200" b="1" dirty="0" smtClean="0">
                <a:solidFill>
                  <a:schemeClr val="accent6">
                    <a:lumMod val="75000"/>
                  </a:schemeClr>
                </a:solidFill>
              </a:rPr>
              <a:t>التفتيش </a:t>
            </a:r>
            <a:r>
              <a:rPr lang="ar-SA" sz="3200" b="1" dirty="0">
                <a:solidFill>
                  <a:schemeClr val="accent6">
                    <a:lumMod val="75000"/>
                  </a:schemeClr>
                </a:solidFill>
              </a:rPr>
              <a:t>على </a:t>
            </a:r>
            <a:r>
              <a:rPr lang="ar-SA" sz="3200" b="1" dirty="0" smtClean="0">
                <a:solidFill>
                  <a:schemeClr val="accent6">
                    <a:lumMod val="75000"/>
                  </a:schemeClr>
                </a:solidFill>
              </a:rPr>
              <a:t>الطاولة</a:t>
            </a:r>
            <a:r>
              <a:rPr lang="ar-EG" sz="3200" b="1" dirty="0" smtClean="0">
                <a:solidFill>
                  <a:schemeClr val="accent6">
                    <a:lumMod val="75000"/>
                  </a:schemeClr>
                </a:solidFill>
              </a:rPr>
              <a:t>.               - </a:t>
            </a:r>
            <a:r>
              <a:rPr lang="ar-SA" sz="3200" b="1" dirty="0" smtClean="0">
                <a:solidFill>
                  <a:schemeClr val="accent6">
                    <a:lumMod val="75000"/>
                  </a:schemeClr>
                </a:solidFill>
              </a:rPr>
              <a:t>التململ</a:t>
            </a:r>
            <a:r>
              <a:rPr lang="en-US" sz="3200" b="1" dirty="0" smtClean="0">
                <a:solidFill>
                  <a:schemeClr val="accent6">
                    <a:lumMod val="75000"/>
                  </a:schemeClr>
                </a:solidFill>
              </a:rPr>
              <a:t>.</a:t>
            </a:r>
            <a:endParaRPr lang="en-US" sz="3200" b="1" dirty="0">
              <a:solidFill>
                <a:schemeClr val="accent6">
                  <a:lumMod val="75000"/>
                </a:schemeClr>
              </a:solidFill>
            </a:endParaRPr>
          </a:p>
          <a:p>
            <a:pPr lvl="0"/>
            <a:r>
              <a:rPr lang="ar-EG" sz="3200" b="1" dirty="0" smtClean="0">
                <a:solidFill>
                  <a:srgbClr val="FF0000"/>
                </a:solidFill>
              </a:rPr>
              <a:t>- </a:t>
            </a:r>
            <a:r>
              <a:rPr lang="ar-SA" sz="3200" b="1" dirty="0" smtClean="0">
                <a:solidFill>
                  <a:srgbClr val="FF0000"/>
                </a:solidFill>
              </a:rPr>
              <a:t>الثقة </a:t>
            </a:r>
            <a:r>
              <a:rPr lang="ar-SA" sz="3200" b="1" dirty="0">
                <a:solidFill>
                  <a:srgbClr val="FF0000"/>
                </a:solidFill>
              </a:rPr>
              <a:t>الزائدة في النفس</a:t>
            </a:r>
            <a:r>
              <a:rPr lang="en-US" sz="3200" b="1" dirty="0" smtClean="0">
                <a:solidFill>
                  <a:srgbClr val="FF0000"/>
                </a:solidFill>
              </a:rPr>
              <a:t>.</a:t>
            </a:r>
            <a:r>
              <a:rPr lang="ar-EG" sz="3200" b="1" dirty="0" smtClean="0">
                <a:solidFill>
                  <a:srgbClr val="FF0000"/>
                </a:solidFill>
              </a:rPr>
              <a:t>              -</a:t>
            </a:r>
            <a:r>
              <a:rPr lang="ar-SA" sz="3200" b="1" dirty="0" smtClean="0">
                <a:solidFill>
                  <a:srgbClr val="FF0000"/>
                </a:solidFill>
              </a:rPr>
              <a:t>الإساءة </a:t>
            </a:r>
            <a:r>
              <a:rPr lang="ar-SA" sz="3200" b="1" dirty="0">
                <a:solidFill>
                  <a:srgbClr val="FF0000"/>
                </a:solidFill>
              </a:rPr>
              <a:t>لأصحاب </a:t>
            </a:r>
            <a:r>
              <a:rPr lang="ar-SA" sz="3200" b="1" dirty="0" smtClean="0">
                <a:solidFill>
                  <a:srgbClr val="FF0000"/>
                </a:solidFill>
              </a:rPr>
              <a:t>العمل</a:t>
            </a:r>
            <a:r>
              <a:rPr lang="en-US" sz="3200" b="1" dirty="0" smtClean="0">
                <a:solidFill>
                  <a:srgbClr val="FF0000"/>
                </a:solidFill>
              </a:rPr>
              <a:t>.</a:t>
            </a:r>
            <a:endParaRPr lang="en-US" sz="3200" b="1" dirty="0">
              <a:solidFill>
                <a:srgbClr val="FF0000"/>
              </a:solidFill>
            </a:endParaRPr>
          </a:p>
          <a:p>
            <a:pPr lvl="0"/>
            <a:r>
              <a:rPr lang="ar-EG" sz="3200" b="1" dirty="0" smtClean="0">
                <a:solidFill>
                  <a:schemeClr val="accent6">
                    <a:lumMod val="75000"/>
                  </a:schemeClr>
                </a:solidFill>
              </a:rPr>
              <a:t>- </a:t>
            </a:r>
            <a:r>
              <a:rPr lang="ar-SA" sz="3200" b="1" dirty="0" smtClean="0">
                <a:solidFill>
                  <a:schemeClr val="accent6">
                    <a:lumMod val="75000"/>
                  </a:schemeClr>
                </a:solidFill>
              </a:rPr>
              <a:t>النكات</a:t>
            </a:r>
            <a:r>
              <a:rPr lang="en-US" sz="3200" b="1" dirty="0" smtClean="0">
                <a:solidFill>
                  <a:schemeClr val="accent6">
                    <a:lumMod val="75000"/>
                  </a:schemeClr>
                </a:solidFill>
              </a:rPr>
              <a:t>.</a:t>
            </a:r>
            <a:r>
              <a:rPr lang="ar-EG" sz="3200" b="1" dirty="0" smtClean="0">
                <a:solidFill>
                  <a:schemeClr val="accent6">
                    <a:lumMod val="75000"/>
                  </a:schemeClr>
                </a:solidFill>
              </a:rPr>
              <a:t>                               - </a:t>
            </a:r>
            <a:r>
              <a:rPr lang="ar-SA" sz="3200" b="1" dirty="0" smtClean="0">
                <a:solidFill>
                  <a:schemeClr val="accent6">
                    <a:lumMod val="75000"/>
                  </a:schemeClr>
                </a:solidFill>
              </a:rPr>
              <a:t>الابتسامات </a:t>
            </a:r>
            <a:r>
              <a:rPr lang="ar-SA" sz="3200" b="1" dirty="0">
                <a:solidFill>
                  <a:schemeClr val="accent6">
                    <a:lumMod val="75000"/>
                  </a:schemeClr>
                </a:solidFill>
              </a:rPr>
              <a:t>المصطنعة</a:t>
            </a:r>
            <a:r>
              <a:rPr lang="en-US" sz="3200" b="1" dirty="0">
                <a:solidFill>
                  <a:schemeClr val="accent6">
                    <a:lumMod val="75000"/>
                  </a:schemeClr>
                </a:solidFill>
              </a:rPr>
              <a:t>.</a:t>
            </a:r>
          </a:p>
          <a:p>
            <a:pPr lvl="0"/>
            <a:r>
              <a:rPr lang="ar-EG" sz="3200" b="1" dirty="0" smtClean="0">
                <a:solidFill>
                  <a:srgbClr val="0070C0"/>
                </a:solidFill>
              </a:rPr>
              <a:t>- </a:t>
            </a:r>
            <a:r>
              <a:rPr lang="ar-SA" sz="3200" b="1" dirty="0" smtClean="0">
                <a:solidFill>
                  <a:srgbClr val="0070C0"/>
                </a:solidFill>
              </a:rPr>
              <a:t>تشبيك الذراعين</a:t>
            </a:r>
            <a:r>
              <a:rPr lang="en-US" sz="3200" b="1" dirty="0" smtClean="0">
                <a:solidFill>
                  <a:srgbClr val="0070C0"/>
                </a:solidFill>
              </a:rPr>
              <a:t>.</a:t>
            </a:r>
            <a:r>
              <a:rPr lang="ar-EG" sz="3200" b="1" dirty="0" smtClean="0">
                <a:solidFill>
                  <a:srgbClr val="0070C0"/>
                </a:solidFill>
              </a:rPr>
              <a:t>                    - </a:t>
            </a:r>
            <a:r>
              <a:rPr lang="ar-SA" sz="3200" b="1" dirty="0" smtClean="0">
                <a:solidFill>
                  <a:srgbClr val="0070C0"/>
                </a:solidFill>
              </a:rPr>
              <a:t>التطوع </a:t>
            </a:r>
            <a:r>
              <a:rPr lang="ar-SA" sz="3200" b="1" dirty="0">
                <a:solidFill>
                  <a:srgbClr val="0070C0"/>
                </a:solidFill>
              </a:rPr>
              <a:t>بذكر نقاط ضعفك </a:t>
            </a:r>
            <a:r>
              <a:rPr lang="ar-EG" sz="3200" b="1" dirty="0" smtClean="0">
                <a:solidFill>
                  <a:srgbClr val="0070C0"/>
                </a:solidFill>
              </a:rPr>
              <a:t>.</a:t>
            </a:r>
            <a:endParaRPr lang="en-US" sz="3200" b="1" dirty="0">
              <a:solidFill>
                <a:srgbClr val="0070C0"/>
              </a:solidFill>
            </a:endParaRPr>
          </a:p>
          <a:p>
            <a:pPr lvl="0"/>
            <a:r>
              <a:rPr lang="ar-EG" sz="3200" b="1" dirty="0" smtClean="0">
                <a:solidFill>
                  <a:srgbClr val="00B050"/>
                </a:solidFill>
              </a:rPr>
              <a:t>- </a:t>
            </a:r>
            <a:r>
              <a:rPr lang="ar-SA" sz="3200" b="1" dirty="0" smtClean="0">
                <a:solidFill>
                  <a:srgbClr val="00B050"/>
                </a:solidFill>
              </a:rPr>
              <a:t>السؤال </a:t>
            </a:r>
            <a:r>
              <a:rPr lang="ar-SA" sz="3200" b="1" dirty="0">
                <a:solidFill>
                  <a:srgbClr val="00B050"/>
                </a:solidFill>
              </a:rPr>
              <a:t>عن </a:t>
            </a:r>
            <a:r>
              <a:rPr lang="ar-SA" sz="3200" b="1" dirty="0" smtClean="0">
                <a:solidFill>
                  <a:srgbClr val="00B050"/>
                </a:solidFill>
              </a:rPr>
              <a:t>الراتب</a:t>
            </a:r>
            <a:r>
              <a:rPr lang="en-US" sz="3200" b="1" dirty="0" smtClean="0">
                <a:solidFill>
                  <a:srgbClr val="00B050"/>
                </a:solidFill>
              </a:rPr>
              <a:t>.</a:t>
            </a:r>
            <a:r>
              <a:rPr lang="ar-EG" sz="3200" b="1" dirty="0" smtClean="0">
                <a:solidFill>
                  <a:srgbClr val="00B050"/>
                </a:solidFill>
              </a:rPr>
              <a:t>                 - </a:t>
            </a:r>
            <a:r>
              <a:rPr lang="ar-SA" sz="3200" b="1" dirty="0" smtClean="0">
                <a:solidFill>
                  <a:srgbClr val="00B050"/>
                </a:solidFill>
              </a:rPr>
              <a:t>الاستفسار </a:t>
            </a:r>
            <a:r>
              <a:rPr lang="ar-SA" sz="3200" b="1" dirty="0">
                <a:solidFill>
                  <a:srgbClr val="00B050"/>
                </a:solidFill>
              </a:rPr>
              <a:t>عن الإجازات</a:t>
            </a:r>
            <a:r>
              <a:rPr lang="en-US" sz="3200" b="1" dirty="0">
                <a:solidFill>
                  <a:srgbClr val="00B050"/>
                </a:solidFill>
              </a:rPr>
              <a:t>.</a:t>
            </a: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32778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xEl>
                                              <p:pRg st="6" end="6"/>
                                            </p:txEl>
                                          </p:spTgt>
                                        </p:tgtEl>
                                        <p:attrNameLst>
                                          <p:attrName>style.visibility</p:attrName>
                                        </p:attrNameLst>
                                      </p:cBhvr>
                                      <p:to>
                                        <p:strVal val="visible"/>
                                      </p:to>
                                    </p:set>
                                    <p:anim calcmode="lin" valueType="num">
                                      <p:cBhvr additive="base">
                                        <p:cTn id="50"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xEl>
                                              <p:pRg st="7" end="7"/>
                                            </p:txEl>
                                          </p:spTgt>
                                        </p:tgtEl>
                                        <p:attrNameLst>
                                          <p:attrName>style.visibility</p:attrName>
                                        </p:attrNameLst>
                                      </p:cBhvr>
                                      <p:to>
                                        <p:strVal val="visible"/>
                                      </p:to>
                                    </p:set>
                                    <p:anim calcmode="lin" valueType="num">
                                      <p:cBhvr additive="base">
                                        <p:cTn id="56"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xEl>
                                              <p:pRg st="8" end="8"/>
                                            </p:txEl>
                                          </p:spTgt>
                                        </p:tgtEl>
                                        <p:attrNameLst>
                                          <p:attrName>style.visibility</p:attrName>
                                        </p:attrNameLst>
                                      </p:cBhvr>
                                      <p:to>
                                        <p:strVal val="visible"/>
                                      </p:to>
                                    </p:set>
                                    <p:anim calcmode="lin" valueType="num">
                                      <p:cBhvr additive="base">
                                        <p:cTn id="62"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0" y="1711837"/>
            <a:ext cx="8820472" cy="4093428"/>
          </a:xfrm>
          <a:prstGeom prst="rect">
            <a:avLst/>
          </a:prstGeom>
          <a:noFill/>
        </p:spPr>
        <p:txBody>
          <a:bodyPr wrap="square" rtlCol="1">
            <a:spAutoFit/>
          </a:bodyPr>
          <a:lstStyle/>
          <a:p>
            <a:pPr algn="just"/>
            <a:r>
              <a:rPr lang="ar-EG" sz="3200" b="1" u="sng" dirty="0" smtClean="0">
                <a:solidFill>
                  <a:srgbClr val="FF0000"/>
                </a:solidFill>
              </a:rPr>
              <a:t>ثانياً</a:t>
            </a:r>
            <a:r>
              <a:rPr lang="ar-SA" sz="3200" b="1" u="sng" dirty="0" smtClean="0">
                <a:solidFill>
                  <a:srgbClr val="FF0000"/>
                </a:solidFill>
              </a:rPr>
              <a:t>: </a:t>
            </a:r>
            <a:r>
              <a:rPr lang="ar-SA" sz="3200" b="1" u="sng" dirty="0">
                <a:solidFill>
                  <a:srgbClr val="FF0000"/>
                </a:solidFill>
              </a:rPr>
              <a:t>مرحلة </a:t>
            </a:r>
            <a:r>
              <a:rPr lang="ar-SA" sz="3200" b="1" u="sng" dirty="0" smtClean="0">
                <a:solidFill>
                  <a:srgbClr val="FF0000"/>
                </a:solidFill>
              </a:rPr>
              <a:t>العمل:</a:t>
            </a:r>
            <a:endParaRPr lang="ar-EG" sz="3200" b="1" u="sng" dirty="0">
              <a:solidFill>
                <a:srgbClr val="FF0000"/>
              </a:solidFill>
            </a:endParaRPr>
          </a:p>
          <a:p>
            <a:pPr algn="just"/>
            <a:r>
              <a:rPr lang="ar-SA" sz="3600" b="1" u="sng" dirty="0" smtClean="0">
                <a:solidFill>
                  <a:schemeClr val="tx2">
                    <a:lumMod val="60000"/>
                    <a:lumOff val="40000"/>
                  </a:schemeClr>
                </a:solidFill>
              </a:rPr>
              <a:t>مستويات </a:t>
            </a:r>
            <a:r>
              <a:rPr lang="ar-SA" sz="3600" b="1" u="sng" dirty="0">
                <a:solidFill>
                  <a:schemeClr val="tx2">
                    <a:lumMod val="60000"/>
                    <a:lumOff val="40000"/>
                  </a:schemeClr>
                </a:solidFill>
              </a:rPr>
              <a:t>الاتصال في بيئة العمل</a:t>
            </a:r>
            <a:r>
              <a:rPr lang="ar-EG" sz="3600" b="1" u="sng" dirty="0">
                <a:solidFill>
                  <a:schemeClr val="tx2">
                    <a:lumMod val="60000"/>
                    <a:lumOff val="40000"/>
                  </a:schemeClr>
                </a:solidFill>
              </a:rPr>
              <a:t>:</a:t>
            </a:r>
            <a:endParaRPr lang="en-US" sz="3600" b="1" u="sng" dirty="0">
              <a:solidFill>
                <a:schemeClr val="tx2">
                  <a:lumMod val="60000"/>
                  <a:lumOff val="40000"/>
                </a:schemeClr>
              </a:solidFill>
            </a:endParaRPr>
          </a:p>
          <a:p>
            <a:r>
              <a:rPr lang="ar-SA" sz="3200" b="1" dirty="0">
                <a:solidFill>
                  <a:schemeClr val="accent6">
                    <a:lumMod val="75000"/>
                  </a:schemeClr>
                </a:solidFill>
              </a:rPr>
              <a:t>١</a:t>
            </a:r>
            <a:r>
              <a:rPr lang="en-US" sz="3200" b="1" dirty="0">
                <a:solidFill>
                  <a:schemeClr val="accent6">
                    <a:lumMod val="75000"/>
                  </a:schemeClr>
                </a:solidFill>
              </a:rPr>
              <a:t>-</a:t>
            </a:r>
            <a:r>
              <a:rPr lang="ar-SA" sz="3200" b="1" dirty="0">
                <a:solidFill>
                  <a:schemeClr val="accent6">
                    <a:lumMod val="75000"/>
                  </a:schemeClr>
                </a:solidFill>
              </a:rPr>
              <a:t>الاتصالات العمودية</a:t>
            </a:r>
            <a:r>
              <a:rPr lang="en-US" sz="3200" b="1" dirty="0">
                <a:solidFill>
                  <a:schemeClr val="accent6">
                    <a:lumMod val="75000"/>
                  </a:schemeClr>
                </a:solidFill>
              </a:rPr>
              <a:t>: </a:t>
            </a:r>
            <a:r>
              <a:rPr lang="ar-SA" sz="3200" b="1" dirty="0">
                <a:solidFill>
                  <a:schemeClr val="accent6">
                    <a:lumMod val="75000"/>
                  </a:schemeClr>
                </a:solidFill>
              </a:rPr>
              <a:t>وتنقسم إلى</a:t>
            </a:r>
            <a:r>
              <a:rPr lang="en-US" sz="3200" b="1" dirty="0" smtClean="0">
                <a:solidFill>
                  <a:schemeClr val="accent6">
                    <a:lumMod val="75000"/>
                  </a:schemeClr>
                </a:solidFill>
              </a:rPr>
              <a:t>:</a:t>
            </a:r>
            <a:r>
              <a:rPr lang="ar-EG" sz="3200" b="1" dirty="0" smtClean="0">
                <a:solidFill>
                  <a:schemeClr val="accent6">
                    <a:lumMod val="75000"/>
                  </a:schemeClr>
                </a:solidFill>
              </a:rPr>
              <a:t> (نازلة – صاعدة).</a:t>
            </a:r>
          </a:p>
          <a:p>
            <a:r>
              <a:rPr lang="ar-SA" sz="3200" b="1" dirty="0">
                <a:solidFill>
                  <a:schemeClr val="accent4">
                    <a:lumMod val="75000"/>
                  </a:schemeClr>
                </a:solidFill>
              </a:rPr>
              <a:t>٢</a:t>
            </a:r>
            <a:r>
              <a:rPr lang="en-US" sz="3200" b="1" dirty="0">
                <a:solidFill>
                  <a:schemeClr val="accent4">
                    <a:lumMod val="75000"/>
                  </a:schemeClr>
                </a:solidFill>
              </a:rPr>
              <a:t> -</a:t>
            </a:r>
            <a:r>
              <a:rPr lang="ar-SA" sz="3200" b="1" dirty="0">
                <a:solidFill>
                  <a:schemeClr val="accent4">
                    <a:lumMod val="75000"/>
                  </a:schemeClr>
                </a:solidFill>
              </a:rPr>
              <a:t>الاتصالات </a:t>
            </a:r>
            <a:r>
              <a:rPr lang="ar-SA" sz="3200" b="1" dirty="0" smtClean="0">
                <a:solidFill>
                  <a:schemeClr val="accent4">
                    <a:lumMod val="75000"/>
                  </a:schemeClr>
                </a:solidFill>
              </a:rPr>
              <a:t>الأفقية</a:t>
            </a:r>
            <a:r>
              <a:rPr lang="ar-EG" sz="3200" b="1" dirty="0">
                <a:solidFill>
                  <a:schemeClr val="accent4">
                    <a:lumMod val="75000"/>
                  </a:schemeClr>
                </a:solidFill>
              </a:rPr>
              <a:t>.</a:t>
            </a:r>
            <a:endParaRPr lang="en-US" sz="3200" dirty="0">
              <a:solidFill>
                <a:schemeClr val="accent4">
                  <a:lumMod val="75000"/>
                </a:schemeClr>
              </a:solidFill>
            </a:endParaRPr>
          </a:p>
          <a:p>
            <a:r>
              <a:rPr lang="ar-SA" sz="3200" b="1" dirty="0">
                <a:solidFill>
                  <a:srgbClr val="00B050"/>
                </a:solidFill>
              </a:rPr>
              <a:t>٣</a:t>
            </a:r>
            <a:r>
              <a:rPr lang="en-US" sz="3200" b="1" dirty="0">
                <a:solidFill>
                  <a:srgbClr val="00B050"/>
                </a:solidFill>
              </a:rPr>
              <a:t>-</a:t>
            </a:r>
            <a:r>
              <a:rPr lang="ar-SA" sz="3200" b="1" dirty="0">
                <a:solidFill>
                  <a:srgbClr val="00B050"/>
                </a:solidFill>
              </a:rPr>
              <a:t>الاتصالات المتقابلة أو </a:t>
            </a:r>
            <a:r>
              <a:rPr lang="ar-SA" sz="3200" b="1" dirty="0" smtClean="0">
                <a:solidFill>
                  <a:srgbClr val="00B050"/>
                </a:solidFill>
              </a:rPr>
              <a:t>المحورية</a:t>
            </a:r>
            <a:r>
              <a:rPr lang="ar-EG" sz="3200" b="1" dirty="0" smtClean="0">
                <a:solidFill>
                  <a:srgbClr val="00B050"/>
                </a:solidFill>
              </a:rPr>
              <a:t>.</a:t>
            </a:r>
          </a:p>
          <a:p>
            <a:r>
              <a:rPr lang="ar-EG" sz="3200" b="1" u="sng" dirty="0" smtClean="0">
                <a:solidFill>
                  <a:schemeClr val="tx2">
                    <a:lumMod val="60000"/>
                    <a:lumOff val="40000"/>
                  </a:schemeClr>
                </a:solidFill>
              </a:rPr>
              <a:t>معوقات عملية </a:t>
            </a:r>
            <a:r>
              <a:rPr lang="ar-SA" sz="3200" b="1" u="sng" dirty="0" smtClean="0">
                <a:solidFill>
                  <a:schemeClr val="tx2">
                    <a:lumMod val="60000"/>
                    <a:lumOff val="40000"/>
                  </a:schemeClr>
                </a:solidFill>
              </a:rPr>
              <a:t>الاتصال </a:t>
            </a:r>
            <a:r>
              <a:rPr lang="ar-SA" sz="3200" b="1" u="sng" dirty="0">
                <a:solidFill>
                  <a:schemeClr val="tx2">
                    <a:lumMod val="60000"/>
                    <a:lumOff val="40000"/>
                  </a:schemeClr>
                </a:solidFill>
              </a:rPr>
              <a:t>في بيئة العمل</a:t>
            </a:r>
            <a:r>
              <a:rPr lang="ar-EG" sz="3200" b="1" u="sng" dirty="0">
                <a:solidFill>
                  <a:schemeClr val="tx2">
                    <a:lumMod val="60000"/>
                    <a:lumOff val="40000"/>
                  </a:schemeClr>
                </a:solidFill>
              </a:rPr>
              <a:t>:</a:t>
            </a:r>
            <a:endParaRPr lang="en-US" sz="3200" b="1" u="sng" dirty="0">
              <a:solidFill>
                <a:schemeClr val="tx2">
                  <a:lumMod val="60000"/>
                  <a:lumOff val="40000"/>
                </a:schemeClr>
              </a:solidFill>
            </a:endParaRPr>
          </a:p>
          <a:p>
            <a:pPr lvl="1"/>
            <a:r>
              <a:rPr lang="ar-SA" sz="3200" b="1" dirty="0">
                <a:solidFill>
                  <a:schemeClr val="accent6">
                    <a:lumMod val="75000"/>
                  </a:schemeClr>
                </a:solidFill>
              </a:rPr>
              <a:t>أولاً</a:t>
            </a:r>
            <a:r>
              <a:rPr lang="en-US" sz="3200" b="1" dirty="0">
                <a:solidFill>
                  <a:schemeClr val="accent6">
                    <a:lumMod val="75000"/>
                  </a:schemeClr>
                </a:solidFill>
              </a:rPr>
              <a:t>: </a:t>
            </a:r>
            <a:r>
              <a:rPr lang="ar-SA" sz="3200" b="1" dirty="0">
                <a:solidFill>
                  <a:schemeClr val="accent6">
                    <a:lumMod val="75000"/>
                  </a:schemeClr>
                </a:solidFill>
              </a:rPr>
              <a:t>تحريف </a:t>
            </a:r>
            <a:r>
              <a:rPr lang="ar-SA" sz="3200" b="1" dirty="0" smtClean="0">
                <a:solidFill>
                  <a:schemeClr val="accent6">
                    <a:lumMod val="75000"/>
                  </a:schemeClr>
                </a:solidFill>
              </a:rPr>
              <a:t>المعلومات</a:t>
            </a:r>
            <a:r>
              <a:rPr lang="ar-EG" sz="3200" b="1" dirty="0">
                <a:solidFill>
                  <a:schemeClr val="accent6">
                    <a:lumMod val="75000"/>
                  </a:schemeClr>
                </a:solidFill>
              </a:rPr>
              <a:t>.</a:t>
            </a:r>
            <a:endParaRPr lang="en-US" sz="3200" dirty="0">
              <a:solidFill>
                <a:schemeClr val="accent6">
                  <a:lumMod val="75000"/>
                </a:schemeClr>
              </a:solidFill>
            </a:endParaRPr>
          </a:p>
          <a:p>
            <a:pPr lvl="1"/>
            <a:r>
              <a:rPr lang="ar-SA" sz="3200" b="1" dirty="0">
                <a:solidFill>
                  <a:srgbClr val="00B050"/>
                </a:solidFill>
              </a:rPr>
              <a:t>ثانيًا</a:t>
            </a:r>
            <a:r>
              <a:rPr lang="en-US" sz="3200" b="1" dirty="0">
                <a:solidFill>
                  <a:srgbClr val="00B050"/>
                </a:solidFill>
              </a:rPr>
              <a:t>: </a:t>
            </a:r>
            <a:r>
              <a:rPr lang="ar-SA" sz="3200" b="1" dirty="0">
                <a:solidFill>
                  <a:srgbClr val="00B050"/>
                </a:solidFill>
              </a:rPr>
              <a:t>حجم </a:t>
            </a:r>
            <a:r>
              <a:rPr lang="ar-SA" sz="3200" b="1" dirty="0" smtClean="0">
                <a:solidFill>
                  <a:srgbClr val="00B050"/>
                </a:solidFill>
              </a:rPr>
              <a:t>المعلومات</a:t>
            </a:r>
            <a:r>
              <a:rPr lang="ar-EG" sz="3200" b="1" dirty="0">
                <a:solidFill>
                  <a:srgbClr val="00B050"/>
                </a:solidFill>
              </a:rPr>
              <a:t>.</a:t>
            </a:r>
            <a:endParaRPr lang="en-US" sz="3200" dirty="0">
              <a:solidFill>
                <a:srgbClr val="00B05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2895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xEl>
                                              <p:pRg st="6" end="6"/>
                                            </p:txEl>
                                          </p:spTgt>
                                        </p:tgtEl>
                                        <p:attrNameLst>
                                          <p:attrName>style.visibility</p:attrName>
                                        </p:attrNameLst>
                                      </p:cBhvr>
                                      <p:to>
                                        <p:strVal val="visible"/>
                                      </p:to>
                                    </p:set>
                                    <p:anim calcmode="lin" valueType="num">
                                      <p:cBhvr additive="base">
                                        <p:cTn id="50"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xEl>
                                              <p:pRg st="7" end="7"/>
                                            </p:txEl>
                                          </p:spTgt>
                                        </p:tgtEl>
                                        <p:attrNameLst>
                                          <p:attrName>style.visibility</p:attrName>
                                        </p:attrNameLst>
                                      </p:cBhvr>
                                      <p:to>
                                        <p:strVal val="visible"/>
                                      </p:to>
                                    </p:set>
                                    <p:anim calcmode="lin" valueType="num">
                                      <p:cBhvr additive="base">
                                        <p:cTn id="56"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0" y="1711837"/>
            <a:ext cx="8820472" cy="4093428"/>
          </a:xfrm>
          <a:prstGeom prst="rect">
            <a:avLst/>
          </a:prstGeom>
          <a:noFill/>
        </p:spPr>
        <p:txBody>
          <a:bodyPr wrap="square" rtlCol="1">
            <a:spAutoFit/>
          </a:bodyPr>
          <a:lstStyle/>
          <a:p>
            <a:pPr algn="just"/>
            <a:r>
              <a:rPr lang="ar-EG" sz="3200" b="1" u="sng" dirty="0" smtClean="0">
                <a:solidFill>
                  <a:srgbClr val="FF0000"/>
                </a:solidFill>
              </a:rPr>
              <a:t>ثانياً</a:t>
            </a:r>
            <a:r>
              <a:rPr lang="ar-SA" sz="3200" b="1" u="sng" dirty="0" smtClean="0">
                <a:solidFill>
                  <a:srgbClr val="FF0000"/>
                </a:solidFill>
              </a:rPr>
              <a:t>: </a:t>
            </a:r>
            <a:r>
              <a:rPr lang="ar-SA" sz="3200" b="1" u="sng" dirty="0">
                <a:solidFill>
                  <a:srgbClr val="FF0000"/>
                </a:solidFill>
              </a:rPr>
              <a:t>مرحلة </a:t>
            </a:r>
            <a:r>
              <a:rPr lang="ar-SA" sz="3200" b="1" u="sng" dirty="0" smtClean="0">
                <a:solidFill>
                  <a:srgbClr val="FF0000"/>
                </a:solidFill>
              </a:rPr>
              <a:t>العمل:</a:t>
            </a:r>
            <a:endParaRPr lang="ar-EG" sz="3200" b="1" u="sng" dirty="0">
              <a:solidFill>
                <a:srgbClr val="FF0000"/>
              </a:solidFill>
            </a:endParaRPr>
          </a:p>
          <a:p>
            <a:pPr algn="just"/>
            <a:r>
              <a:rPr lang="ar-EG" sz="3600" b="1" u="sng" dirty="0" smtClean="0">
                <a:solidFill>
                  <a:schemeClr val="tx2">
                    <a:lumMod val="60000"/>
                    <a:lumOff val="40000"/>
                  </a:schemeClr>
                </a:solidFill>
              </a:rPr>
              <a:t>وسائل </a:t>
            </a:r>
            <a:r>
              <a:rPr lang="ar-SA" sz="3600" b="1" u="sng" dirty="0" smtClean="0">
                <a:solidFill>
                  <a:schemeClr val="tx2">
                    <a:lumMod val="60000"/>
                    <a:lumOff val="40000"/>
                  </a:schemeClr>
                </a:solidFill>
              </a:rPr>
              <a:t>الاتصال </a:t>
            </a:r>
            <a:r>
              <a:rPr lang="ar-SA" sz="3600" b="1" u="sng" dirty="0">
                <a:solidFill>
                  <a:schemeClr val="tx2">
                    <a:lumMod val="60000"/>
                    <a:lumOff val="40000"/>
                  </a:schemeClr>
                </a:solidFill>
              </a:rPr>
              <a:t>في بيئة العمل</a:t>
            </a:r>
            <a:r>
              <a:rPr lang="ar-EG" sz="3600" b="1" u="sng" dirty="0">
                <a:solidFill>
                  <a:schemeClr val="tx2">
                    <a:lumMod val="60000"/>
                    <a:lumOff val="40000"/>
                  </a:schemeClr>
                </a:solidFill>
              </a:rPr>
              <a:t>:</a:t>
            </a:r>
            <a:endParaRPr lang="en-US" sz="3600" b="1" u="sng" dirty="0">
              <a:solidFill>
                <a:schemeClr val="tx2">
                  <a:lumMod val="60000"/>
                  <a:lumOff val="40000"/>
                </a:schemeClr>
              </a:solidFill>
            </a:endParaRPr>
          </a:p>
          <a:p>
            <a:r>
              <a:rPr lang="ar-SA" sz="3200" b="1" dirty="0">
                <a:solidFill>
                  <a:srgbClr val="00B050"/>
                </a:solidFill>
              </a:rPr>
              <a:t>(أ)-وسائل الاتصال الشفهي:</a:t>
            </a:r>
            <a:endParaRPr lang="en-US" sz="3200" dirty="0">
              <a:solidFill>
                <a:srgbClr val="00B050"/>
              </a:solidFill>
            </a:endParaRPr>
          </a:p>
          <a:p>
            <a:pPr lvl="1"/>
            <a:r>
              <a:rPr lang="ar-SA" sz="2800" b="1" dirty="0"/>
              <a:t>أولاً: وسائل الاتصال الشفهي </a:t>
            </a:r>
            <a:r>
              <a:rPr lang="ar-SA" sz="2800" b="1" dirty="0" smtClean="0"/>
              <a:t>المباشر</a:t>
            </a:r>
            <a:r>
              <a:rPr lang="ar-EG" sz="2800" b="1" dirty="0" smtClean="0"/>
              <a:t>.</a:t>
            </a:r>
            <a:endParaRPr lang="en-US" sz="2800" dirty="0"/>
          </a:p>
          <a:p>
            <a:pPr lvl="1"/>
            <a:r>
              <a:rPr lang="ar-SA" sz="2800" b="1" dirty="0"/>
              <a:t>ثانياً: وسائل الاتصال الشفهي غير </a:t>
            </a:r>
            <a:r>
              <a:rPr lang="ar-SA" sz="2800" b="1" dirty="0" smtClean="0"/>
              <a:t>المباشر</a:t>
            </a:r>
            <a:r>
              <a:rPr lang="ar-EG" sz="2800" b="1" dirty="0"/>
              <a:t>.</a:t>
            </a:r>
            <a:endParaRPr lang="en-US" sz="2800" dirty="0"/>
          </a:p>
          <a:p>
            <a:r>
              <a:rPr lang="ar-SA" sz="3200" b="1" dirty="0">
                <a:solidFill>
                  <a:schemeClr val="accent4">
                    <a:lumMod val="75000"/>
                  </a:schemeClr>
                </a:solidFill>
              </a:rPr>
              <a:t>(ب)وسائل الاتصال المكتوب في بيئة </a:t>
            </a:r>
            <a:r>
              <a:rPr lang="ar-SA" sz="3200" b="1" dirty="0" smtClean="0">
                <a:solidFill>
                  <a:schemeClr val="accent4">
                    <a:lumMod val="75000"/>
                  </a:schemeClr>
                </a:solidFill>
              </a:rPr>
              <a:t>العمل</a:t>
            </a:r>
            <a:r>
              <a:rPr lang="ar-EG" sz="3200" b="1" dirty="0" smtClean="0">
                <a:solidFill>
                  <a:schemeClr val="accent4">
                    <a:lumMod val="75000"/>
                  </a:schemeClr>
                </a:solidFill>
              </a:rPr>
              <a:t>.</a:t>
            </a:r>
            <a:endParaRPr lang="en-US" sz="3200" dirty="0">
              <a:solidFill>
                <a:schemeClr val="accent4">
                  <a:lumMod val="75000"/>
                </a:schemeClr>
              </a:solidFill>
            </a:endParaRPr>
          </a:p>
          <a:p>
            <a:r>
              <a:rPr lang="ar-SA" sz="3200" b="1" dirty="0">
                <a:solidFill>
                  <a:srgbClr val="7030A0"/>
                </a:solidFill>
              </a:rPr>
              <a:t>(ج)-الاتصال التصويري أو </a:t>
            </a:r>
            <a:r>
              <a:rPr lang="ar-SA" sz="3200" b="1" dirty="0" smtClean="0">
                <a:solidFill>
                  <a:srgbClr val="7030A0"/>
                </a:solidFill>
              </a:rPr>
              <a:t>المرسوم</a:t>
            </a:r>
            <a:r>
              <a:rPr lang="ar-EG" sz="3200" b="1" dirty="0">
                <a:solidFill>
                  <a:srgbClr val="7030A0"/>
                </a:solidFill>
              </a:rPr>
              <a:t>.</a:t>
            </a:r>
            <a:endParaRPr lang="ar-EG" sz="3200" b="1" dirty="0" smtClean="0">
              <a:solidFill>
                <a:srgbClr val="7030A0"/>
              </a:solidFill>
            </a:endParaRPr>
          </a:p>
          <a:p>
            <a:r>
              <a:rPr lang="ar-SA" sz="3200" b="1" dirty="0">
                <a:solidFill>
                  <a:schemeClr val="accent6">
                    <a:lumMod val="75000"/>
                  </a:schemeClr>
                </a:solidFill>
              </a:rPr>
              <a:t>(د)-الاتصال </a:t>
            </a:r>
            <a:r>
              <a:rPr lang="ar-SA" sz="3200" b="1" dirty="0" smtClean="0">
                <a:solidFill>
                  <a:schemeClr val="accent6">
                    <a:lumMod val="75000"/>
                  </a:schemeClr>
                </a:solidFill>
              </a:rPr>
              <a:t>الإلكتروني</a:t>
            </a:r>
            <a:r>
              <a:rPr lang="ar-EG" sz="3200" b="1" dirty="0">
                <a:solidFill>
                  <a:schemeClr val="accent6">
                    <a:lumMod val="75000"/>
                  </a:schemeClr>
                </a:solidFill>
              </a:rPr>
              <a:t>.</a:t>
            </a:r>
            <a:endParaRPr lang="en-US" sz="3200" dirty="0">
              <a:solidFill>
                <a:schemeClr val="accent6">
                  <a:lumMod val="75000"/>
                </a:schemeClr>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8194" name="Picture 2" descr="https://encrypted-tbn2.gstatic.com/images?q=tbn:ANd9GcRMT1_YqAbSjpfhh_gAnafGIlNU6HJFgYbDXmOHVgPypbHK_u2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348880"/>
            <a:ext cx="2664296" cy="3750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70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5" end="5"/>
                                            </p:txEl>
                                          </p:spTgt>
                                        </p:tgtEl>
                                        <p:attrNameLst>
                                          <p:attrName>style.visibility</p:attrName>
                                        </p:attrNameLst>
                                      </p:cBhvr>
                                      <p:to>
                                        <p:strVal val="visible"/>
                                      </p:to>
                                    </p:set>
                                    <p:anim calcmode="lin" valueType="num">
                                      <p:cBhvr additive="base">
                                        <p:cTn id="44"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xEl>
                                              <p:pRg st="6" end="6"/>
                                            </p:txEl>
                                          </p:spTgt>
                                        </p:tgtEl>
                                        <p:attrNameLst>
                                          <p:attrName>style.visibility</p:attrName>
                                        </p:attrNameLst>
                                      </p:cBhvr>
                                      <p:to>
                                        <p:strVal val="visible"/>
                                      </p:to>
                                    </p:set>
                                    <p:anim calcmode="lin" valueType="num">
                                      <p:cBhvr additive="base">
                                        <p:cTn id="50"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xEl>
                                              <p:pRg st="7" end="7"/>
                                            </p:txEl>
                                          </p:spTgt>
                                        </p:tgtEl>
                                        <p:attrNameLst>
                                          <p:attrName>style.visibility</p:attrName>
                                        </p:attrNameLst>
                                      </p:cBhvr>
                                      <p:to>
                                        <p:strVal val="visible"/>
                                      </p:to>
                                    </p:set>
                                    <p:anim calcmode="lin" valueType="num">
                                      <p:cBhvr additive="base">
                                        <p:cTn id="56"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323528" y="2192826"/>
            <a:ext cx="7776864" cy="3877985"/>
          </a:xfrm>
          <a:prstGeom prst="rect">
            <a:avLst/>
          </a:prstGeom>
          <a:noFill/>
        </p:spPr>
        <p:txBody>
          <a:bodyPr wrap="square" rtlCol="1">
            <a:spAutoFit/>
          </a:bodyPr>
          <a:lstStyle/>
          <a:p>
            <a:pPr algn="just">
              <a:lnSpc>
                <a:spcPct val="150000"/>
              </a:lnSpc>
            </a:pPr>
            <a:r>
              <a:rPr lang="ar-EG" sz="3200" b="1" u="sng" dirty="0" smtClean="0">
                <a:solidFill>
                  <a:srgbClr val="FF0000"/>
                </a:solidFill>
              </a:rPr>
              <a:t>فن المخاطبات الرسمية</a:t>
            </a:r>
            <a:r>
              <a:rPr lang="ar-SA" sz="3200" b="1" u="sng" dirty="0" smtClean="0">
                <a:solidFill>
                  <a:srgbClr val="FF0000"/>
                </a:solidFill>
              </a:rPr>
              <a:t>:</a:t>
            </a:r>
            <a:endParaRPr lang="ar-EG" sz="3200" b="1" u="sng" dirty="0">
              <a:solidFill>
                <a:srgbClr val="FF0000"/>
              </a:solidFill>
            </a:endParaRPr>
          </a:p>
          <a:p>
            <a:pPr algn="just">
              <a:lnSpc>
                <a:spcPct val="150000"/>
              </a:lnSpc>
            </a:pPr>
            <a:r>
              <a:rPr lang="ar-SA" sz="3600" b="1" u="sng" dirty="0" smtClean="0">
                <a:solidFill>
                  <a:schemeClr val="tx2">
                    <a:lumMod val="60000"/>
                    <a:lumOff val="40000"/>
                  </a:schemeClr>
                </a:solidFill>
              </a:rPr>
              <a:t>صياغة </a:t>
            </a:r>
            <a:r>
              <a:rPr lang="ar-SA" sz="3600" b="1" u="sng" dirty="0">
                <a:solidFill>
                  <a:schemeClr val="tx2">
                    <a:lumMod val="60000"/>
                    <a:lumOff val="40000"/>
                  </a:schemeClr>
                </a:solidFill>
              </a:rPr>
              <a:t>الخطاب الإداري</a:t>
            </a:r>
            <a:r>
              <a:rPr lang="ar-EG" sz="3600" b="1" u="sng" dirty="0" smtClean="0">
                <a:solidFill>
                  <a:schemeClr val="tx2">
                    <a:lumMod val="60000"/>
                    <a:lumOff val="40000"/>
                  </a:schemeClr>
                </a:solidFill>
              </a:rPr>
              <a:t>:</a:t>
            </a:r>
            <a:endParaRPr lang="en-US" sz="3600" b="1" u="sng" dirty="0">
              <a:solidFill>
                <a:schemeClr val="tx2">
                  <a:lumMod val="60000"/>
                  <a:lumOff val="40000"/>
                </a:schemeClr>
              </a:solidFill>
            </a:endParaRPr>
          </a:p>
          <a:p>
            <a:pPr lvl="1">
              <a:lnSpc>
                <a:spcPct val="150000"/>
              </a:lnSpc>
            </a:pPr>
            <a:r>
              <a:rPr lang="ar-SA" sz="3200" b="1" dirty="0">
                <a:solidFill>
                  <a:srgbClr val="00B050"/>
                </a:solidFill>
              </a:rPr>
              <a:t>أولا: مقدمة </a:t>
            </a:r>
            <a:r>
              <a:rPr lang="ar-SA" sz="3200" b="1" dirty="0" smtClean="0">
                <a:solidFill>
                  <a:srgbClr val="00B050"/>
                </a:solidFill>
              </a:rPr>
              <a:t>الخطاب</a:t>
            </a:r>
            <a:r>
              <a:rPr lang="ar-EG" sz="3200" b="1" dirty="0" smtClean="0">
                <a:solidFill>
                  <a:srgbClr val="00B050"/>
                </a:solidFill>
              </a:rPr>
              <a:t>.</a:t>
            </a:r>
          </a:p>
          <a:p>
            <a:pPr lvl="1">
              <a:lnSpc>
                <a:spcPct val="150000"/>
              </a:lnSpc>
            </a:pPr>
            <a:r>
              <a:rPr lang="ar-SA" sz="3200" b="1" dirty="0">
                <a:solidFill>
                  <a:srgbClr val="002060"/>
                </a:solidFill>
              </a:rPr>
              <a:t>ثانيا: مضمون </a:t>
            </a:r>
            <a:r>
              <a:rPr lang="ar-SA" sz="3200" b="1" dirty="0" smtClean="0">
                <a:solidFill>
                  <a:srgbClr val="002060"/>
                </a:solidFill>
              </a:rPr>
              <a:t>الخطاب</a:t>
            </a:r>
            <a:r>
              <a:rPr lang="ar-EG" sz="3200" b="1" dirty="0" smtClean="0">
                <a:solidFill>
                  <a:srgbClr val="002060"/>
                </a:solidFill>
              </a:rPr>
              <a:t>.</a:t>
            </a:r>
            <a:endParaRPr lang="en-US" sz="3200" dirty="0">
              <a:solidFill>
                <a:srgbClr val="002060"/>
              </a:solidFill>
            </a:endParaRPr>
          </a:p>
          <a:p>
            <a:pPr lvl="1">
              <a:lnSpc>
                <a:spcPct val="150000"/>
              </a:lnSpc>
            </a:pPr>
            <a:r>
              <a:rPr lang="ar-SA" sz="3200" b="1" dirty="0">
                <a:solidFill>
                  <a:schemeClr val="accent6">
                    <a:lumMod val="75000"/>
                  </a:schemeClr>
                </a:solidFill>
              </a:rPr>
              <a:t>ثالثاً: ختام </a:t>
            </a:r>
            <a:r>
              <a:rPr lang="ar-SA" sz="3200" b="1" dirty="0" smtClean="0">
                <a:solidFill>
                  <a:schemeClr val="accent6">
                    <a:lumMod val="75000"/>
                  </a:schemeClr>
                </a:solidFill>
              </a:rPr>
              <a:t>الخطاب</a:t>
            </a:r>
            <a:r>
              <a:rPr lang="ar-EG" sz="3200" b="1" dirty="0">
                <a:solidFill>
                  <a:schemeClr val="accent6">
                    <a:lumMod val="75000"/>
                  </a:schemeClr>
                </a:solidFill>
              </a:rPr>
              <a:t>.</a:t>
            </a:r>
            <a:endParaRPr lang="en-US" sz="3200" dirty="0">
              <a:solidFill>
                <a:schemeClr val="accent6">
                  <a:lumMod val="75000"/>
                </a:schemeClr>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7170" name="Picture 2" descr="http://lh4.ggpht.com/-zAMn_27ii7s/T4cVJT4bkSI/AAAAAAAABI8/OPEbzxsn_ZA/%252529_thumb%25255B1%25255D.jpg?imgmax=8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379217"/>
            <a:ext cx="3456384" cy="36915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04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additive="base">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 calcmode="lin" valueType="num">
                                      <p:cBhvr additive="base">
                                        <p:cTn id="3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 calcmode="lin" valueType="num">
                                      <p:cBhvr additive="base">
                                        <p:cTn id="38"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286050" y="1700808"/>
            <a:ext cx="8571900" cy="5078313"/>
          </a:xfrm>
          <a:prstGeom prst="rect">
            <a:avLst/>
          </a:prstGeom>
          <a:noFill/>
        </p:spPr>
        <p:txBody>
          <a:bodyPr wrap="square" rtlCol="1">
            <a:spAutoFit/>
          </a:bodyPr>
          <a:lstStyle/>
          <a:p>
            <a:pPr algn="ctr"/>
            <a:r>
              <a:rPr lang="ar-SA" b="1" dirty="0">
                <a:solidFill>
                  <a:schemeClr val="accent1">
                    <a:lumMod val="75000"/>
                  </a:schemeClr>
                </a:solidFill>
              </a:rPr>
              <a:t>أنموذج لخطاب إداري</a:t>
            </a:r>
            <a:endParaRPr lang="en-US" dirty="0">
              <a:solidFill>
                <a:schemeClr val="accent1">
                  <a:lumMod val="75000"/>
                </a:schemeClr>
              </a:solidFill>
            </a:endParaRPr>
          </a:p>
          <a:p>
            <a:r>
              <a:rPr lang="ar-SA" dirty="0">
                <a:solidFill>
                  <a:schemeClr val="accent1">
                    <a:lumMod val="75000"/>
                  </a:schemeClr>
                </a:solidFill>
              </a:rPr>
              <a:t> </a:t>
            </a:r>
            <a:endParaRPr lang="en-US" dirty="0">
              <a:solidFill>
                <a:schemeClr val="accent1">
                  <a:lumMod val="75000"/>
                </a:schemeClr>
              </a:solidFill>
            </a:endParaRPr>
          </a:p>
          <a:p>
            <a:pPr algn="ctr"/>
            <a:r>
              <a:rPr lang="ar-SA" b="1" dirty="0">
                <a:solidFill>
                  <a:schemeClr val="accent1">
                    <a:lumMod val="75000"/>
                  </a:schemeClr>
                </a:solidFill>
              </a:rPr>
              <a:t>بسم الله الرحمن الرحيم</a:t>
            </a:r>
            <a:endParaRPr lang="en-US" b="1" dirty="0">
              <a:solidFill>
                <a:schemeClr val="accent1">
                  <a:lumMod val="75000"/>
                </a:schemeClr>
              </a:solidFill>
            </a:endParaRPr>
          </a:p>
          <a:p>
            <a:r>
              <a:rPr lang="ar-EG" dirty="0" smtClean="0">
                <a:solidFill>
                  <a:schemeClr val="accent1">
                    <a:lumMod val="75000"/>
                  </a:schemeClr>
                </a:solidFill>
              </a:rPr>
              <a:t>                                                                                                     </a:t>
            </a:r>
            <a:r>
              <a:rPr lang="ar-EG" u="sng" dirty="0" smtClean="0">
                <a:solidFill>
                  <a:schemeClr val="accent1">
                    <a:lumMod val="75000"/>
                  </a:schemeClr>
                </a:solidFill>
              </a:rPr>
              <a:t>التاريخ: </a:t>
            </a:r>
            <a:r>
              <a:rPr lang="ar-SA" u="sng" dirty="0" smtClean="0">
                <a:solidFill>
                  <a:schemeClr val="accent1">
                    <a:lumMod val="75000"/>
                  </a:schemeClr>
                </a:solidFill>
              </a:rPr>
              <a:t>2 </a:t>
            </a:r>
            <a:r>
              <a:rPr lang="ar-SA" u="sng" dirty="0">
                <a:solidFill>
                  <a:schemeClr val="accent1">
                    <a:lumMod val="75000"/>
                  </a:schemeClr>
                </a:solidFill>
              </a:rPr>
              <a:t>/ 3/ 1435هـ</a:t>
            </a:r>
            <a:endParaRPr lang="en-US" u="sng" dirty="0">
              <a:solidFill>
                <a:schemeClr val="accent1">
                  <a:lumMod val="75000"/>
                </a:schemeClr>
              </a:solidFill>
            </a:endParaRPr>
          </a:p>
          <a:p>
            <a:r>
              <a:rPr lang="ar-SA" b="1" dirty="0">
                <a:solidFill>
                  <a:schemeClr val="accent1">
                    <a:lumMod val="75000"/>
                  </a:schemeClr>
                </a:solidFill>
              </a:rPr>
              <a:t>سعادة عميد السنة التحضيرية</a:t>
            </a:r>
            <a:r>
              <a:rPr lang="ar-EG" b="1" dirty="0">
                <a:solidFill>
                  <a:schemeClr val="accent1">
                    <a:lumMod val="75000"/>
                  </a:schemeClr>
                </a:solidFill>
              </a:rPr>
              <a:t> والدراسات المساندة</a:t>
            </a:r>
            <a:r>
              <a:rPr lang="ar-SA" b="1" dirty="0">
                <a:solidFill>
                  <a:schemeClr val="accent1">
                    <a:lumMod val="75000"/>
                  </a:schemeClr>
                </a:solidFill>
              </a:rPr>
              <a:t>                حفظه الله</a:t>
            </a:r>
            <a:endParaRPr lang="en-US" dirty="0">
              <a:solidFill>
                <a:schemeClr val="accent1">
                  <a:lumMod val="75000"/>
                </a:schemeClr>
              </a:solidFill>
            </a:endParaRPr>
          </a:p>
          <a:p>
            <a:r>
              <a:rPr lang="ar-SA" b="1" dirty="0">
                <a:solidFill>
                  <a:schemeClr val="accent1">
                    <a:lumMod val="75000"/>
                  </a:schemeClr>
                </a:solidFill>
              </a:rPr>
              <a:t>الموضوع: تغيير شعبة.</a:t>
            </a:r>
            <a:endParaRPr lang="en-US" dirty="0">
              <a:solidFill>
                <a:schemeClr val="accent1">
                  <a:lumMod val="75000"/>
                </a:schemeClr>
              </a:solidFill>
            </a:endParaRPr>
          </a:p>
          <a:p>
            <a:r>
              <a:rPr lang="ar-SA" dirty="0">
                <a:solidFill>
                  <a:schemeClr val="accent1">
                    <a:lumMod val="75000"/>
                  </a:schemeClr>
                </a:solidFill>
              </a:rPr>
              <a:t>السلام عليكم ورحمته وبركاته، وبعد:</a:t>
            </a:r>
            <a:endParaRPr lang="en-US" dirty="0">
              <a:solidFill>
                <a:schemeClr val="accent1">
                  <a:lumMod val="75000"/>
                </a:schemeClr>
              </a:solidFill>
            </a:endParaRPr>
          </a:p>
          <a:p>
            <a:r>
              <a:rPr lang="ar-SA" dirty="0">
                <a:solidFill>
                  <a:schemeClr val="accent1">
                    <a:lumMod val="75000"/>
                  </a:schemeClr>
                </a:solidFill>
              </a:rPr>
              <a:t>أسأل الله لكم دوام السعادة والتوفيق.</a:t>
            </a:r>
            <a:endParaRPr lang="en-US" dirty="0">
              <a:solidFill>
                <a:schemeClr val="accent1">
                  <a:lumMod val="75000"/>
                </a:schemeClr>
              </a:solidFill>
            </a:endParaRPr>
          </a:p>
          <a:p>
            <a:r>
              <a:rPr lang="ar-SA" dirty="0">
                <a:solidFill>
                  <a:schemeClr val="accent1">
                    <a:lumMod val="75000"/>
                  </a:schemeClr>
                </a:solidFill>
              </a:rPr>
              <a:t>    أحيط سعادتكم علماً بأني مسجل في شعبة </a:t>
            </a:r>
            <a:r>
              <a:rPr lang="en-US" dirty="0">
                <a:solidFill>
                  <a:schemeClr val="accent1">
                    <a:lumMod val="75000"/>
                  </a:schemeClr>
                </a:solidFill>
              </a:rPr>
              <a:t>PAD</a:t>
            </a:r>
            <a:r>
              <a:rPr lang="ar-SA" dirty="0">
                <a:solidFill>
                  <a:schemeClr val="accent1">
                    <a:lumMod val="75000"/>
                  </a:schemeClr>
                </a:solidFill>
              </a:rPr>
              <a:t>، وأن مواعيد المحاضرات الخاصة بالشعبة السالف ذكرها، تتسبب في أضرار بالغة لي في السفر أو الانتظام بالدراسة بالجامعة.</a:t>
            </a:r>
            <a:endParaRPr lang="en-US" dirty="0">
              <a:solidFill>
                <a:schemeClr val="accent1">
                  <a:lumMod val="75000"/>
                </a:schemeClr>
              </a:solidFill>
            </a:endParaRPr>
          </a:p>
          <a:p>
            <a:r>
              <a:rPr lang="ar-SA" dirty="0">
                <a:solidFill>
                  <a:schemeClr val="accent1">
                    <a:lumMod val="75000"/>
                  </a:schemeClr>
                </a:solidFill>
              </a:rPr>
              <a:t>        لذا أرجو التفضل بتوجيه جهة الاختصاص لتغيير شعبتي إلي الشعبة </a:t>
            </a:r>
            <a:r>
              <a:rPr lang="en-US" dirty="0">
                <a:solidFill>
                  <a:schemeClr val="accent1">
                    <a:lumMod val="75000"/>
                  </a:schemeClr>
                </a:solidFill>
              </a:rPr>
              <a:t>PCC</a:t>
            </a:r>
            <a:r>
              <a:rPr lang="ar-SA" dirty="0">
                <a:solidFill>
                  <a:schemeClr val="accent1">
                    <a:lumMod val="75000"/>
                  </a:schemeClr>
                </a:solidFill>
              </a:rPr>
              <a:t>.</a:t>
            </a:r>
            <a:endParaRPr lang="en-US" dirty="0">
              <a:solidFill>
                <a:schemeClr val="accent1">
                  <a:lumMod val="75000"/>
                </a:schemeClr>
              </a:solidFill>
            </a:endParaRPr>
          </a:p>
          <a:p>
            <a:r>
              <a:rPr lang="ar-SA" dirty="0">
                <a:solidFill>
                  <a:schemeClr val="accent1">
                    <a:lumMod val="75000"/>
                  </a:schemeClr>
                </a:solidFill>
              </a:rPr>
              <a:t> </a:t>
            </a:r>
            <a:endParaRPr lang="en-US" dirty="0">
              <a:solidFill>
                <a:schemeClr val="accent1">
                  <a:lumMod val="75000"/>
                </a:schemeClr>
              </a:solidFill>
            </a:endParaRPr>
          </a:p>
          <a:p>
            <a:r>
              <a:rPr lang="ar-SA" dirty="0">
                <a:solidFill>
                  <a:schemeClr val="accent1">
                    <a:lumMod val="75000"/>
                  </a:schemeClr>
                </a:solidFill>
              </a:rPr>
              <a:t>                             </a:t>
            </a:r>
            <a:r>
              <a:rPr lang="ar-SA" dirty="0" smtClean="0">
                <a:solidFill>
                  <a:schemeClr val="accent1">
                    <a:lumMod val="75000"/>
                  </a:schemeClr>
                </a:solidFill>
              </a:rPr>
              <a:t>لكم </a:t>
            </a:r>
            <a:r>
              <a:rPr lang="ar-SA" dirty="0">
                <a:solidFill>
                  <a:schemeClr val="accent1">
                    <a:lumMod val="75000"/>
                  </a:schemeClr>
                </a:solidFill>
              </a:rPr>
              <a:t>جزيل الشكر، والله يحفظكم ويرعاكم.</a:t>
            </a:r>
            <a:endParaRPr lang="en-US" dirty="0">
              <a:solidFill>
                <a:schemeClr val="accent1">
                  <a:lumMod val="75000"/>
                </a:schemeClr>
              </a:solidFill>
            </a:endParaRPr>
          </a:p>
          <a:p>
            <a:r>
              <a:rPr lang="ar-SA" dirty="0">
                <a:solidFill>
                  <a:schemeClr val="accent1">
                    <a:lumMod val="75000"/>
                  </a:schemeClr>
                </a:solidFill>
              </a:rPr>
              <a:t>                    والسلام عليكم ورحمته وبركاته.</a:t>
            </a:r>
            <a:endParaRPr lang="en-US" dirty="0">
              <a:solidFill>
                <a:schemeClr val="accent1">
                  <a:lumMod val="75000"/>
                </a:schemeClr>
              </a:solidFill>
            </a:endParaRPr>
          </a:p>
          <a:p>
            <a:r>
              <a:rPr lang="ar-SA" dirty="0">
                <a:solidFill>
                  <a:schemeClr val="accent1">
                    <a:lumMod val="75000"/>
                  </a:schemeClr>
                </a:solidFill>
              </a:rPr>
              <a:t>   	     						</a:t>
            </a:r>
            <a:r>
              <a:rPr lang="ar-SA" dirty="0" smtClean="0">
                <a:solidFill>
                  <a:schemeClr val="accent1">
                    <a:lumMod val="75000"/>
                  </a:schemeClr>
                </a:solidFill>
              </a:rPr>
              <a:t>  </a:t>
            </a:r>
            <a:r>
              <a:rPr lang="ar-SA" b="1" dirty="0">
                <a:solidFill>
                  <a:schemeClr val="accent1">
                    <a:lumMod val="75000"/>
                  </a:schemeClr>
                </a:solidFill>
              </a:rPr>
              <a:t>مقدمة</a:t>
            </a:r>
            <a:endParaRPr lang="en-US" dirty="0">
              <a:solidFill>
                <a:schemeClr val="accent1">
                  <a:lumMod val="75000"/>
                </a:schemeClr>
              </a:solidFill>
            </a:endParaRPr>
          </a:p>
          <a:p>
            <a:r>
              <a:rPr lang="ar-SA" dirty="0">
                <a:solidFill>
                  <a:schemeClr val="accent1">
                    <a:lumMod val="75000"/>
                  </a:schemeClr>
                </a:solidFill>
              </a:rPr>
              <a:t>						 </a:t>
            </a:r>
            <a:r>
              <a:rPr lang="ar-SA" dirty="0" smtClean="0">
                <a:solidFill>
                  <a:schemeClr val="accent1">
                    <a:lumMod val="75000"/>
                  </a:schemeClr>
                </a:solidFill>
              </a:rPr>
              <a:t>    </a:t>
            </a:r>
            <a:r>
              <a:rPr lang="ar-SA" dirty="0">
                <a:solidFill>
                  <a:schemeClr val="accent1">
                    <a:lumMod val="75000"/>
                  </a:schemeClr>
                </a:solidFill>
              </a:rPr>
              <a:t>اسم الطالب/ ................</a:t>
            </a:r>
            <a:endParaRPr lang="en-US" dirty="0">
              <a:solidFill>
                <a:schemeClr val="accent1">
                  <a:lumMod val="75000"/>
                </a:schemeClr>
              </a:solidFill>
            </a:endParaRPr>
          </a:p>
          <a:p>
            <a:r>
              <a:rPr lang="ar-SA" dirty="0">
                <a:solidFill>
                  <a:schemeClr val="accent1">
                    <a:lumMod val="75000"/>
                  </a:schemeClr>
                </a:solidFill>
              </a:rPr>
              <a:t>			</a:t>
            </a:r>
            <a:r>
              <a:rPr lang="ar-EG" dirty="0">
                <a:solidFill>
                  <a:schemeClr val="accent1">
                    <a:lumMod val="75000"/>
                  </a:schemeClr>
                </a:solidFill>
              </a:rPr>
              <a:t> </a:t>
            </a:r>
            <a:r>
              <a:rPr lang="ar-EG" dirty="0" smtClean="0">
                <a:solidFill>
                  <a:schemeClr val="accent1">
                    <a:lumMod val="75000"/>
                  </a:schemeClr>
                </a:solidFill>
              </a:rPr>
              <a:t>                               </a:t>
            </a:r>
            <a:r>
              <a:rPr lang="ar-SA" dirty="0" smtClean="0">
                <a:solidFill>
                  <a:schemeClr val="accent1">
                    <a:lumMod val="75000"/>
                  </a:schemeClr>
                </a:solidFill>
              </a:rPr>
              <a:t>                </a:t>
            </a:r>
            <a:r>
              <a:rPr lang="ar-SA" dirty="0">
                <a:solidFill>
                  <a:schemeClr val="accent1">
                    <a:lumMod val="75000"/>
                  </a:schemeClr>
                </a:solidFill>
              </a:rPr>
              <a:t>الرقم الجامعي/  .................</a:t>
            </a:r>
            <a:endParaRPr lang="en-US" dirty="0">
              <a:solidFill>
                <a:schemeClr val="accent1">
                  <a:lumMod val="75000"/>
                </a:schemeClr>
              </a:solidFill>
            </a:endParaRPr>
          </a:p>
          <a:p>
            <a:r>
              <a:rPr lang="ar-SA" b="1" dirty="0" smtClean="0">
                <a:solidFill>
                  <a:schemeClr val="accent1">
                    <a:lumMod val="75000"/>
                  </a:schemeClr>
                </a:solidFill>
              </a:rPr>
              <a:t>المرفقات</a:t>
            </a:r>
            <a:endParaRPr lang="en-US" dirty="0">
              <a:solidFill>
                <a:schemeClr val="accent1">
                  <a:lumMod val="75000"/>
                </a:schemeClr>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31024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33"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40"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7"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19">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54"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19">
                                            <p:txEl>
                                              <p:pRg st="6" end="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61"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19">
                                            <p:txEl>
                                              <p:pRg st="7" end="7"/>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19">
                                            <p:txEl>
                                              <p:pRg st="8" end="8"/>
                                            </p:txEl>
                                          </p:spTgt>
                                        </p:tgtEl>
                                        <p:attrNameLst>
                                          <p:attrName>style.visibility</p:attrName>
                                        </p:attrNameLst>
                                      </p:cBhvr>
                                      <p:to>
                                        <p:strVal val="visible"/>
                                      </p:to>
                                    </p:set>
                                    <p:anim calcmode="discrete" valueType="clr">
                                      <p:cBhvr override="childStyle">
                                        <p:cTn id="68" dur="80"/>
                                        <p:tgtEl>
                                          <p:spTgt spid="1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9">
                                            <p:txEl>
                                              <p:pRg st="8" end="8"/>
                                            </p:txEl>
                                          </p:spTgt>
                                        </p:tgtEl>
                                        <p:attrNameLst>
                                          <p:attrName>fillcolor</p:attrName>
                                        </p:attrNameLst>
                                      </p:cBhvr>
                                      <p:tavLst>
                                        <p:tav tm="0">
                                          <p:val>
                                            <p:clrVal>
                                              <a:schemeClr val="accent2"/>
                                            </p:clrVal>
                                          </p:val>
                                        </p:tav>
                                        <p:tav tm="50000">
                                          <p:val>
                                            <p:clrVal>
                                              <a:schemeClr val="hlink"/>
                                            </p:clrVal>
                                          </p:val>
                                        </p:tav>
                                      </p:tavLst>
                                    </p:anim>
                                    <p:set>
                                      <p:cBhvr>
                                        <p:cTn id="70" dur="80"/>
                                        <p:tgtEl>
                                          <p:spTgt spid="19">
                                            <p:txEl>
                                              <p:pRg st="8" end="8"/>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9">
                                            <p:txEl>
                                              <p:pRg st="9" end="9"/>
                                            </p:txEl>
                                          </p:spTgt>
                                        </p:tgtEl>
                                        <p:attrNameLst>
                                          <p:attrName>style.visibility</p:attrName>
                                        </p:attrNameLst>
                                      </p:cBhvr>
                                      <p:to>
                                        <p:strVal val="visible"/>
                                      </p:to>
                                    </p:set>
                                    <p:anim calcmode="discrete" valueType="clr">
                                      <p:cBhvr override="childStyle">
                                        <p:cTn id="75" dur="80"/>
                                        <p:tgtEl>
                                          <p:spTgt spid="1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9">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19">
                                            <p:txEl>
                                              <p:pRg st="9" end="9"/>
                                            </p:txEl>
                                          </p:spTgt>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19">
                                            <p:txEl>
                                              <p:pRg st="10" end="10"/>
                                            </p:txEl>
                                          </p:spTgt>
                                        </p:tgtEl>
                                        <p:attrNameLst>
                                          <p:attrName>style.visibility</p:attrName>
                                        </p:attrNameLst>
                                      </p:cBhvr>
                                      <p:to>
                                        <p:strVal val="visible"/>
                                      </p:to>
                                    </p:set>
                                    <p:anim calcmode="discrete" valueType="clr">
                                      <p:cBhvr override="childStyle">
                                        <p:cTn id="82" dur="80"/>
                                        <p:tgtEl>
                                          <p:spTgt spid="1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9">
                                            <p:txEl>
                                              <p:pRg st="10" end="10"/>
                                            </p:txEl>
                                          </p:spTgt>
                                        </p:tgtEl>
                                        <p:attrNameLst>
                                          <p:attrName>fillcolor</p:attrName>
                                        </p:attrNameLst>
                                      </p:cBhvr>
                                      <p:tavLst>
                                        <p:tav tm="0">
                                          <p:val>
                                            <p:clrVal>
                                              <a:schemeClr val="accent2"/>
                                            </p:clrVal>
                                          </p:val>
                                        </p:tav>
                                        <p:tav tm="50000">
                                          <p:val>
                                            <p:clrVal>
                                              <a:schemeClr val="hlink"/>
                                            </p:clrVal>
                                          </p:val>
                                        </p:tav>
                                      </p:tavLst>
                                    </p:anim>
                                    <p:set>
                                      <p:cBhvr>
                                        <p:cTn id="84" dur="80"/>
                                        <p:tgtEl>
                                          <p:spTgt spid="19">
                                            <p:txEl>
                                              <p:pRg st="10" end="10"/>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19">
                                            <p:txEl>
                                              <p:pRg st="11" end="11"/>
                                            </p:txEl>
                                          </p:spTgt>
                                        </p:tgtEl>
                                        <p:attrNameLst>
                                          <p:attrName>style.visibility</p:attrName>
                                        </p:attrNameLst>
                                      </p:cBhvr>
                                      <p:to>
                                        <p:strVal val="visible"/>
                                      </p:to>
                                    </p:set>
                                    <p:anim calcmode="discrete" valueType="clr">
                                      <p:cBhvr override="childStyle">
                                        <p:cTn id="89" dur="80"/>
                                        <p:tgtEl>
                                          <p:spTgt spid="19">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9">
                                            <p:txEl>
                                              <p:pRg st="11" end="11"/>
                                            </p:txEl>
                                          </p:spTgt>
                                        </p:tgtEl>
                                        <p:attrNameLst>
                                          <p:attrName>fillcolor</p:attrName>
                                        </p:attrNameLst>
                                      </p:cBhvr>
                                      <p:tavLst>
                                        <p:tav tm="0">
                                          <p:val>
                                            <p:clrVal>
                                              <a:schemeClr val="accent2"/>
                                            </p:clrVal>
                                          </p:val>
                                        </p:tav>
                                        <p:tav tm="50000">
                                          <p:val>
                                            <p:clrVal>
                                              <a:schemeClr val="hlink"/>
                                            </p:clrVal>
                                          </p:val>
                                        </p:tav>
                                      </p:tavLst>
                                    </p:anim>
                                    <p:set>
                                      <p:cBhvr>
                                        <p:cTn id="91" dur="80"/>
                                        <p:tgtEl>
                                          <p:spTgt spid="19">
                                            <p:txEl>
                                              <p:pRg st="11" end="11"/>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19">
                                            <p:txEl>
                                              <p:pRg st="12" end="12"/>
                                            </p:txEl>
                                          </p:spTgt>
                                        </p:tgtEl>
                                        <p:attrNameLst>
                                          <p:attrName>style.visibility</p:attrName>
                                        </p:attrNameLst>
                                      </p:cBhvr>
                                      <p:to>
                                        <p:strVal val="visible"/>
                                      </p:to>
                                    </p:set>
                                    <p:anim calcmode="discrete" valueType="clr">
                                      <p:cBhvr override="childStyle">
                                        <p:cTn id="96" dur="80"/>
                                        <p:tgtEl>
                                          <p:spTgt spid="19">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9">
                                            <p:txEl>
                                              <p:pRg st="12" end="12"/>
                                            </p:txEl>
                                          </p:spTgt>
                                        </p:tgtEl>
                                        <p:attrNameLst>
                                          <p:attrName>fillcolor</p:attrName>
                                        </p:attrNameLst>
                                      </p:cBhvr>
                                      <p:tavLst>
                                        <p:tav tm="0">
                                          <p:val>
                                            <p:clrVal>
                                              <a:schemeClr val="accent2"/>
                                            </p:clrVal>
                                          </p:val>
                                        </p:tav>
                                        <p:tav tm="50000">
                                          <p:val>
                                            <p:clrVal>
                                              <a:schemeClr val="hlink"/>
                                            </p:clrVal>
                                          </p:val>
                                        </p:tav>
                                      </p:tavLst>
                                    </p:anim>
                                    <p:set>
                                      <p:cBhvr>
                                        <p:cTn id="98" dur="80"/>
                                        <p:tgtEl>
                                          <p:spTgt spid="19">
                                            <p:txEl>
                                              <p:pRg st="12" end="12"/>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nodeType="clickEffect">
                                  <p:stCondLst>
                                    <p:cond delay="0"/>
                                  </p:stCondLst>
                                  <p:iterate type="lt">
                                    <p:tmPct val="50000"/>
                                  </p:iterate>
                                  <p:childTnLst>
                                    <p:set>
                                      <p:cBhvr>
                                        <p:cTn id="102" dur="1" fill="hold">
                                          <p:stCondLst>
                                            <p:cond delay="0"/>
                                          </p:stCondLst>
                                        </p:cTn>
                                        <p:tgtEl>
                                          <p:spTgt spid="19">
                                            <p:txEl>
                                              <p:pRg st="13" end="13"/>
                                            </p:txEl>
                                          </p:spTgt>
                                        </p:tgtEl>
                                        <p:attrNameLst>
                                          <p:attrName>style.visibility</p:attrName>
                                        </p:attrNameLst>
                                      </p:cBhvr>
                                      <p:to>
                                        <p:strVal val="visible"/>
                                      </p:to>
                                    </p:set>
                                    <p:anim calcmode="discrete" valueType="clr">
                                      <p:cBhvr override="childStyle">
                                        <p:cTn id="103" dur="80"/>
                                        <p:tgtEl>
                                          <p:spTgt spid="19">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9">
                                            <p:txEl>
                                              <p:pRg st="13" end="13"/>
                                            </p:txEl>
                                          </p:spTgt>
                                        </p:tgtEl>
                                        <p:attrNameLst>
                                          <p:attrName>fillcolor</p:attrName>
                                        </p:attrNameLst>
                                      </p:cBhvr>
                                      <p:tavLst>
                                        <p:tav tm="0">
                                          <p:val>
                                            <p:clrVal>
                                              <a:schemeClr val="accent2"/>
                                            </p:clrVal>
                                          </p:val>
                                        </p:tav>
                                        <p:tav tm="50000">
                                          <p:val>
                                            <p:clrVal>
                                              <a:schemeClr val="hlink"/>
                                            </p:clrVal>
                                          </p:val>
                                        </p:tav>
                                      </p:tavLst>
                                    </p:anim>
                                    <p:set>
                                      <p:cBhvr>
                                        <p:cTn id="105" dur="80"/>
                                        <p:tgtEl>
                                          <p:spTgt spid="19">
                                            <p:txEl>
                                              <p:pRg st="13" end="13"/>
                                            </p:tx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7" presetClass="entr" presetSubtype="0" fill="hold" nodeType="clickEffect">
                                  <p:stCondLst>
                                    <p:cond delay="0"/>
                                  </p:stCondLst>
                                  <p:iterate type="lt">
                                    <p:tmPct val="50000"/>
                                  </p:iterate>
                                  <p:childTnLst>
                                    <p:set>
                                      <p:cBhvr>
                                        <p:cTn id="109" dur="1" fill="hold">
                                          <p:stCondLst>
                                            <p:cond delay="0"/>
                                          </p:stCondLst>
                                        </p:cTn>
                                        <p:tgtEl>
                                          <p:spTgt spid="19">
                                            <p:txEl>
                                              <p:pRg st="14" end="14"/>
                                            </p:txEl>
                                          </p:spTgt>
                                        </p:tgtEl>
                                        <p:attrNameLst>
                                          <p:attrName>style.visibility</p:attrName>
                                        </p:attrNameLst>
                                      </p:cBhvr>
                                      <p:to>
                                        <p:strVal val="visible"/>
                                      </p:to>
                                    </p:set>
                                    <p:anim calcmode="discrete" valueType="clr">
                                      <p:cBhvr override="childStyle">
                                        <p:cTn id="110" dur="80"/>
                                        <p:tgtEl>
                                          <p:spTgt spid="19">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9">
                                            <p:txEl>
                                              <p:pRg st="14" end="14"/>
                                            </p:txEl>
                                          </p:spTgt>
                                        </p:tgtEl>
                                        <p:attrNameLst>
                                          <p:attrName>fillcolor</p:attrName>
                                        </p:attrNameLst>
                                      </p:cBhvr>
                                      <p:tavLst>
                                        <p:tav tm="0">
                                          <p:val>
                                            <p:clrVal>
                                              <a:schemeClr val="accent2"/>
                                            </p:clrVal>
                                          </p:val>
                                        </p:tav>
                                        <p:tav tm="50000">
                                          <p:val>
                                            <p:clrVal>
                                              <a:schemeClr val="hlink"/>
                                            </p:clrVal>
                                          </p:val>
                                        </p:tav>
                                      </p:tavLst>
                                    </p:anim>
                                    <p:set>
                                      <p:cBhvr>
                                        <p:cTn id="112" dur="80"/>
                                        <p:tgtEl>
                                          <p:spTgt spid="19">
                                            <p:txEl>
                                              <p:pRg st="14" end="14"/>
                                            </p:txEl>
                                          </p:spTgt>
                                        </p:tgtEl>
                                        <p:attrNameLst>
                                          <p:attrName>fill.type</p:attrName>
                                        </p:attrNameLst>
                                      </p:cBhvr>
                                      <p:to>
                                        <p:strVal val="solid"/>
                                      </p:to>
                                    </p:set>
                                  </p:childTnLst>
                                </p:cTn>
                              </p:par>
                            </p:childTnLst>
                          </p:cTn>
                        </p:par>
                      </p:childTnLst>
                    </p:cTn>
                  </p:par>
                  <p:par>
                    <p:cTn id="113" fill="hold">
                      <p:stCondLst>
                        <p:cond delay="indefinite"/>
                      </p:stCondLst>
                      <p:childTnLst>
                        <p:par>
                          <p:cTn id="114" fill="hold">
                            <p:stCondLst>
                              <p:cond delay="0"/>
                            </p:stCondLst>
                            <p:childTnLst>
                              <p:par>
                                <p:cTn id="115" presetID="27" presetClass="entr" presetSubtype="0" fill="hold" nodeType="clickEffect">
                                  <p:stCondLst>
                                    <p:cond delay="0"/>
                                  </p:stCondLst>
                                  <p:iterate type="lt">
                                    <p:tmPct val="50000"/>
                                  </p:iterate>
                                  <p:childTnLst>
                                    <p:set>
                                      <p:cBhvr>
                                        <p:cTn id="116" dur="1" fill="hold">
                                          <p:stCondLst>
                                            <p:cond delay="0"/>
                                          </p:stCondLst>
                                        </p:cTn>
                                        <p:tgtEl>
                                          <p:spTgt spid="19">
                                            <p:txEl>
                                              <p:pRg st="15" end="15"/>
                                            </p:txEl>
                                          </p:spTgt>
                                        </p:tgtEl>
                                        <p:attrNameLst>
                                          <p:attrName>style.visibility</p:attrName>
                                        </p:attrNameLst>
                                      </p:cBhvr>
                                      <p:to>
                                        <p:strVal val="visible"/>
                                      </p:to>
                                    </p:set>
                                    <p:anim calcmode="discrete" valueType="clr">
                                      <p:cBhvr override="childStyle">
                                        <p:cTn id="117" dur="80"/>
                                        <p:tgtEl>
                                          <p:spTgt spid="19">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19">
                                            <p:txEl>
                                              <p:pRg st="15" end="15"/>
                                            </p:txEl>
                                          </p:spTgt>
                                        </p:tgtEl>
                                        <p:attrNameLst>
                                          <p:attrName>fillcolor</p:attrName>
                                        </p:attrNameLst>
                                      </p:cBhvr>
                                      <p:tavLst>
                                        <p:tav tm="0">
                                          <p:val>
                                            <p:clrVal>
                                              <a:schemeClr val="accent2"/>
                                            </p:clrVal>
                                          </p:val>
                                        </p:tav>
                                        <p:tav tm="50000">
                                          <p:val>
                                            <p:clrVal>
                                              <a:schemeClr val="hlink"/>
                                            </p:clrVal>
                                          </p:val>
                                        </p:tav>
                                      </p:tavLst>
                                    </p:anim>
                                    <p:set>
                                      <p:cBhvr>
                                        <p:cTn id="119" dur="80"/>
                                        <p:tgtEl>
                                          <p:spTgt spid="19">
                                            <p:txEl>
                                              <p:pRg st="15" end="15"/>
                                            </p:txEl>
                                          </p:spTgt>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7" presetClass="entr" presetSubtype="0" fill="hold" nodeType="clickEffect">
                                  <p:stCondLst>
                                    <p:cond delay="0"/>
                                  </p:stCondLst>
                                  <p:iterate type="lt">
                                    <p:tmPct val="50000"/>
                                  </p:iterate>
                                  <p:childTnLst>
                                    <p:set>
                                      <p:cBhvr>
                                        <p:cTn id="123" dur="1" fill="hold">
                                          <p:stCondLst>
                                            <p:cond delay="0"/>
                                          </p:stCondLst>
                                        </p:cTn>
                                        <p:tgtEl>
                                          <p:spTgt spid="19">
                                            <p:txEl>
                                              <p:pRg st="16" end="16"/>
                                            </p:txEl>
                                          </p:spTgt>
                                        </p:tgtEl>
                                        <p:attrNameLst>
                                          <p:attrName>style.visibility</p:attrName>
                                        </p:attrNameLst>
                                      </p:cBhvr>
                                      <p:to>
                                        <p:strVal val="visible"/>
                                      </p:to>
                                    </p:set>
                                    <p:anim calcmode="discrete" valueType="clr">
                                      <p:cBhvr override="childStyle">
                                        <p:cTn id="124" dur="80"/>
                                        <p:tgtEl>
                                          <p:spTgt spid="19">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19">
                                            <p:txEl>
                                              <p:pRg st="16" end="16"/>
                                            </p:txEl>
                                          </p:spTgt>
                                        </p:tgtEl>
                                        <p:attrNameLst>
                                          <p:attrName>fillcolor</p:attrName>
                                        </p:attrNameLst>
                                      </p:cBhvr>
                                      <p:tavLst>
                                        <p:tav tm="0">
                                          <p:val>
                                            <p:clrVal>
                                              <a:schemeClr val="accent2"/>
                                            </p:clrVal>
                                          </p:val>
                                        </p:tav>
                                        <p:tav tm="50000">
                                          <p:val>
                                            <p:clrVal>
                                              <a:schemeClr val="hlink"/>
                                            </p:clrVal>
                                          </p:val>
                                        </p:tav>
                                      </p:tavLst>
                                    </p:anim>
                                    <p:set>
                                      <p:cBhvr>
                                        <p:cTn id="126" dur="80"/>
                                        <p:tgtEl>
                                          <p:spTgt spid="19">
                                            <p:txEl>
                                              <p:pRg st="16"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ممارسة الأنشطة اليومية</a:t>
            </a:r>
            <a:endParaRPr lang="ar-SA" dirty="0"/>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dirty="0" smtClean="0"/>
              <a:t>شكراً لحسن انصاتكم</a:t>
            </a:r>
            <a:endParaRPr lang="ar-SA" sz="6000" dirty="0"/>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p:cNvSpPr txBox="1"/>
          <p:nvPr/>
        </p:nvSpPr>
        <p:spPr>
          <a:xfrm>
            <a:off x="2357422" y="2285992"/>
            <a:ext cx="5929354" cy="456535"/>
          </a:xfrm>
          <a:prstGeom prst="rect">
            <a:avLst/>
          </a:prstGeom>
          <a:noFill/>
        </p:spPr>
        <p:txBody>
          <a:bodyPr wrap="square" rtlCol="1">
            <a:spAutoFit/>
          </a:bodyPr>
          <a:lstStyle/>
          <a:p>
            <a:pPr>
              <a:lnSpc>
                <a:spcPct val="150000"/>
              </a:lnSpc>
              <a:buFont typeface="Arial" pitchFamily="34" charset="0"/>
              <a:buChar char="•"/>
            </a:pPr>
            <a:endParaRPr lang="ar-SA" dirty="0"/>
          </a:p>
        </p:txBody>
      </p:sp>
      <p:sp>
        <p:nvSpPr>
          <p:cNvPr id="9" name="TextBox 8"/>
          <p:cNvSpPr txBox="1"/>
          <p:nvPr/>
        </p:nvSpPr>
        <p:spPr>
          <a:xfrm>
            <a:off x="4427984" y="2348880"/>
            <a:ext cx="4500594" cy="658835"/>
          </a:xfrm>
          <a:prstGeom prst="rect">
            <a:avLst/>
          </a:prstGeom>
          <a:noFill/>
        </p:spPr>
        <p:txBody>
          <a:bodyPr wrap="square" rtlCol="1">
            <a:spAutoFit/>
          </a:bodyPr>
          <a:lstStyle/>
          <a:p>
            <a:pPr marL="457200" indent="-457200">
              <a:lnSpc>
                <a:spcPct val="150000"/>
              </a:lnSpc>
            </a:pPr>
            <a:endParaRPr lang="ar-SA" sz="2800" b="1" dirty="0">
              <a:solidFill>
                <a:srgbClr val="003300"/>
              </a:solidFill>
            </a:endParaRPr>
          </a:p>
        </p:txBody>
      </p:sp>
      <p:pic>
        <p:nvPicPr>
          <p:cNvPr id="14"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5" name="صورة 14" descr="SAM_0280.JPG"/>
          <p:cNvPicPr>
            <a:picLocks noChangeAspect="1"/>
          </p:cNvPicPr>
          <p:nvPr/>
        </p:nvPicPr>
        <p:blipFill>
          <a:blip r:embed="rId3" cstate="print"/>
          <a:stretch>
            <a:fillRect/>
          </a:stretch>
        </p:blipFill>
        <p:spPr>
          <a:xfrm>
            <a:off x="0" y="1844824"/>
            <a:ext cx="9144000" cy="5022435"/>
          </a:xfrm>
          <a:prstGeom prst="rect">
            <a:avLst/>
          </a:prstGeom>
        </p:spPr>
      </p:pic>
      <p:sp>
        <p:nvSpPr>
          <p:cNvPr id="16" name="Flowchart: Document 3"/>
          <p:cNvSpPr/>
          <p:nvPr/>
        </p:nvSpPr>
        <p:spPr>
          <a:xfrm>
            <a:off x="15" y="5459498"/>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مع تحيات</a:t>
            </a:r>
          </a:p>
          <a:p>
            <a:pPr algn="ctr"/>
            <a:r>
              <a:rPr lang="ar-SA" b="1" dirty="0" smtClean="0"/>
              <a:t>قسم مهارات تطوير الذات</a:t>
            </a:r>
          </a:p>
          <a:p>
            <a:pPr algn="ctr"/>
            <a:r>
              <a:rPr lang="ar-SA" b="1" dirty="0" smtClean="0"/>
              <a:t>بعمادة السنة التحضيرية والدراسات المساندة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15"/>
                                        </p:tgtEl>
                                        <p:attrNameLst>
                                          <p:attrName>style.color</p:attrName>
                                        </p:attrNameLst>
                                      </p:cBhvr>
                                      <p:to>
                                        <a:schemeClr val="accent2"/>
                                      </p:to>
                                    </p:animClr>
                                    <p:animClr clrSpc="rgb" dir="cw">
                                      <p:cBhvr>
                                        <p:cTn id="14" dur="100" fill="hold"/>
                                        <p:tgtEl>
                                          <p:spTgt spid="15"/>
                                        </p:tgtEl>
                                        <p:attrNameLst>
                                          <p:attrName>fillcolor</p:attrName>
                                        </p:attrNameLst>
                                      </p:cBhvr>
                                      <p:to>
                                        <a:schemeClr val="accent2"/>
                                      </p:to>
                                    </p:animClr>
                                    <p:set>
                                      <p:cBhvr>
                                        <p:cTn id="15" dur="100" fill="hold"/>
                                        <p:tgtEl>
                                          <p:spTgt spid="15"/>
                                        </p:tgtEl>
                                        <p:attrNameLst>
                                          <p:attrName>fill.type</p:attrName>
                                        </p:attrNameLst>
                                      </p:cBhvr>
                                      <p:to>
                                        <p:strVal val="solid"/>
                                      </p:to>
                                    </p:set>
                                    <p:set>
                                      <p:cBhvr>
                                        <p:cTn id="16" dur="100" fill="hold"/>
                                        <p:tgtEl>
                                          <p:spTgt spid="15"/>
                                        </p:tgtEl>
                                        <p:attrNameLst>
                                          <p:attrName>fill.on</p:attrName>
                                        </p:attrNameLst>
                                      </p:cBhvr>
                                      <p:to>
                                        <p:strVal val="true"/>
                                      </p:to>
                                    </p:set>
                                    <p:animRot by="120000">
                                      <p:cBhvr>
                                        <p:cTn id="17" dur="100" fill="hold">
                                          <p:stCondLst>
                                            <p:cond delay="0"/>
                                          </p:stCondLst>
                                        </p:cTn>
                                        <p:tgtEl>
                                          <p:spTgt spid="15"/>
                                        </p:tgtEl>
                                        <p:attrNameLst>
                                          <p:attrName>r</p:attrName>
                                        </p:attrNameLst>
                                      </p:cBhvr>
                                    </p:animRot>
                                    <p:animRot by="-240000">
                                      <p:cBhvr>
                                        <p:cTn id="18" dur="200" fill="hold">
                                          <p:stCondLst>
                                            <p:cond delay="200"/>
                                          </p:stCondLst>
                                        </p:cTn>
                                        <p:tgtEl>
                                          <p:spTgt spid="15"/>
                                        </p:tgtEl>
                                        <p:attrNameLst>
                                          <p:attrName>r</p:attrName>
                                        </p:attrNameLst>
                                      </p:cBhvr>
                                    </p:animRot>
                                    <p:animRot by="240000">
                                      <p:cBhvr>
                                        <p:cTn id="19" dur="200" fill="hold">
                                          <p:stCondLst>
                                            <p:cond delay="400"/>
                                          </p:stCondLst>
                                        </p:cTn>
                                        <p:tgtEl>
                                          <p:spTgt spid="15"/>
                                        </p:tgtEl>
                                        <p:attrNameLst>
                                          <p:attrName>r</p:attrName>
                                        </p:attrNameLst>
                                      </p:cBhvr>
                                    </p:animRot>
                                    <p:animRot by="-240000">
                                      <p:cBhvr>
                                        <p:cTn id="20" dur="200" fill="hold">
                                          <p:stCondLst>
                                            <p:cond delay="600"/>
                                          </p:stCondLst>
                                        </p:cTn>
                                        <p:tgtEl>
                                          <p:spTgt spid="15"/>
                                        </p:tgtEl>
                                        <p:attrNameLst>
                                          <p:attrName>r</p:attrName>
                                        </p:attrNameLst>
                                      </p:cBhvr>
                                    </p:animRot>
                                    <p:animRot by="120000">
                                      <p:cBhvr>
                                        <p:cTn id="21"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12" name="عنصر نائب للمحتوى 11"/>
          <p:cNvSpPr>
            <a:spLocks noGrp="1"/>
          </p:cNvSpPr>
          <p:nvPr>
            <p:ph idx="1"/>
          </p:nvPr>
        </p:nvSpPr>
        <p:spPr/>
        <p:txBody>
          <a:bodyPr/>
          <a:lstStyle/>
          <a:p>
            <a:r>
              <a:rPr lang="ar-SA" b="1" u="sng" dirty="0" smtClean="0">
                <a:solidFill>
                  <a:srgbClr val="0070C0"/>
                </a:solidFill>
              </a:rPr>
              <a:t>موضوعات المحاضرة: </a:t>
            </a:r>
            <a:endParaRPr lang="ar-SA" b="1" u="sng" dirty="0">
              <a:solidFill>
                <a:srgbClr val="0070C0"/>
              </a:solidFill>
            </a:endParaRPr>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7668344" cy="769441"/>
          </a:xfrm>
          <a:prstGeom prst="rect">
            <a:avLst/>
          </a:prstGeom>
          <a:noFill/>
        </p:spPr>
        <p:txBody>
          <a:bodyPr wrap="square" rtlCol="1">
            <a:spAutoFit/>
          </a:bodyPr>
          <a:lstStyle/>
          <a:p>
            <a:pPr algn="ctr"/>
            <a:r>
              <a:rPr lang="ar-SA" sz="4400" b="1" dirty="0" smtClean="0">
                <a:solidFill>
                  <a:schemeClr val="bg1"/>
                </a:solidFill>
              </a:rPr>
              <a:t>مهارات </a:t>
            </a:r>
            <a:r>
              <a:rPr lang="ar-EG" sz="4400" b="1" dirty="0" smtClean="0">
                <a:solidFill>
                  <a:schemeClr val="bg1"/>
                </a:solidFill>
              </a:rPr>
              <a:t>الاتصال في بيئة العمل</a:t>
            </a:r>
            <a:endParaRPr lang="ar-SA" sz="4400" b="1" dirty="0">
              <a:solidFill>
                <a:schemeClr val="bg1"/>
              </a:solidFill>
            </a:endParaRPr>
          </a:p>
        </p:txBody>
      </p:sp>
      <p:sp>
        <p:nvSpPr>
          <p:cNvPr id="19" name="TextBox 18"/>
          <p:cNvSpPr txBox="1"/>
          <p:nvPr/>
        </p:nvSpPr>
        <p:spPr>
          <a:xfrm>
            <a:off x="2699792" y="2285993"/>
            <a:ext cx="5987008" cy="3539430"/>
          </a:xfrm>
          <a:prstGeom prst="rect">
            <a:avLst/>
          </a:prstGeom>
          <a:noFill/>
        </p:spPr>
        <p:txBody>
          <a:bodyPr wrap="square" rtlCol="1">
            <a:spAutoFit/>
          </a:bodyPr>
          <a:lstStyle/>
          <a:p>
            <a:pPr marL="457200" lvl="0" indent="-457200">
              <a:buFont typeface="Wingdings" panose="05000000000000000000" pitchFamily="2" charset="2"/>
              <a:buChar char="q"/>
            </a:pPr>
            <a:r>
              <a:rPr lang="ar-SA" sz="2800" b="1" dirty="0">
                <a:solidFill>
                  <a:srgbClr val="FF0000"/>
                </a:solidFill>
              </a:rPr>
              <a:t>أولا :مرحلة الإعداد والبحث عن العمل</a:t>
            </a:r>
            <a:endParaRPr lang="en-US" sz="2800" dirty="0">
              <a:solidFill>
                <a:srgbClr val="FF0000"/>
              </a:solidFill>
            </a:endParaRPr>
          </a:p>
          <a:p>
            <a:pPr marL="914400" lvl="1" indent="-457200">
              <a:buFont typeface="Wingdings" panose="05000000000000000000" pitchFamily="2" charset="2"/>
              <a:buChar char="§"/>
            </a:pPr>
            <a:r>
              <a:rPr lang="ar-SA" sz="2800" b="1" dirty="0" smtClean="0">
                <a:solidFill>
                  <a:srgbClr val="C00000"/>
                </a:solidFill>
              </a:rPr>
              <a:t>كتابة السيرة الذاتية</a:t>
            </a:r>
            <a:endParaRPr lang="en-US" sz="2800" dirty="0" smtClean="0">
              <a:solidFill>
                <a:srgbClr val="C00000"/>
              </a:solidFill>
            </a:endParaRPr>
          </a:p>
          <a:p>
            <a:pPr marL="914400" lvl="1" indent="-457200">
              <a:buFont typeface="Wingdings" panose="05000000000000000000" pitchFamily="2" charset="2"/>
              <a:buChar char="§"/>
            </a:pPr>
            <a:r>
              <a:rPr lang="ar-SA" sz="2800" b="1" dirty="0" smtClean="0">
                <a:solidFill>
                  <a:srgbClr val="C00000"/>
                </a:solidFill>
              </a:rPr>
              <a:t>خطاب التقديم</a:t>
            </a:r>
            <a:endParaRPr lang="en-US" sz="2800" dirty="0" smtClean="0">
              <a:solidFill>
                <a:srgbClr val="C00000"/>
              </a:solidFill>
            </a:endParaRPr>
          </a:p>
          <a:p>
            <a:pPr marL="914400" lvl="1" indent="-457200">
              <a:buFont typeface="Wingdings" panose="05000000000000000000" pitchFamily="2" charset="2"/>
              <a:buChar char="§"/>
            </a:pPr>
            <a:r>
              <a:rPr lang="ar-SA" sz="2800" b="1" dirty="0" smtClean="0">
                <a:solidFill>
                  <a:srgbClr val="C00000"/>
                </a:solidFill>
              </a:rPr>
              <a:t>اجتياز المقابلة الشخصية</a:t>
            </a:r>
            <a:endParaRPr lang="en-US" sz="2800" dirty="0" smtClean="0">
              <a:solidFill>
                <a:srgbClr val="C00000"/>
              </a:solidFill>
            </a:endParaRPr>
          </a:p>
          <a:p>
            <a:pPr marL="457200" lvl="0" indent="-457200">
              <a:buFont typeface="Wingdings" panose="05000000000000000000" pitchFamily="2" charset="2"/>
              <a:buChar char="q"/>
            </a:pPr>
            <a:r>
              <a:rPr lang="ar-SA" sz="2800" b="1" dirty="0" smtClean="0">
                <a:solidFill>
                  <a:srgbClr val="002060"/>
                </a:solidFill>
              </a:rPr>
              <a:t>ثانيا :مرحلة العمل</a:t>
            </a:r>
            <a:endParaRPr lang="en-US" sz="2800" dirty="0" smtClean="0">
              <a:solidFill>
                <a:srgbClr val="002060"/>
              </a:solidFill>
            </a:endParaRPr>
          </a:p>
          <a:p>
            <a:pPr marL="457200" lvl="0" indent="-457200">
              <a:buFont typeface="Wingdings" panose="05000000000000000000" pitchFamily="2" charset="2"/>
              <a:buChar char="q"/>
            </a:pPr>
            <a:r>
              <a:rPr lang="ar-SA" sz="2800" b="1" dirty="0" smtClean="0">
                <a:solidFill>
                  <a:srgbClr val="00B050"/>
                </a:solidFill>
              </a:rPr>
              <a:t>معوقات </a:t>
            </a:r>
            <a:r>
              <a:rPr lang="ar-SA" sz="2800" b="1" dirty="0">
                <a:solidFill>
                  <a:srgbClr val="00B050"/>
                </a:solidFill>
              </a:rPr>
              <a:t>عملية الاتصال في بيئة العمل </a:t>
            </a:r>
            <a:endParaRPr lang="en-US" sz="2800" dirty="0">
              <a:solidFill>
                <a:srgbClr val="00B050"/>
              </a:solidFill>
            </a:endParaRPr>
          </a:p>
          <a:p>
            <a:pPr marL="457200" lvl="0" indent="-457200">
              <a:buFont typeface="Wingdings" panose="05000000000000000000" pitchFamily="2" charset="2"/>
              <a:buChar char="q"/>
            </a:pPr>
            <a:r>
              <a:rPr lang="ar-SA" sz="2800" b="1" dirty="0">
                <a:solidFill>
                  <a:schemeClr val="accent6">
                    <a:lumMod val="75000"/>
                  </a:schemeClr>
                </a:solidFill>
              </a:rPr>
              <a:t>وسائل الاتصال في بيئة العمل</a:t>
            </a:r>
            <a:endParaRPr lang="en-US" sz="2800" dirty="0">
              <a:solidFill>
                <a:schemeClr val="accent6">
                  <a:lumMod val="75000"/>
                </a:schemeClr>
              </a:solidFill>
            </a:endParaRPr>
          </a:p>
          <a:p>
            <a:pPr marL="457200" indent="-457200">
              <a:buFont typeface="Wingdings" panose="05000000000000000000" pitchFamily="2" charset="2"/>
              <a:buChar char="q"/>
            </a:pPr>
            <a:r>
              <a:rPr lang="ar-SA" sz="2800" b="1" dirty="0">
                <a:solidFill>
                  <a:srgbClr val="00B0F0"/>
                </a:solidFill>
              </a:rPr>
              <a:t>فن المخاطبات الرسمية</a:t>
            </a:r>
            <a:endParaRPr lang="en-US" sz="2800" b="1" dirty="0">
              <a:solidFill>
                <a:srgbClr val="00B0F0"/>
              </a:solidFill>
            </a:endParaRPr>
          </a:p>
        </p:txBody>
      </p:sp>
      <p:pic>
        <p:nvPicPr>
          <p:cNvPr id="20" name="Picture 19" descr="tawasol.jpg"/>
          <p:cNvPicPr>
            <a:picLocks noChangeAspect="1"/>
          </p:cNvPicPr>
          <p:nvPr/>
        </p:nvPicPr>
        <p:blipFill>
          <a:blip r:embed="rId2" cstate="print"/>
          <a:stretch>
            <a:fillRect/>
          </a:stretch>
        </p:blipFill>
        <p:spPr>
          <a:xfrm>
            <a:off x="67205" y="2198703"/>
            <a:ext cx="3424675" cy="4755325"/>
          </a:xfrm>
          <a:prstGeom prst="rect">
            <a:avLst/>
          </a:prstGeom>
        </p:spPr>
      </p:pic>
      <p:pic>
        <p:nvPicPr>
          <p:cNvPr id="14"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341784" y="1412776"/>
            <a:ext cx="8460432" cy="4370427"/>
          </a:xfrm>
          <a:prstGeom prst="rect">
            <a:avLst/>
          </a:prstGeom>
          <a:noFill/>
        </p:spPr>
        <p:txBody>
          <a:bodyPr wrap="square" rtlCol="1">
            <a:spAutoFit/>
          </a:bodyPr>
          <a:lstStyle/>
          <a:p>
            <a:pPr algn="just">
              <a:lnSpc>
                <a:spcPct val="150000"/>
              </a:lnSpc>
            </a:pPr>
            <a:r>
              <a:rPr lang="ar-SA" sz="3600" b="1" u="sng" dirty="0" smtClean="0">
                <a:solidFill>
                  <a:srgbClr val="FF0000"/>
                </a:solidFill>
              </a:rPr>
              <a:t>أولا </a:t>
            </a:r>
            <a:r>
              <a:rPr lang="ar-SA" sz="3600" b="1" u="sng" dirty="0">
                <a:solidFill>
                  <a:srgbClr val="FF0000"/>
                </a:solidFill>
              </a:rPr>
              <a:t>: مرحلة الإعداد والبحث عن العمل</a:t>
            </a:r>
            <a:r>
              <a:rPr lang="ar-SA" sz="3600" b="1" u="sng" dirty="0" smtClean="0">
                <a:solidFill>
                  <a:srgbClr val="FF0000"/>
                </a:solidFill>
              </a:rPr>
              <a:t>:</a:t>
            </a:r>
            <a:endParaRPr lang="ar-EG" sz="3600" b="1" u="sng" dirty="0">
              <a:solidFill>
                <a:srgbClr val="FF0000"/>
              </a:solidFill>
            </a:endParaRPr>
          </a:p>
          <a:p>
            <a:pPr algn="just">
              <a:lnSpc>
                <a:spcPct val="150000"/>
              </a:lnSpc>
            </a:pPr>
            <a:r>
              <a:rPr lang="ar-SA" sz="2800" b="1" u="sng" dirty="0">
                <a:solidFill>
                  <a:srgbClr val="C00000"/>
                </a:solidFill>
              </a:rPr>
              <a:t>[1]- كتابة السيرة الذاتية</a:t>
            </a:r>
            <a:r>
              <a:rPr lang="en-US" sz="2800" b="1" u="sng" dirty="0">
                <a:solidFill>
                  <a:srgbClr val="C00000"/>
                </a:solidFill>
              </a:rPr>
              <a:t>:</a:t>
            </a:r>
            <a:endParaRPr lang="en-US" sz="2800" u="sng" dirty="0">
              <a:solidFill>
                <a:srgbClr val="C00000"/>
              </a:solidFill>
            </a:endParaRPr>
          </a:p>
          <a:p>
            <a:r>
              <a:rPr lang="ar-SA" sz="2800" b="1" u="sng" dirty="0">
                <a:solidFill>
                  <a:srgbClr val="0070C0"/>
                </a:solidFill>
              </a:rPr>
              <a:t>مفهوم السيرة الذاتية:</a:t>
            </a:r>
            <a:endParaRPr lang="en-US" sz="2800" u="sng" dirty="0">
              <a:solidFill>
                <a:srgbClr val="0070C0"/>
              </a:solidFill>
            </a:endParaRPr>
          </a:p>
          <a:p>
            <a:pPr algn="just"/>
            <a:r>
              <a:rPr lang="ar-EG" sz="2800" dirty="0"/>
              <a:t>     </a:t>
            </a:r>
            <a:r>
              <a:rPr lang="ar-EG" sz="2800" b="1" dirty="0">
                <a:solidFill>
                  <a:srgbClr val="C00000"/>
                </a:solidFill>
              </a:rPr>
              <a:t>تُعرَّفْ بأنها الوثيقة المكتوبة التي يُبرز فيها الفرد معلوماته الشخصية ومؤهلاته، وقدراته، وإنجازاته، ومواهبه وتعد أداة تسويقية يروج الفرد من خلالها لمهاراته وإمكاناته، فهي بمثابة الخطوة الأولى التي تؤهل الفرد إلى المقابلة الشخصية؛ من أجل الحصول على وظيفة</a:t>
            </a:r>
            <a:r>
              <a:rPr lang="en-US" sz="2800" b="1" dirty="0">
                <a:solidFill>
                  <a:srgbClr val="C00000"/>
                </a:solidFill>
              </a:rPr>
              <a:t>.</a:t>
            </a:r>
          </a:p>
          <a:p>
            <a:pPr algn="just">
              <a:lnSpc>
                <a:spcPct val="150000"/>
              </a:lnSpc>
            </a:pPr>
            <a:endParaRPr lang="ar-SA" sz="2800" b="1" dirty="0">
              <a:solidFill>
                <a:srgbClr val="00206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9" name="Picture 2" descr="cv22222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5085184"/>
            <a:ext cx="3095625" cy="169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2"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19"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26"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33"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341784" y="1412776"/>
            <a:ext cx="8460432" cy="5232202"/>
          </a:xfrm>
          <a:prstGeom prst="rect">
            <a:avLst/>
          </a:prstGeom>
          <a:noFill/>
        </p:spPr>
        <p:txBody>
          <a:bodyPr wrap="square" rtlCol="1">
            <a:spAutoFit/>
          </a:bodyPr>
          <a:lstStyle/>
          <a:p>
            <a:pPr algn="just">
              <a:lnSpc>
                <a:spcPct val="150000"/>
              </a:lnSpc>
            </a:pPr>
            <a:r>
              <a:rPr lang="ar-SA" sz="3600" b="1" u="sng" dirty="0" smtClean="0">
                <a:solidFill>
                  <a:srgbClr val="FF0000"/>
                </a:solidFill>
              </a:rPr>
              <a:t>أولا </a:t>
            </a:r>
            <a:r>
              <a:rPr lang="ar-SA" sz="3600" b="1" u="sng" dirty="0">
                <a:solidFill>
                  <a:srgbClr val="FF0000"/>
                </a:solidFill>
              </a:rPr>
              <a:t>: مرحلة الإعداد والبحث عن العمل</a:t>
            </a:r>
            <a:r>
              <a:rPr lang="ar-SA" sz="3600" b="1" u="sng" dirty="0" smtClean="0">
                <a:solidFill>
                  <a:srgbClr val="FF0000"/>
                </a:solidFill>
              </a:rPr>
              <a:t>:</a:t>
            </a:r>
            <a:endParaRPr lang="ar-EG" sz="3600" b="1" u="sng" dirty="0">
              <a:solidFill>
                <a:srgbClr val="FF0000"/>
              </a:solidFill>
            </a:endParaRPr>
          </a:p>
          <a:p>
            <a:pPr algn="just">
              <a:lnSpc>
                <a:spcPct val="150000"/>
              </a:lnSpc>
            </a:pPr>
            <a:r>
              <a:rPr lang="ar-SA" sz="2800" b="1" u="sng" dirty="0">
                <a:solidFill>
                  <a:srgbClr val="C00000"/>
                </a:solidFill>
              </a:rPr>
              <a:t>[1]- </a:t>
            </a:r>
            <a:r>
              <a:rPr lang="ar-EG" sz="2800" b="1" u="sng" dirty="0" smtClean="0">
                <a:solidFill>
                  <a:srgbClr val="C00000"/>
                </a:solidFill>
              </a:rPr>
              <a:t>تابع </a:t>
            </a:r>
            <a:r>
              <a:rPr lang="ar-SA" sz="2800" b="1" u="sng" dirty="0" smtClean="0">
                <a:solidFill>
                  <a:srgbClr val="C00000"/>
                </a:solidFill>
              </a:rPr>
              <a:t>كتابة </a:t>
            </a:r>
            <a:r>
              <a:rPr lang="ar-SA" sz="2800" b="1" u="sng" dirty="0">
                <a:solidFill>
                  <a:srgbClr val="C00000"/>
                </a:solidFill>
              </a:rPr>
              <a:t>السيرة الذاتية</a:t>
            </a:r>
            <a:r>
              <a:rPr lang="en-US" sz="2800" b="1" u="sng" dirty="0">
                <a:solidFill>
                  <a:srgbClr val="C00000"/>
                </a:solidFill>
              </a:rPr>
              <a:t>:</a:t>
            </a:r>
            <a:endParaRPr lang="en-US" sz="2800" u="sng" dirty="0">
              <a:solidFill>
                <a:srgbClr val="C00000"/>
              </a:solidFill>
            </a:endParaRPr>
          </a:p>
          <a:p>
            <a:pPr algn="just"/>
            <a:r>
              <a:rPr lang="ar-SA" sz="2800" b="1" u="sng" dirty="0" smtClean="0">
                <a:solidFill>
                  <a:srgbClr val="0070C0"/>
                </a:solidFill>
              </a:rPr>
              <a:t>أهمية </a:t>
            </a:r>
            <a:r>
              <a:rPr lang="ar-SA" sz="2800" b="1" u="sng" dirty="0">
                <a:solidFill>
                  <a:srgbClr val="0070C0"/>
                </a:solidFill>
              </a:rPr>
              <a:t>السيرة الذاتية</a:t>
            </a:r>
            <a:r>
              <a:rPr lang="ar-SA" sz="2800" b="1" dirty="0"/>
              <a:t>:</a:t>
            </a:r>
            <a:endParaRPr lang="en-US" sz="2800" dirty="0"/>
          </a:p>
          <a:p>
            <a:pPr algn="just"/>
            <a:r>
              <a:rPr lang="ar-SA" sz="2800" dirty="0"/>
              <a:t>تتمثل أهمية السيرة الذاتية فيما يلي</a:t>
            </a:r>
            <a:r>
              <a:rPr lang="en-US" sz="2800" dirty="0"/>
              <a:t>:</a:t>
            </a:r>
          </a:p>
          <a:p>
            <a:pPr marL="457200" indent="-457200" algn="just">
              <a:buFont typeface="Wingdings" panose="05000000000000000000" pitchFamily="2" charset="2"/>
              <a:buChar char="Ø"/>
            </a:pPr>
            <a:r>
              <a:rPr lang="en-US" sz="2800" dirty="0" smtClean="0">
                <a:solidFill>
                  <a:schemeClr val="tx2">
                    <a:lumMod val="60000"/>
                    <a:lumOff val="40000"/>
                  </a:schemeClr>
                </a:solidFill>
              </a:rPr>
              <a:t> </a:t>
            </a:r>
            <a:r>
              <a:rPr lang="ar-SA" sz="2800" b="1" dirty="0" smtClean="0">
                <a:solidFill>
                  <a:schemeClr val="tx2">
                    <a:lumMod val="60000"/>
                    <a:lumOff val="40000"/>
                  </a:schemeClr>
                </a:solidFill>
              </a:rPr>
              <a:t>أداة لتسويق </a:t>
            </a:r>
            <a:r>
              <a:rPr lang="ar-SA" sz="2800" b="1" dirty="0">
                <a:solidFill>
                  <a:schemeClr val="tx2">
                    <a:lumMod val="60000"/>
                    <a:lumOff val="40000"/>
                  </a:schemeClr>
                </a:solidFill>
              </a:rPr>
              <a:t>نفسك للشركات </a:t>
            </a:r>
            <a:r>
              <a:rPr lang="ar-SA" sz="2800" b="1" dirty="0" smtClean="0">
                <a:solidFill>
                  <a:schemeClr val="tx2">
                    <a:lumMod val="60000"/>
                    <a:lumOff val="40000"/>
                  </a:schemeClr>
                </a:solidFill>
              </a:rPr>
              <a:t>والمؤسسات</a:t>
            </a:r>
            <a:r>
              <a:rPr lang="en-US" sz="2800" b="1" dirty="0" smtClean="0">
                <a:solidFill>
                  <a:schemeClr val="tx2">
                    <a:lumMod val="60000"/>
                    <a:lumOff val="40000"/>
                  </a:schemeClr>
                </a:solidFill>
              </a:rPr>
              <a:t>.</a:t>
            </a:r>
            <a:endParaRPr lang="en-US" sz="2800" b="1" dirty="0">
              <a:solidFill>
                <a:schemeClr val="tx2">
                  <a:lumMod val="60000"/>
                  <a:lumOff val="40000"/>
                </a:schemeClr>
              </a:solidFill>
            </a:endParaRPr>
          </a:p>
          <a:p>
            <a:pPr marL="457200" indent="-457200" algn="just">
              <a:buFont typeface="Wingdings" panose="05000000000000000000" pitchFamily="2" charset="2"/>
              <a:buChar char="Ø"/>
            </a:pPr>
            <a:r>
              <a:rPr lang="en-US" sz="2800" b="1" dirty="0" smtClean="0">
                <a:solidFill>
                  <a:srgbClr val="00B050"/>
                </a:solidFill>
              </a:rPr>
              <a:t> </a:t>
            </a:r>
            <a:r>
              <a:rPr lang="ar-SA" sz="2800" b="1" dirty="0" smtClean="0">
                <a:solidFill>
                  <a:srgbClr val="00B050"/>
                </a:solidFill>
              </a:rPr>
              <a:t>وسيلة </a:t>
            </a:r>
            <a:r>
              <a:rPr lang="ar-SA" sz="2800" b="1" dirty="0">
                <a:solidFill>
                  <a:srgbClr val="00B050"/>
                </a:solidFill>
              </a:rPr>
              <a:t>تستخدمها المؤسسة لغربلة الأفراد قبل المقابلة</a:t>
            </a:r>
            <a:r>
              <a:rPr lang="en-US" sz="2800" b="1" dirty="0">
                <a:solidFill>
                  <a:srgbClr val="00B050"/>
                </a:solidFill>
              </a:rPr>
              <a:t>.</a:t>
            </a:r>
          </a:p>
          <a:p>
            <a:pPr marL="457200" indent="-457200" algn="just">
              <a:buFont typeface="Wingdings" panose="05000000000000000000" pitchFamily="2" charset="2"/>
              <a:buChar char="Ø"/>
            </a:pPr>
            <a:r>
              <a:rPr lang="en-US" sz="2800" b="1" dirty="0" smtClean="0">
                <a:solidFill>
                  <a:srgbClr val="7030A0"/>
                </a:solidFill>
              </a:rPr>
              <a:t> </a:t>
            </a:r>
            <a:r>
              <a:rPr lang="ar-SA" sz="2800" b="1" dirty="0">
                <a:solidFill>
                  <a:srgbClr val="7030A0"/>
                </a:solidFill>
              </a:rPr>
              <a:t>تساعد صاحب العمل على تشكيل صورة ذهنية</a:t>
            </a:r>
            <a:r>
              <a:rPr lang="en-US" sz="2800" b="1" dirty="0">
                <a:solidFill>
                  <a:srgbClr val="7030A0"/>
                </a:solidFill>
              </a:rPr>
              <a:t> /</a:t>
            </a:r>
            <a:r>
              <a:rPr lang="ar-SA" sz="2800" b="1" dirty="0">
                <a:solidFill>
                  <a:srgbClr val="7030A0"/>
                </a:solidFill>
              </a:rPr>
              <a:t>عقلية عنك </a:t>
            </a:r>
            <a:r>
              <a:rPr lang="ar-EG" sz="2800" b="1" dirty="0" smtClean="0">
                <a:solidFill>
                  <a:srgbClr val="7030A0"/>
                </a:solidFill>
              </a:rPr>
              <a:t>.</a:t>
            </a:r>
            <a:endParaRPr lang="en-US" sz="2800" b="1" dirty="0">
              <a:solidFill>
                <a:srgbClr val="7030A0"/>
              </a:solidFill>
            </a:endParaRPr>
          </a:p>
          <a:p>
            <a:pPr marL="457200" indent="-457200" algn="just">
              <a:buFont typeface="Wingdings" panose="05000000000000000000" pitchFamily="2" charset="2"/>
              <a:buChar char="Ø"/>
            </a:pPr>
            <a:r>
              <a:rPr lang="en-US" sz="2800" b="1" dirty="0" smtClean="0">
                <a:solidFill>
                  <a:srgbClr val="FF6600"/>
                </a:solidFill>
              </a:rPr>
              <a:t> </a:t>
            </a:r>
            <a:r>
              <a:rPr lang="ar-SA" sz="2800" b="1" dirty="0">
                <a:solidFill>
                  <a:srgbClr val="FF6600"/>
                </a:solidFill>
              </a:rPr>
              <a:t>وسيلة تؤهلك </a:t>
            </a:r>
            <a:r>
              <a:rPr lang="ar-SA" sz="2800" b="1" dirty="0" smtClean="0">
                <a:solidFill>
                  <a:srgbClr val="FF6600"/>
                </a:solidFill>
              </a:rPr>
              <a:t>للمقابلة</a:t>
            </a:r>
            <a:r>
              <a:rPr lang="en-US" sz="2800" b="1" dirty="0" smtClean="0">
                <a:solidFill>
                  <a:srgbClr val="FF6600"/>
                </a:solidFill>
              </a:rPr>
              <a:t>.</a:t>
            </a:r>
            <a:endParaRPr lang="en-US" sz="2800" b="1" dirty="0">
              <a:solidFill>
                <a:srgbClr val="FF6600"/>
              </a:solidFill>
            </a:endParaRPr>
          </a:p>
          <a:p>
            <a:pPr marL="457200" indent="-457200" algn="just">
              <a:buFont typeface="Wingdings" panose="05000000000000000000" pitchFamily="2" charset="2"/>
              <a:buChar char="Ø"/>
            </a:pPr>
            <a:r>
              <a:rPr lang="ar-SA" sz="2800" b="1" dirty="0" smtClean="0">
                <a:solidFill>
                  <a:srgbClr val="C00000"/>
                </a:solidFill>
              </a:rPr>
              <a:t>هي </a:t>
            </a:r>
            <a:r>
              <a:rPr lang="ar-SA" sz="2800" b="1" dirty="0">
                <a:solidFill>
                  <a:srgbClr val="C00000"/>
                </a:solidFill>
              </a:rPr>
              <a:t>أولى الخطوات للحصول على الوظيفة</a:t>
            </a:r>
            <a:r>
              <a:rPr lang="en-US" sz="2800" b="1" dirty="0" smtClean="0">
                <a:solidFill>
                  <a:srgbClr val="C00000"/>
                </a:solidFill>
              </a:rPr>
              <a:t>.</a:t>
            </a:r>
            <a:endParaRPr lang="en-US" sz="2800" b="1" dirty="0">
              <a:solidFill>
                <a:srgbClr val="C00000"/>
              </a:solidFill>
            </a:endParaRPr>
          </a:p>
          <a:p>
            <a:pPr algn="just">
              <a:lnSpc>
                <a:spcPct val="150000"/>
              </a:lnSpc>
            </a:pPr>
            <a:endParaRPr lang="ar-SA" sz="2800" b="1" dirty="0">
              <a:solidFill>
                <a:srgbClr val="00206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14524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33"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40"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7"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19">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54"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19">
                                            <p:txEl>
                                              <p:pRg st="6" end="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61"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19">
                                            <p:txEl>
                                              <p:pRg st="7" end="7"/>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19">
                                            <p:txEl>
                                              <p:pRg st="8" end="8"/>
                                            </p:txEl>
                                          </p:spTgt>
                                        </p:tgtEl>
                                        <p:attrNameLst>
                                          <p:attrName>style.visibility</p:attrName>
                                        </p:attrNameLst>
                                      </p:cBhvr>
                                      <p:to>
                                        <p:strVal val="visible"/>
                                      </p:to>
                                    </p:set>
                                    <p:anim calcmode="discrete" valueType="clr">
                                      <p:cBhvr override="childStyle">
                                        <p:cTn id="68" dur="80"/>
                                        <p:tgtEl>
                                          <p:spTgt spid="1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9">
                                            <p:txEl>
                                              <p:pRg st="8" end="8"/>
                                            </p:txEl>
                                          </p:spTgt>
                                        </p:tgtEl>
                                        <p:attrNameLst>
                                          <p:attrName>fillcolor</p:attrName>
                                        </p:attrNameLst>
                                      </p:cBhvr>
                                      <p:tavLst>
                                        <p:tav tm="0">
                                          <p:val>
                                            <p:clrVal>
                                              <a:schemeClr val="accent2"/>
                                            </p:clrVal>
                                          </p:val>
                                        </p:tav>
                                        <p:tav tm="50000">
                                          <p:val>
                                            <p:clrVal>
                                              <a:schemeClr val="hlink"/>
                                            </p:clrVal>
                                          </p:val>
                                        </p:tav>
                                      </p:tavLst>
                                    </p:anim>
                                    <p:set>
                                      <p:cBhvr>
                                        <p:cTn id="70" dur="80"/>
                                        <p:tgtEl>
                                          <p:spTgt spid="1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0" y="1612532"/>
            <a:ext cx="8802216" cy="5201424"/>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2800" b="1" u="sng" dirty="0">
                <a:solidFill>
                  <a:srgbClr val="C00000"/>
                </a:solidFill>
              </a:rPr>
              <a:t>[1]- </a:t>
            </a:r>
            <a:r>
              <a:rPr lang="ar-EG" sz="2800" b="1" u="sng" dirty="0" smtClean="0">
                <a:solidFill>
                  <a:srgbClr val="C00000"/>
                </a:solidFill>
              </a:rPr>
              <a:t>تابع </a:t>
            </a:r>
            <a:r>
              <a:rPr lang="ar-SA" sz="2800" b="1" u="sng" dirty="0" smtClean="0">
                <a:solidFill>
                  <a:srgbClr val="C00000"/>
                </a:solidFill>
              </a:rPr>
              <a:t>كتابة </a:t>
            </a:r>
            <a:r>
              <a:rPr lang="ar-SA" sz="2800" b="1" u="sng" dirty="0">
                <a:solidFill>
                  <a:srgbClr val="C00000"/>
                </a:solidFill>
              </a:rPr>
              <a:t>السيرة الذاتية</a:t>
            </a:r>
            <a:r>
              <a:rPr lang="en-US" sz="2800" b="1" u="sng" dirty="0">
                <a:solidFill>
                  <a:srgbClr val="C00000"/>
                </a:solidFill>
              </a:rPr>
              <a:t>:</a:t>
            </a:r>
            <a:endParaRPr lang="en-US" sz="2800" u="sng" dirty="0">
              <a:solidFill>
                <a:srgbClr val="C00000"/>
              </a:solidFill>
            </a:endParaRPr>
          </a:p>
          <a:p>
            <a:pPr algn="just"/>
            <a:r>
              <a:rPr lang="ar-EG" sz="2800" b="1" u="sng" dirty="0" smtClean="0">
                <a:solidFill>
                  <a:srgbClr val="0070C0"/>
                </a:solidFill>
              </a:rPr>
              <a:t>جوانب </a:t>
            </a:r>
            <a:r>
              <a:rPr lang="ar-SA" sz="2800" b="1" u="sng" dirty="0" smtClean="0">
                <a:solidFill>
                  <a:srgbClr val="0070C0"/>
                </a:solidFill>
              </a:rPr>
              <a:t>السيرة </a:t>
            </a:r>
            <a:r>
              <a:rPr lang="ar-SA" sz="2800" b="1" u="sng" dirty="0">
                <a:solidFill>
                  <a:srgbClr val="0070C0"/>
                </a:solidFill>
              </a:rPr>
              <a:t>الذاتية</a:t>
            </a:r>
            <a:r>
              <a:rPr lang="ar-SA" sz="2800" b="1" dirty="0" smtClean="0"/>
              <a:t>:</a:t>
            </a:r>
            <a:endParaRPr lang="en-US" sz="2800" dirty="0" smtClean="0"/>
          </a:p>
          <a:p>
            <a:pPr algn="just"/>
            <a:r>
              <a:rPr lang="ar-EG" sz="2800" b="1" dirty="0" smtClean="0">
                <a:solidFill>
                  <a:srgbClr val="FF0000"/>
                </a:solidFill>
              </a:rPr>
              <a:t>أ</a:t>
            </a:r>
            <a:r>
              <a:rPr lang="ar-SA" sz="2800" b="1" dirty="0">
                <a:solidFill>
                  <a:srgbClr val="FF0000"/>
                </a:solidFill>
              </a:rPr>
              <a:t>ولاً</a:t>
            </a:r>
            <a:r>
              <a:rPr lang="en-US" sz="2800" b="1" dirty="0">
                <a:solidFill>
                  <a:srgbClr val="FF0000"/>
                </a:solidFill>
              </a:rPr>
              <a:t>: </a:t>
            </a:r>
            <a:r>
              <a:rPr lang="ar-SA" sz="2800" b="1" dirty="0">
                <a:solidFill>
                  <a:srgbClr val="FF0000"/>
                </a:solidFill>
              </a:rPr>
              <a:t>شكل السيرة الذاتية</a:t>
            </a:r>
            <a:r>
              <a:rPr lang="en-US" sz="2800" b="1" dirty="0">
                <a:solidFill>
                  <a:srgbClr val="FF0000"/>
                </a:solidFill>
              </a:rPr>
              <a:t>.</a:t>
            </a:r>
          </a:p>
          <a:p>
            <a:pPr algn="just"/>
            <a:r>
              <a:rPr lang="ar-SA" sz="2800" b="1" dirty="0" smtClean="0">
                <a:solidFill>
                  <a:srgbClr val="FF0000"/>
                </a:solidFill>
              </a:rPr>
              <a:t>ثانياً</a:t>
            </a:r>
            <a:r>
              <a:rPr lang="en-US" sz="2800" b="1" dirty="0">
                <a:solidFill>
                  <a:srgbClr val="FF0000"/>
                </a:solidFill>
              </a:rPr>
              <a:t>: </a:t>
            </a:r>
            <a:r>
              <a:rPr lang="ar-SA" sz="2800" b="1" dirty="0">
                <a:solidFill>
                  <a:srgbClr val="FF0000"/>
                </a:solidFill>
              </a:rPr>
              <a:t>مضمون السيرة الذاتية</a:t>
            </a:r>
            <a:r>
              <a:rPr lang="ar-EG" sz="2800" b="1" dirty="0">
                <a:solidFill>
                  <a:srgbClr val="FF0000"/>
                </a:solidFill>
              </a:rPr>
              <a:t>:</a:t>
            </a:r>
            <a:endParaRPr lang="en-US" sz="2800" b="1" dirty="0">
              <a:solidFill>
                <a:srgbClr val="FF0000"/>
              </a:solidFill>
            </a:endParaRPr>
          </a:p>
          <a:p>
            <a:pPr marL="457200" indent="-457200" algn="just">
              <a:buFont typeface="Wingdings" panose="05000000000000000000" pitchFamily="2" charset="2"/>
              <a:buChar char="Ø"/>
            </a:pPr>
            <a:r>
              <a:rPr lang="en-US" sz="2800" b="1" dirty="0" smtClean="0">
                <a:solidFill>
                  <a:srgbClr val="7030A0"/>
                </a:solidFill>
              </a:rPr>
              <a:t> </a:t>
            </a:r>
            <a:r>
              <a:rPr lang="ar-SA" sz="2000" b="1" dirty="0"/>
              <a:t>المعلومات الشخصية</a:t>
            </a:r>
            <a:r>
              <a:rPr lang="ar-EG" sz="2000" b="1" dirty="0" smtClean="0">
                <a:solidFill>
                  <a:srgbClr val="7030A0"/>
                </a:solidFill>
              </a:rPr>
              <a:t>.</a:t>
            </a:r>
            <a:endParaRPr lang="en-US" sz="2000" b="1" dirty="0">
              <a:solidFill>
                <a:srgbClr val="7030A0"/>
              </a:solidFill>
            </a:endParaRPr>
          </a:p>
          <a:p>
            <a:pPr marL="457200" indent="-457200" algn="just">
              <a:buFont typeface="Wingdings" panose="05000000000000000000" pitchFamily="2" charset="2"/>
              <a:buChar char="Ø"/>
            </a:pPr>
            <a:r>
              <a:rPr lang="en-US" sz="2000" b="1" dirty="0" smtClean="0">
                <a:solidFill>
                  <a:srgbClr val="FF6600"/>
                </a:solidFill>
              </a:rPr>
              <a:t> </a:t>
            </a:r>
            <a:r>
              <a:rPr lang="ar-SA" sz="2000" b="1" dirty="0"/>
              <a:t>الرؤية أو الهدف</a:t>
            </a:r>
            <a:r>
              <a:rPr lang="en-US" sz="2000" b="1" dirty="0" smtClean="0">
                <a:solidFill>
                  <a:srgbClr val="FF6600"/>
                </a:solidFill>
              </a:rPr>
              <a:t>.</a:t>
            </a:r>
            <a:endParaRPr lang="en-US" sz="2000" b="1" dirty="0">
              <a:solidFill>
                <a:srgbClr val="FF6600"/>
              </a:solidFill>
            </a:endParaRPr>
          </a:p>
          <a:p>
            <a:pPr marL="457200" indent="-457200" algn="just">
              <a:buFont typeface="Wingdings" panose="05000000000000000000" pitchFamily="2" charset="2"/>
              <a:buChar char="Ø"/>
            </a:pPr>
            <a:r>
              <a:rPr lang="ar-SA" sz="2000" b="1" dirty="0"/>
              <a:t>المؤهلات الاكاديمية</a:t>
            </a:r>
            <a:r>
              <a:rPr lang="en-US" sz="2000" b="1" dirty="0" smtClean="0">
                <a:solidFill>
                  <a:srgbClr val="C00000"/>
                </a:solidFill>
              </a:rPr>
              <a:t>.</a:t>
            </a:r>
            <a:endParaRPr lang="ar-EG" sz="2000" b="1" dirty="0" smtClean="0">
              <a:solidFill>
                <a:srgbClr val="C00000"/>
              </a:solidFill>
            </a:endParaRPr>
          </a:p>
          <a:p>
            <a:pPr marL="457200" indent="-457200" algn="just">
              <a:buFont typeface="Wingdings" panose="05000000000000000000" pitchFamily="2" charset="2"/>
              <a:buChar char="Ø"/>
            </a:pPr>
            <a:r>
              <a:rPr lang="ar-SA" sz="2000" b="1" dirty="0"/>
              <a:t>الخبرة الوظيفية </a:t>
            </a:r>
            <a:r>
              <a:rPr lang="ar-SA" sz="2000" b="1" dirty="0" smtClean="0"/>
              <a:t>العملية</a:t>
            </a:r>
            <a:r>
              <a:rPr lang="ar-EG" sz="2000" b="1" dirty="0" smtClean="0"/>
              <a:t>.</a:t>
            </a:r>
          </a:p>
          <a:p>
            <a:pPr marL="457200" indent="-457200" algn="just">
              <a:buFont typeface="Wingdings" panose="05000000000000000000" pitchFamily="2" charset="2"/>
              <a:buChar char="Ø"/>
            </a:pPr>
            <a:r>
              <a:rPr lang="ar-SA" sz="2000" b="1" dirty="0"/>
              <a:t>الدورات </a:t>
            </a:r>
            <a:r>
              <a:rPr lang="ar-SA" sz="2000" b="1" dirty="0" smtClean="0"/>
              <a:t>التدريبية</a:t>
            </a:r>
            <a:r>
              <a:rPr lang="ar-EG" sz="2000" b="1" dirty="0" smtClean="0"/>
              <a:t>.</a:t>
            </a:r>
          </a:p>
          <a:p>
            <a:pPr marL="457200" indent="-457200" algn="just">
              <a:buFont typeface="Wingdings" panose="05000000000000000000" pitchFamily="2" charset="2"/>
              <a:buChar char="Ø"/>
            </a:pPr>
            <a:r>
              <a:rPr lang="ar-SA" sz="2000" b="1" dirty="0" smtClean="0"/>
              <a:t>اللغات</a:t>
            </a:r>
            <a:r>
              <a:rPr lang="ar-EG" sz="2000" b="1" dirty="0" smtClean="0"/>
              <a:t>.</a:t>
            </a:r>
          </a:p>
          <a:p>
            <a:pPr marL="457200" indent="-457200" algn="just">
              <a:buFont typeface="Wingdings" panose="05000000000000000000" pitchFamily="2" charset="2"/>
              <a:buChar char="Ø"/>
            </a:pPr>
            <a:r>
              <a:rPr lang="ar-SA" sz="2000" b="1" dirty="0"/>
              <a:t>مهارات </a:t>
            </a:r>
            <a:r>
              <a:rPr lang="ar-SA" sz="2000" b="1" dirty="0" smtClean="0"/>
              <a:t>أخرى</a:t>
            </a:r>
            <a:r>
              <a:rPr lang="ar-EG" sz="2000" b="1" dirty="0" smtClean="0"/>
              <a:t>.</a:t>
            </a:r>
          </a:p>
          <a:p>
            <a:pPr marL="457200" indent="-457200" algn="just">
              <a:buFont typeface="Wingdings" panose="05000000000000000000" pitchFamily="2" charset="2"/>
              <a:buChar char="Ø"/>
            </a:pPr>
            <a:r>
              <a:rPr lang="ar-SA" sz="2000" b="1" dirty="0" smtClean="0"/>
              <a:t>الهوايات</a:t>
            </a:r>
            <a:r>
              <a:rPr lang="ar-EG" sz="2000" b="1" dirty="0" smtClean="0"/>
              <a:t>.</a:t>
            </a:r>
          </a:p>
          <a:p>
            <a:pPr marL="457200" indent="-457200" algn="just">
              <a:buFont typeface="Wingdings" panose="05000000000000000000" pitchFamily="2" charset="2"/>
              <a:buChar char="Ø"/>
            </a:pPr>
            <a:r>
              <a:rPr lang="ar-SA" sz="2000" b="1" dirty="0" smtClean="0"/>
              <a:t>المعرفون</a:t>
            </a:r>
            <a:r>
              <a:rPr lang="ar-EG" sz="2000" b="1" dirty="0">
                <a:solidFill>
                  <a:srgbClr val="002060"/>
                </a:solidFill>
              </a:rPr>
              <a:t>.</a:t>
            </a:r>
            <a:endParaRPr lang="en-US" sz="2000" b="1" dirty="0">
              <a:solidFill>
                <a:srgbClr val="C000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8" name="Picture 3" descr="ت"/>
          <p:cNvPicPr>
            <a:picLocks noChangeAspect="1" noChangeArrowheads="1"/>
          </p:cNvPicPr>
          <p:nvPr/>
        </p:nvPicPr>
        <p:blipFill>
          <a:blip r:embed="rId3" cstate="print">
            <a:extLst>
              <a:ext uri="{28A0092B-C50C-407E-A947-70E740481C1C}">
                <a14:useLocalDpi xmlns:a14="http://schemas.microsoft.com/office/drawing/2010/main" xmlns="" val="0"/>
              </a:ext>
            </a:extLst>
          </a:blip>
          <a:srcRect r="10017" b="10464"/>
          <a:stretch>
            <a:fillRect/>
          </a:stretch>
        </p:blipFill>
        <p:spPr bwMode="auto">
          <a:xfrm>
            <a:off x="683568" y="2399982"/>
            <a:ext cx="3169517" cy="4425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01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33"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40"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7"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19">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54"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19">
                                            <p:txEl>
                                              <p:pRg st="6" end="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61"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19">
                                            <p:txEl>
                                              <p:pRg st="7" end="7"/>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19">
                                            <p:txEl>
                                              <p:pRg st="8" end="8"/>
                                            </p:txEl>
                                          </p:spTgt>
                                        </p:tgtEl>
                                        <p:attrNameLst>
                                          <p:attrName>style.visibility</p:attrName>
                                        </p:attrNameLst>
                                      </p:cBhvr>
                                      <p:to>
                                        <p:strVal val="visible"/>
                                      </p:to>
                                    </p:set>
                                    <p:anim calcmode="discrete" valueType="clr">
                                      <p:cBhvr override="childStyle">
                                        <p:cTn id="68" dur="80"/>
                                        <p:tgtEl>
                                          <p:spTgt spid="1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9">
                                            <p:txEl>
                                              <p:pRg st="8" end="8"/>
                                            </p:txEl>
                                          </p:spTgt>
                                        </p:tgtEl>
                                        <p:attrNameLst>
                                          <p:attrName>fillcolor</p:attrName>
                                        </p:attrNameLst>
                                      </p:cBhvr>
                                      <p:tavLst>
                                        <p:tav tm="0">
                                          <p:val>
                                            <p:clrVal>
                                              <a:schemeClr val="accent2"/>
                                            </p:clrVal>
                                          </p:val>
                                        </p:tav>
                                        <p:tav tm="50000">
                                          <p:val>
                                            <p:clrVal>
                                              <a:schemeClr val="hlink"/>
                                            </p:clrVal>
                                          </p:val>
                                        </p:tav>
                                      </p:tavLst>
                                    </p:anim>
                                    <p:set>
                                      <p:cBhvr>
                                        <p:cTn id="70" dur="80"/>
                                        <p:tgtEl>
                                          <p:spTgt spid="19">
                                            <p:txEl>
                                              <p:pRg st="8" end="8"/>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9">
                                            <p:txEl>
                                              <p:pRg st="9" end="9"/>
                                            </p:txEl>
                                          </p:spTgt>
                                        </p:tgtEl>
                                        <p:attrNameLst>
                                          <p:attrName>style.visibility</p:attrName>
                                        </p:attrNameLst>
                                      </p:cBhvr>
                                      <p:to>
                                        <p:strVal val="visible"/>
                                      </p:to>
                                    </p:set>
                                    <p:anim calcmode="discrete" valueType="clr">
                                      <p:cBhvr override="childStyle">
                                        <p:cTn id="75" dur="80"/>
                                        <p:tgtEl>
                                          <p:spTgt spid="1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9">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19">
                                            <p:txEl>
                                              <p:pRg st="9" end="9"/>
                                            </p:txEl>
                                          </p:spTgt>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19">
                                            <p:txEl>
                                              <p:pRg st="10" end="10"/>
                                            </p:txEl>
                                          </p:spTgt>
                                        </p:tgtEl>
                                        <p:attrNameLst>
                                          <p:attrName>style.visibility</p:attrName>
                                        </p:attrNameLst>
                                      </p:cBhvr>
                                      <p:to>
                                        <p:strVal val="visible"/>
                                      </p:to>
                                    </p:set>
                                    <p:anim calcmode="discrete" valueType="clr">
                                      <p:cBhvr override="childStyle">
                                        <p:cTn id="82" dur="80"/>
                                        <p:tgtEl>
                                          <p:spTgt spid="1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9">
                                            <p:txEl>
                                              <p:pRg st="10" end="10"/>
                                            </p:txEl>
                                          </p:spTgt>
                                        </p:tgtEl>
                                        <p:attrNameLst>
                                          <p:attrName>fillcolor</p:attrName>
                                        </p:attrNameLst>
                                      </p:cBhvr>
                                      <p:tavLst>
                                        <p:tav tm="0">
                                          <p:val>
                                            <p:clrVal>
                                              <a:schemeClr val="accent2"/>
                                            </p:clrVal>
                                          </p:val>
                                        </p:tav>
                                        <p:tav tm="50000">
                                          <p:val>
                                            <p:clrVal>
                                              <a:schemeClr val="hlink"/>
                                            </p:clrVal>
                                          </p:val>
                                        </p:tav>
                                      </p:tavLst>
                                    </p:anim>
                                    <p:set>
                                      <p:cBhvr>
                                        <p:cTn id="84" dur="80"/>
                                        <p:tgtEl>
                                          <p:spTgt spid="19">
                                            <p:txEl>
                                              <p:pRg st="10" end="10"/>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19">
                                            <p:txEl>
                                              <p:pRg st="11" end="11"/>
                                            </p:txEl>
                                          </p:spTgt>
                                        </p:tgtEl>
                                        <p:attrNameLst>
                                          <p:attrName>style.visibility</p:attrName>
                                        </p:attrNameLst>
                                      </p:cBhvr>
                                      <p:to>
                                        <p:strVal val="visible"/>
                                      </p:to>
                                    </p:set>
                                    <p:anim calcmode="discrete" valueType="clr">
                                      <p:cBhvr override="childStyle">
                                        <p:cTn id="89" dur="80"/>
                                        <p:tgtEl>
                                          <p:spTgt spid="19">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9">
                                            <p:txEl>
                                              <p:pRg st="11" end="11"/>
                                            </p:txEl>
                                          </p:spTgt>
                                        </p:tgtEl>
                                        <p:attrNameLst>
                                          <p:attrName>fillcolor</p:attrName>
                                        </p:attrNameLst>
                                      </p:cBhvr>
                                      <p:tavLst>
                                        <p:tav tm="0">
                                          <p:val>
                                            <p:clrVal>
                                              <a:schemeClr val="accent2"/>
                                            </p:clrVal>
                                          </p:val>
                                        </p:tav>
                                        <p:tav tm="50000">
                                          <p:val>
                                            <p:clrVal>
                                              <a:schemeClr val="hlink"/>
                                            </p:clrVal>
                                          </p:val>
                                        </p:tav>
                                      </p:tavLst>
                                    </p:anim>
                                    <p:set>
                                      <p:cBhvr>
                                        <p:cTn id="91" dur="80"/>
                                        <p:tgtEl>
                                          <p:spTgt spid="19">
                                            <p:txEl>
                                              <p:pRg st="11" end="11"/>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19">
                                            <p:txEl>
                                              <p:pRg st="12" end="12"/>
                                            </p:txEl>
                                          </p:spTgt>
                                        </p:tgtEl>
                                        <p:attrNameLst>
                                          <p:attrName>style.visibility</p:attrName>
                                        </p:attrNameLst>
                                      </p:cBhvr>
                                      <p:to>
                                        <p:strVal val="visible"/>
                                      </p:to>
                                    </p:set>
                                    <p:anim calcmode="discrete" valueType="clr">
                                      <p:cBhvr override="childStyle">
                                        <p:cTn id="96" dur="80"/>
                                        <p:tgtEl>
                                          <p:spTgt spid="19">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9">
                                            <p:txEl>
                                              <p:pRg st="12" end="12"/>
                                            </p:txEl>
                                          </p:spTgt>
                                        </p:tgtEl>
                                        <p:attrNameLst>
                                          <p:attrName>fillcolor</p:attrName>
                                        </p:attrNameLst>
                                      </p:cBhvr>
                                      <p:tavLst>
                                        <p:tav tm="0">
                                          <p:val>
                                            <p:clrVal>
                                              <a:schemeClr val="accent2"/>
                                            </p:clrVal>
                                          </p:val>
                                        </p:tav>
                                        <p:tav tm="50000">
                                          <p:val>
                                            <p:clrVal>
                                              <a:schemeClr val="hlink"/>
                                            </p:clrVal>
                                          </p:val>
                                        </p:tav>
                                      </p:tavLst>
                                    </p:anim>
                                    <p:set>
                                      <p:cBhvr>
                                        <p:cTn id="98" dur="80"/>
                                        <p:tgtEl>
                                          <p:spTgt spid="19">
                                            <p:txEl>
                                              <p:pRg st="12" end="12"/>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nodeType="clickEffect">
                                  <p:stCondLst>
                                    <p:cond delay="0"/>
                                  </p:stCondLst>
                                  <p:iterate type="lt">
                                    <p:tmPct val="50000"/>
                                  </p:iterate>
                                  <p:childTnLst>
                                    <p:set>
                                      <p:cBhvr>
                                        <p:cTn id="102" dur="1" fill="hold">
                                          <p:stCondLst>
                                            <p:cond delay="0"/>
                                          </p:stCondLst>
                                        </p:cTn>
                                        <p:tgtEl>
                                          <p:spTgt spid="19">
                                            <p:txEl>
                                              <p:pRg st="13" end="13"/>
                                            </p:txEl>
                                          </p:spTgt>
                                        </p:tgtEl>
                                        <p:attrNameLst>
                                          <p:attrName>style.visibility</p:attrName>
                                        </p:attrNameLst>
                                      </p:cBhvr>
                                      <p:to>
                                        <p:strVal val="visible"/>
                                      </p:to>
                                    </p:set>
                                    <p:anim calcmode="discrete" valueType="clr">
                                      <p:cBhvr override="childStyle">
                                        <p:cTn id="103" dur="80"/>
                                        <p:tgtEl>
                                          <p:spTgt spid="19">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9">
                                            <p:txEl>
                                              <p:pRg st="13" end="13"/>
                                            </p:txEl>
                                          </p:spTgt>
                                        </p:tgtEl>
                                        <p:attrNameLst>
                                          <p:attrName>fillcolor</p:attrName>
                                        </p:attrNameLst>
                                      </p:cBhvr>
                                      <p:tavLst>
                                        <p:tav tm="0">
                                          <p:val>
                                            <p:clrVal>
                                              <a:schemeClr val="accent2"/>
                                            </p:clrVal>
                                          </p:val>
                                        </p:tav>
                                        <p:tav tm="50000">
                                          <p:val>
                                            <p:clrVal>
                                              <a:schemeClr val="hlink"/>
                                            </p:clrVal>
                                          </p:val>
                                        </p:tav>
                                      </p:tavLst>
                                    </p:anim>
                                    <p:set>
                                      <p:cBhvr>
                                        <p:cTn id="105" dur="80"/>
                                        <p:tgtEl>
                                          <p:spTgt spid="19">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57200" y="1612532"/>
            <a:ext cx="8345016" cy="4893647"/>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2800" b="1" u="sng" dirty="0">
                <a:solidFill>
                  <a:srgbClr val="C00000"/>
                </a:solidFill>
              </a:rPr>
              <a:t>[1]- </a:t>
            </a:r>
            <a:r>
              <a:rPr lang="ar-EG" sz="2800" b="1" u="sng" dirty="0" smtClean="0">
                <a:solidFill>
                  <a:srgbClr val="C00000"/>
                </a:solidFill>
              </a:rPr>
              <a:t>تابع </a:t>
            </a:r>
            <a:r>
              <a:rPr lang="ar-SA" sz="2800" b="1" u="sng" dirty="0" smtClean="0">
                <a:solidFill>
                  <a:srgbClr val="C00000"/>
                </a:solidFill>
              </a:rPr>
              <a:t>كتابة </a:t>
            </a:r>
            <a:r>
              <a:rPr lang="ar-SA" sz="2800" b="1" u="sng" dirty="0">
                <a:solidFill>
                  <a:srgbClr val="C00000"/>
                </a:solidFill>
              </a:rPr>
              <a:t>السيرة الذاتية</a:t>
            </a:r>
            <a:r>
              <a:rPr lang="en-US" sz="2800" b="1" u="sng" dirty="0">
                <a:solidFill>
                  <a:srgbClr val="C00000"/>
                </a:solidFill>
              </a:rPr>
              <a:t>:</a:t>
            </a:r>
            <a:endParaRPr lang="en-US" sz="2800" u="sng" dirty="0">
              <a:solidFill>
                <a:srgbClr val="C00000"/>
              </a:solidFill>
            </a:endParaRPr>
          </a:p>
          <a:p>
            <a:pPr algn="just"/>
            <a:r>
              <a:rPr lang="ar-EG" sz="2800" b="1" u="sng" dirty="0" smtClean="0">
                <a:solidFill>
                  <a:srgbClr val="0070C0"/>
                </a:solidFill>
              </a:rPr>
              <a:t>طريقة صياغة </a:t>
            </a:r>
            <a:r>
              <a:rPr lang="ar-SA" sz="2800" b="1" u="sng" dirty="0" smtClean="0">
                <a:solidFill>
                  <a:srgbClr val="0070C0"/>
                </a:solidFill>
              </a:rPr>
              <a:t>السيرة </a:t>
            </a:r>
            <a:r>
              <a:rPr lang="ar-SA" sz="2800" b="1" u="sng" dirty="0">
                <a:solidFill>
                  <a:srgbClr val="0070C0"/>
                </a:solidFill>
              </a:rPr>
              <a:t>الذاتية</a:t>
            </a:r>
            <a:r>
              <a:rPr lang="ar-SA" sz="2800" b="1" dirty="0" smtClean="0"/>
              <a:t>:</a:t>
            </a:r>
            <a:endParaRPr lang="en-US" sz="2800" dirty="0" smtClean="0"/>
          </a:p>
          <a:p>
            <a:pPr algn="just"/>
            <a:r>
              <a:rPr lang="en-US" sz="2800" dirty="0">
                <a:solidFill>
                  <a:srgbClr val="FF0000"/>
                </a:solidFill>
              </a:rPr>
              <a:t> </a:t>
            </a:r>
            <a:r>
              <a:rPr lang="en-US" sz="2800" dirty="0" smtClean="0">
                <a:solidFill>
                  <a:srgbClr val="FF0000"/>
                </a:solidFill>
              </a:rPr>
              <a:t> </a:t>
            </a:r>
            <a:r>
              <a:rPr lang="ar-SA" sz="2000" dirty="0">
                <a:solidFill>
                  <a:srgbClr val="FF0000"/>
                </a:solidFill>
              </a:rPr>
              <a:t>يجب مراعاة الأمور التالية في معلومات السيرة الذاتية</a:t>
            </a:r>
            <a:r>
              <a:rPr lang="en-US" sz="2000" dirty="0" smtClean="0">
                <a:solidFill>
                  <a:srgbClr val="FF0000"/>
                </a:solidFill>
              </a:rPr>
              <a:t>:</a:t>
            </a:r>
            <a:endParaRPr lang="en-US" sz="2000" dirty="0">
              <a:solidFill>
                <a:srgbClr val="FF0000"/>
              </a:solidFill>
            </a:endParaRPr>
          </a:p>
          <a:p>
            <a:pPr marL="457200" indent="-457200" algn="just">
              <a:buFont typeface="Wingdings" panose="05000000000000000000" pitchFamily="2" charset="2"/>
              <a:buChar char="Ø"/>
            </a:pPr>
            <a:r>
              <a:rPr lang="en-US" sz="2000" b="1" dirty="0" smtClean="0">
                <a:solidFill>
                  <a:srgbClr val="FF6600"/>
                </a:solidFill>
              </a:rPr>
              <a:t> </a:t>
            </a:r>
            <a:r>
              <a:rPr lang="ar-SA" sz="2800" b="1" dirty="0"/>
              <a:t>الوضوح</a:t>
            </a:r>
            <a:r>
              <a:rPr lang="en-US" sz="2800" b="1" dirty="0" smtClean="0">
                <a:solidFill>
                  <a:srgbClr val="FF6600"/>
                </a:solidFill>
              </a:rPr>
              <a:t>.</a:t>
            </a:r>
            <a:endParaRPr lang="en-US" sz="2800" b="1" dirty="0">
              <a:solidFill>
                <a:srgbClr val="FF6600"/>
              </a:solidFill>
            </a:endParaRPr>
          </a:p>
          <a:p>
            <a:pPr marL="457200" indent="-457200" algn="just">
              <a:buFont typeface="Wingdings" panose="05000000000000000000" pitchFamily="2" charset="2"/>
              <a:buChar char="Ø"/>
            </a:pPr>
            <a:r>
              <a:rPr lang="ar-SA" sz="2800" b="1" dirty="0"/>
              <a:t>التركيز</a:t>
            </a:r>
            <a:r>
              <a:rPr lang="en-US" sz="2800" b="1" dirty="0" smtClean="0">
                <a:solidFill>
                  <a:srgbClr val="C00000"/>
                </a:solidFill>
              </a:rPr>
              <a:t>.</a:t>
            </a:r>
            <a:endParaRPr lang="ar-EG" sz="2800" b="1" dirty="0" smtClean="0">
              <a:solidFill>
                <a:srgbClr val="C00000"/>
              </a:solidFill>
            </a:endParaRPr>
          </a:p>
          <a:p>
            <a:pPr marL="457200" indent="-457200" algn="just">
              <a:buFont typeface="Wingdings" panose="05000000000000000000" pitchFamily="2" charset="2"/>
              <a:buChar char="Ø"/>
            </a:pPr>
            <a:r>
              <a:rPr lang="ar-SA" sz="2800" b="1" dirty="0"/>
              <a:t>الإيجاز</a:t>
            </a:r>
            <a:r>
              <a:rPr lang="ar-EG" sz="2800" b="1" dirty="0" smtClean="0"/>
              <a:t>.</a:t>
            </a:r>
          </a:p>
          <a:p>
            <a:pPr marL="457200" indent="-457200" algn="just">
              <a:buFont typeface="Wingdings" panose="05000000000000000000" pitchFamily="2" charset="2"/>
              <a:buChar char="Ø"/>
            </a:pPr>
            <a:r>
              <a:rPr lang="ar-SA" sz="2800" b="1" dirty="0"/>
              <a:t>الترتيب</a:t>
            </a:r>
            <a:r>
              <a:rPr lang="ar-EG" sz="2800" b="1" dirty="0" smtClean="0"/>
              <a:t>.</a:t>
            </a:r>
          </a:p>
          <a:p>
            <a:pPr marL="457200" indent="-457200" algn="just">
              <a:buFont typeface="Wingdings" panose="05000000000000000000" pitchFamily="2" charset="2"/>
              <a:buChar char="Ø"/>
            </a:pPr>
            <a:r>
              <a:rPr lang="ar-SA" sz="2800" b="1" dirty="0"/>
              <a:t>الإيجابية</a:t>
            </a:r>
            <a:r>
              <a:rPr lang="ar-EG" sz="2800" b="1" dirty="0" smtClean="0"/>
              <a:t>.</a:t>
            </a:r>
          </a:p>
          <a:p>
            <a:pPr marL="457200" indent="-457200" algn="just">
              <a:buFont typeface="Wingdings" panose="05000000000000000000" pitchFamily="2" charset="2"/>
              <a:buChar char="Ø"/>
            </a:pPr>
            <a:r>
              <a:rPr lang="ar-SA" sz="2800" b="1" dirty="0"/>
              <a:t>مهارات </a:t>
            </a:r>
            <a:r>
              <a:rPr lang="ar-SA" sz="2800" b="1" dirty="0" smtClean="0"/>
              <a:t>أخرى</a:t>
            </a:r>
            <a:r>
              <a:rPr lang="ar-EG" sz="2800" b="1" dirty="0" smtClean="0"/>
              <a:t>.</a:t>
            </a:r>
          </a:p>
          <a:p>
            <a:pPr marL="457200" indent="-457200" algn="just">
              <a:buFont typeface="Wingdings" panose="05000000000000000000" pitchFamily="2" charset="2"/>
              <a:buChar char="Ø"/>
            </a:pPr>
            <a:r>
              <a:rPr lang="ar-SA" sz="2800" b="1" dirty="0"/>
              <a:t>التفصيل</a:t>
            </a:r>
            <a:r>
              <a:rPr lang="ar-EG" sz="2800" b="1" dirty="0" smtClean="0"/>
              <a:t>.</a:t>
            </a: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5122" name="Picture 2" descr="CV"/>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000" r="7800"/>
          <a:stretch>
            <a:fillRect/>
          </a:stretch>
        </p:blipFill>
        <p:spPr bwMode="auto">
          <a:xfrm>
            <a:off x="251520" y="2564904"/>
            <a:ext cx="377190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98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33"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40"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7"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19">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54"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19">
                                            <p:txEl>
                                              <p:pRg st="6" end="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61"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19">
                                            <p:txEl>
                                              <p:pRg st="7" end="7"/>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19">
                                            <p:txEl>
                                              <p:pRg st="8" end="8"/>
                                            </p:txEl>
                                          </p:spTgt>
                                        </p:tgtEl>
                                        <p:attrNameLst>
                                          <p:attrName>style.visibility</p:attrName>
                                        </p:attrNameLst>
                                      </p:cBhvr>
                                      <p:to>
                                        <p:strVal val="visible"/>
                                      </p:to>
                                    </p:set>
                                    <p:anim calcmode="discrete" valueType="clr">
                                      <p:cBhvr override="childStyle">
                                        <p:cTn id="68" dur="80"/>
                                        <p:tgtEl>
                                          <p:spTgt spid="1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9">
                                            <p:txEl>
                                              <p:pRg st="8" end="8"/>
                                            </p:txEl>
                                          </p:spTgt>
                                        </p:tgtEl>
                                        <p:attrNameLst>
                                          <p:attrName>fillcolor</p:attrName>
                                        </p:attrNameLst>
                                      </p:cBhvr>
                                      <p:tavLst>
                                        <p:tav tm="0">
                                          <p:val>
                                            <p:clrVal>
                                              <a:schemeClr val="accent2"/>
                                            </p:clrVal>
                                          </p:val>
                                        </p:tav>
                                        <p:tav tm="50000">
                                          <p:val>
                                            <p:clrVal>
                                              <a:schemeClr val="hlink"/>
                                            </p:clrVal>
                                          </p:val>
                                        </p:tav>
                                      </p:tavLst>
                                    </p:anim>
                                    <p:set>
                                      <p:cBhvr>
                                        <p:cTn id="70" dur="80"/>
                                        <p:tgtEl>
                                          <p:spTgt spid="19">
                                            <p:txEl>
                                              <p:pRg st="8" end="8"/>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9">
                                            <p:txEl>
                                              <p:pRg st="9" end="9"/>
                                            </p:txEl>
                                          </p:spTgt>
                                        </p:tgtEl>
                                        <p:attrNameLst>
                                          <p:attrName>style.visibility</p:attrName>
                                        </p:attrNameLst>
                                      </p:cBhvr>
                                      <p:to>
                                        <p:strVal val="visible"/>
                                      </p:to>
                                    </p:set>
                                    <p:anim calcmode="discrete" valueType="clr">
                                      <p:cBhvr override="childStyle">
                                        <p:cTn id="75" dur="80"/>
                                        <p:tgtEl>
                                          <p:spTgt spid="1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9">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19">
                                            <p:txEl>
                                              <p:pRg st="9" end="9"/>
                                            </p:txEl>
                                          </p:spTgt>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19">
                                            <p:txEl>
                                              <p:pRg st="10" end="10"/>
                                            </p:txEl>
                                          </p:spTgt>
                                        </p:tgtEl>
                                        <p:attrNameLst>
                                          <p:attrName>style.visibility</p:attrName>
                                        </p:attrNameLst>
                                      </p:cBhvr>
                                      <p:to>
                                        <p:strVal val="visible"/>
                                      </p:to>
                                    </p:set>
                                    <p:anim calcmode="discrete" valueType="clr">
                                      <p:cBhvr override="childStyle">
                                        <p:cTn id="82" dur="80"/>
                                        <p:tgtEl>
                                          <p:spTgt spid="1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9">
                                            <p:txEl>
                                              <p:pRg st="10" end="10"/>
                                            </p:txEl>
                                          </p:spTgt>
                                        </p:tgtEl>
                                        <p:attrNameLst>
                                          <p:attrName>fillcolor</p:attrName>
                                        </p:attrNameLst>
                                      </p:cBhvr>
                                      <p:tavLst>
                                        <p:tav tm="0">
                                          <p:val>
                                            <p:clrVal>
                                              <a:schemeClr val="accent2"/>
                                            </p:clrVal>
                                          </p:val>
                                        </p:tav>
                                        <p:tav tm="50000">
                                          <p:val>
                                            <p:clrVal>
                                              <a:schemeClr val="hlink"/>
                                            </p:clrVal>
                                          </p:val>
                                        </p:tav>
                                      </p:tavLst>
                                    </p:anim>
                                    <p:set>
                                      <p:cBhvr>
                                        <p:cTn id="84" dur="80"/>
                                        <p:tgtEl>
                                          <p:spTgt spid="19">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484784"/>
            <a:ext cx="8345016" cy="5355312"/>
          </a:xfrm>
          <a:prstGeom prst="rect">
            <a:avLst/>
          </a:prstGeom>
          <a:noFill/>
        </p:spPr>
        <p:txBody>
          <a:bodyPr wrap="square" rtlCol="1">
            <a:spAutoFit/>
          </a:bodyPr>
          <a:lstStyle/>
          <a:p>
            <a:pPr algn="just">
              <a:lnSpc>
                <a:spcPct val="150000"/>
              </a:lnSpc>
            </a:pPr>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lnSpc>
                <a:spcPct val="150000"/>
              </a:lnSpc>
            </a:pPr>
            <a:r>
              <a:rPr lang="ar-SA" sz="2800" b="1" u="sng" dirty="0">
                <a:solidFill>
                  <a:srgbClr val="C00000"/>
                </a:solidFill>
              </a:rPr>
              <a:t>[1]- </a:t>
            </a:r>
            <a:r>
              <a:rPr lang="ar-EG" sz="2800" b="1" u="sng" dirty="0" smtClean="0">
                <a:solidFill>
                  <a:srgbClr val="C00000"/>
                </a:solidFill>
              </a:rPr>
              <a:t>تابع </a:t>
            </a:r>
            <a:r>
              <a:rPr lang="ar-SA" sz="2800" b="1" u="sng" dirty="0" smtClean="0">
                <a:solidFill>
                  <a:srgbClr val="C00000"/>
                </a:solidFill>
              </a:rPr>
              <a:t>كتابة </a:t>
            </a:r>
            <a:r>
              <a:rPr lang="ar-SA" sz="2800" b="1" u="sng" dirty="0">
                <a:solidFill>
                  <a:srgbClr val="C00000"/>
                </a:solidFill>
              </a:rPr>
              <a:t>السيرة الذاتية</a:t>
            </a:r>
            <a:r>
              <a:rPr lang="en-US" sz="2800" b="1" u="sng" dirty="0">
                <a:solidFill>
                  <a:srgbClr val="C00000"/>
                </a:solidFill>
              </a:rPr>
              <a:t>:</a:t>
            </a:r>
            <a:endParaRPr lang="en-US" sz="2800" u="sng" dirty="0">
              <a:solidFill>
                <a:srgbClr val="C00000"/>
              </a:solidFill>
            </a:endParaRPr>
          </a:p>
          <a:p>
            <a:pPr algn="just">
              <a:lnSpc>
                <a:spcPct val="150000"/>
              </a:lnSpc>
            </a:pPr>
            <a:r>
              <a:rPr lang="ar-EG" sz="2800" b="1" u="sng" dirty="0" smtClean="0">
                <a:solidFill>
                  <a:srgbClr val="0070C0"/>
                </a:solidFill>
              </a:rPr>
              <a:t>نماذج </a:t>
            </a:r>
            <a:r>
              <a:rPr lang="ar-SA" sz="2800" b="1" u="sng" dirty="0" smtClean="0">
                <a:solidFill>
                  <a:srgbClr val="0070C0"/>
                </a:solidFill>
              </a:rPr>
              <a:t>السيرة </a:t>
            </a:r>
            <a:r>
              <a:rPr lang="ar-SA" sz="2800" b="1" u="sng" dirty="0">
                <a:solidFill>
                  <a:srgbClr val="0070C0"/>
                </a:solidFill>
              </a:rPr>
              <a:t>الذاتية</a:t>
            </a:r>
            <a:r>
              <a:rPr lang="ar-SA" sz="2800" b="1" dirty="0" smtClean="0"/>
              <a:t>:</a:t>
            </a:r>
            <a:endParaRPr lang="en-US" sz="2800" dirty="0" smtClean="0"/>
          </a:p>
          <a:p>
            <a:pPr algn="just">
              <a:lnSpc>
                <a:spcPct val="150000"/>
              </a:lnSpc>
            </a:pPr>
            <a:r>
              <a:rPr lang="ar-SA" sz="2800" b="1" dirty="0" smtClean="0"/>
              <a:t>1-النموذج العام-</a:t>
            </a:r>
            <a:r>
              <a:rPr lang="en-US" sz="2800" b="1" dirty="0" smtClean="0"/>
              <a:t>General CV</a:t>
            </a:r>
            <a:r>
              <a:rPr lang="ar-EG" sz="2800" b="1" dirty="0" smtClean="0"/>
              <a:t>.</a:t>
            </a:r>
            <a:endParaRPr lang="en-US" sz="2800" dirty="0" smtClean="0"/>
          </a:p>
          <a:p>
            <a:pPr>
              <a:lnSpc>
                <a:spcPct val="150000"/>
              </a:lnSpc>
            </a:pPr>
            <a:r>
              <a:rPr lang="ar-SA" sz="2800" b="1" dirty="0"/>
              <a:t>2-النموذج الموجه-</a:t>
            </a:r>
            <a:r>
              <a:rPr lang="en-US" sz="2800" b="1" dirty="0"/>
              <a:t>Targeted </a:t>
            </a:r>
            <a:r>
              <a:rPr lang="en-US" sz="2800" b="1" dirty="0" smtClean="0"/>
              <a:t>CV</a:t>
            </a:r>
            <a:r>
              <a:rPr lang="ar-EG" sz="2800" b="1" dirty="0" smtClean="0"/>
              <a:t>.</a:t>
            </a:r>
            <a:endParaRPr lang="en-US" sz="2800" dirty="0"/>
          </a:p>
          <a:p>
            <a:pPr>
              <a:lnSpc>
                <a:spcPct val="150000"/>
              </a:lnSpc>
            </a:pPr>
            <a:r>
              <a:rPr lang="ar-SA" sz="2800" b="1" dirty="0"/>
              <a:t>3-النموذج الزمني-</a:t>
            </a:r>
            <a:r>
              <a:rPr lang="en-US" sz="2800" b="1" dirty="0"/>
              <a:t>Chronological </a:t>
            </a:r>
            <a:r>
              <a:rPr lang="en-US" sz="2800" b="1" dirty="0" smtClean="0"/>
              <a:t>CV</a:t>
            </a:r>
            <a:r>
              <a:rPr lang="ar-EG" sz="2800" b="1" dirty="0" smtClean="0"/>
              <a:t>.</a:t>
            </a:r>
            <a:endParaRPr lang="en-US" sz="2800" dirty="0"/>
          </a:p>
          <a:p>
            <a:pPr>
              <a:lnSpc>
                <a:spcPct val="150000"/>
              </a:lnSpc>
            </a:pPr>
            <a:r>
              <a:rPr lang="ar-SA" sz="2800" b="1" dirty="0"/>
              <a:t>4-النموذج الوظيفي-</a:t>
            </a:r>
            <a:r>
              <a:rPr lang="en-US" sz="2800" b="1" dirty="0"/>
              <a:t>Functional </a:t>
            </a:r>
            <a:r>
              <a:rPr lang="en-US" sz="2800" b="1" dirty="0" smtClean="0"/>
              <a:t>CV</a:t>
            </a:r>
            <a:r>
              <a:rPr lang="ar-EG" sz="2800" b="1" dirty="0" smtClean="0"/>
              <a:t>.</a:t>
            </a:r>
            <a:endParaRPr lang="en-US" sz="2800" dirty="0"/>
          </a:p>
          <a:p>
            <a:pPr>
              <a:lnSpc>
                <a:spcPct val="150000"/>
              </a:lnSpc>
            </a:pPr>
            <a:r>
              <a:rPr lang="ar-SA" sz="2800" b="1" dirty="0"/>
              <a:t>5-النموذج المشترك-</a:t>
            </a:r>
            <a:r>
              <a:rPr lang="en-US" sz="2800" b="1" dirty="0"/>
              <a:t>Combination </a:t>
            </a:r>
            <a:r>
              <a:rPr lang="en-US" sz="2800" b="1" dirty="0" smtClean="0"/>
              <a:t>CV</a:t>
            </a:r>
            <a:r>
              <a:rPr lang="ar-EG" sz="2800" b="1" dirty="0" smtClean="0"/>
              <a:t>.</a:t>
            </a:r>
            <a:endParaRPr lang="en-US" sz="2800" dirty="0"/>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extLst>
      <p:ext uri="{BB962C8B-B14F-4D97-AF65-F5344CB8AC3E}">
        <p14:creationId xmlns:p14="http://schemas.microsoft.com/office/powerpoint/2010/main" xmlns="" val="28975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33"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40"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7"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19">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54"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19">
                                            <p:txEl>
                                              <p:pRg st="6" end="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61"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1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484784"/>
            <a:ext cx="8345016" cy="5139869"/>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2800" b="1" u="sng" dirty="0">
                <a:solidFill>
                  <a:srgbClr val="C00000"/>
                </a:solidFill>
              </a:rPr>
              <a:t>[1]- </a:t>
            </a:r>
            <a:r>
              <a:rPr lang="ar-EG" sz="2800" b="1" u="sng" dirty="0" smtClean="0">
                <a:solidFill>
                  <a:srgbClr val="C00000"/>
                </a:solidFill>
              </a:rPr>
              <a:t>تابع </a:t>
            </a:r>
            <a:r>
              <a:rPr lang="ar-SA" sz="2800" b="1" u="sng" dirty="0" smtClean="0">
                <a:solidFill>
                  <a:srgbClr val="C00000"/>
                </a:solidFill>
              </a:rPr>
              <a:t>كتابة </a:t>
            </a:r>
            <a:r>
              <a:rPr lang="ar-SA" sz="2800" b="1" u="sng" dirty="0">
                <a:solidFill>
                  <a:srgbClr val="C00000"/>
                </a:solidFill>
              </a:rPr>
              <a:t>السيرة الذاتية</a:t>
            </a:r>
            <a:r>
              <a:rPr lang="en-US" sz="2800" b="1" u="sng" dirty="0">
                <a:solidFill>
                  <a:srgbClr val="C00000"/>
                </a:solidFill>
              </a:rPr>
              <a:t>:</a:t>
            </a:r>
            <a:endParaRPr lang="en-US" sz="2800" u="sng" dirty="0">
              <a:solidFill>
                <a:srgbClr val="C00000"/>
              </a:solidFill>
            </a:endParaRPr>
          </a:p>
          <a:p>
            <a:pPr algn="just"/>
            <a:r>
              <a:rPr lang="ar-EG" sz="2800" b="1" u="sng" dirty="0" smtClean="0">
                <a:solidFill>
                  <a:srgbClr val="0070C0"/>
                </a:solidFill>
              </a:rPr>
              <a:t>أخطاء شائعة عند </a:t>
            </a:r>
            <a:r>
              <a:rPr lang="ar-SA" sz="2800" b="1" u="sng" dirty="0" smtClean="0">
                <a:solidFill>
                  <a:srgbClr val="0070C0"/>
                </a:solidFill>
              </a:rPr>
              <a:t>السيرة الذاتية</a:t>
            </a:r>
            <a:r>
              <a:rPr lang="ar-SA" sz="2800" b="1" dirty="0" smtClean="0"/>
              <a:t>:</a:t>
            </a:r>
            <a:endParaRPr lang="en-US" sz="2800" dirty="0" smtClean="0"/>
          </a:p>
          <a:p>
            <a:pPr marL="914400" lvl="1" indent="-457200">
              <a:buFont typeface="Courier New" panose="02070309020205020404" pitchFamily="49" charset="0"/>
              <a:buChar char="o"/>
            </a:pPr>
            <a:r>
              <a:rPr lang="ar-SA" sz="2400" b="1" dirty="0"/>
              <a:t>كتابة مهارات وخبرات على غير الحقيقة</a:t>
            </a:r>
            <a:r>
              <a:rPr lang="en-US" sz="2400" b="1" dirty="0"/>
              <a:t>.</a:t>
            </a:r>
          </a:p>
          <a:p>
            <a:pPr marL="914400" lvl="1" indent="-457200">
              <a:buFont typeface="Courier New" panose="02070309020205020404" pitchFamily="49" charset="0"/>
              <a:buChar char="o"/>
            </a:pPr>
            <a:r>
              <a:rPr lang="en-US" sz="2400" b="1" dirty="0"/>
              <a:t> </a:t>
            </a:r>
            <a:r>
              <a:rPr lang="ar-SA" sz="2400" b="1" dirty="0"/>
              <a:t>الأخطاء الإملائية</a:t>
            </a:r>
            <a:r>
              <a:rPr lang="en-US" sz="2400" b="1" dirty="0"/>
              <a:t>.</a:t>
            </a:r>
          </a:p>
          <a:p>
            <a:pPr marL="914400" lvl="1" indent="-457200">
              <a:buFont typeface="Courier New" panose="02070309020205020404" pitchFamily="49" charset="0"/>
              <a:buChar char="o"/>
            </a:pPr>
            <a:r>
              <a:rPr lang="ar-SA" sz="2400" b="1" dirty="0" smtClean="0"/>
              <a:t>عدم </a:t>
            </a:r>
            <a:r>
              <a:rPr lang="ar-SA" sz="2400" b="1" dirty="0"/>
              <a:t>الوضوح</a:t>
            </a:r>
            <a:r>
              <a:rPr lang="en-US" sz="2400" b="1" dirty="0"/>
              <a:t>.</a:t>
            </a:r>
          </a:p>
          <a:p>
            <a:pPr marL="914400" lvl="1" indent="-457200">
              <a:buFont typeface="Courier New" panose="02070309020205020404" pitchFamily="49" charset="0"/>
              <a:buChar char="o"/>
            </a:pPr>
            <a:r>
              <a:rPr lang="en-US" sz="2400" b="1" dirty="0"/>
              <a:t> </a:t>
            </a:r>
            <a:r>
              <a:rPr lang="ar-SA" sz="2400" b="1" dirty="0"/>
              <a:t>نسيان كتابة طرق التواصل</a:t>
            </a:r>
            <a:r>
              <a:rPr lang="en-US" sz="2400" b="1" dirty="0"/>
              <a:t>.</a:t>
            </a:r>
          </a:p>
          <a:p>
            <a:pPr marL="914400" lvl="1" indent="-457200">
              <a:buFont typeface="Courier New" panose="02070309020205020404" pitchFamily="49" charset="0"/>
              <a:buChar char="o"/>
            </a:pPr>
            <a:r>
              <a:rPr lang="en-US" sz="2400" b="1" dirty="0"/>
              <a:t> </a:t>
            </a:r>
            <a:r>
              <a:rPr lang="ar-SA" sz="2400" b="1" dirty="0"/>
              <a:t>كتابتها على أوراق ملونة وبراقة</a:t>
            </a:r>
            <a:r>
              <a:rPr lang="en-US" sz="2400" b="1" dirty="0"/>
              <a:t>.</a:t>
            </a:r>
          </a:p>
          <a:p>
            <a:pPr marL="914400" lvl="1" indent="-457200">
              <a:buFont typeface="Courier New" panose="02070309020205020404" pitchFamily="49" charset="0"/>
              <a:buChar char="o"/>
            </a:pPr>
            <a:r>
              <a:rPr lang="en-US" sz="2400" b="1" dirty="0"/>
              <a:t> </a:t>
            </a:r>
            <a:r>
              <a:rPr lang="ar-SA" sz="2400" b="1" dirty="0"/>
              <a:t>اضافة صورتك كخلفية مائية</a:t>
            </a:r>
            <a:r>
              <a:rPr lang="en-US" sz="2400" b="1" dirty="0"/>
              <a:t>.</a:t>
            </a:r>
          </a:p>
          <a:p>
            <a:pPr marL="914400" lvl="1" indent="-457200">
              <a:buFont typeface="Courier New" panose="02070309020205020404" pitchFamily="49" charset="0"/>
              <a:buChar char="o"/>
            </a:pPr>
            <a:r>
              <a:rPr lang="ar-SA" sz="2400" b="1" dirty="0" smtClean="0"/>
              <a:t>نسيان </a:t>
            </a:r>
            <a:r>
              <a:rPr lang="ar-SA" sz="2400" b="1" dirty="0"/>
              <a:t>إرفاق طلب إجراء المقابلة الشخصية</a:t>
            </a:r>
            <a:r>
              <a:rPr lang="en-US" sz="2400" b="1" dirty="0"/>
              <a:t>.</a:t>
            </a:r>
          </a:p>
          <a:p>
            <a:pPr marL="914400" lvl="1" indent="-457200">
              <a:buFont typeface="Courier New" panose="02070309020205020404" pitchFamily="49" charset="0"/>
              <a:buChar char="o"/>
            </a:pPr>
            <a:r>
              <a:rPr lang="en-US" sz="2400" b="1" dirty="0"/>
              <a:t> </a:t>
            </a:r>
            <a:r>
              <a:rPr lang="ar-SA" sz="2400" b="1" dirty="0"/>
              <a:t>كتابة رقم تليفون غير مستخدم</a:t>
            </a:r>
            <a:r>
              <a:rPr lang="en-US" sz="2400" b="1" dirty="0"/>
              <a:t>.</a:t>
            </a:r>
          </a:p>
          <a:p>
            <a:pPr marL="914400" lvl="1" indent="-457200">
              <a:buFont typeface="Courier New" panose="02070309020205020404" pitchFamily="49" charset="0"/>
              <a:buChar char="o"/>
            </a:pPr>
            <a:r>
              <a:rPr lang="en-US" sz="2400" b="1" dirty="0"/>
              <a:t> </a:t>
            </a:r>
            <a:r>
              <a:rPr lang="ar-SA" sz="2400" b="1" dirty="0"/>
              <a:t>كتابة كل التفاصيل الدقيقة المتعلقة بك</a:t>
            </a:r>
            <a:r>
              <a:rPr lang="en-US" sz="2400" b="1" dirty="0"/>
              <a:t>.</a:t>
            </a:r>
          </a:p>
          <a:p>
            <a:pPr marL="914400" lvl="1" indent="-457200">
              <a:buFont typeface="Courier New" panose="02070309020205020404" pitchFamily="49" charset="0"/>
              <a:buChar char="o"/>
            </a:pPr>
            <a:r>
              <a:rPr lang="en-US" sz="2400" b="1" dirty="0"/>
              <a:t> </a:t>
            </a:r>
            <a:r>
              <a:rPr lang="ar-SA" sz="2400" b="1" dirty="0"/>
              <a:t>عدم ترك مساحات خالية في الورقة</a:t>
            </a:r>
            <a:r>
              <a:rPr lang="en-US" sz="2400" b="1" dirty="0"/>
              <a:t>.</a:t>
            </a: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2050" name="Picture 2" descr="تجنب-هذه-الأخطاء-عند-كتابة-سيرة-ذاتية-خاصة-بك-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032" y="2678355"/>
            <a:ext cx="2552700"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42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6"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additive="base">
                                        <p:cTn id="3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 calcmode="lin" valueType="num">
                                      <p:cBhvr additive="base">
                                        <p:cTn id="3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Effect transition="in" filter="fade">
                                      <p:cBhvr>
                                        <p:cTn id="43" dur="1000"/>
                                        <p:tgtEl>
                                          <p:spTgt spid="19">
                                            <p:txEl>
                                              <p:pRg st="5" end="5"/>
                                            </p:txEl>
                                          </p:spTgt>
                                        </p:tgtEl>
                                      </p:cBhvr>
                                    </p:animEffect>
                                    <p:anim calcmode="lin" valueType="num">
                                      <p:cBhvr>
                                        <p:cTn id="44"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9">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xEl>
                                              <p:pRg st="6" end="6"/>
                                            </p:txEl>
                                          </p:spTgt>
                                        </p:tgtEl>
                                        <p:attrNameLst>
                                          <p:attrName>style.visibility</p:attrName>
                                        </p:attrNameLst>
                                      </p:cBhvr>
                                      <p:to>
                                        <p:strVal val="visible"/>
                                      </p:to>
                                    </p:set>
                                    <p:animEffect transition="in" filter="fade">
                                      <p:cBhvr>
                                        <p:cTn id="48" dur="1000"/>
                                        <p:tgtEl>
                                          <p:spTgt spid="19">
                                            <p:txEl>
                                              <p:pRg st="6" end="6"/>
                                            </p:txEl>
                                          </p:spTgt>
                                        </p:tgtEl>
                                      </p:cBhvr>
                                    </p:animEffect>
                                    <p:anim calcmode="lin" valueType="num">
                                      <p:cBhvr>
                                        <p:cTn id="49"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anim calcmode="lin" valueType="num">
                                      <p:cBhvr additive="base">
                                        <p:cTn id="55"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
                                            <p:txEl>
                                              <p:pRg st="9" end="9"/>
                                            </p:txEl>
                                          </p:spTgt>
                                        </p:tgtEl>
                                        <p:attrNameLst>
                                          <p:attrName>style.visibility</p:attrName>
                                        </p:attrNameLst>
                                      </p:cBhvr>
                                      <p:to>
                                        <p:strVal val="visible"/>
                                      </p:to>
                                    </p:set>
                                    <p:anim calcmode="lin" valueType="num">
                                      <p:cBhvr additive="base">
                                        <p:cTn id="63"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9">
                                            <p:txEl>
                                              <p:pRg st="10" end="10"/>
                                            </p:txEl>
                                          </p:spTgt>
                                        </p:tgtEl>
                                        <p:attrNameLst>
                                          <p:attrName>style.visibility</p:attrName>
                                        </p:attrNameLst>
                                      </p:cBhvr>
                                      <p:to>
                                        <p:strVal val="visible"/>
                                      </p:to>
                                    </p:set>
                                    <p:anim calcmode="lin" valueType="num">
                                      <p:cBhvr additive="base">
                                        <p:cTn id="69" dur="500" fill="hold"/>
                                        <p:tgtEl>
                                          <p:spTgt spid="19">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9">
                                            <p:txEl>
                                              <p:pRg st="10" end="1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xEl>
                                              <p:pRg st="11" end="11"/>
                                            </p:txEl>
                                          </p:spTgt>
                                        </p:tgtEl>
                                        <p:attrNameLst>
                                          <p:attrName>style.visibility</p:attrName>
                                        </p:attrNameLst>
                                      </p:cBhvr>
                                      <p:to>
                                        <p:strVal val="visible"/>
                                      </p:to>
                                    </p:set>
                                    <p:anim calcmode="lin" valueType="num">
                                      <p:cBhvr additive="base">
                                        <p:cTn id="73"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12" end="12"/>
                                            </p:txEl>
                                          </p:spTgt>
                                        </p:tgtEl>
                                        <p:attrNameLst>
                                          <p:attrName>style.visibility</p:attrName>
                                        </p:attrNameLst>
                                      </p:cBhvr>
                                      <p:to>
                                        <p:strVal val="visible"/>
                                      </p:to>
                                    </p:set>
                                    <p:anim calcmode="lin" valueType="num">
                                      <p:cBhvr additive="base">
                                        <p:cTn id="79" dur="500" fill="hold"/>
                                        <p:tgtEl>
                                          <p:spTgt spid="1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a:t>
            </a:r>
            <a:r>
              <a:rPr lang="ar-SA" sz="5400" b="1" dirty="0" smtClean="0">
                <a:solidFill>
                  <a:schemeClr val="bg1"/>
                </a:solidFill>
              </a:rPr>
              <a:t>مهارات </a:t>
            </a:r>
            <a:r>
              <a:rPr lang="ar-EG" sz="5400" b="1" dirty="0">
                <a:solidFill>
                  <a:schemeClr val="bg1"/>
                </a:solidFill>
              </a:rPr>
              <a:t>الاتصال في بيئة العمل</a:t>
            </a:r>
            <a:endParaRPr lang="ar-SA" sz="5400" b="1" dirty="0">
              <a:solidFill>
                <a:schemeClr val="bg1"/>
              </a:solidFill>
            </a:endParaRPr>
          </a:p>
        </p:txBody>
      </p:sp>
      <p:sp>
        <p:nvSpPr>
          <p:cNvPr id="19" name="TextBox 18"/>
          <p:cNvSpPr txBox="1"/>
          <p:nvPr/>
        </p:nvSpPr>
        <p:spPr>
          <a:xfrm>
            <a:off x="475456" y="1696740"/>
            <a:ext cx="8345016" cy="2308324"/>
          </a:xfrm>
          <a:prstGeom prst="rect">
            <a:avLst/>
          </a:prstGeom>
          <a:noFill/>
        </p:spPr>
        <p:txBody>
          <a:bodyPr wrap="square" rtlCol="1">
            <a:spAutoFit/>
          </a:bodyPr>
          <a:lstStyle/>
          <a:p>
            <a:pPr algn="just"/>
            <a:r>
              <a:rPr lang="ar-SA" sz="3200" b="1" u="sng" dirty="0" smtClean="0">
                <a:solidFill>
                  <a:srgbClr val="FF0000"/>
                </a:solidFill>
              </a:rPr>
              <a:t>أولا </a:t>
            </a:r>
            <a:r>
              <a:rPr lang="ar-SA" sz="3200" b="1" u="sng" dirty="0">
                <a:solidFill>
                  <a:srgbClr val="FF0000"/>
                </a:solidFill>
              </a:rPr>
              <a:t>: مرحلة الإعداد والبحث عن العمل</a:t>
            </a:r>
            <a:r>
              <a:rPr lang="ar-SA" sz="3200" b="1" u="sng" dirty="0" smtClean="0">
                <a:solidFill>
                  <a:srgbClr val="FF0000"/>
                </a:solidFill>
              </a:rPr>
              <a:t>:</a:t>
            </a:r>
            <a:endParaRPr lang="ar-EG" sz="3200" b="1" u="sng" dirty="0">
              <a:solidFill>
                <a:srgbClr val="FF0000"/>
              </a:solidFill>
            </a:endParaRPr>
          </a:p>
          <a:p>
            <a:pPr algn="just"/>
            <a:r>
              <a:rPr lang="ar-SA" sz="2800" b="1" u="sng" dirty="0" smtClean="0">
                <a:solidFill>
                  <a:srgbClr val="C00000"/>
                </a:solidFill>
              </a:rPr>
              <a:t>[</a:t>
            </a:r>
            <a:r>
              <a:rPr lang="ar-EG" sz="2800" b="1" u="sng" dirty="0">
                <a:solidFill>
                  <a:srgbClr val="C00000"/>
                </a:solidFill>
              </a:rPr>
              <a:t>2</a:t>
            </a:r>
            <a:r>
              <a:rPr lang="ar-SA" sz="2800" b="1" u="sng" dirty="0" smtClean="0">
                <a:solidFill>
                  <a:srgbClr val="C00000"/>
                </a:solidFill>
              </a:rPr>
              <a:t>]- </a:t>
            </a:r>
            <a:r>
              <a:rPr lang="ar-SA" sz="2800" b="1" u="sng" dirty="0">
                <a:solidFill>
                  <a:srgbClr val="C00000"/>
                </a:solidFill>
              </a:rPr>
              <a:t>خطاب التقديم </a:t>
            </a:r>
            <a:r>
              <a:rPr lang="en-US" sz="2800" b="1" u="sng" dirty="0">
                <a:solidFill>
                  <a:srgbClr val="C00000"/>
                </a:solidFill>
              </a:rPr>
              <a:t>Cover </a:t>
            </a:r>
            <a:r>
              <a:rPr lang="en-US" sz="2800" b="1" u="sng" dirty="0" smtClean="0">
                <a:solidFill>
                  <a:srgbClr val="C00000"/>
                </a:solidFill>
              </a:rPr>
              <a:t>Letter</a:t>
            </a:r>
            <a:r>
              <a:rPr lang="ar-EG" sz="2800" b="1" u="sng" dirty="0" smtClean="0">
                <a:solidFill>
                  <a:srgbClr val="C00000"/>
                </a:solidFill>
              </a:rPr>
              <a:t> </a:t>
            </a:r>
            <a:r>
              <a:rPr lang="en-US" sz="2800" b="1" u="sng" dirty="0" smtClean="0">
                <a:solidFill>
                  <a:srgbClr val="C00000"/>
                </a:solidFill>
              </a:rPr>
              <a:t>:</a:t>
            </a:r>
            <a:endParaRPr lang="en-US" sz="2800" u="sng" dirty="0">
              <a:solidFill>
                <a:srgbClr val="C00000"/>
              </a:solidFill>
            </a:endParaRPr>
          </a:p>
          <a:p>
            <a:pPr algn="just"/>
            <a:r>
              <a:rPr lang="ar-EG" sz="2800" dirty="0" smtClean="0"/>
              <a:t> </a:t>
            </a:r>
            <a:r>
              <a:rPr lang="ar-EG" sz="2800" b="1" dirty="0" smtClean="0"/>
              <a:t>هو </a:t>
            </a:r>
            <a:r>
              <a:rPr lang="ar-EG" sz="2800" b="1" dirty="0"/>
              <a:t>الخطاب الذي يرفق بالسيرة الذاتية وموضح فيه البيانات الشخصية الأساسية فقط وطلب صريح بالرغبة في إجراء المقابلة الشخصية للترشح للوظيفة المعلنة</a:t>
            </a:r>
            <a:r>
              <a:rPr lang="en-US" sz="2400" b="1" dirty="0" smtClean="0"/>
              <a:t>.</a:t>
            </a:r>
            <a:endParaRPr lang="en-US" sz="2400" b="1" dirty="0"/>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3314" name="Picture 2" descr="https://encrypted-tbn2.gstatic.com/images?q=tbn:ANd9GcQvS48f4REBWzyEgMyPRmsC0v_qsJzxNomJHgwbBBmJya01lGWwC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4149080"/>
            <a:ext cx="3168352" cy="22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60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9"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الوحدة الأول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DE7318CCAF5741468586D67F3E6D1D0C" ma:contentTypeVersion="0" ma:contentTypeDescription="إنشاء مستند جديد." ma:contentTypeScope="" ma:versionID="e7bd36b573ee01252620c1bb348998f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B5FE53-0C3E-49E5-9FE9-1B58BFDB28B5}"/>
</file>

<file path=customXml/itemProps2.xml><?xml version="1.0" encoding="utf-8"?>
<ds:datastoreItem xmlns:ds="http://schemas.openxmlformats.org/officeDocument/2006/customXml" ds:itemID="{DFAC446D-540F-47DF-9C4A-DB63DAFC5F25}"/>
</file>

<file path=customXml/itemProps3.xml><?xml version="1.0" encoding="utf-8"?>
<ds:datastoreItem xmlns:ds="http://schemas.openxmlformats.org/officeDocument/2006/customXml" ds:itemID="{12B0138F-D41D-4665-84BB-1B0F0DFF4378}"/>
</file>

<file path=docProps/app.xml><?xml version="1.0" encoding="utf-8"?>
<Properties xmlns="http://schemas.openxmlformats.org/officeDocument/2006/extended-properties" xmlns:vt="http://schemas.openxmlformats.org/officeDocument/2006/docPropsVTypes">
  <Template>الوحدة الأولى</Template>
  <TotalTime>1940</TotalTime>
  <Words>1023</Words>
  <Application>Microsoft Office PowerPoint</Application>
  <PresentationFormat>عرض على الشاشة (3:4)‏</PresentationFormat>
  <Paragraphs>175</Paragraphs>
  <Slides>19</Slides>
  <Notes>1</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الوحدة الأولى</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ممارسة الأنشطة اليومية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DR-Hisham</dc:creator>
  <cp:lastModifiedBy>Dr.Hisham</cp:lastModifiedBy>
  <cp:revision>167</cp:revision>
  <dcterms:created xsi:type="dcterms:W3CDTF">2014-09-05T11:22:47Z</dcterms:created>
  <dcterms:modified xsi:type="dcterms:W3CDTF">2014-09-18T10:49:46Z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0x010100DE7318CCAF5741468586D67F3E6D1D0C</vt:lpwstr>
  </property>
</Properties>
</file>