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9" r:id="rId2"/>
    <p:sldId id="320" r:id="rId3"/>
    <p:sldId id="328" r:id="rId4"/>
    <p:sldId id="321" r:id="rId5"/>
    <p:sldId id="322" r:id="rId6"/>
    <p:sldId id="323" r:id="rId7"/>
    <p:sldId id="324" r:id="rId8"/>
    <p:sldId id="326" r:id="rId9"/>
    <p:sldId id="325" r:id="rId10"/>
    <p:sldId id="331" r:id="rId11"/>
    <p:sldId id="327" r:id="rId12"/>
    <p:sldId id="333" r:id="rId13"/>
    <p:sldId id="334" r:id="rId14"/>
    <p:sldId id="335" r:id="rId15"/>
    <p:sldId id="332" r:id="rId16"/>
    <p:sldId id="282"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800080"/>
    <a:srgbClr val="339966"/>
    <a:srgbClr val="009900"/>
    <a:srgbClr val="FF3300"/>
    <a:srgbClr val="FFCC00"/>
    <a:srgbClr val="0066FF"/>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47" autoAdjust="0"/>
    <p:restoredTop sz="94660"/>
  </p:normalViewPr>
  <p:slideViewPr>
    <p:cSldViewPr>
      <p:cViewPr>
        <p:scale>
          <a:sx n="66" d="100"/>
          <a:sy n="66" d="100"/>
        </p:scale>
        <p:origin x="-1362" y="-89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359DE-421C-4461-A26C-1895B65B512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A2EB27-076A-4F46-9464-ADD4D2DAAF7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F61CAC-0881-4C59-BB36-948B1641AF6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0A2EE0-330A-4A89-B308-9B33C3BC93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2C09EF-AE25-49CE-8696-0B10E68A69E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2E8F58-E26B-47D0-9D78-6A8288A3310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A0266B1-43F2-4D5C-AC62-346C78CBA5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61EB90-6822-4DA0-A825-4DBD67157E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85F1AD7-2EEA-4A3D-B5AB-63791C899B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6E8BD9-19DD-4862-82B8-13FABDAB23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B86E06-6E50-49EB-BEF2-75D59638F10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0099"/>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7C23BE2-8B0E-43A4-A3E7-DECEE7CE7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5842" name="Group 10"/>
          <p:cNvGrpSpPr>
            <a:grpSpLocks/>
          </p:cNvGrpSpPr>
          <p:nvPr/>
        </p:nvGrpSpPr>
        <p:grpSpPr bwMode="auto">
          <a:xfrm>
            <a:off x="0" y="304800"/>
            <a:ext cx="9144000" cy="366713"/>
            <a:chOff x="0" y="192"/>
            <a:chExt cx="5760" cy="231"/>
          </a:xfrm>
        </p:grpSpPr>
        <p:sp>
          <p:nvSpPr>
            <p:cNvPr id="35843"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6</a:t>
              </a:r>
              <a:endParaRPr lang="en-US" dirty="0">
                <a:solidFill>
                  <a:schemeClr val="bg1"/>
                </a:solidFill>
                <a:latin typeface="Monotype Corsiva" pitchFamily="66" charset="0"/>
                <a:cs typeface="Arial" charset="0"/>
              </a:endParaRPr>
            </a:p>
          </p:txBody>
        </p:sp>
        <p:sp>
          <p:nvSpPr>
            <p:cNvPr id="35844"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35845"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
        <p:nvSpPr>
          <p:cNvPr id="5124" name="WordArt 10"/>
          <p:cNvSpPr>
            <a:spLocks noChangeArrowheads="1" noChangeShapeType="1" noTextEdit="1"/>
          </p:cNvSpPr>
          <p:nvPr/>
        </p:nvSpPr>
        <p:spPr bwMode="auto">
          <a:xfrm>
            <a:off x="1447800" y="4114800"/>
            <a:ext cx="6477000" cy="1143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Study the Histological </a:t>
            </a:r>
          </a:p>
          <a:p>
            <a:pPr algn="ctr"/>
            <a:r>
              <a:rPr lang="en-US" sz="3600" kern="10">
                <a:ln w="9525">
                  <a:solidFill>
                    <a:srgbClr val="000000"/>
                  </a:solidFill>
                  <a:round/>
                  <a:headEnd/>
                  <a:tailEnd/>
                </a:ln>
                <a:solidFill>
                  <a:srgbClr val="FFFFFF"/>
                </a:solidFill>
                <a:latin typeface="Arial Black"/>
              </a:rPr>
              <a:t>Features of Reproductive system</a:t>
            </a:r>
          </a:p>
        </p:txBody>
      </p:sp>
      <p:sp>
        <p:nvSpPr>
          <p:cNvPr id="7179" name="WordArt 11"/>
          <p:cNvSpPr>
            <a:spLocks noChangeArrowheads="1" noChangeShapeType="1" noTextEdit="1"/>
          </p:cNvSpPr>
          <p:nvPr/>
        </p:nvSpPr>
        <p:spPr bwMode="auto">
          <a:xfrm>
            <a:off x="2590800" y="1828800"/>
            <a:ext cx="3886200" cy="8763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gradFill rotWithShape="1">
                  <a:gsLst>
                    <a:gs pos="0">
                      <a:srgbClr val="FF3300"/>
                    </a:gs>
                    <a:gs pos="100000">
                      <a:srgbClr val="FFCC00"/>
                    </a:gs>
                  </a:gsLst>
                  <a:lin ang="18900000" scaled="1"/>
                </a:gradFill>
                <a:latin typeface="Arial Black"/>
              </a:rPr>
              <a:t>HISTOLOGY</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p:cTn id="7" dur="1500" decel="50000" fill="hold">
                                          <p:stCondLst>
                                            <p:cond delay="0"/>
                                          </p:stCondLst>
                                        </p:cTn>
                                        <p:tgtEl>
                                          <p:spTgt spid="7179"/>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7179"/>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7179"/>
                                        </p:tgtEl>
                                        <p:attrNameLst>
                                          <p:attrName>ppt_w</p:attrName>
                                        </p:attrNameLst>
                                      </p:cBhvr>
                                      <p:tavLst>
                                        <p:tav tm="0">
                                          <p:val>
                                            <p:strVal val="#ppt_w*.05"/>
                                          </p:val>
                                        </p:tav>
                                        <p:tav tm="100000">
                                          <p:val>
                                            <p:strVal val="#ppt_w"/>
                                          </p:val>
                                        </p:tav>
                                      </p:tavLst>
                                    </p:anim>
                                    <p:anim calcmode="lin" valueType="num">
                                      <p:cBhvr>
                                        <p:cTn id="10" dur="3000" fill="hold"/>
                                        <p:tgtEl>
                                          <p:spTgt spid="7179"/>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7179"/>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7179"/>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7179"/>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7179"/>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dissolve">
                                      <p:cBhvr>
                                        <p:cTn id="19"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717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6" name="Picture 4" descr="http://www.colorado.edu/intphys/iphy4480tsai/ovary.jpg"/>
          <p:cNvPicPr>
            <a:picLocks noChangeAspect="1" noChangeArrowheads="1"/>
          </p:cNvPicPr>
          <p:nvPr/>
        </p:nvPicPr>
        <p:blipFill>
          <a:blip r:embed="rId2" cstate="print"/>
          <a:srcRect/>
          <a:stretch>
            <a:fillRect/>
          </a:stretch>
        </p:blipFill>
        <p:spPr bwMode="auto">
          <a:xfrm>
            <a:off x="3608134" y="1447800"/>
            <a:ext cx="5383465" cy="3248025"/>
          </a:xfrm>
          <a:prstGeom prst="rect">
            <a:avLst/>
          </a:prstGeom>
          <a:noFill/>
        </p:spPr>
      </p:pic>
      <p:sp>
        <p:nvSpPr>
          <p:cNvPr id="2" name="TextBox 1"/>
          <p:cNvSpPr txBox="1"/>
          <p:nvPr/>
        </p:nvSpPr>
        <p:spPr>
          <a:xfrm>
            <a:off x="304800" y="685800"/>
            <a:ext cx="3352800" cy="5755422"/>
          </a:xfrm>
          <a:prstGeom prst="rect">
            <a:avLst/>
          </a:prstGeom>
          <a:noFill/>
        </p:spPr>
        <p:txBody>
          <a:bodyPr wrap="square" rtlCol="0">
            <a:spAutoFit/>
          </a:bodyPr>
          <a:lstStyle/>
          <a:p>
            <a:r>
              <a:rPr lang="en-US" sz="1600" dirty="0"/>
              <a:t>The </a:t>
            </a:r>
            <a:r>
              <a:rPr lang="en-US" sz="1600" b="1" dirty="0"/>
              <a:t>ovary</a:t>
            </a:r>
            <a:r>
              <a:rPr lang="en-US" sz="1600" dirty="0"/>
              <a:t> is a ductless reproductive gland in which the female reproductive cells are produced. Females have a pair of ovaries, held by a membrane beside the uterus on each side of the lower abdomen. </a:t>
            </a:r>
            <a:endParaRPr lang="en-US" sz="1600" dirty="0" smtClean="0"/>
          </a:p>
          <a:p>
            <a:r>
              <a:rPr lang="en-US" sz="1600" dirty="0" smtClean="0"/>
              <a:t>The </a:t>
            </a:r>
            <a:r>
              <a:rPr lang="en-US" sz="1600" dirty="0"/>
              <a:t>ovary is needed in reproduction since it is responsible for producing the female reproductive cells, or </a:t>
            </a:r>
            <a:r>
              <a:rPr lang="en-US" sz="1600" b="1" dirty="0"/>
              <a:t>ova</a:t>
            </a:r>
            <a:r>
              <a:rPr lang="en-US" sz="1600" dirty="0"/>
              <a:t>.</a:t>
            </a:r>
          </a:p>
          <a:p>
            <a:r>
              <a:rPr lang="en-US" sz="1600" dirty="0"/>
              <a:t>During </a:t>
            </a:r>
            <a:r>
              <a:rPr lang="en-US" sz="1600" b="1" dirty="0"/>
              <a:t>ovulation</a:t>
            </a:r>
            <a:r>
              <a:rPr lang="en-US" sz="1600" dirty="0"/>
              <a:t>, a follicle (a small cavity in the ovary) expels an egg under the stimulation of gonadotropic hormones released by the pituitary gland, the luteinizing hormone and the </a:t>
            </a:r>
            <a:r>
              <a:rPr lang="en-US" sz="1600" b="1" dirty="0"/>
              <a:t>follicle-stimulating hormone</a:t>
            </a:r>
            <a:r>
              <a:rPr lang="en-US" sz="1600" dirty="0"/>
              <a:t>. The rest of the follicle, or the corpus luteum, secretes the sex hormones </a:t>
            </a:r>
            <a:r>
              <a:rPr lang="en-US" sz="1600" b="1" dirty="0"/>
              <a:t>estrogen</a:t>
            </a:r>
            <a:r>
              <a:rPr lang="en-US" sz="1600" dirty="0"/>
              <a:t> </a:t>
            </a:r>
            <a:r>
              <a:rPr lang="en-US" sz="1600" dirty="0" err="1"/>
              <a:t>and</a:t>
            </a:r>
            <a:r>
              <a:rPr lang="en-US" sz="1600" b="1" dirty="0" err="1"/>
              <a:t>progesterone</a:t>
            </a:r>
            <a:r>
              <a:rPr lang="en-US" sz="1600" dirty="0"/>
              <a:t>,</a:t>
            </a:r>
          </a:p>
          <a:p>
            <a:endParaRPr lang="en-US" sz="1600" dirty="0"/>
          </a:p>
        </p:txBody>
      </p:sp>
      <p:sp>
        <p:nvSpPr>
          <p:cNvPr id="3" name="TextBox 2"/>
          <p:cNvSpPr txBox="1"/>
          <p:nvPr/>
        </p:nvSpPr>
        <p:spPr>
          <a:xfrm>
            <a:off x="4419600" y="5257800"/>
            <a:ext cx="3962400" cy="646331"/>
          </a:xfrm>
          <a:prstGeom prst="rect">
            <a:avLst/>
          </a:prstGeom>
          <a:noFill/>
        </p:spPr>
        <p:txBody>
          <a:bodyPr wrap="square" rtlCol="0">
            <a:spAutoFit/>
          </a:bodyPr>
          <a:lstStyle/>
          <a:p>
            <a:r>
              <a:rPr lang="en-US" dirty="0"/>
              <a:t>An ovary is normally firm and smooth and is about the size of an almond.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su\Pictures\1434-04-27\001.jpg"/>
          <p:cNvPicPr>
            <a:picLocks noChangeAspect="1" noChangeArrowheads="1"/>
          </p:cNvPicPr>
          <p:nvPr/>
        </p:nvPicPr>
        <p:blipFill>
          <a:blip r:embed="rId2" cstate="print"/>
          <a:srcRect/>
          <a:stretch>
            <a:fillRect/>
          </a:stretch>
        </p:blipFill>
        <p:spPr bwMode="auto">
          <a:xfrm>
            <a:off x="0" y="0"/>
            <a:ext cx="9067800" cy="692483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0" y="304800"/>
            <a:ext cx="9144000" cy="366713"/>
            <a:chOff x="0" y="192"/>
            <a:chExt cx="5760" cy="231"/>
          </a:xfrm>
        </p:grpSpPr>
        <p:sp>
          <p:nvSpPr>
            <p:cNvPr id="3"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Lab Exercise # 6</a:t>
              </a:r>
            </a:p>
          </p:txBody>
        </p:sp>
        <p:sp>
          <p:nvSpPr>
            <p:cNvPr id="4"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5"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
        <p:nvSpPr>
          <p:cNvPr id="7" name="Rectangle 12"/>
          <p:cNvSpPr>
            <a:spLocks noChangeArrowheads="1"/>
          </p:cNvSpPr>
          <p:nvPr/>
        </p:nvSpPr>
        <p:spPr bwMode="auto">
          <a:xfrm>
            <a:off x="1066800" y="838200"/>
            <a:ext cx="954107" cy="369332"/>
          </a:xfrm>
          <a:prstGeom prst="rect">
            <a:avLst/>
          </a:prstGeom>
          <a:noFill/>
          <a:ln w="9525">
            <a:noFill/>
            <a:miter lim="800000"/>
            <a:headEnd/>
            <a:tailEnd/>
          </a:ln>
          <a:effectLst/>
        </p:spPr>
        <p:txBody>
          <a:bodyPr wrap="none">
            <a:spAutoFit/>
          </a:bodyPr>
          <a:lstStyle/>
          <a:p>
            <a:r>
              <a:rPr lang="en-US" b="1" dirty="0" smtClean="0">
                <a:solidFill>
                  <a:schemeClr val="bg1"/>
                </a:solidFill>
              </a:rPr>
              <a:t>Kidney</a:t>
            </a:r>
            <a:endParaRPr lang="en-US" b="1" dirty="0">
              <a:solidFill>
                <a:schemeClr val="bg1"/>
              </a:solidFill>
            </a:endParaRPr>
          </a:p>
        </p:txBody>
      </p:sp>
      <p:sp>
        <p:nvSpPr>
          <p:cNvPr id="8" name="TextBox 7"/>
          <p:cNvSpPr txBox="1"/>
          <p:nvPr/>
        </p:nvSpPr>
        <p:spPr>
          <a:xfrm>
            <a:off x="381000" y="1524000"/>
            <a:ext cx="3124200" cy="4801314"/>
          </a:xfrm>
          <a:prstGeom prst="rect">
            <a:avLst/>
          </a:prstGeom>
          <a:noFill/>
        </p:spPr>
        <p:txBody>
          <a:bodyPr wrap="square" rtlCol="0">
            <a:spAutoFit/>
          </a:bodyPr>
          <a:lstStyle/>
          <a:p>
            <a:r>
              <a:rPr lang="en-US" dirty="0" smtClean="0">
                <a:solidFill>
                  <a:schemeClr val="bg1"/>
                </a:solidFill>
              </a:rPr>
              <a:t>Micro anatomically every kidney is composed of units called </a:t>
            </a:r>
            <a:r>
              <a:rPr lang="en-US" dirty="0" err="1" smtClean="0">
                <a:solidFill>
                  <a:schemeClr val="bg1"/>
                </a:solidFill>
              </a:rPr>
              <a:t>nephrons</a:t>
            </a:r>
            <a:r>
              <a:rPr lang="en-US" dirty="0" smtClean="0">
                <a:solidFill>
                  <a:schemeClr val="bg1"/>
                </a:solidFill>
              </a:rPr>
              <a:t>. Each </a:t>
            </a:r>
            <a:r>
              <a:rPr lang="en-US" dirty="0" err="1" smtClean="0">
                <a:solidFill>
                  <a:schemeClr val="bg1"/>
                </a:solidFill>
              </a:rPr>
              <a:t>nephron</a:t>
            </a:r>
            <a:r>
              <a:rPr lang="en-US" dirty="0" smtClean="0">
                <a:solidFill>
                  <a:schemeClr val="bg1"/>
                </a:solidFill>
              </a:rPr>
              <a:t> has its early part, </a:t>
            </a:r>
            <a:r>
              <a:rPr lang="en-US" dirty="0" err="1" smtClean="0">
                <a:solidFill>
                  <a:schemeClr val="bg1"/>
                </a:solidFill>
              </a:rPr>
              <a:t>Glomerulous</a:t>
            </a:r>
            <a:r>
              <a:rPr lang="en-US" dirty="0" smtClean="0">
                <a:solidFill>
                  <a:schemeClr val="bg1"/>
                </a:solidFill>
              </a:rPr>
              <a:t> and </a:t>
            </a:r>
            <a:r>
              <a:rPr lang="en-US" dirty="0" err="1" smtClean="0">
                <a:solidFill>
                  <a:schemeClr val="bg1"/>
                </a:solidFill>
              </a:rPr>
              <a:t>Bowmens</a:t>
            </a:r>
            <a:r>
              <a:rPr lang="en-US" dirty="0" smtClean="0">
                <a:solidFill>
                  <a:schemeClr val="bg1"/>
                </a:solidFill>
              </a:rPr>
              <a:t> capsule ( </a:t>
            </a:r>
            <a:r>
              <a:rPr lang="en-US" dirty="0" err="1" smtClean="0">
                <a:solidFill>
                  <a:schemeClr val="bg1"/>
                </a:solidFill>
              </a:rPr>
              <a:t>malpighian</a:t>
            </a:r>
            <a:r>
              <a:rPr lang="en-US" dirty="0" smtClean="0">
                <a:solidFill>
                  <a:schemeClr val="bg1"/>
                </a:solidFill>
              </a:rPr>
              <a:t> tubule) in the cortex region . and proximal and distal tubules in the medulla region together with ascending limbs descending limbs of loop of </a:t>
            </a:r>
            <a:r>
              <a:rPr lang="en-US" dirty="0" err="1" smtClean="0">
                <a:solidFill>
                  <a:schemeClr val="bg1"/>
                </a:solidFill>
              </a:rPr>
              <a:t>Henle</a:t>
            </a:r>
            <a:r>
              <a:rPr lang="en-US" dirty="0" smtClean="0">
                <a:solidFill>
                  <a:schemeClr val="bg1"/>
                </a:solidFill>
              </a:rPr>
              <a:t> . Finally the filled fluid or urine is collected in the collecting tubule located at the periphery of the kidney.</a:t>
            </a:r>
          </a:p>
          <a:p>
            <a:endParaRPr lang="en-US" dirty="0"/>
          </a:p>
        </p:txBody>
      </p:sp>
      <p:pic>
        <p:nvPicPr>
          <p:cNvPr id="9" name="Picture 2" descr="https://diversityofsystems.wikispaces.com/file/view/kidney1.gif/32332077/501x400/kidney1.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9000" y="685800"/>
            <a:ext cx="5411660" cy="56395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8138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4800600" cy="5786199"/>
          </a:xfrm>
          <a:prstGeom prst="rect">
            <a:avLst/>
          </a:prstGeom>
          <a:noFill/>
        </p:spPr>
        <p:txBody>
          <a:bodyPr wrap="square" rtlCol="0">
            <a:spAutoFit/>
          </a:bodyPr>
          <a:lstStyle/>
          <a:p>
            <a:r>
              <a:rPr lang="en-US" b="1" dirty="0">
                <a:solidFill>
                  <a:schemeClr val="bg1"/>
                </a:solidFill>
              </a:rPr>
              <a:t>The Functional Unit of Kidney: Nephron</a:t>
            </a:r>
          </a:p>
          <a:p>
            <a:r>
              <a:rPr lang="en-US" sz="1600" dirty="0">
                <a:solidFill>
                  <a:schemeClr val="bg1"/>
                </a:solidFill>
              </a:rPr>
              <a:t>The nephron is the kidney's functional unit that removes waste from the body. Each kidney has more than a million nephrons in the renal cortex, which gives it a granular appearance on sagittal section.</a:t>
            </a:r>
          </a:p>
          <a:p>
            <a:r>
              <a:rPr lang="en-US" sz="1600" dirty="0">
                <a:solidFill>
                  <a:schemeClr val="bg1"/>
                </a:solidFill>
              </a:rPr>
              <a:t>There are 2 types of nephrons. </a:t>
            </a:r>
            <a:r>
              <a:rPr lang="en-US" sz="1600" b="1" dirty="0">
                <a:solidFill>
                  <a:schemeClr val="bg1"/>
                </a:solidFill>
              </a:rPr>
              <a:t>The cortical nephrons, </a:t>
            </a:r>
            <a:r>
              <a:rPr lang="en-US" sz="1600" dirty="0">
                <a:solidFill>
                  <a:schemeClr val="bg1"/>
                </a:solidFill>
              </a:rPr>
              <a:t>which make up about 85 percent, are found deep in the renal cortex, while the </a:t>
            </a:r>
            <a:r>
              <a:rPr lang="en-US" sz="1600" b="1" dirty="0">
                <a:solidFill>
                  <a:schemeClr val="bg1"/>
                </a:solidFill>
              </a:rPr>
              <a:t>juxtamedullary nephrons,</a:t>
            </a:r>
            <a:r>
              <a:rPr lang="en-US" sz="1600" dirty="0">
                <a:solidFill>
                  <a:schemeClr val="bg1"/>
                </a:solidFill>
              </a:rPr>
              <a:t> which make up about15 percent of total nephrons, lie close to the medulla.</a:t>
            </a:r>
          </a:p>
          <a:p>
            <a:r>
              <a:rPr lang="en-US" sz="1600" dirty="0">
                <a:solidFill>
                  <a:schemeClr val="bg1"/>
                </a:solidFill>
              </a:rPr>
              <a:t>The nephron consists of a renal corpuscle, a tubule, and a capillary network that originates from the small cortical arteries. Each renal corpuscle is composed of a glomerulus (a network of capillaries) and a Bowman's capsule(the cup-shaped chamber that surrounds it.</a:t>
            </a:r>
          </a:p>
          <a:p>
            <a:r>
              <a:rPr lang="en-US" sz="1600" dirty="0">
                <a:solidFill>
                  <a:schemeClr val="bg1"/>
                </a:solidFill>
              </a:rPr>
              <a:t>The glomerulus connects to a long, convoluted renal tubule which is divided into three functional parts. These consist of the loop of Henle (nephritic loop), the proximal convoluted tubule, and the distal convoluted </a:t>
            </a:r>
            <a:r>
              <a:rPr lang="en-US" sz="1600" dirty="0" smtClean="0">
                <a:solidFill>
                  <a:schemeClr val="bg1"/>
                </a:solidFill>
              </a:rPr>
              <a:t>tubule</a:t>
            </a:r>
            <a:endParaRPr lang="en-US" sz="1600" dirty="0">
              <a:solidFill>
                <a:schemeClr val="bg1"/>
              </a:solidFill>
            </a:endParaRPr>
          </a:p>
        </p:txBody>
      </p:sp>
      <p:grpSp>
        <p:nvGrpSpPr>
          <p:cNvPr id="3" name="Group 2"/>
          <p:cNvGrpSpPr/>
          <p:nvPr/>
        </p:nvGrpSpPr>
        <p:grpSpPr>
          <a:xfrm>
            <a:off x="4876799" y="984163"/>
            <a:ext cx="4259943" cy="3971149"/>
            <a:chOff x="381000" y="685800"/>
            <a:chExt cx="6076950" cy="4562476"/>
          </a:xfrm>
        </p:grpSpPr>
        <p:pic>
          <p:nvPicPr>
            <p:cNvPr id="4" name="Picture 2" descr="http://image.slidesharecdn.com/1-normalkidneylightmicroscopy-121019182901-phpapp02/95/renal-histopathology-i-normal-kidney-light-microscopy-27-638.jpg?cb=140420810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685800"/>
              <a:ext cx="6076950" cy="456247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81000" y="762000"/>
              <a:ext cx="6076950"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xmlns="" val="333137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ubooks.pub/Books/B0/E28R8369/MAIN/images/2616_Glomerulu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3204482"/>
            <a:ext cx="4267200" cy="316992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lifesci.dls.rutgers.edu/~babiarz/Histo/urinary/kid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8743" y="304800"/>
            <a:ext cx="4286250" cy="2867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32482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4724400" cy="6032421"/>
          </a:xfrm>
          <a:prstGeom prst="rect">
            <a:avLst/>
          </a:prstGeom>
          <a:noFill/>
        </p:spPr>
        <p:txBody>
          <a:bodyPr wrap="square" rtlCol="0">
            <a:spAutoFit/>
          </a:bodyPr>
          <a:lstStyle/>
          <a:p>
            <a:r>
              <a:rPr lang="en-US" sz="1600" dirty="0">
                <a:solidFill>
                  <a:schemeClr val="bg1"/>
                </a:solidFill>
              </a:rPr>
              <a:t>Kidney Function</a:t>
            </a:r>
          </a:p>
          <a:p>
            <a:r>
              <a:rPr lang="en-US" sz="1600" b="1" dirty="0" smtClean="0">
                <a:solidFill>
                  <a:schemeClr val="bg1"/>
                </a:solidFill>
              </a:rPr>
              <a:t>Excretes </a:t>
            </a:r>
            <a:r>
              <a:rPr lang="en-US" sz="1600" b="1" dirty="0">
                <a:solidFill>
                  <a:schemeClr val="bg1"/>
                </a:solidFill>
              </a:rPr>
              <a:t>waste:</a:t>
            </a:r>
            <a:r>
              <a:rPr lang="en-US" sz="1600" dirty="0">
                <a:solidFill>
                  <a:schemeClr val="bg1"/>
                </a:solidFill>
              </a:rPr>
              <a:t> The kidneys get rid of toxins, urea, </a:t>
            </a:r>
            <a:r>
              <a:rPr lang="en-US" sz="1600" dirty="0" err="1">
                <a:solidFill>
                  <a:schemeClr val="bg1"/>
                </a:solidFill>
              </a:rPr>
              <a:t>andexcess</a:t>
            </a:r>
            <a:r>
              <a:rPr lang="en-US" sz="1600" dirty="0">
                <a:solidFill>
                  <a:schemeClr val="bg1"/>
                </a:solidFill>
              </a:rPr>
              <a:t> salts. Urea is a nitrogen-based waste product of cell metabolism that is produced in the liver and transported by the blood to the kidneys.</a:t>
            </a:r>
          </a:p>
          <a:p>
            <a:r>
              <a:rPr lang="en-US" sz="1600" b="1" dirty="0">
                <a:solidFill>
                  <a:schemeClr val="bg1"/>
                </a:solidFill>
              </a:rPr>
              <a:t>Maintains water balance:</a:t>
            </a:r>
            <a:r>
              <a:rPr lang="en-US" sz="1600" dirty="0">
                <a:solidFill>
                  <a:schemeClr val="bg1"/>
                </a:solidFill>
              </a:rPr>
              <a:t> The kidneys help maintain water and electrolyte balance in the body. They react to changes in the water level, which may increase or decrease throughout the day.</a:t>
            </a:r>
          </a:p>
          <a:p>
            <a:r>
              <a:rPr lang="en-US" sz="1600" b="1" dirty="0">
                <a:solidFill>
                  <a:schemeClr val="bg1"/>
                </a:solidFill>
              </a:rPr>
              <a:t>Regulates blood pressure:</a:t>
            </a:r>
            <a:r>
              <a:rPr lang="en-US" sz="1600" dirty="0">
                <a:solidFill>
                  <a:schemeClr val="bg1"/>
                </a:solidFill>
              </a:rPr>
              <a:t> The kidneys help regulate blood pressure by producing angiotensin, a substance that constricts blood vessels and signals the body to retain </a:t>
            </a:r>
            <a:r>
              <a:rPr lang="en-US" sz="1600" dirty="0" err="1">
                <a:solidFill>
                  <a:schemeClr val="bg1"/>
                </a:solidFill>
              </a:rPr>
              <a:t>waterand</a:t>
            </a:r>
            <a:r>
              <a:rPr lang="en-US" sz="1600" dirty="0">
                <a:solidFill>
                  <a:schemeClr val="bg1"/>
                </a:solidFill>
              </a:rPr>
              <a:t> sodium when blood pressure is low.</a:t>
            </a:r>
          </a:p>
          <a:p>
            <a:r>
              <a:rPr lang="en-US" sz="1600" b="1" dirty="0">
                <a:solidFill>
                  <a:schemeClr val="bg1"/>
                </a:solidFill>
              </a:rPr>
              <a:t>Regulates red blood cells:</a:t>
            </a:r>
            <a:r>
              <a:rPr lang="en-US" sz="1600" dirty="0">
                <a:solidFill>
                  <a:schemeClr val="bg1"/>
                </a:solidFill>
              </a:rPr>
              <a:t> The kidneys produce erythropoietin, a hormone that stimulates your bone marrow to produce more red blood cells when the </a:t>
            </a:r>
            <a:r>
              <a:rPr lang="en-US" sz="1600" dirty="0" err="1">
                <a:solidFill>
                  <a:schemeClr val="bg1"/>
                </a:solidFill>
              </a:rPr>
              <a:t>bodydoes</a:t>
            </a:r>
            <a:r>
              <a:rPr lang="en-US" sz="1600" dirty="0">
                <a:solidFill>
                  <a:schemeClr val="bg1"/>
                </a:solidFill>
              </a:rPr>
              <a:t> not get enough oxygen.</a:t>
            </a:r>
          </a:p>
          <a:p>
            <a:r>
              <a:rPr lang="en-US" sz="1600" b="1" dirty="0">
                <a:solidFill>
                  <a:schemeClr val="bg1"/>
                </a:solidFill>
              </a:rPr>
              <a:t>Regulates acid levels:</a:t>
            </a:r>
            <a:r>
              <a:rPr lang="en-US" sz="1600" dirty="0">
                <a:solidFill>
                  <a:schemeClr val="bg1"/>
                </a:solidFill>
              </a:rPr>
              <a:t> Acids are products of metabolism. The kidneys help maintain proper acid-base balance to keep the body healthy.</a:t>
            </a:r>
          </a:p>
          <a:p>
            <a:endParaRPr lang="en-US" dirty="0"/>
          </a:p>
        </p:txBody>
      </p:sp>
      <p:pic>
        <p:nvPicPr>
          <p:cNvPr id="3" name="Picture 2" descr="RN021b"/>
          <p:cNvPicPr/>
          <p:nvPr/>
        </p:nvPicPr>
        <p:blipFill>
          <a:blip r:embed="rId2" cstate="print"/>
          <a:srcRect/>
          <a:stretch>
            <a:fillRect/>
          </a:stretch>
        </p:blipFill>
        <p:spPr bwMode="auto">
          <a:xfrm>
            <a:off x="4953000" y="1600200"/>
            <a:ext cx="3982357" cy="3048000"/>
          </a:xfrm>
          <a:prstGeom prst="rect">
            <a:avLst/>
          </a:prstGeom>
          <a:noFill/>
          <a:ln w="9525">
            <a:noFill/>
            <a:miter lim="800000"/>
            <a:headEnd/>
            <a:tailEnd/>
          </a:ln>
        </p:spPr>
      </p:pic>
    </p:spTree>
    <p:extLst>
      <p:ext uri="{BB962C8B-B14F-4D97-AF65-F5344CB8AC3E}">
        <p14:creationId xmlns:p14="http://schemas.microsoft.com/office/powerpoint/2010/main" xmlns="" val="3300733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3"/>
          <p:cNvGrpSpPr>
            <a:grpSpLocks/>
          </p:cNvGrpSpPr>
          <p:nvPr/>
        </p:nvGrpSpPr>
        <p:grpSpPr bwMode="auto">
          <a:xfrm>
            <a:off x="0" y="304800"/>
            <a:ext cx="9144000" cy="366713"/>
            <a:chOff x="0" y="192"/>
            <a:chExt cx="5760" cy="231"/>
          </a:xfrm>
        </p:grpSpPr>
        <p:sp>
          <p:nvSpPr>
            <p:cNvPr id="12292"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Lab Exercise # 5</a:t>
              </a:r>
            </a:p>
          </p:txBody>
        </p:sp>
        <p:sp>
          <p:nvSpPr>
            <p:cNvPr id="12293"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12294"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
        <p:nvSpPr>
          <p:cNvPr id="12297" name="WordArt 9"/>
          <p:cNvSpPr>
            <a:spLocks noChangeArrowheads="1" noChangeShapeType="1" noTextEdit="1"/>
          </p:cNvSpPr>
          <p:nvPr/>
        </p:nvSpPr>
        <p:spPr bwMode="auto">
          <a:xfrm>
            <a:off x="2209800" y="3124200"/>
            <a:ext cx="4800600"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297"/>
                                        </p:tgtEl>
                                        <p:attrNameLst>
                                          <p:attrName>style.visibility</p:attrName>
                                        </p:attrNameLst>
                                      </p:cBhvr>
                                      <p:to>
                                        <p:strVal val="visible"/>
                                      </p:to>
                                    </p:set>
                                    <p:anim calcmode="lin" valueType="num">
                                      <p:cBhvr>
                                        <p:cTn id="7" dur="2500" decel="50000" fill="hold">
                                          <p:stCondLst>
                                            <p:cond delay="0"/>
                                          </p:stCondLst>
                                        </p:cTn>
                                        <p:tgtEl>
                                          <p:spTgt spid="12297"/>
                                        </p:tgtEl>
                                        <p:attrNameLst>
                                          <p:attrName>style.rotation</p:attrName>
                                        </p:attrNameLst>
                                      </p:cBhvr>
                                      <p:tavLst>
                                        <p:tav tm="0">
                                          <p:val>
                                            <p:fltVal val="-90"/>
                                          </p:val>
                                        </p:tav>
                                        <p:tav tm="100000">
                                          <p:val>
                                            <p:fltVal val="0"/>
                                          </p:val>
                                        </p:tav>
                                      </p:tavLst>
                                    </p:anim>
                                    <p:anim calcmode="lin" valueType="num">
                                      <p:cBhvr>
                                        <p:cTn id="8" dur="2500" decel="50000" fill="hold">
                                          <p:stCondLst>
                                            <p:cond delay="0"/>
                                          </p:stCondLst>
                                        </p:cTn>
                                        <p:tgtEl>
                                          <p:spTgt spid="12297"/>
                                        </p:tgtEl>
                                        <p:attrNameLst>
                                          <p:attrName>ppt_w</p:attrName>
                                        </p:attrNameLst>
                                      </p:cBhvr>
                                      <p:tavLst>
                                        <p:tav tm="0">
                                          <p:val>
                                            <p:strVal val="#ppt_w"/>
                                          </p:val>
                                        </p:tav>
                                        <p:tav tm="100000">
                                          <p:val>
                                            <p:strVal val="#ppt_w*.05"/>
                                          </p:val>
                                        </p:tav>
                                      </p:tavLst>
                                    </p:anim>
                                    <p:anim calcmode="lin" valueType="num">
                                      <p:cBhvr>
                                        <p:cTn id="9" dur="2500" accel="50000" fill="hold">
                                          <p:stCondLst>
                                            <p:cond delay="2500"/>
                                          </p:stCondLst>
                                        </p:cTn>
                                        <p:tgtEl>
                                          <p:spTgt spid="12297"/>
                                        </p:tgtEl>
                                        <p:attrNameLst>
                                          <p:attrName>ppt_w</p:attrName>
                                        </p:attrNameLst>
                                      </p:cBhvr>
                                      <p:tavLst>
                                        <p:tav tm="0">
                                          <p:val>
                                            <p:strVal val="#ppt_w*.05"/>
                                          </p:val>
                                        </p:tav>
                                        <p:tav tm="100000">
                                          <p:val>
                                            <p:strVal val="#ppt_w"/>
                                          </p:val>
                                        </p:tav>
                                      </p:tavLst>
                                    </p:anim>
                                    <p:anim calcmode="lin" valueType="num">
                                      <p:cBhvr>
                                        <p:cTn id="10" dur="5000" fill="hold"/>
                                        <p:tgtEl>
                                          <p:spTgt spid="12297"/>
                                        </p:tgtEl>
                                        <p:attrNameLst>
                                          <p:attrName>ppt_h</p:attrName>
                                        </p:attrNameLst>
                                      </p:cBhvr>
                                      <p:tavLst>
                                        <p:tav tm="0">
                                          <p:val>
                                            <p:strVal val="#ppt_h"/>
                                          </p:val>
                                        </p:tav>
                                        <p:tav tm="100000">
                                          <p:val>
                                            <p:strVal val="#ppt_h"/>
                                          </p:val>
                                        </p:tav>
                                      </p:tavLst>
                                    </p:anim>
                                    <p:anim calcmode="lin" valueType="num">
                                      <p:cBhvr>
                                        <p:cTn id="11" dur="2500" decel="50000" fill="hold">
                                          <p:stCondLst>
                                            <p:cond delay="0"/>
                                          </p:stCondLst>
                                        </p:cTn>
                                        <p:tgtEl>
                                          <p:spTgt spid="12297"/>
                                        </p:tgtEl>
                                        <p:attrNameLst>
                                          <p:attrName>ppt_x</p:attrName>
                                        </p:attrNameLst>
                                      </p:cBhvr>
                                      <p:tavLst>
                                        <p:tav tm="0">
                                          <p:val>
                                            <p:strVal val="#ppt_x+.4"/>
                                          </p:val>
                                        </p:tav>
                                        <p:tav tm="100000">
                                          <p:val>
                                            <p:strVal val="#ppt_x"/>
                                          </p:val>
                                        </p:tav>
                                      </p:tavLst>
                                    </p:anim>
                                    <p:anim calcmode="lin" valueType="num">
                                      <p:cBhvr>
                                        <p:cTn id="12" dur="2500" decel="50000" fill="hold">
                                          <p:stCondLst>
                                            <p:cond delay="0"/>
                                          </p:stCondLst>
                                        </p:cTn>
                                        <p:tgtEl>
                                          <p:spTgt spid="12297"/>
                                        </p:tgtEl>
                                        <p:attrNameLst>
                                          <p:attrName>ppt_y</p:attrName>
                                        </p:attrNameLst>
                                      </p:cBhvr>
                                      <p:tavLst>
                                        <p:tav tm="0">
                                          <p:val>
                                            <p:strVal val="#ppt_y-.2"/>
                                          </p:val>
                                        </p:tav>
                                        <p:tav tm="100000">
                                          <p:val>
                                            <p:strVal val="#ppt_y+.1"/>
                                          </p:val>
                                        </p:tav>
                                      </p:tavLst>
                                    </p:anim>
                                    <p:anim calcmode="lin" valueType="num">
                                      <p:cBhvr>
                                        <p:cTn id="13" dur="2500" accel="50000" fill="hold">
                                          <p:stCondLst>
                                            <p:cond delay="2500"/>
                                          </p:stCondLst>
                                        </p:cTn>
                                        <p:tgtEl>
                                          <p:spTgt spid="12297"/>
                                        </p:tgtEl>
                                        <p:attrNameLst>
                                          <p:attrName>ppt_y</p:attrName>
                                        </p:attrNameLst>
                                      </p:cBhvr>
                                      <p:tavLst>
                                        <p:tav tm="0">
                                          <p:val>
                                            <p:strVal val="#ppt_y+.1"/>
                                          </p:val>
                                        </p:tav>
                                        <p:tav tm="100000">
                                          <p:val>
                                            <p:strVal val="#ppt_y"/>
                                          </p:val>
                                        </p:tav>
                                      </p:tavLst>
                                    </p:anim>
                                    <p:animEffect transition="in" filter="fade">
                                      <p:cBhvr>
                                        <p:cTn id="14" dur="5000" decel="50000">
                                          <p:stCondLst>
                                            <p:cond delay="0"/>
                                          </p:stCondLst>
                                        </p:cTn>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85800" y="4191000"/>
            <a:ext cx="7696200" cy="2170113"/>
          </a:xfrm>
          <a:prstGeom prst="rect">
            <a:avLst/>
          </a:prstGeom>
          <a:noFill/>
          <a:ln w="9525">
            <a:noFill/>
            <a:miter lim="800000"/>
            <a:headEnd/>
            <a:tailEnd/>
          </a:ln>
        </p:spPr>
        <p:txBody>
          <a:bodyPr>
            <a:spAutoFit/>
          </a:bodyPr>
          <a:lstStyle/>
          <a:p>
            <a:pPr>
              <a:spcBef>
                <a:spcPct val="50000"/>
              </a:spcBef>
            </a:pPr>
            <a:r>
              <a:rPr lang="en-US" sz="1600">
                <a:solidFill>
                  <a:schemeClr val="bg1"/>
                </a:solidFill>
              </a:rPr>
              <a:t>The Testis is both an exocrine and an endocrine organ. </a:t>
            </a:r>
          </a:p>
          <a:p>
            <a:pPr>
              <a:spcBef>
                <a:spcPct val="50000"/>
              </a:spcBef>
            </a:pPr>
            <a:r>
              <a:rPr lang="en-US" sz="1600">
                <a:solidFill>
                  <a:schemeClr val="bg1"/>
                </a:solidFill>
              </a:rPr>
              <a:t>The exocrine portion consists of a series of highly coiled seminiferous tubules that make sperm </a:t>
            </a:r>
          </a:p>
          <a:p>
            <a:pPr>
              <a:spcBef>
                <a:spcPct val="50000"/>
              </a:spcBef>
            </a:pPr>
            <a:r>
              <a:rPr lang="en-US" sz="1600">
                <a:solidFill>
                  <a:schemeClr val="bg1"/>
                </a:solidFill>
              </a:rPr>
              <a:t>the endocrine portion consists of specialized cells called interstitial cells (also called Leydig cells) that secrete testosterone. </a:t>
            </a:r>
          </a:p>
          <a:p>
            <a:pPr>
              <a:spcBef>
                <a:spcPct val="50000"/>
              </a:spcBef>
            </a:pPr>
            <a:r>
              <a:rPr lang="en-US" sz="1600">
                <a:solidFill>
                  <a:schemeClr val="bg1"/>
                </a:solidFill>
              </a:rPr>
              <a:t>The Interstitial Cells lie in the connective tissue between adjacent coils of seminiferous tubules </a:t>
            </a:r>
          </a:p>
        </p:txBody>
      </p:sp>
      <p:sp>
        <p:nvSpPr>
          <p:cNvPr id="44049" name="TextBox 3"/>
          <p:cNvSpPr txBox="1">
            <a:spLocks noChangeArrowheads="1"/>
          </p:cNvSpPr>
          <p:nvPr/>
        </p:nvSpPr>
        <p:spPr bwMode="auto">
          <a:xfrm>
            <a:off x="1143000" y="1965325"/>
            <a:ext cx="1447800" cy="39687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cs typeface="Arial" charset="0"/>
              </a:rPr>
              <a:t>Two Testes</a:t>
            </a:r>
          </a:p>
        </p:txBody>
      </p:sp>
      <p:cxnSp>
        <p:nvCxnSpPr>
          <p:cNvPr id="36868" name="Straight Arrow Connector 7"/>
          <p:cNvCxnSpPr>
            <a:cxnSpLocks noChangeShapeType="1"/>
          </p:cNvCxnSpPr>
          <p:nvPr/>
        </p:nvCxnSpPr>
        <p:spPr bwMode="auto">
          <a:xfrm rot="5400000">
            <a:off x="1542257" y="1659731"/>
            <a:ext cx="457200" cy="1587"/>
          </a:xfrm>
          <a:prstGeom prst="straightConnector1">
            <a:avLst/>
          </a:prstGeom>
          <a:noFill/>
          <a:ln w="19050" algn="ctr">
            <a:solidFill>
              <a:schemeClr val="bg1"/>
            </a:solidFill>
            <a:round/>
            <a:headEnd/>
            <a:tailEnd type="arrow" w="med" len="med"/>
          </a:ln>
        </p:spPr>
      </p:cxnSp>
      <p:cxnSp>
        <p:nvCxnSpPr>
          <p:cNvPr id="36869" name="Straight Arrow Connector 16"/>
          <p:cNvCxnSpPr>
            <a:cxnSpLocks noChangeShapeType="1"/>
          </p:cNvCxnSpPr>
          <p:nvPr/>
        </p:nvCxnSpPr>
        <p:spPr bwMode="auto">
          <a:xfrm rot="5400000">
            <a:off x="6933407" y="1659731"/>
            <a:ext cx="457200" cy="1587"/>
          </a:xfrm>
          <a:prstGeom prst="straightConnector1">
            <a:avLst/>
          </a:prstGeom>
          <a:noFill/>
          <a:ln w="9525" algn="ctr">
            <a:solidFill>
              <a:schemeClr val="bg1"/>
            </a:solidFill>
            <a:round/>
            <a:headEnd/>
            <a:tailEnd type="arrow" w="med" len="med"/>
          </a:ln>
        </p:spPr>
      </p:cxnSp>
      <p:cxnSp>
        <p:nvCxnSpPr>
          <p:cNvPr id="36870" name="Straight Connector 18"/>
          <p:cNvCxnSpPr>
            <a:cxnSpLocks noChangeShapeType="1"/>
          </p:cNvCxnSpPr>
          <p:nvPr/>
        </p:nvCxnSpPr>
        <p:spPr bwMode="auto">
          <a:xfrm>
            <a:off x="1752600" y="1447800"/>
            <a:ext cx="5410200" cy="0"/>
          </a:xfrm>
          <a:prstGeom prst="line">
            <a:avLst/>
          </a:prstGeom>
          <a:noFill/>
          <a:ln w="19050" algn="ctr">
            <a:solidFill>
              <a:schemeClr val="bg1"/>
            </a:solidFill>
            <a:round/>
            <a:headEnd/>
            <a:tailEnd/>
          </a:ln>
        </p:spPr>
      </p:cxnSp>
      <p:cxnSp>
        <p:nvCxnSpPr>
          <p:cNvPr id="36871" name="Straight Connector 44"/>
          <p:cNvCxnSpPr>
            <a:cxnSpLocks noChangeShapeType="1"/>
          </p:cNvCxnSpPr>
          <p:nvPr/>
        </p:nvCxnSpPr>
        <p:spPr bwMode="auto">
          <a:xfrm rot="5400000">
            <a:off x="4456113" y="1241425"/>
            <a:ext cx="381000" cy="3175"/>
          </a:xfrm>
          <a:prstGeom prst="line">
            <a:avLst/>
          </a:prstGeom>
          <a:noFill/>
          <a:ln w="19050" algn="ctr">
            <a:solidFill>
              <a:schemeClr val="bg1"/>
            </a:solidFill>
            <a:round/>
            <a:headEnd/>
            <a:tailEnd/>
          </a:ln>
        </p:spPr>
      </p:cxnSp>
      <p:cxnSp>
        <p:nvCxnSpPr>
          <p:cNvPr id="36872" name="Straight Arrow Connector 7"/>
          <p:cNvCxnSpPr>
            <a:cxnSpLocks noChangeShapeType="1"/>
          </p:cNvCxnSpPr>
          <p:nvPr/>
        </p:nvCxnSpPr>
        <p:spPr bwMode="auto">
          <a:xfrm rot="5400000">
            <a:off x="4420394" y="1659731"/>
            <a:ext cx="457200" cy="1588"/>
          </a:xfrm>
          <a:prstGeom prst="straightConnector1">
            <a:avLst/>
          </a:prstGeom>
          <a:noFill/>
          <a:ln w="19050" algn="ctr">
            <a:solidFill>
              <a:schemeClr val="bg1"/>
            </a:solidFill>
            <a:round/>
            <a:headEnd/>
            <a:tailEnd type="arrow" w="med" len="med"/>
          </a:ln>
        </p:spPr>
      </p:cxnSp>
      <p:sp>
        <p:nvSpPr>
          <p:cNvPr id="44058" name="TextBox 3"/>
          <p:cNvSpPr txBox="1">
            <a:spLocks noChangeArrowheads="1"/>
          </p:cNvSpPr>
          <p:nvPr/>
        </p:nvSpPr>
        <p:spPr bwMode="auto">
          <a:xfrm>
            <a:off x="3886200" y="1965325"/>
            <a:ext cx="1752600" cy="70167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cs typeface="Arial" charset="0"/>
              </a:rPr>
              <a:t>Different tubules</a:t>
            </a:r>
          </a:p>
        </p:txBody>
      </p:sp>
      <p:sp>
        <p:nvSpPr>
          <p:cNvPr id="44060" name="TextBox 3"/>
          <p:cNvSpPr txBox="1">
            <a:spLocks noChangeArrowheads="1"/>
          </p:cNvSpPr>
          <p:nvPr/>
        </p:nvSpPr>
        <p:spPr bwMode="auto">
          <a:xfrm>
            <a:off x="6477000" y="1965325"/>
            <a:ext cx="1676400" cy="70167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cs typeface="Arial" charset="0"/>
              </a:rPr>
              <a:t>Accessory Glands</a:t>
            </a:r>
          </a:p>
        </p:txBody>
      </p:sp>
      <p:sp>
        <p:nvSpPr>
          <p:cNvPr id="2" name="TextBox 3"/>
          <p:cNvSpPr txBox="1">
            <a:spLocks noChangeArrowheads="1"/>
          </p:cNvSpPr>
          <p:nvPr/>
        </p:nvSpPr>
        <p:spPr bwMode="auto">
          <a:xfrm>
            <a:off x="3048000" y="609600"/>
            <a:ext cx="3048000" cy="39687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cs typeface="Arial" charset="0"/>
              </a:rPr>
              <a:t>Male Reproductive System</a:t>
            </a:r>
          </a:p>
        </p:txBody>
      </p:sp>
      <p:sp>
        <p:nvSpPr>
          <p:cNvPr id="14351" name="TextBox 3"/>
          <p:cNvSpPr txBox="1">
            <a:spLocks noChangeArrowheads="1"/>
          </p:cNvSpPr>
          <p:nvPr/>
        </p:nvSpPr>
        <p:spPr bwMode="auto">
          <a:xfrm>
            <a:off x="4157663" y="2605088"/>
            <a:ext cx="1447800" cy="366712"/>
          </a:xfrm>
          <a:prstGeom prst="rect">
            <a:avLst/>
          </a:prstGeom>
          <a:noFill/>
          <a:ln w="9525">
            <a:noFill/>
            <a:miter lim="800000"/>
            <a:headEnd/>
            <a:tailEnd/>
          </a:ln>
        </p:spPr>
        <p:txBody>
          <a:bodyPr>
            <a:spAutoFit/>
          </a:bodyPr>
          <a:lstStyle/>
          <a:p>
            <a:r>
              <a:rPr lang="en-US">
                <a:solidFill>
                  <a:schemeClr val="bg1"/>
                </a:solidFill>
                <a:latin typeface="Calibri" pitchFamily="34" charset="0"/>
              </a:rPr>
              <a:t>Epididymis</a:t>
            </a:r>
          </a:p>
        </p:txBody>
      </p:sp>
      <p:sp>
        <p:nvSpPr>
          <p:cNvPr id="14352" name="TextBox 3"/>
          <p:cNvSpPr txBox="1">
            <a:spLocks noChangeArrowheads="1"/>
          </p:cNvSpPr>
          <p:nvPr/>
        </p:nvSpPr>
        <p:spPr bwMode="auto">
          <a:xfrm>
            <a:off x="4157663" y="2986088"/>
            <a:ext cx="1785937" cy="366712"/>
          </a:xfrm>
          <a:prstGeom prst="rect">
            <a:avLst/>
          </a:prstGeom>
          <a:noFill/>
          <a:ln w="9525">
            <a:noFill/>
            <a:miter lim="800000"/>
            <a:headEnd/>
            <a:tailEnd/>
          </a:ln>
        </p:spPr>
        <p:txBody>
          <a:bodyPr>
            <a:spAutoFit/>
          </a:bodyPr>
          <a:lstStyle/>
          <a:p>
            <a:r>
              <a:rPr lang="en-US">
                <a:solidFill>
                  <a:schemeClr val="bg1"/>
                </a:solidFill>
                <a:latin typeface="Calibri" pitchFamily="34" charset="0"/>
              </a:rPr>
              <a:t>Vas Deference</a:t>
            </a:r>
          </a:p>
        </p:txBody>
      </p:sp>
      <p:sp>
        <p:nvSpPr>
          <p:cNvPr id="14353" name="TextBox 3"/>
          <p:cNvSpPr txBox="1">
            <a:spLocks noChangeArrowheads="1"/>
          </p:cNvSpPr>
          <p:nvPr/>
        </p:nvSpPr>
        <p:spPr bwMode="auto">
          <a:xfrm>
            <a:off x="4191000" y="3367088"/>
            <a:ext cx="1752600" cy="366712"/>
          </a:xfrm>
          <a:prstGeom prst="rect">
            <a:avLst/>
          </a:prstGeom>
          <a:noFill/>
          <a:ln w="9525">
            <a:noFill/>
            <a:miter lim="800000"/>
            <a:headEnd/>
            <a:tailEnd/>
          </a:ln>
        </p:spPr>
        <p:txBody>
          <a:bodyPr>
            <a:spAutoFit/>
          </a:bodyPr>
          <a:lstStyle/>
          <a:p>
            <a:r>
              <a:rPr lang="en-US">
                <a:solidFill>
                  <a:schemeClr val="bg1"/>
                </a:solidFill>
                <a:latin typeface="Calibri" pitchFamily="34" charset="0"/>
              </a:rPr>
              <a:t>Ejaculatory duct</a:t>
            </a:r>
          </a:p>
        </p:txBody>
      </p:sp>
      <p:sp>
        <p:nvSpPr>
          <p:cNvPr id="36879" name="Line 19"/>
          <p:cNvSpPr>
            <a:spLocks noChangeShapeType="1"/>
          </p:cNvSpPr>
          <p:nvPr/>
        </p:nvSpPr>
        <p:spPr bwMode="auto">
          <a:xfrm>
            <a:off x="4038600" y="2743200"/>
            <a:ext cx="0" cy="838200"/>
          </a:xfrm>
          <a:prstGeom prst="line">
            <a:avLst/>
          </a:prstGeom>
          <a:noFill/>
          <a:ln w="9525">
            <a:solidFill>
              <a:schemeClr val="tx1"/>
            </a:solidFill>
            <a:round/>
            <a:headEnd/>
            <a:tailEnd/>
          </a:ln>
        </p:spPr>
        <p:txBody>
          <a:bodyPr/>
          <a:lstStyle/>
          <a:p>
            <a:endParaRPr lang="en-US"/>
          </a:p>
        </p:txBody>
      </p:sp>
      <p:sp>
        <p:nvSpPr>
          <p:cNvPr id="36880" name="Line 20"/>
          <p:cNvSpPr>
            <a:spLocks noChangeShapeType="1"/>
          </p:cNvSpPr>
          <p:nvPr/>
        </p:nvSpPr>
        <p:spPr bwMode="auto">
          <a:xfrm>
            <a:off x="4038600" y="2743200"/>
            <a:ext cx="152400" cy="0"/>
          </a:xfrm>
          <a:prstGeom prst="line">
            <a:avLst/>
          </a:prstGeom>
          <a:noFill/>
          <a:ln w="9525">
            <a:solidFill>
              <a:schemeClr val="tx1"/>
            </a:solidFill>
            <a:round/>
            <a:headEnd/>
            <a:tailEnd type="triangle" w="med" len="med"/>
          </a:ln>
        </p:spPr>
        <p:txBody>
          <a:bodyPr/>
          <a:lstStyle/>
          <a:p>
            <a:endParaRPr lang="en-US"/>
          </a:p>
        </p:txBody>
      </p:sp>
      <p:sp>
        <p:nvSpPr>
          <p:cNvPr id="36881" name="Line 21"/>
          <p:cNvSpPr>
            <a:spLocks noChangeShapeType="1"/>
          </p:cNvSpPr>
          <p:nvPr/>
        </p:nvSpPr>
        <p:spPr bwMode="auto">
          <a:xfrm>
            <a:off x="4038600" y="3186113"/>
            <a:ext cx="152400" cy="0"/>
          </a:xfrm>
          <a:prstGeom prst="line">
            <a:avLst/>
          </a:prstGeom>
          <a:noFill/>
          <a:ln w="9525">
            <a:solidFill>
              <a:schemeClr val="tx1"/>
            </a:solidFill>
            <a:round/>
            <a:headEnd/>
            <a:tailEnd type="triangle" w="med" len="med"/>
          </a:ln>
        </p:spPr>
        <p:txBody>
          <a:bodyPr/>
          <a:lstStyle/>
          <a:p>
            <a:endParaRPr lang="en-US"/>
          </a:p>
        </p:txBody>
      </p:sp>
      <p:sp>
        <p:nvSpPr>
          <p:cNvPr id="36882" name="Line 22"/>
          <p:cNvSpPr>
            <a:spLocks noChangeShapeType="1"/>
          </p:cNvSpPr>
          <p:nvPr/>
        </p:nvSpPr>
        <p:spPr bwMode="auto">
          <a:xfrm>
            <a:off x="4038600" y="3581400"/>
            <a:ext cx="152400" cy="0"/>
          </a:xfrm>
          <a:prstGeom prst="line">
            <a:avLst/>
          </a:prstGeom>
          <a:noFill/>
          <a:ln w="9525">
            <a:solidFill>
              <a:schemeClr val="tx1"/>
            </a:solidFill>
            <a:round/>
            <a:headEnd/>
            <a:tailEnd type="triangle" w="med" len="med"/>
          </a:ln>
        </p:spPr>
        <p:txBody>
          <a:bodyPr/>
          <a:lstStyle/>
          <a:p>
            <a:endParaRPr lang="en-US"/>
          </a:p>
        </p:txBody>
      </p:sp>
      <p:sp>
        <p:nvSpPr>
          <p:cNvPr id="14359" name="TextBox 3"/>
          <p:cNvSpPr txBox="1">
            <a:spLocks noChangeArrowheads="1"/>
          </p:cNvSpPr>
          <p:nvPr/>
        </p:nvSpPr>
        <p:spPr bwMode="auto">
          <a:xfrm>
            <a:off x="6824663" y="2590800"/>
            <a:ext cx="1785937" cy="366713"/>
          </a:xfrm>
          <a:prstGeom prst="rect">
            <a:avLst/>
          </a:prstGeom>
          <a:noFill/>
          <a:ln w="9525">
            <a:noFill/>
            <a:miter lim="800000"/>
            <a:headEnd/>
            <a:tailEnd/>
          </a:ln>
        </p:spPr>
        <p:txBody>
          <a:bodyPr>
            <a:spAutoFit/>
          </a:bodyPr>
          <a:lstStyle/>
          <a:p>
            <a:r>
              <a:rPr lang="en-US">
                <a:solidFill>
                  <a:schemeClr val="bg1"/>
                </a:solidFill>
                <a:latin typeface="Calibri" pitchFamily="34" charset="0"/>
              </a:rPr>
              <a:t>Seminal Vescicle</a:t>
            </a:r>
          </a:p>
        </p:txBody>
      </p:sp>
      <p:sp>
        <p:nvSpPr>
          <p:cNvPr id="14360" name="TextBox 3"/>
          <p:cNvSpPr txBox="1">
            <a:spLocks noChangeArrowheads="1"/>
          </p:cNvSpPr>
          <p:nvPr/>
        </p:nvSpPr>
        <p:spPr bwMode="auto">
          <a:xfrm>
            <a:off x="6824663" y="2971800"/>
            <a:ext cx="1785937" cy="366713"/>
          </a:xfrm>
          <a:prstGeom prst="rect">
            <a:avLst/>
          </a:prstGeom>
          <a:noFill/>
          <a:ln w="9525">
            <a:noFill/>
            <a:miter lim="800000"/>
            <a:headEnd/>
            <a:tailEnd/>
          </a:ln>
        </p:spPr>
        <p:txBody>
          <a:bodyPr>
            <a:spAutoFit/>
          </a:bodyPr>
          <a:lstStyle/>
          <a:p>
            <a:r>
              <a:rPr lang="en-US">
                <a:solidFill>
                  <a:schemeClr val="bg1"/>
                </a:solidFill>
                <a:latin typeface="Calibri" pitchFamily="34" charset="0"/>
              </a:rPr>
              <a:t>Prostate Gland</a:t>
            </a:r>
          </a:p>
        </p:txBody>
      </p:sp>
      <p:sp>
        <p:nvSpPr>
          <p:cNvPr id="14361" name="TextBox 3"/>
          <p:cNvSpPr txBox="1">
            <a:spLocks noChangeArrowheads="1"/>
          </p:cNvSpPr>
          <p:nvPr/>
        </p:nvSpPr>
        <p:spPr bwMode="auto">
          <a:xfrm>
            <a:off x="6858000" y="3352800"/>
            <a:ext cx="1752600" cy="366713"/>
          </a:xfrm>
          <a:prstGeom prst="rect">
            <a:avLst/>
          </a:prstGeom>
          <a:noFill/>
          <a:ln w="9525">
            <a:noFill/>
            <a:miter lim="800000"/>
            <a:headEnd/>
            <a:tailEnd/>
          </a:ln>
        </p:spPr>
        <p:txBody>
          <a:bodyPr>
            <a:spAutoFit/>
          </a:bodyPr>
          <a:lstStyle/>
          <a:p>
            <a:r>
              <a:rPr lang="en-US">
                <a:solidFill>
                  <a:schemeClr val="bg1"/>
                </a:solidFill>
                <a:latin typeface="Calibri" pitchFamily="34" charset="0"/>
              </a:rPr>
              <a:t>Cowper’s Gland</a:t>
            </a:r>
          </a:p>
        </p:txBody>
      </p:sp>
      <p:sp>
        <p:nvSpPr>
          <p:cNvPr id="36886" name="Line 26"/>
          <p:cNvSpPr>
            <a:spLocks noChangeShapeType="1"/>
          </p:cNvSpPr>
          <p:nvPr/>
        </p:nvSpPr>
        <p:spPr bwMode="auto">
          <a:xfrm>
            <a:off x="6705600" y="2728913"/>
            <a:ext cx="0" cy="838200"/>
          </a:xfrm>
          <a:prstGeom prst="line">
            <a:avLst/>
          </a:prstGeom>
          <a:noFill/>
          <a:ln w="9525">
            <a:solidFill>
              <a:schemeClr val="tx1"/>
            </a:solidFill>
            <a:round/>
            <a:headEnd/>
            <a:tailEnd/>
          </a:ln>
        </p:spPr>
        <p:txBody>
          <a:bodyPr/>
          <a:lstStyle/>
          <a:p>
            <a:endParaRPr lang="en-US"/>
          </a:p>
        </p:txBody>
      </p:sp>
      <p:sp>
        <p:nvSpPr>
          <p:cNvPr id="36887" name="Line 27"/>
          <p:cNvSpPr>
            <a:spLocks noChangeShapeType="1"/>
          </p:cNvSpPr>
          <p:nvPr/>
        </p:nvSpPr>
        <p:spPr bwMode="auto">
          <a:xfrm>
            <a:off x="6705600" y="2728913"/>
            <a:ext cx="152400" cy="0"/>
          </a:xfrm>
          <a:prstGeom prst="line">
            <a:avLst/>
          </a:prstGeom>
          <a:noFill/>
          <a:ln w="9525">
            <a:solidFill>
              <a:schemeClr val="tx1"/>
            </a:solidFill>
            <a:round/>
            <a:headEnd/>
            <a:tailEnd type="triangle" w="med" len="med"/>
          </a:ln>
        </p:spPr>
        <p:txBody>
          <a:bodyPr/>
          <a:lstStyle/>
          <a:p>
            <a:endParaRPr lang="en-US"/>
          </a:p>
        </p:txBody>
      </p:sp>
      <p:sp>
        <p:nvSpPr>
          <p:cNvPr id="36888" name="Line 28"/>
          <p:cNvSpPr>
            <a:spLocks noChangeShapeType="1"/>
          </p:cNvSpPr>
          <p:nvPr/>
        </p:nvSpPr>
        <p:spPr bwMode="auto">
          <a:xfrm>
            <a:off x="6705600" y="3171825"/>
            <a:ext cx="152400" cy="0"/>
          </a:xfrm>
          <a:prstGeom prst="line">
            <a:avLst/>
          </a:prstGeom>
          <a:noFill/>
          <a:ln w="9525">
            <a:solidFill>
              <a:schemeClr val="tx1"/>
            </a:solidFill>
            <a:round/>
            <a:headEnd/>
            <a:tailEnd type="triangle" w="med" len="med"/>
          </a:ln>
        </p:spPr>
        <p:txBody>
          <a:bodyPr/>
          <a:lstStyle/>
          <a:p>
            <a:endParaRPr lang="en-US"/>
          </a:p>
        </p:txBody>
      </p:sp>
      <p:sp>
        <p:nvSpPr>
          <p:cNvPr id="36889" name="Line 29"/>
          <p:cNvSpPr>
            <a:spLocks noChangeShapeType="1"/>
          </p:cNvSpPr>
          <p:nvPr/>
        </p:nvSpPr>
        <p:spPr bwMode="auto">
          <a:xfrm>
            <a:off x="6705600" y="3567113"/>
            <a:ext cx="152400" cy="0"/>
          </a:xfrm>
          <a:prstGeom prst="line">
            <a:avLst/>
          </a:prstGeom>
          <a:noFill/>
          <a:ln w="9525">
            <a:solidFill>
              <a:schemeClr val="tx1"/>
            </a:solidFill>
            <a:round/>
            <a:headEnd/>
            <a:tailEnd type="triangle" w="med" len="med"/>
          </a:ln>
        </p:spPr>
        <p:txBody>
          <a:bodyPr/>
          <a:lstStyle/>
          <a:p>
            <a:endParaRPr lang="en-US"/>
          </a:p>
        </p:txBody>
      </p:sp>
      <p:grpSp>
        <p:nvGrpSpPr>
          <p:cNvPr id="36890" name="Group 10"/>
          <p:cNvGrpSpPr>
            <a:grpSpLocks/>
          </p:cNvGrpSpPr>
          <p:nvPr/>
        </p:nvGrpSpPr>
        <p:grpSpPr bwMode="auto">
          <a:xfrm>
            <a:off x="0" y="152400"/>
            <a:ext cx="9144000" cy="366713"/>
            <a:chOff x="0" y="192"/>
            <a:chExt cx="5760" cy="231"/>
          </a:xfrm>
        </p:grpSpPr>
        <p:sp>
          <p:nvSpPr>
            <p:cNvPr id="36891"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6</a:t>
              </a:r>
              <a:endParaRPr lang="en-US" dirty="0">
                <a:solidFill>
                  <a:schemeClr val="bg1"/>
                </a:solidFill>
                <a:latin typeface="Monotype Corsiva" pitchFamily="66" charset="0"/>
                <a:cs typeface="Arial" charset="0"/>
              </a:endParaRPr>
            </a:p>
          </p:txBody>
        </p:sp>
        <p:sp>
          <p:nvSpPr>
            <p:cNvPr id="36892"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36893"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49"/>
                                        </p:tgtEl>
                                        <p:attrNameLst>
                                          <p:attrName>style.visibility</p:attrName>
                                        </p:attrNameLst>
                                      </p:cBhvr>
                                      <p:to>
                                        <p:strVal val="visible"/>
                                      </p:to>
                                    </p:set>
                                    <p:animEffect transition="in" filter="dissolve">
                                      <p:cBhvr>
                                        <p:cTn id="7" dur="500"/>
                                        <p:tgtEl>
                                          <p:spTgt spid="440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58"/>
                                        </p:tgtEl>
                                        <p:attrNameLst>
                                          <p:attrName>style.visibility</p:attrName>
                                        </p:attrNameLst>
                                      </p:cBhvr>
                                      <p:to>
                                        <p:strVal val="visible"/>
                                      </p:to>
                                    </p:set>
                                    <p:animEffect transition="in" filter="dissolve">
                                      <p:cBhvr>
                                        <p:cTn id="12" dur="500"/>
                                        <p:tgtEl>
                                          <p:spTgt spid="4405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60"/>
                                        </p:tgtEl>
                                        <p:attrNameLst>
                                          <p:attrName>style.visibility</p:attrName>
                                        </p:attrNameLst>
                                      </p:cBhvr>
                                      <p:to>
                                        <p:strVal val="visible"/>
                                      </p:to>
                                    </p:set>
                                    <p:animEffect transition="in" filter="dissolve">
                                      <p:cBhvr>
                                        <p:cTn id="17" dur="500"/>
                                        <p:tgtEl>
                                          <p:spTgt spid="4406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par>
                                <p:cTn id="23" presetID="2" presetClass="entr" presetSubtype="8" fill="hold" grpId="0" nodeType="withEffect">
                                  <p:stCondLst>
                                    <p:cond delay="0"/>
                                  </p:stCondLst>
                                  <p:childTnLst>
                                    <p:set>
                                      <p:cBhvr>
                                        <p:cTn id="24" dur="1" fill="hold">
                                          <p:stCondLst>
                                            <p:cond delay="0"/>
                                          </p:stCondLst>
                                        </p:cTn>
                                        <p:tgtEl>
                                          <p:spTgt spid="14351"/>
                                        </p:tgtEl>
                                        <p:attrNameLst>
                                          <p:attrName>style.visibility</p:attrName>
                                        </p:attrNameLst>
                                      </p:cBhvr>
                                      <p:to>
                                        <p:strVal val="visible"/>
                                      </p:to>
                                    </p:set>
                                    <p:anim calcmode="lin" valueType="num">
                                      <p:cBhvr additive="base">
                                        <p:cTn id="25" dur="2000" fill="hold"/>
                                        <p:tgtEl>
                                          <p:spTgt spid="14351"/>
                                        </p:tgtEl>
                                        <p:attrNameLst>
                                          <p:attrName>ppt_x</p:attrName>
                                        </p:attrNameLst>
                                      </p:cBhvr>
                                      <p:tavLst>
                                        <p:tav tm="0">
                                          <p:val>
                                            <p:strVal val="0-#ppt_w/2"/>
                                          </p:val>
                                        </p:tav>
                                        <p:tav tm="100000">
                                          <p:val>
                                            <p:strVal val="#ppt_x"/>
                                          </p:val>
                                        </p:tav>
                                      </p:tavLst>
                                    </p:anim>
                                    <p:anim calcmode="lin" valueType="num">
                                      <p:cBhvr additive="base">
                                        <p:cTn id="26" dur="2000" fill="hold"/>
                                        <p:tgtEl>
                                          <p:spTgt spid="1435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4352"/>
                                        </p:tgtEl>
                                        <p:attrNameLst>
                                          <p:attrName>style.visibility</p:attrName>
                                        </p:attrNameLst>
                                      </p:cBhvr>
                                      <p:to>
                                        <p:strVal val="visible"/>
                                      </p:to>
                                    </p:set>
                                    <p:anim calcmode="lin" valueType="num">
                                      <p:cBhvr additive="base">
                                        <p:cTn id="29" dur="2000" fill="hold"/>
                                        <p:tgtEl>
                                          <p:spTgt spid="14352"/>
                                        </p:tgtEl>
                                        <p:attrNameLst>
                                          <p:attrName>ppt_x</p:attrName>
                                        </p:attrNameLst>
                                      </p:cBhvr>
                                      <p:tavLst>
                                        <p:tav tm="0">
                                          <p:val>
                                            <p:strVal val="0-#ppt_w/2"/>
                                          </p:val>
                                        </p:tav>
                                        <p:tav tm="100000">
                                          <p:val>
                                            <p:strVal val="#ppt_x"/>
                                          </p:val>
                                        </p:tav>
                                      </p:tavLst>
                                    </p:anim>
                                    <p:anim calcmode="lin" valueType="num">
                                      <p:cBhvr additive="base">
                                        <p:cTn id="30" dur="2000" fill="hold"/>
                                        <p:tgtEl>
                                          <p:spTgt spid="1435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4353"/>
                                        </p:tgtEl>
                                        <p:attrNameLst>
                                          <p:attrName>style.visibility</p:attrName>
                                        </p:attrNameLst>
                                      </p:cBhvr>
                                      <p:to>
                                        <p:strVal val="visible"/>
                                      </p:to>
                                    </p:set>
                                    <p:anim calcmode="lin" valueType="num">
                                      <p:cBhvr additive="base">
                                        <p:cTn id="33" dur="2000" fill="hold"/>
                                        <p:tgtEl>
                                          <p:spTgt spid="14353"/>
                                        </p:tgtEl>
                                        <p:attrNameLst>
                                          <p:attrName>ppt_x</p:attrName>
                                        </p:attrNameLst>
                                      </p:cBhvr>
                                      <p:tavLst>
                                        <p:tav tm="0">
                                          <p:val>
                                            <p:strVal val="0-#ppt_w/2"/>
                                          </p:val>
                                        </p:tav>
                                        <p:tav tm="100000">
                                          <p:val>
                                            <p:strVal val="#ppt_x"/>
                                          </p:val>
                                        </p:tav>
                                      </p:tavLst>
                                    </p:anim>
                                    <p:anim calcmode="lin" valueType="num">
                                      <p:cBhvr additive="base">
                                        <p:cTn id="34" dur="2000" fill="hold"/>
                                        <p:tgtEl>
                                          <p:spTgt spid="1435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4359"/>
                                        </p:tgtEl>
                                        <p:attrNameLst>
                                          <p:attrName>style.visibility</p:attrName>
                                        </p:attrNameLst>
                                      </p:cBhvr>
                                      <p:to>
                                        <p:strVal val="visible"/>
                                      </p:to>
                                    </p:set>
                                    <p:anim calcmode="lin" valueType="num">
                                      <p:cBhvr additive="base">
                                        <p:cTn id="37" dur="2000" fill="hold"/>
                                        <p:tgtEl>
                                          <p:spTgt spid="14359"/>
                                        </p:tgtEl>
                                        <p:attrNameLst>
                                          <p:attrName>ppt_x</p:attrName>
                                        </p:attrNameLst>
                                      </p:cBhvr>
                                      <p:tavLst>
                                        <p:tav tm="0">
                                          <p:val>
                                            <p:strVal val="0-#ppt_w/2"/>
                                          </p:val>
                                        </p:tav>
                                        <p:tav tm="100000">
                                          <p:val>
                                            <p:strVal val="#ppt_x"/>
                                          </p:val>
                                        </p:tav>
                                      </p:tavLst>
                                    </p:anim>
                                    <p:anim calcmode="lin" valueType="num">
                                      <p:cBhvr additive="base">
                                        <p:cTn id="38" dur="2000" fill="hold"/>
                                        <p:tgtEl>
                                          <p:spTgt spid="14359"/>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4360"/>
                                        </p:tgtEl>
                                        <p:attrNameLst>
                                          <p:attrName>style.visibility</p:attrName>
                                        </p:attrNameLst>
                                      </p:cBhvr>
                                      <p:to>
                                        <p:strVal val="visible"/>
                                      </p:to>
                                    </p:set>
                                    <p:anim calcmode="lin" valueType="num">
                                      <p:cBhvr additive="base">
                                        <p:cTn id="41" dur="2000" fill="hold"/>
                                        <p:tgtEl>
                                          <p:spTgt spid="14360"/>
                                        </p:tgtEl>
                                        <p:attrNameLst>
                                          <p:attrName>ppt_x</p:attrName>
                                        </p:attrNameLst>
                                      </p:cBhvr>
                                      <p:tavLst>
                                        <p:tav tm="0">
                                          <p:val>
                                            <p:strVal val="0-#ppt_w/2"/>
                                          </p:val>
                                        </p:tav>
                                        <p:tav tm="100000">
                                          <p:val>
                                            <p:strVal val="#ppt_x"/>
                                          </p:val>
                                        </p:tav>
                                      </p:tavLst>
                                    </p:anim>
                                    <p:anim calcmode="lin" valueType="num">
                                      <p:cBhvr additive="base">
                                        <p:cTn id="42" dur="2000" fill="hold"/>
                                        <p:tgtEl>
                                          <p:spTgt spid="14360"/>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4361"/>
                                        </p:tgtEl>
                                        <p:attrNameLst>
                                          <p:attrName>style.visibility</p:attrName>
                                        </p:attrNameLst>
                                      </p:cBhvr>
                                      <p:to>
                                        <p:strVal val="visible"/>
                                      </p:to>
                                    </p:set>
                                    <p:anim calcmode="lin" valueType="num">
                                      <p:cBhvr additive="base">
                                        <p:cTn id="45" dur="2000" fill="hold"/>
                                        <p:tgtEl>
                                          <p:spTgt spid="14361"/>
                                        </p:tgtEl>
                                        <p:attrNameLst>
                                          <p:attrName>ppt_x</p:attrName>
                                        </p:attrNameLst>
                                      </p:cBhvr>
                                      <p:tavLst>
                                        <p:tav tm="0">
                                          <p:val>
                                            <p:strVal val="0-#ppt_w/2"/>
                                          </p:val>
                                        </p:tav>
                                        <p:tav tm="100000">
                                          <p:val>
                                            <p:strVal val="#ppt_x"/>
                                          </p:val>
                                        </p:tav>
                                      </p:tavLst>
                                    </p:anim>
                                    <p:anim calcmode="lin" valueType="num">
                                      <p:cBhvr additive="base">
                                        <p:cTn id="46" dur="2000" fill="hold"/>
                                        <p:tgtEl>
                                          <p:spTgt spid="143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9" grpId="0"/>
      <p:bldP spid="44058" grpId="0"/>
      <p:bldP spid="44060" grpId="0"/>
      <p:bldP spid="2" grpId="0"/>
      <p:bldP spid="14351" grpId="0"/>
      <p:bldP spid="14352" grpId="0"/>
      <p:bldP spid="14353" grpId="0"/>
      <p:bldP spid="14359" grpId="0"/>
      <p:bldP spid="14360" grpId="0"/>
      <p:bldP spid="143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940076"/>
            <a:ext cx="8331200" cy="2308324"/>
          </a:xfrm>
          <a:prstGeom prst="rect">
            <a:avLst/>
          </a:prstGeom>
        </p:spPr>
        <p:txBody>
          <a:bodyPr wrap="square">
            <a:spAutoFit/>
          </a:bodyPr>
          <a:lstStyle/>
          <a:p>
            <a:r>
              <a:rPr lang="en-US" sz="1600" dirty="0" smtClean="0">
                <a:solidFill>
                  <a:schemeClr val="bg1"/>
                </a:solidFill>
              </a:rPr>
              <a:t>The </a:t>
            </a:r>
            <a:r>
              <a:rPr lang="en-US" sz="1600" b="1" dirty="0" smtClean="0">
                <a:solidFill>
                  <a:schemeClr val="bg1"/>
                </a:solidFill>
              </a:rPr>
              <a:t>testes </a:t>
            </a:r>
            <a:r>
              <a:rPr lang="en-US" sz="1600" dirty="0" smtClean="0">
                <a:solidFill>
                  <a:schemeClr val="bg1"/>
                </a:solidFill>
              </a:rPr>
              <a:t>are oval bodies that average about 1.5 to 3 inches (4 to 7 centimeters) in length and 20 to 25 milliliters in volume. The testes have two primary functions:</a:t>
            </a:r>
          </a:p>
          <a:p>
            <a:r>
              <a:rPr lang="en-US" sz="1600" dirty="0" smtClean="0">
                <a:solidFill>
                  <a:schemeClr val="bg1"/>
                </a:solidFill>
              </a:rPr>
              <a:t>Producing sperm (which carry the man's genes)</a:t>
            </a:r>
          </a:p>
          <a:p>
            <a:r>
              <a:rPr lang="en-US" sz="1600" dirty="0" smtClean="0">
                <a:solidFill>
                  <a:schemeClr val="bg1"/>
                </a:solidFill>
              </a:rPr>
              <a:t>Producing testosterone (the primary male sex hormone)</a:t>
            </a:r>
          </a:p>
          <a:p>
            <a:r>
              <a:rPr lang="en-US" sz="1600" dirty="0" smtClean="0">
                <a:solidFill>
                  <a:schemeClr val="bg1"/>
                </a:solidFill>
              </a:rPr>
              <a:t>The </a:t>
            </a:r>
            <a:r>
              <a:rPr lang="en-US" sz="1600" b="1" dirty="0" smtClean="0">
                <a:solidFill>
                  <a:schemeClr val="bg1"/>
                </a:solidFill>
              </a:rPr>
              <a:t>epididymis </a:t>
            </a:r>
            <a:r>
              <a:rPr lang="en-US" sz="1600" dirty="0" smtClean="0">
                <a:solidFill>
                  <a:schemeClr val="bg1"/>
                </a:solidFill>
              </a:rPr>
              <a:t>is a collection of coiled microscopic tubes that collects sperm from the testis </a:t>
            </a:r>
          </a:p>
          <a:p>
            <a:r>
              <a:rPr lang="en-US" sz="1600" dirty="0" smtClean="0">
                <a:solidFill>
                  <a:schemeClr val="bg1"/>
                </a:solidFill>
              </a:rPr>
              <a:t>The </a:t>
            </a:r>
            <a:r>
              <a:rPr lang="en-US" sz="1600" b="1" dirty="0" smtClean="0">
                <a:solidFill>
                  <a:schemeClr val="bg1"/>
                </a:solidFill>
              </a:rPr>
              <a:t>vas deferens </a:t>
            </a:r>
            <a:r>
              <a:rPr lang="en-US" sz="1600" dirty="0" smtClean="0">
                <a:solidFill>
                  <a:schemeClr val="bg1"/>
                </a:solidFill>
              </a:rPr>
              <a:t>is a firm tube that transports sperm from the epididymis. The </a:t>
            </a:r>
            <a:r>
              <a:rPr lang="en-US" sz="1600" b="1" dirty="0" smtClean="0">
                <a:solidFill>
                  <a:schemeClr val="bg1"/>
                </a:solidFill>
              </a:rPr>
              <a:t>urethra </a:t>
            </a:r>
            <a:r>
              <a:rPr lang="en-US" sz="1600" dirty="0" smtClean="0">
                <a:solidFill>
                  <a:schemeClr val="bg1"/>
                </a:solidFill>
              </a:rPr>
              <a:t>.</a:t>
            </a:r>
          </a:p>
          <a:p>
            <a:r>
              <a:rPr lang="en-US" sz="1600" dirty="0" smtClean="0">
                <a:solidFill>
                  <a:schemeClr val="bg1"/>
                </a:solidFill>
              </a:rPr>
              <a:t>The </a:t>
            </a:r>
            <a:r>
              <a:rPr lang="en-US" sz="1600" b="1" dirty="0" smtClean="0">
                <a:solidFill>
                  <a:schemeClr val="bg1"/>
                </a:solidFill>
              </a:rPr>
              <a:t>prostate</a:t>
            </a:r>
            <a:r>
              <a:rPr lang="en-US" sz="1600" dirty="0" smtClean="0">
                <a:solidFill>
                  <a:schemeClr val="bg1"/>
                </a:solidFill>
              </a:rPr>
              <a:t>.</a:t>
            </a:r>
          </a:p>
          <a:p>
            <a:r>
              <a:rPr lang="en-US" sz="1600" dirty="0" smtClean="0">
                <a:solidFill>
                  <a:schemeClr val="bg1"/>
                </a:solidFill>
              </a:rPr>
              <a:t>The </a:t>
            </a:r>
            <a:r>
              <a:rPr lang="en-US" sz="1600" b="1" dirty="0" smtClean="0">
                <a:solidFill>
                  <a:schemeClr val="bg1"/>
                </a:solidFill>
              </a:rPr>
              <a:t>seminal vesicles</a:t>
            </a:r>
            <a:endParaRPr lang="en-US" sz="1600" dirty="0">
              <a:solidFill>
                <a:schemeClr val="bg1"/>
              </a:solidFill>
            </a:endParaRPr>
          </a:p>
        </p:txBody>
      </p:sp>
      <p:pic>
        <p:nvPicPr>
          <p:cNvPr id="3" name="Picture 2" descr="http://mmp.vfu.cz/frvs2011/texty_en/fig68.gif"/>
          <p:cNvPicPr>
            <a:picLocks noChangeAspect="1" noChangeArrowheads="1"/>
          </p:cNvPicPr>
          <p:nvPr/>
        </p:nvPicPr>
        <p:blipFill>
          <a:blip r:embed="rId2" cstate="print"/>
          <a:srcRect/>
          <a:stretch>
            <a:fillRect/>
          </a:stretch>
        </p:blipFill>
        <p:spPr bwMode="auto">
          <a:xfrm>
            <a:off x="1905000" y="429536"/>
            <a:ext cx="6248400" cy="3380464"/>
          </a:xfrm>
          <a:prstGeom prst="rect">
            <a:avLst/>
          </a:prstGeom>
          <a:noFill/>
        </p:spPr>
      </p:pic>
      <p:sp>
        <p:nvSpPr>
          <p:cNvPr id="4" name="Rectangle 12"/>
          <p:cNvSpPr>
            <a:spLocks noChangeArrowheads="1"/>
          </p:cNvSpPr>
          <p:nvPr/>
        </p:nvSpPr>
        <p:spPr bwMode="auto">
          <a:xfrm>
            <a:off x="444500" y="852375"/>
            <a:ext cx="1308100" cy="369888"/>
          </a:xfrm>
          <a:prstGeom prst="rect">
            <a:avLst/>
          </a:prstGeom>
          <a:noFill/>
          <a:ln w="9525">
            <a:noFill/>
            <a:miter lim="800000"/>
            <a:headEnd/>
            <a:tailEnd/>
          </a:ln>
        </p:spPr>
        <p:txBody>
          <a:bodyPr wrap="none">
            <a:spAutoFit/>
          </a:bodyPr>
          <a:lstStyle/>
          <a:p>
            <a:r>
              <a:rPr lang="en-US" b="1" dirty="0">
                <a:solidFill>
                  <a:schemeClr val="bg1"/>
                </a:solidFill>
              </a:rPr>
              <a:t>The Testis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0"/>
          <p:cNvGrpSpPr>
            <a:grpSpLocks/>
          </p:cNvGrpSpPr>
          <p:nvPr/>
        </p:nvGrpSpPr>
        <p:grpSpPr bwMode="auto">
          <a:xfrm>
            <a:off x="0" y="304800"/>
            <a:ext cx="9144000" cy="366713"/>
            <a:chOff x="0" y="192"/>
            <a:chExt cx="5760" cy="231"/>
          </a:xfrm>
        </p:grpSpPr>
        <p:sp>
          <p:nvSpPr>
            <p:cNvPr id="37891"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6</a:t>
              </a:r>
              <a:endParaRPr lang="en-US" dirty="0">
                <a:solidFill>
                  <a:schemeClr val="bg1"/>
                </a:solidFill>
                <a:latin typeface="Monotype Corsiva" pitchFamily="66" charset="0"/>
                <a:cs typeface="Arial" charset="0"/>
              </a:endParaRPr>
            </a:p>
          </p:txBody>
        </p:sp>
        <p:sp>
          <p:nvSpPr>
            <p:cNvPr id="37892"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37893"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
        <p:nvSpPr>
          <p:cNvPr id="37894" name="Rectangle 12"/>
          <p:cNvSpPr>
            <a:spLocks noChangeArrowheads="1"/>
          </p:cNvSpPr>
          <p:nvPr/>
        </p:nvSpPr>
        <p:spPr bwMode="auto">
          <a:xfrm>
            <a:off x="1066800" y="838200"/>
            <a:ext cx="1308100" cy="369888"/>
          </a:xfrm>
          <a:prstGeom prst="rect">
            <a:avLst/>
          </a:prstGeom>
          <a:noFill/>
          <a:ln w="9525">
            <a:noFill/>
            <a:miter lim="800000"/>
            <a:headEnd/>
            <a:tailEnd/>
          </a:ln>
        </p:spPr>
        <p:txBody>
          <a:bodyPr wrap="none">
            <a:spAutoFit/>
          </a:bodyPr>
          <a:lstStyle/>
          <a:p>
            <a:r>
              <a:rPr lang="en-US" b="1" dirty="0">
                <a:solidFill>
                  <a:schemeClr val="bg1"/>
                </a:solidFill>
              </a:rPr>
              <a:t>The Testis</a:t>
            </a:r>
          </a:p>
        </p:txBody>
      </p:sp>
      <p:pic>
        <p:nvPicPr>
          <p:cNvPr id="37895" name="Picture 9" descr="tey011he"/>
          <p:cNvPicPr>
            <a:picLocks noChangeAspect="1" noChangeArrowheads="1"/>
          </p:cNvPicPr>
          <p:nvPr/>
        </p:nvPicPr>
        <p:blipFill>
          <a:blip r:embed="rId2" cstate="print"/>
          <a:srcRect/>
          <a:stretch>
            <a:fillRect/>
          </a:stretch>
        </p:blipFill>
        <p:spPr bwMode="auto">
          <a:xfrm>
            <a:off x="5410200" y="838200"/>
            <a:ext cx="3429000" cy="3048000"/>
          </a:xfrm>
          <a:prstGeom prst="rect">
            <a:avLst/>
          </a:prstGeom>
          <a:noFill/>
          <a:ln w="9525">
            <a:noFill/>
            <a:miter lim="800000"/>
            <a:headEnd/>
            <a:tailEnd/>
          </a:ln>
        </p:spPr>
      </p:pic>
      <p:sp>
        <p:nvSpPr>
          <p:cNvPr id="37896" name="TextBox 10"/>
          <p:cNvSpPr txBox="1">
            <a:spLocks noChangeArrowheads="1"/>
          </p:cNvSpPr>
          <p:nvPr/>
        </p:nvSpPr>
        <p:spPr bwMode="auto">
          <a:xfrm>
            <a:off x="381000" y="1676400"/>
            <a:ext cx="4343400" cy="3937000"/>
          </a:xfrm>
          <a:prstGeom prst="rect">
            <a:avLst/>
          </a:prstGeom>
          <a:noFill/>
          <a:ln w="9525">
            <a:noFill/>
            <a:miter lim="800000"/>
            <a:headEnd/>
            <a:tailEnd/>
          </a:ln>
        </p:spPr>
        <p:txBody>
          <a:bodyPr>
            <a:spAutoFit/>
          </a:bodyPr>
          <a:lstStyle/>
          <a:p>
            <a:r>
              <a:rPr lang="en-US">
                <a:solidFill>
                  <a:schemeClr val="bg1"/>
                </a:solidFill>
              </a:rPr>
              <a:t>Testis is composed of functional units termed seminiferous tubules. Seminiferous tubules are bound together with connective tissue termed as inter tubular connective tissues. The outer layer of the testis is called tunica albugenia.</a:t>
            </a:r>
          </a:p>
          <a:p>
            <a:r>
              <a:rPr lang="en-US">
                <a:solidFill>
                  <a:schemeClr val="bg1"/>
                </a:solidFill>
              </a:rPr>
              <a:t> </a:t>
            </a:r>
          </a:p>
          <a:p>
            <a:r>
              <a:rPr lang="en-US">
                <a:solidFill>
                  <a:schemeClr val="bg1"/>
                </a:solidFill>
              </a:rPr>
              <a:t>Spermatogonia are transformed meiotically into primary spermatoctes then in secondary spermatocytes and spermatids. Finally spermatids are transformed into sperms.</a:t>
            </a:r>
          </a:p>
          <a:p>
            <a:endParaRPr lang="en-US">
              <a:solidFill>
                <a:schemeClr val="bg1"/>
              </a:solidFill>
            </a:endParaRPr>
          </a:p>
        </p:txBody>
      </p:sp>
      <p:pic>
        <p:nvPicPr>
          <p:cNvPr id="37897" name="Picture 2" descr="testis_10X_2"/>
          <p:cNvPicPr>
            <a:picLocks noChangeAspect="1" noChangeArrowheads="1"/>
          </p:cNvPicPr>
          <p:nvPr/>
        </p:nvPicPr>
        <p:blipFill>
          <a:blip r:embed="rId3" cstate="print"/>
          <a:srcRect/>
          <a:stretch>
            <a:fillRect/>
          </a:stretch>
        </p:blipFill>
        <p:spPr bwMode="auto">
          <a:xfrm>
            <a:off x="5410200" y="4038600"/>
            <a:ext cx="34290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381000" y="838200"/>
            <a:ext cx="3352800" cy="5997575"/>
          </a:xfrm>
          <a:prstGeom prst="rect">
            <a:avLst/>
          </a:prstGeom>
          <a:noFill/>
          <a:ln w="9525">
            <a:noFill/>
            <a:miter lim="800000"/>
            <a:headEnd/>
            <a:tailEnd/>
          </a:ln>
        </p:spPr>
        <p:txBody>
          <a:bodyPr>
            <a:spAutoFit/>
          </a:bodyPr>
          <a:lstStyle/>
          <a:p>
            <a:r>
              <a:rPr lang="en-US" b="1">
                <a:solidFill>
                  <a:schemeClr val="bg1"/>
                </a:solidFill>
              </a:rPr>
              <a:t>The seminiferous </a:t>
            </a:r>
            <a:r>
              <a:rPr lang="en-US">
                <a:solidFill>
                  <a:schemeClr val="bg1"/>
                </a:solidFill>
              </a:rPr>
              <a:t>tubule is highly convoluted tubule lined by the following cells:</a:t>
            </a:r>
          </a:p>
          <a:p>
            <a:endParaRPr lang="en-US">
              <a:solidFill>
                <a:schemeClr val="bg1"/>
              </a:solidFill>
            </a:endParaRPr>
          </a:p>
          <a:p>
            <a:r>
              <a:rPr lang="en-US">
                <a:solidFill>
                  <a:schemeClr val="bg1"/>
                </a:solidFill>
              </a:rPr>
              <a:t>1- </a:t>
            </a:r>
            <a:r>
              <a:rPr lang="en-US" b="1">
                <a:solidFill>
                  <a:schemeClr val="bg1"/>
                </a:solidFill>
              </a:rPr>
              <a:t>Spermatogenic cells</a:t>
            </a:r>
            <a:r>
              <a:rPr lang="en-US">
                <a:solidFill>
                  <a:schemeClr val="bg1"/>
                </a:solidFill>
              </a:rPr>
              <a:t>: The spermatogenic cells consist of five morphologically distinct classes of cells: Spermatogonia, Primary Spermatocytes, secondary spermatocytes, spermatids, and spermatozoa .</a:t>
            </a:r>
          </a:p>
          <a:p>
            <a:endParaRPr lang="en-US">
              <a:solidFill>
                <a:schemeClr val="bg1"/>
              </a:solidFill>
            </a:endParaRPr>
          </a:p>
          <a:p>
            <a:r>
              <a:rPr lang="en-US">
                <a:solidFill>
                  <a:schemeClr val="bg1"/>
                </a:solidFill>
              </a:rPr>
              <a:t>2- </a:t>
            </a:r>
            <a:r>
              <a:rPr lang="en-US" b="1">
                <a:solidFill>
                  <a:schemeClr val="bg1"/>
                </a:solidFill>
              </a:rPr>
              <a:t>Sertoli cells: </a:t>
            </a:r>
            <a:r>
              <a:rPr lang="en-US">
                <a:solidFill>
                  <a:schemeClr val="bg1"/>
                </a:solidFill>
              </a:rPr>
              <a:t>Sertoli cell is supporting cells, columnar cells with irregular nuclei. These cells are extend from basement membrane to the lumen of the seminiferous tubule.</a:t>
            </a:r>
          </a:p>
          <a:p>
            <a:pPr>
              <a:spcBef>
                <a:spcPct val="50000"/>
              </a:spcBef>
            </a:pPr>
            <a:endParaRPr lang="en-US">
              <a:solidFill>
                <a:schemeClr val="bg1"/>
              </a:solidFill>
            </a:endParaRPr>
          </a:p>
        </p:txBody>
      </p:sp>
      <p:grpSp>
        <p:nvGrpSpPr>
          <p:cNvPr id="38915" name="Group 10"/>
          <p:cNvGrpSpPr>
            <a:grpSpLocks/>
          </p:cNvGrpSpPr>
          <p:nvPr/>
        </p:nvGrpSpPr>
        <p:grpSpPr bwMode="auto">
          <a:xfrm>
            <a:off x="0" y="304800"/>
            <a:ext cx="9144000" cy="366713"/>
            <a:chOff x="0" y="192"/>
            <a:chExt cx="5760" cy="231"/>
          </a:xfrm>
        </p:grpSpPr>
        <p:sp>
          <p:nvSpPr>
            <p:cNvPr id="38916"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6</a:t>
              </a:r>
              <a:endParaRPr lang="en-US" dirty="0">
                <a:solidFill>
                  <a:schemeClr val="bg1"/>
                </a:solidFill>
                <a:latin typeface="Monotype Corsiva" pitchFamily="66" charset="0"/>
                <a:cs typeface="Arial" charset="0"/>
              </a:endParaRPr>
            </a:p>
          </p:txBody>
        </p:sp>
        <p:sp>
          <p:nvSpPr>
            <p:cNvPr id="38917"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38918"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pic>
        <p:nvPicPr>
          <p:cNvPr id="38919" name="Picture 4" descr="sertoli cells"/>
          <p:cNvPicPr>
            <a:picLocks noChangeAspect="1" noChangeArrowheads="1"/>
          </p:cNvPicPr>
          <p:nvPr/>
        </p:nvPicPr>
        <p:blipFill>
          <a:blip r:embed="rId2" cstate="print"/>
          <a:srcRect/>
          <a:stretch>
            <a:fillRect/>
          </a:stretch>
        </p:blipFill>
        <p:spPr bwMode="auto">
          <a:xfrm>
            <a:off x="3581400" y="1270000"/>
            <a:ext cx="5353050" cy="417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testis"/>
          <p:cNvPicPr>
            <a:picLocks noChangeAspect="1" noChangeArrowheads="1"/>
          </p:cNvPicPr>
          <p:nvPr/>
        </p:nvPicPr>
        <p:blipFill>
          <a:blip r:embed="rId2" cstate="print"/>
          <a:srcRect/>
          <a:stretch>
            <a:fillRect/>
          </a:stretch>
        </p:blipFill>
        <p:spPr bwMode="auto">
          <a:xfrm>
            <a:off x="1" y="0"/>
            <a:ext cx="9326670" cy="6858000"/>
          </a:xfrm>
          <a:prstGeom prst="rect">
            <a:avLst/>
          </a:prstGeom>
          <a:noFill/>
          <a:ln w="9525">
            <a:noFill/>
            <a:miter lim="800000"/>
            <a:headEnd/>
            <a:tailEnd/>
          </a:ln>
        </p:spPr>
      </p:pic>
      <p:grpSp>
        <p:nvGrpSpPr>
          <p:cNvPr id="39939" name="Group 10"/>
          <p:cNvGrpSpPr>
            <a:grpSpLocks/>
          </p:cNvGrpSpPr>
          <p:nvPr/>
        </p:nvGrpSpPr>
        <p:grpSpPr bwMode="auto">
          <a:xfrm>
            <a:off x="0" y="304800"/>
            <a:ext cx="9144000" cy="366713"/>
            <a:chOff x="0" y="192"/>
            <a:chExt cx="5760" cy="231"/>
          </a:xfrm>
        </p:grpSpPr>
        <p:sp>
          <p:nvSpPr>
            <p:cNvPr id="39940"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Lab Exercise # 7</a:t>
              </a:r>
            </a:p>
          </p:txBody>
        </p:sp>
        <p:sp>
          <p:nvSpPr>
            <p:cNvPr id="39941"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39942"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9" name="TextBox 3"/>
          <p:cNvSpPr txBox="1">
            <a:spLocks noChangeArrowheads="1"/>
          </p:cNvSpPr>
          <p:nvPr/>
        </p:nvSpPr>
        <p:spPr bwMode="auto">
          <a:xfrm>
            <a:off x="1143000" y="2174875"/>
            <a:ext cx="1447800" cy="39687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cs typeface="Arial" charset="0"/>
              </a:rPr>
              <a:t>Ovary</a:t>
            </a:r>
          </a:p>
        </p:txBody>
      </p:sp>
      <p:cxnSp>
        <p:nvCxnSpPr>
          <p:cNvPr id="40963" name="Straight Arrow Connector 7"/>
          <p:cNvCxnSpPr>
            <a:cxnSpLocks noChangeShapeType="1"/>
          </p:cNvCxnSpPr>
          <p:nvPr/>
        </p:nvCxnSpPr>
        <p:spPr bwMode="auto">
          <a:xfrm rot="5400000">
            <a:off x="1542257" y="1869281"/>
            <a:ext cx="457200" cy="1587"/>
          </a:xfrm>
          <a:prstGeom prst="straightConnector1">
            <a:avLst/>
          </a:prstGeom>
          <a:noFill/>
          <a:ln w="19050" algn="ctr">
            <a:solidFill>
              <a:schemeClr val="bg1"/>
            </a:solidFill>
            <a:round/>
            <a:headEnd/>
            <a:tailEnd type="arrow" w="med" len="med"/>
          </a:ln>
        </p:spPr>
      </p:cxnSp>
      <p:cxnSp>
        <p:nvCxnSpPr>
          <p:cNvPr id="40964" name="Straight Arrow Connector 16"/>
          <p:cNvCxnSpPr>
            <a:cxnSpLocks noChangeShapeType="1"/>
          </p:cNvCxnSpPr>
          <p:nvPr/>
        </p:nvCxnSpPr>
        <p:spPr bwMode="auto">
          <a:xfrm rot="5400000">
            <a:off x="6933407" y="1869281"/>
            <a:ext cx="457200" cy="1587"/>
          </a:xfrm>
          <a:prstGeom prst="straightConnector1">
            <a:avLst/>
          </a:prstGeom>
          <a:noFill/>
          <a:ln w="9525" algn="ctr">
            <a:solidFill>
              <a:schemeClr val="bg1"/>
            </a:solidFill>
            <a:round/>
            <a:headEnd/>
            <a:tailEnd type="arrow" w="med" len="med"/>
          </a:ln>
        </p:spPr>
      </p:cxnSp>
      <p:cxnSp>
        <p:nvCxnSpPr>
          <p:cNvPr id="40965" name="Straight Connector 18"/>
          <p:cNvCxnSpPr>
            <a:cxnSpLocks noChangeShapeType="1"/>
          </p:cNvCxnSpPr>
          <p:nvPr/>
        </p:nvCxnSpPr>
        <p:spPr bwMode="auto">
          <a:xfrm>
            <a:off x="1752600" y="1657350"/>
            <a:ext cx="5410200" cy="0"/>
          </a:xfrm>
          <a:prstGeom prst="line">
            <a:avLst/>
          </a:prstGeom>
          <a:noFill/>
          <a:ln w="19050" algn="ctr">
            <a:solidFill>
              <a:schemeClr val="bg1"/>
            </a:solidFill>
            <a:round/>
            <a:headEnd/>
            <a:tailEnd/>
          </a:ln>
        </p:spPr>
      </p:cxnSp>
      <p:cxnSp>
        <p:nvCxnSpPr>
          <p:cNvPr id="40966" name="Straight Connector 44"/>
          <p:cNvCxnSpPr>
            <a:cxnSpLocks noChangeShapeType="1"/>
          </p:cNvCxnSpPr>
          <p:nvPr/>
        </p:nvCxnSpPr>
        <p:spPr bwMode="auto">
          <a:xfrm rot="5400000">
            <a:off x="4456113" y="1450975"/>
            <a:ext cx="381000" cy="3175"/>
          </a:xfrm>
          <a:prstGeom prst="line">
            <a:avLst/>
          </a:prstGeom>
          <a:noFill/>
          <a:ln w="19050" algn="ctr">
            <a:solidFill>
              <a:schemeClr val="bg1"/>
            </a:solidFill>
            <a:round/>
            <a:headEnd/>
            <a:tailEnd/>
          </a:ln>
        </p:spPr>
      </p:cxnSp>
      <p:cxnSp>
        <p:nvCxnSpPr>
          <p:cNvPr id="40967" name="Straight Arrow Connector 7"/>
          <p:cNvCxnSpPr>
            <a:cxnSpLocks noChangeShapeType="1"/>
          </p:cNvCxnSpPr>
          <p:nvPr/>
        </p:nvCxnSpPr>
        <p:spPr bwMode="auto">
          <a:xfrm rot="5400000">
            <a:off x="4420394" y="1869281"/>
            <a:ext cx="457200" cy="1588"/>
          </a:xfrm>
          <a:prstGeom prst="straightConnector1">
            <a:avLst/>
          </a:prstGeom>
          <a:noFill/>
          <a:ln w="19050" algn="ctr">
            <a:solidFill>
              <a:schemeClr val="bg1"/>
            </a:solidFill>
            <a:round/>
            <a:headEnd/>
            <a:tailEnd type="arrow" w="med" len="med"/>
          </a:ln>
        </p:spPr>
      </p:cxnSp>
      <p:sp>
        <p:nvSpPr>
          <p:cNvPr id="44058" name="TextBox 3"/>
          <p:cNvSpPr txBox="1">
            <a:spLocks noChangeArrowheads="1"/>
          </p:cNvSpPr>
          <p:nvPr/>
        </p:nvSpPr>
        <p:spPr bwMode="auto">
          <a:xfrm>
            <a:off x="3505200" y="2174875"/>
            <a:ext cx="2133600" cy="70167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cs typeface="Arial" charset="0"/>
              </a:rPr>
              <a:t>Oviduct</a:t>
            </a:r>
          </a:p>
          <a:p>
            <a:pPr algn="ctr"/>
            <a:r>
              <a:rPr lang="en-US" sz="2000" b="1">
                <a:solidFill>
                  <a:schemeClr val="bg1"/>
                </a:solidFill>
                <a:latin typeface="Calibri" pitchFamily="34" charset="0"/>
                <a:cs typeface="Arial" charset="0"/>
              </a:rPr>
              <a:t>(Fallopian Tube)</a:t>
            </a:r>
          </a:p>
        </p:txBody>
      </p:sp>
      <p:sp>
        <p:nvSpPr>
          <p:cNvPr id="44060" name="TextBox 3"/>
          <p:cNvSpPr txBox="1">
            <a:spLocks noChangeArrowheads="1"/>
          </p:cNvSpPr>
          <p:nvPr/>
        </p:nvSpPr>
        <p:spPr bwMode="auto">
          <a:xfrm>
            <a:off x="6477000" y="2174875"/>
            <a:ext cx="1676400" cy="39687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cs typeface="Arial" charset="0"/>
              </a:rPr>
              <a:t>Uterus</a:t>
            </a:r>
          </a:p>
        </p:txBody>
      </p:sp>
      <p:sp>
        <p:nvSpPr>
          <p:cNvPr id="2" name="TextBox 3"/>
          <p:cNvSpPr txBox="1">
            <a:spLocks noChangeArrowheads="1"/>
          </p:cNvSpPr>
          <p:nvPr/>
        </p:nvSpPr>
        <p:spPr bwMode="auto">
          <a:xfrm>
            <a:off x="2928938" y="955675"/>
            <a:ext cx="3429000" cy="39687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cs typeface="Arial" charset="0"/>
              </a:rPr>
              <a:t>Female Reproductive System</a:t>
            </a:r>
          </a:p>
        </p:txBody>
      </p:sp>
      <p:sp>
        <p:nvSpPr>
          <p:cNvPr id="40971" name="Text Box 2"/>
          <p:cNvSpPr txBox="1">
            <a:spLocks noChangeArrowheads="1"/>
          </p:cNvSpPr>
          <p:nvPr/>
        </p:nvSpPr>
        <p:spPr bwMode="auto">
          <a:xfrm>
            <a:off x="685800" y="3200400"/>
            <a:ext cx="8458200" cy="4303713"/>
          </a:xfrm>
          <a:prstGeom prst="rect">
            <a:avLst/>
          </a:prstGeom>
          <a:noFill/>
          <a:ln w="9525">
            <a:noFill/>
            <a:miter lim="800000"/>
            <a:headEnd/>
            <a:tailEnd/>
          </a:ln>
        </p:spPr>
        <p:txBody>
          <a:bodyPr>
            <a:spAutoFit/>
          </a:bodyPr>
          <a:lstStyle/>
          <a:p>
            <a:pPr>
              <a:spcBef>
                <a:spcPct val="50000"/>
              </a:spcBef>
            </a:pPr>
            <a:r>
              <a:rPr lang="en-US">
                <a:solidFill>
                  <a:schemeClr val="bg1"/>
                </a:solidFill>
              </a:rPr>
              <a:t>The Ovary is a large, almond-shaped structure covered by germinal epithelium</a:t>
            </a:r>
          </a:p>
          <a:p>
            <a:endParaRPr lang="en-US" b="1">
              <a:solidFill>
                <a:schemeClr val="bg1"/>
              </a:solidFill>
            </a:endParaRPr>
          </a:p>
          <a:p>
            <a:pPr algn="ctr"/>
            <a:r>
              <a:rPr lang="en-US" b="1">
                <a:solidFill>
                  <a:schemeClr val="bg1"/>
                </a:solidFill>
              </a:rPr>
              <a:t>The ovary consist of :</a:t>
            </a:r>
          </a:p>
          <a:p>
            <a:r>
              <a:rPr lang="en-US" b="1">
                <a:solidFill>
                  <a:schemeClr val="bg1"/>
                </a:solidFill>
              </a:rPr>
              <a:t>   1- Peripheral cortex </a:t>
            </a:r>
          </a:p>
          <a:p>
            <a:r>
              <a:rPr lang="en-US">
                <a:solidFill>
                  <a:schemeClr val="bg1"/>
                </a:solidFill>
              </a:rPr>
              <a:t>       Primordial follicles.</a:t>
            </a:r>
          </a:p>
          <a:p>
            <a:r>
              <a:rPr lang="en-US">
                <a:solidFill>
                  <a:schemeClr val="bg1"/>
                </a:solidFill>
              </a:rPr>
              <a:t>       Primary follicles.</a:t>
            </a:r>
          </a:p>
          <a:p>
            <a:r>
              <a:rPr lang="en-US">
                <a:solidFill>
                  <a:schemeClr val="bg1"/>
                </a:solidFill>
              </a:rPr>
              <a:t>       Secondary follicles.</a:t>
            </a:r>
          </a:p>
          <a:p>
            <a:r>
              <a:rPr lang="en-US">
                <a:solidFill>
                  <a:schemeClr val="bg1"/>
                </a:solidFill>
              </a:rPr>
              <a:t>       Growing follicles.</a:t>
            </a:r>
          </a:p>
          <a:p>
            <a:r>
              <a:rPr lang="en-US">
                <a:solidFill>
                  <a:schemeClr val="bg1"/>
                </a:solidFill>
              </a:rPr>
              <a:t>       Mature Graaffian follicles.</a:t>
            </a:r>
          </a:p>
          <a:p>
            <a:r>
              <a:rPr lang="en-US">
                <a:solidFill>
                  <a:schemeClr val="bg1"/>
                </a:solidFill>
              </a:rPr>
              <a:t>       Atretic follicles.</a:t>
            </a:r>
          </a:p>
          <a:p>
            <a:r>
              <a:rPr lang="en-US">
                <a:solidFill>
                  <a:schemeClr val="bg1"/>
                </a:solidFill>
              </a:rPr>
              <a:t>       Corpus luteum</a:t>
            </a:r>
          </a:p>
          <a:p>
            <a:endParaRPr lang="en-US" b="1">
              <a:solidFill>
                <a:schemeClr val="bg1"/>
              </a:solidFill>
            </a:endParaRPr>
          </a:p>
          <a:p>
            <a:pPr algn="ctr"/>
            <a:endParaRPr lang="en-US">
              <a:solidFill>
                <a:schemeClr val="bg1"/>
              </a:solidFill>
            </a:endParaRPr>
          </a:p>
          <a:p>
            <a:endParaRPr lang="en-US">
              <a:solidFill>
                <a:schemeClr val="bg1"/>
              </a:solidFill>
            </a:endParaRPr>
          </a:p>
          <a:p>
            <a:pPr>
              <a:spcBef>
                <a:spcPct val="50000"/>
              </a:spcBef>
            </a:pPr>
            <a:r>
              <a:rPr lang="en-US" sz="1600">
                <a:solidFill>
                  <a:schemeClr val="bg1"/>
                </a:solidFill>
              </a:rPr>
              <a:t> </a:t>
            </a:r>
          </a:p>
        </p:txBody>
      </p:sp>
      <p:grpSp>
        <p:nvGrpSpPr>
          <p:cNvPr id="40972" name="Group 10"/>
          <p:cNvGrpSpPr>
            <a:grpSpLocks/>
          </p:cNvGrpSpPr>
          <p:nvPr/>
        </p:nvGrpSpPr>
        <p:grpSpPr bwMode="auto">
          <a:xfrm>
            <a:off x="0" y="304800"/>
            <a:ext cx="9144000" cy="366713"/>
            <a:chOff x="0" y="192"/>
            <a:chExt cx="5760" cy="231"/>
          </a:xfrm>
        </p:grpSpPr>
        <p:sp>
          <p:nvSpPr>
            <p:cNvPr id="40973"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6</a:t>
              </a:r>
              <a:endParaRPr lang="en-US" dirty="0">
                <a:solidFill>
                  <a:schemeClr val="bg1"/>
                </a:solidFill>
                <a:latin typeface="Monotype Corsiva" pitchFamily="66" charset="0"/>
                <a:cs typeface="Arial" charset="0"/>
              </a:endParaRPr>
            </a:p>
          </p:txBody>
        </p:sp>
        <p:sp>
          <p:nvSpPr>
            <p:cNvPr id="40974"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40975"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
        <p:nvSpPr>
          <p:cNvPr id="40977" name="Text Box 17"/>
          <p:cNvSpPr txBox="1">
            <a:spLocks noChangeArrowheads="1"/>
          </p:cNvSpPr>
          <p:nvPr/>
        </p:nvSpPr>
        <p:spPr bwMode="auto">
          <a:xfrm>
            <a:off x="5562600" y="4191000"/>
            <a:ext cx="2819400" cy="2427288"/>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2- </a:t>
            </a:r>
            <a:r>
              <a:rPr lang="en-US" b="1">
                <a:solidFill>
                  <a:schemeClr val="bg1"/>
                </a:solidFill>
              </a:rPr>
              <a:t>Central medulla</a:t>
            </a:r>
          </a:p>
          <a:p>
            <a:r>
              <a:rPr lang="en-US" b="1">
                <a:solidFill>
                  <a:schemeClr val="bg1"/>
                </a:solidFill>
              </a:rPr>
              <a:t>The medulla </a:t>
            </a:r>
            <a:r>
              <a:rPr lang="en-US">
                <a:solidFill>
                  <a:schemeClr val="bg1"/>
                </a:solidFill>
              </a:rPr>
              <a:t>of ovary is small part compared to the cortex, its connective tissue contains many spiral arteries and convoluted veins.</a:t>
            </a:r>
          </a:p>
          <a:p>
            <a:pPr>
              <a:spcBef>
                <a:spcPct val="50000"/>
              </a:spcBef>
            </a:pPr>
            <a:endParaRPr lang="en-US"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49"/>
                                        </p:tgtEl>
                                        <p:attrNameLst>
                                          <p:attrName>style.visibility</p:attrName>
                                        </p:attrNameLst>
                                      </p:cBhvr>
                                      <p:to>
                                        <p:strVal val="visible"/>
                                      </p:to>
                                    </p:set>
                                    <p:animEffect transition="in" filter="dissolve">
                                      <p:cBhvr>
                                        <p:cTn id="7" dur="500"/>
                                        <p:tgtEl>
                                          <p:spTgt spid="440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58"/>
                                        </p:tgtEl>
                                        <p:attrNameLst>
                                          <p:attrName>style.visibility</p:attrName>
                                        </p:attrNameLst>
                                      </p:cBhvr>
                                      <p:to>
                                        <p:strVal val="visible"/>
                                      </p:to>
                                    </p:set>
                                    <p:animEffect transition="in" filter="dissolve">
                                      <p:cBhvr>
                                        <p:cTn id="12" dur="500"/>
                                        <p:tgtEl>
                                          <p:spTgt spid="4405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60"/>
                                        </p:tgtEl>
                                        <p:attrNameLst>
                                          <p:attrName>style.visibility</p:attrName>
                                        </p:attrNameLst>
                                      </p:cBhvr>
                                      <p:to>
                                        <p:strVal val="visible"/>
                                      </p:to>
                                    </p:set>
                                    <p:animEffect transition="in" filter="dissolve">
                                      <p:cBhvr>
                                        <p:cTn id="17" dur="500"/>
                                        <p:tgtEl>
                                          <p:spTgt spid="4406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9" grpId="0"/>
      <p:bldP spid="44058" grpId="0"/>
      <p:bldP spid="4406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3"/>
          <p:cNvSpPr>
            <a:spLocks noChangeAspect="1" noChangeArrowheads="1" noTextEdit="1"/>
          </p:cNvSpPr>
          <p:nvPr/>
        </p:nvSpPr>
        <p:spPr bwMode="auto">
          <a:xfrm>
            <a:off x="1728788" y="1311275"/>
            <a:ext cx="5686425" cy="4243388"/>
          </a:xfrm>
          <a:prstGeom prst="rect">
            <a:avLst/>
          </a:prstGeom>
          <a:noFill/>
          <a:ln w="9525">
            <a:noFill/>
            <a:miter lim="800000"/>
            <a:headEnd/>
            <a:tailEnd/>
          </a:ln>
        </p:spPr>
        <p:txBody>
          <a:bodyPr/>
          <a:lstStyle/>
          <a:p>
            <a:endParaRPr lang="en-US"/>
          </a:p>
        </p:txBody>
      </p:sp>
      <p:pic>
        <p:nvPicPr>
          <p:cNvPr id="43011" name="Picture 5"/>
          <p:cNvPicPr>
            <a:picLocks noChangeAspect="1" noChangeArrowheads="1"/>
          </p:cNvPicPr>
          <p:nvPr/>
        </p:nvPicPr>
        <p:blipFill>
          <a:blip r:embed="rId2" cstate="print"/>
          <a:srcRect/>
          <a:stretch>
            <a:fillRect/>
          </a:stretch>
        </p:blipFill>
        <p:spPr bwMode="auto">
          <a:xfrm>
            <a:off x="4191000" y="1573213"/>
            <a:ext cx="4629150" cy="3455987"/>
          </a:xfrm>
          <a:prstGeom prst="rect">
            <a:avLst/>
          </a:prstGeom>
          <a:noFill/>
          <a:ln w="9525">
            <a:noFill/>
            <a:miter lim="800000"/>
            <a:headEnd/>
            <a:tailEnd/>
          </a:ln>
        </p:spPr>
      </p:pic>
      <p:sp>
        <p:nvSpPr>
          <p:cNvPr id="43012" name="Text Box 6"/>
          <p:cNvSpPr txBox="1">
            <a:spLocks noChangeArrowheads="1"/>
          </p:cNvSpPr>
          <p:nvPr/>
        </p:nvSpPr>
        <p:spPr bwMode="auto">
          <a:xfrm>
            <a:off x="381000" y="1439863"/>
            <a:ext cx="3733800" cy="4351337"/>
          </a:xfrm>
          <a:prstGeom prst="rect">
            <a:avLst/>
          </a:prstGeom>
          <a:noFill/>
          <a:ln w="9525">
            <a:noFill/>
            <a:miter lim="800000"/>
            <a:headEnd/>
            <a:tailEnd/>
          </a:ln>
        </p:spPr>
        <p:txBody>
          <a:bodyPr>
            <a:spAutoFit/>
          </a:bodyPr>
          <a:lstStyle/>
          <a:p>
            <a:pPr>
              <a:spcBef>
                <a:spcPct val="50000"/>
              </a:spcBef>
            </a:pPr>
            <a:r>
              <a:rPr lang="en-US">
                <a:solidFill>
                  <a:schemeClr val="bg1"/>
                </a:solidFill>
              </a:rPr>
              <a:t>Ovary is covered by a simple Cuboidal Epithelium known as the germinal epithelium (GE). </a:t>
            </a:r>
          </a:p>
          <a:p>
            <a:pPr>
              <a:spcBef>
                <a:spcPct val="50000"/>
              </a:spcBef>
            </a:pPr>
            <a:r>
              <a:rPr lang="en-US">
                <a:solidFill>
                  <a:schemeClr val="bg1"/>
                </a:solidFill>
              </a:rPr>
              <a:t>Beneath the Germinal Epithelium lies a tough connective tissue coat, the Tunica Albuginea (TA). </a:t>
            </a:r>
          </a:p>
          <a:p>
            <a:pPr>
              <a:spcBef>
                <a:spcPct val="50000"/>
              </a:spcBef>
            </a:pPr>
            <a:r>
              <a:rPr lang="en-US">
                <a:solidFill>
                  <a:schemeClr val="bg1"/>
                </a:solidFill>
              </a:rPr>
              <a:t>The tunical albuginea outlines the outer part of the Ovary, the cortex, in which the developing follicles lie. T</a:t>
            </a:r>
          </a:p>
          <a:p>
            <a:pPr>
              <a:spcBef>
                <a:spcPct val="50000"/>
              </a:spcBef>
            </a:pPr>
            <a:r>
              <a:rPr lang="en-US">
                <a:solidFill>
                  <a:schemeClr val="bg1"/>
                </a:solidFill>
              </a:rPr>
              <a:t>he core of the Ovary, called the Medulla (M), is made up of connective tissue through which blood vessels (V) pass </a:t>
            </a:r>
          </a:p>
        </p:txBody>
      </p:sp>
      <p:grpSp>
        <p:nvGrpSpPr>
          <p:cNvPr id="43013" name="Group 10"/>
          <p:cNvGrpSpPr>
            <a:grpSpLocks/>
          </p:cNvGrpSpPr>
          <p:nvPr/>
        </p:nvGrpSpPr>
        <p:grpSpPr bwMode="auto">
          <a:xfrm>
            <a:off x="0" y="304800"/>
            <a:ext cx="9144000" cy="366713"/>
            <a:chOff x="0" y="192"/>
            <a:chExt cx="5760" cy="231"/>
          </a:xfrm>
        </p:grpSpPr>
        <p:sp>
          <p:nvSpPr>
            <p:cNvPr id="43014"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6</a:t>
              </a:r>
              <a:endParaRPr lang="en-US" dirty="0">
                <a:solidFill>
                  <a:schemeClr val="bg1"/>
                </a:solidFill>
                <a:latin typeface="Monotype Corsiva" pitchFamily="66" charset="0"/>
                <a:cs typeface="Arial" charset="0"/>
              </a:endParaRPr>
            </a:p>
          </p:txBody>
        </p:sp>
        <p:sp>
          <p:nvSpPr>
            <p:cNvPr id="43015"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43016"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
        <p:nvSpPr>
          <p:cNvPr id="43017" name="Rectangle 12"/>
          <p:cNvSpPr>
            <a:spLocks noChangeArrowheads="1"/>
          </p:cNvSpPr>
          <p:nvPr/>
        </p:nvSpPr>
        <p:spPr bwMode="auto">
          <a:xfrm>
            <a:off x="1066800" y="838200"/>
            <a:ext cx="1312863" cy="369888"/>
          </a:xfrm>
          <a:prstGeom prst="rect">
            <a:avLst/>
          </a:prstGeom>
          <a:noFill/>
          <a:ln w="9525">
            <a:noFill/>
            <a:miter lim="800000"/>
            <a:headEnd/>
            <a:tailEnd/>
          </a:ln>
        </p:spPr>
        <p:txBody>
          <a:bodyPr wrap="none">
            <a:spAutoFit/>
          </a:bodyPr>
          <a:lstStyle/>
          <a:p>
            <a:r>
              <a:rPr lang="en-US" b="1">
                <a:solidFill>
                  <a:schemeClr val="bg1"/>
                </a:solidFill>
              </a:rPr>
              <a:t>The Ovary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0"/>
          <p:cNvGrpSpPr>
            <a:grpSpLocks/>
          </p:cNvGrpSpPr>
          <p:nvPr/>
        </p:nvGrpSpPr>
        <p:grpSpPr bwMode="auto">
          <a:xfrm>
            <a:off x="0" y="304800"/>
            <a:ext cx="9144000" cy="366713"/>
            <a:chOff x="0" y="192"/>
            <a:chExt cx="5760" cy="231"/>
          </a:xfrm>
        </p:grpSpPr>
        <p:sp>
          <p:nvSpPr>
            <p:cNvPr id="41987"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6</a:t>
              </a:r>
              <a:endParaRPr lang="en-US" dirty="0">
                <a:solidFill>
                  <a:schemeClr val="bg1"/>
                </a:solidFill>
                <a:latin typeface="Monotype Corsiva" pitchFamily="66" charset="0"/>
                <a:cs typeface="Arial" charset="0"/>
              </a:endParaRPr>
            </a:p>
          </p:txBody>
        </p:sp>
        <p:sp>
          <p:nvSpPr>
            <p:cNvPr id="41988"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41989"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pic>
        <p:nvPicPr>
          <p:cNvPr id="41991" name="Picture 8" descr="ovary5x"/>
          <p:cNvPicPr>
            <a:picLocks noChangeAspect="1" noChangeArrowheads="1"/>
          </p:cNvPicPr>
          <p:nvPr/>
        </p:nvPicPr>
        <p:blipFill>
          <a:blip r:embed="rId2" cstate="print"/>
          <a:srcRect/>
          <a:stretch>
            <a:fillRect/>
          </a:stretch>
        </p:blipFill>
        <p:spPr bwMode="auto">
          <a:xfrm>
            <a:off x="4572000" y="1676400"/>
            <a:ext cx="4333875" cy="3598863"/>
          </a:xfrm>
          <a:prstGeom prst="rect">
            <a:avLst/>
          </a:prstGeom>
          <a:noFill/>
          <a:ln w="9525">
            <a:noFill/>
            <a:miter lim="800000"/>
            <a:headEnd/>
            <a:tailEnd/>
          </a:ln>
        </p:spPr>
      </p:pic>
      <p:sp>
        <p:nvSpPr>
          <p:cNvPr id="41992" name="TextBox 9"/>
          <p:cNvSpPr txBox="1">
            <a:spLocks noChangeArrowheads="1"/>
          </p:cNvSpPr>
          <p:nvPr/>
        </p:nvSpPr>
        <p:spPr bwMode="auto">
          <a:xfrm>
            <a:off x="457200" y="1524000"/>
            <a:ext cx="4114800" cy="4486275"/>
          </a:xfrm>
          <a:prstGeom prst="rect">
            <a:avLst/>
          </a:prstGeom>
          <a:noFill/>
          <a:ln w="9525">
            <a:noFill/>
            <a:miter lim="800000"/>
            <a:headEnd/>
            <a:tailEnd/>
          </a:ln>
        </p:spPr>
        <p:txBody>
          <a:bodyPr>
            <a:spAutoFit/>
          </a:bodyPr>
          <a:lstStyle/>
          <a:p>
            <a:r>
              <a:rPr lang="en-US">
                <a:solidFill>
                  <a:schemeClr val="bg1"/>
                </a:solidFill>
              </a:rPr>
              <a:t>Micro anatomically every ovary is composed of marginal layer of epithelium, peritoneal layer and then a germinal layer which are meitotically transformed into primary oocytes then secondary oocytes and graaffian follicles. </a:t>
            </a:r>
          </a:p>
          <a:p>
            <a:r>
              <a:rPr lang="en-US">
                <a:solidFill>
                  <a:schemeClr val="bg1"/>
                </a:solidFill>
              </a:rPr>
              <a:t>Finally graaffian follicles are grown into mature ova. </a:t>
            </a:r>
          </a:p>
          <a:p>
            <a:r>
              <a:rPr lang="en-US">
                <a:solidFill>
                  <a:schemeClr val="bg1"/>
                </a:solidFill>
              </a:rPr>
              <a:t>The space left by graaffian follicle is called corpus luteum which acts as an endocrine gland. </a:t>
            </a:r>
          </a:p>
          <a:p>
            <a:r>
              <a:rPr lang="en-US">
                <a:solidFill>
                  <a:schemeClr val="bg1"/>
                </a:solidFill>
              </a:rPr>
              <a:t>The tissue that binds the cells together in the ovary is called stroma and it is a combination of muscular tissue with connective tissue.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3044</TotalTime>
  <Words>662</Words>
  <Application>Microsoft Office PowerPoint</Application>
  <PresentationFormat>On-screen Show (4:3)</PresentationFormat>
  <Paragraphs>103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Abul Farah</dc:creator>
  <cp:lastModifiedBy>mfarah</cp:lastModifiedBy>
  <cp:revision>108</cp:revision>
  <dcterms:created xsi:type="dcterms:W3CDTF">2011-03-04T07:04:15Z</dcterms:created>
  <dcterms:modified xsi:type="dcterms:W3CDTF">2017-02-18T08:14:34Z</dcterms:modified>
</cp:coreProperties>
</file>