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0" r:id="rId2"/>
  </p:sldMasterIdLst>
  <p:notesMasterIdLst>
    <p:notesMasterId r:id="rId44"/>
  </p:notesMasterIdLst>
  <p:handoutMasterIdLst>
    <p:handoutMasterId r:id="rId45"/>
  </p:handoutMasterIdLst>
  <p:sldIdLst>
    <p:sldId id="257" r:id="rId3"/>
    <p:sldId id="440" r:id="rId4"/>
    <p:sldId id="394" r:id="rId5"/>
    <p:sldId id="393" r:id="rId6"/>
    <p:sldId id="343" r:id="rId7"/>
    <p:sldId id="395" r:id="rId8"/>
    <p:sldId id="396" r:id="rId9"/>
    <p:sldId id="439" r:id="rId10"/>
    <p:sldId id="399" r:id="rId11"/>
    <p:sldId id="400" r:id="rId12"/>
    <p:sldId id="403" r:id="rId13"/>
    <p:sldId id="401" r:id="rId14"/>
    <p:sldId id="404" r:id="rId15"/>
    <p:sldId id="402" r:id="rId16"/>
    <p:sldId id="405" r:id="rId17"/>
    <p:sldId id="407" r:id="rId18"/>
    <p:sldId id="410" r:id="rId19"/>
    <p:sldId id="411" r:id="rId20"/>
    <p:sldId id="408" r:id="rId21"/>
    <p:sldId id="409" r:id="rId22"/>
    <p:sldId id="415" r:id="rId23"/>
    <p:sldId id="416" r:id="rId24"/>
    <p:sldId id="417" r:id="rId25"/>
    <p:sldId id="412" r:id="rId26"/>
    <p:sldId id="418" r:id="rId27"/>
    <p:sldId id="419" r:id="rId28"/>
    <p:sldId id="421" r:id="rId29"/>
    <p:sldId id="413" r:id="rId30"/>
    <p:sldId id="414" r:id="rId31"/>
    <p:sldId id="422" r:id="rId32"/>
    <p:sldId id="427" r:id="rId33"/>
    <p:sldId id="423" r:id="rId34"/>
    <p:sldId id="424" r:id="rId35"/>
    <p:sldId id="429" r:id="rId36"/>
    <p:sldId id="430" r:id="rId37"/>
    <p:sldId id="431" r:id="rId38"/>
    <p:sldId id="433" r:id="rId39"/>
    <p:sldId id="432" r:id="rId40"/>
    <p:sldId id="426" r:id="rId41"/>
    <p:sldId id="435" r:id="rId42"/>
    <p:sldId id="438"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99" autoAdjust="0"/>
  </p:normalViewPr>
  <p:slideViewPr>
    <p:cSldViewPr>
      <p:cViewPr>
        <p:scale>
          <a:sx n="86" d="100"/>
          <a:sy n="86" d="100"/>
        </p:scale>
        <p:origin x="-1374" y="-162"/>
      </p:cViewPr>
      <p:guideLst>
        <p:guide orient="horz" pos="2160"/>
        <p:guide pos="2880"/>
      </p:guideLst>
    </p:cSldViewPr>
  </p:slideViewPr>
  <p:outlineViewPr>
    <p:cViewPr>
      <p:scale>
        <a:sx n="33" d="100"/>
        <a:sy n="33" d="100"/>
      </p:scale>
      <p:origin x="0" y="23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2" d="100"/>
          <a:sy n="42" d="100"/>
        </p:scale>
        <p:origin x="-725"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8/31/2019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8/31/2019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963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11</a:t>
            </a:fld>
            <a:endParaRPr lang="en-US" dirty="0"/>
          </a:p>
        </p:txBody>
      </p:sp>
    </p:spTree>
    <p:extLst>
      <p:ext uri="{BB962C8B-B14F-4D97-AF65-F5344CB8AC3E}">
        <p14:creationId xmlns:p14="http://schemas.microsoft.com/office/powerpoint/2010/main" val="172668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17</a:t>
            </a:fld>
            <a:endParaRPr lang="en-US" dirty="0"/>
          </a:p>
        </p:txBody>
      </p:sp>
    </p:spTree>
    <p:extLst>
      <p:ext uri="{BB962C8B-B14F-4D97-AF65-F5344CB8AC3E}">
        <p14:creationId xmlns:p14="http://schemas.microsoft.com/office/powerpoint/2010/main" val="348565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25</a:t>
            </a:fld>
            <a:endParaRPr lang="en-US" dirty="0"/>
          </a:p>
        </p:txBody>
      </p:sp>
    </p:spTree>
    <p:extLst>
      <p:ext uri="{BB962C8B-B14F-4D97-AF65-F5344CB8AC3E}">
        <p14:creationId xmlns:p14="http://schemas.microsoft.com/office/powerpoint/2010/main" val="210263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36</a:t>
            </a:fld>
            <a:endParaRPr lang="en-US" dirty="0"/>
          </a:p>
        </p:txBody>
      </p:sp>
    </p:spTree>
    <p:extLst>
      <p:ext uri="{BB962C8B-B14F-4D97-AF65-F5344CB8AC3E}">
        <p14:creationId xmlns:p14="http://schemas.microsoft.com/office/powerpoint/2010/main" val="2930963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pyright" descr="Copyright 2015, 2012, 2009"/>
          <p:cNvSpPr txBox="1">
            <a:spLocks noChangeArrowheads="1"/>
          </p:cNvSpPr>
          <p:nvPr/>
        </p:nvSpPr>
        <p:spPr bwMode="auto">
          <a:xfrm>
            <a:off x="1456104" y="6442685"/>
            <a:ext cx="6036469" cy="423862"/>
          </a:xfrm>
          <a:prstGeom prst="rect">
            <a:avLst/>
          </a:prstGeom>
          <a:solidFill>
            <a:srgbClr val="0070C0"/>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9-</a:t>
            </a:r>
            <a:fld id="{CCCDB388-9340-4FD2-A520-1C193286466A}" type="slidenum">
              <a:rPr lang="en-US" sz="1100" smtClean="0">
                <a:solidFill>
                  <a:schemeClr val="bg1"/>
                </a:solidFill>
              </a:rPr>
              <a:pPr/>
              <a:t>‹#›</a:t>
            </a:fld>
            <a:endParaRPr lang="en-US" sz="1100" dirty="0">
              <a:solidFill>
                <a:schemeClr val="bg1"/>
              </a:solidFill>
            </a:endParaRPr>
          </a:p>
        </p:txBody>
      </p:sp>
      <p:grpSp>
        <p:nvGrpSpPr>
          <p:cNvPr id="17" name="Group 16"/>
          <p:cNvGrpSpPr/>
          <p:nvPr userDrawn="1"/>
        </p:nvGrpSpPr>
        <p:grpSpPr>
          <a:xfrm>
            <a:off x="0" y="6443895"/>
            <a:ext cx="7740772" cy="422044"/>
            <a:chOff x="-7938" y="6434137"/>
            <a:chExt cx="7740772" cy="431801"/>
          </a:xfrm>
          <a:solidFill>
            <a:srgbClr val="0070C0"/>
          </a:solidFill>
        </p:grpSpPr>
        <p:sp>
          <p:nvSpPr>
            <p:cNvPr id="18"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9"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353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9876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Wingdings 3" panose="05040102010807070707" pitchFamily="18" charset="2"/>
            </a:endParaRPr>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prstClr val="white"/>
                </a:solidFill>
                <a:sym typeface="Wingdings 3" panose="05040102010807070707" pitchFamily="18" charset="2"/>
              </a:rPr>
              <a:t>9-</a:t>
            </a:r>
            <a:fld id="{CCCDB388-9340-4FD2-A520-1C193286466A}" type="slidenum">
              <a:rPr lang="en-US" sz="1100">
                <a:solidFill>
                  <a:prstClr val="white"/>
                </a:solidFill>
                <a:sym typeface="Wingdings 3" panose="05040102010807070707" pitchFamily="18" charset="2"/>
              </a:rPr>
              <a:pPr/>
              <a:t>‹#›</a:t>
            </a:fld>
            <a:endParaRPr lang="en-US" sz="1100" dirty="0">
              <a:solidFill>
                <a:prstClr val="white"/>
              </a:solidFill>
              <a:sym typeface="Wingdings 3" panose="05040102010807070707" pitchFamily="18" charset="2"/>
            </a:endParaRPr>
          </a:p>
        </p:txBody>
      </p:sp>
      <p:grpSp>
        <p:nvGrpSpPr>
          <p:cNvPr id="12" name="Group 11"/>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Copyright © 2017 Pearson Education, Ltd. </a:t>
              </a: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748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9-</a:t>
            </a:r>
            <a:fld id="{CCCDB388-9340-4FD2-A520-1C193286466A}" type="slidenum">
              <a:rPr lang="en-US" sz="1100" smtClean="0">
                <a:solidFill>
                  <a:schemeClr val="bg1"/>
                </a:solidFill>
              </a:rPr>
              <a:pPr/>
              <a:t>‹#›</a:t>
            </a:fld>
            <a:endParaRPr lang="en-US" sz="1100" dirty="0">
              <a:solidFill>
                <a:schemeClr val="bg1"/>
              </a:solidFill>
            </a:endParaRPr>
          </a:p>
        </p:txBody>
      </p:sp>
      <p:grpSp>
        <p:nvGrpSpPr>
          <p:cNvPr id="12" name="Group 11"/>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03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05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Wingdings 3" panose="05040102010807070707" pitchFamily="18" charset="2"/>
            </a:endParaRPr>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solidFill>
                <a:prstClr val="black"/>
              </a:solidFill>
              <a:sym typeface="Wingdings 3" panose="05040102010807070707" pitchFamily="18" charset="2"/>
            </a:endParaRPr>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a:solidFill>
                  <a:prstClr val="black"/>
                </a:solidFill>
                <a:sym typeface="Wingdings 3" panose="05040102010807070707" pitchFamily="18" charset="2"/>
              </a:rPr>
              <a:pPr/>
              <a:t>‹#›</a:t>
            </a:fld>
            <a:endParaRPr lang="en-US" dirty="0">
              <a:solidFill>
                <a:prstClr val="black"/>
              </a:solidFill>
              <a:sym typeface="Wingdings 3" panose="05040102010807070707" pitchFamily="18" charset="2"/>
            </a:endParaRPr>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Wingdings 3" panose="05040102010807070707" pitchFamily="18" charset="2"/>
            </a:endParaRPr>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prstClr val="white"/>
                </a:solidFill>
                <a:sym typeface="Wingdings 3" panose="05040102010807070707" pitchFamily="18" charset="2"/>
              </a:rPr>
              <a:t>9-</a:t>
            </a:r>
            <a:fld id="{CCCDB388-9340-4FD2-A520-1C193286466A}" type="slidenum">
              <a:rPr lang="en-US" sz="1100">
                <a:solidFill>
                  <a:prstClr val="white"/>
                </a:solidFill>
                <a:sym typeface="Wingdings 3" panose="05040102010807070707" pitchFamily="18" charset="2"/>
              </a:rPr>
              <a:pPr/>
              <a:t>‹#›</a:t>
            </a:fld>
            <a:endParaRPr lang="en-US" sz="1100" dirty="0">
              <a:solidFill>
                <a:prstClr val="white"/>
              </a:solidFill>
              <a:sym typeface="Wingdings 3" panose="05040102010807070707" pitchFamily="18" charset="2"/>
            </a:endParaRPr>
          </a:p>
        </p:txBody>
      </p:sp>
    </p:spTree>
    <p:extLst>
      <p:ext uri="{BB962C8B-B14F-4D97-AF65-F5344CB8AC3E}">
        <p14:creationId xmlns:p14="http://schemas.microsoft.com/office/powerpoint/2010/main" val="1714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424757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57352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82550" y="6443895"/>
            <a:ext cx="7658222" cy="422044"/>
            <a:chOff x="74612" y="6434137"/>
            <a:chExt cx="765822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black">
            <a:xfrm>
              <a:off x="74612"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9-</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9332">
                  <a:lumMod val="75000"/>
                </a:srgbClr>
              </a:solidFill>
              <a:sym typeface="Wingdings 3" panose="05040102010807070707" pitchFamily="18" charset="2"/>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Wingdings 3" panose="05040102010807070707" pitchFamily="18" charset="2"/>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0" y="6443895"/>
            <a:ext cx="7740772" cy="422044"/>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3" panose="05040102010807070707" pitchFamily="18" charset="2"/>
                </a:rPr>
                <a:t>Copyright © 2017 Pearson Education, Ltd. </a:t>
              </a:r>
            </a:p>
          </p:txBody>
        </p:sp>
        <p:pic>
          <p:nvPicPr>
            <p:cNvPr id="14" name="Pearso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prstClr val="white"/>
                </a:solidFill>
                <a:sym typeface="Wingdings 3" panose="05040102010807070707" pitchFamily="18" charset="2"/>
              </a:rPr>
              <a:t>9-</a:t>
            </a:r>
            <a:fld id="{CCCDB388-9340-4FD2-A520-1C193286466A}" type="slidenum">
              <a:rPr lang="en-US" sz="1100">
                <a:solidFill>
                  <a:prstClr val="white"/>
                </a:solidFill>
                <a:sym typeface="Wingdings 3" panose="05040102010807070707" pitchFamily="18" charset="2"/>
              </a:rPr>
              <a:pPr/>
              <a:t>‹#›</a:t>
            </a:fld>
            <a:endParaRPr lang="en-US" sz="1100" dirty="0">
              <a:solidFill>
                <a:prstClr val="white"/>
              </a:solidFill>
              <a:sym typeface="Wingdings 3" panose="05040102010807070707" pitchFamily="18" charset="2"/>
            </a:endParaRPr>
          </a:p>
        </p:txBody>
      </p:sp>
    </p:spTree>
    <p:extLst>
      <p:ext uri="{BB962C8B-B14F-4D97-AF65-F5344CB8AC3E}">
        <p14:creationId xmlns:p14="http://schemas.microsoft.com/office/powerpoint/2010/main" val="9662139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Microeconomics</a:t>
            </a:r>
          </a:p>
        </p:txBody>
      </p:sp>
      <p:sp>
        <p:nvSpPr>
          <p:cNvPr id="3" name="Text Placeholder 2"/>
          <p:cNvSpPr>
            <a:spLocks noGrp="1"/>
          </p:cNvSpPr>
          <p:nvPr>
            <p:ph type="body" sz="quarter" idx="13"/>
          </p:nvPr>
        </p:nvSpPr>
        <p:spPr/>
        <p:txBody>
          <a:bodyPr/>
          <a:lstStyle/>
          <a:p>
            <a:r>
              <a:rPr lang="en-US" dirty="0"/>
              <a:t>Twelfth Edition, Global Edition</a:t>
            </a:r>
          </a:p>
        </p:txBody>
      </p:sp>
      <p:sp>
        <p:nvSpPr>
          <p:cNvPr id="4" name="Text Placeholder 3"/>
          <p:cNvSpPr>
            <a:spLocks noGrp="1"/>
          </p:cNvSpPr>
          <p:nvPr>
            <p:ph type="body" sz="quarter" idx="14"/>
          </p:nvPr>
        </p:nvSpPr>
        <p:spPr/>
        <p:txBody>
          <a:bodyPr/>
          <a:lstStyle/>
          <a:p>
            <a:r>
              <a:rPr lang="en-US" dirty="0"/>
              <a:t>Chapter 9</a:t>
            </a:r>
          </a:p>
        </p:txBody>
      </p:sp>
      <p:sp>
        <p:nvSpPr>
          <p:cNvPr id="5" name="Text Placeholder 4"/>
          <p:cNvSpPr>
            <a:spLocks noGrp="1"/>
          </p:cNvSpPr>
          <p:nvPr>
            <p:ph type="body" sz="quarter" idx="15"/>
          </p:nvPr>
        </p:nvSpPr>
        <p:spPr/>
        <p:txBody>
          <a:bodyPr/>
          <a:lstStyle/>
          <a:p>
            <a:r>
              <a:rPr lang="en-IN" sz="2600" dirty="0"/>
              <a:t>Long-Run Costs and Output Decisions</a:t>
            </a:r>
          </a:p>
        </p:txBody>
      </p:sp>
      <p:pic>
        <p:nvPicPr>
          <p:cNvPr id="8" name="Picture 7"/>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08221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Losses </a:t>
            </a:r>
            <a:r>
              <a:rPr lang="en-US" sz="2000" i="1" dirty="0">
                <a:solidFill>
                  <a:prstClr val="white"/>
                </a:solidFill>
              </a:rPr>
              <a:t>(2 of 2)</a:t>
            </a:r>
            <a:endParaRPr lang="en-US" dirty="0"/>
          </a:p>
        </p:txBody>
      </p:sp>
      <p:sp>
        <p:nvSpPr>
          <p:cNvPr id="3" name="Content Placeholder 2"/>
          <p:cNvSpPr>
            <a:spLocks noGrp="1"/>
          </p:cNvSpPr>
          <p:nvPr>
            <p:ph idx="1"/>
          </p:nvPr>
        </p:nvSpPr>
        <p:spPr/>
        <p:txBody>
          <a:bodyPr/>
          <a:lstStyle/>
          <a:p>
            <a:pPr marL="0" indent="0">
              <a:buNone/>
            </a:pPr>
            <a:r>
              <a:rPr lang="en-US" sz="2400" b="1" dirty="0"/>
              <a:t>Producing at a Loss to Offset Fixed Costs</a:t>
            </a:r>
          </a:p>
          <a:p>
            <a:r>
              <a:rPr lang="en-US" sz="2400" b="1" dirty="0"/>
              <a:t>shutdown point</a:t>
            </a:r>
            <a:r>
              <a:rPr lang="en-US" sz="2400" b="1" dirty="0">
                <a:solidFill>
                  <a:srgbClr val="006668"/>
                </a:solidFill>
              </a:rPr>
              <a:t>  </a:t>
            </a:r>
            <a:r>
              <a:rPr lang="en-US" sz="2400" dirty="0"/>
              <a:t>The lowest point on the average variable cost curve. When price falls below the minimum point on </a:t>
            </a:r>
            <a:r>
              <a:rPr lang="en-US" sz="2400" i="1" dirty="0"/>
              <a:t>AVC</a:t>
            </a:r>
            <a:r>
              <a:rPr lang="en-US" sz="2400" dirty="0"/>
              <a:t>, total revenue is insufficient to cover variable costs, and the firm will shut down and bear losses equal to fixed costs.</a:t>
            </a:r>
            <a:endParaRPr lang="en-US" sz="2600" dirty="0"/>
          </a:p>
        </p:txBody>
      </p:sp>
    </p:spTree>
    <p:extLst>
      <p:ext uri="{BB962C8B-B14F-4D97-AF65-F5344CB8AC3E}">
        <p14:creationId xmlns:p14="http://schemas.microsoft.com/office/powerpoint/2010/main" val="70730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9.2  Short-Run Supply Curve of a Perfectly Competitive Firm</a:t>
            </a:r>
          </a:p>
        </p:txBody>
      </p:sp>
      <p:pic>
        <p:nvPicPr>
          <p:cNvPr id="2050" name="Picture 2" descr="An x-y graph presents a short-run supply curve of a perfectly competitive fi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43000"/>
            <a:ext cx="4213225"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609600" y="4800600"/>
            <a:ext cx="8229600" cy="1484416"/>
          </a:xfrm>
        </p:spPr>
        <p:txBody>
          <a:bodyPr/>
          <a:lstStyle/>
          <a:p>
            <a:pPr>
              <a:lnSpc>
                <a:spcPct val="105000"/>
              </a:lnSpc>
              <a:spcBef>
                <a:spcPts val="1800"/>
              </a:spcBef>
              <a:spcAft>
                <a:spcPct val="0"/>
              </a:spcAft>
            </a:pPr>
            <a:r>
              <a:rPr lang="en-US" dirty="0"/>
              <a:t>At prices below average variable cost, it pays a firm to shut down rather than continue operating.</a:t>
            </a:r>
          </a:p>
          <a:p>
            <a:pPr>
              <a:lnSpc>
                <a:spcPct val="105000"/>
              </a:lnSpc>
              <a:spcBef>
                <a:spcPts val="1800"/>
              </a:spcBef>
              <a:spcAft>
                <a:spcPct val="0"/>
              </a:spcAft>
            </a:pPr>
            <a:r>
              <a:rPr lang="en-US" dirty="0"/>
              <a:t>Thus, the short-run supply curve of a competitive firm is the part of its marginal cost curve that lies </a:t>
            </a:r>
            <a:r>
              <a:rPr lang="en-US" i="1" dirty="0"/>
              <a:t>above</a:t>
            </a:r>
            <a:r>
              <a:rPr lang="en-US" dirty="0"/>
              <a:t> its average variable cost curve.</a:t>
            </a:r>
          </a:p>
        </p:txBody>
      </p:sp>
    </p:spTree>
    <p:extLst>
      <p:ext uri="{BB962C8B-B14F-4D97-AF65-F5344CB8AC3E}">
        <p14:creationId xmlns:p14="http://schemas.microsoft.com/office/powerpoint/2010/main" val="243494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Short-Run Industry Supply Curve</a:t>
            </a:r>
          </a:p>
        </p:txBody>
      </p:sp>
      <p:sp>
        <p:nvSpPr>
          <p:cNvPr id="3" name="Content Placeholder 2"/>
          <p:cNvSpPr>
            <a:spLocks noGrp="1"/>
          </p:cNvSpPr>
          <p:nvPr>
            <p:ph idx="1"/>
          </p:nvPr>
        </p:nvSpPr>
        <p:spPr>
          <a:xfrm>
            <a:off x="457200" y="1524000"/>
            <a:ext cx="8229600" cy="4525963"/>
          </a:xfrm>
        </p:spPr>
        <p:txBody>
          <a:bodyPr/>
          <a:lstStyle/>
          <a:p>
            <a:r>
              <a:rPr lang="en-US" sz="2400" b="1" dirty="0"/>
              <a:t>short-run industry supply curve</a:t>
            </a:r>
            <a:r>
              <a:rPr lang="en-US" sz="2400" b="1" dirty="0">
                <a:solidFill>
                  <a:srgbClr val="006668"/>
                </a:solidFill>
              </a:rPr>
              <a:t>  </a:t>
            </a:r>
            <a:r>
              <a:rPr lang="en-US" sz="2400" dirty="0"/>
              <a:t>The sum of the marginal cost curves (above </a:t>
            </a:r>
            <a:r>
              <a:rPr lang="en-US" sz="2400" i="1" dirty="0"/>
              <a:t>AVC</a:t>
            </a:r>
            <a:r>
              <a:rPr lang="en-US" sz="2400" dirty="0"/>
              <a:t>) of all the firms in an industry.</a:t>
            </a:r>
            <a:endParaRPr lang="en-US" dirty="0"/>
          </a:p>
        </p:txBody>
      </p:sp>
    </p:spTree>
    <p:extLst>
      <p:ext uri="{BB962C8B-B14F-4D97-AF65-F5344CB8AC3E}">
        <p14:creationId xmlns:p14="http://schemas.microsoft.com/office/powerpoint/2010/main" val="367388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1066800"/>
          </a:xfrm>
        </p:spPr>
        <p:txBody>
          <a:bodyPr/>
          <a:lstStyle/>
          <a:p>
            <a:r>
              <a:rPr lang="en-US" sz="2000" b="1" dirty="0"/>
              <a:t>FIGURE 9.3  The Industry Supply Curve in the Short Run Is the Horizontal Sum of the Marginal Cost Curves (above </a:t>
            </a:r>
            <a:r>
              <a:rPr lang="en-US" sz="2000" b="1" i="1" dirty="0"/>
              <a:t>AVC</a:t>
            </a:r>
            <a:r>
              <a:rPr lang="en-US" sz="2000" b="1" dirty="0"/>
              <a:t>) of All the Firms in an Industry</a:t>
            </a:r>
          </a:p>
        </p:txBody>
      </p:sp>
      <p:sp>
        <p:nvSpPr>
          <p:cNvPr id="8" name="Text Placeholder 2"/>
          <p:cNvSpPr>
            <a:spLocks noGrp="1"/>
          </p:cNvSpPr>
          <p:nvPr>
            <p:ph type="body" sz="quarter" idx="13"/>
          </p:nvPr>
        </p:nvSpPr>
        <p:spPr>
          <a:xfrm>
            <a:off x="609600" y="4876800"/>
            <a:ext cx="7772400" cy="1069256"/>
          </a:xfrm>
        </p:spPr>
        <p:txBody>
          <a:bodyPr/>
          <a:lstStyle/>
          <a:p>
            <a:pPr>
              <a:lnSpc>
                <a:spcPct val="105000"/>
              </a:lnSpc>
              <a:spcBef>
                <a:spcPts val="1800"/>
              </a:spcBef>
              <a:spcAft>
                <a:spcPct val="0"/>
              </a:spcAft>
            </a:pPr>
            <a:r>
              <a:rPr lang="en-US" dirty="0"/>
              <a:t>If there are only three firms in the industry, the industry supply curve is simply the sum of all the products supplied by the three firms at each price.</a:t>
            </a:r>
          </a:p>
          <a:p>
            <a:pPr>
              <a:lnSpc>
                <a:spcPct val="105000"/>
              </a:lnSpc>
              <a:spcBef>
                <a:spcPts val="1800"/>
              </a:spcBef>
              <a:spcAft>
                <a:spcPct val="0"/>
              </a:spcAft>
            </a:pPr>
            <a:r>
              <a:rPr lang="en-US" dirty="0"/>
              <a:t>For example, at $6 each firm supplies 150 units, for a total industry supply of 450.</a:t>
            </a:r>
            <a:endParaRPr lang="en-US" sz="1200" dirty="0"/>
          </a:p>
        </p:txBody>
      </p:sp>
      <p:pic>
        <p:nvPicPr>
          <p:cNvPr id="9" name="Picture 2" descr="Four x-y graphs present the Industry Supply Curve in the Short Run Is the Horizontal Sum of the Marginal Cost Curves (above AVC) of All the Firms in an Indu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8" y="1752600"/>
            <a:ext cx="819943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32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Directions: A Review</a:t>
            </a:r>
          </a:p>
        </p:txBody>
      </p:sp>
      <p:sp>
        <p:nvSpPr>
          <p:cNvPr id="5" name="Content Placeholder 4"/>
          <p:cNvSpPr>
            <a:spLocks noGrp="1"/>
          </p:cNvSpPr>
          <p:nvPr>
            <p:ph idx="1"/>
          </p:nvPr>
        </p:nvSpPr>
        <p:spPr>
          <a:xfrm>
            <a:off x="457200" y="1600201"/>
            <a:ext cx="8229600" cy="762000"/>
          </a:xfrm>
        </p:spPr>
        <p:txBody>
          <a:bodyPr/>
          <a:lstStyle/>
          <a:p>
            <a:pPr marL="0" indent="0" fontAlgn="base">
              <a:spcBef>
                <a:spcPct val="10000"/>
              </a:spcBef>
              <a:spcAft>
                <a:spcPct val="10000"/>
              </a:spcAft>
              <a:buClrTx/>
              <a:buSzTx/>
              <a:buNone/>
              <a:defRPr/>
            </a:pPr>
            <a:r>
              <a:rPr lang="en-US" sz="2000" b="1" dirty="0">
                <a:latin typeface="Arial" charset="0"/>
                <a:cs typeface="Arial" charset="0"/>
              </a:rPr>
              <a:t>TABLE 9.2  Profits, Losses, and Perfectly Competitive Firm Decisions in the Long and Short Run</a:t>
            </a:r>
            <a:endParaRPr lang="en-US" dirty="0"/>
          </a:p>
        </p:txBody>
      </p:sp>
      <p:graphicFrame>
        <p:nvGraphicFramePr>
          <p:cNvPr id="4" name="Group 168" descr="A table presents Profits, Losses, and Perfectly Competitive Firm Decisions in the Long and Short Run"/>
          <p:cNvGraphicFramePr>
            <a:graphicFrameLocks noGrp="1"/>
          </p:cNvGraphicFramePr>
          <p:nvPr>
            <p:extLst>
              <p:ext uri="{D42A27DB-BD31-4B8C-83A1-F6EECF244321}">
                <p14:modId xmlns:p14="http://schemas.microsoft.com/office/powerpoint/2010/main" val="3240709604"/>
              </p:ext>
            </p:extLst>
          </p:nvPr>
        </p:nvGraphicFramePr>
        <p:xfrm>
          <a:off x="533400" y="2502255"/>
          <a:ext cx="7924800" cy="3212745"/>
        </p:xfrm>
        <a:graphic>
          <a:graphicData uri="http://schemas.openxmlformats.org/drawingml/2006/table">
            <a:tbl>
              <a:tblPr firstRow="1"/>
              <a:tblGrid>
                <a:gridCol w="808653">
                  <a:extLst>
                    <a:ext uri="{9D8B030D-6E8A-4147-A177-3AD203B41FA5}">
                      <a16:colId xmlns:a16="http://schemas.microsoft.com/office/drawing/2014/main" xmlns="" val="20000"/>
                    </a:ext>
                  </a:extLst>
                </a:gridCol>
                <a:gridCol w="242596">
                  <a:extLst>
                    <a:ext uri="{9D8B030D-6E8A-4147-A177-3AD203B41FA5}">
                      <a16:colId xmlns:a16="http://schemas.microsoft.com/office/drawing/2014/main" xmlns="" val="20001"/>
                    </a:ext>
                  </a:extLst>
                </a:gridCol>
                <a:gridCol w="2021633">
                  <a:extLst>
                    <a:ext uri="{9D8B030D-6E8A-4147-A177-3AD203B41FA5}">
                      <a16:colId xmlns:a16="http://schemas.microsoft.com/office/drawing/2014/main" xmlns="" val="20002"/>
                    </a:ext>
                  </a:extLst>
                </a:gridCol>
                <a:gridCol w="26955">
                  <a:extLst>
                    <a:ext uri="{9D8B030D-6E8A-4147-A177-3AD203B41FA5}">
                      <a16:colId xmlns:a16="http://schemas.microsoft.com/office/drawing/2014/main" xmlns="" val="20003"/>
                    </a:ext>
                  </a:extLst>
                </a:gridCol>
                <a:gridCol w="215641">
                  <a:extLst>
                    <a:ext uri="{9D8B030D-6E8A-4147-A177-3AD203B41FA5}">
                      <a16:colId xmlns:a16="http://schemas.microsoft.com/office/drawing/2014/main" xmlns="" val="20004"/>
                    </a:ext>
                  </a:extLst>
                </a:gridCol>
                <a:gridCol w="2183363">
                  <a:extLst>
                    <a:ext uri="{9D8B030D-6E8A-4147-A177-3AD203B41FA5}">
                      <a16:colId xmlns:a16="http://schemas.microsoft.com/office/drawing/2014/main" xmlns="" val="20005"/>
                    </a:ext>
                  </a:extLst>
                </a:gridCol>
                <a:gridCol w="26955">
                  <a:extLst>
                    <a:ext uri="{9D8B030D-6E8A-4147-A177-3AD203B41FA5}">
                      <a16:colId xmlns:a16="http://schemas.microsoft.com/office/drawing/2014/main" xmlns="" val="20006"/>
                    </a:ext>
                  </a:extLst>
                </a:gridCol>
                <a:gridCol w="26955">
                  <a:extLst>
                    <a:ext uri="{9D8B030D-6E8A-4147-A177-3AD203B41FA5}">
                      <a16:colId xmlns:a16="http://schemas.microsoft.com/office/drawing/2014/main" xmlns="" val="20007"/>
                    </a:ext>
                  </a:extLst>
                </a:gridCol>
                <a:gridCol w="2372049">
                  <a:extLst>
                    <a:ext uri="{9D8B030D-6E8A-4147-A177-3AD203B41FA5}">
                      <a16:colId xmlns:a16="http://schemas.microsoft.com/office/drawing/2014/main" xmlns="" val="20008"/>
                    </a:ext>
                  </a:extLst>
                </a:gridCol>
              </a:tblGrid>
              <a:tr h="392659">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Short-Run Condition</a:t>
                      </a: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  Short-Run Decision</a:t>
                      </a: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Long-Run Decision</a:t>
                      </a: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8256">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Profits</a:t>
                      </a:r>
                    </a:p>
                  </a:txBody>
                  <a:tcPr marR="0" marT="45704" marB="45704"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1" u="none" strike="noStrike" cap="none" normalizeH="0" baseline="0" dirty="0">
                          <a:ln>
                            <a:noFill/>
                          </a:ln>
                          <a:solidFill>
                            <a:schemeClr val="tx1"/>
                          </a:solidFill>
                          <a:effectLst/>
                          <a:latin typeface="Arial" charset="0"/>
                        </a:rPr>
                        <a:t>TR</a:t>
                      </a:r>
                      <a:r>
                        <a:rPr kumimoji="0" lang="en-US" sz="1600" b="0" i="0" u="none" strike="noStrike" cap="none" normalizeH="0" baseline="0" dirty="0">
                          <a:ln>
                            <a:noFill/>
                          </a:ln>
                          <a:solidFill>
                            <a:schemeClr val="tx1"/>
                          </a:solidFill>
                          <a:effectLst/>
                          <a:latin typeface="Arial" charset="0"/>
                        </a:rPr>
                        <a:t> &gt; </a:t>
                      </a:r>
                      <a:r>
                        <a:rPr kumimoji="0" lang="en-US" sz="1600" b="0" i="1" u="none" strike="noStrike" cap="none" normalizeH="0" baseline="0" dirty="0">
                          <a:ln>
                            <a:noFill/>
                          </a:ln>
                          <a:solidFill>
                            <a:schemeClr val="tx1"/>
                          </a:solidFill>
                          <a:effectLst/>
                          <a:latin typeface="Arial" charset="0"/>
                        </a:rPr>
                        <a:t>TC</a:t>
                      </a: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1" u="none" strike="noStrike" cap="none" normalizeH="0" baseline="0" dirty="0">
                          <a:ln>
                            <a:noFill/>
                          </a:ln>
                          <a:solidFill>
                            <a:schemeClr val="tx1"/>
                          </a:solidFill>
                          <a:effectLst/>
                          <a:latin typeface="Arial" charset="0"/>
                        </a:rPr>
                        <a:t>P</a:t>
                      </a:r>
                      <a:r>
                        <a:rPr kumimoji="0" lang="en-US" sz="1600" b="0" i="0" u="none" strike="noStrike" cap="none" normalizeH="0" baseline="0" dirty="0">
                          <a:ln>
                            <a:noFill/>
                          </a:ln>
                          <a:solidFill>
                            <a:schemeClr val="tx1"/>
                          </a:solidFill>
                          <a:effectLst/>
                          <a:latin typeface="Arial" charset="0"/>
                        </a:rPr>
                        <a:t> = </a:t>
                      </a:r>
                      <a:r>
                        <a:rPr kumimoji="0" lang="en-US" sz="1600" b="0" i="1" u="none" strike="noStrike" cap="none" normalizeH="0" baseline="0" dirty="0">
                          <a:ln>
                            <a:noFill/>
                          </a:ln>
                          <a:solidFill>
                            <a:schemeClr val="tx1"/>
                          </a:solidFill>
                          <a:effectLst/>
                          <a:latin typeface="Arial" charset="0"/>
                        </a:rPr>
                        <a:t>MC</a:t>
                      </a:r>
                      <a:r>
                        <a:rPr kumimoji="0" lang="en-US" sz="1600" b="0" i="0" u="none" strike="noStrike" cap="none" normalizeH="0" baseline="0" dirty="0">
                          <a:ln>
                            <a:noFill/>
                          </a:ln>
                          <a:solidFill>
                            <a:schemeClr val="tx1"/>
                          </a:solidFill>
                          <a:effectLst/>
                          <a:latin typeface="Arial" charset="0"/>
                        </a:rPr>
                        <a:t>: operate</a:t>
                      </a:r>
                    </a:p>
                  </a:txBody>
                  <a:tcPr marL="0" marR="0" marT="45704" marB="4570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Expand: new firms enter</a:t>
                      </a:r>
                    </a:p>
                  </a:txBody>
                  <a:tcPr marL="137160" marT="45704" marB="45704"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92659">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Losses</a:t>
                      </a:r>
                    </a:p>
                  </a:txBody>
                  <a:tcPr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  </a:t>
                      </a:r>
                      <a:r>
                        <a:rPr kumimoji="0" lang="en-US" sz="1600" b="0" i="1" u="none" strike="noStrike" cap="none" normalizeH="0" baseline="0" dirty="0">
                          <a:ln>
                            <a:noFill/>
                          </a:ln>
                          <a:solidFill>
                            <a:schemeClr val="tx1"/>
                          </a:solidFill>
                          <a:effectLst/>
                          <a:latin typeface="Arial" charset="0"/>
                        </a:rPr>
                        <a:t>TR</a:t>
                      </a:r>
                      <a:r>
                        <a:rPr kumimoji="0" lang="en-US" sz="1600" b="0" i="0" u="none" strike="noStrike" cap="none" normalizeH="0" baseline="0" dirty="0">
                          <a:ln>
                            <a:noFill/>
                          </a:ln>
                          <a:solidFill>
                            <a:schemeClr val="tx1"/>
                          </a:solidFill>
                          <a:effectLst/>
                          <a:latin typeface="Arial" charset="0"/>
                        </a:rPr>
                        <a:t> </a:t>
                      </a:r>
                      <a:r>
                        <a:rPr kumimoji="0" lang="en-US" sz="1600" b="0" i="0" u="none" strike="noStrike" cap="none" normalizeH="0" baseline="0" dirty="0">
                          <a:ln>
                            <a:noFill/>
                          </a:ln>
                          <a:solidFill>
                            <a:schemeClr val="tx1"/>
                          </a:solidFill>
                          <a:effectLst/>
                          <a:latin typeface="Arial" charset="0"/>
                          <a:sym typeface="Symbol" pitchFamily="18" charset="2"/>
                        </a:rPr>
                        <a:t> </a:t>
                      </a:r>
                      <a:r>
                        <a:rPr kumimoji="0" lang="en-US" sz="1600" b="0" i="1" u="none" strike="noStrike" cap="none" normalizeH="0" baseline="0" dirty="0">
                          <a:ln>
                            <a:noFill/>
                          </a:ln>
                          <a:solidFill>
                            <a:schemeClr val="tx1"/>
                          </a:solidFill>
                          <a:effectLst/>
                          <a:latin typeface="Arial" charset="0"/>
                          <a:sym typeface="Symbol" pitchFamily="18" charset="2"/>
                        </a:rPr>
                        <a:t>TVC</a:t>
                      </a: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1" u="none" strike="noStrike" cap="none" normalizeH="0" baseline="0" dirty="0">
                          <a:ln>
                            <a:noFill/>
                          </a:ln>
                          <a:solidFill>
                            <a:schemeClr val="tx1"/>
                          </a:solidFill>
                          <a:effectLst/>
                          <a:latin typeface="Arial" charset="0"/>
                        </a:rPr>
                        <a:t>P</a:t>
                      </a:r>
                      <a:r>
                        <a:rPr kumimoji="0" lang="en-US" sz="1600" b="0" i="0" u="none" strike="noStrike" cap="none" normalizeH="0" baseline="0" dirty="0">
                          <a:ln>
                            <a:noFill/>
                          </a:ln>
                          <a:solidFill>
                            <a:schemeClr val="tx1"/>
                          </a:solidFill>
                          <a:effectLst/>
                          <a:latin typeface="Arial" charset="0"/>
                        </a:rPr>
                        <a:t> = </a:t>
                      </a:r>
                      <a:r>
                        <a:rPr kumimoji="0" lang="en-US" sz="1600" b="0" i="1" u="none" strike="noStrike" cap="none" normalizeH="0" baseline="0" dirty="0">
                          <a:ln>
                            <a:noFill/>
                          </a:ln>
                          <a:solidFill>
                            <a:schemeClr val="tx1"/>
                          </a:solidFill>
                          <a:effectLst/>
                          <a:latin typeface="Arial" charset="0"/>
                        </a:rPr>
                        <a:t>MC</a:t>
                      </a:r>
                      <a:r>
                        <a:rPr kumimoji="0" lang="en-US" sz="1600" b="0" i="0" u="none" strike="noStrike" cap="none" normalizeH="0" baseline="0" dirty="0">
                          <a:ln>
                            <a:noFill/>
                          </a:ln>
                          <a:solidFill>
                            <a:schemeClr val="tx1"/>
                          </a:solidFill>
                          <a:effectLst/>
                          <a:latin typeface="Arial" charset="0"/>
                        </a:rPr>
                        <a:t>: operate</a:t>
                      </a:r>
                    </a:p>
                  </a:txBody>
                  <a:tcPr marL="0" marR="0" marT="45704" marB="45704" horzOverflow="overflow">
                    <a:lnL>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Contract: firms exit</a:t>
                      </a:r>
                    </a:p>
                  </a:txBody>
                  <a:tcPr marL="137160"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78256">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(loss &lt; total fixed cost)</a:t>
                      </a:r>
                    </a:p>
                  </a:txBody>
                  <a:tcPr marL="0" marR="0" marT="45704" marB="45704" horzOverflow="overflow">
                    <a:lnL>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137160"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92659">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  </a:t>
                      </a:r>
                      <a:r>
                        <a:rPr kumimoji="0" lang="en-US" sz="1600" b="0" i="1" u="none" strike="noStrike" cap="none" normalizeH="0" baseline="0" dirty="0">
                          <a:ln>
                            <a:noFill/>
                          </a:ln>
                          <a:solidFill>
                            <a:schemeClr val="tx1"/>
                          </a:solidFill>
                          <a:effectLst/>
                          <a:latin typeface="Arial" charset="0"/>
                        </a:rPr>
                        <a:t>TR</a:t>
                      </a:r>
                      <a:r>
                        <a:rPr kumimoji="0" lang="en-US" sz="1600" b="0" i="0" u="none" strike="noStrike" cap="none" normalizeH="0" baseline="0" dirty="0">
                          <a:ln>
                            <a:noFill/>
                          </a:ln>
                          <a:solidFill>
                            <a:schemeClr val="tx1"/>
                          </a:solidFill>
                          <a:effectLst/>
                          <a:latin typeface="Arial" charset="0"/>
                        </a:rPr>
                        <a:t> &lt; </a:t>
                      </a:r>
                      <a:r>
                        <a:rPr kumimoji="0" lang="en-US" sz="1600" b="0" i="1" u="none" strike="noStrike" cap="none" normalizeH="0" baseline="0" dirty="0">
                          <a:ln>
                            <a:noFill/>
                          </a:ln>
                          <a:solidFill>
                            <a:schemeClr val="tx1"/>
                          </a:solidFill>
                          <a:effectLst/>
                          <a:latin typeface="Arial" charset="0"/>
                        </a:rPr>
                        <a:t>TVC</a:t>
                      </a: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Shut down:</a:t>
                      </a:r>
                    </a:p>
                  </a:txBody>
                  <a:tcPr marL="0" marR="0" marT="45704" marB="45704" horzOverflow="overflow">
                    <a:lnL>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Contract: firms exit</a:t>
                      </a:r>
                    </a:p>
                  </a:txBody>
                  <a:tcPr marL="137160"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678256">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R="0" marT="45704" marB="4570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loss = total fixed cost</a:t>
                      </a:r>
                    </a:p>
                  </a:txBody>
                  <a:tcPr marL="0" marR="0" marT="45704" marB="45704"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R="0" marT="45704" marB="45704"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0" marT="45704" marB="4570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855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Costs: Economies and Diseconomies of Scale</a:t>
            </a:r>
          </a:p>
        </p:txBody>
      </p:sp>
      <p:sp>
        <p:nvSpPr>
          <p:cNvPr id="3" name="Content Placeholder 2"/>
          <p:cNvSpPr>
            <a:spLocks noGrp="1"/>
          </p:cNvSpPr>
          <p:nvPr>
            <p:ph idx="1"/>
          </p:nvPr>
        </p:nvSpPr>
        <p:spPr>
          <a:xfrm>
            <a:off x="457200" y="1524000"/>
            <a:ext cx="8229600" cy="4525963"/>
          </a:xfrm>
        </p:spPr>
        <p:txBody>
          <a:bodyPr/>
          <a:lstStyle/>
          <a:p>
            <a:r>
              <a:rPr lang="en-US" sz="2400" b="1" dirty="0"/>
              <a:t>long-run average cost curve (</a:t>
            </a:r>
            <a:r>
              <a:rPr lang="en-US" sz="2400" b="1" i="1" dirty="0"/>
              <a:t>LRAC</a:t>
            </a:r>
            <a:r>
              <a:rPr lang="en-US" sz="2400" b="1" dirty="0"/>
              <a:t>)</a:t>
            </a:r>
            <a:r>
              <a:rPr lang="en-US" sz="2400" b="1" dirty="0">
                <a:solidFill>
                  <a:srgbClr val="006668"/>
                </a:solidFill>
              </a:rPr>
              <a:t>  </a:t>
            </a:r>
            <a:r>
              <a:rPr lang="en-US" sz="2400" dirty="0"/>
              <a:t>Shows the way per-unit costs change with output in the long run.</a:t>
            </a:r>
          </a:p>
          <a:p>
            <a:r>
              <a:rPr lang="en-US" sz="2400" b="1" dirty="0"/>
              <a:t>increasing returns to scale </a:t>
            </a:r>
            <a:r>
              <a:rPr lang="en-US" sz="2400" dirty="0"/>
              <a:t>or</a:t>
            </a:r>
            <a:r>
              <a:rPr lang="en-US" sz="2400" b="1" dirty="0"/>
              <a:t> economies of scale</a:t>
            </a:r>
            <a:r>
              <a:rPr lang="en-US" sz="2400" b="1" dirty="0">
                <a:solidFill>
                  <a:srgbClr val="006668"/>
                </a:solidFill>
              </a:rPr>
              <a:t>  </a:t>
            </a:r>
            <a:r>
              <a:rPr lang="en-US" sz="2400" dirty="0"/>
              <a:t>An increase in a firm’s scale of production leads to lower costs per unit produced.</a:t>
            </a:r>
          </a:p>
          <a:p>
            <a:r>
              <a:rPr lang="en-US" sz="2400" b="1" dirty="0"/>
              <a:t>constant returns to scale</a:t>
            </a:r>
            <a:r>
              <a:rPr lang="en-US" sz="2400" b="1" dirty="0">
                <a:solidFill>
                  <a:srgbClr val="006668"/>
                </a:solidFill>
              </a:rPr>
              <a:t>  </a:t>
            </a:r>
            <a:r>
              <a:rPr lang="en-US" sz="2400" dirty="0"/>
              <a:t>An increase in a firm’s scale of production has no effect on costs per unit produced.</a:t>
            </a:r>
          </a:p>
          <a:p>
            <a:r>
              <a:rPr lang="en-US" sz="2400" b="1" dirty="0"/>
              <a:t>decreasing returns to scale </a:t>
            </a:r>
            <a:r>
              <a:rPr lang="en-US" sz="2400" dirty="0"/>
              <a:t>or</a:t>
            </a:r>
            <a:r>
              <a:rPr lang="en-US" sz="2400" b="1" dirty="0"/>
              <a:t> diseconomies of scale</a:t>
            </a:r>
            <a:r>
              <a:rPr lang="en-US" sz="2400" b="1" dirty="0">
                <a:solidFill>
                  <a:srgbClr val="006668"/>
                </a:solidFill>
              </a:rPr>
              <a:t> </a:t>
            </a:r>
            <a:r>
              <a:rPr lang="en-US" sz="2400" dirty="0">
                <a:solidFill>
                  <a:srgbClr val="006668"/>
                </a:solidFill>
              </a:rPr>
              <a:t> </a:t>
            </a:r>
            <a:r>
              <a:rPr lang="en-US" sz="2400" dirty="0"/>
              <a:t>An increase in a firm’s scale of production leads to higher costs per unit produced.</a:t>
            </a:r>
          </a:p>
        </p:txBody>
      </p:sp>
    </p:spTree>
    <p:extLst>
      <p:ext uri="{BB962C8B-B14F-4D97-AF65-F5344CB8AC3E}">
        <p14:creationId xmlns:p14="http://schemas.microsoft.com/office/powerpoint/2010/main" val="129338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Returns to Scale</a:t>
            </a:r>
          </a:p>
        </p:txBody>
      </p:sp>
      <p:sp>
        <p:nvSpPr>
          <p:cNvPr id="3" name="Content Placeholder 2"/>
          <p:cNvSpPr>
            <a:spLocks noGrp="1"/>
          </p:cNvSpPr>
          <p:nvPr>
            <p:ph idx="1"/>
          </p:nvPr>
        </p:nvSpPr>
        <p:spPr/>
        <p:txBody>
          <a:bodyPr/>
          <a:lstStyle/>
          <a:p>
            <a:pPr marL="0" indent="0">
              <a:buNone/>
            </a:pPr>
            <a:r>
              <a:rPr lang="en-US" sz="2400" b="1" dirty="0"/>
              <a:t>The Sources of Economies of Scale</a:t>
            </a:r>
          </a:p>
          <a:p>
            <a:r>
              <a:rPr lang="en-US" sz="2400" dirty="0"/>
              <a:t>Some economies of scale result not from technology but from firm-level efficiencies and bargaining power that can come with size.</a:t>
            </a:r>
          </a:p>
          <a:p>
            <a:r>
              <a:rPr lang="en-US" sz="2400" dirty="0"/>
              <a:t>Economies of scale have come from advantages of larger firm size rather than gains from plant size.</a:t>
            </a:r>
          </a:p>
          <a:p>
            <a:r>
              <a:rPr lang="en-US" sz="2400" b="1" dirty="0"/>
              <a:t>minimum efficient scale (MES)  </a:t>
            </a:r>
            <a:r>
              <a:rPr lang="en-US" sz="2400" dirty="0"/>
              <a:t>The smallest size at which the long-run average cost curve is at its minimum.</a:t>
            </a:r>
          </a:p>
        </p:txBody>
      </p:sp>
    </p:spTree>
    <p:extLst>
      <p:ext uri="{BB962C8B-B14F-4D97-AF65-F5344CB8AC3E}">
        <p14:creationId xmlns:p14="http://schemas.microsoft.com/office/powerpoint/2010/main" val="130958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2000" b="1" dirty="0"/>
              <a:t>FIGURE 9.4  A Firm Exhibiting Economies of Scale</a:t>
            </a:r>
          </a:p>
        </p:txBody>
      </p:sp>
      <p:pic>
        <p:nvPicPr>
          <p:cNvPr id="4098" name="Picture 2" descr="An x-y graph presents a firm exhibiting economies of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512" y="1143000"/>
            <a:ext cx="6784975"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a:spLocks noGrp="1"/>
          </p:cNvSpPr>
          <p:nvPr>
            <p:ph type="body" sz="quarter" idx="13"/>
          </p:nvPr>
        </p:nvSpPr>
        <p:spPr>
          <a:xfrm>
            <a:off x="457200" y="5257800"/>
            <a:ext cx="8229600" cy="1069256"/>
          </a:xfrm>
        </p:spPr>
        <p:txBody>
          <a:bodyPr/>
          <a:lstStyle/>
          <a:p>
            <a:r>
              <a:rPr lang="en-US" dirty="0"/>
              <a:t>The long-run average cost curve of a firm shows the different scales on which the firm can choose to operate in the long run. Each scale of operation defines a different short run. Here we see a firm exhibiting economies of scale; moving from scale 1 to scale 3 reduces average cost.</a:t>
            </a:r>
          </a:p>
        </p:txBody>
      </p:sp>
    </p:spTree>
    <p:extLst>
      <p:ext uri="{BB962C8B-B14F-4D97-AF65-F5344CB8AC3E}">
        <p14:creationId xmlns:p14="http://schemas.microsoft.com/office/powerpoint/2010/main" val="257303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t>ECONOMICS IN PRACTICE</a:t>
            </a:r>
          </a:p>
        </p:txBody>
      </p:sp>
      <p:sp>
        <p:nvSpPr>
          <p:cNvPr id="3" name="Text Placeholder 2"/>
          <p:cNvSpPr>
            <a:spLocks noGrp="1"/>
          </p:cNvSpPr>
          <p:nvPr>
            <p:ph type="body" sz="quarter" idx="13"/>
          </p:nvPr>
        </p:nvSpPr>
        <p:spPr/>
        <p:txBody>
          <a:bodyPr/>
          <a:lstStyle/>
          <a:p>
            <a:r>
              <a:rPr lang="en-IN" sz="2400" dirty="0"/>
              <a:t>Economies of Scale in the Search Business</a:t>
            </a:r>
          </a:p>
        </p:txBody>
      </p:sp>
      <p:sp>
        <p:nvSpPr>
          <p:cNvPr id="4" name="Content Placeholder 3"/>
          <p:cNvSpPr>
            <a:spLocks noGrp="1"/>
          </p:cNvSpPr>
          <p:nvPr>
            <p:ph sz="quarter" idx="14"/>
          </p:nvPr>
        </p:nvSpPr>
        <p:spPr>
          <a:xfrm>
            <a:off x="457200" y="1600200"/>
            <a:ext cx="3581400" cy="4525963"/>
          </a:xfrm>
        </p:spPr>
        <p:txBody>
          <a:bodyPr/>
          <a:lstStyle/>
          <a:p>
            <a:pPr marL="0" indent="0">
              <a:buNone/>
            </a:pPr>
            <a:r>
              <a:rPr lang="en-IN" sz="1600" dirty="0"/>
              <a:t>Online search is a scale-driven business: The search behavior of one user can be used to improve the search of future users.</a:t>
            </a:r>
          </a:p>
          <a:p>
            <a:pPr marL="0" indent="0">
              <a:buNone/>
            </a:pPr>
            <a:r>
              <a:rPr lang="en-IN" sz="1600" dirty="0"/>
              <a:t>Google—the top search engine—has more than three times the searches of Microsoft’s Bing but employs only about twice as many engineers and spends less per search on its data centers.</a:t>
            </a:r>
          </a:p>
        </p:txBody>
      </p:sp>
      <p:pic>
        <p:nvPicPr>
          <p:cNvPr id="5" name="Picture 4"/>
          <p:cNvPicPr>
            <a:picLocks noChangeAspect="1"/>
          </p:cNvPicPr>
          <p:nvPr/>
        </p:nvPicPr>
        <p:blipFill>
          <a:blip r:embed="rId2" cstate="print"/>
          <a:stretch>
            <a:fillRect/>
          </a:stretch>
        </p:blipFill>
        <p:spPr>
          <a:xfrm>
            <a:off x="4724400" y="1600200"/>
            <a:ext cx="3333750" cy="2276475"/>
          </a:xfrm>
          <a:prstGeom prst="rect">
            <a:avLst/>
          </a:prstGeom>
        </p:spPr>
      </p:pic>
      <p:sp>
        <p:nvSpPr>
          <p:cNvPr id="7" name="Content Placeholder 3"/>
          <p:cNvSpPr txBox="1">
            <a:spLocks/>
          </p:cNvSpPr>
          <p:nvPr/>
        </p:nvSpPr>
        <p:spPr>
          <a:xfrm>
            <a:off x="457200" y="4902734"/>
            <a:ext cx="8229600" cy="1828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IN" sz="1600" b="0" dirty="0">
                <a:solidFill>
                  <a:prstClr val="black"/>
                </a:solidFill>
              </a:rPr>
              <a:t>THINKING PRACTICALLY</a:t>
            </a:r>
          </a:p>
          <a:p>
            <a:pPr marL="342900" indent="-342900" fontAlgn="auto">
              <a:spcAft>
                <a:spcPts val="0"/>
              </a:spcAft>
              <a:buFont typeface="+mj-lt"/>
              <a:buAutoNum type="arabicPeriod"/>
            </a:pPr>
            <a:r>
              <a:rPr lang="en-US" sz="1600" b="0" dirty="0">
                <a:solidFill>
                  <a:prstClr val="black"/>
                </a:solidFill>
              </a:rPr>
              <a:t>Google was an early pioneer in the search business. How did that early lead interact with the fact of scale economies in Google’s favor? </a:t>
            </a:r>
            <a:endParaRPr lang="en-IN" sz="1600" b="0" dirty="0">
              <a:solidFill>
                <a:prstClr val="black"/>
              </a:solidFill>
            </a:endParaRPr>
          </a:p>
        </p:txBody>
      </p:sp>
    </p:spTree>
    <p:extLst>
      <p:ext uri="{BB962C8B-B14F-4D97-AF65-F5344CB8AC3E}">
        <p14:creationId xmlns:p14="http://schemas.microsoft.com/office/powerpoint/2010/main" val="370259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Returns to Scale</a:t>
            </a:r>
          </a:p>
        </p:txBody>
      </p:sp>
      <p:sp>
        <p:nvSpPr>
          <p:cNvPr id="3" name="Content Placeholder 2"/>
          <p:cNvSpPr>
            <a:spLocks noGrp="1"/>
          </p:cNvSpPr>
          <p:nvPr>
            <p:ph idx="1"/>
          </p:nvPr>
        </p:nvSpPr>
        <p:spPr/>
        <p:txBody>
          <a:bodyPr/>
          <a:lstStyle/>
          <a:p>
            <a:pPr>
              <a:spcAft>
                <a:spcPct val="0"/>
              </a:spcAft>
            </a:pPr>
            <a:r>
              <a:rPr lang="en-US" sz="2400" dirty="0"/>
              <a:t>Technically, the term </a:t>
            </a:r>
            <a:r>
              <a:rPr lang="en-US" sz="2400" i="1" dirty="0"/>
              <a:t>constant returns</a:t>
            </a:r>
            <a:r>
              <a:rPr lang="en-US" sz="2400" dirty="0"/>
              <a:t> means that the quantitative relationship between input and output stays constant, or the same, when output is increased.</a:t>
            </a:r>
          </a:p>
          <a:p>
            <a:pPr>
              <a:spcAft>
                <a:spcPct val="0"/>
              </a:spcAft>
            </a:pPr>
            <a:r>
              <a:rPr lang="en-US" sz="2400" dirty="0"/>
              <a:t>Constant returns to scale means that the firm’s long-run average cost curve remains flat.</a:t>
            </a:r>
          </a:p>
        </p:txBody>
      </p:sp>
    </p:spTree>
    <p:extLst>
      <p:ext uri="{BB962C8B-B14F-4D97-AF65-F5344CB8AC3E}">
        <p14:creationId xmlns:p14="http://schemas.microsoft.com/office/powerpoint/2010/main" val="13891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03828"/>
          </a:xfrm>
        </p:spPr>
        <p:txBody>
          <a:bodyPr/>
          <a:lstStyle/>
          <a:p>
            <a:r>
              <a:rPr lang="en-US" dirty="0"/>
              <a:t>Chapter Outline and Learning Objectives </a:t>
            </a:r>
            <a:r>
              <a:rPr lang="en-US" sz="2000" i="1" dirty="0"/>
              <a:t>(1 of 2)</a:t>
            </a:r>
          </a:p>
        </p:txBody>
      </p:sp>
      <p:sp>
        <p:nvSpPr>
          <p:cNvPr id="5" name="Text Placeholder 4"/>
          <p:cNvSpPr>
            <a:spLocks noGrp="1"/>
          </p:cNvSpPr>
          <p:nvPr>
            <p:ph type="body" sz="quarter" idx="15"/>
          </p:nvPr>
        </p:nvSpPr>
        <p:spPr>
          <a:xfrm>
            <a:off x="609600" y="1676400"/>
            <a:ext cx="8077200" cy="4495800"/>
          </a:xfrm>
        </p:spPr>
        <p:txBody>
          <a:bodyPr/>
          <a:lstStyle/>
          <a:p>
            <a:pPr>
              <a:spcBef>
                <a:spcPts val="1800"/>
              </a:spcBef>
            </a:pPr>
            <a:r>
              <a:rPr lang="en-IN" sz="2400" b="1" dirty="0">
                <a:solidFill>
                  <a:srgbClr val="0070C0"/>
                </a:solidFill>
              </a:rPr>
              <a:t>9.1 </a:t>
            </a:r>
            <a:r>
              <a:rPr lang="en-US" sz="2400" b="1" dirty="0"/>
              <a:t>Short-Run Conditions and Long-Run Directions </a:t>
            </a:r>
          </a:p>
          <a:p>
            <a:pPr marL="285750" indent="-285750">
              <a:spcBef>
                <a:spcPts val="1800"/>
              </a:spcBef>
              <a:buFont typeface="Arial" panose="020B0604020202020204" pitchFamily="34" charset="0"/>
              <a:buChar char="•"/>
            </a:pPr>
            <a:r>
              <a:rPr lang="en-US" sz="2000" dirty="0"/>
              <a:t>Discuss how short-run conditions affect a firm’s short-run and </a:t>
            </a:r>
            <a:br>
              <a:rPr lang="en-US" sz="2000" dirty="0"/>
            </a:br>
            <a:r>
              <a:rPr lang="en-US" sz="2000" dirty="0"/>
              <a:t>long-run behavior.</a:t>
            </a:r>
            <a:endParaRPr lang="en-IN" sz="1100" dirty="0"/>
          </a:p>
          <a:p>
            <a:pPr>
              <a:spcBef>
                <a:spcPts val="1800"/>
              </a:spcBef>
            </a:pPr>
            <a:r>
              <a:rPr lang="en-IN" sz="2400" b="1" dirty="0">
                <a:solidFill>
                  <a:srgbClr val="0070C0"/>
                </a:solidFill>
              </a:rPr>
              <a:t>9.2 </a:t>
            </a:r>
            <a:r>
              <a:rPr lang="en-US" sz="2400" b="1" dirty="0"/>
              <a:t>Long-Run Costs: Economies and Diseconomies of Scale</a:t>
            </a:r>
          </a:p>
          <a:p>
            <a:pPr marL="285750" indent="-285750">
              <a:spcBef>
                <a:spcPts val="1800"/>
              </a:spcBef>
              <a:buFont typeface="Arial" panose="020B0604020202020204" pitchFamily="34" charset="0"/>
              <a:buChar char="•"/>
            </a:pPr>
            <a:r>
              <a:rPr lang="en-US" sz="2000" dirty="0"/>
              <a:t>Explain the causes and effects of diseconomies of scale</a:t>
            </a:r>
            <a:r>
              <a:rPr lang="en-IN" sz="2000" dirty="0"/>
              <a:t>.</a:t>
            </a:r>
            <a:endParaRPr lang="en-IN" sz="1100" dirty="0"/>
          </a:p>
          <a:p>
            <a:pPr>
              <a:spcBef>
                <a:spcPts val="1800"/>
              </a:spcBef>
            </a:pPr>
            <a:r>
              <a:rPr lang="en-IN" sz="2400" b="1" dirty="0">
                <a:solidFill>
                  <a:srgbClr val="0070C0"/>
                </a:solidFill>
              </a:rPr>
              <a:t>9.3 </a:t>
            </a:r>
            <a:r>
              <a:rPr lang="en-US" sz="2400" b="1" dirty="0"/>
              <a:t>Long-Run Adjustments to Short-Run Conditions</a:t>
            </a:r>
          </a:p>
          <a:p>
            <a:pPr marL="285750" indent="-285750">
              <a:spcBef>
                <a:spcPts val="1800"/>
              </a:spcBef>
              <a:buFont typeface="Arial" panose="020B0604020202020204" pitchFamily="34" charset="0"/>
              <a:buChar char="•"/>
            </a:pPr>
            <a:r>
              <a:rPr lang="en-US" sz="2000" dirty="0"/>
              <a:t>Describe long-run adjustments for short-run profits and losses</a:t>
            </a:r>
            <a:r>
              <a:rPr lang="en-IN" sz="2000" dirty="0"/>
              <a:t>.</a:t>
            </a:r>
            <a:endParaRPr lang="en-US" sz="2000" b="1" dirty="0">
              <a:solidFill>
                <a:srgbClr val="0070C0"/>
              </a:solidFill>
            </a:endParaRPr>
          </a:p>
        </p:txBody>
      </p:sp>
    </p:spTree>
    <p:extLst>
      <p:ext uri="{BB962C8B-B14F-4D97-AF65-F5344CB8AC3E}">
        <p14:creationId xmlns:p14="http://schemas.microsoft.com/office/powerpoint/2010/main" val="299834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44"/>
            <a:ext cx="8229600" cy="1097280"/>
          </a:xfrm>
        </p:spPr>
        <p:txBody>
          <a:bodyPr/>
          <a:lstStyle/>
          <a:p>
            <a:r>
              <a:rPr lang="en-US" dirty="0"/>
              <a:t>Diseconomies of Scale</a:t>
            </a:r>
          </a:p>
        </p:txBody>
      </p:sp>
      <p:sp>
        <p:nvSpPr>
          <p:cNvPr id="3" name="Content Placeholder 2"/>
          <p:cNvSpPr>
            <a:spLocks noGrp="1"/>
          </p:cNvSpPr>
          <p:nvPr>
            <p:ph idx="1"/>
          </p:nvPr>
        </p:nvSpPr>
        <p:spPr/>
        <p:txBody>
          <a:bodyPr/>
          <a:lstStyle/>
          <a:p>
            <a:r>
              <a:rPr lang="en-US" sz="2400" dirty="0"/>
              <a:t>When average cost increases with scale of production, a firm faces </a:t>
            </a:r>
            <a:r>
              <a:rPr lang="en-US" sz="2400" i="1" dirty="0"/>
              <a:t>decreasing returns to scale</a:t>
            </a:r>
            <a:r>
              <a:rPr lang="en-US" sz="2400" dirty="0"/>
              <a:t>, or </a:t>
            </a:r>
            <a:r>
              <a:rPr lang="en-US" sz="2400" i="1" dirty="0"/>
              <a:t>diseconomies of scale</a:t>
            </a:r>
            <a:r>
              <a:rPr lang="en-US" sz="2400" dirty="0"/>
              <a:t>.</a:t>
            </a:r>
            <a:endParaRPr lang="en-US" dirty="0"/>
          </a:p>
        </p:txBody>
      </p:sp>
    </p:spTree>
    <p:extLst>
      <p:ext uri="{BB962C8B-B14F-4D97-AF65-F5344CB8AC3E}">
        <p14:creationId xmlns:p14="http://schemas.microsoft.com/office/powerpoint/2010/main" val="62957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U-Shaped Long-Run Average Costs</a:t>
            </a:r>
          </a:p>
        </p:txBody>
      </p:sp>
      <p:sp>
        <p:nvSpPr>
          <p:cNvPr id="3" name="Content Placeholder 2"/>
          <p:cNvSpPr>
            <a:spLocks noGrp="1"/>
          </p:cNvSpPr>
          <p:nvPr>
            <p:ph idx="1"/>
          </p:nvPr>
        </p:nvSpPr>
        <p:spPr>
          <a:xfrm>
            <a:off x="457200" y="1576387"/>
            <a:ext cx="8229600" cy="2057400"/>
          </a:xfrm>
        </p:spPr>
        <p:txBody>
          <a:bodyPr/>
          <a:lstStyle/>
          <a:p>
            <a:pPr>
              <a:spcBef>
                <a:spcPct val="0"/>
              </a:spcBef>
              <a:spcAft>
                <a:spcPct val="0"/>
              </a:spcAft>
            </a:pPr>
            <a:r>
              <a:rPr lang="en-US" sz="2400" b="1" dirty="0"/>
              <a:t>optimal scale of plant</a:t>
            </a:r>
            <a:r>
              <a:rPr lang="en-US" sz="2400" b="1" dirty="0">
                <a:solidFill>
                  <a:srgbClr val="006668"/>
                </a:solidFill>
              </a:rPr>
              <a:t>  </a:t>
            </a:r>
            <a:r>
              <a:rPr lang="en-US" sz="2400" dirty="0"/>
              <a:t>The scale of plant that minimizes long-run average cost.</a:t>
            </a:r>
            <a:endParaRPr lang="en-US" dirty="0"/>
          </a:p>
        </p:txBody>
      </p:sp>
    </p:spTree>
    <p:extLst>
      <p:ext uri="{BB962C8B-B14F-4D97-AF65-F5344CB8AC3E}">
        <p14:creationId xmlns:p14="http://schemas.microsoft.com/office/powerpoint/2010/main" val="197698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spcAft>
                <a:spcPct val="0"/>
              </a:spcAft>
            </a:pPr>
            <a:r>
              <a:rPr lang="en-US" sz="2000" b="1" dirty="0"/>
              <a:t>FIGURE 9.5  A Firm Exhibiting Economies and Diseconomies </a:t>
            </a:r>
            <a:br>
              <a:rPr lang="en-US" sz="2000" b="1" dirty="0"/>
            </a:br>
            <a:r>
              <a:rPr lang="en-US" sz="2000" b="1" dirty="0"/>
              <a:t>of Scale</a:t>
            </a:r>
          </a:p>
        </p:txBody>
      </p:sp>
      <p:pic>
        <p:nvPicPr>
          <p:cNvPr id="5122" name="Picture 2" descr="An x-y graph presents a firm exhibiting economies and diseconomies of sc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0513" y="1143000"/>
            <a:ext cx="6022975"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381000" y="5029200"/>
            <a:ext cx="8229600" cy="1297856"/>
          </a:xfrm>
        </p:spPr>
        <p:txBody>
          <a:bodyPr/>
          <a:lstStyle/>
          <a:p>
            <a:pPr>
              <a:lnSpc>
                <a:spcPct val="105000"/>
              </a:lnSpc>
              <a:spcBef>
                <a:spcPts val="1800"/>
              </a:spcBef>
              <a:spcAft>
                <a:spcPct val="0"/>
              </a:spcAft>
            </a:pPr>
            <a:r>
              <a:rPr lang="en-US" dirty="0"/>
              <a:t>Economies of scale push this firm’s average costs down to </a:t>
            </a:r>
            <a:r>
              <a:rPr lang="en-US" i="1" dirty="0"/>
              <a:t>q</a:t>
            </a:r>
            <a:r>
              <a:rPr lang="en-US" dirty="0"/>
              <a:t>*.</a:t>
            </a:r>
          </a:p>
          <a:p>
            <a:pPr>
              <a:lnSpc>
                <a:spcPct val="105000"/>
              </a:lnSpc>
              <a:spcBef>
                <a:spcPts val="1800"/>
              </a:spcBef>
              <a:spcAft>
                <a:spcPct val="0"/>
              </a:spcAft>
            </a:pPr>
            <a:r>
              <a:rPr lang="en-US" dirty="0"/>
              <a:t>Beyond </a:t>
            </a:r>
            <a:r>
              <a:rPr lang="en-US" i="1" dirty="0"/>
              <a:t>q</a:t>
            </a:r>
            <a:r>
              <a:rPr lang="en-US" dirty="0"/>
              <a:t>*, the firm experiences diseconomies of scale; </a:t>
            </a:r>
            <a:r>
              <a:rPr lang="en-US" i="1" dirty="0"/>
              <a:t>q</a:t>
            </a:r>
            <a:r>
              <a:rPr lang="en-US" dirty="0"/>
              <a:t>* is the level of production at lowest long-run average costs, using optimal scale.</a:t>
            </a:r>
            <a:endParaRPr lang="en-US" sz="1200" dirty="0"/>
          </a:p>
        </p:txBody>
      </p:sp>
    </p:spTree>
    <p:extLst>
      <p:ext uri="{BB962C8B-B14F-4D97-AF65-F5344CB8AC3E}">
        <p14:creationId xmlns:p14="http://schemas.microsoft.com/office/powerpoint/2010/main" val="368722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fontAlgn="auto">
              <a:lnSpc>
                <a:spcPct val="100000"/>
              </a:lnSpc>
              <a:spcBef>
                <a:spcPts val="0"/>
              </a:spcBef>
              <a:spcAft>
                <a:spcPts val="0"/>
              </a:spcAft>
              <a:buClr>
                <a:srgbClr val="0070C0"/>
              </a:buClr>
              <a:buSzTx/>
              <a:tabLst/>
              <a:defRPr/>
            </a:pPr>
            <a:r>
              <a:rPr lang="pt-BR" sz="3200" dirty="0"/>
              <a:t>ECONOMICS IN PRACTICE </a:t>
            </a:r>
            <a:br>
              <a:rPr lang="pt-BR" sz="3200" dirty="0"/>
            </a:br>
            <a:r>
              <a:rPr lang="en-US" sz="2400" dirty="0">
                <a:latin typeface="+mn-lt"/>
                <a:ea typeface="+mn-ea"/>
                <a:cs typeface="+mn-cs"/>
              </a:rPr>
              <a:t>The Long-Run Average Cost Curve: Flat or U-Shaped?</a:t>
            </a:r>
          </a:p>
        </p:txBody>
      </p:sp>
      <p:sp>
        <p:nvSpPr>
          <p:cNvPr id="3" name="Text Placeholder 2"/>
          <p:cNvSpPr>
            <a:spLocks noGrp="1"/>
          </p:cNvSpPr>
          <p:nvPr>
            <p:ph type="body" sz="quarter" idx="13"/>
          </p:nvPr>
        </p:nvSpPr>
        <p:spPr>
          <a:xfrm>
            <a:off x="304800" y="1600200"/>
            <a:ext cx="4117898" cy="3200400"/>
          </a:xfrm>
        </p:spPr>
        <p:txBody>
          <a:bodyPr/>
          <a:lstStyle/>
          <a:p>
            <a:pPr lvl="0">
              <a:spcBef>
                <a:spcPct val="50000"/>
              </a:spcBef>
              <a:defRPr/>
            </a:pPr>
            <a:r>
              <a:rPr lang="en-US" kern="0" dirty="0">
                <a:solidFill>
                  <a:srgbClr val="000000"/>
                </a:solidFill>
              </a:rPr>
              <a:t>A long-run average cost curve was first drawn as the “envelope” of a series of </a:t>
            </a:r>
            <a:br>
              <a:rPr lang="en-US" kern="0" dirty="0">
                <a:solidFill>
                  <a:srgbClr val="000000"/>
                </a:solidFill>
              </a:rPr>
            </a:br>
            <a:r>
              <a:rPr lang="en-US" kern="0" dirty="0">
                <a:solidFill>
                  <a:srgbClr val="000000"/>
                </a:solidFill>
              </a:rPr>
              <a:t>short-run curves in 1931. </a:t>
            </a:r>
            <a:endParaRPr lang="en-US" kern="0" baseline="30000" dirty="0">
              <a:solidFill>
                <a:srgbClr val="000000"/>
              </a:solidFill>
            </a:endParaRPr>
          </a:p>
          <a:p>
            <a:pPr lvl="0">
              <a:spcBef>
                <a:spcPct val="50000"/>
              </a:spcBef>
              <a:defRPr/>
            </a:pPr>
            <a:r>
              <a:rPr lang="en-US" kern="0" dirty="0">
                <a:solidFill>
                  <a:srgbClr val="000000"/>
                </a:solidFill>
              </a:rPr>
              <a:t>Jacob Viner drew the long-run curve through the minimum points of all the short-run average cost curves.</a:t>
            </a:r>
          </a:p>
          <a:p>
            <a:pPr lvl="0">
              <a:spcBef>
                <a:spcPct val="50000"/>
              </a:spcBef>
              <a:defRPr/>
            </a:pPr>
            <a:r>
              <a:rPr lang="en-US" kern="0" dirty="0">
                <a:solidFill>
                  <a:srgbClr val="000000"/>
                </a:solidFill>
              </a:rPr>
              <a:t>In 1986, Professor Herbert Simon of Carnegie-Mellon University explained that studies show that a firm’s cost curves are not U-shaped but instead slope down to the right and then level off.</a:t>
            </a:r>
            <a:endParaRPr lang="en-US" kern="0" dirty="0">
              <a:solidFill>
                <a:schemeClr val="tx1"/>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845259"/>
            <a:ext cx="2754093" cy="32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Content Placeholder 3"/>
          <p:cNvSpPr txBox="1">
            <a:spLocks/>
          </p:cNvSpPr>
          <p:nvPr/>
        </p:nvSpPr>
        <p:spPr>
          <a:xfrm>
            <a:off x="304800" y="4953000"/>
            <a:ext cx="8229600" cy="1219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IN" sz="1600" b="0" dirty="0">
                <a:solidFill>
                  <a:prstClr val="black"/>
                </a:solidFill>
              </a:rPr>
              <a:t>THINKING PRACTICALLY</a:t>
            </a:r>
          </a:p>
          <a:p>
            <a:pPr marL="342900" indent="-342900">
              <a:spcBef>
                <a:spcPts val="1800"/>
              </a:spcBef>
              <a:buFont typeface="+mj-lt"/>
              <a:buAutoNum type="arabicPeriod"/>
            </a:pPr>
            <a:r>
              <a:rPr lang="en-US" sz="1600" dirty="0"/>
              <a:t>Some have argued that even if long-run </a:t>
            </a:r>
            <a:r>
              <a:rPr lang="en-US" sz="1600" i="1" dirty="0"/>
              <a:t>AC</a:t>
            </a:r>
            <a:r>
              <a:rPr lang="en-US" sz="1600" dirty="0"/>
              <a:t> curves do eventually slope up, we would not likely see many firms operating at this size. Why not?</a:t>
            </a:r>
            <a:endParaRPr lang="en-US" sz="1600" kern="0" dirty="0">
              <a:latin typeface="Arial" panose="020B0604020202020204" pitchFamily="34" charset="0"/>
              <a:sym typeface="Wingdings 3" panose="05040102010807070707" pitchFamily="18" charset="2"/>
            </a:endParaRPr>
          </a:p>
        </p:txBody>
      </p:sp>
    </p:spTree>
    <p:extLst>
      <p:ext uri="{BB962C8B-B14F-4D97-AF65-F5344CB8AC3E}">
        <p14:creationId xmlns:p14="http://schemas.microsoft.com/office/powerpoint/2010/main" val="17699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Adjustments to Short-Run Conditions</a:t>
            </a:r>
          </a:p>
        </p:txBody>
      </p:sp>
      <p:sp>
        <p:nvSpPr>
          <p:cNvPr id="3" name="Content Placeholder 2"/>
          <p:cNvSpPr>
            <a:spLocks noGrp="1"/>
          </p:cNvSpPr>
          <p:nvPr>
            <p:ph idx="1"/>
          </p:nvPr>
        </p:nvSpPr>
        <p:spPr>
          <a:xfrm>
            <a:off x="457200" y="1600201"/>
            <a:ext cx="8229600" cy="1600200"/>
          </a:xfrm>
        </p:spPr>
        <p:txBody>
          <a:bodyPr/>
          <a:lstStyle/>
          <a:p>
            <a:pPr marL="0" indent="0">
              <a:buNone/>
            </a:pPr>
            <a:r>
              <a:rPr lang="en-US" sz="2400" b="1" kern="0" dirty="0"/>
              <a:t>Short-Run Profits: Moves In and Out of Equilibrium</a:t>
            </a:r>
          </a:p>
          <a:p>
            <a:r>
              <a:rPr lang="en-US" sz="2400" kern="0" dirty="0"/>
              <a:t>Suppose demand increases when the industry is in </a:t>
            </a:r>
            <a:br>
              <a:rPr lang="en-US" sz="2400" kern="0" dirty="0"/>
            </a:br>
            <a:r>
              <a:rPr lang="en-US" sz="2400" kern="0" dirty="0"/>
              <a:t>long-run equilibrium. What will happen?</a:t>
            </a:r>
            <a:endParaRPr lang="en-US" sz="2400" dirty="0"/>
          </a:p>
        </p:txBody>
      </p:sp>
    </p:spTree>
    <p:extLst>
      <p:ext uri="{BB962C8B-B14F-4D97-AF65-F5344CB8AC3E}">
        <p14:creationId xmlns:p14="http://schemas.microsoft.com/office/powerpoint/2010/main" val="448597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9.6  Equilibrium for an Industry with U-Shaped Cost Curves</a:t>
            </a:r>
          </a:p>
        </p:txBody>
      </p:sp>
      <p:pic>
        <p:nvPicPr>
          <p:cNvPr id="6146" name="Picture 2" descr="Two x-y graphs present Equilibrium for an Industry with U-shaped Cost Cur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902" y="1295400"/>
            <a:ext cx="6761163"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457200" y="5105400"/>
            <a:ext cx="8229600" cy="1179616"/>
          </a:xfrm>
        </p:spPr>
        <p:txBody>
          <a:bodyPr/>
          <a:lstStyle/>
          <a:p>
            <a:pPr>
              <a:lnSpc>
                <a:spcPct val="105000"/>
              </a:lnSpc>
              <a:spcBef>
                <a:spcPts val="1800"/>
              </a:spcBef>
              <a:spcAft>
                <a:spcPct val="0"/>
              </a:spcAft>
            </a:pPr>
            <a:r>
              <a:rPr lang="en-US" dirty="0"/>
              <a:t>The individual firm on the right is producing 2,000 units, and we also know that the industry consists of 100 firms.</a:t>
            </a:r>
          </a:p>
          <a:p>
            <a:pPr>
              <a:lnSpc>
                <a:spcPct val="105000"/>
              </a:lnSpc>
              <a:spcBef>
                <a:spcPts val="1800"/>
              </a:spcBef>
              <a:spcAft>
                <a:spcPct val="0"/>
              </a:spcAft>
            </a:pPr>
            <a:r>
              <a:rPr lang="en-US" dirty="0"/>
              <a:t>All firms are identical, and all are producing at the uniquely best output level of 2,000 units.</a:t>
            </a:r>
          </a:p>
        </p:txBody>
      </p:sp>
    </p:spTree>
    <p:extLst>
      <p:ext uri="{BB962C8B-B14F-4D97-AF65-F5344CB8AC3E}">
        <p14:creationId xmlns:p14="http://schemas.microsoft.com/office/powerpoint/2010/main" val="108621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9.7  Industry Response to an Increase in Demand</a:t>
            </a:r>
          </a:p>
        </p:txBody>
      </p:sp>
      <p:pic>
        <p:nvPicPr>
          <p:cNvPr id="7170" name="Picture 2" descr="Two x-y graphs present an Industry Response to an Increase in Dem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13" y="1339850"/>
            <a:ext cx="75469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126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9.8  New Equilibrium with Higher Demand</a:t>
            </a:r>
          </a:p>
        </p:txBody>
      </p:sp>
      <p:pic>
        <p:nvPicPr>
          <p:cNvPr id="8194" name="Picture 2" descr="Two x-y graph presents New Equilibrium with Higher Dem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75" y="1371600"/>
            <a:ext cx="75104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1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Profits: Moves In and Out of Equilibrium</a:t>
            </a:r>
          </a:p>
        </p:txBody>
      </p:sp>
      <p:sp>
        <p:nvSpPr>
          <p:cNvPr id="3" name="Content Placeholder 2"/>
          <p:cNvSpPr>
            <a:spLocks noGrp="1"/>
          </p:cNvSpPr>
          <p:nvPr>
            <p:ph idx="1"/>
          </p:nvPr>
        </p:nvSpPr>
        <p:spPr>
          <a:xfrm>
            <a:off x="457200" y="1600201"/>
            <a:ext cx="8229600" cy="3810000"/>
          </a:xfrm>
        </p:spPr>
        <p:txBody>
          <a:bodyPr/>
          <a:lstStyle/>
          <a:p>
            <a:pPr>
              <a:spcBef>
                <a:spcPts val="7200"/>
              </a:spcBef>
              <a:spcAft>
                <a:spcPct val="0"/>
              </a:spcAft>
            </a:pPr>
            <a:r>
              <a:rPr lang="en-US" sz="2400" dirty="0"/>
              <a:t>In equilibrium, each firm has:</a:t>
            </a:r>
          </a:p>
          <a:p>
            <a:pPr>
              <a:spcBef>
                <a:spcPts val="7200"/>
              </a:spcBef>
              <a:spcAft>
                <a:spcPct val="0"/>
              </a:spcAft>
            </a:pPr>
            <a:r>
              <a:rPr lang="en-US" sz="2400" dirty="0"/>
              <a:t>Firms make no excess profits so that:</a:t>
            </a:r>
            <a:endParaRPr lang="en-US" sz="2400" i="1" dirty="0"/>
          </a:p>
          <a:p>
            <a:pPr marL="231775" indent="0">
              <a:spcBef>
                <a:spcPts val="7200"/>
              </a:spcBef>
              <a:spcAft>
                <a:spcPct val="0"/>
              </a:spcAft>
              <a:buNone/>
            </a:pPr>
            <a:r>
              <a:rPr lang="en-US" sz="2400" dirty="0"/>
              <a:t>and there are enough firms so that supply equals demand.</a:t>
            </a:r>
            <a:endParaRPr lang="en-US" dirty="0"/>
          </a:p>
        </p:txBody>
      </p:sp>
      <p:pic>
        <p:nvPicPr>
          <p:cNvPr id="3074" name="Picture 2" descr="Equation: SRMC equals SRAC equals LRAC&#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362200"/>
            <a:ext cx="3048000" cy="32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Equation: P equals SRMC equals SRAC equals LRAC&#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581400"/>
            <a:ext cx="38100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80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Long-Run Adjustment Mechanism: Investment Flows toward Profit Opportunities </a:t>
            </a:r>
            <a:r>
              <a:rPr lang="en-US" sz="2000" i="1" dirty="0">
                <a:solidFill>
                  <a:prstClr val="white"/>
                </a:solidFill>
              </a:rPr>
              <a:t>(1 of 2)</a:t>
            </a:r>
            <a:endParaRPr lang="en-US" sz="3200" dirty="0"/>
          </a:p>
        </p:txBody>
      </p:sp>
      <p:sp>
        <p:nvSpPr>
          <p:cNvPr id="3" name="Content Placeholder 2"/>
          <p:cNvSpPr>
            <a:spLocks noGrp="1"/>
          </p:cNvSpPr>
          <p:nvPr>
            <p:ph idx="1"/>
          </p:nvPr>
        </p:nvSpPr>
        <p:spPr/>
        <p:txBody>
          <a:bodyPr/>
          <a:lstStyle/>
          <a:p>
            <a:r>
              <a:rPr lang="en-US" sz="2400" dirty="0"/>
              <a:t>The entry and exit of firms in response to profit opportunities usually involve the financial capital market. </a:t>
            </a:r>
          </a:p>
          <a:p>
            <a:r>
              <a:rPr lang="en-US" sz="2400" dirty="0"/>
              <a:t>In capital markets, people are constantly looking for profits. When firms in an industry do well, capital is likely to flow into that industry in a variety of forms.</a:t>
            </a:r>
          </a:p>
          <a:p>
            <a:r>
              <a:rPr lang="en-US" sz="2400" b="1" dirty="0"/>
              <a:t>long-run competitive equilibrium</a:t>
            </a:r>
            <a:r>
              <a:rPr lang="en-US" sz="2400" b="1" dirty="0">
                <a:solidFill>
                  <a:srgbClr val="006668"/>
                </a:solidFill>
              </a:rPr>
              <a:t>  </a:t>
            </a:r>
            <a:r>
              <a:rPr lang="en-US" sz="2400" dirty="0"/>
              <a:t>When</a:t>
            </a:r>
          </a:p>
        </p:txBody>
      </p:sp>
      <p:pic>
        <p:nvPicPr>
          <p:cNvPr id="4098" name="Picture 2" descr="Equation: P equals SRMC equals SRAC equals LRAC and profits are zero&#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429125"/>
            <a:ext cx="6400800" cy="35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1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03828"/>
          </a:xfrm>
        </p:spPr>
        <p:txBody>
          <a:bodyPr/>
          <a:lstStyle/>
          <a:p>
            <a:r>
              <a:rPr lang="en-US" dirty="0"/>
              <a:t>Chapter Outline and Learning Objectives </a:t>
            </a:r>
            <a:r>
              <a:rPr lang="en-US" sz="2000" i="1" dirty="0">
                <a:solidFill>
                  <a:prstClr val="white"/>
                </a:solidFill>
              </a:rPr>
              <a:t>(2 of 2)</a:t>
            </a:r>
            <a:endParaRPr lang="en-US" dirty="0"/>
          </a:p>
        </p:txBody>
      </p:sp>
      <p:sp>
        <p:nvSpPr>
          <p:cNvPr id="5" name="Text Placeholder 4"/>
          <p:cNvSpPr>
            <a:spLocks noGrp="1"/>
          </p:cNvSpPr>
          <p:nvPr>
            <p:ph type="body" sz="quarter" idx="15"/>
          </p:nvPr>
        </p:nvSpPr>
        <p:spPr>
          <a:xfrm>
            <a:off x="609600" y="1676400"/>
            <a:ext cx="8077200" cy="4495800"/>
          </a:xfrm>
        </p:spPr>
        <p:txBody>
          <a:bodyPr/>
          <a:lstStyle/>
          <a:p>
            <a:pPr>
              <a:spcBef>
                <a:spcPts val="1200"/>
              </a:spcBef>
            </a:pPr>
            <a:r>
              <a:rPr lang="en-US" sz="2400" b="1" dirty="0">
                <a:solidFill>
                  <a:srgbClr val="0070C0"/>
                </a:solidFill>
              </a:rPr>
              <a:t>Output Markets: A Final Word</a:t>
            </a:r>
          </a:p>
          <a:p>
            <a:pPr>
              <a:spcBef>
                <a:spcPts val="1800"/>
              </a:spcBef>
            </a:pPr>
            <a:r>
              <a:rPr lang="en-US" sz="2400" b="1" dirty="0">
                <a:solidFill>
                  <a:srgbClr val="0070C0"/>
                </a:solidFill>
              </a:rPr>
              <a:t>Appendix: External Economies and Diseconomies and the Long-Run Industry Supply Curve</a:t>
            </a:r>
          </a:p>
          <a:p>
            <a:pPr marL="285750" lvl="0" indent="-285750">
              <a:spcBef>
                <a:spcPts val="1800"/>
              </a:spcBef>
              <a:buFont typeface="Arial" panose="020B0604020202020204" pitchFamily="34" charset="0"/>
              <a:buChar char="•"/>
            </a:pPr>
            <a:r>
              <a:rPr lang="en-US" sz="2000" dirty="0">
                <a:solidFill>
                  <a:prstClr val="black"/>
                </a:solidFill>
              </a:rPr>
              <a:t>Understand how external economies and diseconomies impact the slope of long-run industry supply curves</a:t>
            </a:r>
            <a:r>
              <a:rPr lang="en-IN" sz="2000" dirty="0">
                <a:solidFill>
                  <a:prstClr val="black"/>
                </a:solidFill>
              </a:rPr>
              <a:t>.</a:t>
            </a:r>
          </a:p>
        </p:txBody>
      </p:sp>
    </p:spTree>
    <p:extLst>
      <p:ext uri="{BB962C8B-B14F-4D97-AF65-F5344CB8AC3E}">
        <p14:creationId xmlns:p14="http://schemas.microsoft.com/office/powerpoint/2010/main" val="3523826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3200" dirty="0"/>
              <a:t>The Long-Run Adjustment Mechanism: Investment Flows toward Profit Opportunities </a:t>
            </a:r>
            <a:r>
              <a:rPr lang="en-US" sz="2000" i="1" dirty="0">
                <a:solidFill>
                  <a:prstClr val="white"/>
                </a:solidFill>
              </a:rPr>
              <a:t>(2 of 2)</a:t>
            </a:r>
            <a:endParaRPr lang="en-US" sz="3200" dirty="0"/>
          </a:p>
        </p:txBody>
      </p:sp>
      <p:sp>
        <p:nvSpPr>
          <p:cNvPr id="3" name="Content Placeholder 2"/>
          <p:cNvSpPr>
            <a:spLocks noGrp="1"/>
          </p:cNvSpPr>
          <p:nvPr>
            <p:ph idx="1"/>
          </p:nvPr>
        </p:nvSpPr>
        <p:spPr/>
        <p:txBody>
          <a:bodyPr/>
          <a:lstStyle/>
          <a:p>
            <a:r>
              <a:rPr lang="en-US" sz="2400" dirty="0"/>
              <a:t>Investment—in the form of new firms and expanding old firms—will over time tend to favor those industries in which profits are being made.</a:t>
            </a:r>
          </a:p>
          <a:p>
            <a:r>
              <a:rPr lang="en-US" sz="2400" dirty="0"/>
              <a:t>Also, over time, industries in which firms are suffering losses will gradually contract from disinvestment.</a:t>
            </a:r>
          </a:p>
        </p:txBody>
      </p:sp>
    </p:spTree>
    <p:extLst>
      <p:ext uri="{BB962C8B-B14F-4D97-AF65-F5344CB8AC3E}">
        <p14:creationId xmlns:p14="http://schemas.microsoft.com/office/powerpoint/2010/main" val="998247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2"/>
            <a:ext cx="8229600" cy="1003828"/>
          </a:xfrm>
        </p:spPr>
        <p:txBody>
          <a:bodyPr/>
          <a:lstStyle/>
          <a:p>
            <a:pPr>
              <a:spcBef>
                <a:spcPts val="0"/>
              </a:spcBef>
              <a:buClr>
                <a:srgbClr val="0070C0"/>
              </a:buClr>
            </a:pPr>
            <a:r>
              <a:rPr lang="pt-BR" sz="3200" dirty="0"/>
              <a:t>ECONOMICS IN PRACTICE</a:t>
            </a:r>
            <a:br>
              <a:rPr lang="pt-BR" sz="3200" dirty="0"/>
            </a:br>
            <a:r>
              <a:rPr lang="en-US" sz="2400" dirty="0"/>
              <a:t>Why is Food so Expensive at the Airport?</a:t>
            </a:r>
            <a:endParaRPr lang="en-US" sz="2400" dirty="0">
              <a:latin typeface="+mn-lt"/>
              <a:ea typeface="+mn-ea"/>
              <a:cs typeface="+mn-cs"/>
            </a:endParaRPr>
          </a:p>
        </p:txBody>
      </p:sp>
      <p:sp>
        <p:nvSpPr>
          <p:cNvPr id="9" name="Text Placeholder 2"/>
          <p:cNvSpPr>
            <a:spLocks noGrp="1"/>
          </p:cNvSpPr>
          <p:nvPr>
            <p:ph type="body" sz="quarter" idx="13"/>
          </p:nvPr>
        </p:nvSpPr>
        <p:spPr>
          <a:xfrm>
            <a:off x="381000" y="1872152"/>
            <a:ext cx="4793903" cy="3080848"/>
          </a:xfrm>
        </p:spPr>
        <p:txBody>
          <a:bodyPr/>
          <a:lstStyle/>
          <a:p>
            <a:pPr>
              <a:spcBef>
                <a:spcPct val="50000"/>
              </a:spcBef>
              <a:spcAft>
                <a:spcPct val="0"/>
              </a:spcAft>
            </a:pPr>
            <a:r>
              <a:rPr lang="en-GB" dirty="0">
                <a:solidFill>
                  <a:schemeClr val="tx1"/>
                </a:solidFill>
              </a:rPr>
              <a:t>A sandwich or a latte at an airport is more expensive. </a:t>
            </a:r>
          </a:p>
          <a:p>
            <a:pPr>
              <a:spcBef>
                <a:spcPct val="50000"/>
              </a:spcBef>
              <a:spcAft>
                <a:spcPct val="0"/>
              </a:spcAft>
            </a:pPr>
            <a:r>
              <a:rPr lang="en-GB" dirty="0">
                <a:solidFill>
                  <a:schemeClr val="tx1"/>
                </a:solidFill>
              </a:rPr>
              <a:t>If airport A earns supernormal profits, free entry would lead to constructing another airport nearby, reducing the demand for everything in airport A, including the demand for food. Airport A would then have to charge a lower rent from food vendors, making food cheaper.</a:t>
            </a:r>
          </a:p>
          <a:p>
            <a:pPr>
              <a:spcBef>
                <a:spcPct val="50000"/>
              </a:spcBef>
              <a:spcAft>
                <a:spcPct val="0"/>
              </a:spcAft>
            </a:pPr>
            <a:r>
              <a:rPr lang="en-GB" dirty="0">
                <a:solidFill>
                  <a:schemeClr val="tx1"/>
                </a:solidFill>
              </a:rPr>
              <a:t>Research has shown that taking the costs and revenues of running an airport into account, that if no supernormal profit is earned by the airport, the food items cost just as much as they should.</a:t>
            </a:r>
            <a:endParaRPr lang="en-US" dirty="0">
              <a:solidFill>
                <a:schemeClr val="tx1"/>
              </a:solidFill>
            </a:endParaRPr>
          </a:p>
        </p:txBody>
      </p:sp>
      <p:pic>
        <p:nvPicPr>
          <p:cNvPr id="11" name="Picture 7"/>
          <p:cNvPicPr>
            <a:picLocks noChangeAspect="1" noChangeArrowheads="1"/>
          </p:cNvPicPr>
          <p:nvPr/>
        </p:nvPicPr>
        <p:blipFill>
          <a:blip r:embed="rId2" cstate="print"/>
          <a:stretch>
            <a:fillRect/>
          </a:stretch>
        </p:blipFill>
        <p:spPr bwMode="auto">
          <a:xfrm>
            <a:off x="5458845" y="2088495"/>
            <a:ext cx="2923155" cy="195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Content Placeholder 2"/>
          <p:cNvSpPr txBox="1">
            <a:spLocks/>
          </p:cNvSpPr>
          <p:nvPr/>
        </p:nvSpPr>
        <p:spPr>
          <a:xfrm>
            <a:off x="304800" y="5181600"/>
            <a:ext cx="8229600" cy="990600"/>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r>
              <a:rPr lang="en-US" sz="1800" kern="0" dirty="0"/>
              <a:t>THINKING PRACTICALLY</a:t>
            </a:r>
          </a:p>
          <a:p>
            <a:r>
              <a:rPr lang="en-IN" sz="1600" kern="0" dirty="0">
                <a:solidFill>
                  <a:srgbClr val="0070C0"/>
                </a:solidFill>
                <a:cs typeface="Times New Roman" pitchFamily="18" charset="0"/>
              </a:rPr>
              <a:t>1. </a:t>
            </a:r>
            <a:r>
              <a:rPr lang="en-US" sz="1600" dirty="0"/>
              <a:t>With the help of a graph, show how a higher rent increases the price of a café latte.</a:t>
            </a:r>
          </a:p>
        </p:txBody>
      </p:sp>
    </p:spTree>
    <p:extLst>
      <p:ext uri="{BB962C8B-B14F-4D97-AF65-F5344CB8AC3E}">
        <p14:creationId xmlns:p14="http://schemas.microsoft.com/office/powerpoint/2010/main" val="362589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Markets: A Final Word </a:t>
            </a:r>
            <a:r>
              <a:rPr lang="en-US" sz="2000" i="1" dirty="0">
                <a:solidFill>
                  <a:prstClr val="white"/>
                </a:solidFill>
              </a:rPr>
              <a:t>(1 of 2)</a:t>
            </a:r>
            <a:endParaRPr lang="en-US" dirty="0"/>
          </a:p>
        </p:txBody>
      </p:sp>
      <p:sp>
        <p:nvSpPr>
          <p:cNvPr id="3" name="Content Placeholder 2"/>
          <p:cNvSpPr>
            <a:spLocks noGrp="1"/>
          </p:cNvSpPr>
          <p:nvPr>
            <p:ph idx="1"/>
          </p:nvPr>
        </p:nvSpPr>
        <p:spPr/>
        <p:txBody>
          <a:bodyPr/>
          <a:lstStyle/>
          <a:p>
            <a:pPr>
              <a:spcAft>
                <a:spcPct val="0"/>
              </a:spcAft>
            </a:pPr>
            <a:r>
              <a:rPr lang="en-US" sz="2400" dirty="0"/>
              <a:t>In the last four chapters, we have been building a model of a simple market system under the assumption of perfect competition.</a:t>
            </a:r>
          </a:p>
          <a:p>
            <a:pPr>
              <a:spcAft>
                <a:spcPct val="0"/>
              </a:spcAft>
            </a:pPr>
            <a:r>
              <a:rPr lang="en-US" sz="2400" i="1" dirty="0"/>
              <a:t>Changes in market price and thus profits are the basic signal that leads to a reallocation of society’s resources</a:t>
            </a:r>
            <a:r>
              <a:rPr lang="en-US" sz="2400" dirty="0"/>
              <a:t>. </a:t>
            </a:r>
          </a:p>
          <a:p>
            <a:pPr>
              <a:spcAft>
                <a:spcPct val="0"/>
              </a:spcAft>
            </a:pPr>
            <a:r>
              <a:rPr lang="en-US" sz="2400" dirty="0"/>
              <a:t>In the short run, producers are constrained by their scales of operation.</a:t>
            </a:r>
          </a:p>
        </p:txBody>
      </p:sp>
    </p:spTree>
    <p:extLst>
      <p:ext uri="{BB962C8B-B14F-4D97-AF65-F5344CB8AC3E}">
        <p14:creationId xmlns:p14="http://schemas.microsoft.com/office/powerpoint/2010/main" val="3636375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Markets: A Final Word </a:t>
            </a:r>
            <a:r>
              <a:rPr lang="en-US" sz="2000" i="1" dirty="0">
                <a:solidFill>
                  <a:prstClr val="white"/>
                </a:solidFill>
              </a:rPr>
              <a:t>(2 of 2)</a:t>
            </a:r>
            <a:endParaRPr lang="en-US" dirty="0"/>
          </a:p>
        </p:txBody>
      </p:sp>
      <p:sp>
        <p:nvSpPr>
          <p:cNvPr id="3" name="Content Placeholder 2"/>
          <p:cNvSpPr>
            <a:spLocks noGrp="1"/>
          </p:cNvSpPr>
          <p:nvPr>
            <p:ph idx="1"/>
          </p:nvPr>
        </p:nvSpPr>
        <p:spPr/>
        <p:txBody>
          <a:bodyPr/>
          <a:lstStyle/>
          <a:p>
            <a:pPr>
              <a:spcAft>
                <a:spcPct val="0"/>
              </a:spcAft>
            </a:pPr>
            <a:r>
              <a:rPr lang="en-US" sz="2400" dirty="0"/>
              <a:t>In the long run, however, we would expect to see resources flow in to compete for these profits. What starts as a shift in preferences thus ends up as a shift in resources.</a:t>
            </a:r>
          </a:p>
          <a:p>
            <a:pPr>
              <a:spcAft>
                <a:spcPct val="0"/>
              </a:spcAft>
            </a:pPr>
            <a:r>
              <a:rPr lang="en-US" sz="2400" dirty="0"/>
              <a:t>You have now seen what lies behind the demand curves and supply curves in competitive output markets. </a:t>
            </a:r>
          </a:p>
          <a:p>
            <a:pPr>
              <a:spcAft>
                <a:spcPct val="0"/>
              </a:spcAft>
            </a:pPr>
            <a:r>
              <a:rPr lang="en-US" sz="2400" dirty="0"/>
              <a:t>The next two chapters complete the picture by taking up competitive </a:t>
            </a:r>
            <a:r>
              <a:rPr lang="en-US" sz="2400" i="1" dirty="0"/>
              <a:t>input </a:t>
            </a:r>
            <a:r>
              <a:rPr lang="en-US" sz="2400" dirty="0"/>
              <a:t>markets.</a:t>
            </a:r>
            <a:endParaRPr lang="en-US" dirty="0"/>
          </a:p>
        </p:txBody>
      </p:sp>
    </p:spTree>
    <p:extLst>
      <p:ext uri="{BB962C8B-B14F-4D97-AF65-F5344CB8AC3E}">
        <p14:creationId xmlns:p14="http://schemas.microsoft.com/office/powerpoint/2010/main" val="32894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TERMS AND CONCEPTS</a:t>
            </a:r>
          </a:p>
        </p:txBody>
      </p:sp>
      <p:sp>
        <p:nvSpPr>
          <p:cNvPr id="4" name="Rectangle 9"/>
          <p:cNvSpPr>
            <a:spLocks noGrp="1" noChangeArrowheads="1"/>
          </p:cNvSpPr>
          <p:nvPr>
            <p:ph idx="1"/>
          </p:nvPr>
        </p:nvSpPr>
        <p:spPr bwMode="auto">
          <a:xfrm>
            <a:off x="457200" y="1752600"/>
            <a:ext cx="7696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228600" indent="-228600" eaLnBrk="0" hangingPunct="0">
              <a:defRPr sz="1200" b="1">
                <a:solidFill>
                  <a:srgbClr val="7D0013"/>
                </a:solidFill>
                <a:latin typeface="Arial" panose="020B0604020202020204" pitchFamily="34" charset="0"/>
                <a:sym typeface="Wingdings 3" panose="05040102010807070707" pitchFamily="18" charset="2"/>
              </a:defRPr>
            </a:lvl1pPr>
            <a:lvl2pPr marL="742950" indent="-285750" eaLnBrk="0" hangingPunct="0">
              <a:defRPr sz="1200" b="1">
                <a:solidFill>
                  <a:srgbClr val="7D0013"/>
                </a:solidFill>
                <a:latin typeface="Arial" panose="020B0604020202020204" pitchFamily="34" charset="0"/>
                <a:sym typeface="Wingdings 3" panose="05040102010807070707" pitchFamily="18" charset="2"/>
              </a:defRPr>
            </a:lvl2pPr>
            <a:lvl3pPr marL="1143000" indent="-228600" eaLnBrk="0" hangingPunct="0">
              <a:defRPr sz="1200" b="1">
                <a:solidFill>
                  <a:srgbClr val="7D0013"/>
                </a:solidFill>
                <a:latin typeface="Arial" panose="020B0604020202020204" pitchFamily="34" charset="0"/>
                <a:sym typeface="Wingdings 3" panose="05040102010807070707" pitchFamily="18" charset="2"/>
              </a:defRPr>
            </a:lvl3pPr>
            <a:lvl4pPr marL="1600200" indent="-228600" eaLnBrk="0" hangingPunct="0">
              <a:defRPr sz="1200" b="1">
                <a:solidFill>
                  <a:srgbClr val="7D0013"/>
                </a:solidFill>
                <a:latin typeface="Arial" panose="020B0604020202020204" pitchFamily="34" charset="0"/>
                <a:sym typeface="Wingdings 3" panose="05040102010807070707" pitchFamily="18" charset="2"/>
              </a:defRPr>
            </a:lvl4pPr>
            <a:lvl5pPr marL="2057400" indent="-228600" eaLnBrk="0" hangingPunct="0">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lnSpc>
                <a:spcPct val="150000"/>
              </a:lnSpc>
              <a:spcBef>
                <a:spcPts val="600"/>
              </a:spcBef>
              <a:spcAft>
                <a:spcPct val="0"/>
              </a:spcAft>
            </a:pPr>
            <a:r>
              <a:rPr lang="en-US" sz="1800" b="0" dirty="0">
                <a:solidFill>
                  <a:schemeClr val="tx1"/>
                </a:solidFill>
              </a:rPr>
              <a:t>breaking even</a:t>
            </a:r>
          </a:p>
          <a:p>
            <a:pPr eaLnBrk="1" hangingPunct="1">
              <a:lnSpc>
                <a:spcPct val="150000"/>
              </a:lnSpc>
              <a:spcBef>
                <a:spcPts val="600"/>
              </a:spcBef>
              <a:spcAft>
                <a:spcPct val="0"/>
              </a:spcAft>
            </a:pPr>
            <a:r>
              <a:rPr lang="en-US" sz="1800" b="0" dirty="0">
                <a:solidFill>
                  <a:schemeClr val="tx1"/>
                </a:solidFill>
              </a:rPr>
              <a:t>constant returns to scale</a:t>
            </a:r>
          </a:p>
          <a:p>
            <a:pPr eaLnBrk="1" hangingPunct="1">
              <a:lnSpc>
                <a:spcPct val="150000"/>
              </a:lnSpc>
              <a:spcBef>
                <a:spcPts val="600"/>
              </a:spcBef>
              <a:spcAft>
                <a:spcPct val="0"/>
              </a:spcAft>
            </a:pPr>
            <a:r>
              <a:rPr lang="en-US" sz="1800" b="0" dirty="0">
                <a:solidFill>
                  <a:schemeClr val="tx1"/>
                </a:solidFill>
              </a:rPr>
              <a:t>decreasing returns to scale or diseconomies of scale</a:t>
            </a:r>
          </a:p>
          <a:p>
            <a:pPr eaLnBrk="1" hangingPunct="1">
              <a:lnSpc>
                <a:spcPct val="150000"/>
              </a:lnSpc>
              <a:spcBef>
                <a:spcPts val="600"/>
              </a:spcBef>
              <a:spcAft>
                <a:spcPct val="0"/>
              </a:spcAft>
            </a:pPr>
            <a:r>
              <a:rPr lang="en-US" sz="1800" b="0" dirty="0">
                <a:solidFill>
                  <a:schemeClr val="tx1"/>
                </a:solidFill>
              </a:rPr>
              <a:t>increasing returns to scale or economies of scale</a:t>
            </a:r>
          </a:p>
          <a:p>
            <a:pPr eaLnBrk="1" hangingPunct="1">
              <a:lnSpc>
                <a:spcPct val="150000"/>
              </a:lnSpc>
              <a:spcBef>
                <a:spcPts val="600"/>
              </a:spcBef>
              <a:spcAft>
                <a:spcPct val="0"/>
              </a:spcAft>
            </a:pPr>
            <a:r>
              <a:rPr lang="en-US" sz="1800" b="0" dirty="0">
                <a:solidFill>
                  <a:schemeClr val="tx1"/>
                </a:solidFill>
              </a:rPr>
              <a:t>long-run average cost curve (</a:t>
            </a:r>
            <a:r>
              <a:rPr lang="en-US" sz="1800" b="0" i="1" dirty="0">
                <a:solidFill>
                  <a:schemeClr val="tx1"/>
                </a:solidFill>
              </a:rPr>
              <a:t>LRAC</a:t>
            </a:r>
            <a:r>
              <a:rPr lang="en-US" sz="1800" b="0" dirty="0">
                <a:solidFill>
                  <a:schemeClr val="tx1"/>
                </a:solidFill>
              </a:rPr>
              <a:t>)</a:t>
            </a:r>
          </a:p>
          <a:p>
            <a:pPr eaLnBrk="1" hangingPunct="1">
              <a:lnSpc>
                <a:spcPct val="150000"/>
              </a:lnSpc>
              <a:spcBef>
                <a:spcPts val="600"/>
              </a:spcBef>
              <a:spcAft>
                <a:spcPct val="0"/>
              </a:spcAft>
            </a:pPr>
            <a:r>
              <a:rPr lang="en-US" sz="1800" b="0" dirty="0">
                <a:solidFill>
                  <a:schemeClr val="tx1"/>
                </a:solidFill>
              </a:rPr>
              <a:t>long-run competitive equilibrium</a:t>
            </a:r>
          </a:p>
          <a:p>
            <a:pPr eaLnBrk="1" hangingPunct="1">
              <a:lnSpc>
                <a:spcPct val="150000"/>
              </a:lnSpc>
              <a:spcBef>
                <a:spcPts val="600"/>
              </a:spcBef>
              <a:spcAft>
                <a:spcPct val="0"/>
              </a:spcAft>
            </a:pPr>
            <a:r>
              <a:rPr lang="en-US" sz="1800" b="0" dirty="0">
                <a:solidFill>
                  <a:schemeClr val="tx1"/>
                </a:solidFill>
              </a:rPr>
              <a:t>minimum efficient scale (MES)</a:t>
            </a:r>
          </a:p>
          <a:p>
            <a:pPr eaLnBrk="1" hangingPunct="1">
              <a:lnSpc>
                <a:spcPct val="150000"/>
              </a:lnSpc>
              <a:spcBef>
                <a:spcPts val="600"/>
              </a:spcBef>
              <a:spcAft>
                <a:spcPct val="0"/>
              </a:spcAft>
            </a:pPr>
            <a:r>
              <a:rPr lang="en-US" sz="1800" b="0" dirty="0">
                <a:solidFill>
                  <a:schemeClr val="tx1"/>
                </a:solidFill>
              </a:rPr>
              <a:t>optimal scale of plant</a:t>
            </a:r>
          </a:p>
          <a:p>
            <a:pPr eaLnBrk="1" hangingPunct="1">
              <a:lnSpc>
                <a:spcPct val="150000"/>
              </a:lnSpc>
              <a:spcBef>
                <a:spcPts val="600"/>
              </a:spcBef>
              <a:spcAft>
                <a:spcPct val="0"/>
              </a:spcAft>
            </a:pPr>
            <a:r>
              <a:rPr lang="en-US" sz="1800" b="0" dirty="0">
                <a:solidFill>
                  <a:schemeClr val="tx1"/>
                </a:solidFill>
              </a:rPr>
              <a:t>short-run industry supply curve</a:t>
            </a:r>
          </a:p>
          <a:p>
            <a:pPr eaLnBrk="1" hangingPunct="1">
              <a:lnSpc>
                <a:spcPct val="150000"/>
              </a:lnSpc>
              <a:spcBef>
                <a:spcPts val="600"/>
              </a:spcBef>
              <a:spcAft>
                <a:spcPct val="0"/>
              </a:spcAft>
            </a:pPr>
            <a:r>
              <a:rPr lang="en-US" sz="1800" b="0" dirty="0">
                <a:solidFill>
                  <a:schemeClr val="tx1"/>
                </a:solidFill>
              </a:rPr>
              <a:t>shutdown point</a:t>
            </a:r>
          </a:p>
          <a:p>
            <a:pPr marL="0" indent="0" eaLnBrk="1" hangingPunct="1">
              <a:lnSpc>
                <a:spcPct val="150000"/>
              </a:lnSpc>
              <a:spcBef>
                <a:spcPts val="600"/>
              </a:spcBef>
              <a:spcAft>
                <a:spcPct val="0"/>
              </a:spcAft>
              <a:buNone/>
            </a:pPr>
            <a:r>
              <a:rPr lang="en-US" sz="1800" b="0" dirty="0">
                <a:solidFill>
                  <a:schemeClr val="tx1"/>
                </a:solidFill>
              </a:rPr>
              <a:t>Equation:</a:t>
            </a:r>
          </a:p>
          <a:p>
            <a:pPr eaLnBrk="1" hangingPunct="1">
              <a:lnSpc>
                <a:spcPct val="150000"/>
              </a:lnSpc>
              <a:spcBef>
                <a:spcPts val="600"/>
              </a:spcBef>
              <a:spcAft>
                <a:spcPct val="0"/>
              </a:spcAft>
            </a:pPr>
            <a:r>
              <a:rPr lang="en-US" sz="1800" b="0" dirty="0">
                <a:solidFill>
                  <a:schemeClr val="tx1"/>
                </a:solidFill>
              </a:rPr>
              <a:t>long-run competitive equilibrium,</a:t>
            </a:r>
          </a:p>
        </p:txBody>
      </p:sp>
      <p:pic>
        <p:nvPicPr>
          <p:cNvPr id="5122" name="Picture 2" descr="Equation: P equals SRMC equals SRAC equals LRAC&#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791075"/>
            <a:ext cx="2819400" cy="28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4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2"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 APPENDIX: External Economies and Diseconomies</a:t>
            </a:r>
          </a:p>
        </p:txBody>
      </p:sp>
      <p:sp>
        <p:nvSpPr>
          <p:cNvPr id="3" name="Content Placeholder 2"/>
          <p:cNvSpPr>
            <a:spLocks noGrp="1"/>
          </p:cNvSpPr>
          <p:nvPr>
            <p:ph idx="1"/>
          </p:nvPr>
        </p:nvSpPr>
        <p:spPr/>
        <p:txBody>
          <a:bodyPr/>
          <a:lstStyle/>
          <a:p>
            <a:r>
              <a:rPr lang="en-US" sz="2400" dirty="0"/>
              <a:t>When industry growth results in a decrease in long-run average costs, there are </a:t>
            </a:r>
            <a:r>
              <a:rPr lang="en-US" sz="2400" i="1" dirty="0"/>
              <a:t>external economies</a:t>
            </a:r>
            <a:r>
              <a:rPr lang="en-US" sz="2400" dirty="0"/>
              <a:t>.</a:t>
            </a:r>
          </a:p>
          <a:p>
            <a:r>
              <a:rPr lang="en-US" sz="2400" dirty="0"/>
              <a:t>When industry growth results in an increase in long-run average costs, there are </a:t>
            </a:r>
            <a:r>
              <a:rPr lang="en-US" sz="2400" i="1" dirty="0"/>
              <a:t>external diseconomies</a:t>
            </a:r>
            <a:r>
              <a:rPr lang="en-US" sz="2400" dirty="0"/>
              <a:t>.</a:t>
            </a:r>
            <a:endParaRPr lang="en-US" dirty="0"/>
          </a:p>
        </p:txBody>
      </p:sp>
    </p:spTree>
    <p:extLst>
      <p:ext uri="{BB962C8B-B14F-4D97-AF65-F5344CB8AC3E}">
        <p14:creationId xmlns:p14="http://schemas.microsoft.com/office/powerpoint/2010/main" val="3782902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10000"/>
              </a:spcBef>
              <a:spcAft>
                <a:spcPct val="10000"/>
              </a:spcAft>
            </a:pPr>
            <a:r>
              <a:rPr lang="en-US" sz="2000" b="1" dirty="0">
                <a:latin typeface="Arial" charset="0"/>
                <a:cs typeface="Arial" charset="0"/>
              </a:rPr>
              <a:t>TABLE 9A.1  </a:t>
            </a:r>
            <a:r>
              <a:rPr lang="en-US" sz="2000" b="1" dirty="0">
                <a:latin typeface="Arial" charset="0"/>
              </a:rPr>
              <a:t>Construction of New Housing and Construction Materials Costs, 2000–2005</a:t>
            </a:r>
            <a:endParaRPr lang="en-US" sz="2000" dirty="0">
              <a:latin typeface="Arial" charset="0"/>
            </a:endParaRPr>
          </a:p>
        </p:txBody>
      </p:sp>
      <p:graphicFrame>
        <p:nvGraphicFramePr>
          <p:cNvPr id="6" name="Group 264"/>
          <p:cNvGraphicFramePr>
            <a:graphicFrameLocks noGrp="1"/>
          </p:cNvGraphicFramePr>
          <p:nvPr>
            <p:extLst>
              <p:ext uri="{D42A27DB-BD31-4B8C-83A1-F6EECF244321}">
                <p14:modId xmlns:p14="http://schemas.microsoft.com/office/powerpoint/2010/main" val="1250072397"/>
              </p:ext>
            </p:extLst>
          </p:nvPr>
        </p:nvGraphicFramePr>
        <p:xfrm>
          <a:off x="381000" y="1371600"/>
          <a:ext cx="8458200" cy="3640164"/>
        </p:xfrm>
        <a:graphic>
          <a:graphicData uri="http://schemas.openxmlformats.org/drawingml/2006/table">
            <a:tbl>
              <a:tblPr firstRow="1"/>
              <a:tblGrid>
                <a:gridCol w="685800">
                  <a:extLst>
                    <a:ext uri="{9D8B030D-6E8A-4147-A177-3AD203B41FA5}">
                      <a16:colId xmlns:a16="http://schemas.microsoft.com/office/drawing/2014/main" xmlns="" val="20000"/>
                    </a:ext>
                  </a:extLst>
                </a:gridCol>
                <a:gridCol w="1904191">
                  <a:extLst>
                    <a:ext uri="{9D8B030D-6E8A-4147-A177-3AD203B41FA5}">
                      <a16:colId xmlns:a16="http://schemas.microsoft.com/office/drawing/2014/main" xmlns="" val="20001"/>
                    </a:ext>
                  </a:extLst>
                </a:gridCol>
                <a:gridCol w="1372409">
                  <a:extLst>
                    <a:ext uri="{9D8B030D-6E8A-4147-A177-3AD203B41FA5}">
                      <a16:colId xmlns:a16="http://schemas.microsoft.com/office/drawing/2014/main" xmlns="" val="20002"/>
                    </a:ext>
                  </a:extLst>
                </a:gridCol>
                <a:gridCol w="1475252">
                  <a:extLst>
                    <a:ext uri="{9D8B030D-6E8A-4147-A177-3AD203B41FA5}">
                      <a16:colId xmlns:a16="http://schemas.microsoft.com/office/drawing/2014/main" xmlns="" val="20003"/>
                    </a:ext>
                  </a:extLst>
                </a:gridCol>
                <a:gridCol w="1584250">
                  <a:extLst>
                    <a:ext uri="{9D8B030D-6E8A-4147-A177-3AD203B41FA5}">
                      <a16:colId xmlns:a16="http://schemas.microsoft.com/office/drawing/2014/main" xmlns="" val="20004"/>
                    </a:ext>
                  </a:extLst>
                </a:gridCol>
                <a:gridCol w="1436298">
                  <a:extLst>
                    <a:ext uri="{9D8B030D-6E8A-4147-A177-3AD203B41FA5}">
                      <a16:colId xmlns:a16="http://schemas.microsoft.com/office/drawing/2014/main" xmlns="" val="20005"/>
                    </a:ext>
                  </a:extLst>
                </a:gridCol>
              </a:tblGrid>
              <a:tr h="1270022">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Year</a:t>
                      </a:r>
                    </a:p>
                  </a:txBody>
                  <a:tcPr marT="0" marB="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House Prices % over the Previous Year</a:t>
                      </a:r>
                    </a:p>
                  </a:txBody>
                  <a:tcPr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Housing Starts</a:t>
                      </a:r>
                      <a:br>
                        <a:rPr kumimoji="0" lang="en-US" sz="1600" b="1" i="0" u="none" strike="noStrike" cap="none" normalizeH="0" baseline="0" dirty="0">
                          <a:ln>
                            <a:noFill/>
                          </a:ln>
                          <a:solidFill>
                            <a:schemeClr val="tx1"/>
                          </a:solidFill>
                          <a:effectLst/>
                          <a:latin typeface="Arial" charset="0"/>
                        </a:rPr>
                      </a:br>
                      <a:r>
                        <a:rPr kumimoji="0" lang="en-US" sz="1500" b="1" i="0" u="none" strike="noStrike" cap="none" normalizeH="0" baseline="0" dirty="0">
                          <a:ln>
                            <a:noFill/>
                          </a:ln>
                          <a:solidFill>
                            <a:schemeClr val="tx1"/>
                          </a:solidFill>
                          <a:effectLst/>
                          <a:latin typeface="Arial" charset="0"/>
                        </a:rPr>
                        <a:t>(Thousands)</a:t>
                      </a:r>
                    </a:p>
                  </a:txBody>
                  <a:tcPr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Housing Starts</a:t>
                      </a:r>
                      <a:br>
                        <a:rPr kumimoji="0" lang="en-US" sz="1600" b="1" i="0" u="none" strike="noStrike" cap="none" normalizeH="0" baseline="0" dirty="0">
                          <a:ln>
                            <a:noFill/>
                          </a:ln>
                          <a:solidFill>
                            <a:schemeClr val="tx1"/>
                          </a:solidFill>
                          <a:effectLst/>
                          <a:latin typeface="Arial" charset="0"/>
                        </a:rPr>
                      </a:br>
                      <a:r>
                        <a:rPr kumimoji="0" lang="en-US" sz="1600" b="1" i="0" u="none" strike="noStrike" cap="none" normalizeH="0" baseline="0" dirty="0">
                          <a:ln>
                            <a:noFill/>
                          </a:ln>
                          <a:solidFill>
                            <a:schemeClr val="tx1"/>
                          </a:solidFill>
                          <a:effectLst/>
                          <a:latin typeface="Arial" charset="0"/>
                        </a:rPr>
                        <a:t>% Change over the Previous Year</a:t>
                      </a:r>
                    </a:p>
                  </a:txBody>
                  <a:tcPr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Construction Materials Prices % Change over the Previous Year</a:t>
                      </a:r>
                    </a:p>
                  </a:txBody>
                  <a:tcPr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1" i="0" u="none" strike="noStrike" cap="none" normalizeH="0" baseline="0" dirty="0">
                          <a:ln>
                            <a:noFill/>
                          </a:ln>
                          <a:solidFill>
                            <a:schemeClr val="tx1"/>
                          </a:solidFill>
                          <a:effectLst/>
                          <a:latin typeface="Arial" charset="0"/>
                        </a:rPr>
                        <a:t>Consumer Prices</a:t>
                      </a:r>
                      <a:br>
                        <a:rPr kumimoji="0" lang="en-US" sz="1600" b="1" i="0" u="none" strike="noStrike" cap="none" normalizeH="0" baseline="0" dirty="0">
                          <a:ln>
                            <a:noFill/>
                          </a:ln>
                          <a:solidFill>
                            <a:schemeClr val="tx1"/>
                          </a:solidFill>
                          <a:effectLst/>
                          <a:latin typeface="Arial" charset="0"/>
                        </a:rPr>
                      </a:br>
                      <a:r>
                        <a:rPr kumimoji="0" lang="en-US" sz="1600" b="1" i="0" u="none" strike="noStrike" cap="none" normalizeH="0" baseline="0" dirty="0">
                          <a:ln>
                            <a:noFill/>
                          </a:ln>
                          <a:solidFill>
                            <a:schemeClr val="tx1"/>
                          </a:solidFill>
                          <a:effectLst/>
                          <a:latin typeface="Arial" charset="0"/>
                        </a:rPr>
                        <a:t>% Change over the Previous Year</a:t>
                      </a:r>
                    </a:p>
                  </a:txBody>
                  <a:tcPr marT="0" marB="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2000</a:t>
                      </a:r>
                    </a:p>
                  </a:txBody>
                  <a:tcPr marT="45716" marB="4571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1600" b="0" i="0" u="none" strike="noStrike" cap="none" normalizeH="0" baseline="0" dirty="0">
                        <a:ln>
                          <a:noFill/>
                        </a:ln>
                        <a:solidFill>
                          <a:schemeClr val="tx1"/>
                        </a:solidFill>
                        <a:effectLst/>
                        <a:latin typeface="Symbol" pitchFamily="18" charset="2"/>
                      </a:endParaRP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1,573</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1600" b="0" i="0" u="none" strike="noStrike" cap="none" normalizeH="0" baseline="0" dirty="0">
                        <a:ln>
                          <a:noFill/>
                        </a:ln>
                        <a:solidFill>
                          <a:schemeClr val="tx1"/>
                        </a:solidFill>
                        <a:effectLst/>
                        <a:latin typeface="Symbol" pitchFamily="18" charset="2"/>
                      </a:endParaRP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1600" b="0" i="0" u="none" strike="noStrike" cap="none" normalizeH="0" baseline="0" dirty="0">
                        <a:ln>
                          <a:noFill/>
                        </a:ln>
                        <a:solidFill>
                          <a:schemeClr val="tx1"/>
                        </a:solidFill>
                        <a:effectLst/>
                        <a:latin typeface="Symbol" pitchFamily="18" charset="2"/>
                      </a:endParaRP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1600" b="0" i="0" u="none" strike="noStrike" cap="none" normalizeH="0" baseline="0" dirty="0">
                        <a:ln>
                          <a:noFill/>
                        </a:ln>
                        <a:solidFill>
                          <a:schemeClr val="tx1"/>
                        </a:solidFill>
                        <a:effectLst/>
                        <a:latin typeface="Symbol" pitchFamily="18" charset="2"/>
                      </a:endParaRPr>
                    </a:p>
                  </a:txBody>
                  <a:tcPr marT="45716" marB="4571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2001</a:t>
                      </a: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7.5</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1,661</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5.6%</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0%</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2.8%</a:t>
                      </a:r>
                    </a:p>
                  </a:txBody>
                  <a:tcPr marT="45716" marB="4571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2002</a:t>
                      </a: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7.5</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1,710</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2.9%</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1.5%</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1.5%</a:t>
                      </a:r>
                    </a:p>
                  </a:txBody>
                  <a:tcPr marT="45716" marB="4571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2003</a:t>
                      </a: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  7.9</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1,853</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8.4%</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1.6%</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2.3%</a:t>
                      </a:r>
                    </a:p>
                  </a:txBody>
                  <a:tcPr marT="45716" marB="4571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2004</a:t>
                      </a: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12.0</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1,949</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5.2%</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8.3%</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2.7%</a:t>
                      </a:r>
                    </a:p>
                  </a:txBody>
                  <a:tcPr marT="45716" marB="4571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362854">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2005</a:t>
                      </a:r>
                    </a:p>
                  </a:txBody>
                  <a:tcPr marT="45716" marB="4571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13.0</a:t>
                      </a:r>
                    </a:p>
                  </a:txBody>
                  <a:tcPr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2,053</a:t>
                      </a:r>
                    </a:p>
                  </a:txBody>
                  <a:tcPr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5.3%</a:t>
                      </a:r>
                    </a:p>
                  </a:txBody>
                  <a:tcPr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5.4%</a:t>
                      </a:r>
                    </a:p>
                  </a:txBody>
                  <a:tcPr marT="45716" marB="4571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600" b="0" i="0" u="none" strike="noStrike" cap="none" normalizeH="0" baseline="0" dirty="0">
                          <a:ln>
                            <a:noFill/>
                          </a:ln>
                          <a:solidFill>
                            <a:schemeClr val="tx1"/>
                          </a:solidFill>
                          <a:effectLst/>
                          <a:latin typeface="Arial" charset="0"/>
                        </a:rPr>
                        <a:t>2.5%</a:t>
                      </a:r>
                    </a:p>
                  </a:txBody>
                  <a:tcPr marT="45716" marB="4571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4" name="Text Placeholder 3"/>
          <p:cNvSpPr>
            <a:spLocks noGrp="1"/>
          </p:cNvSpPr>
          <p:nvPr>
            <p:ph type="body" sz="quarter" idx="13"/>
          </p:nvPr>
        </p:nvSpPr>
        <p:spPr>
          <a:xfrm>
            <a:off x="533400" y="5334000"/>
            <a:ext cx="8229600" cy="459656"/>
          </a:xfrm>
        </p:spPr>
        <p:txBody>
          <a:bodyPr/>
          <a:lstStyle/>
          <a:p>
            <a:pPr marL="0" marR="0" indent="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sz="1200" i="1" dirty="0"/>
              <a:t>Source: </a:t>
            </a:r>
            <a:r>
              <a:rPr lang="en-US" sz="1200" dirty="0"/>
              <a:t>Based on Economy.com and the Office of Federal Housing Enterprise Oversight (OFHEO</a:t>
            </a:r>
            <a:r>
              <a:rPr lang="en-US" sz="1600" kern="1200" dirty="0">
                <a:solidFill>
                  <a:schemeClr val="tx1"/>
                </a:solidFill>
                <a:effectLst/>
              </a:rPr>
              <a:t>).</a:t>
            </a:r>
            <a:endParaRPr lang="en-US" dirty="0"/>
          </a:p>
        </p:txBody>
      </p:sp>
    </p:spTree>
    <p:extLst>
      <p:ext uri="{BB962C8B-B14F-4D97-AF65-F5344CB8AC3E}">
        <p14:creationId xmlns:p14="http://schemas.microsoft.com/office/powerpoint/2010/main" val="99492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Long-Run Industry Supply Curve </a:t>
            </a:r>
            <a:br>
              <a:rPr lang="en-US" dirty="0"/>
            </a:br>
            <a:r>
              <a:rPr lang="en-US" sz="2000" i="1" dirty="0">
                <a:solidFill>
                  <a:prstClr val="white"/>
                </a:solidFill>
              </a:rPr>
              <a:t>(1 of 2)</a:t>
            </a:r>
            <a:endParaRPr lang="en-US" dirty="0"/>
          </a:p>
        </p:txBody>
      </p:sp>
      <p:sp>
        <p:nvSpPr>
          <p:cNvPr id="3" name="Content Placeholder 2"/>
          <p:cNvSpPr>
            <a:spLocks noGrp="1"/>
          </p:cNvSpPr>
          <p:nvPr>
            <p:ph idx="1"/>
          </p:nvPr>
        </p:nvSpPr>
        <p:spPr/>
        <p:txBody>
          <a:bodyPr/>
          <a:lstStyle/>
          <a:p>
            <a:r>
              <a:rPr lang="en-US" sz="2400" b="1" dirty="0"/>
              <a:t>long-run industry supply curve (</a:t>
            </a:r>
            <a:r>
              <a:rPr lang="en-US" sz="2400" b="1" i="1" dirty="0"/>
              <a:t>LRIS</a:t>
            </a:r>
            <a:r>
              <a:rPr lang="en-US" sz="2400" b="1" dirty="0"/>
              <a:t>)  </a:t>
            </a:r>
            <a:r>
              <a:rPr lang="en-US" sz="2400" dirty="0"/>
              <a:t>A graph that traces out price and total output over time as an industry expands.</a:t>
            </a:r>
          </a:p>
          <a:p>
            <a:r>
              <a:rPr lang="en-US" sz="2400" b="1" dirty="0"/>
              <a:t>decreasing-cost industry  </a:t>
            </a:r>
            <a:r>
              <a:rPr lang="en-US" sz="2400" dirty="0"/>
              <a:t>An industry that realizes external economies—that is, average costs decrease as the industry grows. The long-run supply curve for such an industry has a negative slope.</a:t>
            </a:r>
            <a:endParaRPr lang="en-US" dirty="0"/>
          </a:p>
        </p:txBody>
      </p:sp>
    </p:spTree>
    <p:extLst>
      <p:ext uri="{BB962C8B-B14F-4D97-AF65-F5344CB8AC3E}">
        <p14:creationId xmlns:p14="http://schemas.microsoft.com/office/powerpoint/2010/main" val="172322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Long-Run Industry Supply Curve </a:t>
            </a:r>
            <a:br>
              <a:rPr lang="en-US" dirty="0"/>
            </a:br>
            <a:r>
              <a:rPr lang="en-US" sz="2000" i="1" dirty="0">
                <a:solidFill>
                  <a:prstClr val="white"/>
                </a:solidFill>
              </a:rPr>
              <a:t>(2 of 2)</a:t>
            </a:r>
            <a:endParaRPr lang="en-US" dirty="0"/>
          </a:p>
        </p:txBody>
      </p:sp>
      <p:sp>
        <p:nvSpPr>
          <p:cNvPr id="3" name="Content Placeholder 2"/>
          <p:cNvSpPr>
            <a:spLocks noGrp="1"/>
          </p:cNvSpPr>
          <p:nvPr>
            <p:ph idx="1"/>
          </p:nvPr>
        </p:nvSpPr>
        <p:spPr/>
        <p:txBody>
          <a:bodyPr/>
          <a:lstStyle/>
          <a:p>
            <a:r>
              <a:rPr lang="en-US" sz="2400" b="1" dirty="0"/>
              <a:t>increasing-cost industry  </a:t>
            </a:r>
            <a:r>
              <a:rPr lang="en-US" sz="2400" dirty="0"/>
              <a:t>An industry that encounters external diseconomies—that is, average costs increase as the industry grows. The long-run supply curve for such an industry has a positive slope. </a:t>
            </a:r>
          </a:p>
          <a:p>
            <a:r>
              <a:rPr lang="en-US" sz="2400" b="1" dirty="0"/>
              <a:t>constant-cost industry  </a:t>
            </a:r>
            <a:r>
              <a:rPr lang="en-US" sz="2400" dirty="0"/>
              <a:t>An industry that shows no economies or diseconomies of scale as the industry grows. Such industries have flat, or horizontal, long-run supply curves.</a:t>
            </a:r>
            <a:endParaRPr lang="en-US" dirty="0"/>
          </a:p>
        </p:txBody>
      </p:sp>
    </p:spTree>
    <p:extLst>
      <p:ext uri="{BB962C8B-B14F-4D97-AF65-F5344CB8AC3E}">
        <p14:creationId xmlns:p14="http://schemas.microsoft.com/office/powerpoint/2010/main" val="437997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9A.1  A Decreasing-Cost Industry: External Economies</a:t>
            </a:r>
          </a:p>
        </p:txBody>
      </p:sp>
      <p:pic>
        <p:nvPicPr>
          <p:cNvPr id="9218" name="Picture 2" descr="Two x-y graphs present a Decreasing-Cost Industry: External Econom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94" y="1219200"/>
            <a:ext cx="8169275"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457200" y="4953000"/>
            <a:ext cx="8229600" cy="1221656"/>
          </a:xfrm>
        </p:spPr>
        <p:txBody>
          <a:bodyPr/>
          <a:lstStyle/>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In a decreasing-cost industry, average cost declines as the industry expands.</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As demand expands from </a:t>
            </a:r>
            <a:r>
              <a:rPr lang="en-US" sz="1400" i="1" dirty="0">
                <a:solidFill>
                  <a:srgbClr val="000000"/>
                </a:solidFill>
                <a:latin typeface="Arial" panose="020B0604020202020204" pitchFamily="34" charset="0"/>
                <a:sym typeface="Wingdings 3" panose="05040102010807070707" pitchFamily="18" charset="2"/>
              </a:rPr>
              <a:t>D</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D</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 price rises from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As new firms enter and existing firms expand, supply shifts from </a:t>
            </a:r>
            <a:r>
              <a:rPr lang="en-US" sz="1400" i="1" dirty="0">
                <a:solidFill>
                  <a:srgbClr val="000000"/>
                </a:solidFill>
                <a:latin typeface="Arial" panose="020B0604020202020204" pitchFamily="34" charset="0"/>
                <a:sym typeface="Wingdings 3" panose="05040102010807070707" pitchFamily="18" charset="2"/>
              </a:rPr>
              <a:t>S</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S</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 driving price down.</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If costs decline as a result of the expansion to </a:t>
            </a:r>
            <a:r>
              <a:rPr lang="en-US" sz="1400" i="1" dirty="0">
                <a:solidFill>
                  <a:srgbClr val="000000"/>
                </a:solidFill>
                <a:latin typeface="Arial" panose="020B0604020202020204" pitchFamily="34" charset="0"/>
                <a:sym typeface="Wingdings 3" panose="05040102010807070707" pitchFamily="18" charset="2"/>
              </a:rPr>
              <a:t>LRAC</a:t>
            </a:r>
            <a:r>
              <a:rPr lang="en-US" sz="1400" baseline="-25000" dirty="0">
                <a:solidFill>
                  <a:srgbClr val="000000"/>
                </a:solidFill>
                <a:latin typeface="Arial" panose="020B0604020202020204" pitchFamily="34" charset="0"/>
                <a:sym typeface="Wingdings 3" panose="05040102010807070707" pitchFamily="18" charset="2"/>
              </a:rPr>
              <a:t>2</a:t>
            </a:r>
            <a:r>
              <a:rPr lang="en-US" sz="1400" dirty="0">
                <a:solidFill>
                  <a:srgbClr val="000000"/>
                </a:solidFill>
                <a:latin typeface="Arial" panose="020B0604020202020204" pitchFamily="34" charset="0"/>
                <a:sym typeface="Wingdings 3" panose="05040102010807070707" pitchFamily="18" charset="2"/>
              </a:rPr>
              <a:t>, the final price will be below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at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2</a:t>
            </a:r>
            <a:r>
              <a:rPr lang="en-US" sz="1400" dirty="0">
                <a:solidFill>
                  <a:srgbClr val="000000"/>
                </a:solidFill>
                <a:latin typeface="Arial" panose="020B0604020202020204" pitchFamily="34" charset="0"/>
                <a:sym typeface="Wingdings 3" panose="05040102010807070707" pitchFamily="18" charset="2"/>
              </a:rPr>
              <a:t>. </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The long-run industry supply curve (</a:t>
            </a:r>
            <a:r>
              <a:rPr lang="en-US" sz="1400" i="1" dirty="0">
                <a:solidFill>
                  <a:srgbClr val="000000"/>
                </a:solidFill>
                <a:latin typeface="Arial" panose="020B0604020202020204" pitchFamily="34" charset="0"/>
                <a:sym typeface="Wingdings 3" panose="05040102010807070707" pitchFamily="18" charset="2"/>
              </a:rPr>
              <a:t>LRIS</a:t>
            </a:r>
            <a:r>
              <a:rPr lang="en-US" sz="1400" dirty="0">
                <a:solidFill>
                  <a:srgbClr val="000000"/>
                </a:solidFill>
                <a:latin typeface="Arial" panose="020B0604020202020204" pitchFamily="34" charset="0"/>
                <a:sym typeface="Wingdings 3" panose="05040102010807070707" pitchFamily="18" charset="2"/>
              </a:rPr>
              <a:t>) slopes downward in a decreasing-cost industry.</a:t>
            </a:r>
            <a:endParaRPr lang="en-US" sz="2600" dirty="0"/>
          </a:p>
        </p:txBody>
      </p:sp>
    </p:spTree>
    <p:extLst>
      <p:ext uri="{BB962C8B-B14F-4D97-AF65-F5344CB8AC3E}">
        <p14:creationId xmlns:p14="http://schemas.microsoft.com/office/powerpoint/2010/main" val="357338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082597"/>
          </a:xfrm>
        </p:spPr>
        <p:txBody>
          <a:bodyPr/>
          <a:lstStyle/>
          <a:p>
            <a:r>
              <a:rPr lang="en-IN" dirty="0"/>
              <a:t>Chapter 9  Long-Run Costs and Output Decisions</a:t>
            </a:r>
          </a:p>
        </p:txBody>
      </p:sp>
      <p:sp>
        <p:nvSpPr>
          <p:cNvPr id="5" name="Rectangle 3"/>
          <p:cNvSpPr>
            <a:spLocks noGrp="1" noChangeArrowheads="1"/>
          </p:cNvSpPr>
          <p:nvPr>
            <p:ph idx="1"/>
          </p:nvPr>
        </p:nvSpPr>
        <p:spPr bwMode="auto">
          <a:xfrm>
            <a:off x="533400" y="1600200"/>
            <a:ext cx="822960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1pPr>
            <a:lvl2pPr marL="742950" indent="-28575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2pPr>
            <a:lvl3pPr marL="11430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3pPr>
            <a:lvl4pPr marL="16002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4pPr>
            <a:lvl5pPr marL="2057400" indent="-22860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5pPr>
            <a:lvl6pPr marL="25146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6pPr>
            <a:lvl7pPr marL="29718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7pPr>
            <a:lvl8pPr marL="34290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8pPr>
            <a:lvl9pPr marL="3886200" indent="-228600" eaLnBrk="0" fontAlgn="base" hangingPunct="0">
              <a:spcBef>
                <a:spcPct val="10000"/>
              </a:spcBef>
              <a:spcAft>
                <a:spcPct val="10000"/>
              </a:spcAft>
              <a:defRPr sz="1200" b="1">
                <a:solidFill>
                  <a:srgbClr val="7D0013"/>
                </a:solidFill>
                <a:latin typeface="Arial" panose="020B0604020202020204" pitchFamily="34" charset="0"/>
                <a:sym typeface="Wingdings 3" panose="05040102010807070707" pitchFamily="18" charset="2"/>
              </a:defRPr>
            </a:lvl9pPr>
          </a:lstStyle>
          <a:p>
            <a:pPr eaLnBrk="1" hangingPunct="1">
              <a:spcBef>
                <a:spcPct val="0"/>
              </a:spcBef>
              <a:spcAft>
                <a:spcPct val="0"/>
              </a:spcAft>
            </a:pPr>
            <a:r>
              <a:rPr lang="en-US" sz="2400" b="0">
                <a:solidFill>
                  <a:schemeClr val="tx1"/>
                </a:solidFill>
              </a:rPr>
              <a:t>Output decisions in the long run are less constrained than in the short run:</a:t>
            </a:r>
          </a:p>
          <a:p>
            <a:pPr lvl="1">
              <a:spcBef>
                <a:spcPts val="1500"/>
              </a:spcBef>
              <a:spcAft>
                <a:spcPct val="0"/>
              </a:spcAft>
            </a:pPr>
            <a:r>
              <a:rPr lang="en-US" sz="2400" b="0">
                <a:solidFill>
                  <a:schemeClr val="tx1"/>
                </a:solidFill>
              </a:rPr>
              <a:t>Firms can choose their scale of plant and change any or all of its inputs.</a:t>
            </a:r>
          </a:p>
          <a:p>
            <a:pPr lvl="1">
              <a:spcBef>
                <a:spcPts val="0"/>
              </a:spcBef>
              <a:spcAft>
                <a:spcPct val="0"/>
              </a:spcAft>
            </a:pPr>
            <a:r>
              <a:rPr lang="en-US" sz="2400" b="0">
                <a:solidFill>
                  <a:schemeClr val="tx1"/>
                </a:solidFill>
              </a:rPr>
              <a:t>Firms are free to enter and leave the industry.</a:t>
            </a:r>
          </a:p>
          <a:p>
            <a:pPr>
              <a:spcBef>
                <a:spcPts val="1500"/>
              </a:spcBef>
              <a:spcAft>
                <a:spcPct val="0"/>
              </a:spcAft>
            </a:pPr>
            <a:r>
              <a:rPr lang="en-US" sz="2400" b="0">
                <a:solidFill>
                  <a:schemeClr val="tx1"/>
                </a:solidFill>
              </a:rPr>
              <a:t>Managers simultaneously make short-run and long-run decisions, making the best of the current constraints while planning for the future.</a:t>
            </a:r>
            <a:endParaRPr lang="en-US" sz="2400" b="0" dirty="0">
              <a:solidFill>
                <a:schemeClr val="tx1"/>
              </a:solidFill>
            </a:endParaRPr>
          </a:p>
        </p:txBody>
      </p:sp>
    </p:spTree>
    <p:extLst>
      <p:ext uri="{BB962C8B-B14F-4D97-AF65-F5344CB8AC3E}">
        <p14:creationId xmlns:p14="http://schemas.microsoft.com/office/powerpoint/2010/main" val="21304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FIGURE 9A.2  An Increasing-Cost Industry: External Diseconomies</a:t>
            </a:r>
          </a:p>
        </p:txBody>
      </p:sp>
      <p:pic>
        <p:nvPicPr>
          <p:cNvPr id="10242" name="Picture 2" descr="Two x-y graphs present an Increasing-Cost Industry: External Diseconom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1295400"/>
            <a:ext cx="80899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457200" y="5029200"/>
            <a:ext cx="8229600" cy="1145456"/>
          </a:xfrm>
        </p:spPr>
        <p:txBody>
          <a:bodyPr/>
          <a:lstStyle/>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In an increasing-cost industry, average cost increases as the industry expands.</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As demand shifts from </a:t>
            </a:r>
            <a:r>
              <a:rPr lang="en-US" sz="1400" i="1" dirty="0">
                <a:solidFill>
                  <a:srgbClr val="000000"/>
                </a:solidFill>
                <a:latin typeface="Arial" panose="020B0604020202020204" pitchFamily="34" charset="0"/>
                <a:sym typeface="Wingdings 3" panose="05040102010807070707" pitchFamily="18" charset="2"/>
              </a:rPr>
              <a:t>D</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D</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 price rises from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 </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As new firms enter and existing firms expand output, supply shifts from </a:t>
            </a:r>
            <a:r>
              <a:rPr lang="en-US" sz="1400" i="1" dirty="0">
                <a:solidFill>
                  <a:srgbClr val="000000"/>
                </a:solidFill>
                <a:latin typeface="Arial" panose="020B0604020202020204" pitchFamily="34" charset="0"/>
                <a:sym typeface="Wingdings 3" panose="05040102010807070707" pitchFamily="18" charset="2"/>
              </a:rPr>
              <a:t>S</a:t>
            </a:r>
            <a:r>
              <a:rPr lang="en-US" sz="1400" baseline="-25000" dirty="0">
                <a:solidFill>
                  <a:srgbClr val="000000"/>
                </a:solidFill>
                <a:latin typeface="Arial" panose="020B0604020202020204" pitchFamily="34" charset="0"/>
                <a:sym typeface="Wingdings 3" panose="05040102010807070707" pitchFamily="18" charset="2"/>
              </a:rPr>
              <a:t>0</a:t>
            </a:r>
            <a:r>
              <a:rPr lang="en-US" sz="1400" dirty="0">
                <a:solidFill>
                  <a:srgbClr val="000000"/>
                </a:solidFill>
                <a:latin typeface="Arial" panose="020B0604020202020204" pitchFamily="34" charset="0"/>
                <a:sym typeface="Wingdings 3" panose="05040102010807070707" pitchFamily="18" charset="2"/>
              </a:rPr>
              <a:t> to </a:t>
            </a:r>
            <a:r>
              <a:rPr lang="en-US" sz="1400" i="1" dirty="0">
                <a:solidFill>
                  <a:srgbClr val="000000"/>
                </a:solidFill>
                <a:latin typeface="Arial" panose="020B0604020202020204" pitchFamily="34" charset="0"/>
                <a:sym typeface="Wingdings 3" panose="05040102010807070707" pitchFamily="18" charset="2"/>
              </a:rPr>
              <a:t>S</a:t>
            </a:r>
            <a:r>
              <a:rPr lang="en-US" sz="1400" baseline="-25000" dirty="0">
                <a:solidFill>
                  <a:srgbClr val="000000"/>
                </a:solidFill>
                <a:latin typeface="Arial" panose="020B0604020202020204" pitchFamily="34" charset="0"/>
                <a:sym typeface="Wingdings 3" panose="05040102010807070707" pitchFamily="18" charset="2"/>
              </a:rPr>
              <a:t>1</a:t>
            </a:r>
            <a:r>
              <a:rPr lang="en-US" sz="1400" dirty="0">
                <a:solidFill>
                  <a:srgbClr val="000000"/>
                </a:solidFill>
                <a:latin typeface="Arial" panose="020B0604020202020204" pitchFamily="34" charset="0"/>
                <a:sym typeface="Wingdings 3" panose="05040102010807070707" pitchFamily="18" charset="2"/>
              </a:rPr>
              <a:t>, driving price down.</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If long-run average costs rise, as a result, to </a:t>
            </a:r>
            <a:r>
              <a:rPr lang="en-US" sz="1400" i="1" dirty="0">
                <a:solidFill>
                  <a:srgbClr val="000000"/>
                </a:solidFill>
                <a:latin typeface="Arial" panose="020B0604020202020204" pitchFamily="34" charset="0"/>
                <a:sym typeface="Wingdings 3" panose="05040102010807070707" pitchFamily="18" charset="2"/>
              </a:rPr>
              <a:t>LRAC</a:t>
            </a:r>
            <a:r>
              <a:rPr lang="en-US" sz="1400" baseline="-25000" dirty="0">
                <a:solidFill>
                  <a:srgbClr val="000000"/>
                </a:solidFill>
                <a:latin typeface="Arial" panose="020B0604020202020204" pitchFamily="34" charset="0"/>
                <a:sym typeface="Wingdings 3" panose="05040102010807070707" pitchFamily="18" charset="2"/>
              </a:rPr>
              <a:t>2</a:t>
            </a:r>
            <a:r>
              <a:rPr lang="en-US" sz="1400" dirty="0">
                <a:solidFill>
                  <a:srgbClr val="000000"/>
                </a:solidFill>
                <a:latin typeface="Arial" panose="020B0604020202020204" pitchFamily="34" charset="0"/>
                <a:sym typeface="Wingdings 3" panose="05040102010807070707" pitchFamily="18" charset="2"/>
              </a:rPr>
              <a:t>, the final price will be </a:t>
            </a:r>
            <a:r>
              <a:rPr lang="en-US" sz="1400" i="1" dirty="0">
                <a:solidFill>
                  <a:srgbClr val="000000"/>
                </a:solidFill>
                <a:latin typeface="Arial" panose="020B0604020202020204" pitchFamily="34" charset="0"/>
                <a:sym typeface="Wingdings 3" panose="05040102010807070707" pitchFamily="18" charset="2"/>
              </a:rPr>
              <a:t>P</a:t>
            </a:r>
            <a:r>
              <a:rPr lang="en-US" sz="1400" baseline="-25000" dirty="0">
                <a:solidFill>
                  <a:srgbClr val="000000"/>
                </a:solidFill>
                <a:latin typeface="Arial" panose="020B0604020202020204" pitchFamily="34" charset="0"/>
                <a:sym typeface="Wingdings 3" panose="05040102010807070707" pitchFamily="18" charset="2"/>
              </a:rPr>
              <a:t>2</a:t>
            </a:r>
            <a:r>
              <a:rPr lang="en-US" sz="1400" dirty="0">
                <a:solidFill>
                  <a:srgbClr val="000000"/>
                </a:solidFill>
                <a:latin typeface="Arial" panose="020B0604020202020204" pitchFamily="34" charset="0"/>
                <a:sym typeface="Wingdings 3" panose="05040102010807070707" pitchFamily="18" charset="2"/>
              </a:rPr>
              <a:t>.</a:t>
            </a:r>
          </a:p>
          <a:p>
            <a:pPr lvl="0" fontAlgn="base">
              <a:lnSpc>
                <a:spcPct val="105000"/>
              </a:lnSpc>
              <a:spcBef>
                <a:spcPct val="0"/>
              </a:spcBef>
              <a:spcAft>
                <a:spcPct val="0"/>
              </a:spcAft>
              <a:buClrTx/>
            </a:pPr>
            <a:r>
              <a:rPr lang="en-US" sz="1400" dirty="0">
                <a:solidFill>
                  <a:srgbClr val="000000"/>
                </a:solidFill>
                <a:latin typeface="Arial" panose="020B0604020202020204" pitchFamily="34" charset="0"/>
                <a:sym typeface="Wingdings 3" panose="05040102010807070707" pitchFamily="18" charset="2"/>
              </a:rPr>
              <a:t>The long-run industry supply curve (</a:t>
            </a:r>
            <a:r>
              <a:rPr lang="en-US" sz="1400" i="1" dirty="0">
                <a:solidFill>
                  <a:srgbClr val="000000"/>
                </a:solidFill>
                <a:latin typeface="Arial" panose="020B0604020202020204" pitchFamily="34" charset="0"/>
                <a:sym typeface="Wingdings 3" panose="05040102010807070707" pitchFamily="18" charset="2"/>
              </a:rPr>
              <a:t>LRIS</a:t>
            </a:r>
            <a:r>
              <a:rPr lang="en-US" sz="1400" dirty="0">
                <a:solidFill>
                  <a:srgbClr val="000000"/>
                </a:solidFill>
                <a:latin typeface="Arial" panose="020B0604020202020204" pitchFamily="34" charset="0"/>
                <a:sym typeface="Wingdings 3" panose="05040102010807070707" pitchFamily="18" charset="2"/>
              </a:rPr>
              <a:t>) slopes up in an increasing-cost industry.</a:t>
            </a:r>
            <a:endParaRPr lang="en-US" dirty="0"/>
          </a:p>
        </p:txBody>
      </p:sp>
    </p:spTree>
    <p:extLst>
      <p:ext uri="{BB962C8B-B14F-4D97-AF65-F5344CB8AC3E}">
        <p14:creationId xmlns:p14="http://schemas.microsoft.com/office/powerpoint/2010/main" val="2078152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REVIEW TERMS AND CONCEPTS</a:t>
            </a:r>
          </a:p>
        </p:txBody>
      </p:sp>
      <p:sp>
        <p:nvSpPr>
          <p:cNvPr id="3" name="Content Placeholder 2"/>
          <p:cNvSpPr>
            <a:spLocks noGrp="1"/>
          </p:cNvSpPr>
          <p:nvPr>
            <p:ph idx="1"/>
          </p:nvPr>
        </p:nvSpPr>
        <p:spPr>
          <a:xfrm>
            <a:off x="457200" y="1600200"/>
            <a:ext cx="4343400" cy="4525963"/>
          </a:xfrm>
        </p:spPr>
        <p:txBody>
          <a:bodyPr/>
          <a:lstStyle/>
          <a:p>
            <a:pPr marL="0" indent="0">
              <a:lnSpc>
                <a:spcPct val="150000"/>
              </a:lnSpc>
              <a:spcBef>
                <a:spcPts val="600"/>
              </a:spcBef>
              <a:spcAft>
                <a:spcPct val="0"/>
              </a:spcAft>
            </a:pPr>
            <a:r>
              <a:rPr lang="en-US" sz="2000" dirty="0"/>
              <a:t>  </a:t>
            </a:r>
            <a:r>
              <a:rPr lang="en-US" sz="1800" dirty="0"/>
              <a:t>constant-cost industry</a:t>
            </a:r>
          </a:p>
          <a:p>
            <a:pPr marL="0" indent="0">
              <a:lnSpc>
                <a:spcPct val="150000"/>
              </a:lnSpc>
              <a:spcBef>
                <a:spcPts val="600"/>
              </a:spcBef>
              <a:spcAft>
                <a:spcPct val="0"/>
              </a:spcAft>
            </a:pPr>
            <a:r>
              <a:rPr lang="en-US" sz="1800" dirty="0"/>
              <a:t>  decreasing-cost industry</a:t>
            </a:r>
          </a:p>
          <a:p>
            <a:pPr marL="228600" indent="-228600">
              <a:lnSpc>
                <a:spcPct val="150000"/>
              </a:lnSpc>
              <a:spcBef>
                <a:spcPts val="600"/>
              </a:spcBef>
              <a:spcAft>
                <a:spcPct val="0"/>
              </a:spcAft>
            </a:pPr>
            <a:r>
              <a:rPr lang="en-US" sz="1800" dirty="0"/>
              <a:t>external economies and diseconomies</a:t>
            </a:r>
          </a:p>
          <a:p>
            <a:pPr marL="0" indent="0">
              <a:lnSpc>
                <a:spcPct val="150000"/>
              </a:lnSpc>
              <a:spcBef>
                <a:spcPts val="600"/>
              </a:spcBef>
              <a:spcAft>
                <a:spcPct val="0"/>
              </a:spcAft>
            </a:pPr>
            <a:r>
              <a:rPr lang="en-US" sz="1800" dirty="0"/>
              <a:t> increasing-cost industry</a:t>
            </a:r>
          </a:p>
          <a:p>
            <a:pPr marL="0" indent="0">
              <a:lnSpc>
                <a:spcPct val="150000"/>
              </a:lnSpc>
              <a:spcBef>
                <a:spcPts val="600"/>
              </a:spcBef>
              <a:spcAft>
                <a:spcPct val="0"/>
              </a:spcAft>
            </a:pPr>
            <a:r>
              <a:rPr lang="en-US" sz="1800" dirty="0"/>
              <a:t>  long-run industry supply curve (</a:t>
            </a:r>
            <a:r>
              <a:rPr lang="en-US" sz="1800" i="1" dirty="0"/>
              <a:t>LRIS</a:t>
            </a:r>
            <a:r>
              <a:rPr lang="en-US" sz="1800" dirty="0"/>
              <a:t>)</a:t>
            </a:r>
            <a:endParaRPr lang="en-US" sz="2000" dirty="0"/>
          </a:p>
        </p:txBody>
      </p:sp>
    </p:spTree>
    <p:extLst>
      <p:ext uri="{BB962C8B-B14F-4D97-AF65-F5344CB8AC3E}">
        <p14:creationId xmlns:p14="http://schemas.microsoft.com/office/powerpoint/2010/main" val="118047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Short-Run Conditions and Long-Run Directions</a:t>
            </a:r>
            <a:endParaRPr lang="en-US" dirty="0"/>
          </a:p>
        </p:txBody>
      </p:sp>
      <p:sp>
        <p:nvSpPr>
          <p:cNvPr id="3" name="Content Placeholder 2"/>
          <p:cNvSpPr>
            <a:spLocks noGrp="1"/>
          </p:cNvSpPr>
          <p:nvPr>
            <p:ph idx="1"/>
          </p:nvPr>
        </p:nvSpPr>
        <p:spPr>
          <a:xfrm>
            <a:off x="457200" y="1524000"/>
            <a:ext cx="8382000" cy="4800600"/>
          </a:xfrm>
        </p:spPr>
        <p:txBody>
          <a:bodyPr/>
          <a:lstStyle/>
          <a:p>
            <a:pPr>
              <a:spcAft>
                <a:spcPct val="0"/>
              </a:spcAft>
            </a:pPr>
            <a:r>
              <a:rPr lang="en-US" sz="2400" dirty="0"/>
              <a:t>We begin our discussion of the long run by looking at firms in three short-run circumstances:</a:t>
            </a:r>
          </a:p>
          <a:p>
            <a:pPr lvl="1">
              <a:spcAft>
                <a:spcPct val="0"/>
              </a:spcAft>
            </a:pPr>
            <a:r>
              <a:rPr lang="en-US" dirty="0"/>
              <a:t>Firms that earn economic profits </a:t>
            </a:r>
          </a:p>
          <a:p>
            <a:pPr lvl="1">
              <a:spcAft>
                <a:spcPct val="0"/>
              </a:spcAft>
            </a:pPr>
            <a:r>
              <a:rPr lang="en-US" dirty="0"/>
              <a:t>Firms that suffer economic losses but continue to operate to reduce or minimize those losses</a:t>
            </a:r>
          </a:p>
          <a:p>
            <a:pPr lvl="1">
              <a:spcAft>
                <a:spcPct val="0"/>
              </a:spcAft>
            </a:pPr>
            <a:r>
              <a:rPr lang="en-US" dirty="0"/>
              <a:t>Firms that decide to shut down and bear losses just equal to fixed costs</a:t>
            </a:r>
          </a:p>
          <a:p>
            <a:pPr>
              <a:spcAft>
                <a:spcPct val="0"/>
              </a:spcAft>
            </a:pPr>
            <a:r>
              <a:rPr lang="en-US" sz="2400" b="1" dirty="0"/>
              <a:t>breaking even</a:t>
            </a:r>
            <a:r>
              <a:rPr lang="en-US" sz="2400" b="1" dirty="0">
                <a:solidFill>
                  <a:srgbClr val="006668"/>
                </a:solidFill>
              </a:rPr>
              <a:t>  </a:t>
            </a:r>
            <a:r>
              <a:rPr lang="en-US" sz="2400" dirty="0"/>
              <a:t>The situation in which a firm is earning exactly a normal rate of return.</a:t>
            </a:r>
            <a:endParaRPr lang="en-US" sz="2600" dirty="0"/>
          </a:p>
        </p:txBody>
      </p:sp>
    </p:spTree>
    <p:extLst>
      <p:ext uri="{BB962C8B-B14F-4D97-AF65-F5344CB8AC3E}">
        <p14:creationId xmlns:p14="http://schemas.microsoft.com/office/powerpoint/2010/main" val="117518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Maximizing Profits </a:t>
            </a:r>
            <a:r>
              <a:rPr lang="en-US" sz="2000" i="1" dirty="0">
                <a:solidFill>
                  <a:prstClr val="white"/>
                </a:solidFill>
              </a:rPr>
              <a:t>(1 of 2)</a:t>
            </a:r>
            <a:endParaRPr lang="en-US" kern="0" dirty="0"/>
          </a:p>
        </p:txBody>
      </p:sp>
      <p:sp>
        <p:nvSpPr>
          <p:cNvPr id="3" name="Content Placeholder 2"/>
          <p:cNvSpPr>
            <a:spLocks noGrp="1"/>
          </p:cNvSpPr>
          <p:nvPr>
            <p:ph idx="1"/>
          </p:nvPr>
        </p:nvSpPr>
        <p:spPr>
          <a:xfrm>
            <a:off x="457200" y="1600201"/>
            <a:ext cx="8229600" cy="1066799"/>
          </a:xfrm>
        </p:spPr>
        <p:txBody>
          <a:bodyPr/>
          <a:lstStyle/>
          <a:p>
            <a:pPr marL="0" indent="0">
              <a:spcBef>
                <a:spcPts val="1200"/>
              </a:spcBef>
              <a:spcAft>
                <a:spcPts val="1200"/>
              </a:spcAft>
              <a:buNone/>
            </a:pPr>
            <a:r>
              <a:rPr lang="en-US" sz="2400" b="1" dirty="0"/>
              <a:t>Example: The Blue Velvet Car Wash</a:t>
            </a:r>
          </a:p>
          <a:p>
            <a:pPr marL="0" indent="0" fontAlgn="base">
              <a:spcBef>
                <a:spcPct val="50000"/>
              </a:spcBef>
              <a:spcAft>
                <a:spcPct val="0"/>
              </a:spcAft>
              <a:buClrTx/>
              <a:buSzTx/>
              <a:buNone/>
            </a:pPr>
            <a:r>
              <a:rPr lang="en-US" sz="2000" b="1" dirty="0">
                <a:latin typeface="Arial" charset="0"/>
                <a:cs typeface="Arial" charset="0"/>
              </a:rPr>
              <a:t>TABLE 9.1  Blue Velvet Car Wash Weekly Costs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2193916"/>
              </p:ext>
            </p:extLst>
          </p:nvPr>
        </p:nvGraphicFramePr>
        <p:xfrm>
          <a:off x="457200" y="2819400"/>
          <a:ext cx="8016600" cy="3421852"/>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xmlns="" val="20000"/>
                    </a:ext>
                  </a:extLst>
                </a:gridCol>
                <a:gridCol w="1456524">
                  <a:extLst>
                    <a:ext uri="{9D8B030D-6E8A-4147-A177-3AD203B41FA5}">
                      <a16:colId xmlns:a16="http://schemas.microsoft.com/office/drawing/2014/main" xmlns="" val="20001"/>
                    </a:ext>
                  </a:extLst>
                </a:gridCol>
                <a:gridCol w="801089">
                  <a:extLst>
                    <a:ext uri="{9D8B030D-6E8A-4147-A177-3AD203B41FA5}">
                      <a16:colId xmlns:a16="http://schemas.microsoft.com/office/drawing/2014/main" xmlns="" val="20002"/>
                    </a:ext>
                  </a:extLst>
                </a:gridCol>
                <a:gridCol w="1383698">
                  <a:extLst>
                    <a:ext uri="{9D8B030D-6E8A-4147-A177-3AD203B41FA5}">
                      <a16:colId xmlns:a16="http://schemas.microsoft.com/office/drawing/2014/main" xmlns="" val="20003"/>
                    </a:ext>
                  </a:extLst>
                </a:gridCol>
                <a:gridCol w="801089">
                  <a:extLst>
                    <a:ext uri="{9D8B030D-6E8A-4147-A177-3AD203B41FA5}">
                      <a16:colId xmlns:a16="http://schemas.microsoft.com/office/drawing/2014/main" xmlns="" val="20004"/>
                    </a:ext>
                  </a:extLst>
                </a:gridCol>
                <a:gridCol w="1675004">
                  <a:extLst>
                    <a:ext uri="{9D8B030D-6E8A-4147-A177-3AD203B41FA5}">
                      <a16:colId xmlns:a16="http://schemas.microsoft.com/office/drawing/2014/main" xmlns="" val="20005"/>
                    </a:ext>
                  </a:extLst>
                </a:gridCol>
                <a:gridCol w="1519466">
                  <a:extLst>
                    <a:ext uri="{9D8B030D-6E8A-4147-A177-3AD203B41FA5}">
                      <a16:colId xmlns:a16="http://schemas.microsoft.com/office/drawing/2014/main" xmlns="" val="20006"/>
                    </a:ext>
                  </a:extLst>
                </a:gridCol>
              </a:tblGrid>
              <a:tr h="901865">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1" u="none" strike="noStrike" cap="none" normalizeH="0" baseline="0" dirty="0">
                          <a:ln>
                            <a:noFill/>
                          </a:ln>
                          <a:solidFill>
                            <a:schemeClr val="tx1"/>
                          </a:solidFill>
                          <a:effectLst/>
                          <a:latin typeface="Arial" charset="0"/>
                        </a:rPr>
                        <a:t>TFC</a:t>
                      </a: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Total Fixed Cost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1" u="none" strike="noStrike" cap="none" normalizeH="0" baseline="0" dirty="0">
                          <a:ln>
                            <a:noFill/>
                          </a:ln>
                          <a:solidFill>
                            <a:schemeClr val="tx1"/>
                          </a:solidFill>
                          <a:effectLst/>
                          <a:latin typeface="Arial" charset="0"/>
                        </a:rPr>
                        <a:t>TVC</a:t>
                      </a:r>
                      <a:r>
                        <a:rPr kumimoji="0" lang="en-US" sz="1400" b="1" i="0" u="none" strike="noStrike" cap="none" normalizeH="0" baseline="0" dirty="0">
                          <a:ln>
                            <a:noFill/>
                          </a:ln>
                          <a:solidFill>
                            <a:schemeClr val="tx1"/>
                          </a:solidFill>
                          <a:effectLst/>
                          <a:latin typeface="Arial" charset="0"/>
                        </a:rPr>
                        <a:t> </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Total Variable Cost</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(800 Washes)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1" u="none" strike="noStrike" cap="none" normalizeH="0" baseline="0" dirty="0">
                          <a:ln>
                            <a:noFill/>
                          </a:ln>
                          <a:solidFill>
                            <a:schemeClr val="tx1"/>
                          </a:solidFill>
                          <a:effectLst/>
                          <a:latin typeface="Arial" charset="0"/>
                        </a:rPr>
                        <a:t>TC </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Total Cost</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  (800 Washes)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1" u="none" strike="noStrike" cap="none" normalizeH="0" baseline="0" dirty="0">
                          <a:ln>
                            <a:noFill/>
                          </a:ln>
                          <a:solidFill>
                            <a:schemeClr val="tx1"/>
                          </a:solidFill>
                          <a:effectLst/>
                          <a:latin typeface="Arial" charset="0"/>
                        </a:rPr>
                        <a:t>TR</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Total Revenue</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rPr>
                        <a:t>(</a:t>
                      </a:r>
                      <a:r>
                        <a:rPr kumimoji="0" lang="en-US" sz="1400" b="1" i="1" u="none" strike="noStrike" cap="none" normalizeH="0" baseline="0" dirty="0">
                          <a:ln>
                            <a:noFill/>
                          </a:ln>
                          <a:solidFill>
                            <a:schemeClr val="tx1"/>
                          </a:solidFill>
                          <a:effectLst/>
                          <a:latin typeface="Arial" charset="0"/>
                        </a:rPr>
                        <a:t>P</a:t>
                      </a:r>
                      <a:r>
                        <a:rPr kumimoji="0" lang="en-US" sz="1400" b="1" i="0" u="none" strike="noStrike" cap="none" normalizeH="0" baseline="0" dirty="0">
                          <a:ln>
                            <a:noFill/>
                          </a:ln>
                          <a:solidFill>
                            <a:schemeClr val="tx1"/>
                          </a:solidFill>
                          <a:effectLst/>
                          <a:latin typeface="Arial" charset="0"/>
                        </a:rPr>
                        <a:t> = $5)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41376">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AutoNum type="arabicPeriod"/>
                      </a:pP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cap="none" normalizeH="0" baseline="0" dirty="0">
                          <a:ln>
                            <a:noFill/>
                          </a:ln>
                          <a:solidFill>
                            <a:schemeClr val="tx1"/>
                          </a:solidFill>
                          <a:effectLst/>
                          <a:latin typeface="Arial" charset="0"/>
                        </a:rPr>
                        <a:t>TC </a:t>
                      </a:r>
                      <a:r>
                        <a:rPr kumimoji="0" lang="en-US" sz="1400" b="0" i="0" u="none" strike="noStrike" cap="none" normalizeH="0" baseline="0" dirty="0">
                          <a:ln>
                            <a:noFill/>
                          </a:ln>
                          <a:solidFill>
                            <a:schemeClr val="tx1"/>
                          </a:solidFill>
                          <a:effectLst/>
                          <a:latin typeface="Arial" charset="0"/>
                        </a:rPr>
                        <a:t>= </a:t>
                      </a:r>
                      <a:r>
                        <a:rPr kumimoji="0" lang="en-US" sz="1400" b="0" i="1" u="none" strike="noStrike" cap="none" normalizeH="0" baseline="0" dirty="0">
                          <a:ln>
                            <a:noFill/>
                          </a:ln>
                          <a:solidFill>
                            <a:schemeClr val="tx1"/>
                          </a:solidFill>
                          <a:effectLst/>
                          <a:latin typeface="Arial" charset="0"/>
                        </a:rPr>
                        <a:t>TFC</a:t>
                      </a:r>
                      <a:r>
                        <a:rPr kumimoji="0" lang="en-US" sz="1400" b="0" i="0" u="none" strike="noStrike" cap="none" normalizeH="0" baseline="0" dirty="0">
                          <a:ln>
                            <a:noFill/>
                          </a:ln>
                          <a:solidFill>
                            <a:schemeClr val="tx1"/>
                          </a:solidFill>
                          <a:effectLst/>
                          <a:latin typeface="Arial" charset="0"/>
                        </a:rPr>
                        <a:t> + </a:t>
                      </a:r>
                      <a:r>
                        <a:rPr kumimoji="0" lang="en-US" sz="1400" b="0" i="1" u="none" strike="noStrike" cap="none" normalizeH="0" baseline="0" dirty="0">
                          <a:ln>
                            <a:noFill/>
                          </a:ln>
                          <a:solidFill>
                            <a:schemeClr val="tx1"/>
                          </a:solidFill>
                          <a:effectLst/>
                          <a:latin typeface="Arial" charset="0"/>
                        </a:rPr>
                        <a:t>TVC</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40378">
                <a:tc>
                  <a:txBody>
                    <a:bodyPr/>
                    <a:lstStyle/>
                    <a:p>
                      <a:r>
                        <a:rPr lang="en-US" sz="14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charset="0"/>
                        </a:rPr>
                        <a:t>Normal return to investors</a:t>
                      </a:r>
                    </a:p>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t>$1,000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AutoNum type="arabicPeriod"/>
                      </a:pPr>
                      <a:r>
                        <a:rPr lang="en-US" sz="1400" dirty="0"/>
                        <a:t>Labor</a:t>
                      </a:r>
                    </a:p>
                    <a:p>
                      <a:pPr marL="342900" indent="-342900">
                        <a:buAutoNum type="arabicPeriod"/>
                      </a:pPr>
                      <a:r>
                        <a:rPr lang="en-US" sz="1400" dirty="0"/>
                        <a:t>Soap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t>$1,000</a:t>
                      </a:r>
                    </a:p>
                    <a:p>
                      <a:r>
                        <a:rPr lang="en-US" sz="1400" dirty="0"/>
                        <a:t>     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t>=$2,000 + $1,600</a:t>
                      </a:r>
                    </a:p>
                    <a:p>
                      <a:r>
                        <a:rPr lang="en-US" sz="1400" b="1" dirty="0"/>
                        <a:t>=$3,600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cap="none" normalizeH="0" baseline="0" dirty="0">
                          <a:ln>
                            <a:noFill/>
                          </a:ln>
                          <a:solidFill>
                            <a:schemeClr val="tx1"/>
                          </a:solidFill>
                          <a:effectLst/>
                          <a:latin typeface="Arial" charset="0"/>
                        </a:rPr>
                        <a:t>TR</a:t>
                      </a:r>
                      <a:r>
                        <a:rPr kumimoji="0" lang="en-US" sz="1400" b="0" i="0" u="none" strike="noStrike" cap="none" normalizeH="0" baseline="0" dirty="0">
                          <a:ln>
                            <a:noFill/>
                          </a:ln>
                          <a:solidFill>
                            <a:schemeClr val="tx1"/>
                          </a:solidFill>
                          <a:effectLst/>
                          <a:latin typeface="Arial" charset="0"/>
                        </a:rPr>
                        <a:t> = $5 × 800</a:t>
                      </a:r>
                      <a:r>
                        <a:rPr kumimoji="0" lang="en-US" sz="1400" b="1" i="0" u="none" strike="noStrike" cap="none" normalizeH="0" baseline="0" dirty="0">
                          <a:ln>
                            <a:noFill/>
                          </a:ln>
                          <a:solidFill>
                            <a:schemeClr val="tx1"/>
                          </a:solidFill>
                          <a:effectLst/>
                          <a:latin typeface="Arial" charset="0"/>
                        </a:rPr>
                        <a:t/>
                      </a:r>
                      <a:br>
                        <a:rPr kumimoji="0" lang="en-US" sz="1400" b="1"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   = $4,000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01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charset="0"/>
                        </a:rPr>
                        <a:t>2.</a:t>
                      </a:r>
                    </a:p>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Arial" charset="0"/>
                        </a:rPr>
                        <a:t>Other fixed costs (maintenance contract)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t>$1,000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t>$</a:t>
                      </a:r>
                      <a:r>
                        <a:rPr lang="en-US" sz="1400" b="1" dirty="0"/>
                        <a:t>1,600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1" u="none" strike="noStrike" cap="none" normalizeH="0" baseline="0" dirty="0">
                          <a:ln>
                            <a:noFill/>
                          </a:ln>
                          <a:solidFill>
                            <a:schemeClr val="tx1"/>
                          </a:solidFill>
                          <a:effectLst/>
                          <a:latin typeface="Arial" charset="0"/>
                        </a:rPr>
                        <a:t>Profit</a:t>
                      </a:r>
                      <a:r>
                        <a:rPr kumimoji="0" lang="en-US" sz="1400" b="0" i="0" u="none" strike="noStrike" cap="none" normalizeH="0" baseline="0" dirty="0">
                          <a:ln>
                            <a:noFill/>
                          </a:ln>
                          <a:solidFill>
                            <a:schemeClr val="tx1"/>
                          </a:solidFill>
                          <a:effectLst/>
                          <a:latin typeface="Arial" charset="0"/>
                        </a:rPr>
                        <a:t> = </a:t>
                      </a:r>
                      <a:r>
                        <a:rPr kumimoji="0" lang="en-US" sz="1400" b="0" i="1" u="none" strike="noStrike" cap="none" normalizeH="0" baseline="0" dirty="0">
                          <a:ln>
                            <a:noFill/>
                          </a:ln>
                          <a:solidFill>
                            <a:schemeClr val="tx1"/>
                          </a:solidFill>
                          <a:effectLst/>
                          <a:latin typeface="Arial" charset="0"/>
                        </a:rPr>
                        <a:t>TR</a:t>
                      </a:r>
                      <a:r>
                        <a:rPr kumimoji="0" lang="en-US" sz="1400" b="0" i="0" u="none" strike="noStrike" cap="none" normalizeH="0" baseline="0" dirty="0">
                          <a:ln>
                            <a:noFill/>
                          </a:ln>
                          <a:solidFill>
                            <a:schemeClr val="tx1"/>
                          </a:solidFill>
                          <a:effectLst/>
                          <a:latin typeface="Arial" charset="0"/>
                        </a:rPr>
                        <a:t> </a:t>
                      </a:r>
                      <a:r>
                        <a:rPr kumimoji="0" lang="en-US" sz="1400" b="0" i="0" u="none" strike="noStrike" cap="none" normalizeH="0" baseline="0" dirty="0">
                          <a:ln>
                            <a:noFill/>
                          </a:ln>
                          <a:solidFill>
                            <a:schemeClr val="tx1"/>
                          </a:solidFill>
                          <a:effectLst/>
                          <a:latin typeface="Symbol" pitchFamily="18" charset="2"/>
                          <a:sym typeface="Symbol"/>
                        </a:rPr>
                        <a:t></a:t>
                      </a:r>
                      <a:r>
                        <a:rPr kumimoji="0" lang="en-US" sz="1400" b="0" i="0" u="none" strike="noStrike" cap="none" normalizeH="0" baseline="0" dirty="0">
                          <a:ln>
                            <a:noFill/>
                          </a:ln>
                          <a:solidFill>
                            <a:schemeClr val="tx1"/>
                          </a:solidFill>
                          <a:effectLst/>
                          <a:latin typeface="Arial" charset="0"/>
                        </a:rPr>
                        <a:t> </a:t>
                      </a:r>
                      <a:r>
                        <a:rPr kumimoji="0" lang="en-US" sz="1400" b="0" i="1" u="none" strike="noStrike" cap="none" normalizeH="0" baseline="0" dirty="0">
                          <a:ln>
                            <a:noFill/>
                          </a:ln>
                          <a:solidFill>
                            <a:schemeClr val="tx1"/>
                          </a:solidFill>
                          <a:effectLst/>
                          <a:latin typeface="Arial" charset="0"/>
                        </a:rPr>
                        <a:t>TC</a:t>
                      </a:r>
                    </a:p>
                    <a:p>
                      <a:pPr marL="0" marR="0" lvl="0" indent="0" algn="ctr" defTabSz="914400" rtl="0" eaLnBrk="1" fontAlgn="base" latinLnBrk="0" hangingPunct="1">
                        <a:lnSpc>
                          <a:spcPct val="100000"/>
                        </a:lnSpc>
                        <a:spcBef>
                          <a:spcPct val="10000"/>
                        </a:spcBef>
                        <a:spcAft>
                          <a:spcPct val="10000"/>
                        </a:spcAft>
                        <a:buClrTx/>
                        <a:buSzTx/>
                        <a:buFontTx/>
                        <a:buNone/>
                        <a:tabLst/>
                      </a:pPr>
                      <a:r>
                        <a:rPr kumimoji="0" lang="en-US" sz="1400" b="0" i="0" u="none" strike="noStrike" cap="none" normalizeH="0" baseline="0" dirty="0">
                          <a:ln>
                            <a:noFill/>
                          </a:ln>
                          <a:solidFill>
                            <a:schemeClr val="tx1"/>
                          </a:solidFill>
                          <a:effectLst/>
                          <a:latin typeface="Arial" charset="0"/>
                        </a:rPr>
                        <a:t> </a:t>
                      </a:r>
                      <a:r>
                        <a:rPr kumimoji="0" lang="en-US" sz="1400" b="1" i="0" u="none" strike="noStrike" cap="none" normalizeH="0" baseline="0" dirty="0">
                          <a:ln>
                            <a:noFill/>
                          </a:ln>
                          <a:solidFill>
                            <a:schemeClr val="tx1"/>
                          </a:solidFill>
                          <a:effectLst/>
                          <a:latin typeface="Arial" charset="0"/>
                        </a:rPr>
                        <a:t>= $400</a:t>
                      </a:r>
                    </a:p>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266824">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b="1" dirty="0"/>
                        <a:t>$2,000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0550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Maximizing Profits </a:t>
            </a:r>
            <a:r>
              <a:rPr lang="en-US" sz="2000" i="1" dirty="0">
                <a:solidFill>
                  <a:prstClr val="white"/>
                </a:solidFill>
              </a:rPr>
              <a:t>(2 of 2)</a:t>
            </a:r>
            <a:endParaRPr lang="en-US" dirty="0"/>
          </a:p>
        </p:txBody>
      </p:sp>
      <p:sp>
        <p:nvSpPr>
          <p:cNvPr id="3" name="Content Placeholder 2"/>
          <p:cNvSpPr>
            <a:spLocks noGrp="1"/>
          </p:cNvSpPr>
          <p:nvPr>
            <p:ph idx="1"/>
          </p:nvPr>
        </p:nvSpPr>
        <p:spPr/>
        <p:txBody>
          <a:bodyPr/>
          <a:lstStyle/>
          <a:p>
            <a:pPr marL="0" indent="0">
              <a:spcAft>
                <a:spcPct val="0"/>
              </a:spcAft>
              <a:buNone/>
            </a:pPr>
            <a:r>
              <a:rPr lang="en-US" sz="2400" b="1" dirty="0"/>
              <a:t>Graphic Presentation</a:t>
            </a:r>
          </a:p>
          <a:p>
            <a:pPr>
              <a:spcAft>
                <a:spcPct val="0"/>
              </a:spcAft>
            </a:pPr>
            <a:r>
              <a:rPr lang="en-US" sz="2400" dirty="0"/>
              <a:t>A profit-maximizing perfectly competitive firm will produce up to the point where </a:t>
            </a:r>
            <a:r>
              <a:rPr lang="en-US" sz="2400" i="1" dirty="0"/>
              <a:t>P</a:t>
            </a:r>
            <a:r>
              <a:rPr lang="en-US" sz="2400" dirty="0"/>
              <a:t>* = </a:t>
            </a:r>
            <a:r>
              <a:rPr lang="en-US" sz="2400" i="1" dirty="0"/>
              <a:t>MC</a:t>
            </a:r>
            <a:r>
              <a:rPr lang="en-US" sz="2400" dirty="0"/>
              <a:t>. </a:t>
            </a:r>
          </a:p>
          <a:p>
            <a:pPr>
              <a:spcAft>
                <a:spcPct val="0"/>
              </a:spcAft>
            </a:pPr>
            <a:r>
              <a:rPr lang="en-US" sz="2400" dirty="0"/>
              <a:t>Profit is the difference between total revenue and total cost.</a:t>
            </a:r>
          </a:p>
          <a:p>
            <a:pPr>
              <a:spcAft>
                <a:spcPct val="0"/>
              </a:spcAft>
            </a:pPr>
            <a:r>
              <a:rPr lang="en-US" sz="2400" dirty="0"/>
              <a:t>Because average total cost is derived by dividing total cost by </a:t>
            </a:r>
            <a:r>
              <a:rPr lang="en-US" sz="2400" i="1" dirty="0"/>
              <a:t>q</a:t>
            </a:r>
            <a:r>
              <a:rPr lang="en-US" sz="2400" dirty="0"/>
              <a:t>, we can get back to total cost by </a:t>
            </a:r>
            <a:r>
              <a:rPr lang="en-US" sz="2400" i="1" dirty="0"/>
              <a:t>multiplying</a:t>
            </a:r>
            <a:r>
              <a:rPr lang="en-US" sz="2400" dirty="0"/>
              <a:t> average total cost by </a:t>
            </a:r>
            <a:r>
              <a:rPr lang="en-US" sz="2400" i="1" dirty="0"/>
              <a:t>q</a:t>
            </a:r>
            <a:r>
              <a:rPr lang="en-US" sz="2400" dirty="0"/>
              <a:t>.</a:t>
            </a:r>
            <a:r>
              <a:rPr lang="en-US" sz="1800" i="1" dirty="0"/>
              <a:t>		</a:t>
            </a:r>
            <a:endParaRPr lang="en-US" sz="2000" i="1" dirty="0"/>
          </a:p>
        </p:txBody>
      </p:sp>
      <p:pic>
        <p:nvPicPr>
          <p:cNvPr id="4" name="Picture 110" descr="Equation: ATC equals TC over q and so TC equals ATC times q&#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410200"/>
            <a:ext cx="36195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3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2009" y="485643"/>
            <a:ext cx="8229600" cy="1066800"/>
          </a:xfrm>
        </p:spPr>
        <p:txBody>
          <a:bodyPr/>
          <a:lstStyle/>
          <a:p>
            <a:r>
              <a:rPr lang="en-US" sz="2000" b="1" dirty="0"/>
              <a:t>FIGURE 9.1  Firm Earning a Positive Profit in the Short Run</a:t>
            </a:r>
          </a:p>
        </p:txBody>
      </p:sp>
      <p:pic>
        <p:nvPicPr>
          <p:cNvPr id="1026" name="Picture 2" descr="Two x-y graphs present firm earning a positive profit in the short r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1371600"/>
            <a:ext cx="780891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609600" y="5638800"/>
            <a:ext cx="8229600" cy="535856"/>
          </a:xfrm>
        </p:spPr>
        <p:txBody>
          <a:bodyPr/>
          <a:lstStyle/>
          <a:p>
            <a:pPr marL="0" marR="0" indent="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sz="1600" kern="1200" dirty="0">
                <a:solidFill>
                  <a:schemeClr val="tx1"/>
                </a:solidFill>
                <a:effectLst/>
                <a:latin typeface="+mn-lt"/>
                <a:ea typeface="+mn-ea"/>
                <a:cs typeface="+mn-cs"/>
              </a:rPr>
              <a:t>At </a:t>
            </a:r>
            <a:r>
              <a:rPr lang="en-US" sz="1600" i="1" kern="1200" dirty="0">
                <a:solidFill>
                  <a:schemeClr val="tx1"/>
                </a:solidFill>
                <a:effectLst/>
                <a:latin typeface="+mn-lt"/>
                <a:ea typeface="+mn-ea"/>
                <a:cs typeface="+mn-cs"/>
              </a:rPr>
              <a:t>q</a:t>
            </a:r>
            <a:r>
              <a:rPr lang="en-US" sz="1600" kern="1200" dirty="0">
                <a:solidFill>
                  <a:schemeClr val="tx1"/>
                </a:solidFill>
                <a:effectLst/>
                <a:latin typeface="+mn-lt"/>
                <a:ea typeface="+mn-ea"/>
                <a:cs typeface="+mn-cs"/>
              </a:rPr>
              <a:t>* = 800, total revenue is $5 × 800 = $4,000, total cost is $4.50 × 800 = $3,600, and profit is $4,000 </a:t>
            </a:r>
            <a:r>
              <a:rPr lang="en-US" sz="1600" kern="1200" dirty="0">
                <a:solidFill>
                  <a:schemeClr val="tx1"/>
                </a:solidFill>
                <a:effectLst/>
                <a:latin typeface="+mn-lt"/>
                <a:ea typeface="+mn-ea"/>
                <a:cs typeface="+mn-cs"/>
                <a:sym typeface="Symbol"/>
              </a:rPr>
              <a:t></a:t>
            </a:r>
            <a:r>
              <a:rPr lang="en-US" sz="1600" kern="1200" dirty="0">
                <a:solidFill>
                  <a:schemeClr val="tx1"/>
                </a:solidFill>
                <a:effectLst/>
                <a:latin typeface="+mn-lt"/>
                <a:ea typeface="+mn-ea"/>
                <a:cs typeface="+mn-cs"/>
              </a:rPr>
              <a:t> $3,600 = $400.</a:t>
            </a:r>
            <a:endParaRPr lang="en-US" dirty="0"/>
          </a:p>
        </p:txBody>
      </p:sp>
    </p:spTree>
    <p:extLst>
      <p:ext uri="{BB962C8B-B14F-4D97-AF65-F5344CB8AC3E}">
        <p14:creationId xmlns:p14="http://schemas.microsoft.com/office/powerpoint/2010/main" val="49712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Losses </a:t>
            </a:r>
            <a:r>
              <a:rPr lang="en-US" sz="2000" i="1" dirty="0">
                <a:solidFill>
                  <a:prstClr val="white"/>
                </a:solidFill>
              </a:rPr>
              <a:t>(1 of 2)</a:t>
            </a:r>
            <a:endParaRPr lang="en-US" dirty="0"/>
          </a:p>
        </p:txBody>
      </p:sp>
      <p:sp>
        <p:nvSpPr>
          <p:cNvPr id="3" name="Content Placeholder 2"/>
          <p:cNvSpPr>
            <a:spLocks noGrp="1"/>
          </p:cNvSpPr>
          <p:nvPr>
            <p:ph idx="1"/>
          </p:nvPr>
        </p:nvSpPr>
        <p:spPr/>
        <p:txBody>
          <a:bodyPr/>
          <a:lstStyle/>
          <a:p>
            <a:pPr>
              <a:spcAft>
                <a:spcPct val="0"/>
              </a:spcAft>
            </a:pPr>
            <a:r>
              <a:rPr lang="en-US" sz="2400" dirty="0"/>
              <a:t>If total revenue exceeds total variable cost, the excess revenue can be used to offset fixed costs and reduce losses, and it will pay the firm to keep operating.</a:t>
            </a:r>
          </a:p>
          <a:p>
            <a:pPr>
              <a:spcAft>
                <a:spcPct val="0"/>
              </a:spcAft>
            </a:pPr>
            <a:r>
              <a:rPr lang="en-US" sz="2400" dirty="0"/>
              <a:t>If total revenue is smaller than total variable cost, the firm that operates will suffer losses in excess of fixed costs. In this case, the firm can minimize its losses by shutting down.</a:t>
            </a:r>
          </a:p>
        </p:txBody>
      </p:sp>
    </p:spTree>
    <p:extLst>
      <p:ext uri="{BB962C8B-B14F-4D97-AF65-F5344CB8AC3E}">
        <p14:creationId xmlns:p14="http://schemas.microsoft.com/office/powerpoint/2010/main" val="1219400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2406</TotalTime>
  <Words>2419</Words>
  <Application>Microsoft Office PowerPoint</Application>
  <PresentationFormat>On-screen Show (4:3)</PresentationFormat>
  <Paragraphs>254</Paragraphs>
  <Slides>41</Slides>
  <Notes>6</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508 Lecture</vt:lpstr>
      <vt:lpstr>1_508 Lecture</vt:lpstr>
      <vt:lpstr>Principles of Microeconomics</vt:lpstr>
      <vt:lpstr>Chapter Outline and Learning Objectives (1 of 2)</vt:lpstr>
      <vt:lpstr>Chapter Outline and Learning Objectives (2 of 2)</vt:lpstr>
      <vt:lpstr>Chapter 9  Long-Run Costs and Output Decisions</vt:lpstr>
      <vt:lpstr>Short-Run Conditions and Long-Run Directions</vt:lpstr>
      <vt:lpstr>Maximizing Profits (1 of 2)</vt:lpstr>
      <vt:lpstr>Maximizing Profits (2 of 2)</vt:lpstr>
      <vt:lpstr>FIGURE 9.1  Firm Earning a Positive Profit in the Short Run</vt:lpstr>
      <vt:lpstr>Minimizing Losses (1 of 2)</vt:lpstr>
      <vt:lpstr>Minimizing Losses (2 of 2)</vt:lpstr>
      <vt:lpstr>FIGURE 9.2  Short-Run Supply Curve of a Perfectly Competitive Firm</vt:lpstr>
      <vt:lpstr>The Short-Run Industry Supply Curve</vt:lpstr>
      <vt:lpstr>FIGURE 9.3  The Industry Supply Curve in the Short Run Is the Horizontal Sum of the Marginal Cost Curves (above AVC) of All the Firms in an Industry</vt:lpstr>
      <vt:lpstr>Long-Run Directions: A Review</vt:lpstr>
      <vt:lpstr>Long-Run Costs: Economies and Diseconomies of Scale</vt:lpstr>
      <vt:lpstr>Increasing Returns to Scale</vt:lpstr>
      <vt:lpstr>FIGURE 9.4  A Firm Exhibiting Economies of Scale</vt:lpstr>
      <vt:lpstr>ECONOMICS IN PRACTICE</vt:lpstr>
      <vt:lpstr>Constant Returns to Scale</vt:lpstr>
      <vt:lpstr>Diseconomies of Scale</vt:lpstr>
      <vt:lpstr>U-Shaped Long-Run Average Costs</vt:lpstr>
      <vt:lpstr>FIGURE 9.5  A Firm Exhibiting Economies and Diseconomies  of Scale</vt:lpstr>
      <vt:lpstr>ECONOMICS IN PRACTICE  The Long-Run Average Cost Curve: Flat or U-Shaped?</vt:lpstr>
      <vt:lpstr>Long-Run Adjustments to Short-Run Conditions</vt:lpstr>
      <vt:lpstr>FIGURE 9.6  Equilibrium for an Industry with U-Shaped Cost Curves</vt:lpstr>
      <vt:lpstr>FIGURE 9.7  Industry Response to an Increase in Demand</vt:lpstr>
      <vt:lpstr>FIGURE 9.8  New Equilibrium with Higher Demand</vt:lpstr>
      <vt:lpstr>Short-Run Profits: Moves In and Out of Equilibrium</vt:lpstr>
      <vt:lpstr>The Long-Run Adjustment Mechanism: Investment Flows toward Profit Opportunities (1 of 2)</vt:lpstr>
      <vt:lpstr>The Long-Run Adjustment Mechanism: Investment Flows toward Profit Opportunities (2 of 2)</vt:lpstr>
      <vt:lpstr>ECONOMICS IN PRACTICE Why is Food so Expensive at the Airport?</vt:lpstr>
      <vt:lpstr>Output Markets: A Final Word (1 of 2)</vt:lpstr>
      <vt:lpstr>Output Markets: A Final Word (2 of 2)</vt:lpstr>
      <vt:lpstr>REVIEW TERMS AND CONCEPTS</vt:lpstr>
      <vt:lpstr>CHAPTER 9 APPENDIX: External Economies and Diseconomies</vt:lpstr>
      <vt:lpstr>TABLE 9A.1  Construction of New Housing and Construction Materials Costs, 2000–2005</vt:lpstr>
      <vt:lpstr>The Long-Run Industry Supply Curve  (1 of 2)</vt:lpstr>
      <vt:lpstr>The Long-Run Industry Supply Curve  (2 of 2)</vt:lpstr>
      <vt:lpstr>FIGURE 9A.1  A Decreasing-Cost Industry: External Economies</vt:lpstr>
      <vt:lpstr>FIGURE 9A.2  An Increasing-Cost Industry: External Diseconomies</vt:lpstr>
      <vt:lpstr>APPENDIX REVIEW TERMS AND CONCEPTS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Fernando Quijano &amp; Shelly Tefft</dc:creator>
  <cp:keywords>Economics</cp:keywords>
  <cp:lastModifiedBy>owner</cp:lastModifiedBy>
  <cp:revision>360</cp:revision>
  <dcterms:created xsi:type="dcterms:W3CDTF">2014-10-10T17:07:42Z</dcterms:created>
  <dcterms:modified xsi:type="dcterms:W3CDTF">2019-08-31T18:03:40Z</dcterms:modified>
</cp:coreProperties>
</file>