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63" r:id="rId13"/>
    <p:sldId id="264" r:id="rId14"/>
    <p:sldId id="265" r:id="rId15"/>
    <p:sldId id="266" r:id="rId16"/>
    <p:sldId id="273" r:id="rId17"/>
    <p:sldId id="267" r:id="rId18"/>
  </p:sldIdLst>
  <p:sldSz cx="12192000" cy="6858000"/>
  <p:notesSz cx="7010400" cy="92964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12" autoAdjust="0"/>
  </p:normalViewPr>
  <p:slideViewPr>
    <p:cSldViewPr snapToGrid="0">
      <p:cViewPr varScale="1">
        <p:scale>
          <a:sx n="76" d="100"/>
          <a:sy n="76" d="100"/>
        </p:scale>
        <p:origin x="9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00DC1-53F8-4628-AB51-E67C35CA2076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039A4-FAD7-41FB-9504-73751655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3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4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1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7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3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9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edunet.bh/e_content/level_1/stage_4/subject_ID_1/Part_2/e_books/Arabic-G4-2015(3)/Arabic%20G4%202015/files/assets/basic-html/page-79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3346116"/>
            <a:ext cx="7766936" cy="1426245"/>
          </a:xfrm>
        </p:spPr>
        <p:txBody>
          <a:bodyPr>
            <a:normAutofit/>
          </a:bodyPr>
          <a:lstStyle/>
          <a:p>
            <a:pPr algn="ctr"/>
            <a:r>
              <a:rPr lang="ar-BH" sz="6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endParaRPr lang="ar-BH" sz="6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0632" y="5326337"/>
            <a:ext cx="6990735" cy="2080259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َف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 الرَّابِعُ الابْتِدَائِي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28A102E-1DD6-40CF-88FE-D86E4212CC82}"/>
              </a:ext>
            </a:extLst>
          </p:cNvPr>
          <p:cNvSpPr txBox="1"/>
          <p:nvPr/>
        </p:nvSpPr>
        <p:spPr>
          <a:xfrm>
            <a:off x="1022014" y="1855753"/>
            <a:ext cx="10358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درسٌ في ماد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َةِ الل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ُغة العربيَّةِ</a:t>
            </a:r>
          </a:p>
          <a:p>
            <a:pPr algn="ctr" rtl="1"/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– الفصل الدّراسيّ الثّاني</a:t>
            </a:r>
            <a:br>
              <a:rPr lang="ar-BH" sz="3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sz="36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A1B9B-53EC-42C3-A6D7-6D25E8088FB6}"/>
              </a:ext>
            </a:extLst>
          </p:cNvPr>
          <p:cNvSpPr txBox="1"/>
          <p:nvPr/>
        </p:nvSpPr>
        <p:spPr>
          <a:xfrm>
            <a:off x="2972539" y="4686609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الصّفحة: 77</a:t>
            </a:r>
          </a:p>
        </p:txBody>
      </p:sp>
    </p:spTree>
    <p:extLst>
      <p:ext uri="{BB962C8B-B14F-4D97-AF65-F5344CB8AC3E}">
        <p14:creationId xmlns:p14="http://schemas.microsoft.com/office/powerpoint/2010/main" val="316668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9123604" y="229548"/>
            <a:ext cx="1517173" cy="774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51429"/>
              </p:ext>
            </p:extLst>
          </p:nvPr>
        </p:nvGraphicFramePr>
        <p:xfrm>
          <a:off x="283702" y="1108123"/>
          <a:ext cx="11563643" cy="51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83"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تحليلُ المقطع الثّاني (تابع)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المقاطع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276">
                <a:tc>
                  <a:txBody>
                    <a:bodyPr/>
                    <a:lstStyle/>
                    <a:p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المقطعُ الثّاني: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29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سياقُ التّحوّلِ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36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" </a:t>
                      </a:r>
                      <a:r>
                        <a:rPr lang="ar-BH" sz="2900" b="1" kern="1200" baseline="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وذات يومٍ أقبلَ صيّادٌ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  إلى " </a:t>
                      </a:r>
                      <a:r>
                        <a:rPr lang="ar-BH" sz="2900" b="1" kern="1200" baseline="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حتّى وقعت فيه أنا وصاحباتي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".</a:t>
                      </a:r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A3F0CC0E-6358-49BD-923C-D971DDFF4C82}"/>
              </a:ext>
            </a:extLst>
          </p:cNvPr>
          <p:cNvSpPr txBox="1"/>
          <p:nvPr/>
        </p:nvSpPr>
        <p:spPr>
          <a:xfrm>
            <a:off x="361761" y="1660225"/>
            <a:ext cx="93757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الـمَقْطَعِ الثّاني: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أحسنت الحمامةُ الـمطوّقةُ قيادةَ المجموعةِ، فهي لم تبحث عن حلٍّ خاصّ بها، بل سعتْ إلى إيجاد حلّ ينجي جميعَ الحماماتِ.. 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بدا الصيّادُ مصرًّا على صيدِ الحمامات لذلك تبعهنّ على أمل التمكّن منهنّ.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كانَ الجرذُ يعلمُ  أنّ الحمامةَ الـمطوّقةَ ذكيّةٌ؛ لذلك استغربَ وقوعَها في الورطةِ.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71" y="71171"/>
            <a:ext cx="1284761" cy="939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344322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4" y="6391276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7311" y="457200"/>
            <a:ext cx="3513909" cy="5465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الـمقاطِعِ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7">
            <a:extLst>
              <a:ext uri="{FF2B5EF4-FFF2-40B4-BE49-F238E27FC236}">
                <a16:creationId xmlns:a16="http://schemas.microsoft.com/office/drawing/2014/main" id="{8688817D-FD69-4850-840B-3C17AD47B1AE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3853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9123604" y="229548"/>
            <a:ext cx="1517173" cy="774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94094"/>
              </p:ext>
            </p:extLst>
          </p:nvPr>
        </p:nvGraphicFramePr>
        <p:xfrm>
          <a:off x="283702" y="1108123"/>
          <a:ext cx="11563643" cy="51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83"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تحليلُ المقطع الثّالث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المقاطع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276">
                <a:tc>
                  <a:txBody>
                    <a:bodyPr/>
                    <a:lstStyle/>
                    <a:p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المقطعُ الثّالثُ: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29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وضعُ الختامِ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36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" </a:t>
                      </a:r>
                      <a:r>
                        <a:rPr lang="ar-BH" sz="2900" b="1" kern="1200" baseline="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فأخذ الجرذ في قطعِ الشّركِ 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  إلى " </a:t>
                      </a:r>
                      <a:r>
                        <a:rPr lang="ar-BH" sz="2900" b="1" kern="1200" baseline="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نهايةِ النّصّ"</a:t>
                      </a:r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A3F0CC0E-6358-49BD-923C-D971DDFF4C82}"/>
              </a:ext>
            </a:extLst>
          </p:cNvPr>
          <p:cNvSpPr txBox="1"/>
          <p:nvPr/>
        </p:nvSpPr>
        <p:spPr>
          <a:xfrm>
            <a:off x="361761" y="1660225"/>
            <a:ext cx="937578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الـمَقْطَعِ الثّالث: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قطعَ الجرذُ الشّبكةَ؛ لتخليص الحمامات من المأزق الّذي وقعن فيه، وقد مثّل هذا العملُ حلّا للمشكلة التي وقعتْ فيها الحمامةُ الـمُطوّقةُ وصديقاتها.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تميّز وضعُ الختامِ في النصّ بانفراجِ وضعِ الحمامةِ الـمطوّقةِ وصديقاتها.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يُعْتبرُ الجرَذُ شخصيّةً مساعدةً، أسهمت في نجاة  الحمامةِ الـمطوّقة وصديقاتها.</a:t>
            </a:r>
          </a:p>
          <a:p>
            <a:pPr marL="914400" lvl="1" indent="-457200" algn="r" rtl="1">
              <a:buFontTx/>
              <a:buChar char="-"/>
            </a:pPr>
            <a:endParaRPr lang="ar-BH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Tx/>
              <a:buChar char="-"/>
            </a:pPr>
            <a:endParaRPr lang="ar-BH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Tx/>
              <a:buChar char="-"/>
            </a:pPr>
            <a:endParaRPr lang="ar-BH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71" y="71171"/>
            <a:ext cx="1284761" cy="939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344322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4" y="6391276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7311" y="457200"/>
            <a:ext cx="3513909" cy="5465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شَرْحُ الـمقاطِعِ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7">
            <a:extLst>
              <a:ext uri="{FF2B5EF4-FFF2-40B4-BE49-F238E27FC236}">
                <a16:creationId xmlns:a16="http://schemas.microsoft.com/office/drawing/2014/main" id="{9CFB78F5-9922-4415-AF76-C79787FFA8DA}"/>
              </a:ext>
            </a:extLst>
          </p:cNvPr>
          <p:cNvSpPr/>
          <p:nvPr/>
        </p:nvSpPr>
        <p:spPr>
          <a:xfrm>
            <a:off x="283702" y="162802"/>
            <a:ext cx="4462469" cy="2943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الحمامةُ والصيّادُ – اللّغة العربيَة – الرَابع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09286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1D613C6-5348-43A2-8C13-F90D4D1F72C6}"/>
              </a:ext>
            </a:extLst>
          </p:cNvPr>
          <p:cNvSpPr txBox="1">
            <a:spLocks/>
          </p:cNvSpPr>
          <p:nvPr/>
        </p:nvSpPr>
        <p:spPr>
          <a:xfrm>
            <a:off x="8917233" y="128711"/>
            <a:ext cx="1249534" cy="5997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أَفْهَمُ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58715C3-6778-4277-948C-42A09248521A}"/>
              </a:ext>
            </a:extLst>
          </p:cNvPr>
          <p:cNvSpPr/>
          <p:nvPr/>
        </p:nvSpPr>
        <p:spPr>
          <a:xfrm>
            <a:off x="191724" y="589757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أُقيّمُ إِجَابَتِي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7">
            <a:extLst>
              <a:ext uri="{FF2B5EF4-FFF2-40B4-BE49-F238E27FC236}">
                <a16:creationId xmlns:a16="http://schemas.microsoft.com/office/drawing/2014/main" id="{1D3443D6-FAEE-459E-BED7-05C85D21617B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532CFAA-3027-4901-863C-3FB43C51A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112991"/>
              </p:ext>
            </p:extLst>
          </p:nvPr>
        </p:nvGraphicFramePr>
        <p:xfrm>
          <a:off x="0" y="1430304"/>
          <a:ext cx="11656381" cy="47448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9517">
                  <a:extLst>
                    <a:ext uri="{9D8B030D-6E8A-4147-A177-3AD203B41FA5}">
                      <a16:colId xmlns:a16="http://schemas.microsoft.com/office/drawing/2014/main" val="831715618"/>
                    </a:ext>
                  </a:extLst>
                </a:gridCol>
                <a:gridCol w="2323312">
                  <a:extLst>
                    <a:ext uri="{9D8B030D-6E8A-4147-A177-3AD203B41FA5}">
                      <a16:colId xmlns:a16="http://schemas.microsoft.com/office/drawing/2014/main" val="251393748"/>
                    </a:ext>
                  </a:extLst>
                </a:gridCol>
                <a:gridCol w="5146533">
                  <a:extLst>
                    <a:ext uri="{9D8B030D-6E8A-4147-A177-3AD203B41FA5}">
                      <a16:colId xmlns:a16="http://schemas.microsoft.com/office/drawing/2014/main" val="893327195"/>
                    </a:ext>
                  </a:extLst>
                </a:gridCol>
                <a:gridCol w="2137019">
                  <a:extLst>
                    <a:ext uri="{9D8B030D-6E8A-4147-A177-3AD203B41FA5}">
                      <a16:colId xmlns:a16="http://schemas.microsoft.com/office/drawing/2014/main" val="2609007767"/>
                    </a:ext>
                  </a:extLst>
                </a:gridCol>
              </a:tblGrid>
              <a:tr h="826873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المَكَانُ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الشّخْصِيّاتُ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أهمّ الأحداثِ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القِسْمُ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39549"/>
                  </a:ext>
                </a:extLst>
              </a:tr>
              <a:tr h="1239998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البِدَايَةُ</a:t>
                      </a:r>
                      <a:endParaRPr lang="en-US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50789"/>
                  </a:ext>
                </a:extLst>
              </a:tr>
              <a:tr h="142700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سِيَاقُ التّحَوُّلِ</a:t>
                      </a:r>
                      <a:endParaRPr lang="en-US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44753"/>
                  </a:ext>
                </a:extLst>
              </a:tr>
              <a:tr h="1250968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28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4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الخِتَامُ</a:t>
                      </a:r>
                      <a:endParaRPr lang="en-US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73624"/>
                  </a:ext>
                </a:extLst>
              </a:tr>
            </a:tbl>
          </a:graphicData>
        </a:graphic>
      </p:graphicFrame>
      <p:sp>
        <p:nvSpPr>
          <p:cNvPr id="20" name="مربع نص 3">
            <a:extLst>
              <a:ext uri="{FF2B5EF4-FFF2-40B4-BE49-F238E27FC236}">
                <a16:creationId xmlns:a16="http://schemas.microsoft.com/office/drawing/2014/main" id="{18D16344-BB75-465F-9759-AB5AF2D3A5D4}"/>
              </a:ext>
            </a:extLst>
          </p:cNvPr>
          <p:cNvSpPr txBox="1"/>
          <p:nvPr/>
        </p:nvSpPr>
        <p:spPr>
          <a:xfrm>
            <a:off x="1207386" y="809597"/>
            <a:ext cx="8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أَمْلَأُ الْجَدْوَلَ اللاّحِقَ بِمَا يُنَاسِبُ، اعْتِمَادًا عَلَى الْقِصّةِ: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89266-E17D-4CAE-8234-3E4C0D8B9BA3}"/>
              </a:ext>
            </a:extLst>
          </p:cNvPr>
          <p:cNvSpPr txBox="1"/>
          <p:nvPr/>
        </p:nvSpPr>
        <p:spPr>
          <a:xfrm>
            <a:off x="4238367" y="2603899"/>
            <a:ext cx="4995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إقامةُ الحيواناتِ والطّيورِ في مكانٍ ملائمٍ للعيشِ.</a:t>
            </a:r>
            <a:endParaRPr lang="en-US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F4450F-09A9-447B-AE80-F485FCDCB1C8}"/>
              </a:ext>
            </a:extLst>
          </p:cNvPr>
          <p:cNvSpPr txBox="1"/>
          <p:nvPr/>
        </p:nvSpPr>
        <p:spPr>
          <a:xfrm>
            <a:off x="4461723" y="3708610"/>
            <a:ext cx="4995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نصْبُ الصيّادِ للشّبكةِ، ووقوعُ الـمطوّقةِ وصديقاتها فيها، واستعانتهنّ بالجرذِ لقطع الشّبكة.</a:t>
            </a:r>
            <a:endParaRPr lang="en-US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3D423-3BA7-420D-BAA5-276521C570D2}"/>
              </a:ext>
            </a:extLst>
          </p:cNvPr>
          <p:cNvSpPr txBox="1"/>
          <p:nvPr/>
        </p:nvSpPr>
        <p:spPr>
          <a:xfrm>
            <a:off x="4546292" y="5162492"/>
            <a:ext cx="4995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تمكُّنُ الجرذِ من قطعِ الشبكة، ونجاة الحمامةِ المطوّقة وصديقاتها.</a:t>
            </a:r>
            <a:endParaRPr lang="en-US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CCD2CB-5E83-4E22-BE44-03F91183FCC7}"/>
              </a:ext>
            </a:extLst>
          </p:cNvPr>
          <p:cNvSpPr txBox="1"/>
          <p:nvPr/>
        </p:nvSpPr>
        <p:spPr>
          <a:xfrm>
            <a:off x="2086860" y="3607262"/>
            <a:ext cx="2104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الصيّاد، والحمامةُ المطوّقة وصديقاتها، والجرذُ</a:t>
            </a:r>
          </a:p>
          <a:p>
            <a:pPr algn="r" rtl="1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DECA98-B408-43B6-BAC3-7405C8D24786}"/>
              </a:ext>
            </a:extLst>
          </p:cNvPr>
          <p:cNvSpPr txBox="1"/>
          <p:nvPr/>
        </p:nvSpPr>
        <p:spPr>
          <a:xfrm>
            <a:off x="2486901" y="2540007"/>
            <a:ext cx="2059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الحَيَوَانَات</a:t>
            </a:r>
            <a:r>
              <a:rPr lang="ar-SA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وَالطّيور</a:t>
            </a:r>
            <a:r>
              <a:rPr lang="ar-SA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BA687B-7C79-4700-B2A8-CB8237B335D2}"/>
              </a:ext>
            </a:extLst>
          </p:cNvPr>
          <p:cNvSpPr txBox="1"/>
          <p:nvPr/>
        </p:nvSpPr>
        <p:spPr>
          <a:xfrm>
            <a:off x="343895" y="2483206"/>
            <a:ext cx="1472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إحدى الغاباتِ</a:t>
            </a:r>
            <a:endParaRPr lang="en-US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B84BA1-30CC-4DFE-9DFF-9F64BF6442F0}"/>
              </a:ext>
            </a:extLst>
          </p:cNvPr>
          <p:cNvSpPr txBox="1"/>
          <p:nvPr/>
        </p:nvSpPr>
        <p:spPr>
          <a:xfrm>
            <a:off x="-219081" y="3687286"/>
            <a:ext cx="24421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-في الغابةِ -في القرية -على مقربة من جحر الجرَذِ</a:t>
            </a:r>
          </a:p>
          <a:p>
            <a:pPr algn="ctr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endParaRPr lang="en-US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273106-0CCE-4D6F-B53C-8FEA89AD0424}"/>
              </a:ext>
            </a:extLst>
          </p:cNvPr>
          <p:cNvSpPr txBox="1"/>
          <p:nvPr/>
        </p:nvSpPr>
        <p:spPr>
          <a:xfrm>
            <a:off x="2084426" y="5052765"/>
            <a:ext cx="2059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الحمامةُ الـمطوّقة، والحمامات، والجرَذُ</a:t>
            </a:r>
            <a:endParaRPr lang="en-US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54F9CE-6D1F-4E5A-A2BB-CB6D6DD72C50}"/>
              </a:ext>
            </a:extLst>
          </p:cNvPr>
          <p:cNvSpPr txBox="1"/>
          <p:nvPr/>
        </p:nvSpPr>
        <p:spPr>
          <a:xfrm>
            <a:off x="467335" y="5176922"/>
            <a:ext cx="1225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جحرُ الجرَذِ</a:t>
            </a:r>
            <a:endParaRPr lang="en-US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94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386" y="1528639"/>
            <a:ext cx="10515600" cy="4728160"/>
          </a:xfrm>
        </p:spPr>
        <p:txBody>
          <a:bodyPr/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لِمَاذَا كَانَتِ الحَيَوانَاتُ وَالطُّيُورُ كَثِيرَةَ الحَذَرِ؟</a:t>
            </a:r>
          </a:p>
          <a:p>
            <a:pPr marL="0" indent="0" algn="r" rtl="1">
              <a:buNone/>
            </a:pP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أعَلِّلُ مَا يَأتِي مِنْ صِفَاتِ الحَمَامَةِ، بِالِاعْتِمَادِ عَلَى أعْمَالِهَا فِي النّصِّ:</a:t>
            </a:r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D613C6-5348-43A2-8C13-F90D4D1F72C6}"/>
              </a:ext>
            </a:extLst>
          </p:cNvPr>
          <p:cNvSpPr txBox="1">
            <a:spLocks/>
          </p:cNvSpPr>
          <p:nvPr/>
        </p:nvSpPr>
        <p:spPr>
          <a:xfrm>
            <a:off x="9021224" y="279477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58715C3-6778-4277-948C-42A09248521A}"/>
              </a:ext>
            </a:extLst>
          </p:cNvPr>
          <p:cNvSpPr/>
          <p:nvPr/>
        </p:nvSpPr>
        <p:spPr>
          <a:xfrm>
            <a:off x="191724" y="598635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0031" y="2171785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- كانت الحيواناتُ والطّيورُ  كثيرةَ الحذر؛ لِأَنّ المَكَانَ الّذي تقيمُ فيه  يَقْصِدُهُ الصّيّادُونَ مِنْ كُلِّ نَاحِيَةٍ.</a:t>
            </a:r>
            <a:endParaRPr lang="en-US" sz="3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1946" y="4141651"/>
            <a:ext cx="860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الحَمَامَةُ غَبِيّةٌ:</a:t>
            </a:r>
            <a:endParaRPr lang="en-US" sz="3600" b="1" dirty="0">
              <a:cs typeface="Sakkal Majalla" panose="0200000000000000000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596603-00CD-419A-8140-BC144F9C2E5E}"/>
              </a:ext>
            </a:extLst>
          </p:cNvPr>
          <p:cNvSpPr txBox="1"/>
          <p:nvPr/>
        </p:nvSpPr>
        <p:spPr>
          <a:xfrm>
            <a:off x="3191946" y="4936449"/>
            <a:ext cx="860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الحَمَامَةُ ذَكِيَّةٌ:</a:t>
            </a:r>
            <a:endParaRPr lang="en-US" sz="3600" b="1" dirty="0">
              <a:cs typeface="Sakkal Majalla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F304C5-9C2C-4B2B-B43A-F9CCD75365A5}"/>
              </a:ext>
            </a:extLst>
          </p:cNvPr>
          <p:cNvSpPr txBox="1"/>
          <p:nvPr/>
        </p:nvSpPr>
        <p:spPr>
          <a:xfrm>
            <a:off x="1227866" y="4917349"/>
            <a:ext cx="8608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 اقتراحُ التّعاونِ على الحماماتِ للطّيران بالشّبكةِ، وطلب التوجّه إلى الجرذ لتخليصهنّ من الشّبكةِ. </a:t>
            </a:r>
            <a:endParaRPr lang="en-US" sz="3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A754B-E422-422F-B1ED-5E71D185962E}"/>
              </a:ext>
            </a:extLst>
          </p:cNvPr>
          <p:cNvSpPr txBox="1"/>
          <p:nvPr/>
        </p:nvSpPr>
        <p:spPr>
          <a:xfrm>
            <a:off x="175628" y="4205270"/>
            <a:ext cx="962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الوقوعُ في الشّركِ بسبب الطّمعِ في أكلِ الحبّ.</a:t>
            </a:r>
            <a:endParaRPr lang="en-US" sz="3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7" name="مستطيل 7">
            <a:extLst>
              <a:ext uri="{FF2B5EF4-FFF2-40B4-BE49-F238E27FC236}">
                <a16:creationId xmlns:a16="http://schemas.microsoft.com/office/drawing/2014/main" id="{FDCE9649-871B-4DB3-89F5-46ACB818BEC2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38721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205" y="1769193"/>
            <a:ext cx="10515600" cy="4351338"/>
          </a:xfrm>
        </p:spPr>
        <p:txBody>
          <a:bodyPr/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رَبَطَ بَيْنَ الشّخْصِيّاتِ نَوْعَانِ مِنَ الْعَلَاقَاتِ:</a:t>
            </a:r>
          </a:p>
          <a:p>
            <a:pPr marL="0" indent="0" algn="r" rtl="1">
              <a:buNone/>
            </a:pP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 القِصّةِ حِوَارَانِ: أذكُرُ طَرَفي كُلِّ حِوَارٍ.</a:t>
            </a:r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D613C6-5348-43A2-8C13-F90D4D1F72C6}"/>
              </a:ext>
            </a:extLst>
          </p:cNvPr>
          <p:cNvSpPr txBox="1">
            <a:spLocks/>
          </p:cNvSpPr>
          <p:nvPr/>
        </p:nvSpPr>
        <p:spPr>
          <a:xfrm>
            <a:off x="9021224" y="279477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58715C3-6778-4277-948C-42A09248521A}"/>
              </a:ext>
            </a:extLst>
          </p:cNvPr>
          <p:cNvSpPr/>
          <p:nvPr/>
        </p:nvSpPr>
        <p:spPr>
          <a:xfrm>
            <a:off x="191724" y="616391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386" y="2319861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عَلَاقَةُ عِدَاءٍ جَمَعَتْ بَيْنَ الحماماتِ والصّيّاد</a:t>
            </a:r>
            <a:r>
              <a:rPr lang="ar-SA" sz="3600" b="1" dirty="0">
                <a:solidFill>
                  <a:srgbClr val="00B050"/>
                </a:solidFill>
                <a:cs typeface="Sakkal Majalla" panose="02000000000000000000"/>
              </a:rPr>
              <a:t>ِ</a:t>
            </a:r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.</a:t>
            </a:r>
            <a:endParaRPr lang="en-US" sz="3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310" y="4198025"/>
            <a:ext cx="860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طَرَفَا الحِوَارِ الأَوّلِ:</a:t>
            </a:r>
            <a:endParaRPr lang="en-US" sz="3600" b="1" dirty="0">
              <a:cs typeface="Sakkal Majalla" panose="0200000000000000000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596603-00CD-419A-8140-BC144F9C2E5E}"/>
              </a:ext>
            </a:extLst>
          </p:cNvPr>
          <p:cNvSpPr txBox="1"/>
          <p:nvPr/>
        </p:nvSpPr>
        <p:spPr>
          <a:xfrm>
            <a:off x="3181602" y="4823465"/>
            <a:ext cx="860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طَرَفَا الحِوَارِ الثّاني:</a:t>
            </a:r>
            <a:endParaRPr lang="en-US" sz="3600" b="1" dirty="0">
              <a:cs typeface="Sakkal Majalla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F304C5-9C2C-4B2B-B43A-F9CCD75365A5}"/>
              </a:ext>
            </a:extLst>
          </p:cNvPr>
          <p:cNvSpPr txBox="1"/>
          <p:nvPr/>
        </p:nvSpPr>
        <p:spPr>
          <a:xfrm>
            <a:off x="6977851" y="4956130"/>
            <a:ext cx="227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المُطَوَّقَةُ والجُرَذ</a:t>
            </a:r>
            <a:r>
              <a:rPr lang="ar-SA" sz="3600" b="1" dirty="0">
                <a:solidFill>
                  <a:srgbClr val="00B050"/>
                </a:solidFill>
                <a:cs typeface="Sakkal Majalla" panose="02000000000000000000"/>
              </a:rPr>
              <a:t>ُ</a:t>
            </a:r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.</a:t>
            </a:r>
            <a:endParaRPr lang="en-US" sz="3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A754B-E422-422F-B1ED-5E71D185962E}"/>
              </a:ext>
            </a:extLst>
          </p:cNvPr>
          <p:cNvSpPr txBox="1"/>
          <p:nvPr/>
        </p:nvSpPr>
        <p:spPr>
          <a:xfrm>
            <a:off x="6788874" y="4213433"/>
            <a:ext cx="246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المُطَوَّقَةُ وَالحَمَام</a:t>
            </a:r>
            <a:r>
              <a:rPr lang="ar-SA" sz="3600" b="1" dirty="0">
                <a:solidFill>
                  <a:srgbClr val="00B050"/>
                </a:solidFill>
                <a:cs typeface="Sakkal Majalla" panose="02000000000000000000"/>
              </a:rPr>
              <a:t>ُ</a:t>
            </a:r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.</a:t>
            </a:r>
            <a:endParaRPr lang="en-US" sz="3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7" name="مستطيل 7">
            <a:extLst>
              <a:ext uri="{FF2B5EF4-FFF2-40B4-BE49-F238E27FC236}">
                <a16:creationId xmlns:a16="http://schemas.microsoft.com/office/drawing/2014/main" id="{FDCE9649-871B-4DB3-89F5-46ACB818BEC2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84A05-5FBF-4A05-8442-DAAB45791413}"/>
              </a:ext>
            </a:extLst>
          </p:cNvPr>
          <p:cNvSpPr txBox="1"/>
          <p:nvPr/>
        </p:nvSpPr>
        <p:spPr>
          <a:xfrm>
            <a:off x="1207386" y="298160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عَلَاقَةُ تَعَاوُنٍ جَمَعَتْ بَيْنَ الحماماتِ والجُرَذ</a:t>
            </a:r>
            <a:r>
              <a:rPr lang="ar-SA" sz="3600" b="1" dirty="0">
                <a:solidFill>
                  <a:srgbClr val="00B050"/>
                </a:solidFill>
                <a:cs typeface="Sakkal Majalla" panose="02000000000000000000"/>
              </a:rPr>
              <a:t>ِ</a:t>
            </a:r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.</a:t>
            </a:r>
            <a:endParaRPr lang="en-US" sz="3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20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15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860" y="1621280"/>
            <a:ext cx="10515600" cy="4351338"/>
          </a:xfrm>
        </p:spPr>
        <p:txBody>
          <a:bodyPr/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مَنْ يَرْوِي أَحْدَاثَ الْقِصَّةِ؟</a:t>
            </a:r>
          </a:p>
          <a:p>
            <a:pPr marL="0" indent="0" algn="r" rtl="1">
              <a:buNone/>
            </a:pP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الشّخْصِيّةُ الّتِي أَعْجَبَتَكَ؟ وَلِماذَا؟</a:t>
            </a:r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D613C6-5348-43A2-8C13-F90D4D1F72C6}"/>
              </a:ext>
            </a:extLst>
          </p:cNvPr>
          <p:cNvSpPr txBox="1">
            <a:spLocks/>
          </p:cNvSpPr>
          <p:nvPr/>
        </p:nvSpPr>
        <p:spPr>
          <a:xfrm>
            <a:off x="9021224" y="279477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58715C3-6778-4277-948C-42A09248521A}"/>
              </a:ext>
            </a:extLst>
          </p:cNvPr>
          <p:cNvSpPr/>
          <p:nvPr/>
        </p:nvSpPr>
        <p:spPr>
          <a:xfrm>
            <a:off x="191724" y="616391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9397" y="2383358"/>
            <a:ext cx="325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رَاوٍ يُشَارِكُ فِي الأَحْدَاثِ.</a:t>
            </a:r>
            <a:endParaRPr lang="en-US" sz="3600" b="1" dirty="0">
              <a:cs typeface="Sakkal Majalla" panose="0200000000000000000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A754B-E422-422F-B1ED-5E71D185962E}"/>
              </a:ext>
            </a:extLst>
          </p:cNvPr>
          <p:cNvSpPr txBox="1"/>
          <p:nvPr/>
        </p:nvSpPr>
        <p:spPr>
          <a:xfrm>
            <a:off x="737888" y="4641665"/>
            <a:ext cx="11113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أَعْجَبَتْنِي شَخْصِيّةُ الحَمَامَة</a:t>
            </a:r>
            <a:r>
              <a:rPr lang="ar-SA" sz="3600" b="1" dirty="0">
                <a:solidFill>
                  <a:srgbClr val="00B050"/>
                </a:solidFill>
                <a:cs typeface="Sakkal Majalla" panose="02000000000000000000"/>
              </a:rPr>
              <a:t>ِ</a:t>
            </a:r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 المُطَوَّقَةِ؛ لأَنَّها دعتْ الحماماتِ للتّعاونِ، وفكّرت في طريقةٍ تنجي الجميعَ، فلم تكن أنانيّةً في تصرّفها، كما أنّها تميّزتْ بالقدرة على التفكيرِ السّليمِ واتّخاذِ القرار الـمناسبِ رغم صعوبة الوضعيّات الّتي مرّت بها.</a:t>
            </a:r>
            <a:endParaRPr lang="en-US" sz="3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7" name="مستطيل 7">
            <a:extLst>
              <a:ext uri="{FF2B5EF4-FFF2-40B4-BE49-F238E27FC236}">
                <a16:creationId xmlns:a16="http://schemas.microsoft.com/office/drawing/2014/main" id="{FDCE9649-871B-4DB3-89F5-46ACB818BEC2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84A05-5FBF-4A05-8442-DAAB45791413}"/>
              </a:ext>
            </a:extLst>
          </p:cNvPr>
          <p:cNvSpPr txBox="1"/>
          <p:nvPr/>
        </p:nvSpPr>
        <p:spPr>
          <a:xfrm>
            <a:off x="7182035" y="3226665"/>
            <a:ext cx="445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رَاوٍ يُتابِعُ الأَحْدَاثَ وَلَا يُشارِكُ فِيهَا.</a:t>
            </a:r>
            <a:endParaRPr lang="en-US" sz="3600" b="1" dirty="0">
              <a:cs typeface="Sakkal Majalla" panose="0200000000000000000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8D3406F-EE48-47DB-8341-CAB60371A01D}"/>
              </a:ext>
            </a:extLst>
          </p:cNvPr>
          <p:cNvSpPr/>
          <p:nvPr/>
        </p:nvSpPr>
        <p:spPr>
          <a:xfrm>
            <a:off x="7182035" y="3146330"/>
            <a:ext cx="4669654" cy="866377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089" y="1712286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أهمّ حدثٍ في القصّة من وجهة نظرك؟</a:t>
            </a:r>
          </a:p>
          <a:p>
            <a:pPr marL="0" indent="0" algn="r" rtl="1">
              <a:buNone/>
            </a:pPr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العبرةُ الّتي تستخلصُها من القصّةِ؟</a:t>
            </a:r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D613C6-5348-43A2-8C13-F90D4D1F72C6}"/>
              </a:ext>
            </a:extLst>
          </p:cNvPr>
          <p:cNvSpPr txBox="1">
            <a:spLocks/>
          </p:cNvSpPr>
          <p:nvPr/>
        </p:nvSpPr>
        <p:spPr>
          <a:xfrm>
            <a:off x="6233160" y="279477"/>
            <a:ext cx="40375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نشاطٌ ختاميٌّ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58715C3-6778-4277-948C-42A09248521A}"/>
              </a:ext>
            </a:extLst>
          </p:cNvPr>
          <p:cNvSpPr/>
          <p:nvPr/>
        </p:nvSpPr>
        <p:spPr>
          <a:xfrm>
            <a:off x="191724" y="616391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11" y="2383358"/>
            <a:ext cx="11416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تعدّدت الأحداثُ الـمهمّةُ في القصّة، لكنّ الحدثَ الأهمّ في اعتقادي يتمثّلُ في مساعدةِ الجرذِ للمطوّقةِ وصديقاتها لتخليصهنّ من الشّرك، فهذا الحدثُ يبيّن أهميّةَ التّعاونِ.</a:t>
            </a:r>
            <a:endParaRPr lang="en-US" sz="3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A754B-E422-422F-B1ED-5E71D185962E}"/>
              </a:ext>
            </a:extLst>
          </p:cNvPr>
          <p:cNvSpPr txBox="1"/>
          <p:nvPr/>
        </p:nvSpPr>
        <p:spPr>
          <a:xfrm>
            <a:off x="737888" y="4772289"/>
            <a:ext cx="1111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cs typeface="Sakkal Majalla" panose="02000000000000000000"/>
              </a:rPr>
              <a:t>ضرورةُ التأنّي قبل اتّخاذِ القرارِ، وأهمّيّةُ التّعاون لحلّ الـمشكلات، وفائدةُ الصّداقةِ القائمة على الإخلاصِ.</a:t>
            </a:r>
            <a:endParaRPr lang="en-US" sz="3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7" name="مستطيل 7">
            <a:extLst>
              <a:ext uri="{FF2B5EF4-FFF2-40B4-BE49-F238E27FC236}">
                <a16:creationId xmlns:a16="http://schemas.microsoft.com/office/drawing/2014/main" id="{FDCE9649-871B-4DB3-89F5-46ACB818BEC2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0918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8639"/>
            <a:ext cx="10515600" cy="1286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7">
            <a:extLst>
              <a:ext uri="{FF2B5EF4-FFF2-40B4-BE49-F238E27FC236}">
                <a16:creationId xmlns:a16="http://schemas.microsoft.com/office/drawing/2014/main" id="{23853BFC-D289-4EA7-B949-52E453597A39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6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FFC3F-B80E-4629-BC63-F1F9933D5B3B}"/>
              </a:ext>
            </a:extLst>
          </p:cNvPr>
          <p:cNvSpPr/>
          <p:nvPr/>
        </p:nvSpPr>
        <p:spPr>
          <a:xfrm>
            <a:off x="832338" y="2518089"/>
            <a:ext cx="10374924" cy="8062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الهدفُ الأوَّل: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تحديدُ الفكرةِ العامّةِ في النَّصِّ.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F0BFDC-230F-412E-B90F-C57409A305F9}"/>
              </a:ext>
            </a:extLst>
          </p:cNvPr>
          <p:cNvSpPr/>
          <p:nvPr/>
        </p:nvSpPr>
        <p:spPr>
          <a:xfrm>
            <a:off x="832338" y="3528975"/>
            <a:ext cx="10374924" cy="8062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الهدَفُ الثّاني: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تحليلُ النصِّ تحليلًا وافيًا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من خلالِ عناصرِه القَصصيّةِ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1074" y="1001584"/>
            <a:ext cx="3294530" cy="919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أهْدافُ الدَّرْسِ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0" y="134238"/>
            <a:ext cx="1733994" cy="126806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C1180D5-4527-4273-B6CF-E3782724B4E5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DF2E3-2C54-4BC1-B52C-A6210A4DE4C3}"/>
              </a:ext>
            </a:extLst>
          </p:cNvPr>
          <p:cNvSpPr/>
          <p:nvPr/>
        </p:nvSpPr>
        <p:spPr>
          <a:xfrm>
            <a:off x="908538" y="4617762"/>
            <a:ext cx="10374924" cy="8062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الهدَفُ الثّالثُ: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اسْتِخلاصُ الـعِبْرَةِ من النصِّ. </a:t>
            </a:r>
          </a:p>
        </p:txBody>
      </p:sp>
    </p:spTree>
    <p:extLst>
      <p:ext uri="{BB962C8B-B14F-4D97-AF65-F5344CB8AC3E}">
        <p14:creationId xmlns:p14="http://schemas.microsoft.com/office/powerpoint/2010/main" val="15808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E622D6-234B-4FC1-B4DB-B95C2B2C4869}"/>
              </a:ext>
            </a:extLst>
          </p:cNvPr>
          <p:cNvSpPr txBox="1">
            <a:spLocks/>
          </p:cNvSpPr>
          <p:nvPr/>
        </p:nvSpPr>
        <p:spPr>
          <a:xfrm>
            <a:off x="9078280" y="2289120"/>
            <a:ext cx="2830018" cy="9099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0C1A3D-DB0E-4F41-829D-8D389B354DED}"/>
              </a:ext>
            </a:extLst>
          </p:cNvPr>
          <p:cNvSpPr txBox="1">
            <a:spLocks/>
          </p:cNvSpPr>
          <p:nvPr/>
        </p:nvSpPr>
        <p:spPr>
          <a:xfrm>
            <a:off x="8904142" y="317822"/>
            <a:ext cx="1522967" cy="7208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67C0FE7-4F25-4556-B021-CCA120C6168A}"/>
              </a:ext>
            </a:extLst>
          </p:cNvPr>
          <p:cNvSpPr txBox="1"/>
          <p:nvPr/>
        </p:nvSpPr>
        <p:spPr>
          <a:xfrm>
            <a:off x="9350477" y="3569110"/>
            <a:ext cx="2153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أقرَاُ النصَّ قِراءَةً واعَيَةً، ثمَّ أجيبُ عمّا يليهِ مِنْ أسئِلَةٍ.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89" y="70286"/>
            <a:ext cx="1733994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">
            <a:extLst>
              <a:ext uri="{FF2B5EF4-FFF2-40B4-BE49-F238E27FC236}">
                <a16:creationId xmlns:a16="http://schemas.microsoft.com/office/drawing/2014/main" id="{667C0FE7-4F25-4556-B021-CCA120C6168A}"/>
              </a:ext>
            </a:extLst>
          </p:cNvPr>
          <p:cNvSpPr txBox="1"/>
          <p:nvPr/>
        </p:nvSpPr>
        <p:spPr>
          <a:xfrm>
            <a:off x="232357" y="2846387"/>
            <a:ext cx="4009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رابط الدّرس مِنَ الكتاب المدرسيّ</a:t>
            </a:r>
          </a:p>
          <a:p>
            <a:pPr algn="ctr"/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  <a:hlinkClick r:id="rId4"/>
              </a:rPr>
              <a:t>اضغط هنا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7">
            <a:extLst>
              <a:ext uri="{FF2B5EF4-FFF2-40B4-BE49-F238E27FC236}">
                <a16:creationId xmlns:a16="http://schemas.microsoft.com/office/drawing/2014/main" id="{C1E1F034-C79B-4014-AE79-330095711AE0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3AAA3-9871-41B6-B62D-C29A47DD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84" t="15146" r="35486" b="5113"/>
          <a:stretch/>
        </p:blipFill>
        <p:spPr>
          <a:xfrm>
            <a:off x="4565248" y="59969"/>
            <a:ext cx="4030580" cy="6136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42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50C1A3D-DB0E-4F41-829D-8D389B354DED}"/>
              </a:ext>
            </a:extLst>
          </p:cNvPr>
          <p:cNvSpPr txBox="1">
            <a:spLocks/>
          </p:cNvSpPr>
          <p:nvPr/>
        </p:nvSpPr>
        <p:spPr>
          <a:xfrm>
            <a:off x="10295621" y="1465123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0" y="134238"/>
            <a:ext cx="1733994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7">
            <a:extLst>
              <a:ext uri="{FF2B5EF4-FFF2-40B4-BE49-F238E27FC236}">
                <a16:creationId xmlns:a16="http://schemas.microsoft.com/office/drawing/2014/main" id="{840EB007-59AC-4126-8410-C9A7782AA0D7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4B95F-39D3-4F10-A3A5-543D9D7542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13" t="15275" r="33738" b="4337"/>
          <a:stretch/>
        </p:blipFill>
        <p:spPr>
          <a:xfrm>
            <a:off x="5913873" y="134237"/>
            <a:ext cx="4203984" cy="595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02C98-E25A-491E-AC40-399F172474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330" t="16829" r="35194" b="61942"/>
          <a:stretch/>
        </p:blipFill>
        <p:spPr>
          <a:xfrm>
            <a:off x="591705" y="2458754"/>
            <a:ext cx="5005137" cy="1840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55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3394191" y="262556"/>
            <a:ext cx="5251215" cy="948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النَّصّ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JO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8384619" y="255061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E0288EA6-0381-465B-8BB2-3C6C8683F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11161"/>
              </p:ext>
            </p:extLst>
          </p:nvPr>
        </p:nvGraphicFramePr>
        <p:xfrm>
          <a:off x="1382180" y="1150035"/>
          <a:ext cx="8500012" cy="466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476">
                  <a:extLst>
                    <a:ext uri="{9D8B030D-6E8A-4147-A177-3AD203B41FA5}">
                      <a16:colId xmlns:a16="http://schemas.microsoft.com/office/drawing/2014/main" val="4204195105"/>
                    </a:ext>
                  </a:extLst>
                </a:gridCol>
                <a:gridCol w="2666536">
                  <a:extLst>
                    <a:ext uri="{9D8B030D-6E8A-4147-A177-3AD203B41FA5}">
                      <a16:colId xmlns:a16="http://schemas.microsoft.com/office/drawing/2014/main" val="668111879"/>
                    </a:ext>
                  </a:extLst>
                </a:gridCol>
              </a:tblGrid>
              <a:tr h="393896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مَعْناها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الكلمةُ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4624"/>
                  </a:ext>
                </a:extLst>
              </a:tr>
              <a:tr h="393896">
                <a:tc>
                  <a:txBody>
                    <a:bodyPr/>
                    <a:lstStyle/>
                    <a:p>
                      <a:pPr algn="ctr" rtl="1"/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كَثيفُ الأَشْجارِ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143461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شَرَكٌ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1569152686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لمْ</a:t>
                      </a:r>
                      <a:r>
                        <a:rPr lang="ar-BH" sz="36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يَمكثْ </a:t>
                      </a: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إلاّ قَليلًا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3642327079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نَثَرَ </a:t>
                      </a: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(الحَبّ)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52960294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سِرْبُ </a:t>
                      </a: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(الحَمَامِ)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3516621718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يَنْصَرِفُ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969349782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53EB11B5-FF90-4A5D-B81E-435E64861A21}"/>
              </a:ext>
            </a:extLst>
          </p:cNvPr>
          <p:cNvSpPr txBox="1"/>
          <p:nvPr/>
        </p:nvSpPr>
        <p:spPr>
          <a:xfrm>
            <a:off x="2570016" y="3868866"/>
            <a:ext cx="3648722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رَمَى بِهِ عَلى الأَرضِ مُتَفَرّقًا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827CE5-413C-4182-B00E-70D3287A10BA}"/>
              </a:ext>
            </a:extLst>
          </p:cNvPr>
          <p:cNvSpPr txBox="1"/>
          <p:nvPr/>
        </p:nvSpPr>
        <p:spPr>
          <a:xfrm>
            <a:off x="1575583" y="4462711"/>
            <a:ext cx="5106852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مجْمُوعَةُ الحَمامِ الّتِي تَطِيرُ مَعَ بَعْضِهَا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CBCB252-668A-4F8A-87BD-B892A3702178}"/>
              </a:ext>
            </a:extLst>
          </p:cNvPr>
          <p:cNvSpPr txBox="1"/>
          <p:nvPr/>
        </p:nvSpPr>
        <p:spPr>
          <a:xfrm>
            <a:off x="2524092" y="5252760"/>
            <a:ext cx="415834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يَذْهَبُ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9A3E4C2-E0E2-4F8F-A853-14148EDA957A}"/>
              </a:ext>
            </a:extLst>
          </p:cNvPr>
          <p:cNvSpPr txBox="1"/>
          <p:nvPr/>
        </p:nvSpPr>
        <p:spPr>
          <a:xfrm>
            <a:off x="3394191" y="2433059"/>
            <a:ext cx="2108605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شَبَكَة الصّيدِ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0" y="134238"/>
            <a:ext cx="1733994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7">
            <a:extLst>
              <a:ext uri="{FF2B5EF4-FFF2-40B4-BE49-F238E27FC236}">
                <a16:creationId xmlns:a16="http://schemas.microsoft.com/office/drawing/2014/main" id="{6C8F1F67-F47C-422A-B9E5-8A369EBAF55A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  <p:sp>
        <p:nvSpPr>
          <p:cNvPr id="15" name="مربع نص 20">
            <a:extLst>
              <a:ext uri="{FF2B5EF4-FFF2-40B4-BE49-F238E27FC236}">
                <a16:creationId xmlns:a16="http://schemas.microsoft.com/office/drawing/2014/main" id="{9A7CB5A9-F74D-4BA4-B568-FCF32D838CE0}"/>
              </a:ext>
            </a:extLst>
          </p:cNvPr>
          <p:cNvSpPr txBox="1"/>
          <p:nvPr/>
        </p:nvSpPr>
        <p:spPr>
          <a:xfrm>
            <a:off x="1344367" y="1824327"/>
            <a:ext cx="556928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كَثيرُ الأشجارِ القَريبةِ مِنْ بَعْضِها 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" name="مربع نص 20">
            <a:extLst>
              <a:ext uri="{FF2B5EF4-FFF2-40B4-BE49-F238E27FC236}">
                <a16:creationId xmlns:a16="http://schemas.microsoft.com/office/drawing/2014/main" id="{7A44C05A-533E-44C2-9294-62085EDE05D5}"/>
              </a:ext>
            </a:extLst>
          </p:cNvPr>
          <p:cNvSpPr txBox="1"/>
          <p:nvPr/>
        </p:nvSpPr>
        <p:spPr>
          <a:xfrm>
            <a:off x="2918020" y="3086455"/>
            <a:ext cx="297870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لـمْ يبقَ إلّا قليلًا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01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560070" y="419491"/>
            <a:ext cx="8596668" cy="1543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B634383-4A2F-480C-B82F-5BAB8AC2034F}"/>
              </a:ext>
            </a:extLst>
          </p:cNvPr>
          <p:cNvSpPr txBox="1"/>
          <p:nvPr/>
        </p:nvSpPr>
        <p:spPr>
          <a:xfrm>
            <a:off x="407963" y="3023967"/>
            <a:ext cx="11360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الفِكْرَةُ العَام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َةُ: 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العواقبُ الوخيمةُ للطّمعِ، وأهمّيّةُ التّعاونِ لتجاوزِ الـمَصاعبِ وحلِّ الـمشكلاتِ.</a:t>
            </a: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2997782" y="1773446"/>
            <a:ext cx="8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أقْرَأُ شَرْحَ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بِتمعُّن،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ثُمّ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أُجِيبُ عم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يَلِيهِ مِنْ أسْئلَةٍ: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8902188" y="162802"/>
            <a:ext cx="1515361" cy="6912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549" y="-26633"/>
            <a:ext cx="1733994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7">
            <a:extLst>
              <a:ext uri="{FF2B5EF4-FFF2-40B4-BE49-F238E27FC236}">
                <a16:creationId xmlns:a16="http://schemas.microsoft.com/office/drawing/2014/main" id="{B3A6AFBF-F8D7-411E-BE49-AE6BAC9EDDA1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3011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9123604" y="229548"/>
            <a:ext cx="1517173" cy="774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77106"/>
              </p:ext>
            </p:extLst>
          </p:nvPr>
        </p:nvGraphicFramePr>
        <p:xfrm>
          <a:off x="283702" y="1108123"/>
          <a:ext cx="11563643" cy="51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83"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تحليلُ المقطعِ الأوّل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المقاطع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276">
                <a:tc>
                  <a:txBody>
                    <a:bodyPr/>
                    <a:lstStyle/>
                    <a:p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المقطعُ الأوّل: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29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وضعُ البدايةِ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36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</a:t>
                      </a:r>
                      <a:r>
                        <a:rPr lang="ar-BH" sz="2900" b="1" kern="1200" baseline="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بداية النصّ 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إلى "</a:t>
                      </a:r>
                      <a:r>
                        <a:rPr lang="ar-BH" sz="2900" b="1" kern="1200" baseline="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يقصده الصيّادون من كلّ ناحيةٍ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".</a:t>
                      </a:r>
                    </a:p>
                    <a:p>
                      <a:pPr algn="ctr"/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A3F0CC0E-6358-49BD-923C-D971DDFF4C82}"/>
              </a:ext>
            </a:extLst>
          </p:cNvPr>
          <p:cNvSpPr txBox="1"/>
          <p:nvPr/>
        </p:nvSpPr>
        <p:spPr>
          <a:xfrm>
            <a:off x="361761" y="1660225"/>
            <a:ext cx="937578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الـمَقْطَعِ الأَوّل:</a:t>
            </a:r>
          </a:p>
          <a:p>
            <a:pPr marL="914400" lvl="1" indent="-457200" algn="r" rtl="1">
              <a:buFontTx/>
              <a:buChar char="-"/>
            </a:pPr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يشيرُ الرّاوي إلى طبيعةِ الـمكانِ: </a:t>
            </a:r>
            <a:r>
              <a:rPr lang="ar-BH" sz="35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كثيفُ الأشجارِ ، ووافرُ المياه</a:t>
            </a:r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فهو مكان ملائمٌ لتعيشَ فيه الطّيورُ والحيواناتُ. </a:t>
            </a:r>
          </a:p>
          <a:p>
            <a:pPr marL="914400" lvl="1" indent="-457200" algn="r" rtl="1">
              <a:buFontTx/>
              <a:buChar char="-"/>
            </a:pPr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وجدت الحيواناتُ والطّيورُ في هذا الـمكانِ ما تحتاجُ إليه من طعامٍ وملاذٍ، لذلك كانتْ </a:t>
            </a:r>
            <a:r>
              <a:rPr lang="ar-BH" sz="35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تنعمُ فيه بطيبِ العيشِ.</a:t>
            </a:r>
          </a:p>
          <a:p>
            <a:pPr marL="914400" lvl="1" indent="-457200" algn="r" rtl="1">
              <a:buFontTx/>
              <a:buChar char="-"/>
            </a:pPr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الرّاوي أداة الاستدراك "</a:t>
            </a:r>
            <a:r>
              <a:rPr lang="ar-BH" sz="35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لكنّ</a:t>
            </a:r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"؛ ليبيّنَ أنّ هذا المكان رغم أنّه ملائمٌ لعيش الحيواناتِ والطّيورِ، إلاّ أنّه كانَ مكانًا يقصده الصيّادونَ من كلّ ناحيةٍ، وهو ما يجعلُ الحيواناتِ والطّيورَ حذرةً.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71" y="71171"/>
            <a:ext cx="1284761" cy="939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344322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4" y="6391276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7311" y="457200"/>
            <a:ext cx="3513909" cy="5465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الـمقاطِعِ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7">
            <a:extLst>
              <a:ext uri="{FF2B5EF4-FFF2-40B4-BE49-F238E27FC236}">
                <a16:creationId xmlns:a16="http://schemas.microsoft.com/office/drawing/2014/main" id="{B5C3265B-9736-4C1D-803A-6795657A0C7E}"/>
              </a:ext>
            </a:extLst>
          </p:cNvPr>
          <p:cNvSpPr/>
          <p:nvPr/>
        </p:nvSpPr>
        <p:spPr>
          <a:xfrm>
            <a:off x="283702" y="202763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0541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9123604" y="229548"/>
            <a:ext cx="1517173" cy="774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7674"/>
              </p:ext>
            </p:extLst>
          </p:nvPr>
        </p:nvGraphicFramePr>
        <p:xfrm>
          <a:off x="283702" y="1108123"/>
          <a:ext cx="11563643" cy="51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83"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تحليلُ المقطع الثّاني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المقاطع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276">
                <a:tc>
                  <a:txBody>
                    <a:bodyPr/>
                    <a:lstStyle/>
                    <a:p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المقطعُ الثّاني: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29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سياقُ التّحوّلِ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36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" </a:t>
                      </a:r>
                      <a:r>
                        <a:rPr lang="ar-BH" sz="2900" b="1" kern="1200" baseline="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وذات يومٍ أقبلَ صيّادٌ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  إلى " </a:t>
                      </a:r>
                      <a:r>
                        <a:rPr lang="ar-BH" sz="2900" b="1" kern="1200" baseline="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حتّى وقعت فيه أنا وصاحباتي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".</a:t>
                      </a:r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A3F0CC0E-6358-49BD-923C-D971DDFF4C82}"/>
              </a:ext>
            </a:extLst>
          </p:cNvPr>
          <p:cNvSpPr txBox="1"/>
          <p:nvPr/>
        </p:nvSpPr>
        <p:spPr>
          <a:xfrm>
            <a:off x="361761" y="1660225"/>
            <a:ext cx="93757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الـمَقْطَعِ الثّاني: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مثّل قدومُ الصيّادِ إلى الـمكانِ الّذي تعيش فيه الحيواناتُ والطّيورُ حدثًا مهمًّا أدّى إلى تغييرِ الوضعِ.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قامَ الصيّادُ بأعمالٍ تدلّ على أنّه بارعٌ في الصّيدِ ( نصب الشّبكة، ونثرَ الحبَّ، واختفى في مكان قريبٍ).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تتفطّن الحمامةُ المطوّقةُ وصاحباتُها إلى الشّبكةِ الّتي نصبها الصيّادُ، فأدّى بهنّ الطَّمعُ في أكْل الحَبِّ إلى الوقوعِ في الشّبكةِ.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71" y="71171"/>
            <a:ext cx="1284761" cy="939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344322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4" y="6391276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7311" y="457200"/>
            <a:ext cx="3513909" cy="5465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الـمقاطِعِ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7">
            <a:extLst>
              <a:ext uri="{FF2B5EF4-FFF2-40B4-BE49-F238E27FC236}">
                <a16:creationId xmlns:a16="http://schemas.microsoft.com/office/drawing/2014/main" id="{F2C28CEC-1BA6-4ED3-9177-2ABD0476553E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2726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9123604" y="229548"/>
            <a:ext cx="1517173" cy="774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07946"/>
              </p:ext>
            </p:extLst>
          </p:nvPr>
        </p:nvGraphicFramePr>
        <p:xfrm>
          <a:off x="283702" y="1108123"/>
          <a:ext cx="11563643" cy="51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83"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تحليلُ المقطع الثّاني (تابع)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المقاطع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276">
                <a:tc>
                  <a:txBody>
                    <a:bodyPr/>
                    <a:lstStyle/>
                    <a:p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المقطعُ الثّاني: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29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سياقُ التّحوّلِ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36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" </a:t>
                      </a:r>
                      <a:r>
                        <a:rPr lang="ar-BH" sz="2900" b="1" kern="1200" baseline="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وذات يومٍ أقبلَ صيّادٌ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  إلى " </a:t>
                      </a:r>
                      <a:r>
                        <a:rPr lang="ar-BH" sz="2900" b="1" kern="1200" baseline="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حتّى وقعت فيه أنا وصاحباتي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".</a:t>
                      </a:r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A3F0CC0E-6358-49BD-923C-D971DDFF4C82}"/>
              </a:ext>
            </a:extLst>
          </p:cNvPr>
          <p:cNvSpPr txBox="1"/>
          <p:nvPr/>
        </p:nvSpPr>
        <p:spPr>
          <a:xfrm>
            <a:off x="270641" y="1660225"/>
            <a:ext cx="94669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الـمَقْطَعِ الثّاني: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حاولتْ كلّ حمامةٍ النّجاةَ بنفسهَا، ولم تفكّر في صديقاتها،لكنّ الحمامةَ الـمطوّقة كانت حكيمةً، فاقترحتْ عليهنّ التّعاونَ للنّجاةِ من الصيّادِ. 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استجابت الحماماتُ لطلبِ الـمطوّقةِ، وتعاونَّ جميعًا على الطّيران بالشّبكةِ.</a:t>
            </a:r>
          </a:p>
          <a:p>
            <a:pPr marL="914400" lvl="1" indent="-457200" algn="r" rtl="1">
              <a:buFontTx/>
              <a:buChar char="-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ظهرتْ حكمةُ الحمامةِ الـمطوّقةِ في أكثرِ من حدثٍ: طلبُ التّعاونِ للطيران بالشّبكة، وطلب التوجّه إلى القرية التي يوجد فيها الجرَذُ.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71" y="71171"/>
            <a:ext cx="1284761" cy="939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344322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4" y="6391276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7311" y="457200"/>
            <a:ext cx="3513909" cy="5465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الـمقاطِعِ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7">
            <a:extLst>
              <a:ext uri="{FF2B5EF4-FFF2-40B4-BE49-F238E27FC236}">
                <a16:creationId xmlns:a16="http://schemas.microsoft.com/office/drawing/2014/main" id="{E2591C50-9CAE-451B-979C-0E7DE6C0072D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الحَمَامَةُ وَالصّيّادُ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الرَّابِعُ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3836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1325</Words>
  <Application>Microsoft Office PowerPoint</Application>
  <PresentationFormat>Widescreen</PresentationFormat>
  <Paragraphs>207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Sakkal Majalla</vt:lpstr>
      <vt:lpstr>Traditional Arabic</vt:lpstr>
      <vt:lpstr>Office Theme</vt:lpstr>
      <vt:lpstr>الحَمَامَةُ وَالصّيّادُ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الحَمَامَةُ وَالصّيّادُ</dc:title>
  <dc:creator>HP</dc:creator>
  <cp:lastModifiedBy>حمد عليّ النفيعيّ</cp:lastModifiedBy>
  <cp:revision>17</cp:revision>
  <dcterms:modified xsi:type="dcterms:W3CDTF">2021-02-14T05:44:00Z</dcterms:modified>
</cp:coreProperties>
</file>