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5"/>
  </p:notesMasterIdLst>
  <p:sldIdLst>
    <p:sldId id="256" r:id="rId2"/>
    <p:sldId id="268" r:id="rId3"/>
    <p:sldId id="258" r:id="rId4"/>
    <p:sldId id="259" r:id="rId5"/>
    <p:sldId id="260" r:id="rId6"/>
    <p:sldId id="261" r:id="rId7"/>
    <p:sldId id="263" r:id="rId8"/>
    <p:sldId id="269" r:id="rId9"/>
    <p:sldId id="262" r:id="rId10"/>
    <p:sldId id="264" r:id="rId11"/>
    <p:sldId id="265" r:id="rId12"/>
    <p:sldId id="270" r:id="rId13"/>
    <p:sldId id="267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080" y="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D71B93-070B-4C6D-B3D5-AC56F5232CA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1B1DB2-9323-464C-B790-339E3DF32D9D}">
      <dgm:prSet phldrT="[Text]" custT="1"/>
      <dgm:spPr>
        <a:solidFill>
          <a:srgbClr val="B2D767"/>
        </a:solidFill>
      </dgm:spPr>
      <dgm:t>
        <a:bodyPr/>
        <a:lstStyle/>
        <a:p>
          <a:r>
            <a:rPr lang="ar-SA" sz="3200" b="1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الاجتهاد من غير أهل الاختصاص</a:t>
          </a:r>
          <a:endParaRPr lang="en-GB" sz="3200" b="1" dirty="0">
            <a:solidFill>
              <a:schemeClr val="tx1"/>
            </a:solidFill>
            <a:latin typeface="Traditional Arabic" panose="02020603050405020304" pitchFamily="18" charset="-78"/>
            <a:cs typeface="Traditional Arabic" panose="02020603050405020304" pitchFamily="18" charset="-78"/>
          </a:endParaRPr>
        </a:p>
      </dgm:t>
    </dgm:pt>
    <dgm:pt modelId="{E722AA74-48A1-4C81-8551-98576C994C2B}" type="parTrans" cxnId="{11B83C3B-3B50-4618-BD8B-B65B384A69E7}">
      <dgm:prSet/>
      <dgm:spPr/>
      <dgm:t>
        <a:bodyPr/>
        <a:lstStyle/>
        <a:p>
          <a:endParaRPr lang="en-GB"/>
        </a:p>
      </dgm:t>
    </dgm:pt>
    <dgm:pt modelId="{27B18734-A53D-4FBC-95F3-360161BD24FC}" type="sibTrans" cxnId="{11B83C3B-3B50-4618-BD8B-B65B384A69E7}">
      <dgm:prSet/>
      <dgm:spPr/>
      <dgm:t>
        <a:bodyPr/>
        <a:lstStyle/>
        <a:p>
          <a:endParaRPr lang="en-GB"/>
        </a:p>
      </dgm:t>
    </dgm:pt>
    <dgm:pt modelId="{57F000A2-F3D6-4ED2-83A9-5A51009E53F0}">
      <dgm:prSet phldrT="[Text]" custT="1"/>
      <dgm:spPr>
        <a:solidFill>
          <a:srgbClr val="B2D767"/>
        </a:solidFill>
      </dgm:spPr>
      <dgm:t>
        <a:bodyPr/>
        <a:lstStyle/>
        <a:p>
          <a:r>
            <a:rPr lang="ar-SA" sz="3200" b="1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استعمالها في وسائل الإعلام من غير تثبت</a:t>
          </a:r>
          <a:endParaRPr lang="en-GB" sz="3200" b="1" dirty="0">
            <a:solidFill>
              <a:schemeClr val="tx1"/>
            </a:solidFill>
            <a:latin typeface="Traditional Arabic" panose="02020603050405020304" pitchFamily="18" charset="-78"/>
            <a:cs typeface="Traditional Arabic" panose="02020603050405020304" pitchFamily="18" charset="-78"/>
          </a:endParaRPr>
        </a:p>
      </dgm:t>
    </dgm:pt>
    <dgm:pt modelId="{76DE43CB-4F94-4373-AE1C-A7ACB96E4B1B}" type="parTrans" cxnId="{55AFE7D7-C0C5-46AD-8EA8-1C2033179392}">
      <dgm:prSet/>
      <dgm:spPr/>
      <dgm:t>
        <a:bodyPr/>
        <a:lstStyle/>
        <a:p>
          <a:endParaRPr lang="en-GB"/>
        </a:p>
      </dgm:t>
    </dgm:pt>
    <dgm:pt modelId="{87EFA875-A8D5-4FEB-AB53-7E1FFFAB8D3C}" type="sibTrans" cxnId="{55AFE7D7-C0C5-46AD-8EA8-1C2033179392}">
      <dgm:prSet/>
      <dgm:spPr/>
      <dgm:t>
        <a:bodyPr/>
        <a:lstStyle/>
        <a:p>
          <a:endParaRPr lang="en-GB"/>
        </a:p>
      </dgm:t>
    </dgm:pt>
    <dgm:pt modelId="{71DBBF7F-5993-4267-B092-94BA98EF2650}">
      <dgm:prSet phldrT="[Text]" custT="1"/>
      <dgm:spPr>
        <a:solidFill>
          <a:srgbClr val="B2D767"/>
        </a:solidFill>
      </dgm:spPr>
      <dgm:t>
        <a:bodyPr/>
        <a:lstStyle/>
        <a:p>
          <a:r>
            <a:rPr lang="ar-SA" sz="2800" b="1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ضعف </a:t>
          </a:r>
          <a:r>
            <a:rPr lang="ar-SA" sz="2800" b="1" dirty="0" err="1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المباد</a:t>
          </a:r>
          <a:r>
            <a:rPr lang="ar-EG" sz="2800" b="1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ئ</a:t>
          </a:r>
          <a:r>
            <a:rPr lang="ar-SA" sz="2800" b="1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 اللغوية عند المتحدثين باللغة لع</a:t>
          </a:r>
          <a:r>
            <a:rPr lang="ar-EG" sz="2800" b="1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دم كفاية التأسيس الجيد </a:t>
          </a:r>
          <a:endParaRPr lang="en-GB" sz="2800" b="1" dirty="0">
            <a:solidFill>
              <a:schemeClr val="tx1"/>
            </a:solidFill>
            <a:latin typeface="Traditional Arabic" panose="02020603050405020304" pitchFamily="18" charset="-78"/>
            <a:cs typeface="Traditional Arabic" panose="02020603050405020304" pitchFamily="18" charset="-78"/>
          </a:endParaRPr>
        </a:p>
      </dgm:t>
    </dgm:pt>
    <dgm:pt modelId="{89E14221-3D98-4E49-970A-B25270269905}" type="parTrans" cxnId="{63721914-85AF-4449-AD16-94A3E652277B}">
      <dgm:prSet/>
      <dgm:spPr/>
      <dgm:t>
        <a:bodyPr/>
        <a:lstStyle/>
        <a:p>
          <a:endParaRPr lang="en-GB"/>
        </a:p>
      </dgm:t>
    </dgm:pt>
    <dgm:pt modelId="{F707EDAD-AA67-43EE-8EED-44FCE15907EA}" type="sibTrans" cxnId="{63721914-85AF-4449-AD16-94A3E652277B}">
      <dgm:prSet/>
      <dgm:spPr/>
      <dgm:t>
        <a:bodyPr/>
        <a:lstStyle/>
        <a:p>
          <a:endParaRPr lang="en-GB"/>
        </a:p>
      </dgm:t>
    </dgm:pt>
    <dgm:pt modelId="{BF0212B5-CE2E-44DD-8C49-B79DB66EDB65}">
      <dgm:prSet phldrT="[Text]" custT="1"/>
      <dgm:spPr>
        <a:solidFill>
          <a:srgbClr val="B2D767"/>
        </a:solidFill>
      </dgm:spPr>
      <dgm:t>
        <a:bodyPr/>
        <a:lstStyle/>
        <a:p>
          <a:r>
            <a:rPr lang="ar-SA" sz="4000" b="1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أخطاء السمع</a:t>
          </a:r>
          <a:endParaRPr lang="en-GB" sz="4000" b="1" dirty="0">
            <a:solidFill>
              <a:schemeClr val="tx1"/>
            </a:solidFill>
            <a:latin typeface="Traditional Arabic" panose="02020603050405020304" pitchFamily="18" charset="-78"/>
            <a:cs typeface="Traditional Arabic" panose="02020603050405020304" pitchFamily="18" charset="-78"/>
          </a:endParaRPr>
        </a:p>
      </dgm:t>
    </dgm:pt>
    <dgm:pt modelId="{5BFAC0B3-3806-4051-83BF-87391EA69756}" type="parTrans" cxnId="{4F1AC50E-350F-41EB-8C27-A8F41A9F159C}">
      <dgm:prSet/>
      <dgm:spPr/>
      <dgm:t>
        <a:bodyPr/>
        <a:lstStyle/>
        <a:p>
          <a:endParaRPr lang="en-GB"/>
        </a:p>
      </dgm:t>
    </dgm:pt>
    <dgm:pt modelId="{9EACF487-82BD-41AB-AAB2-9772E74BEB64}" type="sibTrans" cxnId="{4F1AC50E-350F-41EB-8C27-A8F41A9F159C}">
      <dgm:prSet/>
      <dgm:spPr/>
      <dgm:t>
        <a:bodyPr/>
        <a:lstStyle/>
        <a:p>
          <a:endParaRPr lang="en-GB"/>
        </a:p>
      </dgm:t>
    </dgm:pt>
    <dgm:pt modelId="{0BC9A515-F128-40C8-8419-3EDEAA022A47}">
      <dgm:prSet phldrT="[Text]" custT="1"/>
      <dgm:spPr>
        <a:solidFill>
          <a:srgbClr val="B2D767"/>
        </a:solidFill>
      </dgm:spPr>
      <dgm:t>
        <a:bodyPr/>
        <a:lstStyle/>
        <a:p>
          <a:r>
            <a:rPr lang="ar-SA" sz="5400" b="1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التقليد</a:t>
          </a:r>
          <a:endParaRPr lang="en-GB" sz="5400" b="1" dirty="0">
            <a:solidFill>
              <a:schemeClr val="tx1"/>
            </a:solidFill>
            <a:latin typeface="Traditional Arabic" panose="02020603050405020304" pitchFamily="18" charset="-78"/>
            <a:cs typeface="Traditional Arabic" panose="02020603050405020304" pitchFamily="18" charset="-78"/>
          </a:endParaRPr>
        </a:p>
      </dgm:t>
    </dgm:pt>
    <dgm:pt modelId="{95F51E04-6F7E-4385-8301-8A709DD1E915}" type="parTrans" cxnId="{572F13B5-6DAB-46C3-B482-2A02685ACBAA}">
      <dgm:prSet/>
      <dgm:spPr/>
      <dgm:t>
        <a:bodyPr/>
        <a:lstStyle/>
        <a:p>
          <a:endParaRPr lang="en-GB"/>
        </a:p>
      </dgm:t>
    </dgm:pt>
    <dgm:pt modelId="{A88475B2-EF17-4A69-A2AE-00011153D634}" type="sibTrans" cxnId="{572F13B5-6DAB-46C3-B482-2A02685ACBAA}">
      <dgm:prSet/>
      <dgm:spPr/>
      <dgm:t>
        <a:bodyPr/>
        <a:lstStyle/>
        <a:p>
          <a:endParaRPr lang="en-GB"/>
        </a:p>
      </dgm:t>
    </dgm:pt>
    <dgm:pt modelId="{3A04CFB2-8BFC-41D1-A6AD-9492F9C45EBD}" type="pres">
      <dgm:prSet presAssocID="{06D71B93-070B-4C6D-B3D5-AC56F5232CA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2A0D12A-9EBE-4741-8608-23FE64282AD1}" type="pres">
      <dgm:prSet presAssocID="{E31B1DB2-9323-464C-B790-339E3DF32D9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B1CCCC-B869-41B1-97CD-E498B4D82B58}" type="pres">
      <dgm:prSet presAssocID="{27B18734-A53D-4FBC-95F3-360161BD24FC}" presName="sibTrans" presStyleCnt="0"/>
      <dgm:spPr/>
    </dgm:pt>
    <dgm:pt modelId="{9535BB14-C577-4623-9C52-B168037749D9}" type="pres">
      <dgm:prSet presAssocID="{57F000A2-F3D6-4ED2-83A9-5A51009E53F0}" presName="node" presStyleLbl="node1" presStyleIdx="1" presStyleCnt="5" custLinFactNeighborX="-175" custLinFactNeighborY="-22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A21394C-88C0-4EB7-A806-459A5CD426CD}" type="pres">
      <dgm:prSet presAssocID="{87EFA875-A8D5-4FEB-AB53-7E1FFFAB8D3C}" presName="sibTrans" presStyleCnt="0"/>
      <dgm:spPr/>
    </dgm:pt>
    <dgm:pt modelId="{4874229C-BDA3-49EE-80AE-BB7455174607}" type="pres">
      <dgm:prSet presAssocID="{71DBBF7F-5993-4267-B092-94BA98EF2650}" presName="node" presStyleLbl="node1" presStyleIdx="2" presStyleCnt="5" custLinFactNeighborX="855" custLinFactNeighborY="50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E673053-F1DD-4585-8E15-B7E78082D25E}" type="pres">
      <dgm:prSet presAssocID="{F707EDAD-AA67-43EE-8EED-44FCE15907EA}" presName="sibTrans" presStyleCnt="0"/>
      <dgm:spPr/>
    </dgm:pt>
    <dgm:pt modelId="{3A0D00AF-FB02-4FB3-A886-1147446790BF}" type="pres">
      <dgm:prSet presAssocID="{BF0212B5-CE2E-44DD-8C49-B79DB66EDB65}" presName="node" presStyleLbl="node1" presStyleIdx="3" presStyleCnt="5" custLinFactNeighborX="2527" custLinFactNeighborY="78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4DE5898-7DC9-491C-901F-D139F998C9C1}" type="pres">
      <dgm:prSet presAssocID="{9EACF487-82BD-41AB-AAB2-9772E74BEB64}" presName="sibTrans" presStyleCnt="0"/>
      <dgm:spPr/>
    </dgm:pt>
    <dgm:pt modelId="{A7F59322-ACE7-440D-8F19-F623CCE328AA}" type="pres">
      <dgm:prSet presAssocID="{0BC9A515-F128-40C8-8419-3EDEAA022A47}" presName="node" presStyleLbl="node1" presStyleIdx="4" presStyleCnt="5" custLinFactNeighborX="2352" custLinFactNeighborY="78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74703EE-3D02-4023-9036-7A1EB6E261A8}" type="presOf" srcId="{57F000A2-F3D6-4ED2-83A9-5A51009E53F0}" destId="{9535BB14-C577-4623-9C52-B168037749D9}" srcOrd="0" destOrd="0" presId="urn:microsoft.com/office/officeart/2005/8/layout/default"/>
    <dgm:cxn modelId="{B3D766B2-54B7-4698-A23F-862DFDA6A081}" type="presOf" srcId="{E31B1DB2-9323-464C-B790-339E3DF32D9D}" destId="{42A0D12A-9EBE-4741-8608-23FE64282AD1}" srcOrd="0" destOrd="0" presId="urn:microsoft.com/office/officeart/2005/8/layout/default"/>
    <dgm:cxn modelId="{53E5BE3E-6E06-4A76-9323-7CD3449C992C}" type="presOf" srcId="{06D71B93-070B-4C6D-B3D5-AC56F5232CA7}" destId="{3A04CFB2-8BFC-41D1-A6AD-9492F9C45EBD}" srcOrd="0" destOrd="0" presId="urn:microsoft.com/office/officeart/2005/8/layout/default"/>
    <dgm:cxn modelId="{63721914-85AF-4449-AD16-94A3E652277B}" srcId="{06D71B93-070B-4C6D-B3D5-AC56F5232CA7}" destId="{71DBBF7F-5993-4267-B092-94BA98EF2650}" srcOrd="2" destOrd="0" parTransId="{89E14221-3D98-4E49-970A-B25270269905}" sibTransId="{F707EDAD-AA67-43EE-8EED-44FCE15907EA}"/>
    <dgm:cxn modelId="{572F13B5-6DAB-46C3-B482-2A02685ACBAA}" srcId="{06D71B93-070B-4C6D-B3D5-AC56F5232CA7}" destId="{0BC9A515-F128-40C8-8419-3EDEAA022A47}" srcOrd="4" destOrd="0" parTransId="{95F51E04-6F7E-4385-8301-8A709DD1E915}" sibTransId="{A88475B2-EF17-4A69-A2AE-00011153D634}"/>
    <dgm:cxn modelId="{11B83C3B-3B50-4618-BD8B-B65B384A69E7}" srcId="{06D71B93-070B-4C6D-B3D5-AC56F5232CA7}" destId="{E31B1DB2-9323-464C-B790-339E3DF32D9D}" srcOrd="0" destOrd="0" parTransId="{E722AA74-48A1-4C81-8551-98576C994C2B}" sibTransId="{27B18734-A53D-4FBC-95F3-360161BD24FC}"/>
    <dgm:cxn modelId="{879EC866-08A4-4981-9E4D-48286D1B707F}" type="presOf" srcId="{0BC9A515-F128-40C8-8419-3EDEAA022A47}" destId="{A7F59322-ACE7-440D-8F19-F623CCE328AA}" srcOrd="0" destOrd="0" presId="urn:microsoft.com/office/officeart/2005/8/layout/default"/>
    <dgm:cxn modelId="{CD820AE0-EACA-4ED4-BBC4-D56E2E52AB08}" type="presOf" srcId="{BF0212B5-CE2E-44DD-8C49-B79DB66EDB65}" destId="{3A0D00AF-FB02-4FB3-A886-1147446790BF}" srcOrd="0" destOrd="0" presId="urn:microsoft.com/office/officeart/2005/8/layout/default"/>
    <dgm:cxn modelId="{55AFE7D7-C0C5-46AD-8EA8-1C2033179392}" srcId="{06D71B93-070B-4C6D-B3D5-AC56F5232CA7}" destId="{57F000A2-F3D6-4ED2-83A9-5A51009E53F0}" srcOrd="1" destOrd="0" parTransId="{76DE43CB-4F94-4373-AE1C-A7ACB96E4B1B}" sibTransId="{87EFA875-A8D5-4FEB-AB53-7E1FFFAB8D3C}"/>
    <dgm:cxn modelId="{F5FBD556-27B5-4FDE-AB5D-D258C7826CCB}" type="presOf" srcId="{71DBBF7F-5993-4267-B092-94BA98EF2650}" destId="{4874229C-BDA3-49EE-80AE-BB7455174607}" srcOrd="0" destOrd="0" presId="urn:microsoft.com/office/officeart/2005/8/layout/default"/>
    <dgm:cxn modelId="{4F1AC50E-350F-41EB-8C27-A8F41A9F159C}" srcId="{06D71B93-070B-4C6D-B3D5-AC56F5232CA7}" destId="{BF0212B5-CE2E-44DD-8C49-B79DB66EDB65}" srcOrd="3" destOrd="0" parTransId="{5BFAC0B3-3806-4051-83BF-87391EA69756}" sibTransId="{9EACF487-82BD-41AB-AAB2-9772E74BEB64}"/>
    <dgm:cxn modelId="{95F429A7-2C18-45E7-A79E-3DB37136666A}" type="presParOf" srcId="{3A04CFB2-8BFC-41D1-A6AD-9492F9C45EBD}" destId="{42A0D12A-9EBE-4741-8608-23FE64282AD1}" srcOrd="0" destOrd="0" presId="urn:microsoft.com/office/officeart/2005/8/layout/default"/>
    <dgm:cxn modelId="{1E4C2E4E-C32F-4B09-8847-4059713B1DAE}" type="presParOf" srcId="{3A04CFB2-8BFC-41D1-A6AD-9492F9C45EBD}" destId="{9CB1CCCC-B869-41B1-97CD-E498B4D82B58}" srcOrd="1" destOrd="0" presId="urn:microsoft.com/office/officeart/2005/8/layout/default"/>
    <dgm:cxn modelId="{D56BDDA0-FC94-468B-85D2-A5BA796A09D2}" type="presParOf" srcId="{3A04CFB2-8BFC-41D1-A6AD-9492F9C45EBD}" destId="{9535BB14-C577-4623-9C52-B168037749D9}" srcOrd="2" destOrd="0" presId="urn:microsoft.com/office/officeart/2005/8/layout/default"/>
    <dgm:cxn modelId="{A43DD165-DE12-4962-B146-2F8DCE7AFC40}" type="presParOf" srcId="{3A04CFB2-8BFC-41D1-A6AD-9492F9C45EBD}" destId="{5A21394C-88C0-4EB7-A806-459A5CD426CD}" srcOrd="3" destOrd="0" presId="urn:microsoft.com/office/officeart/2005/8/layout/default"/>
    <dgm:cxn modelId="{8E0FA0A6-3072-4F1B-B596-16FFD87CF5FA}" type="presParOf" srcId="{3A04CFB2-8BFC-41D1-A6AD-9492F9C45EBD}" destId="{4874229C-BDA3-49EE-80AE-BB7455174607}" srcOrd="4" destOrd="0" presId="urn:microsoft.com/office/officeart/2005/8/layout/default"/>
    <dgm:cxn modelId="{12E41695-B290-4FDC-A5F7-EEF703C70B6F}" type="presParOf" srcId="{3A04CFB2-8BFC-41D1-A6AD-9492F9C45EBD}" destId="{6E673053-F1DD-4585-8E15-B7E78082D25E}" srcOrd="5" destOrd="0" presId="urn:microsoft.com/office/officeart/2005/8/layout/default"/>
    <dgm:cxn modelId="{3E82BC1B-00BF-457C-BE35-E988FA59E103}" type="presParOf" srcId="{3A04CFB2-8BFC-41D1-A6AD-9492F9C45EBD}" destId="{3A0D00AF-FB02-4FB3-A886-1147446790BF}" srcOrd="6" destOrd="0" presId="urn:microsoft.com/office/officeart/2005/8/layout/default"/>
    <dgm:cxn modelId="{321D06B5-A219-4C5B-A3D7-A5E77F8ACC92}" type="presParOf" srcId="{3A04CFB2-8BFC-41D1-A6AD-9492F9C45EBD}" destId="{B4DE5898-7DC9-491C-901F-D139F998C9C1}" srcOrd="7" destOrd="0" presId="urn:microsoft.com/office/officeart/2005/8/layout/default"/>
    <dgm:cxn modelId="{21077B6D-E489-43D1-992B-4BCA4F70E45E}" type="presParOf" srcId="{3A04CFB2-8BFC-41D1-A6AD-9492F9C45EBD}" destId="{A7F59322-ACE7-440D-8F19-F623CCE328A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4ED451-3ABB-4E9C-9896-A2337D533A17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9B3DFBB-B7A1-4EB8-AA54-B2EA00F7EC78}">
      <dgm:prSet phldrT="[Text]" custT="1"/>
      <dgm:spPr/>
      <dgm:t>
        <a:bodyPr/>
        <a:lstStyle/>
        <a:p>
          <a:r>
            <a:rPr lang="ar-SA" sz="4000" b="1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لاستبدالها بالصحيح</a:t>
          </a:r>
          <a:endParaRPr lang="en-GB" sz="4000" b="1" dirty="0">
            <a:solidFill>
              <a:schemeClr val="tx1"/>
            </a:solidFill>
            <a:latin typeface="Traditional Arabic" panose="02020603050405020304" pitchFamily="18" charset="-78"/>
            <a:cs typeface="Traditional Arabic" panose="02020603050405020304" pitchFamily="18" charset="-78"/>
          </a:endParaRPr>
        </a:p>
      </dgm:t>
    </dgm:pt>
    <dgm:pt modelId="{4C5E2792-EDD5-4E8E-96CA-EA1800BB62DA}" type="parTrans" cxnId="{9EC72A1F-8265-4A67-9122-CD7E38749E96}">
      <dgm:prSet/>
      <dgm:spPr/>
      <dgm:t>
        <a:bodyPr/>
        <a:lstStyle/>
        <a:p>
          <a:endParaRPr lang="en-GB"/>
        </a:p>
      </dgm:t>
    </dgm:pt>
    <dgm:pt modelId="{D36A84A8-4571-48A7-8F73-8A988785050A}" type="sibTrans" cxnId="{9EC72A1F-8265-4A67-9122-CD7E38749E96}">
      <dgm:prSet/>
      <dgm:spPr/>
      <dgm:t>
        <a:bodyPr/>
        <a:lstStyle/>
        <a:p>
          <a:endParaRPr lang="en-GB"/>
        </a:p>
      </dgm:t>
    </dgm:pt>
    <dgm:pt modelId="{9AE4E9C1-8166-4463-8415-54EA01E6DC75}">
      <dgm:prSet phldrT="[Text]" custT="1"/>
      <dgm:spPr/>
      <dgm:t>
        <a:bodyPr/>
        <a:lstStyle/>
        <a:p>
          <a:r>
            <a:rPr lang="ar-SA" sz="4400" b="1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لتجنب الوقوع فيها</a:t>
          </a:r>
          <a:endParaRPr lang="en-GB" sz="4400" b="1" dirty="0">
            <a:solidFill>
              <a:schemeClr val="tx1"/>
            </a:solidFill>
            <a:latin typeface="Traditional Arabic" panose="02020603050405020304" pitchFamily="18" charset="-78"/>
            <a:cs typeface="Traditional Arabic" panose="02020603050405020304" pitchFamily="18" charset="-78"/>
          </a:endParaRPr>
        </a:p>
      </dgm:t>
    </dgm:pt>
    <dgm:pt modelId="{B353864D-E5BA-4731-A8A0-EBAB604C3C70}" type="parTrans" cxnId="{5EF0047B-CD0B-4492-9715-33AEDE6CC463}">
      <dgm:prSet/>
      <dgm:spPr/>
      <dgm:t>
        <a:bodyPr/>
        <a:lstStyle/>
        <a:p>
          <a:endParaRPr lang="en-GB"/>
        </a:p>
      </dgm:t>
    </dgm:pt>
    <dgm:pt modelId="{8D0D6FB1-ABCC-4A81-8194-751D0EBD8C09}" type="sibTrans" cxnId="{5EF0047B-CD0B-4492-9715-33AEDE6CC463}">
      <dgm:prSet/>
      <dgm:spPr/>
      <dgm:t>
        <a:bodyPr/>
        <a:lstStyle/>
        <a:p>
          <a:endParaRPr lang="en-GB"/>
        </a:p>
      </dgm:t>
    </dgm:pt>
    <dgm:pt modelId="{31CBB42C-9CF8-4892-88D0-E337CD9D8F59}" type="pres">
      <dgm:prSet presAssocID="{744ED451-3ABB-4E9C-9896-A2337D533A1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6C26F0C-7862-4D21-98F4-D285FE919992}" type="pres">
      <dgm:prSet presAssocID="{744ED451-3ABB-4E9C-9896-A2337D533A17}" presName="ribbon" presStyleLbl="node1" presStyleIdx="0" presStyleCnt="1" custLinFactNeighborY="-2338"/>
      <dgm:spPr/>
    </dgm:pt>
    <dgm:pt modelId="{CF061B2F-CC89-458D-BB0B-204954D4983E}" type="pres">
      <dgm:prSet presAssocID="{744ED451-3ABB-4E9C-9896-A2337D533A17}" presName="leftArrowText" presStyleLbl="node1" presStyleIdx="0" presStyleCnt="1" custScaleX="13801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E716D37-B2C7-4FC4-8167-CF08D9196254}" type="pres">
      <dgm:prSet presAssocID="{744ED451-3ABB-4E9C-9896-A2337D533A17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C73BFF0-A28D-4CD9-8448-C861EEBF999F}" type="presOf" srcId="{744ED451-3ABB-4E9C-9896-A2337D533A17}" destId="{31CBB42C-9CF8-4892-88D0-E337CD9D8F59}" srcOrd="0" destOrd="0" presId="urn:microsoft.com/office/officeart/2005/8/layout/arrow6"/>
    <dgm:cxn modelId="{562B4CE9-27C9-4100-83DF-0777D7575BDD}" type="presOf" srcId="{9AE4E9C1-8166-4463-8415-54EA01E6DC75}" destId="{6E716D37-B2C7-4FC4-8167-CF08D9196254}" srcOrd="0" destOrd="0" presId="urn:microsoft.com/office/officeart/2005/8/layout/arrow6"/>
    <dgm:cxn modelId="{0984631B-BE48-407E-A1BF-63A1650D1C1A}" type="presOf" srcId="{A9B3DFBB-B7A1-4EB8-AA54-B2EA00F7EC78}" destId="{CF061B2F-CC89-458D-BB0B-204954D4983E}" srcOrd="0" destOrd="0" presId="urn:microsoft.com/office/officeart/2005/8/layout/arrow6"/>
    <dgm:cxn modelId="{9EC72A1F-8265-4A67-9122-CD7E38749E96}" srcId="{744ED451-3ABB-4E9C-9896-A2337D533A17}" destId="{A9B3DFBB-B7A1-4EB8-AA54-B2EA00F7EC78}" srcOrd="0" destOrd="0" parTransId="{4C5E2792-EDD5-4E8E-96CA-EA1800BB62DA}" sibTransId="{D36A84A8-4571-48A7-8F73-8A988785050A}"/>
    <dgm:cxn modelId="{5EF0047B-CD0B-4492-9715-33AEDE6CC463}" srcId="{744ED451-3ABB-4E9C-9896-A2337D533A17}" destId="{9AE4E9C1-8166-4463-8415-54EA01E6DC75}" srcOrd="1" destOrd="0" parTransId="{B353864D-E5BA-4731-A8A0-EBAB604C3C70}" sibTransId="{8D0D6FB1-ABCC-4A81-8194-751D0EBD8C09}"/>
    <dgm:cxn modelId="{24946B9B-C502-47B9-86B5-EDC2816307A7}" type="presParOf" srcId="{31CBB42C-9CF8-4892-88D0-E337CD9D8F59}" destId="{66C26F0C-7862-4D21-98F4-D285FE919992}" srcOrd="0" destOrd="0" presId="urn:microsoft.com/office/officeart/2005/8/layout/arrow6"/>
    <dgm:cxn modelId="{E4FC32B7-7A60-4B05-A645-9257FC44E074}" type="presParOf" srcId="{31CBB42C-9CF8-4892-88D0-E337CD9D8F59}" destId="{CF061B2F-CC89-458D-BB0B-204954D4983E}" srcOrd="1" destOrd="0" presId="urn:microsoft.com/office/officeart/2005/8/layout/arrow6"/>
    <dgm:cxn modelId="{693F239E-7C2D-4DBE-8B25-AE7A96148546}" type="presParOf" srcId="{31CBB42C-9CF8-4892-88D0-E337CD9D8F59}" destId="{6E716D37-B2C7-4FC4-8167-CF08D9196254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A0D12A-9EBE-4741-8608-23FE64282AD1}">
      <dsp:nvSpPr>
        <dsp:cNvPr id="0" name=""/>
        <dsp:cNvSpPr/>
      </dsp:nvSpPr>
      <dsp:spPr>
        <a:xfrm>
          <a:off x="0" y="579723"/>
          <a:ext cx="2753777" cy="1652266"/>
        </a:xfrm>
        <a:prstGeom prst="rect">
          <a:avLst/>
        </a:prstGeom>
        <a:solidFill>
          <a:srgbClr val="B2D76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الاجتهاد من غير أهل الاختصاص</a:t>
          </a:r>
          <a:endParaRPr lang="en-GB" sz="3200" b="1" kern="1200" dirty="0">
            <a:solidFill>
              <a:schemeClr val="tx1"/>
            </a:solidFill>
            <a:latin typeface="Traditional Arabic" panose="02020603050405020304" pitchFamily="18" charset="-78"/>
            <a:cs typeface="Traditional Arabic" panose="02020603050405020304" pitchFamily="18" charset="-78"/>
          </a:endParaRPr>
        </a:p>
      </dsp:txBody>
      <dsp:txXfrm>
        <a:off x="0" y="579723"/>
        <a:ext cx="2753777" cy="1652266"/>
      </dsp:txXfrm>
    </dsp:sp>
    <dsp:sp modelId="{9535BB14-C577-4623-9C52-B168037749D9}">
      <dsp:nvSpPr>
        <dsp:cNvPr id="0" name=""/>
        <dsp:cNvSpPr/>
      </dsp:nvSpPr>
      <dsp:spPr>
        <a:xfrm>
          <a:off x="3024336" y="576071"/>
          <a:ext cx="2753777" cy="1652266"/>
        </a:xfrm>
        <a:prstGeom prst="rect">
          <a:avLst/>
        </a:prstGeom>
        <a:solidFill>
          <a:srgbClr val="B2D76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استعمالها في وسائل الإعلام من غير تثبت</a:t>
          </a:r>
          <a:endParaRPr lang="en-GB" sz="3200" b="1" kern="1200" dirty="0">
            <a:solidFill>
              <a:schemeClr val="tx1"/>
            </a:solidFill>
            <a:latin typeface="Traditional Arabic" panose="02020603050405020304" pitchFamily="18" charset="-78"/>
            <a:cs typeface="Traditional Arabic" panose="02020603050405020304" pitchFamily="18" charset="-78"/>
          </a:endParaRPr>
        </a:p>
      </dsp:txBody>
      <dsp:txXfrm>
        <a:off x="3024336" y="576071"/>
        <a:ext cx="2753777" cy="1652266"/>
      </dsp:txXfrm>
    </dsp:sp>
    <dsp:sp modelId="{4874229C-BDA3-49EE-80AE-BB7455174607}">
      <dsp:nvSpPr>
        <dsp:cNvPr id="0" name=""/>
        <dsp:cNvSpPr/>
      </dsp:nvSpPr>
      <dsp:spPr>
        <a:xfrm>
          <a:off x="6058310" y="588050"/>
          <a:ext cx="2753777" cy="1652266"/>
        </a:xfrm>
        <a:prstGeom prst="rect">
          <a:avLst/>
        </a:prstGeom>
        <a:solidFill>
          <a:srgbClr val="B2D76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ضعف </a:t>
          </a:r>
          <a:r>
            <a:rPr lang="ar-SA" sz="2800" b="1" kern="1200" dirty="0" err="1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المباد</a:t>
          </a:r>
          <a:r>
            <a:rPr lang="ar-EG" sz="2800" b="1" kern="1200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ئ</a:t>
          </a:r>
          <a:r>
            <a:rPr lang="ar-SA" sz="2800" b="1" kern="1200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 اللغوية عند المتحدثين باللغة لع</a:t>
          </a:r>
          <a:r>
            <a:rPr lang="ar-EG" sz="2800" b="1" kern="1200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دم كفاية التأسيس الجيد </a:t>
          </a:r>
          <a:endParaRPr lang="en-GB" sz="2800" b="1" kern="1200" dirty="0">
            <a:solidFill>
              <a:schemeClr val="tx1"/>
            </a:solidFill>
            <a:latin typeface="Traditional Arabic" panose="02020603050405020304" pitchFamily="18" charset="-78"/>
            <a:cs typeface="Traditional Arabic" panose="02020603050405020304" pitchFamily="18" charset="-78"/>
          </a:endParaRPr>
        </a:p>
      </dsp:txBody>
      <dsp:txXfrm>
        <a:off x="6058310" y="588050"/>
        <a:ext cx="2753777" cy="1652266"/>
      </dsp:txXfrm>
    </dsp:sp>
    <dsp:sp modelId="{3A0D00AF-FB02-4FB3-A886-1147446790BF}">
      <dsp:nvSpPr>
        <dsp:cNvPr id="0" name=""/>
        <dsp:cNvSpPr/>
      </dsp:nvSpPr>
      <dsp:spPr>
        <a:xfrm>
          <a:off x="1584165" y="2520288"/>
          <a:ext cx="2753777" cy="1652266"/>
        </a:xfrm>
        <a:prstGeom prst="rect">
          <a:avLst/>
        </a:prstGeom>
        <a:solidFill>
          <a:srgbClr val="B2D76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أخطاء السمع</a:t>
          </a:r>
          <a:endParaRPr lang="en-GB" sz="4000" b="1" kern="1200" dirty="0">
            <a:solidFill>
              <a:schemeClr val="tx1"/>
            </a:solidFill>
            <a:latin typeface="Traditional Arabic" panose="02020603050405020304" pitchFamily="18" charset="-78"/>
            <a:cs typeface="Traditional Arabic" panose="02020603050405020304" pitchFamily="18" charset="-78"/>
          </a:endParaRPr>
        </a:p>
      </dsp:txBody>
      <dsp:txXfrm>
        <a:off x="1584165" y="2520288"/>
        <a:ext cx="2753777" cy="1652266"/>
      </dsp:txXfrm>
    </dsp:sp>
    <dsp:sp modelId="{A7F59322-ACE7-440D-8F19-F623CCE328AA}">
      <dsp:nvSpPr>
        <dsp:cNvPr id="0" name=""/>
        <dsp:cNvSpPr/>
      </dsp:nvSpPr>
      <dsp:spPr>
        <a:xfrm>
          <a:off x="4608501" y="2520288"/>
          <a:ext cx="2753777" cy="1652266"/>
        </a:xfrm>
        <a:prstGeom prst="rect">
          <a:avLst/>
        </a:prstGeom>
        <a:solidFill>
          <a:srgbClr val="B2D76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400" b="1" kern="1200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التقليد</a:t>
          </a:r>
          <a:endParaRPr lang="en-GB" sz="5400" b="1" kern="1200" dirty="0">
            <a:solidFill>
              <a:schemeClr val="tx1"/>
            </a:solidFill>
            <a:latin typeface="Traditional Arabic" panose="02020603050405020304" pitchFamily="18" charset="-78"/>
            <a:cs typeface="Traditional Arabic" panose="02020603050405020304" pitchFamily="18" charset="-78"/>
          </a:endParaRPr>
        </a:p>
      </dsp:txBody>
      <dsp:txXfrm>
        <a:off x="4608501" y="2520288"/>
        <a:ext cx="2753777" cy="16522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26F0C-7862-4D21-98F4-D285FE919992}">
      <dsp:nvSpPr>
        <dsp:cNvPr id="0" name=""/>
        <dsp:cNvSpPr/>
      </dsp:nvSpPr>
      <dsp:spPr>
        <a:xfrm>
          <a:off x="0" y="360044"/>
          <a:ext cx="7543800" cy="301752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61B2F-CC89-458D-BB0B-204954D4983E}">
      <dsp:nvSpPr>
        <dsp:cNvPr id="0" name=""/>
        <dsp:cNvSpPr/>
      </dsp:nvSpPr>
      <dsp:spPr>
        <a:xfrm>
          <a:off x="432048" y="958660"/>
          <a:ext cx="3435869" cy="14785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لاستبدالها بالصحيح</a:t>
          </a:r>
          <a:endParaRPr lang="en-GB" sz="4000" b="1" kern="1200" dirty="0">
            <a:solidFill>
              <a:schemeClr val="tx1"/>
            </a:solidFill>
            <a:latin typeface="Traditional Arabic" panose="02020603050405020304" pitchFamily="18" charset="-78"/>
            <a:cs typeface="Traditional Arabic" panose="02020603050405020304" pitchFamily="18" charset="-78"/>
          </a:endParaRPr>
        </a:p>
      </dsp:txBody>
      <dsp:txXfrm>
        <a:off x="432048" y="958660"/>
        <a:ext cx="3435869" cy="1478584"/>
      </dsp:txXfrm>
    </dsp:sp>
    <dsp:sp modelId="{6E716D37-B2C7-4FC4-8167-CF08D9196254}">
      <dsp:nvSpPr>
        <dsp:cNvPr id="0" name=""/>
        <dsp:cNvSpPr/>
      </dsp:nvSpPr>
      <dsp:spPr>
        <a:xfrm>
          <a:off x="3771900" y="1441463"/>
          <a:ext cx="2942082" cy="14785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6464" rIns="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400" b="1" kern="1200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لتجنب الوقوع فيها</a:t>
          </a:r>
          <a:endParaRPr lang="en-GB" sz="4400" b="1" kern="1200" dirty="0">
            <a:solidFill>
              <a:schemeClr val="tx1"/>
            </a:solidFill>
            <a:latin typeface="Traditional Arabic" panose="02020603050405020304" pitchFamily="18" charset="-78"/>
            <a:cs typeface="Traditional Arabic" panose="02020603050405020304" pitchFamily="18" charset="-78"/>
          </a:endParaRPr>
        </a:p>
      </dsp:txBody>
      <dsp:txXfrm>
        <a:off x="3771900" y="1441463"/>
        <a:ext cx="2942082" cy="1478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7335374-65D1-4A22-B5D0-229BDFCD84AB}" type="datetimeFigureOut">
              <a:rPr lang="ar-SA" smtClean="0"/>
              <a:t>18/05/1439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03D02F1-8B75-4269-BA13-5103F9DCEA6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2744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D02F1-8B75-4269-BA13-5103F9DCEA6A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8223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D02F1-8B75-4269-BA13-5103F9DCEA6A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1518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D02F1-8B75-4269-BA13-5103F9DCEA6A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812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3F94-80C4-4B7C-B5EE-57BCA43C4D8C}" type="datetime1">
              <a:rPr lang="en-GB" smtClean="0"/>
              <a:t>03/02/2018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07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A44D-5EF2-433E-9474-A88C6FD75881}" type="datetime1">
              <a:rPr lang="en-GB" smtClean="0"/>
              <a:t>03/02/2018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81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7E0DA-1876-4ECB-8C94-283C8B744F61}" type="datetime1">
              <a:rPr lang="en-GB" smtClean="0"/>
              <a:t>03/02/2018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55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B99C-0F8B-481B-A5CF-0C64BC3C6327}" type="datetime1">
              <a:rPr lang="en-GB" smtClean="0"/>
              <a:t>03/02/2018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46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4A07-10A0-4C16-B57C-D92901F06588}" type="datetime1">
              <a:rPr lang="en-GB" smtClean="0"/>
              <a:t>03/02/2018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26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4E5D-C627-48DA-BA79-9573E7C65ACE}" type="datetime1">
              <a:rPr lang="en-GB" smtClean="0"/>
              <a:t>03/02/2018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41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4948-E66C-4805-A986-82EC1BE44E84}" type="datetime1">
              <a:rPr lang="en-GB" smtClean="0"/>
              <a:t>03/02/2018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191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536E-EE59-4B2E-8A4E-1C958CA8C703}" type="datetime1">
              <a:rPr lang="en-GB" smtClean="0"/>
              <a:t>03/02/2018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66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DBD6-24E4-4197-B5F5-F7F2688B499E}" type="datetime1">
              <a:rPr lang="en-GB" smtClean="0"/>
              <a:t>03/02/2018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719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9053C7A-14FF-4FA5-873C-20CD4E41A2BB}" type="datetime1">
              <a:rPr lang="en-GB" smtClean="0"/>
              <a:t>03/02/2018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26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7BAA-609A-4400-8EAA-2C787064766A}" type="datetime1">
              <a:rPr lang="en-GB" smtClean="0"/>
              <a:t>03/02/2018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70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7591F9F-0045-440B-A9B5-9F9EA644660C}" type="datetime1">
              <a:rPr lang="en-GB" smtClean="0"/>
              <a:t>03/02/2018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E71653F-CF28-4265-A818-16BE9AC53BB4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57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ftr="0" dt="0"/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060848"/>
            <a:ext cx="8458200" cy="127444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ar-SA" sz="6000" b="1" dirty="0" err="1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سا</a:t>
            </a:r>
            <a:r>
              <a:rPr lang="ar-EG" sz="6000" b="1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دسًا: </a:t>
            </a:r>
            <a:r>
              <a:rPr lang="ar-SA" sz="6000" b="1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الأخطاء الشائعة</a:t>
            </a:r>
          </a:p>
        </p:txBody>
      </p:sp>
      <p:sp>
        <p:nvSpPr>
          <p:cNvPr id="2" name="عنصر نائب لرقم الشريحة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60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29" t="11224" r="6229" b="3381"/>
          <a:stretch/>
        </p:blipFill>
        <p:spPr>
          <a:xfrm>
            <a:off x="-468560" y="44624"/>
            <a:ext cx="9505056" cy="6336704"/>
          </a:xfrm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28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8107"/>
          <a:stretch/>
        </p:blipFill>
        <p:spPr>
          <a:xfrm>
            <a:off x="107504" y="44624"/>
            <a:ext cx="9001000" cy="6245295"/>
          </a:xfrm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80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12</a:t>
            </a:fld>
            <a:endParaRPr lang="en-GB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t="10101" r="2701"/>
          <a:stretch/>
        </p:blipFill>
        <p:spPr>
          <a:xfrm>
            <a:off x="251520" y="116632"/>
            <a:ext cx="8712968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6" r="2565" b="3960"/>
          <a:stretch/>
        </p:blipFill>
        <p:spPr>
          <a:xfrm>
            <a:off x="107504" y="116632"/>
            <a:ext cx="9001000" cy="6336704"/>
          </a:xfrm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29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" t="23523" r="-673" b="9305"/>
          <a:stretch/>
        </p:blipFill>
        <p:spPr>
          <a:xfrm>
            <a:off x="179512" y="188640"/>
            <a:ext cx="8856984" cy="6120680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81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5" b="30202"/>
          <a:stretch/>
        </p:blipFill>
        <p:spPr>
          <a:xfrm>
            <a:off x="179512" y="188640"/>
            <a:ext cx="8784976" cy="5976663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76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 r="4647" b="23070"/>
          <a:stretch/>
        </p:blipFill>
        <p:spPr>
          <a:xfrm>
            <a:off x="107504" y="286604"/>
            <a:ext cx="8856985" cy="5950707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778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1" b="24854"/>
          <a:stretch/>
        </p:blipFill>
        <p:spPr>
          <a:xfrm>
            <a:off x="467544" y="188640"/>
            <a:ext cx="8424935" cy="5976664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798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16110" r="-87" b="6919"/>
          <a:stretch/>
        </p:blipFill>
        <p:spPr>
          <a:xfrm>
            <a:off x="323528" y="188640"/>
            <a:ext cx="8640960" cy="5904656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655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 t="12494" r="8848" b="19484"/>
          <a:stretch/>
        </p:blipFill>
        <p:spPr>
          <a:xfrm>
            <a:off x="179512" y="286604"/>
            <a:ext cx="8712968" cy="5878700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75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840760" cy="93610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ar-SA" sz="48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1- تع</a:t>
            </a:r>
            <a:r>
              <a:rPr lang="ar-EG" sz="48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ريف الخطأ الشائع</a:t>
            </a:r>
            <a:endParaRPr lang="ar-SA" sz="4800" b="1" cap="none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1412776"/>
            <a:ext cx="8686800" cy="4525963"/>
          </a:xfrm>
        </p:spPr>
        <p:txBody>
          <a:bodyPr>
            <a:normAutofit/>
          </a:bodyPr>
          <a:lstStyle/>
          <a:p>
            <a:pPr algn="r" rtl="1">
              <a:buClr>
                <a:srgbClr val="FF0000"/>
              </a:buClr>
            </a:pPr>
            <a:r>
              <a:rPr lang="ar-EG" sz="44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ctr" rtl="1">
              <a:buClr>
                <a:srgbClr val="FF0000"/>
              </a:buClr>
            </a:pPr>
            <a:r>
              <a:rPr lang="ar-EG" sz="44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كثر استعماله مما خالف صحيح اللغة</a:t>
            </a:r>
            <a:r>
              <a:rPr lang="en-US" sz="44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  <a:r>
              <a:rPr lang="ar-EG" sz="44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endParaRPr lang="ar-SA" sz="44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11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 t="25258" r="6111" b="27685"/>
          <a:stretch/>
        </p:blipFill>
        <p:spPr>
          <a:xfrm>
            <a:off x="251520" y="188640"/>
            <a:ext cx="8712968" cy="5976664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905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0" b="12288"/>
          <a:stretch/>
        </p:blipFill>
        <p:spPr>
          <a:xfrm>
            <a:off x="107504" y="44624"/>
            <a:ext cx="8928992" cy="6264696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601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1" b="12289"/>
          <a:stretch/>
        </p:blipFill>
        <p:spPr>
          <a:xfrm>
            <a:off x="251520" y="260648"/>
            <a:ext cx="8712968" cy="5760640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485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14285" r="4769" b="23064"/>
          <a:stretch/>
        </p:blipFill>
        <p:spPr>
          <a:xfrm>
            <a:off x="251520" y="286604"/>
            <a:ext cx="8712968" cy="5878700"/>
          </a:xfrm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742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408712" cy="105422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ar-SA" sz="44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/>
            </a:r>
            <a:br>
              <a:rPr lang="ar-SA" sz="44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</a:br>
            <a:r>
              <a:rPr lang="ar-SA" sz="44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2- أسباب </a:t>
            </a:r>
            <a:r>
              <a:rPr lang="ar-SA" sz="4400" b="1" cap="non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شيوع الأخطاء</a:t>
            </a:r>
            <a:br>
              <a:rPr lang="ar-SA" sz="4400" b="1" cap="non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</a:br>
            <a:endParaRPr lang="en-GB" sz="4400" b="1" cap="none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1851695"/>
              </p:ext>
            </p:extLst>
          </p:nvPr>
        </p:nvGraphicFramePr>
        <p:xfrm>
          <a:off x="179512" y="1340768"/>
          <a:ext cx="8812088" cy="4739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68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8830816" cy="4741987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ar-SA" sz="2800" b="1" u="sng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الرغبة في تعلم اللغة والتدرب على إتقانها</a:t>
            </a:r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ar-SA" sz="2800" b="1" u="sng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الاحتفاظ بمرجع لقواعد اللغة العربية</a:t>
            </a:r>
            <a:r>
              <a:rPr lang="ar-EG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؛ لمراجعة قواعد اللغة الأساسية في المقام الأول، ثم القواعد التفصيلية بحسب الحاجة</a:t>
            </a:r>
            <a:r>
              <a:rPr lang="en-US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  <a:endParaRPr lang="ar-SA" sz="2800" b="1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ar-SA" sz="2800" b="1" u="sng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كثرة القراءة والاستماع </a:t>
            </a:r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لمن عُرف عنهم استقامة لغتهم كتابة ونطقا</a:t>
            </a:r>
            <a:r>
              <a:rPr lang="ar-EG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، وأفضل شيء </a:t>
            </a:r>
          </a:p>
          <a:p>
            <a:pPr marL="0" indent="0" algn="ctr" rtl="1">
              <a:lnSpc>
                <a:spcPct val="150000"/>
              </a:lnSpc>
              <a:buClr>
                <a:srgbClr val="FF0000"/>
              </a:buClr>
              <a:buNone/>
            </a:pPr>
            <a:r>
              <a:rPr lang="ar-EG" sz="2800" b="1" u="sng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EG" sz="2800" b="1" u="sng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قراءة القرآن الكريم، ثم قراءة كتب الأدب التراثية</a:t>
            </a:r>
            <a:r>
              <a:rPr lang="en-US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  <a:endParaRPr lang="ar-SA" sz="2800" b="1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ar-SA" sz="2800" b="1" u="sng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التدرب المستمر على الكتابة والقراءة الجهرية والإلقاء</a:t>
            </a:r>
            <a:r>
              <a:rPr lang="ar-EG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؛ كي تستقيم الملكة اللغوية للفرد</a:t>
            </a:r>
            <a:r>
              <a:rPr lang="en-US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  <a:endParaRPr lang="ar-SA" sz="2800" b="1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GB" sz="28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75656" y="44624"/>
            <a:ext cx="6480720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ar-SA" sz="5400" b="1" cap="none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54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3- </a:t>
            </a:r>
            <a:r>
              <a:rPr lang="ar-SA" sz="5400" b="1" cap="non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طرق معالجتها</a:t>
            </a:r>
            <a:r>
              <a:rPr lang="ar-SA" sz="54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/>
            </a:r>
            <a:br>
              <a:rPr lang="ar-SA" sz="54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</a:br>
            <a:endParaRPr lang="en-GB" sz="5400" b="1" cap="none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11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072008"/>
              </p:ext>
            </p:extLst>
          </p:nvPr>
        </p:nvGraphicFramePr>
        <p:xfrm>
          <a:off x="827584" y="1412776"/>
          <a:ext cx="7543800" cy="3878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475656" y="44624"/>
            <a:ext cx="6480720" cy="12241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ar-SA" sz="500" b="1" cap="none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54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4- </a:t>
            </a:r>
            <a:r>
              <a:rPr lang="ar-EG" sz="54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أهمية معرفتها</a:t>
            </a:r>
            <a:endParaRPr lang="en-GB" sz="5400" b="1" cap="none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4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568951" cy="496855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r" rtl="1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ar-SA" sz="2800" b="1" u="sng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أخطاء صوتية: </a:t>
            </a:r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وذلك بتحريف صوت أو أكثر في الكلم</a:t>
            </a:r>
            <a:r>
              <a:rPr lang="ar-EG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ة۔</a:t>
            </a:r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marL="0" indent="0" algn="r" rtl="1">
              <a:lnSpc>
                <a:spcPct val="100000"/>
              </a:lnSpc>
              <a:buClr>
                <a:srgbClr val="FF0000"/>
              </a:buClr>
              <a:buNone/>
            </a:pPr>
            <a:r>
              <a:rPr lang="ar-SA" sz="28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          مثل: </a:t>
            </a:r>
            <a:r>
              <a:rPr lang="ar-SA" sz="2800" b="1" dirty="0" smtClean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زغزغة، والصواب دغدغة</a:t>
            </a:r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</a:p>
          <a:p>
            <a:pPr algn="r" rtl="1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ar-SA" sz="2800" b="1" u="sng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أخطاء إملائية: </a:t>
            </a:r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وذلك بمخالفة قواعد الإملاء</a:t>
            </a:r>
            <a:r>
              <a:rPr lang="ar-EG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۔</a:t>
            </a:r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marL="0" indent="0" algn="r" rtl="1">
              <a:lnSpc>
                <a:spcPct val="100000"/>
              </a:lnSpc>
              <a:buClr>
                <a:srgbClr val="FF0000"/>
              </a:buClr>
              <a:buNone/>
            </a:pPr>
            <a:r>
              <a:rPr lang="ar-SA" sz="28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       مثل: </a:t>
            </a:r>
            <a:r>
              <a:rPr lang="ar-SA" sz="2800" b="1" dirty="0" smtClean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هاذه، لاكن، إبن. والصواب: هذه،لكن، ابن</a:t>
            </a:r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</a:p>
          <a:p>
            <a:pPr algn="r" rtl="1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ar-SA" sz="2800" b="1" u="sng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أخطاء صرفية: </a:t>
            </a:r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وذلك بمخالفة القواعد الصرفية. </a:t>
            </a:r>
          </a:p>
          <a:p>
            <a:pPr marL="0" indent="0" algn="r" rtl="1">
              <a:lnSpc>
                <a:spcPct val="100000"/>
              </a:lnSpc>
              <a:buClr>
                <a:srgbClr val="FF0000"/>
              </a:buClr>
              <a:buNone/>
            </a:pPr>
            <a:r>
              <a:rPr lang="ar-SA" sz="28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        مثل: </a:t>
            </a:r>
            <a:r>
              <a:rPr lang="ar-SA" sz="2800" b="1" dirty="0" smtClean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مبروك للفائز، والصواب: مبارك للفائز.</a:t>
            </a:r>
          </a:p>
          <a:p>
            <a:pPr algn="r" rtl="1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ar-SA" sz="2800" b="1" u="sng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أخطاء نحوية: </a:t>
            </a:r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وذلك بمخالفة القواعد النحوية. </a:t>
            </a:r>
          </a:p>
          <a:p>
            <a:pPr marL="0" indent="0" algn="r" rtl="1">
              <a:lnSpc>
                <a:spcPct val="100000"/>
              </a:lnSpc>
              <a:buClr>
                <a:srgbClr val="FF0000"/>
              </a:buClr>
              <a:buNone/>
            </a:pPr>
            <a:r>
              <a:rPr lang="ar-SA" sz="28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      مثل: </a:t>
            </a:r>
            <a:r>
              <a:rPr lang="ar-SA" sz="2800" b="1" dirty="0" smtClean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إنَّ زيد</a:t>
            </a:r>
            <a:r>
              <a:rPr lang="ar-EG" sz="2800" b="1" dirty="0" smtClean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ٌ</a:t>
            </a:r>
            <a:r>
              <a:rPr lang="ar-SA" sz="2800" b="1" dirty="0" smtClean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كريمًا، والصواب: إنَّ زيدًا كريمٌ</a:t>
            </a:r>
            <a:r>
              <a:rPr lang="en-US" sz="2800" b="1" dirty="0" smtClean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  <a:endParaRPr lang="en-GB" sz="2800" b="1" dirty="0">
              <a:solidFill>
                <a:srgbClr val="0070C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75656" y="44624"/>
            <a:ext cx="6480720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ar-SA" sz="500" b="1" cap="none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60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5- </a:t>
            </a:r>
            <a:r>
              <a:rPr lang="ar-EG" sz="60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أنواعها</a:t>
            </a:r>
            <a:endParaRPr lang="en-GB" sz="6000" b="1" cap="none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85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764704"/>
            <a:ext cx="7543801" cy="431139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r" rtl="1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ar-SA" sz="3200" b="1" u="sng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أخطاء لغوية: </a:t>
            </a:r>
            <a:r>
              <a:rPr lang="ar-SA" sz="32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وذلك بمخالفة القواعد اللغوية، وهي كثيرة، </a:t>
            </a:r>
            <a:endParaRPr lang="ar-SA" sz="3200" b="1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200" b="1" u="sng" dirty="0" smtClean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منها </a:t>
            </a:r>
            <a:r>
              <a:rPr lang="ar-SA" sz="3200" b="1" u="sng" dirty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يكون بتذكير ما حقه التأنيث.</a:t>
            </a:r>
          </a:p>
          <a:p>
            <a:pPr marL="0" indent="0" algn="r" rtl="1">
              <a:buClr>
                <a:srgbClr val="FF0000"/>
              </a:buClr>
              <a:buNone/>
            </a:pPr>
            <a:r>
              <a:rPr lang="ar-SA" sz="3200" b="1" dirty="0" smtClean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   مثل</a:t>
            </a:r>
            <a:r>
              <a:rPr lang="ar-SA" sz="32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: هذا الفأس، والصواب: هذه الفأس، </a:t>
            </a:r>
            <a:endParaRPr lang="ar-SA" sz="3200" b="1" dirty="0" smtClean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ar-SA" sz="3200" b="1" u="sng" dirty="0" smtClean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ومنها </a:t>
            </a:r>
            <a:r>
              <a:rPr lang="ar-SA" sz="3200" b="1" u="sng" dirty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يكون باستخدام كلمة باعتبار معنى غير صحيح، </a:t>
            </a:r>
            <a:endParaRPr lang="ar-SA" sz="3200" b="1" u="sng" dirty="0" smtClean="0">
              <a:solidFill>
                <a:srgbClr val="0070C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marL="0" indent="0" algn="r" rtl="1">
              <a:buClr>
                <a:srgbClr val="FF0000"/>
              </a:buClr>
              <a:buNone/>
            </a:pPr>
            <a:r>
              <a:rPr lang="ar-SA" sz="32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200" b="1" dirty="0" smtClean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   مثل</a:t>
            </a:r>
            <a:r>
              <a:rPr lang="ar-SA" sz="32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: فكّ سراحه، والصواب: فكّ قيده.</a:t>
            </a:r>
            <a:endParaRPr lang="en-GB" sz="3200" b="1" dirty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عنصر نائب لرقم الشريحة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25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22959" y="44624"/>
            <a:ext cx="7543800" cy="72008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ar-SA" sz="4400" b="1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6- ج</a:t>
            </a:r>
            <a:r>
              <a:rPr lang="ar-EG" sz="4400" b="1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دول لبعض الأخطاء الشائعة</a:t>
            </a:r>
            <a:endParaRPr lang="ar-SA" sz="4400" b="1" dirty="0">
              <a:solidFill>
                <a:srgbClr val="FF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8</a:t>
            </a:fld>
            <a:endParaRPr lang="en-GB"/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7684" y="-711462"/>
            <a:ext cx="5544616" cy="8640963"/>
          </a:xfrm>
        </p:spPr>
      </p:pic>
    </p:spTree>
    <p:extLst>
      <p:ext uri="{BB962C8B-B14F-4D97-AF65-F5344CB8AC3E}">
        <p14:creationId xmlns:p14="http://schemas.microsoft.com/office/powerpoint/2010/main" val="355681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6983" cy="6384310"/>
          </a:xfrm>
          <a:prstGeom prst="rect">
            <a:avLst/>
          </a:prstGeom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653F-CF28-4265-A818-16BE9AC53BB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0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213</TotalTime>
  <Words>298</Words>
  <Application>Microsoft Office PowerPoint</Application>
  <PresentationFormat>عرض على الشاشة (3:4)‏</PresentationFormat>
  <Paragraphs>63</Paragraphs>
  <Slides>23</Slides>
  <Notes>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Traditional Arabic</vt:lpstr>
      <vt:lpstr>Wingdings</vt:lpstr>
      <vt:lpstr>أثر رجعي</vt:lpstr>
      <vt:lpstr>عرض تقديمي في PowerPoint</vt:lpstr>
      <vt:lpstr>1- تعريف الخطأ الشائع</vt:lpstr>
      <vt:lpstr> 2- أسباب شيوع الأخطاء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6- جدول لبعض الأخطاء الشائعة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Kamal</dc:creator>
  <cp:lastModifiedBy>MAC BOOK PRO</cp:lastModifiedBy>
  <cp:revision>45</cp:revision>
  <dcterms:created xsi:type="dcterms:W3CDTF">2018-01-28T15:52:13Z</dcterms:created>
  <dcterms:modified xsi:type="dcterms:W3CDTF">2018-02-03T15:01:35Z</dcterms:modified>
</cp:coreProperties>
</file>