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9" r:id="rId5"/>
    <p:sldId id="259" r:id="rId6"/>
    <p:sldId id="260" r:id="rId7"/>
    <p:sldId id="262" r:id="rId8"/>
    <p:sldId id="263" r:id="rId9"/>
    <p:sldId id="264" r:id="rId10"/>
    <p:sldId id="265" r:id="rId11"/>
    <p:sldId id="270" r:id="rId12"/>
    <p:sldId id="266" r:id="rId13"/>
    <p:sldId id="267" r:id="rId14"/>
    <p:sldId id="268" r:id="rId15"/>
    <p:sldId id="271" r:id="rId16"/>
    <p:sldId id="288" r:id="rId17"/>
    <p:sldId id="269" r:id="rId18"/>
    <p:sldId id="272" r:id="rId19"/>
    <p:sldId id="273" r:id="rId20"/>
    <p:sldId id="274" r:id="rId21"/>
    <p:sldId id="281" r:id="rId22"/>
    <p:sldId id="275" r:id="rId23"/>
    <p:sldId id="276" r:id="rId24"/>
    <p:sldId id="289" r:id="rId25"/>
    <p:sldId id="277" r:id="rId26"/>
    <p:sldId id="278" r:id="rId27"/>
    <p:sldId id="284" r:id="rId28"/>
    <p:sldId id="285" r:id="rId29"/>
    <p:sldId id="286" r:id="rId30"/>
    <p:sldId id="280" r:id="rId31"/>
    <p:sldId id="283" r:id="rId32"/>
    <p:sldId id="287" r:id="rId33"/>
    <p:sldId id="261"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09" autoAdjust="0"/>
  </p:normalViewPr>
  <p:slideViewPr>
    <p:cSldViewPr>
      <p:cViewPr varScale="1">
        <p:scale>
          <a:sx n="47" d="100"/>
          <a:sy n="47" d="100"/>
        </p:scale>
        <p:origin x="-11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038FF6C-7E9A-49BB-9A75-13583C785C26}" type="datetimeFigureOut">
              <a:rPr lang="en-US" smtClean="0"/>
              <a:pPr/>
              <a:t>12/6/2012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A946578-F802-4429-8AB7-A5642A9276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38FF6C-7E9A-49BB-9A75-13583C785C26}" type="datetimeFigureOut">
              <a:rPr lang="en-US" smtClean="0"/>
              <a:pPr/>
              <a:t>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946578-F802-4429-8AB7-A5642A9276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38FF6C-7E9A-49BB-9A75-13583C785C26}" type="datetimeFigureOut">
              <a:rPr lang="en-US" smtClean="0"/>
              <a:pPr/>
              <a:t>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946578-F802-4429-8AB7-A5642A9276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38FF6C-7E9A-49BB-9A75-13583C785C26}" type="datetimeFigureOut">
              <a:rPr lang="en-US" smtClean="0"/>
              <a:pPr/>
              <a:t>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946578-F802-4429-8AB7-A5642A92768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038FF6C-7E9A-49BB-9A75-13583C785C26}" type="datetimeFigureOut">
              <a:rPr lang="en-US" smtClean="0"/>
              <a:pPr/>
              <a:t>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946578-F802-4429-8AB7-A5642A92768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38FF6C-7E9A-49BB-9A75-13583C785C26}" type="datetimeFigureOut">
              <a:rPr lang="en-US" smtClean="0"/>
              <a:pPr/>
              <a:t>12/6/2012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A946578-F802-4429-8AB7-A5642A92768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38FF6C-7E9A-49BB-9A75-13583C785C26}" type="datetimeFigureOut">
              <a:rPr lang="en-US" smtClean="0"/>
              <a:pPr/>
              <a:t>12/6/2012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A946578-F802-4429-8AB7-A5642A92768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038FF6C-7E9A-49BB-9A75-13583C785C26}" type="datetimeFigureOut">
              <a:rPr lang="en-US" smtClean="0"/>
              <a:pPr/>
              <a:t>12/6/2012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A946578-F802-4429-8AB7-A5642A92768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038FF6C-7E9A-49BB-9A75-13583C785C26}" type="datetimeFigureOut">
              <a:rPr lang="en-US" smtClean="0"/>
              <a:pPr/>
              <a:t>12/6/2012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A946578-F802-4429-8AB7-A5642A9276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038FF6C-7E9A-49BB-9A75-13583C785C26}" type="datetimeFigureOut">
              <a:rPr lang="en-US" smtClean="0"/>
              <a:pPr/>
              <a:t>12/6/2012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A946578-F802-4429-8AB7-A5642A92768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038FF6C-7E9A-49BB-9A75-13583C785C26}" type="datetimeFigureOut">
              <a:rPr lang="en-US" smtClean="0"/>
              <a:pPr/>
              <a:t>12/6/2012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A946578-F802-4429-8AB7-A5642A92768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038FF6C-7E9A-49BB-9A75-13583C785C26}" type="datetimeFigureOut">
              <a:rPr lang="en-US" smtClean="0"/>
              <a:pPr/>
              <a:t>12/6/2012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A946578-F802-4429-8AB7-A5642A9276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6.jpeg"/><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5.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image" Target="../media/image75.png"/><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34.bin"/></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35.bin"/><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36.bin"/></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 y="3962400"/>
            <a:ext cx="8915400" cy="2895600"/>
            <a:chOff x="76200" y="3962400"/>
            <a:chExt cx="8915400" cy="2895600"/>
          </a:xfrm>
        </p:grpSpPr>
        <p:sp>
          <p:nvSpPr>
            <p:cNvPr id="5" name="Rectangle 4"/>
            <p:cNvSpPr/>
            <p:nvPr/>
          </p:nvSpPr>
          <p:spPr>
            <a:xfrm>
              <a:off x="76200" y="6027003"/>
              <a:ext cx="8915400" cy="830997"/>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Note:</a:t>
              </a:r>
              <a:r>
                <a:rPr lang="en-US" sz="2400" dirty="0">
                  <a:latin typeface="Times New Roman" pitchFamily="18" charset="0"/>
                  <a:cs typeface="Times New Roman" pitchFamily="18" charset="0"/>
                </a:rPr>
                <a:t> This PowerPoint is only a summary and your main source should be the book.</a:t>
              </a:r>
            </a:p>
          </p:txBody>
        </p:sp>
        <p:sp>
          <p:nvSpPr>
            <p:cNvPr id="8" name="Subtitle 2"/>
            <p:cNvSpPr txBox="1">
              <a:spLocks/>
            </p:cNvSpPr>
            <p:nvPr/>
          </p:nvSpPr>
          <p:spPr>
            <a:xfrm>
              <a:off x="1143000" y="3962400"/>
              <a:ext cx="6019800" cy="990600"/>
            </a:xfrm>
            <a:prstGeom prst="rect">
              <a:avLst/>
            </a:prstGeom>
          </p:spPr>
          <p:txBody>
            <a:bodyPr vert="horz">
              <a:no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ar-SA" sz="2800" b="0"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Lecturer : FATEN AL-HUSSAIN</a:t>
              </a:r>
              <a:endPar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grpSp>
      <p:sp>
        <p:nvSpPr>
          <p:cNvPr id="9" name="Rectangle 3"/>
          <p:cNvSpPr>
            <a:spLocks noGrp="1" noChangeArrowheads="1"/>
          </p:cNvSpPr>
          <p:nvPr>
            <p:ph type="subTitle" idx="1"/>
          </p:nvPr>
        </p:nvSpPr>
        <p:spPr>
          <a:xfrm>
            <a:off x="228600" y="1828800"/>
            <a:ext cx="8610600" cy="1066800"/>
          </a:xfrm>
        </p:spPr>
        <p:txBody>
          <a:bodyPr>
            <a:noAutofit/>
          </a:bodyPr>
          <a:lstStyle/>
          <a:p>
            <a:pPr marL="342900" indent="-342900" algn="ctr"/>
            <a:r>
              <a:rPr lang="en-US" altLang="en-US" sz="6000" b="1" dirty="0" smtClean="0">
                <a:solidFill>
                  <a:srgbClr val="00B050"/>
                </a:solidFill>
                <a:latin typeface="Times New Roman" pitchFamily="18" charset="0"/>
                <a:cs typeface="Times New Roman" pitchFamily="18" charset="0"/>
              </a:rPr>
              <a:t>The Normal </a:t>
            </a:r>
            <a:r>
              <a:rPr lang="en-US" sz="6000" b="1" dirty="0" smtClean="0">
                <a:solidFill>
                  <a:srgbClr val="00B050"/>
                </a:solidFill>
                <a:latin typeface="Times New Roman" pitchFamily="18" charset="0"/>
                <a:cs typeface="Times New Roman" pitchFamily="18" charset="0"/>
              </a:rPr>
              <a:t>Distribution</a:t>
            </a:r>
          </a:p>
        </p:txBody>
      </p:sp>
      <p:sp>
        <p:nvSpPr>
          <p:cNvPr id="10" name="Title 1"/>
          <p:cNvSpPr txBox="1">
            <a:spLocks/>
          </p:cNvSpPr>
          <p:nvPr/>
        </p:nvSpPr>
        <p:spPr>
          <a:xfrm>
            <a:off x="2209800" y="-127000"/>
            <a:ext cx="4267200" cy="10414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Chapter(6)</a:t>
            </a:r>
            <a:endParaRPr kumimoji="0" lang="en-US" sz="6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51795"/>
            <a:ext cx="9067800" cy="4401205"/>
          </a:xfrm>
          <a:prstGeom prst="rect">
            <a:avLst/>
          </a:prstGeom>
        </p:spPr>
        <p:txBody>
          <a:bodyPr wrap="square">
            <a:spAutoFit/>
          </a:bodyPr>
          <a:lstStyle/>
          <a:p>
            <a:pPr>
              <a:buClr>
                <a:schemeClr val="accent1"/>
              </a:buClr>
              <a:buFont typeface="Wingdings" pitchFamily="2" charset="2"/>
              <a:buChar char="q"/>
            </a:pPr>
            <a:r>
              <a:rPr lang="en-US" altLang="en-US" sz="2800" dirty="0" smtClean="0">
                <a:latin typeface="Times New Roman" pitchFamily="18" charset="0"/>
                <a:cs typeface="Times New Roman" pitchFamily="18" charset="0"/>
              </a:rPr>
              <a:t> The area under </a:t>
            </a:r>
            <a:r>
              <a:rPr lang="en-US" altLang="en-US" sz="2800" b="1" u="sng" dirty="0" smtClean="0">
                <a:latin typeface="Times New Roman" pitchFamily="18" charset="0"/>
                <a:cs typeface="Times New Roman" pitchFamily="18" charset="0"/>
              </a:rPr>
              <a:t>the normal distribution curve </a:t>
            </a:r>
            <a:r>
              <a:rPr lang="en-US" altLang="en-US" sz="2800" dirty="0" smtClean="0">
                <a:latin typeface="Times New Roman" pitchFamily="18" charset="0"/>
                <a:cs typeface="Times New Roman" pitchFamily="18" charset="0"/>
              </a:rPr>
              <a:t>that lies within </a:t>
            </a:r>
          </a:p>
          <a:p>
            <a:pPr lvl="1">
              <a:buClr>
                <a:srgbClr val="00B050"/>
              </a:buClr>
              <a:buSzPct val="82000"/>
              <a:buFont typeface="Wingdings" pitchFamily="2" charset="2"/>
              <a:buChar char="Ø"/>
            </a:pPr>
            <a:r>
              <a:rPr lang="en-US" altLang="en-US" sz="2800" dirty="0" smtClean="0">
                <a:latin typeface="Times New Roman" pitchFamily="18" charset="0"/>
                <a:cs typeface="Times New Roman" pitchFamily="18" charset="0"/>
              </a:rPr>
              <a:t> </a:t>
            </a:r>
            <a:r>
              <a:rPr lang="en-US" altLang="en-US" sz="2800" dirty="0" smtClean="0">
                <a:solidFill>
                  <a:schemeClr val="accent2"/>
                </a:solidFill>
                <a:latin typeface="Times New Roman" pitchFamily="18" charset="0"/>
                <a:cs typeface="Times New Roman" pitchFamily="18" charset="0"/>
              </a:rPr>
              <a:t>one</a:t>
            </a:r>
            <a:r>
              <a:rPr lang="en-US" altLang="en-US" sz="2800" dirty="0" smtClean="0">
                <a:latin typeface="Times New Roman" pitchFamily="18" charset="0"/>
                <a:cs typeface="Times New Roman" pitchFamily="18" charset="0"/>
              </a:rPr>
              <a:t> standard deviation of the mean is approximately </a:t>
            </a:r>
            <a:r>
              <a:rPr lang="en-US" altLang="en-US" sz="2800" dirty="0" smtClean="0">
                <a:solidFill>
                  <a:schemeClr val="accent2"/>
                </a:solidFill>
                <a:latin typeface="Times New Roman" pitchFamily="18" charset="0"/>
                <a:cs typeface="Times New Roman" pitchFamily="18" charset="0"/>
              </a:rPr>
              <a:t>0.68 (68%). The interval between  (           ,           )</a:t>
            </a:r>
          </a:p>
          <a:p>
            <a:pPr lvl="1">
              <a:buClr>
                <a:srgbClr val="00B050"/>
              </a:buClr>
              <a:buSzPct val="82000"/>
            </a:pPr>
            <a:endParaRPr lang="en-US" altLang="en-US" sz="2800" dirty="0" smtClean="0">
              <a:solidFill>
                <a:schemeClr val="accent2"/>
              </a:solidFill>
              <a:latin typeface="Times New Roman" pitchFamily="18" charset="0"/>
              <a:cs typeface="Times New Roman" pitchFamily="18" charset="0"/>
            </a:endParaRPr>
          </a:p>
          <a:p>
            <a:pPr lvl="1">
              <a:buClr>
                <a:srgbClr val="00B050"/>
              </a:buClr>
              <a:buSzPct val="81000"/>
              <a:buFont typeface="Wingdings" pitchFamily="2" charset="2"/>
              <a:buChar char="Ø"/>
            </a:pPr>
            <a:r>
              <a:rPr lang="en-US" altLang="en-US" sz="2800" dirty="0" smtClean="0">
                <a:solidFill>
                  <a:schemeClr val="accent2"/>
                </a:solidFill>
                <a:latin typeface="Times New Roman" pitchFamily="18" charset="0"/>
                <a:cs typeface="Times New Roman" pitchFamily="18" charset="0"/>
              </a:rPr>
              <a:t>two</a:t>
            </a:r>
            <a:r>
              <a:rPr lang="en-US" altLang="en-US" sz="2800" dirty="0" smtClean="0">
                <a:latin typeface="Times New Roman" pitchFamily="18" charset="0"/>
                <a:cs typeface="Times New Roman" pitchFamily="18" charset="0"/>
              </a:rPr>
              <a:t> standard deviations of the mean is approximately </a:t>
            </a:r>
            <a:r>
              <a:rPr lang="en-US" altLang="en-US" sz="2800" dirty="0" smtClean="0">
                <a:solidFill>
                  <a:schemeClr val="accent2"/>
                </a:solidFill>
                <a:latin typeface="Times New Roman" pitchFamily="18" charset="0"/>
                <a:cs typeface="Times New Roman" pitchFamily="18" charset="0"/>
              </a:rPr>
              <a:t>0.95 (95%). The interval between  (                ,               )</a:t>
            </a:r>
          </a:p>
          <a:p>
            <a:pPr lvl="1">
              <a:buClr>
                <a:srgbClr val="00B050"/>
              </a:buClr>
              <a:buSzPct val="81000"/>
            </a:pPr>
            <a:endParaRPr lang="en-US" altLang="en-US" sz="2800" dirty="0" smtClean="0">
              <a:solidFill>
                <a:schemeClr val="accent2"/>
              </a:solidFill>
              <a:latin typeface="Times New Roman" pitchFamily="18" charset="0"/>
              <a:cs typeface="Times New Roman" pitchFamily="18" charset="0"/>
            </a:endParaRPr>
          </a:p>
          <a:p>
            <a:pPr lvl="1">
              <a:buClr>
                <a:srgbClr val="00B050"/>
              </a:buClr>
              <a:buSzPct val="81000"/>
              <a:buFont typeface="Wingdings" pitchFamily="2" charset="2"/>
              <a:buChar char="Ø"/>
            </a:pPr>
            <a:r>
              <a:rPr lang="en-US" altLang="en-US" sz="2800" dirty="0" smtClean="0">
                <a:solidFill>
                  <a:schemeClr val="accent2"/>
                </a:solidFill>
                <a:latin typeface="Times New Roman" pitchFamily="18" charset="0"/>
                <a:cs typeface="Times New Roman" pitchFamily="18" charset="0"/>
              </a:rPr>
              <a:t>three</a:t>
            </a:r>
            <a:r>
              <a:rPr lang="en-US" altLang="en-US" sz="2800" dirty="0" smtClean="0">
                <a:latin typeface="Times New Roman" pitchFamily="18" charset="0"/>
                <a:cs typeface="Times New Roman" pitchFamily="18" charset="0"/>
              </a:rPr>
              <a:t> standard deviations of the mean is approximately </a:t>
            </a:r>
            <a:r>
              <a:rPr lang="en-US" altLang="en-US" sz="2800" dirty="0" smtClean="0">
                <a:solidFill>
                  <a:schemeClr val="accent2"/>
                </a:solidFill>
                <a:latin typeface="Times New Roman" pitchFamily="18" charset="0"/>
                <a:cs typeface="Times New Roman" pitchFamily="18" charset="0"/>
              </a:rPr>
              <a:t>0.997 (99.7%). The interval between  (               ,             )</a:t>
            </a:r>
          </a:p>
        </p:txBody>
      </p:sp>
      <p:sp>
        <p:nvSpPr>
          <p:cNvPr id="3" name="Rectangle 2"/>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pic>
        <p:nvPicPr>
          <p:cNvPr id="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781800" y="1905000"/>
            <a:ext cx="914400" cy="548640"/>
          </a:xfrm>
          <a:prstGeom prst="rect">
            <a:avLst/>
          </a:prstGeom>
          <a:noFill/>
        </p:spPr>
      </p:pic>
      <p:pic>
        <p:nvPicPr>
          <p:cNvPr id="6"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15000" y="1866900"/>
            <a:ext cx="952500" cy="571500"/>
          </a:xfrm>
          <a:prstGeom prst="rect">
            <a:avLst/>
          </a:prstGeom>
          <a:noFill/>
        </p:spPr>
      </p:pic>
      <p:pic>
        <p:nvPicPr>
          <p:cNvPr id="7"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39000" y="3169941"/>
            <a:ext cx="1295400" cy="563859"/>
          </a:xfrm>
          <a:prstGeom prst="rect">
            <a:avLst/>
          </a:prstGeom>
          <a:noFill/>
        </p:spPr>
      </p:pic>
      <p:pic>
        <p:nvPicPr>
          <p:cNvPr id="8"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15000" y="3124200"/>
            <a:ext cx="1255183" cy="610630"/>
          </a:xfrm>
          <a:prstGeom prst="rect">
            <a:avLst/>
          </a:prstGeom>
          <a:noFill/>
        </p:spPr>
      </p:pic>
      <p:pic>
        <p:nvPicPr>
          <p:cNvPr id="9"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172200" y="4419600"/>
            <a:ext cx="1174750" cy="571500"/>
          </a:xfrm>
          <a:prstGeom prst="rect">
            <a:avLst/>
          </a:prstGeom>
          <a:noFill/>
        </p:spPr>
      </p:pic>
      <p:pic>
        <p:nvPicPr>
          <p:cNvPr id="10"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594600" y="4497859"/>
            <a:ext cx="1092200" cy="53134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1219200" y="381000"/>
            <a:ext cx="6019800" cy="609600"/>
          </a:xfrm>
        </p:spPr>
        <p:txBody>
          <a:bodyPr>
            <a:normAutofit/>
          </a:bodyPr>
          <a:lstStyle/>
          <a:p>
            <a:pPr algn="ctr">
              <a:defRPr/>
            </a:pPr>
            <a:r>
              <a:rPr lang="en-US" altLang="en-US" sz="2400" dirty="0" smtClean="0">
                <a:solidFill>
                  <a:srgbClr val="FF0000"/>
                </a:solidFill>
                <a:effectLst/>
                <a:latin typeface="Times New Roman" pitchFamily="18" charset="0"/>
                <a:cs typeface="Times New Roman" pitchFamily="18" charset="0"/>
              </a:rPr>
              <a:t>  (Areas Under the Normal Curve)</a:t>
            </a:r>
          </a:p>
        </p:txBody>
      </p:sp>
      <p:sp>
        <p:nvSpPr>
          <p:cNvPr id="21" name="TextBox 20"/>
          <p:cNvSpPr txBox="1"/>
          <p:nvPr/>
        </p:nvSpPr>
        <p:spPr>
          <a:xfrm>
            <a:off x="1587352" y="0"/>
            <a:ext cx="5956448" cy="523220"/>
          </a:xfrm>
          <a:prstGeom prst="rect">
            <a:avLst/>
          </a:prstGeom>
          <a:noFill/>
        </p:spPr>
        <p:txBody>
          <a:bodyPr wrap="square" rtlCol="0">
            <a:spAutoFit/>
          </a:bodyPr>
          <a:lstStyle/>
          <a:p>
            <a:r>
              <a:rPr lang="en-US" sz="2800" u="sng" dirty="0" smtClean="0">
                <a:solidFill>
                  <a:srgbClr val="00B050"/>
                </a:solidFill>
                <a:latin typeface="Times New Roman" pitchFamily="18" charset="0"/>
                <a:cs typeface="Times New Roman" pitchFamily="18" charset="0"/>
              </a:rPr>
              <a:t>Empirical Rule: Normal Distribution</a:t>
            </a:r>
            <a:endParaRPr lang="en-US" sz="2800" u="sng" dirty="0">
              <a:solidFill>
                <a:srgbClr val="00B050"/>
              </a:solidFill>
              <a:latin typeface="Times New Roman" pitchFamily="18" charset="0"/>
              <a:cs typeface="Times New Roman" pitchFamily="18" charset="0"/>
            </a:endParaRPr>
          </a:p>
        </p:txBody>
      </p:sp>
      <p:sp>
        <p:nvSpPr>
          <p:cNvPr id="22" name="Rectangle 21"/>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grpSp>
        <p:nvGrpSpPr>
          <p:cNvPr id="35" name="Group 34"/>
          <p:cNvGrpSpPr/>
          <p:nvPr/>
        </p:nvGrpSpPr>
        <p:grpSpPr>
          <a:xfrm>
            <a:off x="1143000" y="914400"/>
            <a:ext cx="7010400" cy="5181600"/>
            <a:chOff x="685800" y="-152400"/>
            <a:chExt cx="8382000" cy="6553200"/>
          </a:xfrm>
        </p:grpSpPr>
        <p:pic>
          <p:nvPicPr>
            <p:cNvPr id="36" name="Picture 35"/>
            <p:cNvPicPr/>
            <p:nvPr/>
          </p:nvPicPr>
          <p:blipFill>
            <a:blip r:embed="rId2"/>
            <a:srcRect/>
            <a:stretch>
              <a:fillRect/>
            </a:stretch>
          </p:blipFill>
          <p:spPr bwMode="auto">
            <a:xfrm>
              <a:off x="685800" y="-152400"/>
              <a:ext cx="8382000" cy="6096000"/>
            </a:xfrm>
            <a:prstGeom prst="rect">
              <a:avLst/>
            </a:prstGeom>
            <a:noFill/>
            <a:ln w="9525">
              <a:noFill/>
              <a:miter lim="800000"/>
              <a:headEnd/>
              <a:tailEnd/>
            </a:ln>
          </p:spPr>
        </p:pic>
        <p:cxnSp>
          <p:nvCxnSpPr>
            <p:cNvPr id="37" name="AutoShape 1"/>
            <p:cNvCxnSpPr>
              <a:cxnSpLocks noChangeShapeType="1"/>
            </p:cNvCxnSpPr>
            <p:nvPr/>
          </p:nvCxnSpPr>
          <p:spPr bwMode="auto">
            <a:xfrm flipV="1">
              <a:off x="1504950" y="6381750"/>
              <a:ext cx="6496050" cy="19050"/>
            </a:xfrm>
            <a:prstGeom prst="straightConnector1">
              <a:avLst/>
            </a:prstGeom>
            <a:noFill/>
            <a:ln w="34925">
              <a:solidFill>
                <a:srgbClr val="660066"/>
              </a:solidFill>
              <a:round/>
              <a:headEnd type="triangle" w="lg" len="lg"/>
              <a:tailEnd type="triangle" w="lg" len="lg"/>
            </a:ln>
          </p:spPr>
        </p:cxnSp>
        <p:cxnSp>
          <p:nvCxnSpPr>
            <p:cNvPr id="38" name="AutoShape 2"/>
            <p:cNvCxnSpPr>
              <a:cxnSpLocks noChangeShapeType="1"/>
            </p:cNvCxnSpPr>
            <p:nvPr/>
          </p:nvCxnSpPr>
          <p:spPr bwMode="auto">
            <a:xfrm>
              <a:off x="2667000" y="6094412"/>
              <a:ext cx="4191000" cy="1588"/>
            </a:xfrm>
            <a:prstGeom prst="straightConnector1">
              <a:avLst/>
            </a:prstGeom>
            <a:noFill/>
            <a:ln w="34925">
              <a:solidFill>
                <a:srgbClr val="00B050"/>
              </a:solidFill>
              <a:round/>
              <a:headEnd type="triangle" w="lg" len="lg"/>
              <a:tailEnd type="triangle" w="lg" len="lg"/>
            </a:ln>
          </p:spPr>
        </p:cxnSp>
        <p:sp>
          <p:nvSpPr>
            <p:cNvPr id="39" name="Rectangle 3"/>
            <p:cNvSpPr>
              <a:spLocks noChangeArrowheads="1"/>
            </p:cNvSpPr>
            <p:nvPr/>
          </p:nvSpPr>
          <p:spPr bwMode="auto">
            <a:xfrm>
              <a:off x="4114800" y="2495550"/>
              <a:ext cx="1371600" cy="781050"/>
            </a:xfrm>
            <a:prstGeom prst="rect">
              <a:avLst/>
            </a:prstGeom>
            <a:noFill/>
            <a:ln w="25400">
              <a:solidFill>
                <a:srgbClr val="C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4"/>
            <p:cNvSpPr>
              <a:spLocks noChangeArrowheads="1"/>
            </p:cNvSpPr>
            <p:nvPr/>
          </p:nvSpPr>
          <p:spPr bwMode="auto">
            <a:xfrm>
              <a:off x="3581400" y="1752600"/>
              <a:ext cx="2438400" cy="533400"/>
            </a:xfrm>
            <a:prstGeom prst="rect">
              <a:avLst/>
            </a:prstGeom>
            <a:noFill/>
            <a:ln w="25400">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5"/>
            <p:cNvSpPr>
              <a:spLocks noChangeArrowheads="1"/>
            </p:cNvSpPr>
            <p:nvPr/>
          </p:nvSpPr>
          <p:spPr bwMode="auto">
            <a:xfrm>
              <a:off x="3048000" y="742950"/>
              <a:ext cx="3505200" cy="857250"/>
            </a:xfrm>
            <a:prstGeom prst="rect">
              <a:avLst/>
            </a:prstGeom>
            <a:noFill/>
            <a:ln w="25400">
              <a:solidFill>
                <a:srgbClr val="660066"/>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Rectangle 41"/>
          <p:cNvSpPr/>
          <p:nvPr/>
        </p:nvSpPr>
        <p:spPr>
          <a:xfrm>
            <a:off x="2286000" y="990600"/>
            <a:ext cx="457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5" name="Rectangle 4"/>
          <p:cNvSpPr/>
          <p:nvPr/>
        </p:nvSpPr>
        <p:spPr>
          <a:xfrm>
            <a:off x="304800" y="1676400"/>
            <a:ext cx="8534400" cy="2438400"/>
          </a:xfrm>
          <a:prstGeom prst="rect">
            <a:avLst/>
          </a:prstGeom>
          <a:noFill/>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533400" y="1981200"/>
            <a:ext cx="8001000" cy="1938992"/>
          </a:xfrm>
          <a:prstGeom prst="rect">
            <a:avLst/>
          </a:prstGeom>
        </p:spPr>
        <p:txBody>
          <a:bodyPr wrap="square">
            <a:spAutoFit/>
          </a:bodyPr>
          <a:lstStyle/>
          <a:p>
            <a:pPr algn="ctr"/>
            <a:r>
              <a:rPr lang="en-US" altLang="en-US" sz="6000" b="1" dirty="0" smtClean="0">
                <a:solidFill>
                  <a:srgbClr val="FF0000"/>
                </a:solidFill>
                <a:latin typeface="Times New Roman" pitchFamily="18" charset="0"/>
                <a:cs typeface="Times New Roman" pitchFamily="18" charset="0"/>
              </a:rPr>
              <a:t>The Standard Normal Distribution</a:t>
            </a:r>
            <a:endParaRPr lang="en-US" sz="6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5" name="Rectangle 4"/>
          <p:cNvSpPr/>
          <p:nvPr/>
        </p:nvSpPr>
        <p:spPr>
          <a:xfrm>
            <a:off x="76200" y="76200"/>
            <a:ext cx="9067800" cy="1569660"/>
          </a:xfrm>
          <a:prstGeom prst="rect">
            <a:avLst/>
          </a:prstGeom>
        </p:spPr>
        <p:txBody>
          <a:bodyPr wrap="square">
            <a:spAutoFit/>
          </a:bodyPr>
          <a:lstStyle/>
          <a:p>
            <a:pPr>
              <a:buClr>
                <a:schemeClr val="accent1"/>
              </a:buClr>
              <a:buFont typeface="Wingdings" pitchFamily="2" charset="2"/>
              <a:buChar char="q"/>
              <a:defRPr/>
            </a:pPr>
            <a:r>
              <a:rPr lang="en-US" altLang="en-US" sz="3200" dirty="0" smtClean="0">
                <a:latin typeface="Times New Roman" pitchFamily="18" charset="0"/>
                <a:cs typeface="Times New Roman" pitchFamily="18" charset="0"/>
              </a:rPr>
              <a:t> The</a:t>
            </a:r>
            <a:r>
              <a:rPr lang="en-US" altLang="en-US" sz="3200" dirty="0" smtClean="0">
                <a:solidFill>
                  <a:srgbClr val="FFFFCC"/>
                </a:solidFill>
                <a:latin typeface="Times New Roman" pitchFamily="18" charset="0"/>
                <a:cs typeface="Times New Roman" pitchFamily="18" charset="0"/>
              </a:rPr>
              <a:t> </a:t>
            </a:r>
            <a:r>
              <a:rPr lang="en-US" altLang="en-US" sz="3200" u="sng" dirty="0" smtClean="0">
                <a:solidFill>
                  <a:srgbClr val="FF0000"/>
                </a:solidFill>
                <a:latin typeface="Times New Roman" pitchFamily="18" charset="0"/>
                <a:cs typeface="Times New Roman" pitchFamily="18" charset="0"/>
              </a:rPr>
              <a:t>standard normal distribution </a:t>
            </a:r>
            <a:r>
              <a:rPr lang="en-US" altLang="en-US" sz="3200" dirty="0" smtClean="0">
                <a:latin typeface="Times New Roman" pitchFamily="18" charset="0"/>
                <a:cs typeface="Times New Roman" pitchFamily="18" charset="0"/>
              </a:rPr>
              <a:t>is a normal distribution with a mean of </a:t>
            </a:r>
            <a:r>
              <a:rPr lang="en-US" altLang="en-US" sz="3200" dirty="0" smtClean="0">
                <a:solidFill>
                  <a:srgbClr val="00B050"/>
                </a:solidFill>
                <a:latin typeface="Times New Roman" pitchFamily="18" charset="0"/>
                <a:cs typeface="Times New Roman" pitchFamily="18" charset="0"/>
              </a:rPr>
              <a:t>0</a:t>
            </a:r>
            <a:r>
              <a:rPr lang="en-US" altLang="en-US" sz="3200" dirty="0" smtClean="0">
                <a:latin typeface="Times New Roman" pitchFamily="18" charset="0"/>
                <a:cs typeface="Times New Roman" pitchFamily="18" charset="0"/>
              </a:rPr>
              <a:t> and a standard deviation of </a:t>
            </a:r>
            <a:r>
              <a:rPr lang="en-US" altLang="en-US" sz="3200" dirty="0" smtClean="0">
                <a:solidFill>
                  <a:srgbClr val="00B050"/>
                </a:solidFill>
                <a:latin typeface="Times New Roman" pitchFamily="18" charset="0"/>
                <a:cs typeface="Times New Roman" pitchFamily="18" charset="0"/>
              </a:rPr>
              <a:t>1</a:t>
            </a:r>
            <a:r>
              <a:rPr lang="en-US" altLang="en-US" sz="3200" dirty="0" smtClean="0">
                <a:latin typeface="Times New Roman" pitchFamily="18" charset="0"/>
                <a:cs typeface="Times New Roman" pitchFamily="18" charset="0"/>
              </a:rPr>
              <a:t>.</a:t>
            </a: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2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52600" y="3581400"/>
            <a:ext cx="2209800" cy="1650045"/>
          </a:xfrm>
          <a:prstGeom prst="rect">
            <a:avLst/>
          </a:prstGeom>
          <a:noFill/>
        </p:spPr>
      </p:pic>
      <p:sp>
        <p:nvSpPr>
          <p:cNvPr id="22531" name="Rectangle 3"/>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3"/>
          <p:cNvSpPr/>
          <p:nvPr/>
        </p:nvSpPr>
        <p:spPr>
          <a:xfrm>
            <a:off x="76200" y="2600980"/>
            <a:ext cx="8252516" cy="523220"/>
          </a:xfrm>
          <a:prstGeom prst="rect">
            <a:avLst/>
          </a:prstGeom>
        </p:spPr>
        <p:txBody>
          <a:bodyPr wrap="none">
            <a:spAutoFit/>
          </a:bodyPr>
          <a:lstStyle/>
          <a:p>
            <a:pPr>
              <a:buClr>
                <a:schemeClr val="accent1"/>
              </a:buClr>
              <a:buFont typeface="Wingdings" pitchFamily="2" charset="2"/>
              <a:buChar char="q"/>
            </a:pPr>
            <a:r>
              <a:rPr lang="en-US" altLang="en-US" sz="2800" dirty="0" smtClean="0">
                <a:latin typeface="Times New Roman" pitchFamily="18" charset="0"/>
                <a:cs typeface="Times New Roman" pitchFamily="18" charset="0"/>
              </a:rPr>
              <a:t> The formula for  the  standard normal distribution is  </a:t>
            </a:r>
            <a:endParaRPr lang="en-US" sz="2800" dirty="0"/>
          </a:p>
        </p:txBody>
      </p:sp>
      <p:grpSp>
        <p:nvGrpSpPr>
          <p:cNvPr id="8" name="Group 7"/>
          <p:cNvGrpSpPr/>
          <p:nvPr/>
        </p:nvGrpSpPr>
        <p:grpSpPr>
          <a:xfrm>
            <a:off x="4191000" y="3886200"/>
            <a:ext cx="2895600" cy="1584176"/>
            <a:chOff x="5004048" y="1628800"/>
            <a:chExt cx="3168352" cy="1584176"/>
          </a:xfrm>
        </p:grpSpPr>
        <p:cxnSp>
          <p:nvCxnSpPr>
            <p:cNvPr id="9" name="Straight Arrow Connector 8"/>
            <p:cNvCxnSpPr/>
            <p:nvPr/>
          </p:nvCxnSpPr>
          <p:spPr>
            <a:xfrm flipV="1">
              <a:off x="5076056" y="1988840"/>
              <a:ext cx="1296144"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5004048" y="2492896"/>
              <a:ext cx="1296144"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Rounded Rectangle 10"/>
            <p:cNvSpPr/>
            <p:nvPr/>
          </p:nvSpPr>
          <p:spPr>
            <a:xfrm>
              <a:off x="6660232" y="1628800"/>
              <a:ext cx="1512168" cy="648072"/>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6588224" y="2564904"/>
              <a:ext cx="1512168" cy="648072"/>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3" name="Object 12"/>
            <p:cNvGraphicFramePr>
              <a:graphicFrameLocks noChangeAspect="1"/>
            </p:cNvGraphicFramePr>
            <p:nvPr/>
          </p:nvGraphicFramePr>
          <p:xfrm>
            <a:off x="6804247" y="1700808"/>
            <a:ext cx="1185425" cy="504056"/>
          </p:xfrm>
          <a:graphic>
            <a:graphicData uri="http://schemas.openxmlformats.org/presentationml/2006/ole">
              <p:oleObj spid="_x0000_s18434" name="Equation" r:id="rId4" imgW="380880" imgH="203040" progId="Equation.3">
                <p:embed/>
              </p:oleObj>
            </a:graphicData>
          </a:graphic>
        </p:graphicFrame>
        <p:graphicFrame>
          <p:nvGraphicFramePr>
            <p:cNvPr id="14" name="Object 13"/>
            <p:cNvGraphicFramePr>
              <a:graphicFrameLocks noChangeAspect="1"/>
            </p:cNvGraphicFramePr>
            <p:nvPr/>
          </p:nvGraphicFramePr>
          <p:xfrm>
            <a:off x="6804248" y="2636912"/>
            <a:ext cx="1224136" cy="465832"/>
          </p:xfrm>
          <a:graphic>
            <a:graphicData uri="http://schemas.openxmlformats.org/presentationml/2006/ole">
              <p:oleObj spid="_x0000_s18435" name="Equation" r:id="rId5" imgW="355320" imgH="177480" progId="Equation.3">
                <p:embed/>
              </p:oleObj>
            </a:graphicData>
          </a:graphic>
        </p:graphicFrame>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7"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1" name="Group 10"/>
          <p:cNvGrpSpPr/>
          <p:nvPr/>
        </p:nvGrpSpPr>
        <p:grpSpPr>
          <a:xfrm>
            <a:off x="2362200" y="1752600"/>
            <a:ext cx="4495801" cy="3657600"/>
            <a:chOff x="2590800" y="1609725"/>
            <a:chExt cx="4197511" cy="3714750"/>
          </a:xfrm>
        </p:grpSpPr>
        <p:pic>
          <p:nvPicPr>
            <p:cNvPr id="2150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90800" y="1609725"/>
              <a:ext cx="4197511" cy="981075"/>
            </a:xfrm>
            <a:prstGeom prst="rect">
              <a:avLst/>
            </a:prstGeom>
            <a:noFill/>
          </p:spPr>
        </p:pic>
        <p:pic>
          <p:nvPicPr>
            <p:cNvPr id="2150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93285" y="4267200"/>
              <a:ext cx="2174115" cy="1057275"/>
            </a:xfrm>
            <a:prstGeom prst="rect">
              <a:avLst/>
            </a:prstGeom>
            <a:noFill/>
          </p:spPr>
        </p:pic>
        <p:sp>
          <p:nvSpPr>
            <p:cNvPr id="10" name="Rectangle 9"/>
            <p:cNvSpPr/>
            <p:nvPr/>
          </p:nvSpPr>
          <p:spPr>
            <a:xfrm>
              <a:off x="4419600" y="3124200"/>
              <a:ext cx="609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or</a:t>
              </a:r>
              <a:endParaRPr lang="en-US" sz="2800" dirty="0">
                <a:solidFill>
                  <a:schemeClr val="tx1"/>
                </a:solidFill>
                <a:latin typeface="Times New Roman" pitchFamily="18" charset="0"/>
                <a:cs typeface="Times New Roman" pitchFamily="18" charset="0"/>
              </a:endParaRPr>
            </a:p>
          </p:txBody>
        </p:sp>
      </p:grpSp>
      <p:sp>
        <p:nvSpPr>
          <p:cNvPr id="12" name="Rectangle 11"/>
          <p:cNvSpPr/>
          <p:nvPr/>
        </p:nvSpPr>
        <p:spPr>
          <a:xfrm>
            <a:off x="76200" y="152400"/>
            <a:ext cx="8763000" cy="954107"/>
          </a:xfrm>
          <a:prstGeom prst="rect">
            <a:avLst/>
          </a:prstGeom>
        </p:spPr>
        <p:txBody>
          <a:bodyPr wrap="square">
            <a:spAutoFit/>
          </a:bodyPr>
          <a:lstStyle/>
          <a:p>
            <a:pPr>
              <a:buClr>
                <a:schemeClr val="accent1"/>
              </a:buClr>
              <a:buFont typeface="Wingdings" pitchFamily="2" charset="2"/>
              <a:buChar char="q"/>
            </a:pPr>
            <a:r>
              <a:rPr lang="en-US" sz="2800" dirty="0" smtClean="0">
                <a:latin typeface="Times New Roman" pitchFamily="18" charset="0"/>
                <a:cs typeface="Times New Roman" pitchFamily="18" charset="0"/>
              </a:rPr>
              <a:t> All Normal Distribution can be </a:t>
            </a:r>
            <a:r>
              <a:rPr lang="en-US" sz="2800" u="sng" dirty="0" smtClean="0">
                <a:solidFill>
                  <a:srgbClr val="FF0000"/>
                </a:solidFill>
                <a:latin typeface="Times New Roman" pitchFamily="18" charset="0"/>
                <a:cs typeface="Times New Roman" pitchFamily="18" charset="0"/>
              </a:rPr>
              <a:t>transformed</a:t>
            </a:r>
            <a:r>
              <a:rPr lang="en-US" sz="2800" dirty="0" smtClean="0">
                <a:latin typeface="Times New Roman" pitchFamily="18" charset="0"/>
                <a:cs typeface="Times New Roman" pitchFamily="18" charset="0"/>
              </a:rPr>
              <a:t> into standard  Distribution.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srcRect/>
          <a:stretch>
            <a:fillRect/>
          </a:stretch>
        </p:blipFill>
        <p:spPr bwMode="auto">
          <a:xfrm>
            <a:off x="228600" y="1219200"/>
            <a:ext cx="8641754" cy="3429000"/>
          </a:xfrm>
          <a:prstGeom prst="rect">
            <a:avLst/>
          </a:prstGeom>
          <a:noFill/>
          <a:ln w="12700">
            <a:noFill/>
            <a:miter lim="800000"/>
            <a:headEnd/>
            <a:tailEnd/>
          </a:ln>
        </p:spPr>
      </p:pic>
      <p:sp>
        <p:nvSpPr>
          <p:cNvPr id="3" name="TextBox 2"/>
          <p:cNvSpPr txBox="1"/>
          <p:nvPr/>
        </p:nvSpPr>
        <p:spPr>
          <a:xfrm>
            <a:off x="638672" y="152400"/>
            <a:ext cx="8352928" cy="523220"/>
          </a:xfrm>
          <a:prstGeom prst="rect">
            <a:avLst/>
          </a:prstGeom>
          <a:noFill/>
        </p:spPr>
        <p:txBody>
          <a:bodyPr wrap="square" rtlCol="0">
            <a:spAutoFit/>
          </a:bodyPr>
          <a:lstStyle/>
          <a:p>
            <a:r>
              <a:rPr lang="en-US" sz="2800" u="sng" dirty="0" smtClean="0">
                <a:solidFill>
                  <a:schemeClr val="accent2"/>
                </a:solidFill>
                <a:latin typeface="Times New Roman" pitchFamily="18" charset="0"/>
                <a:cs typeface="Times New Roman" pitchFamily="18" charset="0"/>
              </a:rPr>
              <a:t>Empirical Rule: </a:t>
            </a:r>
            <a:r>
              <a:rPr lang="en-US" sz="2800" u="sng" dirty="0" smtClean="0">
                <a:solidFill>
                  <a:srgbClr val="00B050"/>
                </a:solidFill>
                <a:latin typeface="Times New Roman" pitchFamily="18" charset="0"/>
                <a:cs typeface="Times New Roman" pitchFamily="18" charset="0"/>
              </a:rPr>
              <a:t>Standard Normal Distribution</a:t>
            </a:r>
            <a:endParaRPr lang="en-US" sz="2800" u="sng" dirty="0">
              <a:solidFill>
                <a:srgbClr val="00B050"/>
              </a:solidFill>
              <a:latin typeface="Times New Roman" pitchFamily="18" charset="0"/>
              <a:cs typeface="Times New Roman" pitchFamily="18" charset="0"/>
            </a:endParaRPr>
          </a:p>
        </p:txBody>
      </p:sp>
      <p:sp>
        <p:nvSpPr>
          <p:cNvPr id="5" name="Rectangle 4"/>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grpSp>
        <p:nvGrpSpPr>
          <p:cNvPr id="6" name="Group 5"/>
          <p:cNvGrpSpPr/>
          <p:nvPr/>
        </p:nvGrpSpPr>
        <p:grpSpPr>
          <a:xfrm>
            <a:off x="3352800" y="2590800"/>
            <a:ext cx="1981200" cy="990600"/>
            <a:chOff x="5254181" y="1628800"/>
            <a:chExt cx="2918219" cy="1584176"/>
          </a:xfrm>
        </p:grpSpPr>
        <p:cxnSp>
          <p:nvCxnSpPr>
            <p:cNvPr id="8" name="Straight Arrow Connector 7"/>
            <p:cNvCxnSpPr/>
            <p:nvPr/>
          </p:nvCxnSpPr>
          <p:spPr>
            <a:xfrm flipV="1">
              <a:off x="5254181" y="2463552"/>
              <a:ext cx="1046011" cy="3448"/>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9" name="Rounded Rectangle 8"/>
            <p:cNvSpPr/>
            <p:nvPr/>
          </p:nvSpPr>
          <p:spPr>
            <a:xfrm>
              <a:off x="6660232" y="1628800"/>
              <a:ext cx="1512168" cy="648072"/>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588224" y="2564904"/>
              <a:ext cx="1512168" cy="648072"/>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1" name="Object 10"/>
            <p:cNvGraphicFramePr>
              <a:graphicFrameLocks noChangeAspect="1"/>
            </p:cNvGraphicFramePr>
            <p:nvPr/>
          </p:nvGraphicFramePr>
          <p:xfrm>
            <a:off x="6804247" y="1700808"/>
            <a:ext cx="1185425" cy="504056"/>
          </p:xfrm>
          <a:graphic>
            <a:graphicData uri="http://schemas.openxmlformats.org/presentationml/2006/ole">
              <p:oleObj spid="_x0000_s26626" name="Equation" r:id="rId4" imgW="380880" imgH="203040" progId="Equation.3">
                <p:embed/>
              </p:oleObj>
            </a:graphicData>
          </a:graphic>
        </p:graphicFrame>
        <p:graphicFrame>
          <p:nvGraphicFramePr>
            <p:cNvPr id="12" name="Object 11"/>
            <p:cNvGraphicFramePr>
              <a:graphicFrameLocks noChangeAspect="1"/>
            </p:cNvGraphicFramePr>
            <p:nvPr/>
          </p:nvGraphicFramePr>
          <p:xfrm>
            <a:off x="6804248" y="2636912"/>
            <a:ext cx="1224136" cy="465832"/>
          </p:xfrm>
          <a:graphic>
            <a:graphicData uri="http://schemas.openxmlformats.org/presentationml/2006/ole">
              <p:oleObj spid="_x0000_s26627" name="Equation" r:id="rId5" imgW="355320" imgH="177480" progId="Equation.3">
                <p:embed/>
              </p:oleObj>
            </a:graphicData>
          </a:graphic>
        </p:graphicFrame>
      </p:grpSp>
      <p:sp>
        <p:nvSpPr>
          <p:cNvPr id="15" name="Rectangle 14"/>
          <p:cNvSpPr/>
          <p:nvPr/>
        </p:nvSpPr>
        <p:spPr>
          <a:xfrm>
            <a:off x="4724400" y="4705290"/>
            <a:ext cx="3996607" cy="400110"/>
          </a:xfrm>
          <a:prstGeom prst="rect">
            <a:avLst/>
          </a:prstGeom>
        </p:spPr>
        <p:txBody>
          <a:bodyPr wrap="none">
            <a:spAutoFit/>
          </a:bodyPr>
          <a:lstStyle/>
          <a:p>
            <a:r>
              <a:rPr lang="en-US" sz="2000" u="sng" dirty="0" smtClean="0">
                <a:solidFill>
                  <a:srgbClr val="00B050"/>
                </a:solidFill>
                <a:latin typeface="Times New Roman" pitchFamily="18" charset="0"/>
                <a:cs typeface="Times New Roman" pitchFamily="18" charset="0"/>
              </a:rPr>
              <a:t>Standard Normal Distribution Curve </a:t>
            </a:r>
            <a:endParaRPr lang="en-US" sz="2000" dirty="0"/>
          </a:p>
        </p:txBody>
      </p:sp>
      <p:sp>
        <p:nvSpPr>
          <p:cNvPr id="16" name="Rectangle 15"/>
          <p:cNvSpPr/>
          <p:nvPr/>
        </p:nvSpPr>
        <p:spPr>
          <a:xfrm>
            <a:off x="685800" y="4724400"/>
            <a:ext cx="3021981" cy="400110"/>
          </a:xfrm>
          <a:prstGeom prst="rect">
            <a:avLst/>
          </a:prstGeom>
        </p:spPr>
        <p:txBody>
          <a:bodyPr wrap="none">
            <a:spAutoFit/>
          </a:bodyPr>
          <a:lstStyle/>
          <a:p>
            <a:r>
              <a:rPr lang="en-US" sz="2000" u="sng" dirty="0" smtClean="0">
                <a:solidFill>
                  <a:srgbClr val="00B050"/>
                </a:solidFill>
                <a:latin typeface="Times New Roman" pitchFamily="18" charset="0"/>
                <a:cs typeface="Times New Roman" pitchFamily="18" charset="0"/>
              </a:rPr>
              <a:t>Normal Distribution Curve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51795"/>
            <a:ext cx="9067800" cy="4832092"/>
          </a:xfrm>
          <a:prstGeom prst="rect">
            <a:avLst/>
          </a:prstGeom>
        </p:spPr>
        <p:txBody>
          <a:bodyPr wrap="square">
            <a:spAutoFit/>
          </a:bodyPr>
          <a:lstStyle/>
          <a:p>
            <a:pPr>
              <a:buClr>
                <a:schemeClr val="accent1"/>
              </a:buClr>
              <a:buFont typeface="Wingdings" pitchFamily="2" charset="2"/>
              <a:buChar char="q"/>
            </a:pPr>
            <a:r>
              <a:rPr lang="en-US" altLang="en-US" sz="2800" dirty="0" smtClean="0">
                <a:latin typeface="Times New Roman" pitchFamily="18" charset="0"/>
                <a:cs typeface="Times New Roman" pitchFamily="18" charset="0"/>
              </a:rPr>
              <a:t> The area under the </a:t>
            </a:r>
            <a:r>
              <a:rPr lang="en-US" altLang="en-US" sz="2800" b="1" u="sng" dirty="0" smtClean="0">
                <a:latin typeface="Times New Roman" pitchFamily="18" charset="0"/>
                <a:cs typeface="Times New Roman" pitchFamily="18" charset="0"/>
              </a:rPr>
              <a:t>standard normal distribution curve </a:t>
            </a:r>
            <a:r>
              <a:rPr lang="en-US" altLang="en-US" sz="2800" dirty="0" smtClean="0">
                <a:latin typeface="Times New Roman" pitchFamily="18" charset="0"/>
                <a:cs typeface="Times New Roman" pitchFamily="18" charset="0"/>
              </a:rPr>
              <a:t>that lies within </a:t>
            </a:r>
          </a:p>
          <a:p>
            <a:pPr>
              <a:buClr>
                <a:schemeClr val="accent1"/>
              </a:buClr>
            </a:pPr>
            <a:endParaRPr lang="en-US" altLang="en-US" sz="2800" dirty="0" smtClean="0">
              <a:latin typeface="Times New Roman" pitchFamily="18" charset="0"/>
              <a:cs typeface="Times New Roman" pitchFamily="18" charset="0"/>
            </a:endParaRPr>
          </a:p>
          <a:p>
            <a:pPr lvl="1">
              <a:buClr>
                <a:srgbClr val="00B050"/>
              </a:buClr>
              <a:buSzPct val="82000"/>
              <a:buFont typeface="Wingdings" pitchFamily="2" charset="2"/>
              <a:buChar char="Ø"/>
            </a:pPr>
            <a:r>
              <a:rPr lang="en-US" altLang="en-US" sz="2800" dirty="0" smtClean="0">
                <a:latin typeface="Times New Roman" pitchFamily="18" charset="0"/>
                <a:cs typeface="Times New Roman" pitchFamily="18" charset="0"/>
              </a:rPr>
              <a:t> </a:t>
            </a:r>
            <a:r>
              <a:rPr lang="en-US" altLang="en-US" sz="2800" dirty="0" smtClean="0">
                <a:solidFill>
                  <a:schemeClr val="accent2"/>
                </a:solidFill>
                <a:latin typeface="Times New Roman" pitchFamily="18" charset="0"/>
                <a:cs typeface="Times New Roman" pitchFamily="18" charset="0"/>
              </a:rPr>
              <a:t>one</a:t>
            </a:r>
            <a:r>
              <a:rPr lang="en-US" altLang="en-US" sz="2800" dirty="0" smtClean="0">
                <a:latin typeface="Times New Roman" pitchFamily="18" charset="0"/>
                <a:cs typeface="Times New Roman" pitchFamily="18" charset="0"/>
              </a:rPr>
              <a:t> standard deviation of the mean is approximately </a:t>
            </a:r>
            <a:r>
              <a:rPr lang="en-US" altLang="en-US" sz="2800" dirty="0" smtClean="0">
                <a:solidFill>
                  <a:schemeClr val="accent2"/>
                </a:solidFill>
                <a:latin typeface="Times New Roman" pitchFamily="18" charset="0"/>
                <a:cs typeface="Times New Roman" pitchFamily="18" charset="0"/>
              </a:rPr>
              <a:t>0.68 (68%). The interval between (-1,1).</a:t>
            </a:r>
          </a:p>
          <a:p>
            <a:pPr lvl="1">
              <a:buClr>
                <a:srgbClr val="00B050"/>
              </a:buClr>
              <a:buSzPct val="82000"/>
            </a:pPr>
            <a:endParaRPr lang="en-US" altLang="en-US" sz="2800" dirty="0" smtClean="0">
              <a:solidFill>
                <a:schemeClr val="accent2"/>
              </a:solidFill>
              <a:latin typeface="Times New Roman" pitchFamily="18" charset="0"/>
              <a:cs typeface="Times New Roman" pitchFamily="18" charset="0"/>
            </a:endParaRPr>
          </a:p>
          <a:p>
            <a:pPr lvl="1">
              <a:buClr>
                <a:srgbClr val="00B050"/>
              </a:buClr>
              <a:buSzPct val="81000"/>
              <a:buFont typeface="Wingdings" pitchFamily="2" charset="2"/>
              <a:buChar char="Ø"/>
            </a:pPr>
            <a:r>
              <a:rPr lang="en-US" altLang="en-US" sz="2800" dirty="0" smtClean="0">
                <a:solidFill>
                  <a:schemeClr val="accent2"/>
                </a:solidFill>
                <a:latin typeface="Times New Roman" pitchFamily="18" charset="0"/>
                <a:cs typeface="Times New Roman" pitchFamily="18" charset="0"/>
              </a:rPr>
              <a:t>two</a:t>
            </a:r>
            <a:r>
              <a:rPr lang="en-US" altLang="en-US" sz="2800" dirty="0" smtClean="0">
                <a:latin typeface="Times New Roman" pitchFamily="18" charset="0"/>
                <a:cs typeface="Times New Roman" pitchFamily="18" charset="0"/>
              </a:rPr>
              <a:t> standard deviations of the mean is approximately </a:t>
            </a:r>
            <a:r>
              <a:rPr lang="en-US" altLang="en-US" sz="2800" dirty="0" smtClean="0">
                <a:solidFill>
                  <a:schemeClr val="accent2"/>
                </a:solidFill>
                <a:latin typeface="Times New Roman" pitchFamily="18" charset="0"/>
                <a:cs typeface="Times New Roman" pitchFamily="18" charset="0"/>
              </a:rPr>
              <a:t>0.95 (95%). The interval between (-2,2).</a:t>
            </a:r>
          </a:p>
          <a:p>
            <a:pPr lvl="1">
              <a:buClr>
                <a:srgbClr val="00B050"/>
              </a:buClr>
              <a:buSzPct val="81000"/>
            </a:pPr>
            <a:endParaRPr lang="en-US" altLang="en-US" sz="2800" dirty="0" smtClean="0">
              <a:solidFill>
                <a:schemeClr val="accent2"/>
              </a:solidFill>
              <a:latin typeface="Times New Roman" pitchFamily="18" charset="0"/>
              <a:cs typeface="Times New Roman" pitchFamily="18" charset="0"/>
            </a:endParaRPr>
          </a:p>
          <a:p>
            <a:pPr lvl="1">
              <a:buClr>
                <a:srgbClr val="00B050"/>
              </a:buClr>
              <a:buSzPct val="81000"/>
              <a:buFont typeface="Wingdings" pitchFamily="2" charset="2"/>
              <a:buChar char="Ø"/>
            </a:pPr>
            <a:r>
              <a:rPr lang="en-US" altLang="en-US" sz="2800" dirty="0" smtClean="0">
                <a:solidFill>
                  <a:schemeClr val="accent2"/>
                </a:solidFill>
                <a:latin typeface="Times New Roman" pitchFamily="18" charset="0"/>
                <a:cs typeface="Times New Roman" pitchFamily="18" charset="0"/>
              </a:rPr>
              <a:t>three</a:t>
            </a:r>
            <a:r>
              <a:rPr lang="en-US" altLang="en-US" sz="2800" dirty="0" smtClean="0">
                <a:latin typeface="Times New Roman" pitchFamily="18" charset="0"/>
                <a:cs typeface="Times New Roman" pitchFamily="18" charset="0"/>
              </a:rPr>
              <a:t> standard deviations of the mean is approximately </a:t>
            </a:r>
            <a:r>
              <a:rPr lang="en-US" altLang="en-US" sz="2800" dirty="0" smtClean="0">
                <a:solidFill>
                  <a:schemeClr val="accent2"/>
                </a:solidFill>
                <a:latin typeface="Times New Roman" pitchFamily="18" charset="0"/>
                <a:cs typeface="Times New Roman" pitchFamily="18" charset="0"/>
              </a:rPr>
              <a:t>0.997 (99.7%). The interval between (-3,3).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p:cNvSpPr/>
          <p:nvPr/>
        </p:nvSpPr>
        <p:spPr>
          <a:xfrm>
            <a:off x="152400" y="152400"/>
            <a:ext cx="8839200" cy="1295400"/>
          </a:xfrm>
          <a:prstGeom prst="flowChartAlternateProcess">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Rectangle 3"/>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5" name="TextBox 4"/>
          <p:cNvSpPr txBox="1"/>
          <p:nvPr/>
        </p:nvSpPr>
        <p:spPr>
          <a:xfrm>
            <a:off x="-152400" y="228600"/>
            <a:ext cx="9601200" cy="1077218"/>
          </a:xfrm>
          <a:prstGeom prst="rect">
            <a:avLst/>
          </a:prstGeom>
          <a:noFill/>
        </p:spPr>
        <p:txBody>
          <a:bodyPr wrap="square" rtlCol="0">
            <a:spAutoFit/>
          </a:bodyPr>
          <a:lstStyle/>
          <a:p>
            <a:pPr algn="ctr"/>
            <a:r>
              <a:rPr lang="en-US" sz="3200" b="1" u="sng" dirty="0" smtClean="0">
                <a:latin typeface="Times New Roman" pitchFamily="18" charset="0"/>
                <a:cs typeface="Times New Roman" pitchFamily="18" charset="0"/>
              </a:rPr>
              <a:t>Finding Areas Under the Standard Normal  Distribution Curve:</a:t>
            </a:r>
            <a:endParaRPr lang="en-US" sz="3200" b="1" u="sng" dirty="0">
              <a:latin typeface="Times New Roman" pitchFamily="18" charset="0"/>
              <a:cs typeface="Times New Roman" pitchFamily="18" charset="0"/>
            </a:endParaRPr>
          </a:p>
        </p:txBody>
      </p:sp>
      <p:sp>
        <p:nvSpPr>
          <p:cNvPr id="8" name="TextBox 7"/>
          <p:cNvSpPr txBox="1"/>
          <p:nvPr/>
        </p:nvSpPr>
        <p:spPr>
          <a:xfrm>
            <a:off x="152400" y="1991380"/>
            <a:ext cx="45720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1. To the left of any  Z value</a:t>
            </a:r>
            <a:endParaRPr lang="en-US" sz="2800" dirty="0">
              <a:solidFill>
                <a:srgbClr val="FF0000"/>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srcRect/>
          <a:stretch>
            <a:fillRect/>
          </a:stretch>
        </p:blipFill>
        <p:spPr bwMode="auto">
          <a:xfrm>
            <a:off x="609600" y="2438400"/>
            <a:ext cx="4038600" cy="2584257"/>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4953000" y="2590800"/>
            <a:ext cx="3657600" cy="2438400"/>
          </a:xfrm>
          <a:prstGeom prst="rect">
            <a:avLst/>
          </a:prstGeom>
          <a:noFill/>
          <a:ln w="9525">
            <a:noFill/>
            <a:miter lim="800000"/>
            <a:headEnd/>
            <a:tailEnd/>
          </a:ln>
          <a:effectLst/>
        </p:spPr>
      </p:pic>
      <p:sp>
        <p:nvSpPr>
          <p:cNvPr id="7" name="Rectangle 6"/>
          <p:cNvSpPr/>
          <p:nvPr/>
        </p:nvSpPr>
        <p:spPr>
          <a:xfrm>
            <a:off x="2590800" y="5029200"/>
            <a:ext cx="48006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P(z&lt;-a) = P(z&lt;a) = Q(a)</a:t>
            </a:r>
            <a:endParaRPr lang="en-US" sz="2800" dirty="0">
              <a:solidFill>
                <a:srgbClr val="FF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14980"/>
            <a:ext cx="49530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2.To the right of  any Z value</a:t>
            </a:r>
            <a:endParaRPr lang="en-US" sz="2800" dirty="0">
              <a:solidFill>
                <a:srgbClr val="FF0000"/>
              </a:solidFill>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a:srcRect/>
          <a:stretch>
            <a:fillRect/>
          </a:stretch>
        </p:blipFill>
        <p:spPr bwMode="auto">
          <a:xfrm>
            <a:off x="76200" y="1295400"/>
            <a:ext cx="4311622" cy="2762250"/>
          </a:xfrm>
          <a:prstGeom prst="rect">
            <a:avLst/>
          </a:prstGeom>
          <a:noFill/>
          <a:ln w="9525">
            <a:noFill/>
            <a:miter lim="800000"/>
            <a:headEnd/>
            <a:tailEnd/>
          </a:ln>
          <a:effectLst/>
        </p:spPr>
      </p:pic>
      <p:grpSp>
        <p:nvGrpSpPr>
          <p:cNvPr id="8" name="Group 7"/>
          <p:cNvGrpSpPr/>
          <p:nvPr/>
        </p:nvGrpSpPr>
        <p:grpSpPr>
          <a:xfrm>
            <a:off x="4572000" y="1371600"/>
            <a:ext cx="4572000" cy="2819400"/>
            <a:chOff x="4648200" y="1371600"/>
            <a:chExt cx="4572000" cy="2819400"/>
          </a:xfrm>
        </p:grpSpPr>
        <p:pic>
          <p:nvPicPr>
            <p:cNvPr id="20483" name="Picture 3"/>
            <p:cNvPicPr>
              <a:picLocks noChangeAspect="1" noChangeArrowheads="1"/>
            </p:cNvPicPr>
            <p:nvPr/>
          </p:nvPicPr>
          <p:blipFill>
            <a:blip r:embed="rId3"/>
            <a:srcRect/>
            <a:stretch>
              <a:fillRect/>
            </a:stretch>
          </p:blipFill>
          <p:spPr bwMode="auto">
            <a:xfrm>
              <a:off x="4648200" y="1371600"/>
              <a:ext cx="4572000" cy="2819400"/>
            </a:xfrm>
            <a:prstGeom prst="rect">
              <a:avLst/>
            </a:prstGeom>
            <a:noFill/>
            <a:ln w="9525">
              <a:noFill/>
              <a:miter lim="800000"/>
              <a:headEnd/>
              <a:tailEnd/>
            </a:ln>
            <a:effectLst/>
          </p:spPr>
        </p:pic>
        <p:sp>
          <p:nvSpPr>
            <p:cNvPr id="7" name="Rectangle 6"/>
            <p:cNvSpPr/>
            <p:nvPr/>
          </p:nvSpPr>
          <p:spPr>
            <a:xfrm>
              <a:off x="4648200" y="297180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2743200" y="4800600"/>
            <a:ext cx="48006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P(z&gt;-a) = P(z&gt;a) = 1 - Q(a)</a:t>
            </a:r>
            <a:endParaRPr lang="en-US" sz="2800" dirty="0">
              <a:solidFill>
                <a:srgbClr val="FF0000"/>
              </a:solidFill>
              <a:latin typeface="Times New Roman" pitchFamily="18" charset="0"/>
              <a:cs typeface="Times New Roman" pitchFamily="18" charset="0"/>
            </a:endParaRPr>
          </a:p>
        </p:txBody>
      </p:sp>
      <p:sp>
        <p:nvSpPr>
          <p:cNvPr id="10" name="Rectangle 9"/>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srcRect/>
          <a:stretch>
            <a:fillRect/>
          </a:stretch>
        </p:blipFill>
        <p:spPr bwMode="auto">
          <a:xfrm>
            <a:off x="381000" y="1219200"/>
            <a:ext cx="8077200" cy="3505200"/>
          </a:xfrm>
          <a:prstGeom prst="rect">
            <a:avLst/>
          </a:prstGeom>
          <a:noFill/>
          <a:ln w="12700">
            <a:noFill/>
            <a:miter lim="800000"/>
            <a:headEnd/>
            <a:tailEnd/>
          </a:ln>
        </p:spPr>
      </p:pic>
      <p:sp>
        <p:nvSpPr>
          <p:cNvPr id="6" name="TextBox 5"/>
          <p:cNvSpPr txBox="1"/>
          <p:nvPr/>
        </p:nvSpPr>
        <p:spPr>
          <a:xfrm>
            <a:off x="457200" y="304800"/>
            <a:ext cx="4464496"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3.Between any  two Z values</a:t>
            </a:r>
            <a:endParaRPr lang="en-US" sz="2800" dirty="0">
              <a:solidFill>
                <a:srgbClr val="FF0000"/>
              </a:solidFill>
              <a:latin typeface="Times New Roman" pitchFamily="18" charset="0"/>
              <a:cs typeface="Times New Roman" pitchFamily="18" charset="0"/>
            </a:endParaRPr>
          </a:p>
        </p:txBody>
      </p:sp>
      <p:sp>
        <p:nvSpPr>
          <p:cNvPr id="5" name="Rectangle 4"/>
          <p:cNvSpPr/>
          <p:nvPr/>
        </p:nvSpPr>
        <p:spPr>
          <a:xfrm>
            <a:off x="6477000" y="4267200"/>
            <a:ext cx="1828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5000" y="3886200"/>
            <a:ext cx="6248400" cy="16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P(-b&lt;z&lt;-a) = P(a&lt;z&lt;b) = P(z&gt;a) – P(z&gt;b)</a:t>
            </a:r>
          </a:p>
          <a:p>
            <a:pPr algn="ctr"/>
            <a:endParaRPr lang="en-US" sz="2800" dirty="0" smtClean="0">
              <a:solidFill>
                <a:srgbClr val="FF0000"/>
              </a:solidFill>
              <a:latin typeface="Times New Roman" pitchFamily="18" charset="0"/>
              <a:cs typeface="Times New Roman" pitchFamily="18" charset="0"/>
            </a:endParaRPr>
          </a:p>
          <a:p>
            <a:pPr algn="ctr"/>
            <a:r>
              <a:rPr lang="en-US" sz="2800" dirty="0" smtClean="0">
                <a:solidFill>
                  <a:srgbClr val="FF0000"/>
                </a:solidFill>
                <a:latin typeface="Times New Roman" pitchFamily="18" charset="0"/>
                <a:cs typeface="Times New Roman" pitchFamily="18" charset="0"/>
              </a:rPr>
              <a:t>                             = Q(a) – Q(b)</a:t>
            </a:r>
            <a:endParaRPr lang="en-US" sz="2800" dirty="0">
              <a:solidFill>
                <a:srgbClr val="FF0000"/>
              </a:solidFill>
              <a:latin typeface="Times New Roman" pitchFamily="18" charset="0"/>
              <a:cs typeface="Times New Roman" pitchFamily="18" charset="0"/>
            </a:endParaRPr>
          </a:p>
        </p:txBody>
      </p:sp>
      <p:sp>
        <p:nvSpPr>
          <p:cNvPr id="8" name="Rectangle 7"/>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0"/>
            <a:ext cx="3388492" cy="769441"/>
          </a:xfrm>
          <a:prstGeom prst="rect">
            <a:avLst/>
          </a:prstGeom>
        </p:spPr>
        <p:txBody>
          <a:bodyPr wrap="none">
            <a:spAutoFit/>
          </a:bodyPr>
          <a:lstStyle/>
          <a:p>
            <a:r>
              <a:rPr lang="en-US" sz="4400" b="1" u="sng" dirty="0">
                <a:solidFill>
                  <a:srgbClr val="00B050"/>
                </a:solidFill>
                <a:latin typeface="Times New Roman" pitchFamily="18" charset="0"/>
                <a:cs typeface="Times New Roman" pitchFamily="18" charset="0"/>
              </a:rPr>
              <a:t> Introduction</a:t>
            </a:r>
            <a:endParaRPr lang="en-US" sz="4400" b="1" u="sng" dirty="0">
              <a:solidFill>
                <a:srgbClr val="00B050"/>
              </a:solidFill>
            </a:endParaRPr>
          </a:p>
        </p:txBody>
      </p:sp>
      <p:sp>
        <p:nvSpPr>
          <p:cNvPr id="5" name="Rectangle 4"/>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6" name="Rectangle 8"/>
          <p:cNvSpPr txBox="1">
            <a:spLocks noChangeArrowheads="1"/>
          </p:cNvSpPr>
          <p:nvPr/>
        </p:nvSpPr>
        <p:spPr>
          <a:xfrm>
            <a:off x="304800" y="1371600"/>
            <a:ext cx="8686800" cy="3200400"/>
          </a:xfrm>
          <a:prstGeom prst="rect">
            <a:avLst/>
          </a:prstGeom>
          <a:noFill/>
          <a:ln/>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q"/>
              <a:tabLst/>
              <a:defRPr/>
            </a:pPr>
            <a:r>
              <a:rPr kumimoji="0" lang="en-US" alt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6-1  Normal</a:t>
            </a:r>
            <a:r>
              <a:rPr kumimoji="0" lang="en-US" alt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alt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Distribution.</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alt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q"/>
              <a:tabLst/>
              <a:defRPr/>
            </a:pPr>
            <a:r>
              <a:rPr kumimoji="0" lang="en-US" alt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6-2  Applications of the Normal Distribution.</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alt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a:buClr>
                <a:schemeClr val="accent1"/>
              </a:buClr>
              <a:buSzPct val="68000"/>
              <a:buFont typeface="Wingdings" pitchFamily="2" charset="2"/>
              <a:buChar char="q"/>
            </a:pPr>
            <a:r>
              <a:rPr lang="en-US" altLang="en-US" sz="3200" dirty="0" smtClean="0">
                <a:latin typeface="Times New Roman" pitchFamily="18" charset="0"/>
                <a:cs typeface="Times New Roman" pitchFamily="18" charset="0"/>
              </a:rPr>
              <a:t>6-3  The Central Limit Theorem</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alt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rgbClr val="CC660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rgbClr val="CC6600"/>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rgbClr val="CC66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2778968" cy="584775"/>
          </a:xfrm>
          <a:prstGeom prst="rect">
            <a:avLst/>
          </a:prstGeom>
          <a:noFill/>
        </p:spPr>
        <p:txBody>
          <a:bodyPr wrap="square" rtlCol="0">
            <a:spAutoFit/>
          </a:bodyPr>
          <a:lstStyle/>
          <a:p>
            <a:r>
              <a:rPr lang="en-US" sz="3200" b="1" dirty="0" smtClean="0">
                <a:solidFill>
                  <a:srgbClr val="00B050"/>
                </a:solidFill>
                <a:latin typeface="Times New Roman" pitchFamily="18" charset="0"/>
                <a:cs typeface="Times New Roman" pitchFamily="18" charset="0"/>
              </a:rPr>
              <a:t>Example 6-1:</a:t>
            </a:r>
            <a:endParaRPr lang="en-US" sz="3200" b="1" dirty="0">
              <a:solidFill>
                <a:srgbClr val="00B050"/>
              </a:solidFill>
              <a:latin typeface="Times New Roman" pitchFamily="18" charset="0"/>
              <a:cs typeface="Times New Roman" pitchFamily="18" charset="0"/>
            </a:endParaRPr>
          </a:p>
        </p:txBody>
      </p:sp>
      <p:sp>
        <p:nvSpPr>
          <p:cNvPr id="3" name="TextBox 2"/>
          <p:cNvSpPr txBox="1"/>
          <p:nvPr/>
        </p:nvSpPr>
        <p:spPr>
          <a:xfrm>
            <a:off x="76200" y="762000"/>
            <a:ext cx="7200800" cy="584775"/>
          </a:xfrm>
          <a:prstGeom prst="rect">
            <a:avLst/>
          </a:prstGeom>
          <a:noFill/>
        </p:spPr>
        <p:txBody>
          <a:bodyPr wrap="square" rtlCol="0">
            <a:spAutoFit/>
          </a:bodyPr>
          <a:lstStyle/>
          <a:p>
            <a:r>
              <a:rPr lang="en-US" sz="3200" dirty="0" smtClean="0">
                <a:solidFill>
                  <a:srgbClr val="0000FF"/>
                </a:solidFill>
                <a:latin typeface="Times New Roman" pitchFamily="18" charset="0"/>
                <a:cs typeface="Times New Roman" pitchFamily="18" charset="0"/>
              </a:rPr>
              <a:t>Find the area to the left of  z=1.99</a:t>
            </a:r>
            <a:endParaRPr lang="en-US" sz="3200" dirty="0">
              <a:solidFill>
                <a:srgbClr val="0000FF"/>
              </a:solidFill>
              <a:latin typeface="Times New Roman" pitchFamily="18" charset="0"/>
              <a:cs typeface="Times New Roman" pitchFamily="18" charset="0"/>
            </a:endParaRPr>
          </a:p>
        </p:txBody>
      </p:sp>
      <p:sp>
        <p:nvSpPr>
          <p:cNvPr id="5" name="TextBox 4"/>
          <p:cNvSpPr txBox="1"/>
          <p:nvPr/>
        </p:nvSpPr>
        <p:spPr>
          <a:xfrm>
            <a:off x="459160" y="4886980"/>
            <a:ext cx="396044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P(Z&lt;1.99)=0.9767</a:t>
            </a:r>
            <a:endParaRPr lang="en-US" sz="2800" dirty="0">
              <a:latin typeface="Times New Roman" pitchFamily="18" charset="0"/>
              <a:cs typeface="Times New Roman" pitchFamily="18" charset="0"/>
            </a:endParaRPr>
          </a:p>
        </p:txBody>
      </p:sp>
      <p:grpSp>
        <p:nvGrpSpPr>
          <p:cNvPr id="7" name="Group 6"/>
          <p:cNvGrpSpPr/>
          <p:nvPr/>
        </p:nvGrpSpPr>
        <p:grpSpPr>
          <a:xfrm>
            <a:off x="1371600" y="1143000"/>
            <a:ext cx="5334000" cy="3505200"/>
            <a:chOff x="4495800" y="2057400"/>
            <a:chExt cx="4267200" cy="1828800"/>
          </a:xfrm>
        </p:grpSpPr>
        <p:sp>
          <p:nvSpPr>
            <p:cNvPr id="4" name="Rectangle 3"/>
            <p:cNvSpPr/>
            <p:nvPr/>
          </p:nvSpPr>
          <p:spPr>
            <a:xfrm>
              <a:off x="4495800" y="2057400"/>
              <a:ext cx="42672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1234.jpg"/>
            <p:cNvPicPr>
              <a:picLocks noChangeAspect="1"/>
            </p:cNvPicPr>
            <p:nvPr/>
          </p:nvPicPr>
          <p:blipFill>
            <a:blip r:embed="rId2" cstate="print"/>
            <a:stretch>
              <a:fillRect/>
            </a:stretch>
          </p:blipFill>
          <p:spPr>
            <a:xfrm rot="10800000">
              <a:off x="4648197" y="2209798"/>
              <a:ext cx="4038602" cy="16002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
        <p:nvSpPr>
          <p:cNvPr id="8" name="Rectangle 7"/>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609601"/>
            <a:ext cx="9220200" cy="5714999"/>
            <a:chOff x="0" y="76201"/>
            <a:chExt cx="9220200" cy="5714999"/>
          </a:xfrm>
        </p:grpSpPr>
        <p:pic>
          <p:nvPicPr>
            <p:cNvPr id="26627" name="Picture 3"/>
            <p:cNvPicPr>
              <a:picLocks noChangeAspect="1" noChangeArrowheads="1"/>
            </p:cNvPicPr>
            <p:nvPr/>
          </p:nvPicPr>
          <p:blipFill>
            <a:blip r:embed="rId2"/>
            <a:srcRect/>
            <a:stretch>
              <a:fillRect/>
            </a:stretch>
          </p:blipFill>
          <p:spPr bwMode="auto">
            <a:xfrm>
              <a:off x="76200" y="76201"/>
              <a:ext cx="9144000" cy="5714999"/>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0" y="5257800"/>
              <a:ext cx="5334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33400" y="5410200"/>
              <a:ext cx="78486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382000" y="762000"/>
              <a:ext cx="5334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3733800" y="76200"/>
            <a:ext cx="1005403" cy="584775"/>
          </a:xfrm>
          <a:prstGeom prst="rect">
            <a:avLst/>
          </a:prstGeom>
        </p:spPr>
        <p:txBody>
          <a:bodyPr wrap="none">
            <a:spAutoFit/>
          </a:bodyPr>
          <a:lstStyle/>
          <a:p>
            <a:r>
              <a:rPr lang="en-US" sz="3200" dirty="0" smtClean="0">
                <a:latin typeface="Times New Roman" pitchFamily="18" charset="0"/>
                <a:cs typeface="Times New Roman" pitchFamily="18" charset="0"/>
              </a:rPr>
              <a:t>1.9 9</a:t>
            </a:r>
            <a:endParaRPr lang="en-US" sz="3200" dirty="0"/>
          </a:p>
        </p:txBody>
      </p:sp>
      <p:sp>
        <p:nvSpPr>
          <p:cNvPr id="14" name="Rectangle 13"/>
          <p:cNvSpPr/>
          <p:nvPr/>
        </p:nvSpPr>
        <p:spPr>
          <a:xfrm>
            <a:off x="2286000" y="152400"/>
            <a:ext cx="2057400" cy="381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70C0"/>
                </a:solidFill>
                <a:latin typeface="Times New Roman" pitchFamily="18" charset="0"/>
                <a:cs typeface="Times New Roman" pitchFamily="18" charset="0"/>
              </a:rPr>
              <a:t>Column </a:t>
            </a:r>
            <a:endParaRPr lang="en-US" sz="2800" dirty="0">
              <a:solidFill>
                <a:srgbClr val="0070C0"/>
              </a:solidFill>
              <a:latin typeface="Times New Roman" pitchFamily="18" charset="0"/>
              <a:cs typeface="Times New Roman" pitchFamily="18" charset="0"/>
            </a:endParaRPr>
          </a:p>
        </p:txBody>
      </p:sp>
      <p:sp>
        <p:nvSpPr>
          <p:cNvPr id="15" name="Rectangle 14"/>
          <p:cNvSpPr/>
          <p:nvPr/>
        </p:nvSpPr>
        <p:spPr>
          <a:xfrm>
            <a:off x="4419600" y="152400"/>
            <a:ext cx="1143000"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smtClean="0">
                <a:solidFill>
                  <a:srgbClr val="0070C0"/>
                </a:solidFill>
                <a:latin typeface="Times New Roman" pitchFamily="18" charset="0"/>
                <a:cs typeface="Times New Roman" pitchFamily="18" charset="0"/>
              </a:rPr>
              <a:t>row</a:t>
            </a:r>
            <a:endParaRPr lang="en-US" sz="2800" dirty="0">
              <a:solidFill>
                <a:srgbClr val="0070C0"/>
              </a:solidFill>
              <a:latin typeface="Times New Roman" pitchFamily="18" charset="0"/>
              <a:cs typeface="Times New Roman" pitchFamily="18" charset="0"/>
            </a:endParaRPr>
          </a:p>
        </p:txBody>
      </p:sp>
      <p:cxnSp>
        <p:nvCxnSpPr>
          <p:cNvPr id="17" name="Straight Arrow Connector 16"/>
          <p:cNvCxnSpPr/>
          <p:nvPr/>
        </p:nvCxnSpPr>
        <p:spPr>
          <a:xfrm rot="5400000">
            <a:off x="6248400" y="3810001"/>
            <a:ext cx="4343400" cy="7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382000" y="5943601"/>
            <a:ext cx="5334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540968" cy="584775"/>
          </a:xfrm>
          <a:prstGeom prst="rect">
            <a:avLst/>
          </a:prstGeom>
          <a:noFill/>
        </p:spPr>
        <p:txBody>
          <a:bodyPr wrap="square" rtlCol="0">
            <a:spAutoFit/>
          </a:bodyPr>
          <a:lstStyle/>
          <a:p>
            <a:r>
              <a:rPr lang="en-US" sz="3200" b="1" dirty="0" smtClean="0">
                <a:solidFill>
                  <a:srgbClr val="00B050"/>
                </a:solidFill>
                <a:latin typeface="Times New Roman" pitchFamily="18" charset="0"/>
                <a:cs typeface="Times New Roman" pitchFamily="18" charset="0"/>
              </a:rPr>
              <a:t>Example 6-2:</a:t>
            </a:r>
            <a:endParaRPr lang="en-US" sz="3200" b="1" dirty="0">
              <a:solidFill>
                <a:srgbClr val="00B050"/>
              </a:solidFill>
              <a:latin typeface="Times New Roman" pitchFamily="18" charset="0"/>
              <a:cs typeface="Times New Roman" pitchFamily="18" charset="0"/>
            </a:endParaRPr>
          </a:p>
        </p:txBody>
      </p:sp>
      <p:sp>
        <p:nvSpPr>
          <p:cNvPr id="3" name="TextBox 2"/>
          <p:cNvSpPr txBox="1"/>
          <p:nvPr/>
        </p:nvSpPr>
        <p:spPr>
          <a:xfrm>
            <a:off x="76200" y="609600"/>
            <a:ext cx="7200800" cy="584775"/>
          </a:xfrm>
          <a:prstGeom prst="rect">
            <a:avLst/>
          </a:prstGeom>
          <a:noFill/>
        </p:spPr>
        <p:txBody>
          <a:bodyPr wrap="square" rtlCol="0">
            <a:spAutoFit/>
          </a:bodyPr>
          <a:lstStyle/>
          <a:p>
            <a:r>
              <a:rPr lang="en-US" sz="3200" dirty="0" smtClean="0">
                <a:solidFill>
                  <a:srgbClr val="0000FF"/>
                </a:solidFill>
                <a:latin typeface="Times New Roman" pitchFamily="18" charset="0"/>
                <a:cs typeface="Times New Roman" pitchFamily="18" charset="0"/>
              </a:rPr>
              <a:t>Find the area to the right of  z=-1.16</a:t>
            </a:r>
            <a:endParaRPr lang="en-US" sz="3200" dirty="0">
              <a:solidFill>
                <a:srgbClr val="0000FF"/>
              </a:solidFill>
              <a:latin typeface="Times New Roman" pitchFamily="18" charset="0"/>
              <a:cs typeface="Times New Roman" pitchFamily="18" charset="0"/>
            </a:endParaRPr>
          </a:p>
        </p:txBody>
      </p:sp>
      <p:grpSp>
        <p:nvGrpSpPr>
          <p:cNvPr id="7" name="Group 6"/>
          <p:cNvGrpSpPr/>
          <p:nvPr/>
        </p:nvGrpSpPr>
        <p:grpSpPr>
          <a:xfrm>
            <a:off x="2133600" y="1295400"/>
            <a:ext cx="5257800" cy="3352800"/>
            <a:chOff x="5004048" y="1988840"/>
            <a:chExt cx="3323573" cy="1985209"/>
          </a:xfrm>
        </p:grpSpPr>
        <p:pic>
          <p:nvPicPr>
            <p:cNvPr id="4" name="Picture 3" descr="12341234.jpg"/>
            <p:cNvPicPr>
              <a:picLocks noChangeAspect="1"/>
            </p:cNvPicPr>
            <p:nvPr/>
          </p:nvPicPr>
          <p:blipFill>
            <a:blip r:embed="rId2" cstate="print"/>
            <a:stretch>
              <a:fillRect/>
            </a:stretch>
          </p:blipFill>
          <p:spPr>
            <a:xfrm rot="10800000">
              <a:off x="5195801" y="2145249"/>
              <a:ext cx="3131820"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5004048" y="1988840"/>
              <a:ext cx="331236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grpSp>
      <p:sp>
        <p:nvSpPr>
          <p:cNvPr id="6" name="TextBox 5"/>
          <p:cNvSpPr txBox="1"/>
          <p:nvPr/>
        </p:nvSpPr>
        <p:spPr>
          <a:xfrm>
            <a:off x="2209800" y="4907340"/>
            <a:ext cx="6019800"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P(Z&gt;-1.16)=1-P(Z&lt;-1.16)</a:t>
            </a:r>
          </a:p>
          <a:p>
            <a:r>
              <a:rPr lang="en-US" sz="3200" dirty="0" smtClean="0">
                <a:latin typeface="Times New Roman" pitchFamily="18" charset="0"/>
                <a:cs typeface="Times New Roman" pitchFamily="18" charset="0"/>
              </a:rPr>
              <a:t>                 =1-0.1230</a:t>
            </a:r>
          </a:p>
          <a:p>
            <a:r>
              <a:rPr lang="en-US" sz="3200" dirty="0" smtClean="0">
                <a:latin typeface="Times New Roman" pitchFamily="18" charset="0"/>
                <a:cs typeface="Times New Roman" pitchFamily="18" charset="0"/>
              </a:rPr>
              <a:t>                 = 0.8770</a:t>
            </a:r>
            <a:endParaRPr lang="en-US" sz="3200" dirty="0">
              <a:latin typeface="Times New Roman" pitchFamily="18" charset="0"/>
              <a:cs typeface="Times New Roman" pitchFamily="18" charset="0"/>
            </a:endParaRPr>
          </a:p>
        </p:txBody>
      </p:sp>
      <p:sp>
        <p:nvSpPr>
          <p:cNvPr id="8" name="Rectangle 7"/>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09600"/>
            <a:ext cx="7200800" cy="584775"/>
          </a:xfrm>
          <a:prstGeom prst="rect">
            <a:avLst/>
          </a:prstGeom>
          <a:noFill/>
        </p:spPr>
        <p:txBody>
          <a:bodyPr wrap="square" rtlCol="0">
            <a:spAutoFit/>
          </a:bodyPr>
          <a:lstStyle/>
          <a:p>
            <a:r>
              <a:rPr lang="en-US" sz="3200" dirty="0" smtClean="0">
                <a:solidFill>
                  <a:srgbClr val="0000FF"/>
                </a:solidFill>
                <a:latin typeface="Times New Roman" pitchFamily="18" charset="0"/>
                <a:cs typeface="Times New Roman" pitchFamily="18" charset="0"/>
              </a:rPr>
              <a:t>Find the area between z=1.68 and z=-1.37</a:t>
            </a:r>
            <a:endParaRPr lang="en-US" sz="3200" dirty="0">
              <a:solidFill>
                <a:srgbClr val="0000FF"/>
              </a:solidFill>
              <a:latin typeface="Times New Roman" pitchFamily="18" charset="0"/>
              <a:cs typeface="Times New Roman" pitchFamily="18" charset="0"/>
            </a:endParaRPr>
          </a:p>
        </p:txBody>
      </p:sp>
      <p:sp>
        <p:nvSpPr>
          <p:cNvPr id="3" name="TextBox 2"/>
          <p:cNvSpPr txBox="1"/>
          <p:nvPr/>
        </p:nvSpPr>
        <p:spPr>
          <a:xfrm>
            <a:off x="76200" y="76200"/>
            <a:ext cx="3312368" cy="584775"/>
          </a:xfrm>
          <a:prstGeom prst="rect">
            <a:avLst/>
          </a:prstGeom>
          <a:noFill/>
        </p:spPr>
        <p:txBody>
          <a:bodyPr wrap="square" rtlCol="0">
            <a:spAutoFit/>
          </a:bodyPr>
          <a:lstStyle/>
          <a:p>
            <a:r>
              <a:rPr lang="en-US" sz="3200" b="1" dirty="0" smtClean="0">
                <a:solidFill>
                  <a:srgbClr val="00B050"/>
                </a:solidFill>
                <a:latin typeface="Times New Roman" pitchFamily="18" charset="0"/>
                <a:cs typeface="Times New Roman" pitchFamily="18" charset="0"/>
              </a:rPr>
              <a:t>Example 6-3:</a:t>
            </a:r>
            <a:endParaRPr lang="en-US" sz="3200" b="1" dirty="0">
              <a:solidFill>
                <a:srgbClr val="00B050"/>
              </a:solidFill>
              <a:latin typeface="Times New Roman" pitchFamily="18" charset="0"/>
              <a:cs typeface="Times New Roman" pitchFamily="18" charset="0"/>
            </a:endParaRPr>
          </a:p>
        </p:txBody>
      </p:sp>
      <p:grpSp>
        <p:nvGrpSpPr>
          <p:cNvPr id="7" name="Group 6"/>
          <p:cNvGrpSpPr/>
          <p:nvPr/>
        </p:nvGrpSpPr>
        <p:grpSpPr>
          <a:xfrm>
            <a:off x="2057400" y="1295400"/>
            <a:ext cx="5257800" cy="3352800"/>
            <a:chOff x="5292080" y="1916832"/>
            <a:chExt cx="3209548" cy="2098548"/>
          </a:xfrm>
        </p:grpSpPr>
        <p:pic>
          <p:nvPicPr>
            <p:cNvPr id="4" name="Picture 3" descr="1q23456.jpg"/>
            <p:cNvPicPr>
              <a:picLocks noChangeAspect="1"/>
            </p:cNvPicPr>
            <p:nvPr/>
          </p:nvPicPr>
          <p:blipFill>
            <a:blip r:embed="rId2" cstate="print"/>
            <a:stretch>
              <a:fillRect/>
            </a:stretch>
          </p:blipFill>
          <p:spPr>
            <a:xfrm>
              <a:off x="5292080" y="1916832"/>
              <a:ext cx="3209548" cy="20985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5436096" y="1988840"/>
              <a:ext cx="3024336"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grpSp>
      <p:sp>
        <p:nvSpPr>
          <p:cNvPr id="6" name="TextBox 5"/>
          <p:cNvSpPr txBox="1"/>
          <p:nvPr/>
        </p:nvSpPr>
        <p:spPr>
          <a:xfrm>
            <a:off x="1219200" y="4754940"/>
            <a:ext cx="7848600"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P(-1.37&lt;Z&lt;1.68)=P(Z&lt;1.68)-P(Z&lt;-1.37)</a:t>
            </a:r>
          </a:p>
          <a:p>
            <a:r>
              <a:rPr lang="en-US" sz="3200" dirty="0" smtClean="0">
                <a:latin typeface="Times New Roman" pitchFamily="18" charset="0"/>
                <a:cs typeface="Times New Roman" pitchFamily="18" charset="0"/>
              </a:rPr>
              <a:t>                          = 0.9535-0.0853</a:t>
            </a:r>
          </a:p>
          <a:p>
            <a:r>
              <a:rPr lang="en-US" sz="3200" dirty="0" smtClean="0">
                <a:latin typeface="Times New Roman" pitchFamily="18" charset="0"/>
                <a:cs typeface="Times New Roman" pitchFamily="18" charset="0"/>
              </a:rPr>
              <a:t>                          = 0.8682</a:t>
            </a:r>
            <a:endParaRPr lang="en-US" sz="3200" dirty="0">
              <a:latin typeface="Times New Roman" pitchFamily="18" charset="0"/>
              <a:cs typeface="Times New Roman" pitchFamily="18" charset="0"/>
            </a:endParaRPr>
          </a:p>
        </p:txBody>
      </p:sp>
      <p:sp>
        <p:nvSpPr>
          <p:cNvPr id="8" name="Rectangle 7"/>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28600"/>
            <a:ext cx="8610600" cy="1077218"/>
          </a:xfrm>
          <a:prstGeom prst="rect">
            <a:avLst/>
          </a:prstGeom>
          <a:noFill/>
        </p:spPr>
        <p:txBody>
          <a:bodyPr wrap="square" rtlCol="0">
            <a:spAutoFit/>
          </a:bodyPr>
          <a:lstStyle/>
          <a:p>
            <a:pPr algn="ctr"/>
            <a:r>
              <a:rPr lang="en-US" sz="3200" b="1" dirty="0" smtClean="0">
                <a:solidFill>
                  <a:srgbClr val="00B050"/>
                </a:solidFill>
                <a:latin typeface="Times New Roman" pitchFamily="18" charset="0"/>
                <a:cs typeface="Times New Roman" pitchFamily="18" charset="0"/>
              </a:rPr>
              <a:t>A Normal Distribution Curve </a:t>
            </a:r>
            <a:r>
              <a:rPr lang="en-US" sz="3200" b="1" u="sng" dirty="0" smtClean="0">
                <a:solidFill>
                  <a:srgbClr val="FF0000"/>
                </a:solidFill>
                <a:latin typeface="Times New Roman" pitchFamily="18" charset="0"/>
                <a:cs typeface="Times New Roman" pitchFamily="18" charset="0"/>
              </a:rPr>
              <a:t>as</a:t>
            </a:r>
            <a:r>
              <a:rPr lang="en-US" sz="3200" b="1" dirty="0" smtClean="0">
                <a:solidFill>
                  <a:srgbClr val="00B050"/>
                </a:solidFill>
                <a:latin typeface="Times New Roman" pitchFamily="18" charset="0"/>
                <a:cs typeface="Times New Roman" pitchFamily="18" charset="0"/>
              </a:rPr>
              <a:t> a Probability Distribution Curve:</a:t>
            </a:r>
            <a:endParaRPr lang="en-US" sz="3200" b="1" dirty="0">
              <a:solidFill>
                <a:srgbClr val="00B050"/>
              </a:solidFill>
              <a:latin typeface="Times New Roman" pitchFamily="18" charset="0"/>
              <a:cs typeface="Times New Roman" pitchFamily="18" charset="0"/>
            </a:endParaRPr>
          </a:p>
        </p:txBody>
      </p:sp>
      <p:sp>
        <p:nvSpPr>
          <p:cNvPr id="5" name="TextBox 4"/>
          <p:cNvSpPr txBox="1"/>
          <p:nvPr/>
        </p:nvSpPr>
        <p:spPr>
          <a:xfrm>
            <a:off x="152400" y="2246293"/>
            <a:ext cx="8610600" cy="954107"/>
          </a:xfrm>
          <a:prstGeom prst="rect">
            <a:avLst/>
          </a:prstGeom>
          <a:noFill/>
        </p:spPr>
        <p:txBody>
          <a:bodyPr wrap="square" rtlCol="0">
            <a:spAutoFit/>
          </a:bodyPr>
          <a:lstStyle/>
          <a:p>
            <a:pPr>
              <a:buClr>
                <a:schemeClr val="bg2">
                  <a:lumMod val="75000"/>
                </a:schemeClr>
              </a:buClr>
              <a:buFont typeface="Wingdings" pitchFamily="2" charset="2"/>
              <a:buChar char="q"/>
            </a:pPr>
            <a:r>
              <a:rPr lang="en-US" sz="2800" dirty="0" smtClean="0">
                <a:latin typeface="Times New Roman" pitchFamily="18" charset="0"/>
                <a:cs typeface="Times New Roman" pitchFamily="18" charset="0"/>
              </a:rPr>
              <a:t> The area under the standard normal distribution curve can also be thought of as a probability .</a:t>
            </a:r>
            <a:endParaRPr lang="en-US" sz="2800" dirty="0">
              <a:latin typeface="Times New Roman" pitchFamily="18" charset="0"/>
              <a:cs typeface="Times New Roman" pitchFamily="18" charset="0"/>
            </a:endParaRPr>
          </a:p>
        </p:txBody>
      </p:sp>
      <p:sp>
        <p:nvSpPr>
          <p:cNvPr id="6" name="Rectangle 5"/>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7" name="Flowchart: Alternate Process 6"/>
          <p:cNvSpPr/>
          <p:nvPr/>
        </p:nvSpPr>
        <p:spPr>
          <a:xfrm>
            <a:off x="228600" y="152400"/>
            <a:ext cx="8534400" cy="1295400"/>
          </a:xfrm>
          <a:prstGeom prst="flowChartAlternateProcess">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68" y="0"/>
            <a:ext cx="3159968" cy="584775"/>
          </a:xfrm>
          <a:prstGeom prst="rect">
            <a:avLst/>
          </a:prstGeom>
          <a:noFill/>
        </p:spPr>
        <p:txBody>
          <a:bodyPr wrap="square" rtlCol="0">
            <a:spAutoFit/>
          </a:bodyPr>
          <a:lstStyle/>
          <a:p>
            <a:r>
              <a:rPr lang="en-US" sz="3200" b="1" dirty="0" smtClean="0">
                <a:solidFill>
                  <a:srgbClr val="00B050"/>
                </a:solidFill>
                <a:latin typeface="Times New Roman" pitchFamily="18" charset="0"/>
                <a:cs typeface="Times New Roman" pitchFamily="18" charset="0"/>
              </a:rPr>
              <a:t>Example 6-4:</a:t>
            </a:r>
            <a:endParaRPr lang="en-US" sz="3200" b="1" dirty="0">
              <a:solidFill>
                <a:srgbClr val="00B050"/>
              </a:solidFill>
              <a:latin typeface="Times New Roman" pitchFamily="18" charset="0"/>
              <a:cs typeface="Times New Roman" pitchFamily="18" charset="0"/>
            </a:endParaRPr>
          </a:p>
        </p:txBody>
      </p:sp>
      <p:sp>
        <p:nvSpPr>
          <p:cNvPr id="3" name="TextBox 2"/>
          <p:cNvSpPr txBox="1"/>
          <p:nvPr/>
        </p:nvSpPr>
        <p:spPr>
          <a:xfrm>
            <a:off x="0" y="609600"/>
            <a:ext cx="7200800" cy="2062103"/>
          </a:xfrm>
          <a:prstGeom prst="rect">
            <a:avLst/>
          </a:prstGeom>
          <a:noFill/>
        </p:spPr>
        <p:txBody>
          <a:bodyPr wrap="square" rtlCol="0">
            <a:spAutoFit/>
          </a:bodyPr>
          <a:lstStyle/>
          <a:p>
            <a:r>
              <a:rPr lang="en-US" sz="3200" dirty="0" smtClean="0">
                <a:solidFill>
                  <a:srgbClr val="0000FF"/>
                </a:solidFill>
                <a:latin typeface="Times New Roman" pitchFamily="18" charset="0"/>
                <a:cs typeface="Times New Roman" pitchFamily="18" charset="0"/>
              </a:rPr>
              <a:t>Find probability for each</a:t>
            </a:r>
          </a:p>
          <a:p>
            <a:r>
              <a:rPr lang="en-US" sz="3200" dirty="0" smtClean="0">
                <a:solidFill>
                  <a:srgbClr val="0000FF"/>
                </a:solidFill>
                <a:latin typeface="Times New Roman" pitchFamily="18" charset="0"/>
                <a:cs typeface="Times New Roman" pitchFamily="18" charset="0"/>
              </a:rPr>
              <a:t>a) P(0&lt;z&lt;2.23)</a:t>
            </a:r>
          </a:p>
          <a:p>
            <a:r>
              <a:rPr lang="en-US" sz="3200" dirty="0" smtClean="0">
                <a:solidFill>
                  <a:srgbClr val="0000FF"/>
                </a:solidFill>
                <a:latin typeface="Times New Roman" pitchFamily="18" charset="0"/>
                <a:cs typeface="Times New Roman" pitchFamily="18" charset="0"/>
              </a:rPr>
              <a:t>b) P(z&lt;1.65)</a:t>
            </a:r>
          </a:p>
          <a:p>
            <a:r>
              <a:rPr lang="en-US" sz="3200" dirty="0" smtClean="0">
                <a:solidFill>
                  <a:srgbClr val="0000FF"/>
                </a:solidFill>
                <a:latin typeface="Times New Roman" pitchFamily="18" charset="0"/>
                <a:cs typeface="Times New Roman" pitchFamily="18" charset="0"/>
              </a:rPr>
              <a:t>c) P(z&gt;1.91)</a:t>
            </a:r>
            <a:endParaRPr lang="en-US" sz="3200" dirty="0">
              <a:solidFill>
                <a:srgbClr val="0000FF"/>
              </a:solidFill>
              <a:latin typeface="Times New Roman" pitchFamily="18" charset="0"/>
              <a:cs typeface="Times New Roman" pitchFamily="18" charset="0"/>
            </a:endParaRPr>
          </a:p>
        </p:txBody>
      </p:sp>
      <p:grpSp>
        <p:nvGrpSpPr>
          <p:cNvPr id="7" name="Group 6"/>
          <p:cNvGrpSpPr/>
          <p:nvPr/>
        </p:nvGrpSpPr>
        <p:grpSpPr>
          <a:xfrm>
            <a:off x="2514600" y="2318792"/>
            <a:ext cx="5105400" cy="2558008"/>
            <a:chOff x="5004048" y="3212976"/>
            <a:chExt cx="3312368" cy="1872208"/>
          </a:xfrm>
        </p:grpSpPr>
        <p:pic>
          <p:nvPicPr>
            <p:cNvPr id="4" name="Picture 3" descr="09876.jpg"/>
            <p:cNvPicPr>
              <a:picLocks noChangeAspect="1"/>
            </p:cNvPicPr>
            <p:nvPr/>
          </p:nvPicPr>
          <p:blipFill>
            <a:blip r:embed="rId2" cstate="print"/>
            <a:stretch>
              <a:fillRect/>
            </a:stretch>
          </p:blipFill>
          <p:spPr>
            <a:xfrm rot="10800000">
              <a:off x="5148064" y="3212976"/>
              <a:ext cx="3127248" cy="18516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5004048" y="3212976"/>
              <a:ext cx="331236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286000" y="5029200"/>
            <a:ext cx="6477000" cy="1569660"/>
          </a:xfrm>
          <a:prstGeom prst="rect">
            <a:avLst/>
          </a:prstGeom>
          <a:noFill/>
        </p:spPr>
        <p:txBody>
          <a:bodyPr wrap="square" rtlCol="0">
            <a:spAutoFit/>
          </a:bodyPr>
          <a:lstStyle/>
          <a:p>
            <a:r>
              <a:rPr lang="en-US" sz="3200" dirty="0" smtClean="0">
                <a:solidFill>
                  <a:srgbClr val="00B050"/>
                </a:solidFill>
                <a:latin typeface="Times New Roman" pitchFamily="18" charset="0"/>
                <a:cs typeface="Times New Roman" pitchFamily="18" charset="0"/>
              </a:rPr>
              <a:t>a) </a:t>
            </a:r>
            <a:r>
              <a:rPr lang="en-US" sz="3200" dirty="0" smtClean="0">
                <a:latin typeface="Times New Roman" pitchFamily="18" charset="0"/>
                <a:cs typeface="Times New Roman" pitchFamily="18" charset="0"/>
              </a:rPr>
              <a:t>P(0&lt;Z&lt;2.23)=P(Z&lt;2.23)-P(Z&lt;0)</a:t>
            </a:r>
          </a:p>
          <a:p>
            <a:r>
              <a:rPr lang="en-US" sz="3200" dirty="0" smtClean="0">
                <a:latin typeface="Times New Roman" pitchFamily="18" charset="0"/>
                <a:cs typeface="Times New Roman" pitchFamily="18" charset="0"/>
              </a:rPr>
              <a:t>                    =0.9898-0.5000</a:t>
            </a:r>
          </a:p>
          <a:p>
            <a:r>
              <a:rPr lang="en-US" sz="3200" dirty="0" smtClean="0">
                <a:latin typeface="Times New Roman" pitchFamily="18" charset="0"/>
                <a:cs typeface="Times New Roman" pitchFamily="18" charset="0"/>
              </a:rPr>
              <a:t>                    =0.4898</a:t>
            </a:r>
            <a:endParaRPr lang="en-US" sz="3200" dirty="0">
              <a:latin typeface="Times New Roman" pitchFamily="18" charset="0"/>
              <a:cs typeface="Times New Roman" pitchFamily="18" charset="0"/>
            </a:endParaRPr>
          </a:p>
        </p:txBody>
      </p:sp>
      <p:sp>
        <p:nvSpPr>
          <p:cNvPr id="8" name="Rectangle 7"/>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7200" y="228600"/>
            <a:ext cx="3886200" cy="2590800"/>
            <a:chOff x="5220072" y="0"/>
            <a:chExt cx="3463936" cy="2042691"/>
          </a:xfrm>
        </p:grpSpPr>
        <p:pic>
          <p:nvPicPr>
            <p:cNvPr id="3" name="Picture 2" descr="876.jpg"/>
            <p:cNvPicPr>
              <a:picLocks noChangeAspect="1"/>
            </p:cNvPicPr>
            <p:nvPr/>
          </p:nvPicPr>
          <p:blipFill>
            <a:blip r:embed="rId2" cstate="print"/>
            <a:stretch>
              <a:fillRect/>
            </a:stretch>
          </p:blipFill>
          <p:spPr>
            <a:xfrm rot="10800000">
              <a:off x="5265296" y="81135"/>
              <a:ext cx="3418712" cy="19615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p:cNvSpPr/>
            <p:nvPr/>
          </p:nvSpPr>
          <p:spPr>
            <a:xfrm>
              <a:off x="5220072" y="0"/>
              <a:ext cx="3456384" cy="1988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grpSp>
      <p:grpSp>
        <p:nvGrpSpPr>
          <p:cNvPr id="9" name="Group 8"/>
          <p:cNvGrpSpPr/>
          <p:nvPr/>
        </p:nvGrpSpPr>
        <p:grpSpPr>
          <a:xfrm>
            <a:off x="457200" y="3581400"/>
            <a:ext cx="3810000" cy="2209800"/>
            <a:chOff x="5076056" y="3068960"/>
            <a:chExt cx="3600400" cy="1944216"/>
          </a:xfrm>
        </p:grpSpPr>
        <p:pic>
          <p:nvPicPr>
            <p:cNvPr id="2" name="Picture 1" descr="0874.jpg"/>
            <p:cNvPicPr>
              <a:picLocks noChangeAspect="1"/>
            </p:cNvPicPr>
            <p:nvPr/>
          </p:nvPicPr>
          <p:blipFill>
            <a:blip r:embed="rId3" cstate="print"/>
            <a:stretch>
              <a:fillRect/>
            </a:stretch>
          </p:blipFill>
          <p:spPr>
            <a:xfrm>
              <a:off x="5148064" y="3140968"/>
              <a:ext cx="3456384" cy="18722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5076056" y="3068960"/>
              <a:ext cx="3600400"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grpSp>
      <p:sp>
        <p:nvSpPr>
          <p:cNvPr id="6" name="TextBox 5"/>
          <p:cNvSpPr txBox="1"/>
          <p:nvPr/>
        </p:nvSpPr>
        <p:spPr>
          <a:xfrm>
            <a:off x="4419600" y="3886200"/>
            <a:ext cx="4709864" cy="1569660"/>
          </a:xfrm>
          <a:prstGeom prst="rect">
            <a:avLst/>
          </a:prstGeom>
          <a:noFill/>
        </p:spPr>
        <p:txBody>
          <a:bodyPr wrap="square" rtlCol="0">
            <a:spAutoFit/>
          </a:bodyPr>
          <a:lstStyle/>
          <a:p>
            <a:r>
              <a:rPr lang="en-US" sz="3200" dirty="0" smtClean="0">
                <a:solidFill>
                  <a:srgbClr val="00B050"/>
                </a:solidFill>
                <a:latin typeface="Times New Roman" pitchFamily="18" charset="0"/>
                <a:cs typeface="Times New Roman" pitchFamily="18" charset="0"/>
              </a:rPr>
              <a:t>c) </a:t>
            </a:r>
            <a:r>
              <a:rPr lang="en-US" sz="3200" dirty="0" smtClean="0">
                <a:latin typeface="Times New Roman" pitchFamily="18" charset="0"/>
                <a:cs typeface="Times New Roman" pitchFamily="18" charset="0"/>
              </a:rPr>
              <a:t>P(Z&gt;1.91)=1-P(Z&lt;1.91)</a:t>
            </a:r>
          </a:p>
          <a:p>
            <a:r>
              <a:rPr lang="en-US" sz="3200" dirty="0" smtClean="0">
                <a:latin typeface="Times New Roman" pitchFamily="18" charset="0"/>
                <a:cs typeface="Times New Roman" pitchFamily="18" charset="0"/>
              </a:rPr>
              <a:t>                =1-0.9719</a:t>
            </a:r>
          </a:p>
          <a:p>
            <a:r>
              <a:rPr lang="en-US" sz="3200" dirty="0" smtClean="0">
                <a:latin typeface="Times New Roman" pitchFamily="18" charset="0"/>
                <a:cs typeface="Times New Roman" pitchFamily="18" charset="0"/>
              </a:rPr>
              <a:t>                =0.0281</a:t>
            </a:r>
            <a:endParaRPr lang="en-US" sz="3200" dirty="0">
              <a:latin typeface="Times New Roman" pitchFamily="18" charset="0"/>
              <a:cs typeface="Times New Roman" pitchFamily="18" charset="0"/>
            </a:endParaRPr>
          </a:p>
        </p:txBody>
      </p:sp>
      <p:sp>
        <p:nvSpPr>
          <p:cNvPr id="7" name="TextBox 6"/>
          <p:cNvSpPr txBox="1"/>
          <p:nvPr/>
        </p:nvSpPr>
        <p:spPr>
          <a:xfrm>
            <a:off x="4800600" y="1371600"/>
            <a:ext cx="3744416" cy="584775"/>
          </a:xfrm>
          <a:prstGeom prst="rect">
            <a:avLst/>
          </a:prstGeom>
          <a:noFill/>
        </p:spPr>
        <p:txBody>
          <a:bodyPr wrap="square" rtlCol="0">
            <a:spAutoFit/>
          </a:bodyPr>
          <a:lstStyle/>
          <a:p>
            <a:r>
              <a:rPr lang="en-US" sz="3200" dirty="0" smtClean="0">
                <a:solidFill>
                  <a:srgbClr val="00B050"/>
                </a:solidFill>
                <a:latin typeface="Times New Roman" pitchFamily="18" charset="0"/>
                <a:cs typeface="Times New Roman" pitchFamily="18" charset="0"/>
              </a:rPr>
              <a:t>b) </a:t>
            </a:r>
            <a:r>
              <a:rPr lang="en-US" sz="3200" dirty="0" smtClean="0">
                <a:latin typeface="Times New Roman" pitchFamily="18" charset="0"/>
                <a:cs typeface="Times New Roman" pitchFamily="18" charset="0"/>
              </a:rPr>
              <a:t>P(Z&lt;1.65)=0.9505</a:t>
            </a:r>
            <a:endParaRPr lang="en-US" sz="3200" dirty="0">
              <a:latin typeface="Times New Roman" pitchFamily="18" charset="0"/>
              <a:cs typeface="Times New Roman" pitchFamily="18" charset="0"/>
            </a:endParaRPr>
          </a:p>
        </p:txBody>
      </p:sp>
      <p:sp>
        <p:nvSpPr>
          <p:cNvPr id="10" name="Rectangle 9"/>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Alternate Process 29"/>
          <p:cNvSpPr/>
          <p:nvPr/>
        </p:nvSpPr>
        <p:spPr>
          <a:xfrm>
            <a:off x="381000" y="76200"/>
            <a:ext cx="8534400" cy="609600"/>
          </a:xfrm>
          <a:prstGeom prst="flowChartAlternateProcess">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Rectangle 13"/>
          <p:cNvSpPr/>
          <p:nvPr/>
        </p:nvSpPr>
        <p:spPr>
          <a:xfrm>
            <a:off x="5105400" y="2819400"/>
            <a:ext cx="3429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Look up the area in table E to find the z value </a:t>
            </a:r>
            <a:endParaRPr lang="en-US" sz="2000" b="1" dirty="0">
              <a:solidFill>
                <a:schemeClr val="tx1"/>
              </a:solidFill>
              <a:latin typeface="Times New Roman" pitchFamily="18" charset="0"/>
              <a:cs typeface="Times New Roman" pitchFamily="18" charset="0"/>
            </a:endParaRPr>
          </a:p>
        </p:txBody>
      </p:sp>
      <p:pic>
        <p:nvPicPr>
          <p:cNvPr id="26629" name="Picture 5"/>
          <p:cNvPicPr>
            <a:picLocks noChangeAspect="1" noChangeArrowheads="1"/>
          </p:cNvPicPr>
          <p:nvPr/>
        </p:nvPicPr>
        <p:blipFill>
          <a:blip r:embed="rId2"/>
          <a:srcRect/>
          <a:stretch>
            <a:fillRect/>
          </a:stretch>
        </p:blipFill>
        <p:spPr bwMode="auto">
          <a:xfrm>
            <a:off x="4800600" y="3581400"/>
            <a:ext cx="3962400" cy="2057400"/>
          </a:xfrm>
          <a:prstGeom prst="rect">
            <a:avLst/>
          </a:prstGeom>
          <a:noFill/>
          <a:ln w="9525">
            <a:noFill/>
            <a:miter lim="800000"/>
            <a:headEnd/>
            <a:tailEnd/>
          </a:ln>
          <a:effectLst/>
        </p:spPr>
      </p:pic>
      <p:sp>
        <p:nvSpPr>
          <p:cNvPr id="9" name="TextBox 8"/>
          <p:cNvSpPr txBox="1"/>
          <p:nvPr/>
        </p:nvSpPr>
        <p:spPr>
          <a:xfrm>
            <a:off x="304800" y="24825"/>
            <a:ext cx="8763000" cy="584775"/>
          </a:xfrm>
          <a:prstGeom prst="rect">
            <a:avLst/>
          </a:prstGeom>
          <a:noFill/>
        </p:spPr>
        <p:txBody>
          <a:bodyPr wrap="square" rtlCol="0">
            <a:spAutoFit/>
          </a:bodyPr>
          <a:lstStyle/>
          <a:p>
            <a:pPr algn="ctr"/>
            <a:r>
              <a:rPr lang="en-US" sz="3200" u="sng" dirty="0" smtClean="0">
                <a:latin typeface="Times New Roman" pitchFamily="18" charset="0"/>
                <a:cs typeface="Times New Roman" pitchFamily="18" charset="0"/>
              </a:rPr>
              <a:t>Find the Z value that corresponds to given area</a:t>
            </a:r>
            <a:endParaRPr lang="en-US" sz="3200" dirty="0">
              <a:latin typeface="Times New Roman" pitchFamily="18" charset="0"/>
              <a:cs typeface="Times New Roman" pitchFamily="18" charset="0"/>
            </a:endParaRPr>
          </a:p>
        </p:txBody>
      </p:sp>
      <p:grpSp>
        <p:nvGrpSpPr>
          <p:cNvPr id="19" name="Group 18"/>
          <p:cNvGrpSpPr/>
          <p:nvPr/>
        </p:nvGrpSpPr>
        <p:grpSpPr>
          <a:xfrm>
            <a:off x="4747846" y="838200"/>
            <a:ext cx="4396154" cy="2057400"/>
            <a:chOff x="4747846" y="838200"/>
            <a:chExt cx="4396154" cy="2057400"/>
          </a:xfrm>
        </p:grpSpPr>
        <p:pic>
          <p:nvPicPr>
            <p:cNvPr id="26628" name="Picture 4"/>
            <p:cNvPicPr>
              <a:picLocks noChangeAspect="1" noChangeArrowheads="1"/>
            </p:cNvPicPr>
            <p:nvPr/>
          </p:nvPicPr>
          <p:blipFill>
            <a:blip r:embed="rId3"/>
            <a:srcRect/>
            <a:stretch>
              <a:fillRect/>
            </a:stretch>
          </p:blipFill>
          <p:spPr bwMode="auto">
            <a:xfrm>
              <a:off x="4747846" y="838200"/>
              <a:ext cx="4396154" cy="2057400"/>
            </a:xfrm>
            <a:prstGeom prst="rect">
              <a:avLst/>
            </a:prstGeom>
            <a:noFill/>
            <a:ln w="9525">
              <a:noFill/>
              <a:miter lim="800000"/>
              <a:headEnd/>
              <a:tailEnd/>
            </a:ln>
            <a:effectLst/>
          </p:spPr>
        </p:pic>
        <p:sp>
          <p:nvSpPr>
            <p:cNvPr id="10" name="Rectangle 9"/>
            <p:cNvSpPr/>
            <p:nvPr/>
          </p:nvSpPr>
          <p:spPr>
            <a:xfrm>
              <a:off x="5867400" y="26670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grpSp>
      <p:grpSp>
        <p:nvGrpSpPr>
          <p:cNvPr id="24" name="Group 23"/>
          <p:cNvGrpSpPr/>
          <p:nvPr/>
        </p:nvGrpSpPr>
        <p:grpSpPr>
          <a:xfrm>
            <a:off x="0" y="762000"/>
            <a:ext cx="4419600" cy="2057400"/>
            <a:chOff x="0" y="762000"/>
            <a:chExt cx="4419600" cy="2057400"/>
          </a:xfrm>
        </p:grpSpPr>
        <p:pic>
          <p:nvPicPr>
            <p:cNvPr id="26626" name="Picture 2"/>
            <p:cNvPicPr>
              <a:picLocks noChangeAspect="1" noChangeArrowheads="1"/>
            </p:cNvPicPr>
            <p:nvPr/>
          </p:nvPicPr>
          <p:blipFill>
            <a:blip r:embed="rId4"/>
            <a:srcRect/>
            <a:stretch>
              <a:fillRect/>
            </a:stretch>
          </p:blipFill>
          <p:spPr bwMode="auto">
            <a:xfrm>
              <a:off x="0" y="762000"/>
              <a:ext cx="4419600" cy="1997319"/>
            </a:xfrm>
            <a:prstGeom prst="rect">
              <a:avLst/>
            </a:prstGeom>
            <a:noFill/>
            <a:ln w="9525">
              <a:noFill/>
              <a:miter lim="800000"/>
              <a:headEnd/>
              <a:tailEnd/>
            </a:ln>
            <a:effectLst/>
          </p:spPr>
        </p:pic>
        <p:sp>
          <p:nvSpPr>
            <p:cNvPr id="11" name="Rectangle 10"/>
            <p:cNvSpPr/>
            <p:nvPr/>
          </p:nvSpPr>
          <p:spPr>
            <a:xfrm>
              <a:off x="2362200" y="25908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grpSp>
      <p:sp>
        <p:nvSpPr>
          <p:cNvPr id="12" name="Rectangle 11"/>
          <p:cNvSpPr/>
          <p:nvPr/>
        </p:nvSpPr>
        <p:spPr>
          <a:xfrm>
            <a:off x="6858000" y="5410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grpSp>
        <p:nvGrpSpPr>
          <p:cNvPr id="25" name="Group 24"/>
          <p:cNvGrpSpPr/>
          <p:nvPr/>
        </p:nvGrpSpPr>
        <p:grpSpPr>
          <a:xfrm>
            <a:off x="76200" y="3657600"/>
            <a:ext cx="4267200" cy="2076450"/>
            <a:chOff x="76200" y="3657600"/>
            <a:chExt cx="4267200" cy="2076450"/>
          </a:xfrm>
        </p:grpSpPr>
        <p:pic>
          <p:nvPicPr>
            <p:cNvPr id="26627" name="Picture 3"/>
            <p:cNvPicPr>
              <a:picLocks noChangeAspect="1" noChangeArrowheads="1"/>
            </p:cNvPicPr>
            <p:nvPr/>
          </p:nvPicPr>
          <p:blipFill>
            <a:blip r:embed="rId5"/>
            <a:srcRect/>
            <a:stretch>
              <a:fillRect/>
            </a:stretch>
          </p:blipFill>
          <p:spPr bwMode="auto">
            <a:xfrm>
              <a:off x="76200" y="3657600"/>
              <a:ext cx="4267200" cy="2076450"/>
            </a:xfrm>
            <a:prstGeom prst="rect">
              <a:avLst/>
            </a:prstGeom>
            <a:noFill/>
            <a:ln w="9525">
              <a:noFill/>
              <a:miter lim="800000"/>
              <a:headEnd/>
              <a:tailEnd/>
            </a:ln>
            <a:effectLst/>
          </p:spPr>
        </p:pic>
        <p:sp>
          <p:nvSpPr>
            <p:cNvPr id="13" name="Rectangle 12"/>
            <p:cNvSpPr/>
            <p:nvPr/>
          </p:nvSpPr>
          <p:spPr>
            <a:xfrm>
              <a:off x="1447800" y="5410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grpSp>
      <p:sp>
        <p:nvSpPr>
          <p:cNvPr id="15" name="Rectangle 14"/>
          <p:cNvSpPr/>
          <p:nvPr/>
        </p:nvSpPr>
        <p:spPr>
          <a:xfrm>
            <a:off x="5181600" y="5791200"/>
            <a:ext cx="3429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Look up the area in table E to find the z value </a:t>
            </a:r>
            <a:endParaRPr lang="en-US" sz="2000" b="1" dirty="0">
              <a:solidFill>
                <a:schemeClr val="tx1"/>
              </a:solidFill>
              <a:latin typeface="Times New Roman" pitchFamily="18" charset="0"/>
              <a:cs typeface="Times New Roman" pitchFamily="18" charset="0"/>
            </a:endParaRPr>
          </a:p>
        </p:txBody>
      </p:sp>
      <p:sp>
        <p:nvSpPr>
          <p:cNvPr id="17" name="Rectangle 16"/>
          <p:cNvSpPr/>
          <p:nvPr/>
        </p:nvSpPr>
        <p:spPr>
          <a:xfrm>
            <a:off x="76200" y="2895600"/>
            <a:ext cx="4030462" cy="400110"/>
          </a:xfrm>
          <a:prstGeom prst="rect">
            <a:avLst/>
          </a:prstGeom>
        </p:spPr>
        <p:txBody>
          <a:bodyPr wrap="none">
            <a:spAutoFit/>
          </a:bodyPr>
          <a:lstStyle/>
          <a:p>
            <a:r>
              <a:rPr lang="en-US" sz="2000" b="1" dirty="0" smtClean="0">
                <a:latin typeface="Times New Roman" pitchFamily="18" charset="0"/>
                <a:cs typeface="Times New Roman" pitchFamily="18" charset="0"/>
              </a:rPr>
              <a:t>we cannot find the area in the table</a:t>
            </a:r>
            <a:endParaRPr lang="en-US" sz="2000" b="1" dirty="0">
              <a:latin typeface="Times New Roman" pitchFamily="18" charset="0"/>
              <a:cs typeface="Times New Roman" pitchFamily="18" charset="0"/>
            </a:endParaRPr>
          </a:p>
        </p:txBody>
      </p:sp>
      <p:sp>
        <p:nvSpPr>
          <p:cNvPr id="18" name="Rectangle 17"/>
          <p:cNvSpPr/>
          <p:nvPr/>
        </p:nvSpPr>
        <p:spPr>
          <a:xfrm>
            <a:off x="160538" y="5543490"/>
            <a:ext cx="4030462" cy="400110"/>
          </a:xfrm>
          <a:prstGeom prst="rect">
            <a:avLst/>
          </a:prstGeom>
        </p:spPr>
        <p:txBody>
          <a:bodyPr wrap="none">
            <a:spAutoFit/>
          </a:bodyPr>
          <a:lstStyle/>
          <a:p>
            <a:r>
              <a:rPr lang="en-US" sz="2000" b="1" dirty="0" smtClean="0">
                <a:latin typeface="Times New Roman" pitchFamily="18" charset="0"/>
                <a:cs typeface="Times New Roman" pitchFamily="18" charset="0"/>
              </a:rPr>
              <a:t>we cannot find the area in the table</a:t>
            </a:r>
            <a:endParaRPr lang="en-US" sz="2000" b="1" dirty="0">
              <a:latin typeface="Times New Roman" pitchFamily="18" charset="0"/>
              <a:cs typeface="Times New Roman" pitchFamily="18" charset="0"/>
            </a:endParaRPr>
          </a:p>
        </p:txBody>
      </p:sp>
      <p:cxnSp>
        <p:nvCxnSpPr>
          <p:cNvPr id="20" name="Straight Connector 19"/>
          <p:cNvCxnSpPr/>
          <p:nvPr/>
        </p:nvCxnSpPr>
        <p:spPr>
          <a:xfrm rot="5400000">
            <a:off x="1867297" y="3542903"/>
            <a:ext cx="49530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2400" y="3579812"/>
            <a:ext cx="8839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4800" y="838200"/>
            <a:ext cx="4572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1</a:t>
            </a:r>
            <a:endParaRPr lang="en-US" sz="2400" b="1" dirty="0">
              <a:solidFill>
                <a:schemeClr val="tx1"/>
              </a:solidFill>
              <a:latin typeface="Times New Roman" pitchFamily="18" charset="0"/>
              <a:cs typeface="Times New Roman" pitchFamily="18" charset="0"/>
            </a:endParaRPr>
          </a:p>
        </p:txBody>
      </p:sp>
      <p:sp>
        <p:nvSpPr>
          <p:cNvPr id="27" name="Rectangle 26"/>
          <p:cNvSpPr/>
          <p:nvPr/>
        </p:nvSpPr>
        <p:spPr>
          <a:xfrm>
            <a:off x="228600" y="3733800"/>
            <a:ext cx="4572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3</a:t>
            </a:r>
            <a:endParaRPr lang="en-US" sz="2400" b="1" dirty="0">
              <a:solidFill>
                <a:schemeClr val="tx1"/>
              </a:solidFill>
              <a:latin typeface="Times New Roman" pitchFamily="18" charset="0"/>
              <a:cs typeface="Times New Roman" pitchFamily="18" charset="0"/>
            </a:endParaRPr>
          </a:p>
        </p:txBody>
      </p:sp>
      <p:sp>
        <p:nvSpPr>
          <p:cNvPr id="28" name="Rectangle 27"/>
          <p:cNvSpPr/>
          <p:nvPr/>
        </p:nvSpPr>
        <p:spPr>
          <a:xfrm>
            <a:off x="4876800" y="838200"/>
            <a:ext cx="4572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2</a:t>
            </a:r>
            <a:endParaRPr lang="en-US" sz="2400" b="1" dirty="0">
              <a:solidFill>
                <a:schemeClr val="tx1"/>
              </a:solidFill>
              <a:latin typeface="Times New Roman" pitchFamily="18" charset="0"/>
              <a:cs typeface="Times New Roman" pitchFamily="18" charset="0"/>
            </a:endParaRPr>
          </a:p>
        </p:txBody>
      </p:sp>
      <p:sp>
        <p:nvSpPr>
          <p:cNvPr id="29" name="Rectangle 28"/>
          <p:cNvSpPr/>
          <p:nvPr/>
        </p:nvSpPr>
        <p:spPr>
          <a:xfrm>
            <a:off x="4648200" y="3733800"/>
            <a:ext cx="4572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4</a:t>
            </a:r>
            <a:endParaRPr lang="en-US" sz="2400" b="1" dirty="0">
              <a:solidFill>
                <a:schemeClr val="tx1"/>
              </a:solidFill>
              <a:latin typeface="Times New Roman" pitchFamily="18" charset="0"/>
              <a:cs typeface="Times New Roman" pitchFamily="18" charset="0"/>
            </a:endParaRPr>
          </a:p>
        </p:txBody>
      </p:sp>
      <p:sp>
        <p:nvSpPr>
          <p:cNvPr id="32" name="Rectangle 31"/>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52400" y="3124200"/>
            <a:ext cx="4419600" cy="2057400"/>
            <a:chOff x="228600" y="3429000"/>
            <a:chExt cx="4419600" cy="2057400"/>
          </a:xfrm>
        </p:grpSpPr>
        <p:grpSp>
          <p:nvGrpSpPr>
            <p:cNvPr id="33" name="Group 32"/>
            <p:cNvGrpSpPr/>
            <p:nvPr/>
          </p:nvGrpSpPr>
          <p:grpSpPr>
            <a:xfrm>
              <a:off x="228600" y="3429000"/>
              <a:ext cx="4419600" cy="2057400"/>
              <a:chOff x="0" y="762000"/>
              <a:chExt cx="4419600" cy="2057400"/>
            </a:xfrm>
          </p:grpSpPr>
          <p:pic>
            <p:nvPicPr>
              <p:cNvPr id="34" name="Picture 2"/>
              <p:cNvPicPr>
                <a:picLocks noChangeAspect="1" noChangeArrowheads="1"/>
              </p:cNvPicPr>
              <p:nvPr/>
            </p:nvPicPr>
            <p:blipFill>
              <a:blip r:embed="rId2"/>
              <a:srcRect/>
              <a:stretch>
                <a:fillRect/>
              </a:stretch>
            </p:blipFill>
            <p:spPr bwMode="auto">
              <a:xfrm>
                <a:off x="0" y="762000"/>
                <a:ext cx="4419600" cy="1997319"/>
              </a:xfrm>
              <a:prstGeom prst="rect">
                <a:avLst/>
              </a:prstGeom>
              <a:noFill/>
              <a:ln w="9525">
                <a:noFill/>
                <a:miter lim="800000"/>
                <a:headEnd/>
                <a:tailEnd/>
              </a:ln>
              <a:effectLst/>
            </p:spPr>
          </p:pic>
          <p:sp>
            <p:nvSpPr>
              <p:cNvPr id="35" name="Rectangle 34"/>
              <p:cNvSpPr/>
              <p:nvPr/>
            </p:nvSpPr>
            <p:spPr>
              <a:xfrm>
                <a:off x="2362200" y="25908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grpSp>
        <p:cxnSp>
          <p:nvCxnSpPr>
            <p:cNvPr id="36" name="Straight Arrow Connector 35"/>
            <p:cNvCxnSpPr/>
            <p:nvPr/>
          </p:nvCxnSpPr>
          <p:spPr>
            <a:xfrm rot="5400000">
              <a:off x="2895600" y="4343400"/>
              <a:ext cx="838200" cy="533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124200" y="3733800"/>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0.0239</a:t>
              </a:r>
              <a:endParaRPr lang="en-US" sz="2400" dirty="0">
                <a:solidFill>
                  <a:schemeClr val="tx1"/>
                </a:solidFill>
                <a:latin typeface="Times New Roman" pitchFamily="18" charset="0"/>
                <a:cs typeface="Times New Roman" pitchFamily="18" charset="0"/>
              </a:endParaRPr>
            </a:p>
          </p:txBody>
        </p:sp>
      </p:grpSp>
      <p:sp>
        <p:nvSpPr>
          <p:cNvPr id="39" name="Rectangle 38"/>
          <p:cNvSpPr/>
          <p:nvPr/>
        </p:nvSpPr>
        <p:spPr>
          <a:xfrm>
            <a:off x="762000" y="5257800"/>
            <a:ext cx="3124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1- 0.0239 = 0.9761</a:t>
            </a:r>
          </a:p>
          <a:p>
            <a:pPr algn="ctr"/>
            <a:r>
              <a:rPr lang="en-US" sz="2800" b="1" dirty="0" smtClean="0">
                <a:solidFill>
                  <a:schemeClr val="tx1"/>
                </a:solidFill>
                <a:latin typeface="Times New Roman" pitchFamily="18" charset="0"/>
                <a:cs typeface="Times New Roman" pitchFamily="18" charset="0"/>
              </a:rPr>
              <a:t>z</a:t>
            </a:r>
            <a:r>
              <a:rPr lang="en-US" sz="2800" dirty="0" smtClean="0">
                <a:solidFill>
                  <a:schemeClr val="tx1"/>
                </a:solidFill>
                <a:latin typeface="Times New Roman" pitchFamily="18" charset="0"/>
                <a:cs typeface="Times New Roman" pitchFamily="18" charset="0"/>
              </a:rPr>
              <a:t> = 1.98</a:t>
            </a:r>
            <a:endParaRPr lang="en-US" sz="2800" dirty="0">
              <a:solidFill>
                <a:schemeClr val="tx1"/>
              </a:solidFill>
              <a:latin typeface="Times New Roman" pitchFamily="18" charset="0"/>
              <a:cs typeface="Times New Roman" pitchFamily="18" charset="0"/>
            </a:endParaRPr>
          </a:p>
        </p:txBody>
      </p:sp>
      <p:sp>
        <p:nvSpPr>
          <p:cNvPr id="4" name="Rectangle 3"/>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9" name="TextBox 8"/>
          <p:cNvSpPr txBox="1"/>
          <p:nvPr/>
        </p:nvSpPr>
        <p:spPr>
          <a:xfrm>
            <a:off x="0" y="-76200"/>
            <a:ext cx="4191000" cy="584775"/>
          </a:xfrm>
          <a:prstGeom prst="rect">
            <a:avLst/>
          </a:prstGeom>
          <a:noFill/>
        </p:spPr>
        <p:txBody>
          <a:bodyPr wrap="square" rtlCol="0">
            <a:spAutoFit/>
          </a:bodyPr>
          <a:lstStyle/>
          <a:p>
            <a:r>
              <a:rPr lang="en-US" sz="3200" b="1" dirty="0" smtClean="0">
                <a:solidFill>
                  <a:srgbClr val="00B050"/>
                </a:solidFill>
                <a:latin typeface="Times New Roman" pitchFamily="18" charset="0"/>
                <a:cs typeface="Times New Roman" pitchFamily="18" charset="0"/>
              </a:rPr>
              <a:t>For exercises 40 to 45:</a:t>
            </a:r>
            <a:endParaRPr lang="en-US" sz="3200" b="1" dirty="0">
              <a:solidFill>
                <a:srgbClr val="00B050"/>
              </a:solidFill>
              <a:latin typeface="Times New Roman" pitchFamily="18" charset="0"/>
              <a:cs typeface="Times New Roman" pitchFamily="18" charset="0"/>
            </a:endParaRPr>
          </a:p>
        </p:txBody>
      </p:sp>
      <p:grpSp>
        <p:nvGrpSpPr>
          <p:cNvPr id="18" name="Group 17"/>
          <p:cNvGrpSpPr/>
          <p:nvPr/>
        </p:nvGrpSpPr>
        <p:grpSpPr>
          <a:xfrm>
            <a:off x="533400" y="381000"/>
            <a:ext cx="4419600" cy="2743200"/>
            <a:chOff x="228600" y="838200"/>
            <a:chExt cx="4419600" cy="2743200"/>
          </a:xfrm>
        </p:grpSpPr>
        <p:grpSp>
          <p:nvGrpSpPr>
            <p:cNvPr id="6" name="Group 5"/>
            <p:cNvGrpSpPr/>
            <p:nvPr/>
          </p:nvGrpSpPr>
          <p:grpSpPr>
            <a:xfrm>
              <a:off x="252046" y="838200"/>
              <a:ext cx="4396154" cy="2057400"/>
              <a:chOff x="4747846" y="838200"/>
              <a:chExt cx="4396154" cy="2057400"/>
            </a:xfrm>
          </p:grpSpPr>
          <p:pic>
            <p:nvPicPr>
              <p:cNvPr id="7" name="Picture 4"/>
              <p:cNvPicPr>
                <a:picLocks noChangeAspect="1" noChangeArrowheads="1"/>
              </p:cNvPicPr>
              <p:nvPr/>
            </p:nvPicPr>
            <p:blipFill>
              <a:blip r:embed="rId3"/>
              <a:srcRect/>
              <a:stretch>
                <a:fillRect/>
              </a:stretch>
            </p:blipFill>
            <p:spPr bwMode="auto">
              <a:xfrm>
                <a:off x="4747846" y="838200"/>
                <a:ext cx="4396154" cy="2057400"/>
              </a:xfrm>
              <a:prstGeom prst="rect">
                <a:avLst/>
              </a:prstGeom>
              <a:noFill/>
              <a:ln w="9525">
                <a:noFill/>
                <a:miter lim="800000"/>
                <a:headEnd/>
                <a:tailEnd/>
              </a:ln>
              <a:effectLst/>
            </p:spPr>
          </p:pic>
          <p:sp>
            <p:nvSpPr>
              <p:cNvPr id="8" name="Rectangle 7"/>
              <p:cNvSpPr/>
              <p:nvPr/>
            </p:nvSpPr>
            <p:spPr>
              <a:xfrm>
                <a:off x="5867400" y="26670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grpSp>
        <p:cxnSp>
          <p:nvCxnSpPr>
            <p:cNvPr id="11" name="Straight Arrow Connector 10"/>
            <p:cNvCxnSpPr/>
            <p:nvPr/>
          </p:nvCxnSpPr>
          <p:spPr>
            <a:xfrm rot="16200000" flipH="1">
              <a:off x="800100" y="1790700"/>
              <a:ext cx="76200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8600" y="1143000"/>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0.0188</a:t>
              </a:r>
              <a:endParaRPr lang="en-US" sz="2400" dirty="0">
                <a:solidFill>
                  <a:schemeClr val="tx1"/>
                </a:solidFill>
                <a:latin typeface="Times New Roman" pitchFamily="18" charset="0"/>
                <a:cs typeface="Times New Roman" pitchFamily="18" charset="0"/>
              </a:endParaRPr>
            </a:p>
          </p:txBody>
        </p:sp>
        <p:sp>
          <p:nvSpPr>
            <p:cNvPr id="13" name="Rectangle 12"/>
            <p:cNvSpPr/>
            <p:nvPr/>
          </p:nvSpPr>
          <p:spPr>
            <a:xfrm>
              <a:off x="838200" y="3048000"/>
              <a:ext cx="2286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z</a:t>
              </a:r>
              <a:r>
                <a:rPr lang="en-US" sz="2400" dirty="0" smtClean="0">
                  <a:solidFill>
                    <a:schemeClr val="tx1"/>
                  </a:solidFill>
                  <a:latin typeface="Times New Roman" pitchFamily="18" charset="0"/>
                  <a:cs typeface="Times New Roman" pitchFamily="18" charset="0"/>
                </a:rPr>
                <a:t> = -2.08</a:t>
              </a:r>
              <a:endParaRPr lang="en-US" sz="2400" dirty="0">
                <a:solidFill>
                  <a:schemeClr val="tx1"/>
                </a:solidFill>
                <a:latin typeface="Times New Roman" pitchFamily="18" charset="0"/>
                <a:cs typeface="Times New Roman" pitchFamily="18" charset="0"/>
              </a:endParaRPr>
            </a:p>
          </p:txBody>
        </p:sp>
      </p:grpSp>
      <p:sp>
        <p:nvSpPr>
          <p:cNvPr id="15" name="Rectangle 14"/>
          <p:cNvSpPr/>
          <p:nvPr/>
        </p:nvSpPr>
        <p:spPr>
          <a:xfrm>
            <a:off x="7239000" y="26670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grpSp>
        <p:nvGrpSpPr>
          <p:cNvPr id="22" name="Group 21"/>
          <p:cNvGrpSpPr/>
          <p:nvPr/>
        </p:nvGrpSpPr>
        <p:grpSpPr>
          <a:xfrm>
            <a:off x="5029200" y="457200"/>
            <a:ext cx="3962400" cy="2667000"/>
            <a:chOff x="5181600" y="838200"/>
            <a:chExt cx="3962400" cy="2667000"/>
          </a:xfrm>
        </p:grpSpPr>
        <p:grpSp>
          <p:nvGrpSpPr>
            <p:cNvPr id="19" name="Group 18"/>
            <p:cNvGrpSpPr/>
            <p:nvPr/>
          </p:nvGrpSpPr>
          <p:grpSpPr>
            <a:xfrm>
              <a:off x="5181600" y="838200"/>
              <a:ext cx="3962400" cy="2057400"/>
              <a:chOff x="5181600" y="838200"/>
              <a:chExt cx="3962400" cy="2057400"/>
            </a:xfrm>
          </p:grpSpPr>
          <p:pic>
            <p:nvPicPr>
              <p:cNvPr id="14" name="Picture 5"/>
              <p:cNvPicPr>
                <a:picLocks noChangeAspect="1" noChangeArrowheads="1"/>
              </p:cNvPicPr>
              <p:nvPr/>
            </p:nvPicPr>
            <p:blipFill>
              <a:blip r:embed="rId4"/>
              <a:srcRect/>
              <a:stretch>
                <a:fillRect/>
              </a:stretch>
            </p:blipFill>
            <p:spPr bwMode="auto">
              <a:xfrm>
                <a:off x="5181600" y="838200"/>
                <a:ext cx="3962400" cy="2057400"/>
              </a:xfrm>
              <a:prstGeom prst="rect">
                <a:avLst/>
              </a:prstGeom>
              <a:noFill/>
              <a:ln w="9525">
                <a:noFill/>
                <a:miter lim="800000"/>
                <a:headEnd/>
                <a:tailEnd/>
              </a:ln>
              <a:effectLst/>
            </p:spPr>
          </p:pic>
          <p:cxnSp>
            <p:nvCxnSpPr>
              <p:cNvPr id="16" name="Straight Arrow Connector 15"/>
              <p:cNvCxnSpPr/>
              <p:nvPr/>
            </p:nvCxnSpPr>
            <p:spPr>
              <a:xfrm rot="16200000" flipH="1">
                <a:off x="5981700" y="1638300"/>
                <a:ext cx="76200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34000" y="990600"/>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0.9671</a:t>
                </a:r>
                <a:endParaRPr lang="en-US" sz="2400" dirty="0">
                  <a:solidFill>
                    <a:schemeClr val="tx1"/>
                  </a:solidFill>
                  <a:latin typeface="Times New Roman" pitchFamily="18" charset="0"/>
                  <a:cs typeface="Times New Roman" pitchFamily="18" charset="0"/>
                </a:endParaRPr>
              </a:p>
            </p:txBody>
          </p:sp>
        </p:grpSp>
        <p:sp>
          <p:nvSpPr>
            <p:cNvPr id="20" name="Rectangle 19"/>
            <p:cNvSpPr/>
            <p:nvPr/>
          </p:nvSpPr>
          <p:spPr>
            <a:xfrm>
              <a:off x="6019800" y="2971800"/>
              <a:ext cx="2286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z </a:t>
              </a:r>
              <a:r>
                <a:rPr lang="en-US" sz="2400" dirty="0" smtClean="0">
                  <a:solidFill>
                    <a:schemeClr val="tx1"/>
                  </a:solidFill>
                  <a:latin typeface="Times New Roman" pitchFamily="18" charset="0"/>
                  <a:cs typeface="Times New Roman" pitchFamily="18" charset="0"/>
                </a:rPr>
                <a:t>= 1.84</a:t>
              </a:r>
              <a:endParaRPr lang="en-US" sz="2400" dirty="0">
                <a:solidFill>
                  <a:schemeClr val="tx1"/>
                </a:solidFill>
                <a:latin typeface="Times New Roman" pitchFamily="18" charset="0"/>
                <a:cs typeface="Times New Roman" pitchFamily="18" charset="0"/>
              </a:endParaRPr>
            </a:p>
          </p:txBody>
        </p:sp>
        <p:sp>
          <p:nvSpPr>
            <p:cNvPr id="21" name="Rectangle 20"/>
            <p:cNvSpPr/>
            <p:nvPr/>
          </p:nvSpPr>
          <p:spPr>
            <a:xfrm>
              <a:off x="7315200" y="26670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grpSp>
      <p:cxnSp>
        <p:nvCxnSpPr>
          <p:cNvPr id="24" name="Straight Connector 23"/>
          <p:cNvCxnSpPr/>
          <p:nvPr/>
        </p:nvCxnSpPr>
        <p:spPr>
          <a:xfrm rot="5400000">
            <a:off x="1485900" y="3390900"/>
            <a:ext cx="6172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2400" y="3124200"/>
            <a:ext cx="8839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4724400" y="3352800"/>
            <a:ext cx="4267200" cy="2076450"/>
            <a:chOff x="76200" y="3657600"/>
            <a:chExt cx="4267200" cy="2076450"/>
          </a:xfrm>
        </p:grpSpPr>
        <p:pic>
          <p:nvPicPr>
            <p:cNvPr id="42" name="Picture 3"/>
            <p:cNvPicPr>
              <a:picLocks noChangeAspect="1" noChangeArrowheads="1"/>
            </p:cNvPicPr>
            <p:nvPr/>
          </p:nvPicPr>
          <p:blipFill>
            <a:blip r:embed="rId5"/>
            <a:srcRect/>
            <a:stretch>
              <a:fillRect/>
            </a:stretch>
          </p:blipFill>
          <p:spPr bwMode="auto">
            <a:xfrm>
              <a:off x="76200" y="3657600"/>
              <a:ext cx="4267200" cy="2076450"/>
            </a:xfrm>
            <a:prstGeom prst="rect">
              <a:avLst/>
            </a:prstGeom>
            <a:noFill/>
            <a:ln w="9525">
              <a:noFill/>
              <a:miter lim="800000"/>
              <a:headEnd/>
              <a:tailEnd/>
            </a:ln>
            <a:effectLst/>
          </p:spPr>
        </p:pic>
        <p:sp>
          <p:nvSpPr>
            <p:cNvPr id="43" name="Rectangle 42"/>
            <p:cNvSpPr/>
            <p:nvPr/>
          </p:nvSpPr>
          <p:spPr>
            <a:xfrm>
              <a:off x="1447800" y="5410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grpSp>
      <p:cxnSp>
        <p:nvCxnSpPr>
          <p:cNvPr id="44" name="Straight Arrow Connector 43"/>
          <p:cNvCxnSpPr/>
          <p:nvPr/>
        </p:nvCxnSpPr>
        <p:spPr>
          <a:xfrm rot="5400000">
            <a:off x="7315200" y="4114800"/>
            <a:ext cx="838200" cy="533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543800" y="3505200"/>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0.8962</a:t>
            </a:r>
            <a:endParaRPr lang="en-US" sz="2400" dirty="0">
              <a:solidFill>
                <a:schemeClr val="tx1"/>
              </a:solidFill>
              <a:latin typeface="Times New Roman" pitchFamily="18" charset="0"/>
              <a:cs typeface="Times New Roman" pitchFamily="18" charset="0"/>
            </a:endParaRPr>
          </a:p>
        </p:txBody>
      </p:sp>
      <p:sp>
        <p:nvSpPr>
          <p:cNvPr id="46" name="Rectangle 45"/>
          <p:cNvSpPr/>
          <p:nvPr/>
        </p:nvSpPr>
        <p:spPr>
          <a:xfrm>
            <a:off x="5257800" y="5334000"/>
            <a:ext cx="3124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1- 0.8962 = 0.1038</a:t>
            </a:r>
          </a:p>
          <a:p>
            <a:pPr algn="ctr"/>
            <a:r>
              <a:rPr lang="en-US" sz="2800" b="1" dirty="0" smtClean="0">
                <a:solidFill>
                  <a:schemeClr val="tx1"/>
                </a:solidFill>
                <a:latin typeface="Times New Roman" pitchFamily="18" charset="0"/>
                <a:cs typeface="Times New Roman" pitchFamily="18" charset="0"/>
              </a:rPr>
              <a:t>z</a:t>
            </a:r>
            <a:r>
              <a:rPr lang="en-US" sz="2800" dirty="0" smtClean="0">
                <a:solidFill>
                  <a:schemeClr val="tx1"/>
                </a:solidFill>
                <a:latin typeface="Times New Roman" pitchFamily="18" charset="0"/>
                <a:cs typeface="Times New Roman" pitchFamily="18" charset="0"/>
              </a:rPr>
              <a:t> = -1.26</a:t>
            </a:r>
            <a:endParaRPr lang="en-US" sz="2800" dirty="0">
              <a:solidFill>
                <a:schemeClr val="tx1"/>
              </a:solidFill>
              <a:latin typeface="Times New Roman" pitchFamily="18" charset="0"/>
              <a:cs typeface="Times New Roman" pitchFamily="18" charset="0"/>
            </a:endParaRPr>
          </a:p>
        </p:txBody>
      </p:sp>
      <p:sp>
        <p:nvSpPr>
          <p:cNvPr id="47" name="Rectangle 46"/>
          <p:cNvSpPr/>
          <p:nvPr/>
        </p:nvSpPr>
        <p:spPr>
          <a:xfrm>
            <a:off x="76200" y="457200"/>
            <a:ext cx="6858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43</a:t>
            </a:r>
            <a:endParaRPr lang="en-US" sz="2400" b="1" dirty="0">
              <a:solidFill>
                <a:schemeClr val="tx1"/>
              </a:solidFill>
              <a:latin typeface="Times New Roman" pitchFamily="18" charset="0"/>
              <a:cs typeface="Times New Roman" pitchFamily="18" charset="0"/>
            </a:endParaRPr>
          </a:p>
        </p:txBody>
      </p:sp>
      <p:sp>
        <p:nvSpPr>
          <p:cNvPr id="48" name="Rectangle 47"/>
          <p:cNvSpPr/>
          <p:nvPr/>
        </p:nvSpPr>
        <p:spPr>
          <a:xfrm>
            <a:off x="4648200" y="381000"/>
            <a:ext cx="6858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44</a:t>
            </a:r>
            <a:endParaRPr lang="en-US" sz="2400" b="1" dirty="0">
              <a:solidFill>
                <a:schemeClr val="tx1"/>
              </a:solidFill>
              <a:latin typeface="Times New Roman" pitchFamily="18" charset="0"/>
              <a:cs typeface="Times New Roman" pitchFamily="18" charset="0"/>
            </a:endParaRPr>
          </a:p>
        </p:txBody>
      </p:sp>
      <p:sp>
        <p:nvSpPr>
          <p:cNvPr id="49" name="Rectangle 48"/>
          <p:cNvSpPr/>
          <p:nvPr/>
        </p:nvSpPr>
        <p:spPr>
          <a:xfrm>
            <a:off x="76200" y="3200400"/>
            <a:ext cx="6858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42</a:t>
            </a:r>
            <a:endParaRPr lang="en-US" sz="2400" b="1" dirty="0">
              <a:solidFill>
                <a:schemeClr val="tx1"/>
              </a:solidFill>
              <a:latin typeface="Times New Roman" pitchFamily="18" charset="0"/>
              <a:cs typeface="Times New Roman" pitchFamily="18" charset="0"/>
            </a:endParaRPr>
          </a:p>
        </p:txBody>
      </p:sp>
      <p:sp>
        <p:nvSpPr>
          <p:cNvPr id="50" name="Rectangle 49"/>
          <p:cNvSpPr/>
          <p:nvPr/>
        </p:nvSpPr>
        <p:spPr>
          <a:xfrm>
            <a:off x="4648200" y="3200400"/>
            <a:ext cx="6858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45</a:t>
            </a:r>
            <a:endParaRPr lang="en-US" sz="2400" b="1" dirty="0">
              <a:solidFill>
                <a:schemeClr val="tx1"/>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228600" y="2209800"/>
            <a:ext cx="4419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0.5000 + a = ----</a:t>
            </a:r>
          </a:p>
          <a:p>
            <a:pPr algn="ctr"/>
            <a:r>
              <a:rPr lang="en-US" sz="2400" b="1" dirty="0" smtClean="0">
                <a:solidFill>
                  <a:schemeClr val="tx1"/>
                </a:solidFill>
                <a:latin typeface="Times New Roman" pitchFamily="18" charset="0"/>
                <a:cs typeface="Times New Roman" pitchFamily="18" charset="0"/>
              </a:rPr>
              <a:t>z</a:t>
            </a:r>
            <a:r>
              <a:rPr lang="en-US" sz="2400" dirty="0" smtClean="0">
                <a:solidFill>
                  <a:schemeClr val="tx1"/>
                </a:solidFill>
                <a:latin typeface="Times New Roman" pitchFamily="18" charset="0"/>
                <a:cs typeface="Times New Roman" pitchFamily="18" charset="0"/>
              </a:rPr>
              <a:t> = look in the table E</a:t>
            </a:r>
            <a:endParaRPr lang="en-US" sz="2400" dirty="0">
              <a:solidFill>
                <a:schemeClr val="tx1"/>
              </a:solidFill>
              <a:latin typeface="Times New Roman" pitchFamily="18" charset="0"/>
              <a:cs typeface="Times New Roman" pitchFamily="18" charset="0"/>
            </a:endParaRPr>
          </a:p>
        </p:txBody>
      </p:sp>
      <p:grpSp>
        <p:nvGrpSpPr>
          <p:cNvPr id="43" name="Group 42"/>
          <p:cNvGrpSpPr/>
          <p:nvPr/>
        </p:nvGrpSpPr>
        <p:grpSpPr>
          <a:xfrm>
            <a:off x="838200" y="-19050"/>
            <a:ext cx="3733800" cy="2152650"/>
            <a:chOff x="838200" y="0"/>
            <a:chExt cx="3733800" cy="2152650"/>
          </a:xfrm>
        </p:grpSpPr>
        <p:pic>
          <p:nvPicPr>
            <p:cNvPr id="27652" name="Picture 4"/>
            <p:cNvPicPr>
              <a:picLocks noChangeAspect="1" noChangeArrowheads="1"/>
            </p:cNvPicPr>
            <p:nvPr/>
          </p:nvPicPr>
          <p:blipFill>
            <a:blip r:embed="rId2"/>
            <a:srcRect/>
            <a:stretch>
              <a:fillRect/>
            </a:stretch>
          </p:blipFill>
          <p:spPr bwMode="auto">
            <a:xfrm>
              <a:off x="838200" y="0"/>
              <a:ext cx="3733800" cy="2152650"/>
            </a:xfrm>
            <a:prstGeom prst="rect">
              <a:avLst/>
            </a:prstGeom>
            <a:noFill/>
            <a:ln w="9525">
              <a:noFill/>
              <a:miter lim="800000"/>
              <a:headEnd/>
              <a:tailEnd/>
            </a:ln>
            <a:effectLst/>
          </p:spPr>
        </p:pic>
        <p:cxnSp>
          <p:nvCxnSpPr>
            <p:cNvPr id="31" name="Straight Arrow Connector 30"/>
            <p:cNvCxnSpPr/>
            <p:nvPr/>
          </p:nvCxnSpPr>
          <p:spPr>
            <a:xfrm rot="5400000">
              <a:off x="2636520" y="640080"/>
              <a:ext cx="609600" cy="39624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181600" y="3076575"/>
            <a:ext cx="3657600" cy="2105025"/>
            <a:chOff x="914400" y="104775"/>
            <a:chExt cx="3810000" cy="2105025"/>
          </a:xfrm>
        </p:grpSpPr>
        <p:pic>
          <p:nvPicPr>
            <p:cNvPr id="38" name="Picture 2"/>
            <p:cNvPicPr>
              <a:picLocks noChangeAspect="1" noChangeArrowheads="1"/>
            </p:cNvPicPr>
            <p:nvPr/>
          </p:nvPicPr>
          <p:blipFill>
            <a:blip r:embed="rId3"/>
            <a:srcRect/>
            <a:stretch>
              <a:fillRect/>
            </a:stretch>
          </p:blipFill>
          <p:spPr bwMode="auto">
            <a:xfrm>
              <a:off x="914400" y="104775"/>
              <a:ext cx="3810000" cy="2105025"/>
            </a:xfrm>
            <a:prstGeom prst="rect">
              <a:avLst/>
            </a:prstGeom>
            <a:noFill/>
            <a:ln w="9525">
              <a:noFill/>
              <a:miter lim="800000"/>
              <a:headEnd/>
              <a:tailEnd/>
            </a:ln>
            <a:effectLst/>
          </p:spPr>
        </p:pic>
        <p:sp>
          <p:nvSpPr>
            <p:cNvPr id="39" name="Rectangle 38"/>
            <p:cNvSpPr/>
            <p:nvPr/>
          </p:nvSpPr>
          <p:spPr>
            <a:xfrm>
              <a:off x="2057400" y="1981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cxnSp>
          <p:nvCxnSpPr>
            <p:cNvPr id="40" name="Straight Arrow Connector 39"/>
            <p:cNvCxnSpPr/>
            <p:nvPr/>
          </p:nvCxnSpPr>
          <p:spPr>
            <a:xfrm rot="16200000" flipH="1">
              <a:off x="2005013" y="788988"/>
              <a:ext cx="685800" cy="3270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5" name="Picture 4"/>
          <p:cNvPicPr>
            <a:picLocks noChangeAspect="1" noChangeArrowheads="1"/>
          </p:cNvPicPr>
          <p:nvPr/>
        </p:nvPicPr>
        <p:blipFill>
          <a:blip r:embed="rId2"/>
          <a:srcRect/>
          <a:stretch>
            <a:fillRect/>
          </a:stretch>
        </p:blipFill>
        <p:spPr bwMode="auto">
          <a:xfrm>
            <a:off x="762000" y="3028950"/>
            <a:ext cx="3733800" cy="2152650"/>
          </a:xfrm>
          <a:prstGeom prst="rect">
            <a:avLst/>
          </a:prstGeom>
          <a:noFill/>
          <a:ln w="9525">
            <a:noFill/>
            <a:miter lim="800000"/>
            <a:headEnd/>
            <a:tailEnd/>
          </a:ln>
          <a:effectLst/>
        </p:spPr>
      </p:pic>
      <p:sp>
        <p:nvSpPr>
          <p:cNvPr id="4" name="Rectangle 3"/>
          <p:cNvSpPr/>
          <p:nvPr/>
        </p:nvSpPr>
        <p:spPr>
          <a:xfrm>
            <a:off x="228600" y="152400"/>
            <a:ext cx="4572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5</a:t>
            </a:r>
            <a:endParaRPr lang="en-US" sz="2400" b="1" dirty="0">
              <a:solidFill>
                <a:schemeClr val="tx1"/>
              </a:solidFill>
              <a:latin typeface="Times New Roman" pitchFamily="18" charset="0"/>
              <a:cs typeface="Times New Roman" pitchFamily="18" charset="0"/>
            </a:endParaRPr>
          </a:p>
        </p:txBody>
      </p:sp>
      <p:sp>
        <p:nvSpPr>
          <p:cNvPr id="8" name="Rectangle 7"/>
          <p:cNvSpPr/>
          <p:nvPr/>
        </p:nvSpPr>
        <p:spPr>
          <a:xfrm>
            <a:off x="3733800" y="609600"/>
            <a:ext cx="990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667000" y="3562349"/>
            <a:ext cx="1219200" cy="685801"/>
            <a:chOff x="5338369" y="-861528"/>
            <a:chExt cx="1559915" cy="923732"/>
          </a:xfrm>
        </p:grpSpPr>
        <p:sp>
          <p:nvSpPr>
            <p:cNvPr id="9" name="Rectangle 8"/>
            <p:cNvSpPr/>
            <p:nvPr/>
          </p:nvSpPr>
          <p:spPr>
            <a:xfrm>
              <a:off x="5435864" y="-861528"/>
              <a:ext cx="1462420" cy="27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0.4066</a:t>
              </a:r>
              <a:endParaRPr lang="en-US" sz="2400" dirty="0">
                <a:solidFill>
                  <a:schemeClr val="tx1"/>
                </a:solidFill>
                <a:latin typeface="Times New Roman" pitchFamily="18" charset="0"/>
                <a:cs typeface="Times New Roman" pitchFamily="18" charset="0"/>
              </a:endParaRPr>
            </a:p>
          </p:txBody>
        </p:sp>
        <p:cxnSp>
          <p:nvCxnSpPr>
            <p:cNvPr id="10" name="Straight Arrow Connector 9"/>
            <p:cNvCxnSpPr/>
            <p:nvPr/>
          </p:nvCxnSpPr>
          <p:spPr>
            <a:xfrm rot="5400000">
              <a:off x="5236211" y="-378368"/>
              <a:ext cx="542730" cy="3384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228600" y="5410200"/>
            <a:ext cx="4267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0.5000 + 0.4066= 0.9066</a:t>
            </a:r>
          </a:p>
          <a:p>
            <a:pPr algn="ctr"/>
            <a:r>
              <a:rPr lang="en-US" sz="2800" b="1" dirty="0" smtClean="0">
                <a:solidFill>
                  <a:schemeClr val="tx1"/>
                </a:solidFill>
                <a:latin typeface="Times New Roman" pitchFamily="18" charset="0"/>
                <a:cs typeface="Times New Roman" pitchFamily="18" charset="0"/>
              </a:rPr>
              <a:t>z</a:t>
            </a:r>
            <a:r>
              <a:rPr lang="en-US" sz="2800" dirty="0" smtClean="0">
                <a:solidFill>
                  <a:schemeClr val="tx1"/>
                </a:solidFill>
                <a:latin typeface="Times New Roman" pitchFamily="18" charset="0"/>
                <a:cs typeface="Times New Roman" pitchFamily="18" charset="0"/>
              </a:rPr>
              <a:t> = 1.32</a:t>
            </a:r>
            <a:endParaRPr lang="en-US" sz="2800" dirty="0">
              <a:solidFill>
                <a:schemeClr val="tx1"/>
              </a:solidFill>
              <a:latin typeface="Times New Roman" pitchFamily="18" charset="0"/>
              <a:cs typeface="Times New Roman" pitchFamily="18" charset="0"/>
            </a:endParaRPr>
          </a:p>
        </p:txBody>
      </p:sp>
      <p:sp>
        <p:nvSpPr>
          <p:cNvPr id="13" name="Rectangle 12"/>
          <p:cNvSpPr/>
          <p:nvPr/>
        </p:nvSpPr>
        <p:spPr>
          <a:xfrm>
            <a:off x="76200" y="3048000"/>
            <a:ext cx="6858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40</a:t>
            </a:r>
            <a:endParaRPr lang="en-US" sz="2400" b="1" dirty="0">
              <a:solidFill>
                <a:schemeClr val="tx1"/>
              </a:solidFill>
              <a:latin typeface="Times New Roman" pitchFamily="18" charset="0"/>
              <a:cs typeface="Times New Roman" pitchFamily="18" charset="0"/>
            </a:endParaRPr>
          </a:p>
        </p:txBody>
      </p:sp>
      <p:grpSp>
        <p:nvGrpSpPr>
          <p:cNvPr id="24" name="Group 23"/>
          <p:cNvGrpSpPr/>
          <p:nvPr/>
        </p:nvGrpSpPr>
        <p:grpSpPr>
          <a:xfrm>
            <a:off x="5105400" y="104775"/>
            <a:ext cx="3657600" cy="2105025"/>
            <a:chOff x="914400" y="104775"/>
            <a:chExt cx="3810000" cy="2105025"/>
          </a:xfrm>
        </p:grpSpPr>
        <p:pic>
          <p:nvPicPr>
            <p:cNvPr id="27650" name="Picture 2"/>
            <p:cNvPicPr>
              <a:picLocks noChangeAspect="1" noChangeArrowheads="1"/>
            </p:cNvPicPr>
            <p:nvPr/>
          </p:nvPicPr>
          <p:blipFill>
            <a:blip r:embed="rId3"/>
            <a:srcRect/>
            <a:stretch>
              <a:fillRect/>
            </a:stretch>
          </p:blipFill>
          <p:spPr bwMode="auto">
            <a:xfrm>
              <a:off x="914400" y="104775"/>
              <a:ext cx="3810000" cy="2105025"/>
            </a:xfrm>
            <a:prstGeom prst="rect">
              <a:avLst/>
            </a:prstGeom>
            <a:noFill/>
            <a:ln w="9525">
              <a:noFill/>
              <a:miter lim="800000"/>
              <a:headEnd/>
              <a:tailEnd/>
            </a:ln>
            <a:effectLst/>
          </p:spPr>
        </p:pic>
        <p:sp>
          <p:nvSpPr>
            <p:cNvPr id="17" name="Rectangle 16"/>
            <p:cNvSpPr/>
            <p:nvPr/>
          </p:nvSpPr>
          <p:spPr>
            <a:xfrm>
              <a:off x="2057400" y="1981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cxnSp>
          <p:nvCxnSpPr>
            <p:cNvPr id="18" name="Straight Arrow Connector 17"/>
            <p:cNvCxnSpPr/>
            <p:nvPr/>
          </p:nvCxnSpPr>
          <p:spPr>
            <a:xfrm rot="16200000" flipH="1">
              <a:off x="2084388" y="712788"/>
              <a:ext cx="685800" cy="3270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rot="5400000">
            <a:off x="1562894" y="3237706"/>
            <a:ext cx="6172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8600" y="2970212"/>
            <a:ext cx="8839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953000" y="152400"/>
            <a:ext cx="4572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6</a:t>
            </a:r>
            <a:endParaRPr lang="en-US" sz="2400" b="1" dirty="0">
              <a:solidFill>
                <a:schemeClr val="tx1"/>
              </a:solidFill>
              <a:latin typeface="Times New Roman" pitchFamily="18" charset="0"/>
              <a:cs typeface="Times New Roman" pitchFamily="18" charset="0"/>
            </a:endParaRPr>
          </a:p>
        </p:txBody>
      </p:sp>
      <p:sp>
        <p:nvSpPr>
          <p:cNvPr id="30" name="Rectangle 29"/>
          <p:cNvSpPr/>
          <p:nvPr/>
        </p:nvSpPr>
        <p:spPr>
          <a:xfrm>
            <a:off x="2761488" y="1981200"/>
            <a:ext cx="43891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sp>
        <p:nvSpPr>
          <p:cNvPr id="34" name="Rectangle 33"/>
          <p:cNvSpPr/>
          <p:nvPr/>
        </p:nvSpPr>
        <p:spPr>
          <a:xfrm>
            <a:off x="4724400" y="3048000"/>
            <a:ext cx="6858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41</a:t>
            </a:r>
            <a:endParaRPr lang="en-US" sz="2400" b="1" dirty="0">
              <a:solidFill>
                <a:schemeClr val="tx1"/>
              </a:solidFill>
              <a:latin typeface="Times New Roman" pitchFamily="18" charset="0"/>
              <a:cs typeface="Times New Roman" pitchFamily="18" charset="0"/>
            </a:endParaRPr>
          </a:p>
        </p:txBody>
      </p:sp>
      <p:sp>
        <p:nvSpPr>
          <p:cNvPr id="36" name="Rectangle 35"/>
          <p:cNvSpPr/>
          <p:nvPr/>
        </p:nvSpPr>
        <p:spPr>
          <a:xfrm>
            <a:off x="2743200" y="5029200"/>
            <a:ext cx="43891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Z</a:t>
            </a:r>
            <a:endParaRPr lang="en-US" b="1" dirty="0">
              <a:solidFill>
                <a:schemeClr val="tx1"/>
              </a:solidFill>
              <a:latin typeface="Times New Roman" pitchFamily="18" charset="0"/>
              <a:cs typeface="Times New Roman" pitchFamily="18" charset="0"/>
            </a:endParaRPr>
          </a:p>
        </p:txBody>
      </p:sp>
      <p:sp>
        <p:nvSpPr>
          <p:cNvPr id="41" name="Rectangle 40"/>
          <p:cNvSpPr/>
          <p:nvPr/>
        </p:nvSpPr>
        <p:spPr>
          <a:xfrm>
            <a:off x="5638800" y="3355686"/>
            <a:ext cx="1143000" cy="20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0.4175</a:t>
            </a:r>
            <a:endParaRPr lang="en-US" sz="2400" dirty="0">
              <a:solidFill>
                <a:schemeClr val="tx1"/>
              </a:solidFill>
              <a:latin typeface="Times New Roman" pitchFamily="18" charset="0"/>
              <a:cs typeface="Times New Roman" pitchFamily="18" charset="0"/>
            </a:endParaRPr>
          </a:p>
        </p:txBody>
      </p:sp>
      <p:sp>
        <p:nvSpPr>
          <p:cNvPr id="42" name="Rectangle 41"/>
          <p:cNvSpPr/>
          <p:nvPr/>
        </p:nvSpPr>
        <p:spPr>
          <a:xfrm>
            <a:off x="4800600" y="5410200"/>
            <a:ext cx="4267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0.5000 - 0.4175= 0.0825</a:t>
            </a:r>
          </a:p>
          <a:p>
            <a:pPr algn="ctr"/>
            <a:r>
              <a:rPr lang="en-US" sz="2800" b="1" dirty="0" smtClean="0">
                <a:solidFill>
                  <a:schemeClr val="tx1"/>
                </a:solidFill>
                <a:latin typeface="Times New Roman" pitchFamily="18" charset="0"/>
                <a:cs typeface="Times New Roman" pitchFamily="18" charset="0"/>
              </a:rPr>
              <a:t>z</a:t>
            </a:r>
            <a:r>
              <a:rPr lang="en-US" sz="2800" dirty="0" smtClean="0">
                <a:solidFill>
                  <a:schemeClr val="tx1"/>
                </a:solidFill>
                <a:latin typeface="Times New Roman" pitchFamily="18" charset="0"/>
                <a:cs typeface="Times New Roman" pitchFamily="18" charset="0"/>
              </a:rPr>
              <a:t> = -1.39</a:t>
            </a:r>
            <a:endParaRPr lang="en-US" sz="2800" dirty="0">
              <a:solidFill>
                <a:schemeClr val="tx1"/>
              </a:solidFill>
              <a:latin typeface="Times New Roman" pitchFamily="18" charset="0"/>
              <a:cs typeface="Times New Roman" pitchFamily="18" charset="0"/>
            </a:endParaRPr>
          </a:p>
        </p:txBody>
      </p:sp>
      <p:sp>
        <p:nvSpPr>
          <p:cNvPr id="44" name="Rectangle 43"/>
          <p:cNvSpPr/>
          <p:nvPr/>
        </p:nvSpPr>
        <p:spPr>
          <a:xfrm>
            <a:off x="2971800" y="3810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a</a:t>
            </a:r>
            <a:endParaRPr lang="en-US" sz="2000" b="1" dirty="0">
              <a:solidFill>
                <a:schemeClr val="tx1"/>
              </a:solidFill>
              <a:latin typeface="Times New Roman" pitchFamily="18" charset="0"/>
              <a:cs typeface="Times New Roman" pitchFamily="18" charset="0"/>
            </a:endParaRPr>
          </a:p>
        </p:txBody>
      </p:sp>
      <p:sp>
        <p:nvSpPr>
          <p:cNvPr id="45" name="Rectangle 44"/>
          <p:cNvSpPr/>
          <p:nvPr/>
        </p:nvSpPr>
        <p:spPr>
          <a:xfrm>
            <a:off x="6096000" y="304800"/>
            <a:ext cx="438912"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a</a:t>
            </a:r>
            <a:endParaRPr lang="en-US" sz="2000" b="1" dirty="0">
              <a:solidFill>
                <a:schemeClr val="tx1"/>
              </a:solidFill>
              <a:latin typeface="Times New Roman" pitchFamily="18" charset="0"/>
              <a:cs typeface="Times New Roman" pitchFamily="18" charset="0"/>
            </a:endParaRPr>
          </a:p>
        </p:txBody>
      </p:sp>
      <p:sp>
        <p:nvSpPr>
          <p:cNvPr id="47" name="Rectangle 46"/>
          <p:cNvSpPr/>
          <p:nvPr/>
        </p:nvSpPr>
        <p:spPr>
          <a:xfrm>
            <a:off x="4724400" y="2209800"/>
            <a:ext cx="4419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0.5000 – a = ----</a:t>
            </a:r>
          </a:p>
          <a:p>
            <a:pPr algn="ctr"/>
            <a:r>
              <a:rPr lang="en-US" sz="2400" b="1" dirty="0" smtClean="0">
                <a:solidFill>
                  <a:schemeClr val="tx1"/>
                </a:solidFill>
                <a:latin typeface="Times New Roman" pitchFamily="18" charset="0"/>
                <a:cs typeface="Times New Roman" pitchFamily="18" charset="0"/>
              </a:rPr>
              <a:t>z</a:t>
            </a:r>
            <a:r>
              <a:rPr lang="en-US" sz="2400" dirty="0" smtClean="0">
                <a:solidFill>
                  <a:schemeClr val="tx1"/>
                </a:solidFill>
                <a:latin typeface="Times New Roman" pitchFamily="18" charset="0"/>
                <a:cs typeface="Times New Roman" pitchFamily="18" charset="0"/>
              </a:rPr>
              <a:t> = look in the table E</a:t>
            </a:r>
            <a:endParaRPr lang="en-US" sz="2400" dirty="0">
              <a:solidFill>
                <a:schemeClr val="tx1"/>
              </a:solidFill>
              <a:latin typeface="Times New Roman" pitchFamily="18" charset="0"/>
              <a:cs typeface="Times New Roman" pitchFamily="18" charset="0"/>
            </a:endParaRPr>
          </a:p>
        </p:txBody>
      </p:sp>
      <p:sp>
        <p:nvSpPr>
          <p:cNvPr id="48" name="Rectangle 47"/>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76400"/>
            <a:ext cx="8534400" cy="2438400"/>
          </a:xfrm>
          <a:prstGeom prst="rect">
            <a:avLst/>
          </a:prstGeom>
          <a:noFill/>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304800" y="2438400"/>
            <a:ext cx="8398966" cy="1015663"/>
          </a:xfrm>
          <a:prstGeom prst="rect">
            <a:avLst/>
          </a:prstGeom>
        </p:spPr>
        <p:txBody>
          <a:bodyPr wrap="square">
            <a:spAutoFit/>
          </a:bodyPr>
          <a:lstStyle/>
          <a:p>
            <a:pPr algn="ctr"/>
            <a:r>
              <a:rPr lang="en-US" altLang="en-US" sz="6000" b="1" dirty="0" smtClean="0">
                <a:solidFill>
                  <a:srgbClr val="FF0000"/>
                </a:solidFill>
                <a:latin typeface="Times New Roman" pitchFamily="18" charset="0"/>
                <a:cs typeface="Times New Roman" pitchFamily="18" charset="0"/>
              </a:rPr>
              <a:t>The Normal Distribution</a:t>
            </a:r>
            <a:endParaRPr lang="en-US" sz="6000" b="1" dirty="0">
              <a:solidFill>
                <a:srgbClr val="FF0000"/>
              </a:solidFill>
              <a:latin typeface="Times New Roman" pitchFamily="18" charset="0"/>
              <a:cs typeface="Times New Roman" pitchFamily="18" charset="0"/>
            </a:endParaRPr>
          </a:p>
        </p:txBody>
      </p:sp>
      <p:sp>
        <p:nvSpPr>
          <p:cNvPr id="6" name="Rectangle 5"/>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0"/>
            <a:ext cx="3083768" cy="584775"/>
          </a:xfrm>
          <a:prstGeom prst="rect">
            <a:avLst/>
          </a:prstGeom>
          <a:noFill/>
        </p:spPr>
        <p:txBody>
          <a:bodyPr wrap="square" rtlCol="0">
            <a:spAutoFit/>
          </a:bodyPr>
          <a:lstStyle/>
          <a:p>
            <a:r>
              <a:rPr lang="en-US" sz="3200" b="1" dirty="0" smtClean="0">
                <a:solidFill>
                  <a:srgbClr val="00B050"/>
                </a:solidFill>
                <a:latin typeface="Times New Roman" pitchFamily="18" charset="0"/>
                <a:cs typeface="Times New Roman" pitchFamily="18" charset="0"/>
              </a:rPr>
              <a:t>Example 6-5:</a:t>
            </a:r>
            <a:endParaRPr lang="en-US" sz="3200" b="1" dirty="0">
              <a:solidFill>
                <a:srgbClr val="00B050"/>
              </a:solidFill>
              <a:latin typeface="Times New Roman" pitchFamily="18" charset="0"/>
              <a:cs typeface="Times New Roman" pitchFamily="18" charset="0"/>
            </a:endParaRPr>
          </a:p>
        </p:txBody>
      </p:sp>
      <p:sp>
        <p:nvSpPr>
          <p:cNvPr id="5" name="TextBox 4"/>
          <p:cNvSpPr txBox="1"/>
          <p:nvPr/>
        </p:nvSpPr>
        <p:spPr>
          <a:xfrm>
            <a:off x="0" y="457200"/>
            <a:ext cx="8991600" cy="1569660"/>
          </a:xfrm>
          <a:prstGeom prst="rect">
            <a:avLst/>
          </a:prstGeom>
          <a:noFill/>
        </p:spPr>
        <p:txBody>
          <a:bodyPr wrap="square" rtlCol="0">
            <a:spAutoFit/>
          </a:bodyPr>
          <a:lstStyle/>
          <a:p>
            <a:r>
              <a:rPr lang="en-US" sz="3200" dirty="0" smtClean="0">
                <a:solidFill>
                  <a:srgbClr val="0000FF"/>
                </a:solidFill>
                <a:latin typeface="Times New Roman" pitchFamily="18" charset="0"/>
                <a:cs typeface="Times New Roman" pitchFamily="18" charset="0"/>
              </a:rPr>
              <a:t>Find the z value such that the area under the standard normal distribution curve between 0 and the z value is 0.2123</a:t>
            </a:r>
            <a:endParaRPr lang="en-US" sz="3200" dirty="0">
              <a:solidFill>
                <a:srgbClr val="0000FF"/>
              </a:solidFill>
              <a:latin typeface="Times New Roman" pitchFamily="18" charset="0"/>
              <a:cs typeface="Times New Roman" pitchFamily="18" charset="0"/>
            </a:endParaRPr>
          </a:p>
        </p:txBody>
      </p:sp>
      <p:sp>
        <p:nvSpPr>
          <p:cNvPr id="7" name="TextBox 6"/>
          <p:cNvSpPr txBox="1"/>
          <p:nvPr/>
        </p:nvSpPr>
        <p:spPr>
          <a:xfrm>
            <a:off x="2133600" y="4953000"/>
            <a:ext cx="432048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0.2123+0.5000=0.7123</a:t>
            </a:r>
            <a:endParaRPr lang="en-US" sz="3200" dirty="0">
              <a:latin typeface="Times New Roman" pitchFamily="18" charset="0"/>
              <a:cs typeface="Times New Roman" pitchFamily="18" charset="0"/>
            </a:endParaRPr>
          </a:p>
        </p:txBody>
      </p:sp>
      <p:sp>
        <p:nvSpPr>
          <p:cNvPr id="8" name="TextBox 7"/>
          <p:cNvSpPr txBox="1"/>
          <p:nvPr/>
        </p:nvSpPr>
        <p:spPr>
          <a:xfrm>
            <a:off x="4322901" y="5715000"/>
            <a:ext cx="1696899"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Z=0.56</a:t>
            </a:r>
            <a:endParaRPr lang="en-US" sz="3200" dirty="0">
              <a:latin typeface="Times New Roman" pitchFamily="18" charset="0"/>
              <a:cs typeface="Times New Roman" pitchFamily="18" charset="0"/>
            </a:endParaRPr>
          </a:p>
        </p:txBody>
      </p:sp>
      <p:grpSp>
        <p:nvGrpSpPr>
          <p:cNvPr id="10" name="Group 9"/>
          <p:cNvGrpSpPr/>
          <p:nvPr/>
        </p:nvGrpSpPr>
        <p:grpSpPr>
          <a:xfrm>
            <a:off x="1981200" y="1828800"/>
            <a:ext cx="4953000" cy="2819400"/>
            <a:chOff x="5148064" y="2852936"/>
            <a:chExt cx="3312368" cy="1872208"/>
          </a:xfrm>
        </p:grpSpPr>
        <p:pic>
          <p:nvPicPr>
            <p:cNvPr id="6" name="Picture 5" descr="09654.jpg"/>
            <p:cNvPicPr>
              <a:picLocks noChangeAspect="1"/>
            </p:cNvPicPr>
            <p:nvPr/>
          </p:nvPicPr>
          <p:blipFill>
            <a:blip r:embed="rId2" cstate="print"/>
            <a:stretch>
              <a:fillRect/>
            </a:stretch>
          </p:blipFill>
          <p:spPr>
            <a:xfrm>
              <a:off x="5292080" y="2924944"/>
              <a:ext cx="3145536" cy="17190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Rectangle 8"/>
            <p:cNvSpPr/>
            <p:nvPr/>
          </p:nvSpPr>
          <p:spPr>
            <a:xfrm>
              <a:off x="5148064" y="2852936"/>
              <a:ext cx="331236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grpSp>
      <p:sp>
        <p:nvSpPr>
          <p:cNvPr id="11" name="Rectangle 10"/>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User\Desktop\Z1.jpg"/>
          <p:cNvPicPr>
            <a:picLocks noChangeAspect="1" noChangeArrowheads="1"/>
          </p:cNvPicPr>
          <p:nvPr/>
        </p:nvPicPr>
        <p:blipFill>
          <a:blip r:embed="rId2"/>
          <a:srcRect/>
          <a:stretch>
            <a:fillRect/>
          </a:stretch>
        </p:blipFill>
        <p:spPr bwMode="auto">
          <a:xfrm>
            <a:off x="76200" y="76200"/>
            <a:ext cx="8896350" cy="5753100"/>
          </a:xfrm>
          <a:prstGeom prst="rect">
            <a:avLst/>
          </a:prstGeom>
          <a:noFill/>
        </p:spPr>
      </p:pic>
      <p:sp>
        <p:nvSpPr>
          <p:cNvPr id="3" name="Oval 2"/>
          <p:cNvSpPr/>
          <p:nvPr/>
        </p:nvSpPr>
        <p:spPr>
          <a:xfrm>
            <a:off x="7086600" y="3657600"/>
            <a:ext cx="7620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rot="5400000" flipH="1" flipV="1">
            <a:off x="6134894" y="2628106"/>
            <a:ext cx="20574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609600" y="3810000"/>
            <a:ext cx="6400800" cy="7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239000" y="1371600"/>
            <a:ext cx="609600" cy="381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200" y="3581400"/>
            <a:ext cx="533400" cy="381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2895600" y="-76200"/>
            <a:ext cx="3276600" cy="685800"/>
          </a:xfrm>
        </p:spPr>
        <p:txBody>
          <a:bodyPr>
            <a:normAutofit fontScale="90000"/>
          </a:bodyPr>
          <a:lstStyle/>
          <a:p>
            <a:r>
              <a:rPr lang="en-US" dirty="0">
                <a:solidFill>
                  <a:srgbClr val="00B050"/>
                </a:solidFill>
                <a:effectLst/>
                <a:latin typeface="Times New Roman" pitchFamily="18" charset="0"/>
                <a:cs typeface="Times New Roman" pitchFamily="18" charset="0"/>
              </a:rPr>
              <a:t>Questions ???</a:t>
            </a:r>
          </a:p>
        </p:txBody>
      </p:sp>
      <p:pic>
        <p:nvPicPr>
          <p:cNvPr id="5" name="Picture 1028" descr="c:\Program Files\Common Files\Microsoft Shared\Clipart\cagcat50\BD00028_.WMF"/>
          <p:cNvPicPr>
            <a:picLocks noChangeAspect="1" noChangeArrowheads="1"/>
          </p:cNvPicPr>
          <p:nvPr/>
        </p:nvPicPr>
        <p:blipFill>
          <a:blip r:embed="rId2"/>
          <a:srcRect/>
          <a:stretch>
            <a:fillRect/>
          </a:stretch>
        </p:blipFill>
        <p:spPr bwMode="auto">
          <a:xfrm>
            <a:off x="7924800" y="76201"/>
            <a:ext cx="1166742" cy="1142999"/>
          </a:xfrm>
          <a:prstGeom prst="rect">
            <a:avLst/>
          </a:prstGeom>
          <a:noFill/>
        </p:spPr>
      </p:pic>
      <p:sp>
        <p:nvSpPr>
          <p:cNvPr id="6" name="Rectangle 5"/>
          <p:cNvSpPr/>
          <p:nvPr/>
        </p:nvSpPr>
        <p:spPr>
          <a:xfrm>
            <a:off x="76200" y="596205"/>
            <a:ext cx="7924800" cy="1384995"/>
          </a:xfrm>
          <a:prstGeom prst="rect">
            <a:avLst/>
          </a:prstGeom>
        </p:spPr>
        <p:txBody>
          <a:bodyPr wrap="square">
            <a:spAutoFit/>
          </a:bodyPr>
          <a:lstStyle/>
          <a:p>
            <a:pPr>
              <a:buFontTx/>
              <a:buNone/>
            </a:pPr>
            <a:r>
              <a:rPr lang="en-US" sz="2800" dirty="0" smtClean="0">
                <a:solidFill>
                  <a:schemeClr val="accent2"/>
                </a:solidFill>
                <a:latin typeface="Times New Roman" pitchFamily="18" charset="0"/>
                <a:cs typeface="Times New Roman" pitchFamily="18" charset="0"/>
              </a:rPr>
              <a:t>1) Find the z value to the left of the mean so that 98.87% of the area under the distribution curve lies to the right of it.</a:t>
            </a:r>
            <a:endParaRPr lang="en-US" sz="2800" i="1" dirty="0">
              <a:solidFill>
                <a:schemeClr val="accent2"/>
              </a:solidFill>
              <a:latin typeface="Times New Roman" pitchFamily="18" charset="0"/>
              <a:cs typeface="Times New Roman" pitchFamily="18" charset="0"/>
            </a:endParaRPr>
          </a:p>
        </p:txBody>
      </p:sp>
      <p:sp>
        <p:nvSpPr>
          <p:cNvPr id="7" name="Rectangle 6"/>
          <p:cNvSpPr/>
          <p:nvPr/>
        </p:nvSpPr>
        <p:spPr>
          <a:xfrm>
            <a:off x="76200" y="2627293"/>
            <a:ext cx="8305800" cy="954107"/>
          </a:xfrm>
          <a:prstGeom prst="rect">
            <a:avLst/>
          </a:prstGeom>
        </p:spPr>
        <p:txBody>
          <a:bodyPr wrap="square">
            <a:spAutoFit/>
          </a:bodyPr>
          <a:lstStyle/>
          <a:p>
            <a:pPr>
              <a:buFontTx/>
              <a:buNone/>
            </a:pPr>
            <a:r>
              <a:rPr lang="en-US" sz="2800" dirty="0" smtClean="0">
                <a:solidFill>
                  <a:schemeClr val="accent2"/>
                </a:solidFill>
                <a:latin typeface="Times New Roman" pitchFamily="18" charset="0"/>
                <a:cs typeface="Times New Roman" pitchFamily="18" charset="0"/>
              </a:rPr>
              <a:t>2) Find two z values so that 48% of the middle area is bounded by them.</a:t>
            </a:r>
            <a:endParaRPr lang="en-US" sz="2800" i="1" dirty="0">
              <a:solidFill>
                <a:schemeClr val="accent2"/>
              </a:solidFill>
              <a:latin typeface="Times New Roman" pitchFamily="18" charset="0"/>
              <a:cs typeface="Times New Roman" pitchFamily="18" charset="0"/>
            </a:endParaRPr>
          </a:p>
        </p:txBody>
      </p:sp>
      <p:sp>
        <p:nvSpPr>
          <p:cNvPr id="8" name="Rectangle 7"/>
          <p:cNvSpPr/>
          <p:nvPr/>
        </p:nvSpPr>
        <p:spPr>
          <a:xfrm>
            <a:off x="152400" y="4191000"/>
            <a:ext cx="8610600" cy="1384995"/>
          </a:xfrm>
          <a:prstGeom prst="rect">
            <a:avLst/>
          </a:prstGeom>
        </p:spPr>
        <p:txBody>
          <a:bodyPr wrap="square">
            <a:spAutoFit/>
          </a:bodyPr>
          <a:lstStyle/>
          <a:p>
            <a:pPr>
              <a:buFontTx/>
              <a:buNone/>
            </a:pPr>
            <a:r>
              <a:rPr lang="en-US" sz="2800" dirty="0" smtClean="0">
                <a:solidFill>
                  <a:schemeClr val="accent2"/>
                </a:solidFill>
                <a:latin typeface="Times New Roman" pitchFamily="18" charset="0"/>
                <a:cs typeface="Times New Roman" pitchFamily="18" charset="0"/>
              </a:rPr>
              <a:t>3) Find two z values, one positive and one negative, that are equidistant from the mean so that the area in the two tails total the following values (5%).</a:t>
            </a:r>
            <a:endParaRPr lang="en-US" sz="2800" i="1" dirty="0">
              <a:solidFill>
                <a:schemeClr val="accent2"/>
              </a:solidFill>
              <a:latin typeface="Times New Roman" pitchFamily="18" charset="0"/>
              <a:cs typeface="Times New Roman" pitchFamily="18" charset="0"/>
            </a:endParaRPr>
          </a:p>
        </p:txBody>
      </p:sp>
      <p:sp>
        <p:nvSpPr>
          <p:cNvPr id="9" name="Rectangle 8"/>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nk_you_comment_graphic_01"/>
          <p:cNvPicPr>
            <a:picLocks noChangeAspect="1" noChangeArrowheads="1"/>
          </p:cNvPicPr>
          <p:nvPr/>
        </p:nvPicPr>
        <p:blipFill>
          <a:blip r:embed="rId2"/>
          <a:srcRect/>
          <a:stretch>
            <a:fillRect/>
          </a:stretch>
        </p:blipFill>
        <p:spPr bwMode="auto">
          <a:xfrm>
            <a:off x="-71651" y="0"/>
            <a:ext cx="9193284"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143000"/>
            <a:ext cx="7956024" cy="1754326"/>
          </a:xfrm>
          <a:prstGeom prst="rect">
            <a:avLst/>
          </a:prstGeom>
        </p:spPr>
        <p:txBody>
          <a:bodyPr wrap="none">
            <a:spAutoFit/>
          </a:bodyPr>
          <a:lstStyle/>
          <a:p>
            <a:pPr algn="ctr"/>
            <a:r>
              <a:rPr lang="en-US" altLang="en-US" sz="5400" dirty="0">
                <a:solidFill>
                  <a:srgbClr val="00B050"/>
                </a:solidFill>
                <a:latin typeface="Times New Roman" pitchFamily="18" charset="0"/>
                <a:cs typeface="Times New Roman" pitchFamily="18" charset="0"/>
              </a:rPr>
              <a:t>Applications of the Normal </a:t>
            </a:r>
            <a:endParaRPr lang="en-US" altLang="en-US" sz="5400" dirty="0" smtClean="0">
              <a:solidFill>
                <a:srgbClr val="00B050"/>
              </a:solidFill>
              <a:latin typeface="Times New Roman" pitchFamily="18" charset="0"/>
              <a:cs typeface="Times New Roman" pitchFamily="18" charset="0"/>
            </a:endParaRPr>
          </a:p>
          <a:p>
            <a:pPr algn="ctr"/>
            <a:r>
              <a:rPr lang="en-US" altLang="en-US" sz="5400" dirty="0" smtClean="0">
                <a:solidFill>
                  <a:srgbClr val="00B050"/>
                </a:solidFill>
                <a:latin typeface="Times New Roman" pitchFamily="18" charset="0"/>
                <a:cs typeface="Times New Roman" pitchFamily="18" charset="0"/>
              </a:rPr>
              <a:t>Distribution</a:t>
            </a:r>
            <a:endParaRPr lang="en-US" sz="5400" dirty="0">
              <a:solidFill>
                <a:srgbClr val="00B050"/>
              </a:solidFill>
            </a:endParaRPr>
          </a:p>
        </p:txBody>
      </p:sp>
      <p:grpSp>
        <p:nvGrpSpPr>
          <p:cNvPr id="2" name="Group 4"/>
          <p:cNvGrpSpPr/>
          <p:nvPr/>
        </p:nvGrpSpPr>
        <p:grpSpPr>
          <a:xfrm>
            <a:off x="76200" y="3962400"/>
            <a:ext cx="8915400" cy="2895600"/>
            <a:chOff x="76200" y="3962400"/>
            <a:chExt cx="8915400" cy="2895600"/>
          </a:xfrm>
        </p:grpSpPr>
        <p:sp>
          <p:nvSpPr>
            <p:cNvPr id="6" name="Rectangle 5"/>
            <p:cNvSpPr/>
            <p:nvPr/>
          </p:nvSpPr>
          <p:spPr>
            <a:xfrm>
              <a:off x="76200" y="6027003"/>
              <a:ext cx="8915400" cy="830997"/>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Note:</a:t>
              </a:r>
              <a:r>
                <a:rPr lang="en-US" sz="2400" dirty="0">
                  <a:latin typeface="Times New Roman" pitchFamily="18" charset="0"/>
                  <a:cs typeface="Times New Roman" pitchFamily="18" charset="0"/>
                </a:rPr>
                <a:t> This PowerPoint is only a summary and your main source should be the book.</a:t>
              </a:r>
            </a:p>
          </p:txBody>
        </p:sp>
        <p:sp>
          <p:nvSpPr>
            <p:cNvPr id="9" name="Subtitle 2"/>
            <p:cNvSpPr txBox="1">
              <a:spLocks/>
            </p:cNvSpPr>
            <p:nvPr/>
          </p:nvSpPr>
          <p:spPr>
            <a:xfrm>
              <a:off x="1143000" y="3962400"/>
              <a:ext cx="6019800" cy="990600"/>
            </a:xfrm>
            <a:prstGeom prst="rect">
              <a:avLst/>
            </a:prstGeom>
          </p:spPr>
          <p:txBody>
            <a:bodyPr vert="horz">
              <a:no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ar-SA" sz="2800" b="0"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Lecturer : FATEN AL-HUSSAIN</a:t>
              </a:r>
              <a:endPar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5" name="Rectangle 6"/>
          <p:cNvSpPr txBox="1">
            <a:spLocks noChangeArrowheads="1"/>
          </p:cNvSpPr>
          <p:nvPr/>
        </p:nvSpPr>
        <p:spPr bwMode="auto">
          <a:xfrm>
            <a:off x="152400" y="76200"/>
            <a:ext cx="8447856" cy="990600"/>
          </a:xfrm>
          <a:prstGeom prst="rect">
            <a:avLst/>
          </a:prstGeom>
          <a:noFill/>
          <a:ln w="9525">
            <a:noFill/>
            <a:miter lim="800000"/>
            <a:headEnd/>
            <a:tailEnd/>
          </a:ln>
        </p:spPr>
        <p:txBody>
          <a:bodyPr lIns="90488" tIns="44450" rIns="90488" bIns="44450"/>
          <a:lstStyle/>
          <a:p>
            <a:pPr marL="365125" indent="-255588">
              <a:spcBef>
                <a:spcPct val="50000"/>
              </a:spcBef>
              <a:buClr>
                <a:schemeClr val="accent1"/>
              </a:buClr>
              <a:buFont typeface="Wingdings" pitchFamily="2" charset="2"/>
              <a:buChar char="q"/>
            </a:pPr>
            <a:r>
              <a:rPr lang="en-US" sz="2400" dirty="0" smtClean="0">
                <a:latin typeface="Times New Roman" pitchFamily="18" charset="0"/>
                <a:cs typeface="Times New Roman" pitchFamily="18" charset="0"/>
              </a:rPr>
              <a:t> All </a:t>
            </a:r>
            <a:r>
              <a:rPr lang="en-US" sz="2400" b="1" dirty="0">
                <a:solidFill>
                  <a:srgbClr val="FF0000"/>
                </a:solidFill>
                <a:latin typeface="Times New Roman" pitchFamily="18" charset="0"/>
                <a:cs typeface="Times New Roman" pitchFamily="18" charset="0"/>
              </a:rPr>
              <a:t>normally distributed </a:t>
            </a:r>
            <a:r>
              <a:rPr lang="en-US" sz="2400" dirty="0">
                <a:latin typeface="Times New Roman" pitchFamily="18" charset="0"/>
                <a:cs typeface="Times New Roman" pitchFamily="18" charset="0"/>
              </a:rPr>
              <a:t>variables can be transformed into the </a:t>
            </a:r>
            <a:r>
              <a:rPr lang="en-US" sz="2400" b="1" dirty="0">
                <a:solidFill>
                  <a:srgbClr val="FF0000"/>
                </a:solidFill>
                <a:latin typeface="Times New Roman" pitchFamily="18" charset="0"/>
                <a:cs typeface="Times New Roman" pitchFamily="18" charset="0"/>
              </a:rPr>
              <a:t>standard normally distribution </a:t>
            </a:r>
            <a:r>
              <a:rPr lang="en-US" sz="2400" dirty="0">
                <a:latin typeface="Times New Roman" pitchFamily="18" charset="0"/>
                <a:cs typeface="Times New Roman" pitchFamily="18" charset="0"/>
              </a:rPr>
              <a:t>by using the formula for the standard score:</a:t>
            </a:r>
          </a:p>
        </p:txBody>
      </p:sp>
      <p:sp>
        <p:nvSpPr>
          <p:cNvPr id="6" name="Rectangle 5"/>
          <p:cNvSpPr/>
          <p:nvPr/>
        </p:nvSpPr>
        <p:spPr>
          <a:xfrm>
            <a:off x="2819400" y="990600"/>
            <a:ext cx="3733800" cy="2209800"/>
          </a:xfrm>
          <a:prstGeom prst="rect">
            <a:avLst/>
          </a:prstGeom>
          <a:noFill/>
          <a:ln w="762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 name="Group 6"/>
          <p:cNvGrpSpPr/>
          <p:nvPr/>
        </p:nvGrpSpPr>
        <p:grpSpPr>
          <a:xfrm>
            <a:off x="2895600" y="1143000"/>
            <a:ext cx="2971800" cy="2286000"/>
            <a:chOff x="2590800" y="1609725"/>
            <a:chExt cx="4197511" cy="3714750"/>
          </a:xfrm>
        </p:grpSpPr>
        <p:pic>
          <p:nvPicPr>
            <p:cNvPr id="8"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90800" y="1609725"/>
              <a:ext cx="4197511" cy="981075"/>
            </a:xfrm>
            <a:prstGeom prst="rect">
              <a:avLst/>
            </a:prstGeom>
            <a:noFill/>
          </p:spPr>
        </p:pic>
        <p:pic>
          <p:nvPicPr>
            <p:cNvPr id="9"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93285" y="4267200"/>
              <a:ext cx="2174115" cy="1057275"/>
            </a:xfrm>
            <a:prstGeom prst="rect">
              <a:avLst/>
            </a:prstGeom>
            <a:noFill/>
          </p:spPr>
        </p:pic>
        <p:sp>
          <p:nvSpPr>
            <p:cNvPr id="10" name="Rectangle 9"/>
            <p:cNvSpPr/>
            <p:nvPr/>
          </p:nvSpPr>
          <p:spPr>
            <a:xfrm>
              <a:off x="4419600" y="3095627"/>
              <a:ext cx="1077169" cy="561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or</a:t>
              </a:r>
              <a:endParaRPr lang="en-US" sz="2400" dirty="0">
                <a:solidFill>
                  <a:schemeClr val="tx1"/>
                </a:solidFill>
                <a:latin typeface="Times New Roman" pitchFamily="18" charset="0"/>
                <a:cs typeface="Times New Roman" pitchFamily="18" charset="0"/>
              </a:endParaRPr>
            </a:p>
          </p:txBody>
        </p:sp>
      </p:grpSp>
      <p:sp>
        <p:nvSpPr>
          <p:cNvPr id="11" name="Rectangle 10"/>
          <p:cNvSpPr/>
          <p:nvPr/>
        </p:nvSpPr>
        <p:spPr>
          <a:xfrm>
            <a:off x="152400" y="3505200"/>
            <a:ext cx="8763000" cy="2308324"/>
          </a:xfrm>
          <a:prstGeom prst="rect">
            <a:avLst/>
          </a:prstGeom>
          <a:ln w="28575">
            <a:solidFill>
              <a:srgbClr val="FF0000"/>
            </a:solidFill>
          </a:ln>
        </p:spPr>
        <p:txBody>
          <a:bodyPr wrap="square">
            <a:spAutoFit/>
          </a:bodyPr>
          <a:lstStyle/>
          <a:p>
            <a:r>
              <a:rPr lang="en-US" sz="2400" dirty="0" smtClean="0">
                <a:latin typeface="Times New Roman" pitchFamily="18" charset="0"/>
                <a:cs typeface="Times New Roman" pitchFamily="18" charset="0"/>
              </a:rPr>
              <a:t>to solve the application problems in this section,  we must use that </a:t>
            </a:r>
            <a:r>
              <a:rPr lang="en-US" sz="2400" b="1" u="sng" dirty="0" smtClean="0">
                <a:solidFill>
                  <a:srgbClr val="FF0000"/>
                </a:solidFill>
                <a:latin typeface="Times New Roman" pitchFamily="18" charset="0"/>
                <a:cs typeface="Times New Roman" pitchFamily="18" charset="0"/>
              </a:rPr>
              <a:t>three</a:t>
            </a:r>
            <a:r>
              <a:rPr lang="en-US" sz="2400" dirty="0" smtClean="0">
                <a:latin typeface="Times New Roman" pitchFamily="18" charset="0"/>
                <a:cs typeface="Times New Roman" pitchFamily="18" charset="0"/>
              </a:rPr>
              <a:t> steps. </a:t>
            </a:r>
          </a:p>
          <a:p>
            <a:endParaRPr lang="en-US" sz="2400" dirty="0" smtClean="0">
              <a:latin typeface="Times New Roman" pitchFamily="18" charset="0"/>
              <a:cs typeface="Times New Roman" pitchFamily="18" charset="0"/>
            </a:endParaRPr>
          </a:p>
          <a:p>
            <a:r>
              <a:rPr lang="en-US" sz="2400" b="1" dirty="0" smtClean="0">
                <a:solidFill>
                  <a:srgbClr val="C00000"/>
                </a:solidFill>
                <a:latin typeface="Times New Roman" pitchFamily="18" charset="0"/>
                <a:cs typeface="Times New Roman" pitchFamily="18" charset="0"/>
              </a:rPr>
              <a:t>First Step: </a:t>
            </a:r>
            <a:r>
              <a:rPr lang="en-US" sz="2400" dirty="0" smtClean="0">
                <a:latin typeface="Times New Roman" pitchFamily="18" charset="0"/>
                <a:cs typeface="Times New Roman" pitchFamily="18" charset="0"/>
              </a:rPr>
              <a:t>find the z , using the formula.</a:t>
            </a:r>
          </a:p>
          <a:p>
            <a:r>
              <a:rPr lang="en-US" sz="2400" b="1" dirty="0" smtClean="0">
                <a:solidFill>
                  <a:srgbClr val="C00000"/>
                </a:solidFill>
                <a:latin typeface="Times New Roman" pitchFamily="18" charset="0"/>
                <a:cs typeface="Times New Roman" pitchFamily="18" charset="0"/>
              </a:rPr>
              <a:t>Second Step: </a:t>
            </a:r>
            <a:r>
              <a:rPr lang="en-US" sz="2400" dirty="0" smtClean="0">
                <a:latin typeface="Times New Roman" pitchFamily="18" charset="0"/>
                <a:cs typeface="Times New Roman" pitchFamily="18" charset="0"/>
              </a:rPr>
              <a:t>draw the figure and Shading the area.</a:t>
            </a:r>
          </a:p>
          <a:p>
            <a:r>
              <a:rPr lang="en-US" sz="2400" b="1" dirty="0" smtClean="0">
                <a:solidFill>
                  <a:srgbClr val="C00000"/>
                </a:solidFill>
                <a:latin typeface="Times New Roman" pitchFamily="18" charset="0"/>
                <a:cs typeface="Times New Roman" pitchFamily="18" charset="0"/>
              </a:rPr>
              <a:t>Third Step : </a:t>
            </a:r>
            <a:r>
              <a:rPr lang="en-US" sz="2400" dirty="0" smtClean="0">
                <a:latin typeface="Times New Roman" pitchFamily="18" charset="0"/>
                <a:cs typeface="Times New Roman" pitchFamily="18" charset="0"/>
              </a:rPr>
              <a:t>find the areas under ,using table 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76200"/>
            <a:ext cx="9144000" cy="2348880"/>
          </a:xfrm>
          <a:prstGeom prst="rect">
            <a:avLst/>
          </a:prstGeom>
        </p:spPr>
        <p:txBody>
          <a:bodyPr/>
          <a:lstStyle/>
          <a:p>
            <a:pPr marL="342900" marR="0" lvl="0" indent="-342900" algn="l" defTabSz="914400" eaLnBrk="0" fontAlgn="base" latinLnBrk="0" hangingPunct="0">
              <a:lnSpc>
                <a:spcPct val="100000"/>
              </a:lnSpc>
              <a:spcBef>
                <a:spcPct val="20000"/>
              </a:spcBef>
              <a:spcAft>
                <a:spcPct val="0"/>
              </a:spcAft>
              <a:buClrTx/>
              <a:buSzTx/>
              <a:tabLst/>
              <a:defRPr/>
            </a:pPr>
            <a:r>
              <a:rPr kumimoji="0" lang="en-US" sz="2800" b="1" i="0" u="none" strike="noStrike" kern="0" cap="none" spc="0" normalizeH="0" baseline="0" noProof="0" dirty="0" smtClean="0">
                <a:ln>
                  <a:noFill/>
                </a:ln>
                <a:solidFill>
                  <a:srgbClr val="006600"/>
                </a:solidFill>
                <a:effectLst/>
                <a:uLnTx/>
                <a:uFillTx/>
                <a:latin typeface="Times New Roman" pitchFamily="18" charset="0"/>
                <a:ea typeface="+mn-ea"/>
                <a:cs typeface="Times New Roman" pitchFamily="18" charset="0"/>
              </a:rPr>
              <a:t>Example 6-6:</a:t>
            </a:r>
            <a:endPar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endParaRPr>
          </a:p>
          <a:p>
            <a:pPr marL="342900" marR="0" lvl="0" indent="-342900" defTabSz="91440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A survey by the National Retail Federation found that women spend on average $146.21 for the Christmas holidays. Assume the standard deviation is $29.44. Find the </a:t>
            </a:r>
            <a:r>
              <a:rPr kumimoji="0" lang="en-US" sz="2400" b="1" i="0" u="sng"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percentage</a:t>
            </a:r>
            <a:r>
              <a:rPr kumimoji="0" lang="en-US" sz="2400" b="0"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of women who spend less than $160. Assume the variable is </a:t>
            </a:r>
            <a:r>
              <a:rPr kumimoji="0" lang="en-US" sz="2400" b="1" i="0" u="sng"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normally distributed</a:t>
            </a:r>
            <a:r>
              <a:rPr kumimoji="0" lang="en-US" sz="2400" b="0"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a:t>
            </a:r>
            <a:endParaRPr kumimoji="0" lang="en-US" sz="2400" b="0" i="1"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endParaRPr>
          </a:p>
        </p:txBody>
      </p:sp>
      <p:grpSp>
        <p:nvGrpSpPr>
          <p:cNvPr id="2" name="Group 15"/>
          <p:cNvGrpSpPr/>
          <p:nvPr/>
        </p:nvGrpSpPr>
        <p:grpSpPr>
          <a:xfrm>
            <a:off x="5715000" y="3048000"/>
            <a:ext cx="3124200" cy="2057400"/>
            <a:chOff x="6049042" y="3525009"/>
            <a:chExt cx="2232248" cy="1296144"/>
          </a:xfrm>
        </p:grpSpPr>
        <p:sp>
          <p:nvSpPr>
            <p:cNvPr id="7" name="Rectangle 6"/>
            <p:cNvSpPr/>
            <p:nvPr/>
          </p:nvSpPr>
          <p:spPr>
            <a:xfrm>
              <a:off x="6049042" y="3525009"/>
              <a:ext cx="2232248" cy="1296144"/>
            </a:xfrm>
            <a:prstGeom prst="rect">
              <a:avLst/>
            </a:prstGeom>
            <a:noFill/>
            <a:ln>
              <a:solidFill>
                <a:srgbClr val="80008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98.jpg"/>
            <p:cNvPicPr>
              <a:picLocks noChangeAspect="1"/>
            </p:cNvPicPr>
            <p:nvPr/>
          </p:nvPicPr>
          <p:blipFill>
            <a:blip r:embed="rId3" cstate="print"/>
            <a:stretch>
              <a:fillRect/>
            </a:stretch>
          </p:blipFill>
          <p:spPr>
            <a:xfrm>
              <a:off x="6193058" y="3621019"/>
              <a:ext cx="2016224" cy="1152128"/>
            </a:xfrm>
            <a:prstGeom prst="rect">
              <a:avLst/>
            </a:prstGeom>
          </p:spPr>
        </p:pic>
      </p:grpSp>
      <p:sp>
        <p:nvSpPr>
          <p:cNvPr id="9" name="Rectangle 8"/>
          <p:cNvSpPr/>
          <p:nvPr/>
        </p:nvSpPr>
        <p:spPr>
          <a:xfrm>
            <a:off x="251868" y="1905000"/>
            <a:ext cx="1500732" cy="523220"/>
          </a:xfrm>
          <a:prstGeom prst="rect">
            <a:avLst/>
          </a:prstGeom>
        </p:spPr>
        <p:txBody>
          <a:bodyPr wrap="none">
            <a:spAutoFit/>
          </a:bodyPr>
          <a:lstStyle/>
          <a:p>
            <a:pPr marL="342900" lvl="0" indent="-342900" eaLnBrk="0" hangingPunct="0">
              <a:spcBef>
                <a:spcPct val="20000"/>
              </a:spcBef>
              <a:defRPr/>
            </a:pPr>
            <a:r>
              <a:rPr lang="en-US" sz="2800" kern="0" dirty="0" smtClean="0">
                <a:solidFill>
                  <a:srgbClr val="006600"/>
                </a:solidFill>
                <a:latin typeface="Times New Roman" pitchFamily="18" charset="0"/>
                <a:cs typeface="Times New Roman" pitchFamily="18" charset="0"/>
              </a:rPr>
              <a:t>Solution:</a:t>
            </a:r>
            <a:endParaRPr lang="en-US" sz="2800" kern="0" dirty="0">
              <a:solidFill>
                <a:srgbClr val="0066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76200" y="3124200"/>
          <a:ext cx="1769511" cy="796280"/>
        </p:xfrm>
        <a:graphic>
          <a:graphicData uri="http://schemas.openxmlformats.org/presentationml/2006/ole">
            <p:oleObj spid="_x0000_s28674" name="Equation" r:id="rId4" imgW="698400" imgH="393480" progId="Equation.3">
              <p:embed/>
            </p:oleObj>
          </a:graphicData>
        </a:graphic>
      </p:graphicFrame>
      <p:graphicFrame>
        <p:nvGraphicFramePr>
          <p:cNvPr id="11" name="Object 10"/>
          <p:cNvGraphicFramePr>
            <a:graphicFrameLocks noChangeAspect="1"/>
          </p:cNvGraphicFramePr>
          <p:nvPr/>
        </p:nvGraphicFramePr>
        <p:xfrm>
          <a:off x="1756405" y="3065823"/>
          <a:ext cx="2282196" cy="896577"/>
        </p:xfrm>
        <a:graphic>
          <a:graphicData uri="http://schemas.openxmlformats.org/presentationml/2006/ole">
            <p:oleObj spid="_x0000_s28675" name="Equation" r:id="rId5" imgW="927000" imgH="393480" progId="Equation.3">
              <p:embed/>
            </p:oleObj>
          </a:graphicData>
        </a:graphic>
      </p:graphicFrame>
      <p:graphicFrame>
        <p:nvGraphicFramePr>
          <p:cNvPr id="12" name="Object 11"/>
          <p:cNvGraphicFramePr>
            <a:graphicFrameLocks noChangeAspect="1"/>
          </p:cNvGraphicFramePr>
          <p:nvPr/>
        </p:nvGraphicFramePr>
        <p:xfrm>
          <a:off x="4004197" y="3200400"/>
          <a:ext cx="1101204" cy="508248"/>
        </p:xfrm>
        <a:graphic>
          <a:graphicData uri="http://schemas.openxmlformats.org/presentationml/2006/ole">
            <p:oleObj spid="_x0000_s28676" name="Equation" r:id="rId6" imgW="431640" imgH="177480" progId="Equation.3">
              <p:embed/>
            </p:oleObj>
          </a:graphicData>
        </a:graphic>
      </p:graphicFrame>
      <p:sp>
        <p:nvSpPr>
          <p:cNvPr id="13" name="TextBox 12"/>
          <p:cNvSpPr txBox="1"/>
          <p:nvPr/>
        </p:nvSpPr>
        <p:spPr>
          <a:xfrm>
            <a:off x="228600" y="4734580"/>
            <a:ext cx="3338264"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P(Z&lt;0.47)=0.6808</a:t>
            </a:r>
            <a:endParaRPr lang="en-US" sz="2800" dirty="0">
              <a:latin typeface="Times New Roman" pitchFamily="18" charset="0"/>
              <a:cs typeface="Times New Roman" pitchFamily="18" charset="0"/>
            </a:endParaRPr>
          </a:p>
        </p:txBody>
      </p:sp>
      <p:sp>
        <p:nvSpPr>
          <p:cNvPr id="14" name="TextBox 13"/>
          <p:cNvSpPr txBox="1"/>
          <p:nvPr/>
        </p:nvSpPr>
        <p:spPr>
          <a:xfrm>
            <a:off x="3349824" y="5562600"/>
            <a:ext cx="5184576" cy="954107"/>
          </a:xfrm>
          <a:prstGeom prst="rect">
            <a:avLst/>
          </a:prstGeom>
          <a:noFill/>
        </p:spPr>
        <p:txBody>
          <a:bodyPr wrap="square" rtlCol="0">
            <a:spAutoFit/>
          </a:bodyPr>
          <a:lstStyle/>
          <a:p>
            <a:r>
              <a:rPr lang="en-US" sz="2800" b="1" u="sng" dirty="0" smtClean="0">
                <a:latin typeface="Times New Roman" pitchFamily="18" charset="0"/>
                <a:cs typeface="Times New Roman" pitchFamily="18" charset="0"/>
              </a:rPr>
              <a:t>68.08%</a:t>
            </a:r>
            <a:r>
              <a:rPr lang="en-US" sz="2800" dirty="0" smtClean="0">
                <a:latin typeface="Times New Roman" pitchFamily="18" charset="0"/>
                <a:cs typeface="Times New Roman" pitchFamily="18" charset="0"/>
              </a:rPr>
              <a:t> of the women spend less than 160$ at </a:t>
            </a:r>
            <a:r>
              <a:rPr lang="en-US" sz="2800" kern="0" dirty="0" smtClean="0">
                <a:latin typeface="Times New Roman" pitchFamily="18" charset="0"/>
                <a:cs typeface="Times New Roman" pitchFamily="18" charset="0"/>
              </a:rPr>
              <a:t>Christmas</a:t>
            </a:r>
            <a:r>
              <a:rPr lang="en-US" sz="2800" dirty="0" smtClean="0">
                <a:latin typeface="Times New Roman" pitchFamily="18" charset="0"/>
                <a:cs typeface="Times New Roman" pitchFamily="18" charset="0"/>
              </a:rPr>
              <a:t>  time. </a:t>
            </a:r>
            <a:endParaRPr lang="en-US" sz="2800" dirty="0">
              <a:latin typeface="Times New Roman" pitchFamily="18" charset="0"/>
              <a:cs typeface="Times New Roman" pitchFamily="18" charset="0"/>
            </a:endParaRPr>
          </a:p>
        </p:txBody>
      </p:sp>
      <p:sp>
        <p:nvSpPr>
          <p:cNvPr id="17" name="Rectangle 16"/>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18" name="Rectangle 17"/>
          <p:cNvSpPr/>
          <p:nvPr/>
        </p:nvSpPr>
        <p:spPr>
          <a:xfrm>
            <a:off x="5655315" y="2514600"/>
            <a:ext cx="3183885"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2 </a:t>
            </a:r>
            <a:r>
              <a:rPr lang="en-US" sz="2400" dirty="0" smtClean="0">
                <a:latin typeface="Times New Roman" pitchFamily="18" charset="0"/>
                <a:cs typeface="Times New Roman" pitchFamily="18" charset="0"/>
              </a:rPr>
              <a:t>:Draw the figure</a:t>
            </a:r>
            <a:endParaRPr lang="en-US" sz="2400" dirty="0">
              <a:latin typeface="Times New Roman" pitchFamily="18" charset="0"/>
              <a:cs typeface="Times New Roman" pitchFamily="18" charset="0"/>
            </a:endParaRPr>
          </a:p>
        </p:txBody>
      </p:sp>
      <p:sp>
        <p:nvSpPr>
          <p:cNvPr id="19" name="Rectangle 18"/>
          <p:cNvSpPr/>
          <p:nvPr/>
        </p:nvSpPr>
        <p:spPr>
          <a:xfrm>
            <a:off x="0" y="2590800"/>
            <a:ext cx="3446777"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1</a:t>
            </a:r>
            <a:r>
              <a:rPr lang="en-US" sz="2400" dirty="0" smtClean="0">
                <a:latin typeface="Times New Roman" pitchFamily="18" charset="0"/>
                <a:cs typeface="Times New Roman" pitchFamily="18" charset="0"/>
              </a:rPr>
              <a:t> : Find the z value .</a:t>
            </a:r>
            <a:endParaRPr lang="en-US" sz="2400" dirty="0">
              <a:latin typeface="Times New Roman" pitchFamily="18" charset="0"/>
              <a:cs typeface="Times New Roman" pitchFamily="18" charset="0"/>
            </a:endParaRPr>
          </a:p>
        </p:txBody>
      </p:sp>
      <p:sp>
        <p:nvSpPr>
          <p:cNvPr id="20" name="Rectangle 19"/>
          <p:cNvSpPr/>
          <p:nvPr/>
        </p:nvSpPr>
        <p:spPr>
          <a:xfrm>
            <a:off x="0" y="4191000"/>
            <a:ext cx="4599336" cy="461665"/>
          </a:xfrm>
          <a:prstGeom prst="rect">
            <a:avLst/>
          </a:prstGeom>
        </p:spPr>
        <p:txBody>
          <a:bodyPr wrap="none">
            <a:spAutoFit/>
          </a:bodyPr>
          <a:lstStyle/>
          <a:p>
            <a:r>
              <a:rPr lang="en-US" sz="2400" b="1" dirty="0" smtClean="0">
                <a:solidFill>
                  <a:schemeClr val="accent2"/>
                </a:solidFill>
                <a:latin typeface="Times New Roman" pitchFamily="18" charset="0"/>
                <a:cs typeface="Times New Roman" pitchFamily="18" charset="0"/>
              </a:rPr>
              <a:t>Step 3 </a:t>
            </a:r>
            <a:r>
              <a:rPr lang="en-US" sz="2400" dirty="0" smtClean="0">
                <a:latin typeface="Times New Roman" pitchFamily="18" charset="0"/>
                <a:cs typeface="Times New Roman" pitchFamily="18" charset="0"/>
              </a:rPr>
              <a:t>:Find the area ,using table 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7384" y="-76200"/>
            <a:ext cx="9116616" cy="3124200"/>
          </a:xfrm>
          <a:prstGeom prst="rect">
            <a:avLst/>
          </a:prstGeom>
        </p:spPr>
        <p:txBody>
          <a:bodyPr vert="horz">
            <a:noAutofit/>
          </a:bodyPr>
          <a:lstStyle/>
          <a:p>
            <a:pPr marL="609600" marR="0" lvl="0" indent="-609600" algn="l"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Example 6-7:</a:t>
            </a:r>
            <a:endParaRPr kumimoji="0" lang="en-US" sz="2400" b="1" i="0" u="none" strike="noStrike" kern="1200" cap="none" spc="0" normalizeH="0" baseline="0" noProof="0" dirty="0" smtClean="0">
              <a:ln>
                <a:noFill/>
              </a:ln>
              <a:solidFill>
                <a:srgbClr val="660066"/>
              </a:solidFill>
              <a:effectLst/>
              <a:uLnTx/>
              <a:uFillTx/>
              <a:latin typeface="Times New Roman" pitchFamily="18" charset="0"/>
              <a:ea typeface="+mn-ea"/>
              <a:cs typeface="Times New Roman" pitchFamily="18" charset="0"/>
            </a:endParaRPr>
          </a:p>
          <a:p>
            <a:pPr marL="609600" marR="0" lvl="0" indent="-609600"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Each month, an American household generates an average of 28 pounds of newspaper for garbage or recycling. Assume the standard deviation is 2 pounds. If a household is selected at random, Find the probability of its generating. </a:t>
            </a:r>
          </a:p>
          <a:p>
            <a:pPr marL="609600" marR="0" lvl="0" indent="-609600" algn="l" defTabSz="914400" rtl="0" eaLnBrk="1" fontAlgn="auto" latinLnBrk="0" hangingPunct="1">
              <a:lnSpc>
                <a:spcPct val="100000"/>
              </a:lnSpc>
              <a:spcBef>
                <a:spcPts val="400"/>
              </a:spcBef>
              <a:spcAft>
                <a:spcPts val="0"/>
              </a:spcAft>
              <a:buClr>
                <a:schemeClr val="accent1"/>
              </a:buClr>
              <a:buSzPct val="68000"/>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Between 27 and 31 pounds per month</a:t>
            </a:r>
          </a:p>
          <a:p>
            <a:pPr marL="609600" marR="0" lvl="0" indent="-609600" algn="l" defTabSz="914400" rtl="0" eaLnBrk="1" fontAlgn="auto" latinLnBrk="0" hangingPunct="1">
              <a:lnSpc>
                <a:spcPct val="100000"/>
              </a:lnSpc>
              <a:spcBef>
                <a:spcPts val="400"/>
              </a:spcBef>
              <a:spcAft>
                <a:spcPts val="0"/>
              </a:spcAft>
              <a:buClr>
                <a:schemeClr val="accent1"/>
              </a:buClr>
              <a:buSzPct val="68000"/>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More than 30.2 pounds per month</a:t>
            </a:r>
          </a:p>
          <a:p>
            <a:pPr marL="609600" marR="0" lvl="0" indent="-609600"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Assume the variable is approximately </a:t>
            </a:r>
            <a:r>
              <a:rPr kumimoji="0" lang="en-US" sz="2400" b="1" i="0" u="sng"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normally distributed</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en-US" sz="2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Rectangle 4"/>
          <p:cNvSpPr/>
          <p:nvPr/>
        </p:nvSpPr>
        <p:spPr>
          <a:xfrm>
            <a:off x="0" y="3043535"/>
            <a:ext cx="1806905" cy="461665"/>
          </a:xfrm>
          <a:prstGeom prst="rect">
            <a:avLst/>
          </a:prstGeom>
        </p:spPr>
        <p:txBody>
          <a:bodyPr wrap="none">
            <a:spAutoFit/>
          </a:bodyPr>
          <a:lstStyle/>
          <a:p>
            <a:pPr marL="609600" indent="-609600"/>
            <a:r>
              <a:rPr lang="en-US" sz="2400" dirty="0" smtClean="0">
                <a:solidFill>
                  <a:srgbClr val="006600"/>
                </a:solidFill>
                <a:latin typeface="Times New Roman" pitchFamily="18" charset="0"/>
                <a:cs typeface="Times New Roman" pitchFamily="18" charset="0"/>
              </a:rPr>
              <a:t>Solution (a) :</a:t>
            </a:r>
            <a:endParaRPr lang="en-US" sz="2400" dirty="0">
              <a:solidFill>
                <a:srgbClr val="006600"/>
              </a:solidFill>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1066800" y="4137103"/>
          <a:ext cx="5225142" cy="762000"/>
        </p:xfrm>
        <a:graphic>
          <a:graphicData uri="http://schemas.openxmlformats.org/presentationml/2006/ole">
            <p:oleObj spid="_x0000_s29698" name="Equation" r:id="rId3" imgW="1777680" imgH="393480" progId="Equation.3">
              <p:embed/>
            </p:oleObj>
          </a:graphicData>
        </a:graphic>
      </p:graphicFrame>
      <p:graphicFrame>
        <p:nvGraphicFramePr>
          <p:cNvPr id="9" name="Object 8"/>
          <p:cNvGraphicFramePr>
            <a:graphicFrameLocks noChangeAspect="1"/>
          </p:cNvGraphicFramePr>
          <p:nvPr/>
        </p:nvGraphicFramePr>
        <p:xfrm>
          <a:off x="1086627" y="5127703"/>
          <a:ext cx="4856973" cy="892097"/>
        </p:xfrm>
        <a:graphic>
          <a:graphicData uri="http://schemas.openxmlformats.org/presentationml/2006/ole">
            <p:oleObj spid="_x0000_s29699" name="Equation" r:id="rId4" imgW="1676160" imgH="393480" progId="Equation.3">
              <p:embed/>
            </p:oleObj>
          </a:graphicData>
        </a:graphic>
      </p:graphicFrame>
      <p:sp>
        <p:nvSpPr>
          <p:cNvPr id="16" name="Rectangle 15"/>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11" name="Rectangle 10"/>
          <p:cNvSpPr/>
          <p:nvPr/>
        </p:nvSpPr>
        <p:spPr>
          <a:xfrm>
            <a:off x="76200" y="3500735"/>
            <a:ext cx="3977371"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1</a:t>
            </a:r>
            <a:r>
              <a:rPr lang="en-US" sz="2400" dirty="0" smtClean="0">
                <a:latin typeface="Times New Roman" pitchFamily="18" charset="0"/>
                <a:cs typeface="Times New Roman" pitchFamily="18" charset="0"/>
              </a:rPr>
              <a:t> : Find the two z value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4075093"/>
            <a:ext cx="85344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P(-0.5&lt;Z&lt;1.5)=P(Z&lt;1.5)-P(Z&lt;-0.5) =0.9332-0.3085</a:t>
            </a:r>
          </a:p>
          <a:p>
            <a:r>
              <a:rPr lang="en-US" sz="2800" dirty="0" smtClean="0">
                <a:latin typeface="Times New Roman" pitchFamily="18" charset="0"/>
                <a:cs typeface="Times New Roman" pitchFamily="18" charset="0"/>
              </a:rPr>
              <a:t>                       =0.6247</a:t>
            </a:r>
            <a:endParaRPr lang="en-US" sz="2800" dirty="0">
              <a:latin typeface="Times New Roman" pitchFamily="18" charset="0"/>
              <a:cs typeface="Times New Roman" pitchFamily="18" charset="0"/>
            </a:endParaRPr>
          </a:p>
        </p:txBody>
      </p:sp>
      <p:grpSp>
        <p:nvGrpSpPr>
          <p:cNvPr id="2" name="Group 7"/>
          <p:cNvGrpSpPr/>
          <p:nvPr/>
        </p:nvGrpSpPr>
        <p:grpSpPr>
          <a:xfrm>
            <a:off x="2286000" y="533400"/>
            <a:ext cx="3962400" cy="2971800"/>
            <a:chOff x="5940152" y="4653136"/>
            <a:chExt cx="2592288" cy="1512168"/>
          </a:xfrm>
        </p:grpSpPr>
        <p:pic>
          <p:nvPicPr>
            <p:cNvPr id="5" name="Picture 4" descr="65.jpg"/>
            <p:cNvPicPr>
              <a:picLocks noChangeAspect="1"/>
            </p:cNvPicPr>
            <p:nvPr/>
          </p:nvPicPr>
          <p:blipFill>
            <a:blip r:embed="rId2" cstate="print"/>
            <a:stretch>
              <a:fillRect/>
            </a:stretch>
          </p:blipFill>
          <p:spPr>
            <a:xfrm rot="10955312">
              <a:off x="5941340" y="4728486"/>
              <a:ext cx="2589643" cy="1295390"/>
            </a:xfrm>
            <a:prstGeom prst="rect">
              <a:avLst/>
            </a:prstGeom>
          </p:spPr>
        </p:pic>
        <p:sp>
          <p:nvSpPr>
            <p:cNvPr id="6" name="Rectangle 5"/>
            <p:cNvSpPr/>
            <p:nvPr/>
          </p:nvSpPr>
          <p:spPr>
            <a:xfrm>
              <a:off x="5940152" y="4653136"/>
              <a:ext cx="2592288" cy="1512168"/>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7" name="TextBox 6"/>
          <p:cNvSpPr txBox="1"/>
          <p:nvPr/>
        </p:nvSpPr>
        <p:spPr>
          <a:xfrm>
            <a:off x="533400" y="5141893"/>
            <a:ext cx="85344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The probability that household generates between 27 and 31 pounds of newspapers per month is 62.47%</a:t>
            </a:r>
            <a:endParaRPr lang="en-US" sz="2800" dirty="0">
              <a:latin typeface="Times New Roman" pitchFamily="18" charset="0"/>
              <a:cs typeface="Times New Roman" pitchFamily="18" charset="0"/>
            </a:endParaRPr>
          </a:p>
        </p:txBody>
      </p:sp>
      <p:sp>
        <p:nvSpPr>
          <p:cNvPr id="9" name="Rectangle 8"/>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10" name="Rectangle 9"/>
          <p:cNvSpPr/>
          <p:nvPr/>
        </p:nvSpPr>
        <p:spPr>
          <a:xfrm>
            <a:off x="152400" y="71735"/>
            <a:ext cx="3183885"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2 </a:t>
            </a:r>
            <a:r>
              <a:rPr lang="en-US" sz="2400" dirty="0" smtClean="0">
                <a:latin typeface="Times New Roman" pitchFamily="18" charset="0"/>
                <a:cs typeface="Times New Roman" pitchFamily="18" charset="0"/>
              </a:rPr>
              <a:t>:Draw the figure</a:t>
            </a:r>
            <a:endParaRPr lang="en-US" sz="2400" dirty="0">
              <a:latin typeface="Times New Roman" pitchFamily="18" charset="0"/>
              <a:cs typeface="Times New Roman" pitchFamily="18" charset="0"/>
            </a:endParaRPr>
          </a:p>
        </p:txBody>
      </p:sp>
      <p:sp>
        <p:nvSpPr>
          <p:cNvPr id="12" name="Rectangle 11"/>
          <p:cNvSpPr/>
          <p:nvPr/>
        </p:nvSpPr>
        <p:spPr>
          <a:xfrm>
            <a:off x="48864" y="3576935"/>
            <a:ext cx="4599336" cy="461665"/>
          </a:xfrm>
          <a:prstGeom prst="rect">
            <a:avLst/>
          </a:prstGeom>
        </p:spPr>
        <p:txBody>
          <a:bodyPr wrap="none">
            <a:spAutoFit/>
          </a:bodyPr>
          <a:lstStyle/>
          <a:p>
            <a:r>
              <a:rPr lang="en-US" sz="2400" b="1" dirty="0" smtClean="0">
                <a:solidFill>
                  <a:schemeClr val="accent2"/>
                </a:solidFill>
                <a:latin typeface="Times New Roman" pitchFamily="18" charset="0"/>
                <a:cs typeface="Times New Roman" pitchFamily="18" charset="0"/>
              </a:rPr>
              <a:t>Step 3 </a:t>
            </a:r>
            <a:r>
              <a:rPr lang="en-US" sz="2400" dirty="0" smtClean="0">
                <a:latin typeface="Times New Roman" pitchFamily="18" charset="0"/>
                <a:cs typeface="Times New Roman" pitchFamily="18" charset="0"/>
              </a:rPr>
              <a:t>:Find the area ,using table E.</a:t>
            </a:r>
            <a:endParaRPr lang="en-US" sz="2400" dirty="0">
              <a:latin typeface="Times New Roman" pitchFamily="18" charset="0"/>
              <a:cs typeface="Times New Roman" pitchFamily="18" charset="0"/>
            </a:endParaRPr>
          </a:p>
        </p:txBody>
      </p:sp>
      <p:sp>
        <p:nvSpPr>
          <p:cNvPr id="11" name="Rectangle 10"/>
          <p:cNvSpPr/>
          <p:nvPr/>
        </p:nvSpPr>
        <p:spPr>
          <a:xfrm>
            <a:off x="4800600" y="26670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86200" y="26670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876800" y="1524000"/>
            <a:ext cx="3962400" cy="2286000"/>
            <a:chOff x="5617458" y="332656"/>
            <a:chExt cx="3203014" cy="1656184"/>
          </a:xfrm>
        </p:grpSpPr>
        <p:pic>
          <p:nvPicPr>
            <p:cNvPr id="4" name="Picture 3" descr="87.jpg"/>
            <p:cNvPicPr>
              <a:picLocks noChangeAspect="1"/>
            </p:cNvPicPr>
            <p:nvPr/>
          </p:nvPicPr>
          <p:blipFill>
            <a:blip r:embed="rId3" cstate="print"/>
            <a:stretch>
              <a:fillRect/>
            </a:stretch>
          </p:blipFill>
          <p:spPr>
            <a:xfrm rot="10966163">
              <a:off x="5617458" y="336795"/>
              <a:ext cx="3191256" cy="1623060"/>
            </a:xfrm>
            <a:prstGeom prst="rect">
              <a:avLst/>
            </a:prstGeom>
          </p:spPr>
        </p:pic>
        <p:sp>
          <p:nvSpPr>
            <p:cNvPr id="5" name="Rectangle 4"/>
            <p:cNvSpPr/>
            <p:nvPr/>
          </p:nvSpPr>
          <p:spPr>
            <a:xfrm>
              <a:off x="5652120" y="332656"/>
              <a:ext cx="3168352" cy="1656184"/>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aphicFrame>
        <p:nvGraphicFramePr>
          <p:cNvPr id="6" name="Object 1"/>
          <p:cNvGraphicFramePr>
            <a:graphicFrameLocks noChangeAspect="1"/>
          </p:cNvGraphicFramePr>
          <p:nvPr/>
        </p:nvGraphicFramePr>
        <p:xfrm>
          <a:off x="228600" y="1337246"/>
          <a:ext cx="1944216" cy="720154"/>
        </p:xfrm>
        <a:graphic>
          <a:graphicData uri="http://schemas.openxmlformats.org/presentationml/2006/ole">
            <p:oleObj spid="_x0000_s30722" name="Equation" r:id="rId4" imgW="698400" imgH="393480" progId="Equation.3">
              <p:embed/>
            </p:oleObj>
          </a:graphicData>
        </a:graphic>
      </p:graphicFrame>
      <p:graphicFrame>
        <p:nvGraphicFramePr>
          <p:cNvPr id="8" name="Object 7"/>
          <p:cNvGraphicFramePr>
            <a:graphicFrameLocks noChangeAspect="1"/>
          </p:cNvGraphicFramePr>
          <p:nvPr/>
        </p:nvGraphicFramePr>
        <p:xfrm>
          <a:off x="2133600" y="1295400"/>
          <a:ext cx="1728192" cy="792088"/>
        </p:xfrm>
        <a:graphic>
          <a:graphicData uri="http://schemas.openxmlformats.org/presentationml/2006/ole">
            <p:oleObj spid="_x0000_s30723" name="Equation" r:id="rId5" imgW="1054080" imgH="393480" progId="Equation.3">
              <p:embed/>
            </p:oleObj>
          </a:graphicData>
        </a:graphic>
      </p:graphicFrame>
      <p:grpSp>
        <p:nvGrpSpPr>
          <p:cNvPr id="3" name="Group 14"/>
          <p:cNvGrpSpPr/>
          <p:nvPr/>
        </p:nvGrpSpPr>
        <p:grpSpPr>
          <a:xfrm>
            <a:off x="152400" y="4343400"/>
            <a:ext cx="7550589" cy="523220"/>
            <a:chOff x="683568" y="1916832"/>
            <a:chExt cx="6003615" cy="523220"/>
          </a:xfrm>
        </p:grpSpPr>
        <p:sp>
          <p:nvSpPr>
            <p:cNvPr id="9" name="TextBox 8"/>
            <p:cNvSpPr txBox="1"/>
            <p:nvPr/>
          </p:nvSpPr>
          <p:spPr>
            <a:xfrm>
              <a:off x="683568" y="1916832"/>
              <a:ext cx="1800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P(Z&gt;1.1)=</a:t>
              </a:r>
              <a:endParaRPr lang="en-US" sz="2800" dirty="0">
                <a:latin typeface="Times New Roman" pitchFamily="18" charset="0"/>
                <a:cs typeface="Times New Roman" pitchFamily="18" charset="0"/>
              </a:endParaRPr>
            </a:p>
          </p:txBody>
        </p:sp>
        <p:sp>
          <p:nvSpPr>
            <p:cNvPr id="10" name="TextBox 9"/>
            <p:cNvSpPr txBox="1"/>
            <p:nvPr/>
          </p:nvSpPr>
          <p:spPr>
            <a:xfrm>
              <a:off x="2055168" y="1916832"/>
              <a:ext cx="1872208"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1-P(Z&lt;1.1)</a:t>
              </a:r>
              <a:endParaRPr lang="en-US" sz="2800" dirty="0">
                <a:latin typeface="Times New Roman" pitchFamily="18" charset="0"/>
                <a:cs typeface="Times New Roman" pitchFamily="18" charset="0"/>
              </a:endParaRPr>
            </a:p>
          </p:txBody>
        </p:sp>
        <p:sp>
          <p:nvSpPr>
            <p:cNvPr id="11" name="TextBox 10"/>
            <p:cNvSpPr txBox="1"/>
            <p:nvPr/>
          </p:nvSpPr>
          <p:spPr>
            <a:xfrm>
              <a:off x="3502968" y="1916832"/>
              <a:ext cx="208823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=1-0.8643</a:t>
              </a:r>
            </a:p>
          </p:txBody>
        </p:sp>
        <p:sp>
          <p:nvSpPr>
            <p:cNvPr id="12" name="TextBox 11"/>
            <p:cNvSpPr txBox="1"/>
            <p:nvPr/>
          </p:nvSpPr>
          <p:spPr>
            <a:xfrm>
              <a:off x="4742967" y="1916832"/>
              <a:ext cx="1944216"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=0.1375</a:t>
              </a:r>
              <a:endParaRPr lang="en-US" sz="2800" dirty="0">
                <a:latin typeface="Times New Roman" pitchFamily="18" charset="0"/>
                <a:cs typeface="Times New Roman" pitchFamily="18" charset="0"/>
              </a:endParaRPr>
            </a:p>
          </p:txBody>
        </p:sp>
      </p:grpSp>
      <p:sp>
        <p:nvSpPr>
          <p:cNvPr id="13" name="TextBox 12"/>
          <p:cNvSpPr txBox="1"/>
          <p:nvPr/>
        </p:nvSpPr>
        <p:spPr>
          <a:xfrm>
            <a:off x="1219200" y="5265003"/>
            <a:ext cx="7632848"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 probability that household generates more than 30.2 pounds of newspapers is 0.1375 or 31.75%</a:t>
            </a:r>
            <a:endParaRPr lang="en-US" sz="2400" dirty="0">
              <a:latin typeface="Times New Roman" pitchFamily="18" charset="0"/>
              <a:cs typeface="Times New Roman" pitchFamily="18" charset="0"/>
            </a:endParaRPr>
          </a:p>
        </p:txBody>
      </p:sp>
      <p:sp>
        <p:nvSpPr>
          <p:cNvPr id="14" name="Rectangle 13"/>
          <p:cNvSpPr/>
          <p:nvPr/>
        </p:nvSpPr>
        <p:spPr>
          <a:xfrm>
            <a:off x="0" y="228600"/>
            <a:ext cx="1806905" cy="461665"/>
          </a:xfrm>
          <a:prstGeom prst="rect">
            <a:avLst/>
          </a:prstGeom>
        </p:spPr>
        <p:txBody>
          <a:bodyPr wrap="none">
            <a:spAutoFit/>
          </a:bodyPr>
          <a:lstStyle/>
          <a:p>
            <a:pPr marL="609600" indent="-609600"/>
            <a:r>
              <a:rPr lang="en-US" sz="2400" dirty="0" smtClean="0">
                <a:solidFill>
                  <a:srgbClr val="006600"/>
                </a:solidFill>
                <a:latin typeface="Times New Roman" pitchFamily="18" charset="0"/>
                <a:cs typeface="Times New Roman" pitchFamily="18" charset="0"/>
              </a:rPr>
              <a:t>Solution (b) :</a:t>
            </a:r>
            <a:endParaRPr lang="en-US" sz="2400" dirty="0">
              <a:solidFill>
                <a:srgbClr val="006600"/>
              </a:solidFill>
              <a:latin typeface="Times New Roman" pitchFamily="18" charset="0"/>
              <a:cs typeface="Times New Roman" pitchFamily="18" charset="0"/>
            </a:endParaRPr>
          </a:p>
        </p:txBody>
      </p:sp>
      <p:sp>
        <p:nvSpPr>
          <p:cNvPr id="17" name="Rectangle 16"/>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18" name="Rectangle 17"/>
          <p:cNvSpPr/>
          <p:nvPr/>
        </p:nvSpPr>
        <p:spPr>
          <a:xfrm>
            <a:off x="5105400" y="909935"/>
            <a:ext cx="3183885"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2 </a:t>
            </a:r>
            <a:r>
              <a:rPr lang="en-US" sz="2400" dirty="0" smtClean="0">
                <a:latin typeface="Times New Roman" pitchFamily="18" charset="0"/>
                <a:cs typeface="Times New Roman" pitchFamily="18" charset="0"/>
              </a:rPr>
              <a:t>:Draw the figure</a:t>
            </a:r>
            <a:endParaRPr lang="en-US" sz="2400" dirty="0">
              <a:latin typeface="Times New Roman" pitchFamily="18" charset="0"/>
              <a:cs typeface="Times New Roman" pitchFamily="18" charset="0"/>
            </a:endParaRPr>
          </a:p>
        </p:txBody>
      </p:sp>
      <p:sp>
        <p:nvSpPr>
          <p:cNvPr id="19" name="Rectangle 18"/>
          <p:cNvSpPr/>
          <p:nvPr/>
        </p:nvSpPr>
        <p:spPr>
          <a:xfrm>
            <a:off x="0" y="762000"/>
            <a:ext cx="3446777"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1</a:t>
            </a:r>
            <a:r>
              <a:rPr lang="en-US" sz="2400" dirty="0" smtClean="0">
                <a:latin typeface="Times New Roman" pitchFamily="18" charset="0"/>
                <a:cs typeface="Times New Roman" pitchFamily="18" charset="0"/>
              </a:rPr>
              <a:t> : Find the z value .</a:t>
            </a:r>
            <a:endParaRPr lang="en-US" sz="2400" dirty="0">
              <a:latin typeface="Times New Roman" pitchFamily="18" charset="0"/>
              <a:cs typeface="Times New Roman" pitchFamily="18" charset="0"/>
            </a:endParaRPr>
          </a:p>
        </p:txBody>
      </p:sp>
      <p:sp>
        <p:nvSpPr>
          <p:cNvPr id="20" name="Rectangle 19"/>
          <p:cNvSpPr/>
          <p:nvPr/>
        </p:nvSpPr>
        <p:spPr>
          <a:xfrm>
            <a:off x="48864" y="3733800"/>
            <a:ext cx="4599336" cy="461665"/>
          </a:xfrm>
          <a:prstGeom prst="rect">
            <a:avLst/>
          </a:prstGeom>
        </p:spPr>
        <p:txBody>
          <a:bodyPr wrap="none">
            <a:spAutoFit/>
          </a:bodyPr>
          <a:lstStyle/>
          <a:p>
            <a:r>
              <a:rPr lang="en-US" sz="2400" b="1" dirty="0" smtClean="0">
                <a:solidFill>
                  <a:schemeClr val="accent2"/>
                </a:solidFill>
                <a:latin typeface="Times New Roman" pitchFamily="18" charset="0"/>
                <a:cs typeface="Times New Roman" pitchFamily="18" charset="0"/>
              </a:rPr>
              <a:t>Step 3 </a:t>
            </a:r>
            <a:r>
              <a:rPr lang="en-US" sz="2400" dirty="0" smtClean="0">
                <a:latin typeface="Times New Roman" pitchFamily="18" charset="0"/>
                <a:cs typeface="Times New Roman" pitchFamily="18" charset="0"/>
              </a:rPr>
              <a:t>:Find the area ,using table E.</a:t>
            </a:r>
            <a:endParaRPr lang="en-US" sz="2400" dirty="0">
              <a:latin typeface="Times New Roman" pitchFamily="18" charset="0"/>
              <a:cs typeface="Times New Roman" pitchFamily="18" charset="0"/>
            </a:endParaRPr>
          </a:p>
        </p:txBody>
      </p:sp>
      <p:sp>
        <p:nvSpPr>
          <p:cNvPr id="21" name="Rectangle 20"/>
          <p:cNvSpPr/>
          <p:nvPr/>
        </p:nvSpPr>
        <p:spPr>
          <a:xfrm>
            <a:off x="7162800" y="33528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Times New Roman" pitchFamily="18" charset="0"/>
                <a:cs typeface="Times New Roman" pitchFamily="18" charset="0"/>
              </a:rPr>
              <a:t>1.1</a:t>
            </a:r>
            <a:endParaRPr lang="en-US" sz="1200" b="1" dirty="0">
              <a:solidFill>
                <a:schemeClr val="tx1"/>
              </a:solidFill>
              <a:latin typeface="Times New Roman" pitchFamily="18" charset="0"/>
              <a:cs typeface="Times New Roman" pitchFamily="18" charset="0"/>
            </a:endParaRPr>
          </a:p>
        </p:txBody>
      </p:sp>
      <p:sp>
        <p:nvSpPr>
          <p:cNvPr id="22" name="Rectangle 21"/>
          <p:cNvSpPr/>
          <p:nvPr/>
        </p:nvSpPr>
        <p:spPr>
          <a:xfrm>
            <a:off x="6629400" y="33528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Times New Roman" pitchFamily="18" charset="0"/>
                <a:cs typeface="Times New Roman" pitchFamily="18" charset="0"/>
              </a:rPr>
              <a:t>0</a:t>
            </a:r>
            <a:endParaRPr lang="en-US" sz="1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1447800" y="3429000"/>
            <a:ext cx="3570312" cy="259080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3"/>
          <p:cNvPicPr>
            <a:picLocks noChangeAspect="1" noChangeArrowheads="1"/>
          </p:cNvPicPr>
          <p:nvPr/>
        </p:nvPicPr>
        <p:blipFill>
          <a:blip r:embed="rId3" cstate="print"/>
          <a:srcRect/>
          <a:stretch>
            <a:fillRect/>
          </a:stretch>
        </p:blipFill>
        <p:spPr bwMode="auto">
          <a:xfrm rot="16200000">
            <a:off x="5904441" y="-39160"/>
            <a:ext cx="2745319" cy="32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4"/>
          <p:cNvPicPr>
            <a:picLocks noChangeAspect="1" noChangeArrowheads="1"/>
          </p:cNvPicPr>
          <p:nvPr/>
        </p:nvPicPr>
        <p:blipFill>
          <a:blip r:embed="rId4" cstate="print"/>
          <a:srcRect/>
          <a:stretch>
            <a:fillRect/>
          </a:stretch>
        </p:blipFill>
        <p:spPr bwMode="auto">
          <a:xfrm rot="16200000">
            <a:off x="571500" y="-38098"/>
            <a:ext cx="2667001" cy="33527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p:cNvSpPr/>
          <p:nvPr/>
        </p:nvSpPr>
        <p:spPr>
          <a:xfrm>
            <a:off x="1086272" y="2590800"/>
            <a:ext cx="2495128" cy="457200"/>
          </a:xfrm>
          <a:prstGeom prst="rect">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Times New Roman" pitchFamily="18" charset="0"/>
                <a:cs typeface="Times New Roman" pitchFamily="18" charset="0"/>
              </a:rPr>
              <a:t>(b) Negatively skewed</a:t>
            </a:r>
            <a:endParaRPr lang="en-US" dirty="0">
              <a:solidFill>
                <a:schemeClr val="tx1"/>
              </a:solidFill>
              <a:latin typeface="Times New Roman" pitchFamily="18" charset="0"/>
              <a:cs typeface="Times New Roman" pitchFamily="18" charset="0"/>
            </a:endParaRPr>
          </a:p>
        </p:txBody>
      </p:sp>
      <p:sp>
        <p:nvSpPr>
          <p:cNvPr id="8" name="Rectangle 7"/>
          <p:cNvSpPr/>
          <p:nvPr/>
        </p:nvSpPr>
        <p:spPr>
          <a:xfrm>
            <a:off x="5638800" y="2512480"/>
            <a:ext cx="2503240" cy="4572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Times New Roman" pitchFamily="18" charset="0"/>
                <a:cs typeface="Times New Roman" pitchFamily="18" charset="0"/>
              </a:rPr>
              <a:t>(c) Positively skewed</a:t>
            </a:r>
            <a:endParaRPr lang="en-US" dirty="0">
              <a:latin typeface="Times New Roman" pitchFamily="18" charset="0"/>
              <a:cs typeface="Times New Roman" pitchFamily="18" charset="0"/>
            </a:endParaRPr>
          </a:p>
        </p:txBody>
      </p:sp>
      <p:sp>
        <p:nvSpPr>
          <p:cNvPr id="9" name="Rectangle 8"/>
          <p:cNvSpPr/>
          <p:nvPr/>
        </p:nvSpPr>
        <p:spPr>
          <a:xfrm>
            <a:off x="6019800" y="4267200"/>
            <a:ext cx="2590800" cy="838200"/>
          </a:xfrm>
          <a:prstGeom prst="rect">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AutoNum type="alphaLcParenBoth"/>
            </a:pPr>
            <a:r>
              <a:rPr lang="en-US" b="1" dirty="0" smtClean="0">
                <a:solidFill>
                  <a:schemeClr val="tx1"/>
                </a:solidFill>
                <a:latin typeface="Times New Roman" pitchFamily="18" charset="0"/>
                <a:cs typeface="Times New Roman" pitchFamily="18" charset="0"/>
              </a:rPr>
              <a:t>Normal</a:t>
            </a:r>
          </a:p>
          <a:p>
            <a:pPr marL="342900" indent="-342900" algn="ctr"/>
            <a:r>
              <a:rPr lang="en-US" b="1" dirty="0" smtClean="0">
                <a:solidFill>
                  <a:schemeClr val="tx1"/>
                </a:solidFill>
                <a:latin typeface="Times New Roman" pitchFamily="18" charset="0"/>
                <a:cs typeface="Times New Roman" pitchFamily="18" charset="0"/>
              </a:rPr>
              <a:t>Mean =Median=Mode   </a:t>
            </a:r>
            <a:endParaRPr lang="en-US" b="1" dirty="0">
              <a:solidFill>
                <a:schemeClr val="tx1"/>
              </a:solidFill>
              <a:latin typeface="Times New Roman" pitchFamily="18" charset="0"/>
              <a:cs typeface="Times New Roman" pitchFamily="18" charset="0"/>
            </a:endParaRPr>
          </a:p>
        </p:txBody>
      </p:sp>
      <p:sp>
        <p:nvSpPr>
          <p:cNvPr id="10" name="Rectangle 9"/>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cxnSp>
        <p:nvCxnSpPr>
          <p:cNvPr id="12" name="Straight Arrow Connector 11"/>
          <p:cNvCxnSpPr/>
          <p:nvPr/>
        </p:nvCxnSpPr>
        <p:spPr>
          <a:xfrm>
            <a:off x="5105400" y="4724400"/>
            <a:ext cx="83820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 y="304800"/>
            <a:ext cx="9296400" cy="15240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The American Automobile Association reports that the average time it takes to respond to an emergency call is 25 minutes. Assume the variable is approximately </a:t>
            </a:r>
            <a:r>
              <a:rPr kumimoji="0" lang="en-US" sz="2400" b="1" u="sng"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normally distributed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and the standard deviation is 4.5 minutes. If 80 calls are randomly selected, approximately </a:t>
            </a:r>
            <a:r>
              <a:rPr kumimoji="0" lang="en-US" sz="2400" b="1" i="0" u="sng"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how many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will be responded to in less than 15 minutes?</a:t>
            </a:r>
            <a:endParaRPr kumimoji="0" lang="en-US" sz="2400" b="0"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6" name="Rectangle 5"/>
          <p:cNvSpPr/>
          <p:nvPr/>
        </p:nvSpPr>
        <p:spPr>
          <a:xfrm>
            <a:off x="0" y="-4465"/>
            <a:ext cx="1919115" cy="461665"/>
          </a:xfrm>
          <a:prstGeom prst="rect">
            <a:avLst/>
          </a:prstGeom>
        </p:spPr>
        <p:txBody>
          <a:bodyPr wrap="none">
            <a:spAutoFit/>
          </a:bodyPr>
          <a:lstStyle/>
          <a:p>
            <a:r>
              <a:rPr lang="en-US" sz="2400" b="1" dirty="0" smtClean="0">
                <a:solidFill>
                  <a:srgbClr val="00B050"/>
                </a:solidFill>
                <a:latin typeface="Times New Roman" pitchFamily="18" charset="0"/>
                <a:cs typeface="Times New Roman" pitchFamily="18" charset="0"/>
              </a:rPr>
              <a:t>Example 6-8:</a:t>
            </a:r>
            <a:endParaRPr lang="en-US" sz="2400" b="1" dirty="0">
              <a:solidFill>
                <a:srgbClr val="00B050"/>
              </a:solidFill>
              <a:latin typeface="Times New Roman" pitchFamily="18" charset="0"/>
              <a:cs typeface="Times New Roman" pitchFamily="18" charset="0"/>
            </a:endParaRPr>
          </a:p>
        </p:txBody>
      </p:sp>
      <p:sp>
        <p:nvSpPr>
          <p:cNvPr id="7" name="Rectangle 6"/>
          <p:cNvSpPr/>
          <p:nvPr/>
        </p:nvSpPr>
        <p:spPr>
          <a:xfrm>
            <a:off x="191469" y="2133600"/>
            <a:ext cx="1180131" cy="400110"/>
          </a:xfrm>
          <a:prstGeom prst="rect">
            <a:avLst/>
          </a:prstGeom>
        </p:spPr>
        <p:txBody>
          <a:bodyPr wrap="none">
            <a:spAutoFit/>
          </a:bodyPr>
          <a:lstStyle/>
          <a:p>
            <a:r>
              <a:rPr lang="en-US" sz="2000" b="1" dirty="0" smtClean="0">
                <a:solidFill>
                  <a:srgbClr val="00B050"/>
                </a:solidFill>
                <a:latin typeface="Times New Roman" pitchFamily="18" charset="0"/>
                <a:cs typeface="Times New Roman" pitchFamily="18" charset="0"/>
              </a:rPr>
              <a:t>Solution:</a:t>
            </a:r>
            <a:endParaRPr lang="en-US" sz="2000" b="1" dirty="0">
              <a:solidFill>
                <a:srgbClr val="00B050"/>
              </a:solidFill>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26640" y="2933700"/>
          <a:ext cx="2160240" cy="792087"/>
        </p:xfrm>
        <a:graphic>
          <a:graphicData uri="http://schemas.openxmlformats.org/presentationml/2006/ole">
            <p:oleObj spid="_x0000_s31746" name="Equation" r:id="rId3" imgW="698400" imgH="393480" progId="Equation.3">
              <p:embed/>
            </p:oleObj>
          </a:graphicData>
        </a:graphic>
      </p:graphicFrame>
      <p:graphicFrame>
        <p:nvGraphicFramePr>
          <p:cNvPr id="10" name="Object 9"/>
          <p:cNvGraphicFramePr>
            <a:graphicFrameLocks noChangeAspect="1"/>
          </p:cNvGraphicFramePr>
          <p:nvPr/>
        </p:nvGraphicFramePr>
        <p:xfrm>
          <a:off x="2015097" y="2971800"/>
          <a:ext cx="3166503" cy="714170"/>
        </p:xfrm>
        <a:graphic>
          <a:graphicData uri="http://schemas.openxmlformats.org/presentationml/2006/ole">
            <p:oleObj spid="_x0000_s31747" name="Equation" r:id="rId4" imgW="1104840" imgH="393480" progId="Equation.3">
              <p:embed/>
            </p:oleObj>
          </a:graphicData>
        </a:graphic>
      </p:graphicFrame>
      <p:sp>
        <p:nvSpPr>
          <p:cNvPr id="11" name="TextBox 10"/>
          <p:cNvSpPr txBox="1"/>
          <p:nvPr/>
        </p:nvSpPr>
        <p:spPr>
          <a:xfrm>
            <a:off x="312440" y="4353580"/>
            <a:ext cx="2362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P(Z&lt;-2.22)=</a:t>
            </a:r>
            <a:endParaRPr lang="en-US" sz="2800" dirty="0">
              <a:latin typeface="Times New Roman" pitchFamily="18" charset="0"/>
              <a:cs typeface="Times New Roman" pitchFamily="18" charset="0"/>
            </a:endParaRPr>
          </a:p>
        </p:txBody>
      </p:sp>
      <p:sp>
        <p:nvSpPr>
          <p:cNvPr id="12" name="TextBox 11"/>
          <p:cNvSpPr txBox="1"/>
          <p:nvPr/>
        </p:nvSpPr>
        <p:spPr>
          <a:xfrm>
            <a:off x="2293640" y="4353580"/>
            <a:ext cx="144016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0.0132</a:t>
            </a:r>
            <a:endParaRPr lang="en-US" sz="2800" dirty="0">
              <a:latin typeface="Times New Roman" pitchFamily="18" charset="0"/>
              <a:cs typeface="Times New Roman" pitchFamily="18" charset="0"/>
            </a:endParaRPr>
          </a:p>
        </p:txBody>
      </p:sp>
      <p:sp>
        <p:nvSpPr>
          <p:cNvPr id="14" name="Rectangle 13"/>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15" name="Rectangle 14"/>
          <p:cNvSpPr/>
          <p:nvPr/>
        </p:nvSpPr>
        <p:spPr>
          <a:xfrm>
            <a:off x="5638800" y="2895600"/>
            <a:ext cx="3183885"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2 </a:t>
            </a:r>
            <a:r>
              <a:rPr lang="en-US" sz="2400" dirty="0" smtClean="0">
                <a:latin typeface="Times New Roman" pitchFamily="18" charset="0"/>
                <a:cs typeface="Times New Roman" pitchFamily="18" charset="0"/>
              </a:rPr>
              <a:t>:Draw the figure</a:t>
            </a:r>
            <a:endParaRPr lang="en-US" sz="2400" dirty="0">
              <a:latin typeface="Times New Roman" pitchFamily="18" charset="0"/>
              <a:cs typeface="Times New Roman" pitchFamily="18" charset="0"/>
            </a:endParaRPr>
          </a:p>
        </p:txBody>
      </p:sp>
      <p:sp>
        <p:nvSpPr>
          <p:cNvPr id="16" name="Rectangle 15"/>
          <p:cNvSpPr/>
          <p:nvPr/>
        </p:nvSpPr>
        <p:spPr>
          <a:xfrm>
            <a:off x="0" y="2438400"/>
            <a:ext cx="3446777"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1</a:t>
            </a:r>
            <a:r>
              <a:rPr lang="en-US" sz="2400" dirty="0" smtClean="0">
                <a:latin typeface="Times New Roman" pitchFamily="18" charset="0"/>
                <a:cs typeface="Times New Roman" pitchFamily="18" charset="0"/>
              </a:rPr>
              <a:t> : Find the z value .</a:t>
            </a:r>
            <a:endParaRPr lang="en-US" sz="2400" dirty="0">
              <a:latin typeface="Times New Roman" pitchFamily="18" charset="0"/>
              <a:cs typeface="Times New Roman" pitchFamily="18" charset="0"/>
            </a:endParaRPr>
          </a:p>
        </p:txBody>
      </p:sp>
      <p:sp>
        <p:nvSpPr>
          <p:cNvPr id="17" name="Rectangle 16"/>
          <p:cNvSpPr/>
          <p:nvPr/>
        </p:nvSpPr>
        <p:spPr>
          <a:xfrm>
            <a:off x="0" y="3810000"/>
            <a:ext cx="4599336" cy="461665"/>
          </a:xfrm>
          <a:prstGeom prst="rect">
            <a:avLst/>
          </a:prstGeom>
        </p:spPr>
        <p:txBody>
          <a:bodyPr wrap="none">
            <a:spAutoFit/>
          </a:bodyPr>
          <a:lstStyle/>
          <a:p>
            <a:r>
              <a:rPr lang="en-US" sz="2400" b="1" dirty="0" smtClean="0">
                <a:solidFill>
                  <a:schemeClr val="accent2"/>
                </a:solidFill>
                <a:latin typeface="Times New Roman" pitchFamily="18" charset="0"/>
                <a:cs typeface="Times New Roman" pitchFamily="18" charset="0"/>
              </a:rPr>
              <a:t>Step 3 </a:t>
            </a:r>
            <a:r>
              <a:rPr lang="en-US" sz="2400" dirty="0" smtClean="0">
                <a:latin typeface="Times New Roman" pitchFamily="18" charset="0"/>
                <a:cs typeface="Times New Roman" pitchFamily="18" charset="0"/>
              </a:rPr>
              <a:t>:Find the area ,using table E.</a:t>
            </a:r>
            <a:endParaRPr lang="en-US" sz="2400" dirty="0">
              <a:latin typeface="Times New Roman" pitchFamily="18" charset="0"/>
              <a:cs typeface="Times New Roman" pitchFamily="18" charset="0"/>
            </a:endParaRPr>
          </a:p>
        </p:txBody>
      </p:sp>
      <p:grpSp>
        <p:nvGrpSpPr>
          <p:cNvPr id="2" name="Group 20"/>
          <p:cNvGrpSpPr/>
          <p:nvPr/>
        </p:nvGrpSpPr>
        <p:grpSpPr>
          <a:xfrm>
            <a:off x="5638800" y="3352800"/>
            <a:ext cx="3429000" cy="2286000"/>
            <a:chOff x="5638800" y="3200400"/>
            <a:chExt cx="3429000" cy="2286000"/>
          </a:xfrm>
        </p:grpSpPr>
        <p:grpSp>
          <p:nvGrpSpPr>
            <p:cNvPr id="3" name="Group 12"/>
            <p:cNvGrpSpPr/>
            <p:nvPr/>
          </p:nvGrpSpPr>
          <p:grpSpPr>
            <a:xfrm>
              <a:off x="5638800" y="3200400"/>
              <a:ext cx="3429000" cy="2286000"/>
              <a:chOff x="5508104" y="2780928"/>
              <a:chExt cx="3278124" cy="1728192"/>
            </a:xfrm>
          </p:grpSpPr>
          <p:pic>
            <p:nvPicPr>
              <p:cNvPr id="5" name="Picture 4" descr="66.jpg"/>
              <p:cNvPicPr>
                <a:picLocks noChangeAspect="1"/>
              </p:cNvPicPr>
              <p:nvPr/>
            </p:nvPicPr>
            <p:blipFill>
              <a:blip r:embed="rId5" cstate="print"/>
              <a:stretch>
                <a:fillRect/>
              </a:stretch>
            </p:blipFill>
            <p:spPr>
              <a:xfrm>
                <a:off x="5508104" y="2780928"/>
                <a:ext cx="3278124" cy="1709928"/>
              </a:xfrm>
              <a:prstGeom prst="rect">
                <a:avLst/>
              </a:prstGeom>
            </p:spPr>
          </p:pic>
          <p:sp>
            <p:nvSpPr>
              <p:cNvPr id="8" name="Rectangle 7"/>
              <p:cNvSpPr/>
              <p:nvPr/>
            </p:nvSpPr>
            <p:spPr>
              <a:xfrm>
                <a:off x="5508104" y="2852936"/>
                <a:ext cx="3168352" cy="1656184"/>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8" name="Rectangle 17"/>
            <p:cNvSpPr/>
            <p:nvPr/>
          </p:nvSpPr>
          <p:spPr>
            <a:xfrm>
              <a:off x="6400800" y="49530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Times New Roman" pitchFamily="18" charset="0"/>
                  <a:cs typeface="Times New Roman" pitchFamily="18" charset="0"/>
                </a:rPr>
                <a:t>-2.22</a:t>
              </a:r>
              <a:endParaRPr lang="en-US" sz="1200" b="1" dirty="0">
                <a:solidFill>
                  <a:schemeClr val="tx1"/>
                </a:solidFill>
                <a:latin typeface="Times New Roman" pitchFamily="18" charset="0"/>
                <a:cs typeface="Times New Roman" pitchFamily="18" charset="0"/>
              </a:endParaRPr>
            </a:p>
          </p:txBody>
        </p:sp>
      </p:grpSp>
      <p:sp>
        <p:nvSpPr>
          <p:cNvPr id="19" name="Rectangle 18"/>
          <p:cNvSpPr/>
          <p:nvPr/>
        </p:nvSpPr>
        <p:spPr>
          <a:xfrm>
            <a:off x="0" y="4948535"/>
            <a:ext cx="4131259" cy="461665"/>
          </a:xfrm>
          <a:prstGeom prst="rect">
            <a:avLst/>
          </a:prstGeom>
        </p:spPr>
        <p:txBody>
          <a:bodyPr wrap="none">
            <a:spAutoFit/>
          </a:bodyPr>
          <a:lstStyle/>
          <a:p>
            <a:r>
              <a:rPr lang="en-US" sz="2400" b="1" dirty="0" smtClean="0">
                <a:solidFill>
                  <a:schemeClr val="accent2"/>
                </a:solidFill>
                <a:latin typeface="Times New Roman" pitchFamily="18" charset="0"/>
                <a:cs typeface="Times New Roman" pitchFamily="18" charset="0"/>
              </a:rPr>
              <a:t>Step 4 </a:t>
            </a:r>
            <a:r>
              <a:rPr lang="en-US" sz="2400" dirty="0" smtClean="0">
                <a:latin typeface="Times New Roman" pitchFamily="18" charset="0"/>
                <a:cs typeface="Times New Roman" pitchFamily="18" charset="0"/>
              </a:rPr>
              <a:t>:to find how many calls .</a:t>
            </a:r>
            <a:endParaRPr lang="en-US" sz="2400" dirty="0">
              <a:latin typeface="Times New Roman" pitchFamily="18" charset="0"/>
              <a:cs typeface="Times New Roman" pitchFamily="18" charset="0"/>
            </a:endParaRPr>
          </a:p>
        </p:txBody>
      </p:sp>
      <p:sp>
        <p:nvSpPr>
          <p:cNvPr id="20" name="TextBox 19"/>
          <p:cNvSpPr txBox="1"/>
          <p:nvPr/>
        </p:nvSpPr>
        <p:spPr>
          <a:xfrm>
            <a:off x="457200" y="5496580"/>
            <a:ext cx="403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0.0132 × 80 = 1.056 </a:t>
            </a:r>
            <a:r>
              <a:rPr lang="en-US" sz="2800" dirty="0" smtClean="0">
                <a:latin typeface="Vladimir Script"/>
                <a:cs typeface="Times New Roman" pitchFamily="18" charset="0"/>
              </a:rPr>
              <a:t>≈  </a:t>
            </a:r>
            <a:r>
              <a:rPr lang="en-US" sz="2800" dirty="0" smtClean="0">
                <a:latin typeface="Times New Roman" pitchFamily="18" charset="0"/>
                <a:cs typeface="Times New Roman" pitchFamily="18" charset="0"/>
              </a:rPr>
              <a:t>1</a:t>
            </a:r>
            <a:endParaRPr lang="en-US" sz="2800" dirty="0">
              <a:latin typeface="Times New Roman" pitchFamily="18" charset="0"/>
              <a:cs typeface="Times New Roman" pitchFamily="18" charset="0"/>
            </a:endParaRPr>
          </a:p>
        </p:txBody>
      </p:sp>
      <p:sp>
        <p:nvSpPr>
          <p:cNvPr id="22" name="Rectangle 21"/>
          <p:cNvSpPr/>
          <p:nvPr/>
        </p:nvSpPr>
        <p:spPr>
          <a:xfrm>
            <a:off x="7086600" y="5181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Times New Roman" pitchFamily="18" charset="0"/>
                <a:cs typeface="Times New Roman" pitchFamily="18" charset="0"/>
              </a:rPr>
              <a:t>0</a:t>
            </a:r>
            <a:endParaRPr lang="en-US" sz="1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685800" y="242887"/>
            <a:ext cx="7620000" cy="519113"/>
          </a:xfrm>
          <a:prstGeom prst="rect">
            <a:avLst/>
          </a:prstGeom>
          <a:noFill/>
          <a:ln w="9525">
            <a:noFill/>
            <a:miter lim="800000"/>
            <a:headEnd/>
            <a:tailEnd/>
          </a:ln>
        </p:spPr>
        <p:txBody>
          <a:bodyPr>
            <a:spAutoFit/>
          </a:bodyPr>
          <a:lstStyle/>
          <a:p>
            <a:pPr algn="ctr"/>
            <a:r>
              <a:rPr lang="en-US" sz="2800" b="1" u="sng" dirty="0">
                <a:solidFill>
                  <a:srgbClr val="FF0000"/>
                </a:solidFill>
                <a:latin typeface="Times New Roman" pitchFamily="18" charset="0"/>
                <a:cs typeface="Times New Roman" pitchFamily="18" charset="0"/>
              </a:rPr>
              <a:t>Finding Data Values Given Specific Probabilities</a:t>
            </a:r>
          </a:p>
        </p:txBody>
      </p:sp>
      <p:sp>
        <p:nvSpPr>
          <p:cNvPr id="5" name="Rectangle 13"/>
          <p:cNvSpPr>
            <a:spLocks noChangeArrowheads="1"/>
          </p:cNvSpPr>
          <p:nvPr/>
        </p:nvSpPr>
        <p:spPr bwMode="auto">
          <a:xfrm>
            <a:off x="152400" y="1295400"/>
            <a:ext cx="3505200" cy="609600"/>
          </a:xfrm>
          <a:prstGeom prst="rect">
            <a:avLst/>
          </a:prstGeom>
          <a:noFill/>
          <a:ln w="9525">
            <a:noFill/>
            <a:miter lim="800000"/>
            <a:headEnd/>
            <a:tailEnd/>
          </a:ln>
        </p:spPr>
        <p:txBody>
          <a:bodyPr/>
          <a:lstStyle/>
          <a:p>
            <a:pPr marL="342900" indent="-342900">
              <a:spcBef>
                <a:spcPct val="20000"/>
              </a:spcBef>
            </a:pPr>
            <a:r>
              <a:rPr lang="en-US" sz="2400" dirty="0">
                <a:latin typeface="Times New Roman" pitchFamily="18" charset="0"/>
                <a:cs typeface="Times New Roman" pitchFamily="18" charset="0"/>
              </a:rPr>
              <a:t>Formula for Finding X:</a:t>
            </a:r>
          </a:p>
          <a:p>
            <a:pPr marL="342900" indent="-342900">
              <a:spcBef>
                <a:spcPct val="20000"/>
              </a:spcBef>
              <a:buFontTx/>
              <a:buChar char="•"/>
            </a:pPr>
            <a:endParaRPr lang="en-US" sz="2400" dirty="0">
              <a:latin typeface="Times New Roman" pitchFamily="18" charset="0"/>
              <a:cs typeface="Times New Roman" pitchFamily="18" charset="0"/>
            </a:endParaRPr>
          </a:p>
        </p:txBody>
      </p:sp>
      <p:grpSp>
        <p:nvGrpSpPr>
          <p:cNvPr id="2" name="Group 7"/>
          <p:cNvGrpSpPr/>
          <p:nvPr/>
        </p:nvGrpSpPr>
        <p:grpSpPr>
          <a:xfrm>
            <a:off x="3581400" y="1371600"/>
            <a:ext cx="3505200" cy="990600"/>
            <a:chOff x="2483768" y="2268488"/>
            <a:chExt cx="3312368" cy="1008112"/>
          </a:xfrm>
        </p:grpSpPr>
        <p:sp>
          <p:nvSpPr>
            <p:cNvPr id="6" name="Rectangle 5"/>
            <p:cNvSpPr/>
            <p:nvPr/>
          </p:nvSpPr>
          <p:spPr>
            <a:xfrm>
              <a:off x="2483768" y="2268488"/>
              <a:ext cx="3312368" cy="1008112"/>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6146" name="Object 2"/>
            <p:cNvGraphicFramePr>
              <a:graphicFrameLocks noChangeAspect="1"/>
            </p:cNvGraphicFramePr>
            <p:nvPr/>
          </p:nvGraphicFramePr>
          <p:xfrm>
            <a:off x="2714625" y="2419350"/>
            <a:ext cx="2847975" cy="704850"/>
          </p:xfrm>
          <a:graphic>
            <a:graphicData uri="http://schemas.openxmlformats.org/presentationml/2006/ole">
              <p:oleObj spid="_x0000_s32770" name="Equation" r:id="rId3" imgW="825500" imgH="203200" progId="Equation.3">
                <p:embed/>
              </p:oleObj>
            </a:graphicData>
          </a:graphic>
        </p:graphicFrame>
      </p:grpSp>
      <p:sp>
        <p:nvSpPr>
          <p:cNvPr id="9" name="Rectangle 8"/>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10" name="Rectangle 9"/>
          <p:cNvSpPr/>
          <p:nvPr/>
        </p:nvSpPr>
        <p:spPr>
          <a:xfrm>
            <a:off x="152400" y="2971800"/>
            <a:ext cx="8763000" cy="1938992"/>
          </a:xfrm>
          <a:prstGeom prst="rect">
            <a:avLst/>
          </a:prstGeom>
          <a:ln w="28575">
            <a:solidFill>
              <a:srgbClr val="FF0000"/>
            </a:solidFill>
          </a:ln>
        </p:spPr>
        <p:txBody>
          <a:bodyPr wrap="square">
            <a:spAutoFit/>
          </a:bodyPr>
          <a:lstStyle/>
          <a:p>
            <a:r>
              <a:rPr lang="en-US" sz="2400" dirty="0" smtClean="0">
                <a:latin typeface="Times New Roman" pitchFamily="18" charset="0"/>
                <a:cs typeface="Times New Roman" pitchFamily="18" charset="0"/>
              </a:rPr>
              <a:t>we must use that </a:t>
            </a:r>
            <a:r>
              <a:rPr lang="en-US" sz="2400" b="1" u="sng" dirty="0" smtClean="0">
                <a:solidFill>
                  <a:srgbClr val="FF0000"/>
                </a:solidFill>
                <a:latin typeface="Times New Roman" pitchFamily="18" charset="0"/>
                <a:cs typeface="Times New Roman" pitchFamily="18" charset="0"/>
              </a:rPr>
              <a:t>three</a:t>
            </a:r>
            <a:r>
              <a:rPr lang="en-US" sz="2400" dirty="0" smtClean="0">
                <a:latin typeface="Times New Roman" pitchFamily="18" charset="0"/>
                <a:cs typeface="Times New Roman" pitchFamily="18" charset="0"/>
              </a:rPr>
              <a:t> steps. </a:t>
            </a:r>
          </a:p>
          <a:p>
            <a:endParaRPr lang="en-US" sz="2400" dirty="0" smtClean="0">
              <a:latin typeface="Times New Roman" pitchFamily="18" charset="0"/>
              <a:cs typeface="Times New Roman" pitchFamily="18" charset="0"/>
            </a:endParaRPr>
          </a:p>
          <a:p>
            <a:r>
              <a:rPr lang="en-US" sz="2400" b="1" dirty="0" smtClean="0">
                <a:solidFill>
                  <a:srgbClr val="C00000"/>
                </a:solidFill>
                <a:latin typeface="Times New Roman" pitchFamily="18" charset="0"/>
                <a:cs typeface="Times New Roman" pitchFamily="18" charset="0"/>
              </a:rPr>
              <a:t>First Step: </a:t>
            </a:r>
            <a:r>
              <a:rPr lang="en-US" sz="2400" dirty="0" smtClean="0">
                <a:latin typeface="Times New Roman" pitchFamily="18" charset="0"/>
                <a:cs typeface="Times New Roman" pitchFamily="18" charset="0"/>
              </a:rPr>
              <a:t>draw the figure and Shading the area.</a:t>
            </a:r>
          </a:p>
          <a:p>
            <a:r>
              <a:rPr lang="en-US" sz="2400" b="1" dirty="0" smtClean="0">
                <a:solidFill>
                  <a:srgbClr val="C00000"/>
                </a:solidFill>
                <a:latin typeface="Times New Roman" pitchFamily="18" charset="0"/>
                <a:cs typeface="Times New Roman" pitchFamily="18" charset="0"/>
              </a:rPr>
              <a:t>Second Step: </a:t>
            </a:r>
            <a:r>
              <a:rPr lang="en-US" sz="2400" dirty="0" smtClean="0">
                <a:latin typeface="Times New Roman" pitchFamily="18" charset="0"/>
                <a:cs typeface="Times New Roman" pitchFamily="18" charset="0"/>
              </a:rPr>
              <a:t>find the z , using table E.</a:t>
            </a:r>
          </a:p>
          <a:p>
            <a:r>
              <a:rPr lang="en-US" sz="2400" b="1" dirty="0" smtClean="0">
                <a:solidFill>
                  <a:srgbClr val="C00000"/>
                </a:solidFill>
                <a:latin typeface="Times New Roman" pitchFamily="18" charset="0"/>
                <a:cs typeface="Times New Roman" pitchFamily="18" charset="0"/>
              </a:rPr>
              <a:t>Third Step : </a:t>
            </a:r>
            <a:r>
              <a:rPr lang="en-US" sz="2400" dirty="0" smtClean="0">
                <a:latin typeface="Times New Roman" pitchFamily="18" charset="0"/>
                <a:cs typeface="Times New Roman" pitchFamily="18" charset="0"/>
              </a:rPr>
              <a:t>find the X ,using the formula .</a:t>
            </a:r>
            <a:endParaRPr lang="en-US" sz="24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0" y="-88775"/>
            <a:ext cx="9067800" cy="2450975"/>
          </a:xfrm>
          <a:prstGeom prst="rect">
            <a:avLst/>
          </a:prstGeom>
          <a:noFill/>
          <a:ln w="9525">
            <a:noFill/>
            <a:miter lim="800000"/>
            <a:headEnd/>
            <a:tailEnd/>
          </a:ln>
        </p:spPr>
        <p:txBody>
          <a:bodyPr/>
          <a:lstStyle/>
          <a:p>
            <a:pPr marL="342900" indent="-342900">
              <a:spcBef>
                <a:spcPct val="20000"/>
              </a:spcBef>
            </a:pPr>
            <a:r>
              <a:rPr lang="en-US" sz="2800" b="1" dirty="0">
                <a:solidFill>
                  <a:srgbClr val="006600"/>
                </a:solidFill>
                <a:latin typeface="Times New Roman" pitchFamily="18" charset="0"/>
                <a:cs typeface="Times New Roman" pitchFamily="18" charset="0"/>
              </a:rPr>
              <a:t>Example 6-9</a:t>
            </a:r>
            <a:r>
              <a:rPr lang="en-US" sz="2800" b="1" dirty="0" smtClean="0">
                <a:solidFill>
                  <a:srgbClr val="006600"/>
                </a:solidFill>
                <a:latin typeface="Times New Roman" pitchFamily="18" charset="0"/>
                <a:cs typeface="Times New Roman" pitchFamily="18" charset="0"/>
              </a:rPr>
              <a:t>:</a:t>
            </a:r>
            <a:endParaRPr lang="en-US" sz="2800" b="1" dirty="0">
              <a:solidFill>
                <a:srgbClr val="660066"/>
              </a:solidFill>
              <a:latin typeface="Times New Roman" pitchFamily="18" charset="0"/>
              <a:cs typeface="Times New Roman" pitchFamily="18" charset="0"/>
            </a:endParaRPr>
          </a:p>
          <a:p>
            <a:pPr marL="342900" indent="-342900">
              <a:spcBef>
                <a:spcPct val="20000"/>
              </a:spcBef>
            </a:pPr>
            <a:r>
              <a:rPr lang="en-US" sz="2400" dirty="0">
                <a:solidFill>
                  <a:srgbClr val="0000FF"/>
                </a:solidFill>
                <a:latin typeface="Times New Roman" pitchFamily="18" charset="0"/>
                <a:cs typeface="Times New Roman" pitchFamily="18" charset="0"/>
              </a:rPr>
              <a:t>To qualify for a police academy, candidates must score in the top </a:t>
            </a:r>
            <a:r>
              <a:rPr lang="en-US" sz="2400" b="1" dirty="0">
                <a:solidFill>
                  <a:srgbClr val="C00000"/>
                </a:solidFill>
                <a:latin typeface="Times New Roman" pitchFamily="18" charset="0"/>
                <a:cs typeface="Times New Roman" pitchFamily="18" charset="0"/>
              </a:rPr>
              <a:t>10%</a:t>
            </a:r>
            <a:r>
              <a:rPr lang="en-US" sz="2400" dirty="0">
                <a:solidFill>
                  <a:srgbClr val="0000FF"/>
                </a:solidFill>
                <a:latin typeface="Times New Roman" pitchFamily="18" charset="0"/>
                <a:cs typeface="Times New Roman" pitchFamily="18" charset="0"/>
              </a:rPr>
              <a:t> on a general abilities test. The test has a mean of 200 and standard deviation of 20. Find the lowest possible score to qualify. Assume the test scores is </a:t>
            </a:r>
            <a:r>
              <a:rPr lang="en-US" sz="2400" b="1" u="sng" dirty="0">
                <a:solidFill>
                  <a:srgbClr val="C00000"/>
                </a:solidFill>
                <a:latin typeface="Times New Roman" pitchFamily="18" charset="0"/>
                <a:cs typeface="Times New Roman" pitchFamily="18" charset="0"/>
              </a:rPr>
              <a:t>normally distributed</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a:p>
            <a:pPr marL="342900" indent="-342900">
              <a:spcBef>
                <a:spcPct val="20000"/>
              </a:spcBef>
            </a:pPr>
            <a:r>
              <a:rPr lang="en-US" sz="2400" dirty="0">
                <a:solidFill>
                  <a:srgbClr val="006600"/>
                </a:solidFill>
                <a:latin typeface="Times New Roman" pitchFamily="18" charset="0"/>
                <a:cs typeface="Times New Roman" pitchFamily="18" charset="0"/>
              </a:rPr>
              <a:t>Solution:</a:t>
            </a:r>
          </a:p>
        </p:txBody>
      </p:sp>
      <p:grpSp>
        <p:nvGrpSpPr>
          <p:cNvPr id="2" name="Group 14"/>
          <p:cNvGrpSpPr/>
          <p:nvPr/>
        </p:nvGrpSpPr>
        <p:grpSpPr>
          <a:xfrm>
            <a:off x="228600" y="3048000"/>
            <a:ext cx="4038600" cy="2514600"/>
            <a:chOff x="5724128" y="3212976"/>
            <a:chExt cx="2664296" cy="1800200"/>
          </a:xfrm>
        </p:grpSpPr>
        <p:sp>
          <p:nvSpPr>
            <p:cNvPr id="6" name="Rectangle 5"/>
            <p:cNvSpPr/>
            <p:nvPr/>
          </p:nvSpPr>
          <p:spPr>
            <a:xfrm>
              <a:off x="5724128" y="3212976"/>
              <a:ext cx="2664296" cy="1800200"/>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descr="23.jpg"/>
            <p:cNvPicPr>
              <a:picLocks noChangeAspect="1"/>
            </p:cNvPicPr>
            <p:nvPr/>
          </p:nvPicPr>
          <p:blipFill>
            <a:blip r:embed="rId3" cstate="print"/>
            <a:stretch>
              <a:fillRect/>
            </a:stretch>
          </p:blipFill>
          <p:spPr>
            <a:xfrm rot="10800000">
              <a:off x="5791200" y="3276600"/>
              <a:ext cx="2520280" cy="1656184"/>
            </a:xfrm>
            <a:prstGeom prst="rect">
              <a:avLst/>
            </a:prstGeom>
          </p:spPr>
        </p:pic>
      </p:grpSp>
      <p:graphicFrame>
        <p:nvGraphicFramePr>
          <p:cNvPr id="10" name="Object 9"/>
          <p:cNvGraphicFramePr>
            <a:graphicFrameLocks noChangeAspect="1"/>
          </p:cNvGraphicFramePr>
          <p:nvPr/>
        </p:nvGraphicFramePr>
        <p:xfrm>
          <a:off x="5410200" y="5040086"/>
          <a:ext cx="3124200" cy="446314"/>
        </p:xfrm>
        <a:graphic>
          <a:graphicData uri="http://schemas.openxmlformats.org/presentationml/2006/ole">
            <p:oleObj spid="_x0000_s33794" name="Equation" r:id="rId4" imgW="1307880" imgH="203040" progId="Equation.3">
              <p:embed/>
            </p:oleObj>
          </a:graphicData>
        </a:graphic>
      </p:graphicFrame>
      <p:graphicFrame>
        <p:nvGraphicFramePr>
          <p:cNvPr id="11" name="Object 10"/>
          <p:cNvGraphicFramePr>
            <a:graphicFrameLocks noChangeAspect="1"/>
          </p:cNvGraphicFramePr>
          <p:nvPr/>
        </p:nvGraphicFramePr>
        <p:xfrm>
          <a:off x="5410200" y="5564510"/>
          <a:ext cx="1516360" cy="379090"/>
        </p:xfrm>
        <a:graphic>
          <a:graphicData uri="http://schemas.openxmlformats.org/presentationml/2006/ole">
            <p:oleObj spid="_x0000_s33795" name="Equation" r:id="rId5" imgW="558720" imgH="177480" progId="Equation.3">
              <p:embed/>
            </p:oleObj>
          </a:graphicData>
        </a:graphic>
      </p:graphicFrame>
      <p:sp>
        <p:nvSpPr>
          <p:cNvPr id="13" name="TextBox 12"/>
          <p:cNvSpPr txBox="1"/>
          <p:nvPr/>
        </p:nvSpPr>
        <p:spPr>
          <a:xfrm>
            <a:off x="5791200" y="3119735"/>
            <a:ext cx="2590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1-0.10 = 0.9000</a:t>
            </a:r>
            <a:endParaRPr lang="en-US" sz="2400" dirty="0">
              <a:latin typeface="Times New Roman" pitchFamily="18" charset="0"/>
              <a:cs typeface="Times New Roman" pitchFamily="18" charset="0"/>
            </a:endParaRPr>
          </a:p>
        </p:txBody>
      </p:sp>
      <p:sp>
        <p:nvSpPr>
          <p:cNvPr id="14" name="TextBox 13"/>
          <p:cNvSpPr txBox="1"/>
          <p:nvPr/>
        </p:nvSpPr>
        <p:spPr>
          <a:xfrm>
            <a:off x="5943600" y="3576935"/>
            <a:ext cx="1447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Z=1.28</a:t>
            </a:r>
            <a:endParaRPr lang="en-US" sz="2400" dirty="0">
              <a:latin typeface="Times New Roman" pitchFamily="18" charset="0"/>
              <a:cs typeface="Times New Roman" pitchFamily="18" charset="0"/>
            </a:endParaRPr>
          </a:p>
        </p:txBody>
      </p:sp>
      <p:sp>
        <p:nvSpPr>
          <p:cNvPr id="17" name="Rectangle 16"/>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18" name="Rectangle 17"/>
          <p:cNvSpPr/>
          <p:nvPr/>
        </p:nvSpPr>
        <p:spPr>
          <a:xfrm>
            <a:off x="321315" y="2433935"/>
            <a:ext cx="3183885"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1 </a:t>
            </a:r>
            <a:r>
              <a:rPr lang="en-US" sz="2400" dirty="0" smtClean="0">
                <a:latin typeface="Times New Roman" pitchFamily="18" charset="0"/>
                <a:cs typeface="Times New Roman" pitchFamily="18" charset="0"/>
              </a:rPr>
              <a:t>:Draw the figure</a:t>
            </a:r>
            <a:endParaRPr lang="en-US" sz="2400" dirty="0">
              <a:latin typeface="Times New Roman" pitchFamily="18" charset="0"/>
              <a:cs typeface="Times New Roman" pitchFamily="18" charset="0"/>
            </a:endParaRPr>
          </a:p>
        </p:txBody>
      </p:sp>
      <p:sp>
        <p:nvSpPr>
          <p:cNvPr id="19" name="Rectangle 18"/>
          <p:cNvSpPr/>
          <p:nvPr/>
        </p:nvSpPr>
        <p:spPr>
          <a:xfrm>
            <a:off x="5087623" y="2581870"/>
            <a:ext cx="3446777"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2</a:t>
            </a:r>
            <a:r>
              <a:rPr lang="en-US" sz="2400" dirty="0" smtClean="0">
                <a:latin typeface="Times New Roman" pitchFamily="18" charset="0"/>
                <a:cs typeface="Times New Roman" pitchFamily="18" charset="0"/>
              </a:rPr>
              <a:t> : Find the z value .</a:t>
            </a:r>
            <a:endParaRPr lang="en-US" sz="2400" dirty="0">
              <a:latin typeface="Times New Roman" pitchFamily="18" charset="0"/>
              <a:cs typeface="Times New Roman" pitchFamily="18" charset="0"/>
            </a:endParaRPr>
          </a:p>
        </p:txBody>
      </p:sp>
      <p:sp>
        <p:nvSpPr>
          <p:cNvPr id="20" name="Rectangle 19"/>
          <p:cNvSpPr/>
          <p:nvPr/>
        </p:nvSpPr>
        <p:spPr>
          <a:xfrm>
            <a:off x="5212828" y="4415135"/>
            <a:ext cx="2483372" cy="461665"/>
          </a:xfrm>
          <a:prstGeom prst="rect">
            <a:avLst/>
          </a:prstGeom>
        </p:spPr>
        <p:txBody>
          <a:bodyPr wrap="none">
            <a:spAutoFit/>
          </a:bodyPr>
          <a:lstStyle/>
          <a:p>
            <a:r>
              <a:rPr lang="en-US" sz="2400" b="1" dirty="0" smtClean="0">
                <a:solidFill>
                  <a:schemeClr val="accent2"/>
                </a:solidFill>
                <a:latin typeface="Times New Roman" pitchFamily="18" charset="0"/>
                <a:cs typeface="Times New Roman" pitchFamily="18" charset="0"/>
              </a:rPr>
              <a:t>Step 3 </a:t>
            </a:r>
            <a:r>
              <a:rPr lang="en-US" sz="2400" dirty="0" smtClean="0">
                <a:latin typeface="Times New Roman" pitchFamily="18" charset="0"/>
                <a:cs typeface="Times New Roman" pitchFamily="18" charset="0"/>
              </a:rPr>
              <a:t>:Find the x.</a:t>
            </a:r>
            <a:endParaRPr lang="en-US" sz="2400" dirty="0">
              <a:latin typeface="Times New Roman" pitchFamily="18" charset="0"/>
              <a:cs typeface="Times New Roman" pitchFamily="18" charset="0"/>
            </a:endParaRPr>
          </a:p>
        </p:txBody>
      </p:sp>
      <p:sp>
        <p:nvSpPr>
          <p:cNvPr id="22" name="Rectangle 21"/>
          <p:cNvSpPr/>
          <p:nvPr/>
        </p:nvSpPr>
        <p:spPr>
          <a:xfrm>
            <a:off x="3689289" y="6015335"/>
            <a:ext cx="5226111" cy="461665"/>
          </a:xfrm>
          <a:prstGeom prst="rect">
            <a:avLst/>
          </a:prstGeom>
        </p:spPr>
        <p:txBody>
          <a:bodyPr wrap="square">
            <a:spAutoFit/>
          </a:bodyPr>
          <a:lstStyle/>
          <a:p>
            <a:r>
              <a:rPr lang="en-US" sz="2400" dirty="0" smtClean="0">
                <a:latin typeface="Times New Roman" pitchFamily="18" charset="0"/>
                <a:cs typeface="Times New Roman" pitchFamily="18" charset="0"/>
              </a:rPr>
              <a:t>Any body scoring 226 or higher qualify </a:t>
            </a:r>
            <a:endParaRPr lang="en-US" sz="2400" dirty="0">
              <a:latin typeface="Times New Roman" pitchFamily="18" charset="0"/>
              <a:cs typeface="Times New Roman" pitchFamily="18" charset="0"/>
            </a:endParaRPr>
          </a:p>
        </p:txBody>
      </p:sp>
      <p:sp>
        <p:nvSpPr>
          <p:cNvPr id="16" name="Oval 15"/>
          <p:cNvSpPr/>
          <p:nvPr/>
        </p:nvSpPr>
        <p:spPr>
          <a:xfrm>
            <a:off x="8001000" y="457200"/>
            <a:ext cx="6858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76200" y="152400"/>
            <a:ext cx="9144000" cy="6324600"/>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0" y="4191000"/>
            <a:ext cx="5334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33400" y="4419600"/>
            <a:ext cx="7696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620000" y="914400"/>
            <a:ext cx="5334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a:off x="6668294" y="2857500"/>
            <a:ext cx="3123406" cy="79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543800" y="4267200"/>
            <a:ext cx="533400" cy="3048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2000" y="4267200"/>
            <a:ext cx="533400" cy="3048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76200" y="-76200"/>
            <a:ext cx="9067800" cy="2232248"/>
          </a:xfrm>
          <a:prstGeom prst="rect">
            <a:avLst/>
          </a:prstGeom>
          <a:noFill/>
          <a:ln w="9525">
            <a:noFill/>
            <a:miter lim="800000"/>
            <a:headEnd/>
            <a:tailEnd/>
          </a:ln>
        </p:spPr>
        <p:txBody>
          <a:bodyPr/>
          <a:lstStyle/>
          <a:p>
            <a:pPr marL="342900" indent="-342900">
              <a:spcBef>
                <a:spcPct val="20000"/>
              </a:spcBef>
            </a:pPr>
            <a:r>
              <a:rPr lang="en-US" sz="2400" b="1" dirty="0">
                <a:solidFill>
                  <a:srgbClr val="006600"/>
                </a:solidFill>
                <a:latin typeface="Times New Roman" pitchFamily="18" charset="0"/>
                <a:cs typeface="Times New Roman" pitchFamily="18" charset="0"/>
              </a:rPr>
              <a:t>Example 6-10</a:t>
            </a:r>
            <a:r>
              <a:rPr lang="en-US" sz="2400" b="1" dirty="0" smtClean="0">
                <a:solidFill>
                  <a:srgbClr val="006600"/>
                </a:solidFill>
                <a:latin typeface="Times New Roman" pitchFamily="18" charset="0"/>
                <a:cs typeface="Times New Roman" pitchFamily="18" charset="0"/>
              </a:rPr>
              <a:t>:</a:t>
            </a:r>
            <a:endParaRPr lang="en-US" sz="2400" b="1" dirty="0">
              <a:solidFill>
                <a:srgbClr val="0000FF"/>
              </a:solidFill>
              <a:latin typeface="Times New Roman" pitchFamily="18" charset="0"/>
              <a:cs typeface="Times New Roman" pitchFamily="18" charset="0"/>
            </a:endParaRPr>
          </a:p>
          <a:p>
            <a:pPr marL="342900" indent="-342900">
              <a:spcBef>
                <a:spcPct val="20000"/>
              </a:spcBef>
            </a:pPr>
            <a:r>
              <a:rPr lang="en-US" sz="2400" dirty="0">
                <a:solidFill>
                  <a:srgbClr val="0000FF"/>
                </a:solidFill>
                <a:latin typeface="Times New Roman" pitchFamily="18" charset="0"/>
                <a:cs typeface="Times New Roman" pitchFamily="18" charset="0"/>
              </a:rPr>
              <a:t>For a medical study, a researcher wishes to select people in the middle </a:t>
            </a:r>
            <a:r>
              <a:rPr lang="en-US" sz="2400" b="1" dirty="0">
                <a:solidFill>
                  <a:srgbClr val="C00000"/>
                </a:solidFill>
                <a:latin typeface="Times New Roman" pitchFamily="18" charset="0"/>
                <a:cs typeface="Times New Roman" pitchFamily="18" charset="0"/>
              </a:rPr>
              <a:t>60%</a:t>
            </a:r>
            <a:r>
              <a:rPr lang="en-US" sz="2400" dirty="0">
                <a:solidFill>
                  <a:srgbClr val="0000FF"/>
                </a:solidFill>
                <a:latin typeface="Times New Roman" pitchFamily="18" charset="0"/>
                <a:cs typeface="Times New Roman" pitchFamily="18" charset="0"/>
              </a:rPr>
              <a:t> of the population based on blood pressure. If the mean systolic blood pressure is 120 and the standard deviation is 8, find the upper and lower readings that would qualify people to participate in the study. Assume that blood pressure readings is </a:t>
            </a:r>
            <a:r>
              <a:rPr lang="en-US" sz="2400" b="1" u="sng" dirty="0">
                <a:solidFill>
                  <a:srgbClr val="C00000"/>
                </a:solidFill>
                <a:latin typeface="Times New Roman" pitchFamily="18" charset="0"/>
                <a:cs typeface="Times New Roman" pitchFamily="18" charset="0"/>
              </a:rPr>
              <a:t>normally </a:t>
            </a:r>
            <a:r>
              <a:rPr lang="en-US" sz="2400" b="1" u="sng" dirty="0" smtClean="0">
                <a:solidFill>
                  <a:srgbClr val="C00000"/>
                </a:solidFill>
                <a:latin typeface="Times New Roman" pitchFamily="18" charset="0"/>
                <a:cs typeface="Times New Roman" pitchFamily="18" charset="0"/>
              </a:rPr>
              <a:t>distributed</a:t>
            </a:r>
            <a:r>
              <a:rPr lang="en-US" sz="2400" dirty="0" smtClean="0">
                <a:solidFill>
                  <a:srgbClr val="0000FF"/>
                </a:solidFill>
                <a:latin typeface="Times New Roman" pitchFamily="18" charset="0"/>
                <a:cs typeface="Times New Roman" pitchFamily="18" charset="0"/>
              </a:rPr>
              <a:t>.</a:t>
            </a:r>
            <a:endParaRPr lang="en-US" sz="2400" i="1" dirty="0" smtClean="0">
              <a:solidFill>
                <a:srgbClr val="0000FF"/>
              </a:solidFill>
              <a:latin typeface="Times New Roman" pitchFamily="18" charset="0"/>
              <a:cs typeface="Times New Roman" pitchFamily="18" charset="0"/>
            </a:endParaRPr>
          </a:p>
          <a:p>
            <a:pPr marL="342900" indent="-342900">
              <a:spcBef>
                <a:spcPct val="20000"/>
              </a:spcBef>
            </a:pPr>
            <a:r>
              <a:rPr lang="en-US" sz="2400" dirty="0" smtClean="0">
                <a:solidFill>
                  <a:srgbClr val="006600"/>
                </a:solidFill>
                <a:latin typeface="Times New Roman" pitchFamily="18" charset="0"/>
                <a:cs typeface="Times New Roman" pitchFamily="18" charset="0"/>
              </a:rPr>
              <a:t>  Solution:</a:t>
            </a:r>
            <a:endParaRPr lang="en-US" sz="2400" dirty="0">
              <a:solidFill>
                <a:srgbClr val="006600"/>
              </a:solidFill>
              <a:latin typeface="Times New Roman" pitchFamily="18" charset="0"/>
              <a:cs typeface="Times New Roman" pitchFamily="18" charset="0"/>
            </a:endParaRPr>
          </a:p>
        </p:txBody>
      </p:sp>
      <p:grpSp>
        <p:nvGrpSpPr>
          <p:cNvPr id="2" name="Group 19"/>
          <p:cNvGrpSpPr/>
          <p:nvPr/>
        </p:nvGrpSpPr>
        <p:grpSpPr>
          <a:xfrm>
            <a:off x="3352800" y="3124200"/>
            <a:ext cx="4572000" cy="3048000"/>
            <a:chOff x="6228184" y="2636912"/>
            <a:chExt cx="2160240" cy="1584176"/>
          </a:xfrm>
        </p:grpSpPr>
        <p:pic>
          <p:nvPicPr>
            <p:cNvPr id="5" name="Picture 4" descr="55.jpg"/>
            <p:cNvPicPr>
              <a:picLocks noChangeAspect="1"/>
            </p:cNvPicPr>
            <p:nvPr/>
          </p:nvPicPr>
          <p:blipFill>
            <a:blip r:embed="rId2" cstate="print"/>
            <a:stretch>
              <a:fillRect/>
            </a:stretch>
          </p:blipFill>
          <p:spPr>
            <a:xfrm>
              <a:off x="6300192" y="2636912"/>
              <a:ext cx="2028840" cy="1563624"/>
            </a:xfrm>
            <a:prstGeom prst="rect">
              <a:avLst/>
            </a:prstGeom>
          </p:spPr>
        </p:pic>
        <p:sp>
          <p:nvSpPr>
            <p:cNvPr id="6" name="Rectangle 5"/>
            <p:cNvSpPr/>
            <p:nvPr/>
          </p:nvSpPr>
          <p:spPr>
            <a:xfrm>
              <a:off x="6228184" y="2636912"/>
              <a:ext cx="2160240" cy="1584176"/>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1" name="Rectangle 20"/>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14" name="Rectangle 13"/>
          <p:cNvSpPr/>
          <p:nvPr/>
        </p:nvSpPr>
        <p:spPr>
          <a:xfrm>
            <a:off x="0" y="2662535"/>
            <a:ext cx="3183885"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1 </a:t>
            </a:r>
            <a:r>
              <a:rPr lang="en-US" sz="2400" dirty="0" smtClean="0">
                <a:latin typeface="Times New Roman" pitchFamily="18" charset="0"/>
                <a:cs typeface="Times New Roman" pitchFamily="18" charset="0"/>
              </a:rPr>
              <a:t>:Draw the figure</a:t>
            </a:r>
            <a:endParaRPr lang="en-US" sz="2400" dirty="0">
              <a:latin typeface="Times New Roman" pitchFamily="18" charset="0"/>
              <a:cs typeface="Times New Roman" pitchFamily="18" charset="0"/>
            </a:endParaRPr>
          </a:p>
        </p:txBody>
      </p:sp>
      <p:sp>
        <p:nvSpPr>
          <p:cNvPr id="8" name="Oval 7"/>
          <p:cNvSpPr/>
          <p:nvPr/>
        </p:nvSpPr>
        <p:spPr>
          <a:xfrm>
            <a:off x="304800" y="762000"/>
            <a:ext cx="6858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29535"/>
            <a:ext cx="9067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 middle 60% will have blood pressure reading of  </a:t>
            </a:r>
            <a:r>
              <a:rPr lang="en-US" sz="2400" dirty="0" smtClean="0">
                <a:solidFill>
                  <a:schemeClr val="accent2"/>
                </a:solidFill>
                <a:latin typeface="Times New Roman" pitchFamily="18" charset="0"/>
                <a:cs typeface="Times New Roman" pitchFamily="18" charset="0"/>
              </a:rPr>
              <a:t>113.28&lt;X&lt;126.72</a:t>
            </a:r>
            <a:endParaRPr lang="en-US" sz="2400" dirty="0">
              <a:solidFill>
                <a:schemeClr val="accent2"/>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4618047" y="4079600"/>
          <a:ext cx="4449753" cy="464198"/>
        </p:xfrm>
        <a:graphic>
          <a:graphicData uri="http://schemas.openxmlformats.org/presentationml/2006/ole">
            <p:oleObj spid="_x0000_s34818" name="Equation" r:id="rId3" imgW="1917360" imgH="215640" progId="Equation.3">
              <p:embed/>
            </p:oleObj>
          </a:graphicData>
        </a:graphic>
      </p:graphicFrame>
      <p:graphicFrame>
        <p:nvGraphicFramePr>
          <p:cNvPr id="6" name="Object 10"/>
          <p:cNvGraphicFramePr>
            <a:graphicFrameLocks noChangeAspect="1"/>
          </p:cNvGraphicFramePr>
          <p:nvPr/>
        </p:nvGraphicFramePr>
        <p:xfrm>
          <a:off x="4648200" y="3373244"/>
          <a:ext cx="2590800" cy="523453"/>
        </p:xfrm>
        <a:graphic>
          <a:graphicData uri="http://schemas.openxmlformats.org/presentationml/2006/ole">
            <p:oleObj spid="_x0000_s34819" name="Equation" r:id="rId4" imgW="965160" imgH="215640" progId="Equation.3">
              <p:embed/>
            </p:oleObj>
          </a:graphicData>
        </a:graphic>
      </p:graphicFrame>
      <p:sp>
        <p:nvSpPr>
          <p:cNvPr id="8" name="TextBox 7"/>
          <p:cNvSpPr txBox="1"/>
          <p:nvPr/>
        </p:nvSpPr>
        <p:spPr>
          <a:xfrm>
            <a:off x="5020072" y="957672"/>
            <a:ext cx="3361928"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0.5000-0.3000= 0.2000</a:t>
            </a:r>
            <a:endParaRPr lang="en-US" sz="2400" dirty="0">
              <a:latin typeface="Times New Roman" pitchFamily="18" charset="0"/>
              <a:cs typeface="Times New Roman" pitchFamily="18" charset="0"/>
            </a:endParaRPr>
          </a:p>
        </p:txBody>
      </p:sp>
      <p:graphicFrame>
        <p:nvGraphicFramePr>
          <p:cNvPr id="9" name="Object 11"/>
          <p:cNvGraphicFramePr>
            <a:graphicFrameLocks noChangeAspect="1"/>
          </p:cNvGraphicFramePr>
          <p:nvPr/>
        </p:nvGraphicFramePr>
        <p:xfrm>
          <a:off x="5791199" y="1795872"/>
          <a:ext cx="1828801" cy="490128"/>
        </p:xfrm>
        <a:graphic>
          <a:graphicData uri="http://schemas.openxmlformats.org/presentationml/2006/ole">
            <p:oleObj spid="_x0000_s34820" name="Equation" r:id="rId5" imgW="711000" imgH="215640" progId="Equation.3">
              <p:embed/>
            </p:oleObj>
          </a:graphicData>
        </a:graphic>
      </p:graphicFrame>
      <p:sp>
        <p:nvSpPr>
          <p:cNvPr id="10" name="Rectangle 9"/>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graphicFrame>
        <p:nvGraphicFramePr>
          <p:cNvPr id="8197" name="Object 5"/>
          <p:cNvGraphicFramePr>
            <a:graphicFrameLocks noChangeAspect="1"/>
          </p:cNvGraphicFramePr>
          <p:nvPr/>
        </p:nvGraphicFramePr>
        <p:xfrm>
          <a:off x="88900" y="3600257"/>
          <a:ext cx="2425700" cy="458787"/>
        </p:xfrm>
        <a:graphic>
          <a:graphicData uri="http://schemas.openxmlformats.org/presentationml/2006/ole">
            <p:oleObj spid="_x0000_s34821" name="Equation" r:id="rId6" imgW="927000" imgH="215640" progId="Equation.3">
              <p:embed/>
            </p:oleObj>
          </a:graphicData>
        </a:graphic>
      </p:graphicFrame>
      <p:graphicFrame>
        <p:nvGraphicFramePr>
          <p:cNvPr id="11" name="Object 10"/>
          <p:cNvGraphicFramePr>
            <a:graphicFrameLocks noChangeAspect="1"/>
          </p:cNvGraphicFramePr>
          <p:nvPr/>
        </p:nvGraphicFramePr>
        <p:xfrm>
          <a:off x="76200" y="4135244"/>
          <a:ext cx="3581400" cy="436756"/>
        </p:xfrm>
        <a:graphic>
          <a:graphicData uri="http://schemas.openxmlformats.org/presentationml/2006/ole">
            <p:oleObj spid="_x0000_s34822" name="Equation" r:id="rId7" imgW="1815840" imgH="215640" progId="Equation.3">
              <p:embed/>
            </p:oleObj>
          </a:graphicData>
        </a:graphic>
      </p:graphicFrame>
      <p:sp>
        <p:nvSpPr>
          <p:cNvPr id="12" name="TextBox 11"/>
          <p:cNvSpPr txBox="1"/>
          <p:nvPr/>
        </p:nvSpPr>
        <p:spPr>
          <a:xfrm>
            <a:off x="304800" y="957672"/>
            <a:ext cx="3276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0.5000+0.3000=0.8000</a:t>
            </a:r>
            <a:endParaRPr lang="en-US" sz="2400" dirty="0">
              <a:latin typeface="Times New Roman" pitchFamily="18" charset="0"/>
              <a:cs typeface="Times New Roman" pitchFamily="18" charset="0"/>
            </a:endParaRPr>
          </a:p>
        </p:txBody>
      </p:sp>
      <p:graphicFrame>
        <p:nvGraphicFramePr>
          <p:cNvPr id="13" name="Object 12"/>
          <p:cNvGraphicFramePr>
            <a:graphicFrameLocks noChangeAspect="1"/>
          </p:cNvGraphicFramePr>
          <p:nvPr/>
        </p:nvGraphicFramePr>
        <p:xfrm>
          <a:off x="533400" y="1719672"/>
          <a:ext cx="1772989" cy="554059"/>
        </p:xfrm>
        <a:graphic>
          <a:graphicData uri="http://schemas.openxmlformats.org/presentationml/2006/ole">
            <p:oleObj spid="_x0000_s34823" name="Equation" r:id="rId8" imgW="609480" imgH="215640" progId="Equation.3">
              <p:embed/>
            </p:oleObj>
          </a:graphicData>
        </a:graphic>
      </p:graphicFrame>
      <p:sp>
        <p:nvSpPr>
          <p:cNvPr id="14" name="Rectangle 13"/>
          <p:cNvSpPr/>
          <p:nvPr/>
        </p:nvSpPr>
        <p:spPr>
          <a:xfrm>
            <a:off x="0" y="152400"/>
            <a:ext cx="4097597"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Step 2</a:t>
            </a:r>
            <a:r>
              <a:rPr lang="en-US" sz="2400" dirty="0" smtClean="0">
                <a:latin typeface="Times New Roman" pitchFamily="18" charset="0"/>
                <a:cs typeface="Times New Roman" pitchFamily="18" charset="0"/>
              </a:rPr>
              <a:t> : Find the two z values .</a:t>
            </a:r>
            <a:endParaRPr lang="en-US" sz="2400" dirty="0">
              <a:latin typeface="Times New Roman" pitchFamily="18" charset="0"/>
              <a:cs typeface="Times New Roman" pitchFamily="18" charset="0"/>
            </a:endParaRPr>
          </a:p>
        </p:txBody>
      </p:sp>
      <p:sp>
        <p:nvSpPr>
          <p:cNvPr id="15" name="Rectangle 14"/>
          <p:cNvSpPr/>
          <p:nvPr/>
        </p:nvSpPr>
        <p:spPr>
          <a:xfrm>
            <a:off x="304800" y="2992244"/>
            <a:ext cx="3098925" cy="461665"/>
          </a:xfrm>
          <a:prstGeom prst="rect">
            <a:avLst/>
          </a:prstGeom>
        </p:spPr>
        <p:txBody>
          <a:bodyPr wrap="none">
            <a:spAutoFit/>
          </a:bodyPr>
          <a:lstStyle/>
          <a:p>
            <a:r>
              <a:rPr lang="en-US" sz="2400" b="1" dirty="0" smtClean="0">
                <a:solidFill>
                  <a:schemeClr val="accent2"/>
                </a:solidFill>
                <a:latin typeface="Times New Roman" pitchFamily="18" charset="0"/>
                <a:cs typeface="Times New Roman" pitchFamily="18" charset="0"/>
              </a:rPr>
              <a:t>Step 3 </a:t>
            </a:r>
            <a:r>
              <a:rPr lang="en-US" sz="2400" dirty="0" smtClean="0">
                <a:latin typeface="Times New Roman" pitchFamily="18" charset="0"/>
                <a:cs typeface="Times New Roman" pitchFamily="18" charset="0"/>
              </a:rPr>
              <a:t>:Find the two  x.</a:t>
            </a:r>
            <a:endParaRPr lang="en-US" sz="2400" dirty="0">
              <a:latin typeface="Times New Roman" pitchFamily="18" charset="0"/>
              <a:cs typeface="Times New Roman" pitchFamily="18" charset="0"/>
            </a:endParaRPr>
          </a:p>
        </p:txBody>
      </p:sp>
      <p:cxnSp>
        <p:nvCxnSpPr>
          <p:cNvPr id="22" name="Straight Connector 21"/>
          <p:cNvCxnSpPr/>
          <p:nvPr/>
        </p:nvCxnSpPr>
        <p:spPr>
          <a:xfrm rot="5400000">
            <a:off x="3467894" y="1637506"/>
            <a:ext cx="1447800" cy="158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rot="5400000">
            <a:off x="3466305" y="4152106"/>
            <a:ext cx="144780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197"/>
                                        </p:tgtEl>
                                        <p:attrNameLst>
                                          <p:attrName>style.visibility</p:attrName>
                                        </p:attrNameLst>
                                      </p:cBhvr>
                                      <p:to>
                                        <p:strVal val="visible"/>
                                      </p:to>
                                    </p:set>
                                    <p:animEffect transition="in" filter="blinds(horizontal)">
                                      <p:cBhvr>
                                        <p:cTn id="32" dur="500"/>
                                        <p:tgtEl>
                                          <p:spTgt spid="819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447800" y="-76200"/>
            <a:ext cx="6096000" cy="523220"/>
          </a:xfrm>
          <a:prstGeom prst="rect">
            <a:avLst/>
          </a:prstGeom>
          <a:noFill/>
          <a:ln w="9525">
            <a:noFill/>
            <a:miter lim="800000"/>
            <a:headEnd/>
            <a:tailEnd/>
          </a:ln>
        </p:spPr>
        <p:txBody>
          <a:bodyPr wrap="square">
            <a:spAutoFit/>
          </a:bodyPr>
          <a:lstStyle/>
          <a:p>
            <a:pPr algn="ctr"/>
            <a:r>
              <a:rPr lang="en-US" sz="2800" b="1" u="sng" dirty="0" smtClean="0">
                <a:solidFill>
                  <a:srgbClr val="FF0000"/>
                </a:solidFill>
                <a:latin typeface="Times New Roman" pitchFamily="18" charset="0"/>
                <a:cs typeface="Times New Roman" pitchFamily="18" charset="0"/>
              </a:rPr>
              <a:t>Determining Normality </a:t>
            </a:r>
            <a:endParaRPr lang="en-US" sz="2800" b="1" u="sng" dirty="0">
              <a:solidFill>
                <a:srgbClr val="FF0000"/>
              </a:solidFill>
              <a:latin typeface="Times New Roman" pitchFamily="18" charset="0"/>
              <a:cs typeface="Times New Roman" pitchFamily="18" charset="0"/>
            </a:endParaRPr>
          </a:p>
        </p:txBody>
      </p:sp>
      <p:pic>
        <p:nvPicPr>
          <p:cNvPr id="2457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95600" y="470668"/>
            <a:ext cx="3124200" cy="900932"/>
          </a:xfrm>
          <a:prstGeom prst="rect">
            <a:avLst/>
          </a:prstGeom>
          <a:noFill/>
          <a:ln w="12700">
            <a:solidFill>
              <a:srgbClr val="00B050"/>
            </a:solidFill>
          </a:ln>
        </p:spPr>
      </p:pic>
      <p:sp>
        <p:nvSpPr>
          <p:cNvPr id="24579" name="Rectangle 3"/>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Straight Arrow Connector 8"/>
          <p:cNvCxnSpPr/>
          <p:nvPr/>
        </p:nvCxnSpPr>
        <p:spPr>
          <a:xfrm rot="10800000" flipV="1">
            <a:off x="2057400" y="914400"/>
            <a:ext cx="7620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6019800" y="914400"/>
            <a:ext cx="7620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3"/>
          <p:cNvGrpSpPr/>
          <p:nvPr/>
        </p:nvGrpSpPr>
        <p:grpSpPr>
          <a:xfrm>
            <a:off x="76200" y="1600200"/>
            <a:ext cx="4953000" cy="2514600"/>
            <a:chOff x="76200" y="1676400"/>
            <a:chExt cx="4953000" cy="2514600"/>
          </a:xfrm>
        </p:grpSpPr>
        <p:sp>
          <p:nvSpPr>
            <p:cNvPr id="17" name="Rectangle 16"/>
            <p:cNvSpPr/>
            <p:nvPr/>
          </p:nvSpPr>
          <p:spPr>
            <a:xfrm>
              <a:off x="76200" y="1676400"/>
              <a:ext cx="37338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Greater than or equal to +1 </a:t>
              </a:r>
            </a:p>
            <a:p>
              <a:pPr algn="ctr"/>
              <a:r>
                <a:rPr lang="en-US" sz="2400" dirty="0" smtClean="0">
                  <a:solidFill>
                    <a:schemeClr val="tx1"/>
                  </a:solidFill>
                  <a:latin typeface="Times New Roman" pitchFamily="18" charset="0"/>
                  <a:cs typeface="Times New Roman" pitchFamily="18" charset="0"/>
                </a:rPr>
                <a:t>or</a:t>
              </a:r>
            </a:p>
            <a:p>
              <a:pPr algn="ctr"/>
              <a:r>
                <a:rPr lang="en-US" sz="2400" dirty="0" smtClean="0">
                  <a:solidFill>
                    <a:schemeClr val="tx1"/>
                  </a:solidFill>
                  <a:latin typeface="Times New Roman" pitchFamily="18" charset="0"/>
                  <a:cs typeface="Times New Roman" pitchFamily="18" charset="0"/>
                </a:rPr>
                <a:t>Less than or equal to -1 </a:t>
              </a:r>
              <a:endParaRPr lang="en-US" sz="2400" dirty="0">
                <a:solidFill>
                  <a:schemeClr val="tx1"/>
                </a:solidFill>
                <a:latin typeface="Times New Roman" pitchFamily="18" charset="0"/>
                <a:cs typeface="Times New Roman" pitchFamily="18" charset="0"/>
              </a:endParaRPr>
            </a:p>
          </p:txBody>
        </p:sp>
        <p:sp>
          <p:nvSpPr>
            <p:cNvPr id="19" name="Rectangle 18"/>
            <p:cNvSpPr/>
            <p:nvPr/>
          </p:nvSpPr>
          <p:spPr>
            <a:xfrm>
              <a:off x="76200" y="2743200"/>
              <a:ext cx="4038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The data are significantly skewed </a:t>
              </a:r>
              <a:endParaRPr lang="en-US" sz="2400" dirty="0">
                <a:solidFill>
                  <a:schemeClr val="tx1"/>
                </a:solidFill>
                <a:latin typeface="Times New Roman" pitchFamily="18" charset="0"/>
                <a:cs typeface="Times New Roman" pitchFamily="18" charset="0"/>
              </a:endParaRPr>
            </a:p>
          </p:txBody>
        </p:sp>
        <p:sp>
          <p:nvSpPr>
            <p:cNvPr id="21" name="Rectangle 20"/>
            <p:cNvSpPr/>
            <p:nvPr/>
          </p:nvSpPr>
          <p:spPr>
            <a:xfrm>
              <a:off x="76200" y="3429000"/>
              <a:ext cx="49530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The distribution is not normally distributed </a:t>
              </a:r>
              <a:endParaRPr lang="en-US" sz="2400" dirty="0">
                <a:solidFill>
                  <a:schemeClr val="tx1"/>
                </a:solidFill>
                <a:latin typeface="Times New Roman" pitchFamily="18" charset="0"/>
                <a:cs typeface="Times New Roman" pitchFamily="18" charset="0"/>
              </a:endParaRPr>
            </a:p>
          </p:txBody>
        </p:sp>
      </p:grpSp>
      <p:grpSp>
        <p:nvGrpSpPr>
          <p:cNvPr id="3" name="Group 22"/>
          <p:cNvGrpSpPr/>
          <p:nvPr/>
        </p:nvGrpSpPr>
        <p:grpSpPr>
          <a:xfrm>
            <a:off x="5334000" y="1676400"/>
            <a:ext cx="3733800" cy="2209800"/>
            <a:chOff x="5334000" y="1752600"/>
            <a:chExt cx="3733800" cy="2209800"/>
          </a:xfrm>
        </p:grpSpPr>
        <p:sp>
          <p:nvSpPr>
            <p:cNvPr id="18" name="Rectangle 17"/>
            <p:cNvSpPr/>
            <p:nvPr/>
          </p:nvSpPr>
          <p:spPr>
            <a:xfrm>
              <a:off x="5334000" y="1752600"/>
              <a:ext cx="37338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Close to zero or equal zero </a:t>
              </a:r>
              <a:endParaRPr lang="en-US" sz="2400" dirty="0">
                <a:solidFill>
                  <a:schemeClr val="tx1"/>
                </a:solidFill>
                <a:latin typeface="Times New Roman" pitchFamily="18" charset="0"/>
                <a:cs typeface="Times New Roman" pitchFamily="18" charset="0"/>
              </a:endParaRPr>
            </a:p>
          </p:txBody>
        </p:sp>
        <p:sp>
          <p:nvSpPr>
            <p:cNvPr id="20" name="Rectangle 19"/>
            <p:cNvSpPr/>
            <p:nvPr/>
          </p:nvSpPr>
          <p:spPr>
            <a:xfrm>
              <a:off x="5334000" y="2286000"/>
              <a:ext cx="37338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latin typeface="Times New Roman" pitchFamily="18" charset="0"/>
                <a:cs typeface="Times New Roman" pitchFamily="18" charset="0"/>
              </a:endParaRPr>
            </a:p>
            <a:p>
              <a:pPr algn="ctr"/>
              <a:r>
                <a:rPr lang="en-US" sz="2400" dirty="0" smtClean="0">
                  <a:solidFill>
                    <a:schemeClr val="tx1"/>
                  </a:solidFill>
                  <a:latin typeface="Times New Roman" pitchFamily="18" charset="0"/>
                  <a:cs typeface="Times New Roman" pitchFamily="18" charset="0"/>
                </a:rPr>
                <a:t>The data are not  significantly skewed </a:t>
              </a:r>
            </a:p>
            <a:p>
              <a:pPr algn="ctr"/>
              <a:endParaRPr lang="en-US" sz="2400" dirty="0">
                <a:solidFill>
                  <a:schemeClr val="tx1"/>
                </a:solidFill>
                <a:latin typeface="Times New Roman" pitchFamily="18" charset="0"/>
                <a:cs typeface="Times New Roman" pitchFamily="18" charset="0"/>
              </a:endParaRPr>
            </a:p>
          </p:txBody>
        </p:sp>
        <p:sp>
          <p:nvSpPr>
            <p:cNvPr id="22" name="Rectangle 21"/>
            <p:cNvSpPr/>
            <p:nvPr/>
          </p:nvSpPr>
          <p:spPr>
            <a:xfrm>
              <a:off x="5334000" y="3200400"/>
              <a:ext cx="37338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The distribution is normally distributed</a:t>
              </a:r>
              <a:endParaRPr lang="en-US" sz="2400" dirty="0">
                <a:solidFill>
                  <a:schemeClr val="tx1"/>
                </a:solidFill>
                <a:latin typeface="Times New Roman" pitchFamily="18" charset="0"/>
                <a:cs typeface="Times New Roman" pitchFamily="18" charset="0"/>
              </a:endParaRPr>
            </a:p>
          </p:txBody>
        </p:sp>
      </p:grpSp>
      <p:sp>
        <p:nvSpPr>
          <p:cNvPr id="25" name="Rectangle 24"/>
          <p:cNvSpPr/>
          <p:nvPr/>
        </p:nvSpPr>
        <p:spPr>
          <a:xfrm>
            <a:off x="457200" y="4495800"/>
            <a:ext cx="1531188" cy="523220"/>
          </a:xfrm>
          <a:prstGeom prst="rect">
            <a:avLst/>
          </a:prstGeom>
        </p:spPr>
        <p:txBody>
          <a:bodyPr wrap="none">
            <a:spAutoFit/>
          </a:bodyPr>
          <a:lstStyle/>
          <a:p>
            <a:r>
              <a:rPr lang="en-US" sz="2800" b="1" i="1" dirty="0" smtClean="0">
                <a:solidFill>
                  <a:srgbClr val="C00000"/>
                </a:solidFill>
                <a:latin typeface="Times New Roman" pitchFamily="18" charset="0"/>
                <a:cs typeface="Times New Roman" pitchFamily="18" charset="0"/>
              </a:rPr>
              <a:t>Remark </a:t>
            </a:r>
            <a:endParaRPr lang="en-US" sz="2800" b="1" i="1" dirty="0">
              <a:solidFill>
                <a:srgbClr val="C00000"/>
              </a:solidFill>
            </a:endParaRPr>
          </a:p>
        </p:txBody>
      </p:sp>
      <p:grpSp>
        <p:nvGrpSpPr>
          <p:cNvPr id="5" name="Group 30"/>
          <p:cNvGrpSpPr/>
          <p:nvPr/>
        </p:nvGrpSpPr>
        <p:grpSpPr>
          <a:xfrm>
            <a:off x="1828800" y="4953000"/>
            <a:ext cx="7162800" cy="1219200"/>
            <a:chOff x="990600" y="4800600"/>
            <a:chExt cx="7162800" cy="1219200"/>
          </a:xfrm>
        </p:grpSpPr>
        <p:sp>
          <p:nvSpPr>
            <p:cNvPr id="26" name="Rectangle 25"/>
            <p:cNvSpPr/>
            <p:nvPr/>
          </p:nvSpPr>
          <p:spPr>
            <a:xfrm>
              <a:off x="990600" y="4800600"/>
              <a:ext cx="7162800" cy="12192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arenR"/>
              </a:pPr>
              <a:r>
                <a:rPr lang="en-US" sz="2400" dirty="0" smtClean="0">
                  <a:solidFill>
                    <a:schemeClr val="tx1"/>
                  </a:solidFill>
                  <a:latin typeface="Times New Roman" pitchFamily="18" charset="0"/>
                  <a:cs typeface="Times New Roman" pitchFamily="18" charset="0"/>
                </a:rPr>
                <a:t>One or two outliers               not normally distributed</a:t>
              </a:r>
            </a:p>
            <a:p>
              <a:pPr marL="457200" indent="-457200">
                <a:buAutoNum type="arabicParenR"/>
              </a:pPr>
              <a:r>
                <a:rPr lang="en-US" sz="2400" dirty="0" smtClean="0">
                  <a:solidFill>
                    <a:schemeClr val="tx1"/>
                  </a:solidFill>
                  <a:latin typeface="Times New Roman" pitchFamily="18" charset="0"/>
                  <a:cs typeface="Times New Roman" pitchFamily="18" charset="0"/>
                </a:rPr>
                <a:t>No outliers                 normally distributed </a:t>
              </a:r>
            </a:p>
            <a:p>
              <a:pPr algn="ctr"/>
              <a:r>
                <a:rPr lang="en-US" sz="2400" dirty="0" smtClean="0">
                  <a:solidFill>
                    <a:schemeClr val="tx1"/>
                  </a:solidFill>
                  <a:latin typeface="Times New Roman" pitchFamily="18" charset="0"/>
                  <a:cs typeface="Times New Roman" pitchFamily="18" charset="0"/>
                </a:rPr>
                <a:t> </a:t>
              </a:r>
            </a:p>
          </p:txBody>
        </p:sp>
        <p:cxnSp>
          <p:nvCxnSpPr>
            <p:cNvPr id="28" name="Straight Arrow Connector 27"/>
            <p:cNvCxnSpPr/>
            <p:nvPr/>
          </p:nvCxnSpPr>
          <p:spPr>
            <a:xfrm>
              <a:off x="3962400" y="5103812"/>
              <a:ext cx="1066800" cy="1588"/>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71800" y="5484812"/>
              <a:ext cx="1066800" cy="1588"/>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5" name="Rectangle 1026"/>
          <p:cNvSpPr>
            <a:spLocks noGrp="1" noChangeArrowheads="1"/>
          </p:cNvSpPr>
          <p:nvPr>
            <p:ph type="title"/>
          </p:nvPr>
        </p:nvSpPr>
        <p:spPr>
          <a:xfrm>
            <a:off x="0" y="0"/>
            <a:ext cx="2438400" cy="533400"/>
          </a:xfrm>
        </p:spPr>
        <p:txBody>
          <a:bodyPr>
            <a:normAutofit/>
          </a:bodyPr>
          <a:lstStyle/>
          <a:p>
            <a:r>
              <a:rPr lang="en-US" sz="2800" dirty="0" smtClean="0">
                <a:solidFill>
                  <a:srgbClr val="00B050"/>
                </a:solidFill>
                <a:effectLst/>
                <a:latin typeface="Times New Roman" pitchFamily="18" charset="0"/>
                <a:cs typeface="Times New Roman" pitchFamily="18" charset="0"/>
              </a:rPr>
              <a:t>For example: </a:t>
            </a:r>
            <a:endParaRPr lang="en-US" sz="2800" dirty="0">
              <a:solidFill>
                <a:srgbClr val="00B050"/>
              </a:solidFill>
              <a:effectLst/>
              <a:latin typeface="Times New Roman" pitchFamily="18" charset="0"/>
              <a:cs typeface="Times New Roman" pitchFamily="18" charset="0"/>
            </a:endParaRPr>
          </a:p>
        </p:txBody>
      </p:sp>
      <p:sp>
        <p:nvSpPr>
          <p:cNvPr id="7" name="عنصر نائب للمحتوى 2"/>
          <p:cNvSpPr>
            <a:spLocks noGrp="1"/>
          </p:cNvSpPr>
          <p:nvPr>
            <p:ph idx="1"/>
          </p:nvPr>
        </p:nvSpPr>
        <p:spPr>
          <a:xfrm>
            <a:off x="76200" y="381000"/>
            <a:ext cx="7924800" cy="990600"/>
          </a:xfrm>
        </p:spPr>
        <p:txBody>
          <a:bodyPr>
            <a:normAutofit/>
          </a:bodyPr>
          <a:lstStyle/>
          <a:p>
            <a:pPr marL="0" indent="0">
              <a:buNone/>
            </a:pPr>
            <a:r>
              <a:rPr lang="en-US" sz="2400" dirty="0" smtClean="0">
                <a:solidFill>
                  <a:srgbClr val="FF0000"/>
                </a:solidFill>
                <a:latin typeface="Times New Roman" pitchFamily="18" charset="0"/>
                <a:cs typeface="Times New Roman" pitchFamily="18" charset="0"/>
              </a:rPr>
              <a:t>The data is ( 4 , 7 , 5 , 8 , 12 ) , The standard deviation is 2.8 . </a:t>
            </a:r>
          </a:p>
          <a:p>
            <a:pPr marL="0" indent="0">
              <a:buNone/>
            </a:pPr>
            <a:r>
              <a:rPr lang="en-US" sz="2400" dirty="0" smtClean="0">
                <a:solidFill>
                  <a:srgbClr val="FF0000"/>
                </a:solidFill>
                <a:latin typeface="Times New Roman" pitchFamily="18" charset="0"/>
                <a:cs typeface="Times New Roman" pitchFamily="18" charset="0"/>
              </a:rPr>
              <a:t>Check for normality ?</a:t>
            </a:r>
            <a:endParaRPr lang="en-US" sz="2400" dirty="0">
              <a:solidFill>
                <a:srgbClr val="FF0000"/>
              </a:solidFill>
              <a:latin typeface="Times New Roman" pitchFamily="18" charset="0"/>
              <a:cs typeface="Times New Roman" pitchFamily="18" charset="0"/>
            </a:endParaRPr>
          </a:p>
        </p:txBody>
      </p:sp>
      <p:sp>
        <p:nvSpPr>
          <p:cNvPr id="8" name="Rectangle 7"/>
          <p:cNvSpPr/>
          <p:nvPr/>
        </p:nvSpPr>
        <p:spPr>
          <a:xfrm>
            <a:off x="152400" y="1219200"/>
            <a:ext cx="1388522" cy="461665"/>
          </a:xfrm>
          <a:prstGeom prst="rect">
            <a:avLst/>
          </a:prstGeom>
        </p:spPr>
        <p:txBody>
          <a:bodyPr wrap="none">
            <a:spAutoFit/>
          </a:bodyPr>
          <a:lstStyle/>
          <a:p>
            <a:r>
              <a:rPr lang="en-US" sz="2400" dirty="0" smtClean="0">
                <a:solidFill>
                  <a:srgbClr val="006600"/>
                </a:solidFill>
                <a:latin typeface="Times New Roman" pitchFamily="18" charset="0"/>
                <a:cs typeface="Times New Roman" pitchFamily="18" charset="0"/>
              </a:rPr>
              <a:t> Solution:</a:t>
            </a:r>
            <a:endParaRPr lang="en-US" sz="2400" dirty="0"/>
          </a:p>
        </p:txBody>
      </p:sp>
      <p:pic>
        <p:nvPicPr>
          <p:cNvPr id="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 y="1828800"/>
            <a:ext cx="3124200" cy="900932"/>
          </a:xfrm>
          <a:prstGeom prst="rect">
            <a:avLst/>
          </a:prstGeom>
          <a:noFill/>
          <a:ln w="12700">
            <a:solidFill>
              <a:schemeClr val="bg1"/>
            </a:solidFill>
          </a:ln>
        </p:spPr>
      </p:pic>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8720" y="2895600"/>
            <a:ext cx="3627480" cy="733425"/>
          </a:xfrm>
          <a:prstGeom prst="rect">
            <a:avLst/>
          </a:prstGeom>
          <a:noFill/>
        </p:spPr>
      </p:pic>
      <p:sp>
        <p:nvSpPr>
          <p:cNvPr id="245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23"/>
          <p:cNvGrpSpPr/>
          <p:nvPr/>
        </p:nvGrpSpPr>
        <p:grpSpPr>
          <a:xfrm>
            <a:off x="4953000" y="2743200"/>
            <a:ext cx="1600200" cy="1144796"/>
            <a:chOff x="6477000" y="2819400"/>
            <a:chExt cx="1423035" cy="1149268"/>
          </a:xfrm>
        </p:grpSpPr>
        <p:pic>
          <p:nvPicPr>
            <p:cNvPr id="24579"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77000" y="2819400"/>
              <a:ext cx="1423035" cy="342900"/>
            </a:xfrm>
            <a:prstGeom prst="rect">
              <a:avLst/>
            </a:prstGeom>
            <a:noFill/>
          </p:spPr>
        </p:pic>
        <p:cxnSp>
          <p:nvCxnSpPr>
            <p:cNvPr id="15" name="Straight Connector 14"/>
            <p:cNvCxnSpPr/>
            <p:nvPr/>
          </p:nvCxnSpPr>
          <p:spPr>
            <a:xfrm>
              <a:off x="6477000" y="28956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05600" y="28194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15200" y="28956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00" y="28956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971506" y="33139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85259" y="3505200"/>
              <a:ext cx="688815" cy="463468"/>
            </a:xfrm>
            <a:prstGeom prst="rect">
              <a:avLst/>
            </a:prstGeom>
          </p:spPr>
          <p:txBody>
            <a:bodyPr wrap="none">
              <a:spAutoFit/>
            </a:bodyPr>
            <a:lstStyle/>
            <a:p>
              <a:r>
                <a:rPr lang="en-US" sz="2400" b="1" dirty="0" smtClean="0">
                  <a:latin typeface="Times New Roman" pitchFamily="18" charset="0"/>
                  <a:cs typeface="Times New Roman" pitchFamily="18" charset="0"/>
                </a:rPr>
                <a:t> MD</a:t>
              </a:r>
              <a:endParaRPr lang="en-US" sz="2400" b="1" dirty="0"/>
            </a:p>
          </p:txBody>
        </p:sp>
      </p:grpSp>
      <p:sp>
        <p:nvSpPr>
          <p:cNvPr id="245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1"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2400" y="3771900"/>
            <a:ext cx="3217334" cy="723900"/>
          </a:xfrm>
          <a:prstGeom prst="rect">
            <a:avLst/>
          </a:prstGeom>
          <a:noFill/>
        </p:spPr>
      </p:pic>
      <p:sp>
        <p:nvSpPr>
          <p:cNvPr id="25" name="Rectangle 24"/>
          <p:cNvSpPr/>
          <p:nvPr/>
        </p:nvSpPr>
        <p:spPr>
          <a:xfrm>
            <a:off x="152400" y="4667071"/>
            <a:ext cx="7924800" cy="1200329"/>
          </a:xfrm>
          <a:prstGeom prst="rect">
            <a:avLst/>
          </a:prstGeom>
        </p:spPr>
        <p:txBody>
          <a:bodyPr wrap="square">
            <a:spAutoFit/>
          </a:bodyPr>
          <a:lstStyle/>
          <a:p>
            <a:r>
              <a:rPr lang="en-US" sz="2400" b="1" u="sng" dirty="0" smtClean="0">
                <a:solidFill>
                  <a:srgbClr val="C00000"/>
                </a:solidFill>
                <a:latin typeface="Times New Roman" pitchFamily="18" charset="0"/>
                <a:cs typeface="Times New Roman" pitchFamily="18" charset="0"/>
              </a:rPr>
              <a:t>Conclude: </a:t>
            </a:r>
          </a:p>
          <a:p>
            <a:r>
              <a:rPr lang="en-US" sz="2400" dirty="0" smtClean="0">
                <a:latin typeface="Times New Roman" pitchFamily="18" charset="0"/>
                <a:cs typeface="Times New Roman" pitchFamily="18" charset="0"/>
              </a:rPr>
              <a:t>The data are not significantly skewed ,so the distribution is approximately normally distributed . </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2971800" y="0"/>
            <a:ext cx="3276600" cy="685800"/>
          </a:xfrm>
        </p:spPr>
        <p:txBody>
          <a:bodyPr>
            <a:normAutofit fontScale="90000"/>
          </a:bodyPr>
          <a:lstStyle/>
          <a:p>
            <a:r>
              <a:rPr lang="en-US" dirty="0">
                <a:solidFill>
                  <a:srgbClr val="00B050"/>
                </a:solidFill>
                <a:effectLst/>
                <a:latin typeface="Times New Roman" pitchFamily="18" charset="0"/>
                <a:cs typeface="Times New Roman" pitchFamily="18" charset="0"/>
              </a:rPr>
              <a:t>Questions ???</a:t>
            </a:r>
          </a:p>
        </p:txBody>
      </p:sp>
      <p:pic>
        <p:nvPicPr>
          <p:cNvPr id="5" name="Picture 1028" descr="c:\Program Files\Common Files\Microsoft Shared\Clipart\cagcat50\BD00028_.WMF"/>
          <p:cNvPicPr>
            <a:picLocks noChangeAspect="1" noChangeArrowheads="1"/>
          </p:cNvPicPr>
          <p:nvPr/>
        </p:nvPicPr>
        <p:blipFill>
          <a:blip r:embed="rId2"/>
          <a:srcRect/>
          <a:stretch>
            <a:fillRect/>
          </a:stretch>
        </p:blipFill>
        <p:spPr bwMode="auto">
          <a:xfrm>
            <a:off x="7977258" y="0"/>
            <a:ext cx="1166742" cy="1142999"/>
          </a:xfrm>
          <a:prstGeom prst="rect">
            <a:avLst/>
          </a:prstGeom>
          <a:noFill/>
        </p:spPr>
      </p:pic>
      <p:sp>
        <p:nvSpPr>
          <p:cNvPr id="6" name="عنصر نائب للمحتوى 2"/>
          <p:cNvSpPr>
            <a:spLocks noGrp="1"/>
          </p:cNvSpPr>
          <p:nvPr>
            <p:ph idx="1"/>
          </p:nvPr>
        </p:nvSpPr>
        <p:spPr>
          <a:xfrm>
            <a:off x="76200" y="762000"/>
            <a:ext cx="7924800" cy="990600"/>
          </a:xfrm>
        </p:spPr>
        <p:txBody>
          <a:bodyPr>
            <a:normAutofit/>
          </a:bodyPr>
          <a:lstStyle/>
          <a:p>
            <a:pPr marL="0" indent="0">
              <a:buNone/>
            </a:pPr>
            <a:r>
              <a:rPr lang="en-US" sz="2400" dirty="0" smtClean="0">
                <a:solidFill>
                  <a:srgbClr val="FF0000"/>
                </a:solidFill>
                <a:latin typeface="Times New Roman" pitchFamily="18" charset="0"/>
                <a:cs typeface="Times New Roman" pitchFamily="18" charset="0"/>
              </a:rPr>
              <a:t>1-If X is normally distributed random variable with µ = 5 , </a:t>
            </a:r>
          </a:p>
          <a:p>
            <a:pPr marL="0" indent="0">
              <a:buNone/>
            </a:pPr>
            <a:r>
              <a:rPr lang="el-GR" sz="2400" dirty="0" smtClean="0">
                <a:solidFill>
                  <a:srgbClr val="FF0000"/>
                </a:solidFill>
                <a:latin typeface="Times New Roman" pitchFamily="18" charset="0"/>
                <a:cs typeface="Times New Roman" pitchFamily="18" charset="0"/>
              </a:rPr>
              <a:t>σ</a:t>
            </a:r>
            <a:r>
              <a:rPr lang="en-US" sz="2400" dirty="0" smtClean="0">
                <a:solidFill>
                  <a:srgbClr val="FF0000"/>
                </a:solidFill>
                <a:latin typeface="Times New Roman" pitchFamily="18" charset="0"/>
                <a:cs typeface="Times New Roman" pitchFamily="18" charset="0"/>
              </a:rPr>
              <a:t> = 4 , find the   </a:t>
            </a:r>
            <a:r>
              <a:rPr lang="en-US" sz="2400" dirty="0" smtClean="0">
                <a:solidFill>
                  <a:srgbClr val="008000"/>
                </a:solidFill>
                <a:latin typeface="Times New Roman" pitchFamily="18" charset="0"/>
                <a:cs typeface="Times New Roman" pitchFamily="18" charset="0"/>
              </a:rPr>
              <a:t>P(x&gt; -1.4) ??</a:t>
            </a:r>
            <a:endParaRPr lang="en-US" sz="2400" dirty="0">
              <a:solidFill>
                <a:srgbClr val="008000"/>
              </a:solidFill>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nk_you_comment_graphic_01"/>
          <p:cNvPicPr>
            <a:picLocks noChangeAspect="1" noChangeArrowheads="1"/>
          </p:cNvPicPr>
          <p:nvPr/>
        </p:nvPicPr>
        <p:blipFill>
          <a:blip r:embed="rId2"/>
          <a:srcRect/>
          <a:stretch>
            <a:fillRect/>
          </a:stretch>
        </p:blipFill>
        <p:spPr bwMode="auto">
          <a:xfrm>
            <a:off x="-71651" y="0"/>
            <a:ext cx="9193284"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4800600" y="76200"/>
            <a:ext cx="4267200" cy="2175634"/>
          </a:xfrm>
          <a:prstGeom prst="rect">
            <a:avLst/>
          </a:prstGeom>
          <a:noFill/>
          <a:ln w="6350" cap="flat" cmpd="sng">
            <a:solidFill>
              <a:srgbClr val="00B050"/>
            </a:solidFill>
            <a:prstDash val="solid"/>
            <a:miter lim="800000"/>
            <a:headEnd/>
            <a:tailEnd/>
          </a:ln>
          <a:effectLst/>
        </p:spPr>
      </p:pic>
      <p:sp>
        <p:nvSpPr>
          <p:cNvPr id="5" name="Rectangle 4"/>
          <p:cNvSpPr/>
          <p:nvPr/>
        </p:nvSpPr>
        <p:spPr>
          <a:xfrm>
            <a:off x="0" y="833497"/>
            <a:ext cx="7046666" cy="2062103"/>
          </a:xfrm>
          <a:prstGeom prst="rect">
            <a:avLst/>
          </a:prstGeom>
        </p:spPr>
        <p:txBody>
          <a:bodyPr wrap="square">
            <a:spAutoFit/>
          </a:bodyPr>
          <a:lstStyle/>
          <a:p>
            <a:pPr>
              <a:buClr>
                <a:schemeClr val="accent1"/>
              </a:buClr>
              <a:buFont typeface="Wingdings" pitchFamily="2" charset="2"/>
              <a:buChar char="q"/>
            </a:pPr>
            <a:r>
              <a:rPr lang="en-US" altLang="en-US" sz="3200" b="1" dirty="0" smtClean="0">
                <a:solidFill>
                  <a:srgbClr val="FF0000"/>
                </a:solidFill>
                <a:latin typeface="Times New Roman" pitchFamily="18" charset="0"/>
                <a:cs typeface="Times New Roman" pitchFamily="18" charset="0"/>
              </a:rPr>
              <a:t>A normal  distribution </a:t>
            </a:r>
            <a:r>
              <a:rPr lang="en-US" altLang="en-US" sz="3200" dirty="0" smtClean="0">
                <a:latin typeface="Times New Roman" pitchFamily="18" charset="0"/>
                <a:cs typeface="Times New Roman" pitchFamily="18" charset="0"/>
              </a:rPr>
              <a:t>is </a:t>
            </a:r>
          </a:p>
          <a:p>
            <a:r>
              <a:rPr lang="en-US" altLang="en-US" sz="3200" dirty="0" smtClean="0">
                <a:latin typeface="Times New Roman" pitchFamily="18" charset="0"/>
                <a:cs typeface="Times New Roman" pitchFamily="18" charset="0"/>
              </a:rPr>
              <a:t>a continuous ,</a:t>
            </a:r>
          </a:p>
          <a:p>
            <a:r>
              <a:rPr lang="en-US" altLang="en-US" sz="3200" dirty="0" smtClean="0">
                <a:latin typeface="Times New Roman" pitchFamily="18" charset="0"/>
                <a:cs typeface="Times New Roman" pitchFamily="18" charset="0"/>
              </a:rPr>
              <a:t> symmetric ,</a:t>
            </a:r>
          </a:p>
          <a:p>
            <a:r>
              <a:rPr lang="en-US" altLang="en-US" sz="3200" dirty="0" smtClean="0">
                <a:latin typeface="Times New Roman" pitchFamily="18" charset="0"/>
                <a:cs typeface="Times New Roman" pitchFamily="18" charset="0"/>
              </a:rPr>
              <a:t>bell shaped distribution of a variable.</a:t>
            </a:r>
            <a:endParaRPr lang="en-US" sz="3200" dirty="0">
              <a:latin typeface="Times New Roman" pitchFamily="18" charset="0"/>
              <a:cs typeface="Times New Roman" pitchFamily="18" charset="0"/>
            </a:endParaRPr>
          </a:p>
        </p:txBody>
      </p:sp>
      <p:sp>
        <p:nvSpPr>
          <p:cNvPr id="6" name="Rectangle 5"/>
          <p:cNvSpPr/>
          <p:nvPr/>
        </p:nvSpPr>
        <p:spPr>
          <a:xfrm>
            <a:off x="0" y="3429000"/>
            <a:ext cx="8763000" cy="523220"/>
          </a:xfrm>
          <a:prstGeom prst="rect">
            <a:avLst/>
          </a:prstGeom>
        </p:spPr>
        <p:txBody>
          <a:bodyPr wrap="square">
            <a:spAutoFit/>
          </a:bodyPr>
          <a:lstStyle/>
          <a:p>
            <a:pPr>
              <a:buClr>
                <a:schemeClr val="accent1"/>
              </a:buClr>
              <a:buSzPct val="100000"/>
              <a:buFont typeface="Wingdings" pitchFamily="2" charset="2"/>
              <a:buChar char="q"/>
            </a:pPr>
            <a:r>
              <a:rPr lang="en-US" altLang="en-US" sz="2800" dirty="0" smtClean="0">
                <a:latin typeface="Times New Roman" pitchFamily="18" charset="0"/>
                <a:cs typeface="Times New Roman" pitchFamily="18" charset="0"/>
              </a:rPr>
              <a:t> A normal  distribution curve depend on two parameters .</a:t>
            </a:r>
            <a:endParaRPr lang="en-US" sz="2800" dirty="0">
              <a:latin typeface="Times New Roman" pitchFamily="18" charset="0"/>
              <a:cs typeface="Times New Roman" pitchFamily="18" charset="0"/>
            </a:endParaRPr>
          </a:p>
        </p:txBody>
      </p:sp>
      <p:sp>
        <p:nvSpPr>
          <p:cNvPr id="7" name="Rectangle 6"/>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grpSp>
        <p:nvGrpSpPr>
          <p:cNvPr id="15" name="Group 14"/>
          <p:cNvGrpSpPr/>
          <p:nvPr/>
        </p:nvGrpSpPr>
        <p:grpSpPr>
          <a:xfrm>
            <a:off x="1143000" y="4201180"/>
            <a:ext cx="4724400" cy="1590020"/>
            <a:chOff x="1143000" y="4267200"/>
            <a:chExt cx="4419600" cy="1437620"/>
          </a:xfrm>
        </p:grpSpPr>
        <p:sp>
          <p:nvSpPr>
            <p:cNvPr id="8" name="Rectangle 49"/>
            <p:cNvSpPr>
              <a:spLocks noChangeArrowheads="1"/>
            </p:cNvSpPr>
            <p:nvPr/>
          </p:nvSpPr>
          <p:spPr bwMode="auto">
            <a:xfrm>
              <a:off x="1143000" y="4267200"/>
              <a:ext cx="376594" cy="492443"/>
            </a:xfrm>
            <a:prstGeom prst="rect">
              <a:avLst/>
            </a:prstGeom>
            <a:noFill/>
            <a:ln w="12700">
              <a:noFill/>
              <a:miter lim="800000"/>
              <a:headEnd/>
              <a:tailEnd/>
            </a:ln>
            <a:effectLst/>
          </p:spPr>
          <p:txBody>
            <a:bodyPr wrap="square" lIns="0" tIns="0" rIns="0" bIns="0">
              <a:spAutoFit/>
            </a:bodyPr>
            <a:lstStyle/>
            <a:p>
              <a:r>
                <a:rPr lang="en-US" altLang="en-US" sz="3200" b="1" i="1" dirty="0" smtClean="0">
                  <a:solidFill>
                    <a:srgbClr val="FF0000"/>
                  </a:solidFill>
                  <a:latin typeface="Times New Roman" pitchFamily="18" charset="0"/>
                  <a:cs typeface="Times New Roman" pitchFamily="18" charset="0"/>
                </a:rPr>
                <a:t>µ</a:t>
              </a:r>
              <a:endParaRPr lang="en-US" altLang="en-US" sz="3200" b="1" i="1" dirty="0">
                <a:solidFill>
                  <a:srgbClr val="FF0000"/>
                </a:solidFill>
                <a:latin typeface="Times New Roman" pitchFamily="18" charset="0"/>
                <a:cs typeface="Times New Roman" pitchFamily="18" charset="0"/>
              </a:endParaRPr>
            </a:p>
          </p:txBody>
        </p:sp>
        <p:sp>
          <p:nvSpPr>
            <p:cNvPr id="9" name="Rectangle 50"/>
            <p:cNvSpPr>
              <a:spLocks noChangeArrowheads="1"/>
            </p:cNvSpPr>
            <p:nvPr/>
          </p:nvSpPr>
          <p:spPr bwMode="auto">
            <a:xfrm>
              <a:off x="1143872" y="5207913"/>
              <a:ext cx="532528" cy="430887"/>
            </a:xfrm>
            <a:prstGeom prst="rect">
              <a:avLst/>
            </a:prstGeom>
            <a:noFill/>
            <a:ln w="12700">
              <a:noFill/>
              <a:miter lim="800000"/>
              <a:headEnd/>
              <a:tailEnd/>
            </a:ln>
            <a:effectLst/>
          </p:spPr>
          <p:txBody>
            <a:bodyPr wrap="square" lIns="0" tIns="0" rIns="0" bIns="0">
              <a:spAutoFit/>
            </a:bodyPr>
            <a:lstStyle/>
            <a:p>
              <a:r>
                <a:rPr lang="el-GR" altLang="en-US" sz="2800" b="1" i="1" dirty="0" smtClean="0">
                  <a:solidFill>
                    <a:srgbClr val="FF0000"/>
                  </a:solidFill>
                  <a:latin typeface="Times New Roman" pitchFamily="18" charset="0"/>
                  <a:cs typeface="Times New Roman" pitchFamily="18" charset="0"/>
                </a:rPr>
                <a:t>σ</a:t>
              </a:r>
              <a:endParaRPr lang="en-US" altLang="en-US" sz="2800" b="1" i="1" dirty="0">
                <a:solidFill>
                  <a:srgbClr val="FF0000"/>
                </a:solidFill>
                <a:latin typeface="Times New Roman" pitchFamily="18" charset="0"/>
                <a:cs typeface="Times New Roman" pitchFamily="18" charset="0"/>
              </a:endParaRPr>
            </a:p>
          </p:txBody>
        </p:sp>
        <p:cxnSp>
          <p:nvCxnSpPr>
            <p:cNvPr id="11" name="Straight Arrow Connector 10"/>
            <p:cNvCxnSpPr/>
            <p:nvPr/>
          </p:nvCxnSpPr>
          <p:spPr>
            <a:xfrm>
              <a:off x="1524000" y="4648200"/>
              <a:ext cx="914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524000" y="5486400"/>
              <a:ext cx="914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38400" y="4353580"/>
              <a:ext cx="3124200" cy="523220"/>
            </a:xfrm>
            <a:prstGeom prst="rect">
              <a:avLst/>
            </a:prstGeom>
          </p:spPr>
          <p:txBody>
            <a:bodyPr wrap="square">
              <a:spAutoFit/>
            </a:bodyPr>
            <a:lstStyle/>
            <a:p>
              <a:pPr>
                <a:buClr>
                  <a:schemeClr val="accent1"/>
                </a:buClr>
                <a:buSzPct val="100000"/>
              </a:pPr>
              <a:r>
                <a:rPr lang="en-US" sz="2800" dirty="0" smtClean="0">
                  <a:latin typeface="Times New Roman" pitchFamily="18" charset="0"/>
                  <a:cs typeface="Times New Roman" pitchFamily="18" charset="0"/>
                </a:rPr>
                <a:t>Position parameter</a:t>
              </a:r>
              <a:endParaRPr lang="en-US" sz="2800" dirty="0">
                <a:latin typeface="Times New Roman" pitchFamily="18" charset="0"/>
                <a:cs typeface="Times New Roman" pitchFamily="18" charset="0"/>
              </a:endParaRPr>
            </a:p>
          </p:txBody>
        </p:sp>
        <p:sp>
          <p:nvSpPr>
            <p:cNvPr id="14" name="Rectangle 13"/>
            <p:cNvSpPr/>
            <p:nvPr/>
          </p:nvSpPr>
          <p:spPr>
            <a:xfrm>
              <a:off x="2438400" y="5181600"/>
              <a:ext cx="3124200" cy="523220"/>
            </a:xfrm>
            <a:prstGeom prst="rect">
              <a:avLst/>
            </a:prstGeom>
          </p:spPr>
          <p:txBody>
            <a:bodyPr wrap="square">
              <a:spAutoFit/>
            </a:bodyPr>
            <a:lstStyle/>
            <a:p>
              <a:pPr>
                <a:buClr>
                  <a:schemeClr val="accent1"/>
                </a:buClr>
                <a:buSzPct val="100000"/>
              </a:pPr>
              <a:r>
                <a:rPr lang="en-US" sz="2800" dirty="0" smtClean="0">
                  <a:latin typeface="Times New Roman" pitchFamily="18" charset="0"/>
                  <a:cs typeface="Times New Roman" pitchFamily="18" charset="0"/>
                </a:rPr>
                <a:t>shape parameter</a:t>
              </a:r>
              <a:endParaRPr lang="en-US" sz="28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609" y="1515070"/>
            <a:ext cx="8450391" cy="923330"/>
          </a:xfrm>
          <a:prstGeom prst="rect">
            <a:avLst/>
          </a:prstGeom>
        </p:spPr>
        <p:txBody>
          <a:bodyPr wrap="none">
            <a:spAutoFit/>
          </a:bodyPr>
          <a:lstStyle/>
          <a:p>
            <a:pPr algn="ctr"/>
            <a:r>
              <a:rPr lang="en-US" sz="5400" b="1" dirty="0" smtClean="0">
                <a:solidFill>
                  <a:srgbClr val="00B050"/>
                </a:solidFill>
                <a:effectLst/>
                <a:latin typeface="Times New Roman" pitchFamily="18" charset="0"/>
                <a:cs typeface="Times New Roman" pitchFamily="18" charset="0"/>
              </a:rPr>
              <a:t>The Central Limit Theorem</a:t>
            </a:r>
            <a:endParaRPr lang="en-US" sz="5400" dirty="0">
              <a:solidFill>
                <a:srgbClr val="00B050"/>
              </a:solidFill>
            </a:endParaRPr>
          </a:p>
        </p:txBody>
      </p:sp>
      <p:grpSp>
        <p:nvGrpSpPr>
          <p:cNvPr id="2" name="Group 4"/>
          <p:cNvGrpSpPr/>
          <p:nvPr/>
        </p:nvGrpSpPr>
        <p:grpSpPr>
          <a:xfrm>
            <a:off x="76200" y="3962400"/>
            <a:ext cx="8915400" cy="2895600"/>
            <a:chOff x="76200" y="3962400"/>
            <a:chExt cx="8915400" cy="2895600"/>
          </a:xfrm>
        </p:grpSpPr>
        <p:sp>
          <p:nvSpPr>
            <p:cNvPr id="6" name="Rectangle 5"/>
            <p:cNvSpPr/>
            <p:nvPr/>
          </p:nvSpPr>
          <p:spPr>
            <a:xfrm>
              <a:off x="76200" y="6027003"/>
              <a:ext cx="8915400" cy="830997"/>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Note:</a:t>
              </a:r>
              <a:r>
                <a:rPr lang="en-US" sz="2400" dirty="0">
                  <a:latin typeface="Times New Roman" pitchFamily="18" charset="0"/>
                  <a:cs typeface="Times New Roman" pitchFamily="18" charset="0"/>
                </a:rPr>
                <a:t> This PowerPoint is only a summary and your main source should be the book.</a:t>
              </a:r>
            </a:p>
          </p:txBody>
        </p:sp>
        <p:sp>
          <p:nvSpPr>
            <p:cNvPr id="9" name="Subtitle 2"/>
            <p:cNvSpPr txBox="1">
              <a:spLocks/>
            </p:cNvSpPr>
            <p:nvPr/>
          </p:nvSpPr>
          <p:spPr>
            <a:xfrm>
              <a:off x="1143000" y="3962400"/>
              <a:ext cx="6019800" cy="990600"/>
            </a:xfrm>
            <a:prstGeom prst="rect">
              <a:avLst/>
            </a:prstGeom>
          </p:spPr>
          <p:txBody>
            <a:bodyPr vert="horz">
              <a:no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ar-SA" sz="2800" b="0"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Lecturer : FATEN AL-HUSSAIN</a:t>
              </a:r>
              <a:endPar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76200" y="1371600"/>
            <a:ext cx="8991600" cy="3886200"/>
          </a:xfrm>
          <a:prstGeom prst="rect">
            <a:avLst/>
          </a:prstGeom>
          <a:noFill/>
          <a:ln w="9525">
            <a:noFill/>
            <a:miter lim="800000"/>
            <a:headEnd/>
            <a:tailEnd/>
          </a:ln>
        </p:spPr>
        <p:txBody>
          <a:bodyPr lIns="90488" tIns="44450" rIns="90488" bIns="44450"/>
          <a:lstStyle/>
          <a:p>
            <a:pPr marL="365125" indent="-255588">
              <a:spcBef>
                <a:spcPct val="50000"/>
              </a:spcBef>
              <a:buClr>
                <a:schemeClr val="accent1"/>
              </a:buClr>
              <a:buFont typeface="Wingdings" pitchFamily="2" charset="2"/>
              <a:buChar char="q"/>
            </a:pPr>
            <a:r>
              <a:rPr lang="en-US" sz="2800" b="1" dirty="0" smtClean="0">
                <a:solidFill>
                  <a:srgbClr val="006600"/>
                </a:solidFill>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A </a:t>
            </a:r>
            <a:r>
              <a:rPr lang="en-US" sz="2800" b="1" dirty="0">
                <a:solidFill>
                  <a:schemeClr val="accent2"/>
                </a:solidFill>
                <a:latin typeface="Times New Roman" pitchFamily="18" charset="0"/>
                <a:cs typeface="Times New Roman" pitchFamily="18" charset="0"/>
              </a:rPr>
              <a:t>sampling distribution of sample means:</a:t>
            </a:r>
            <a:r>
              <a:rPr lang="en-US" sz="2800" dirty="0">
                <a:latin typeface="Times New Roman" pitchFamily="18" charset="0"/>
                <a:cs typeface="Times New Roman" pitchFamily="18" charset="0"/>
              </a:rPr>
              <a:t> is a distribution using the means computed from all possible random samples of a specific size taken from a population</a:t>
            </a:r>
            <a:r>
              <a:rPr lang="en-US" sz="2800" dirty="0" smtClean="0">
                <a:latin typeface="Times New Roman" pitchFamily="18" charset="0"/>
                <a:cs typeface="Times New Roman" pitchFamily="18" charset="0"/>
              </a:rPr>
              <a:t>.</a:t>
            </a:r>
          </a:p>
          <a:p>
            <a:pPr marL="365125" indent="-255588">
              <a:spcBef>
                <a:spcPct val="50000"/>
              </a:spcBef>
              <a:buClr>
                <a:schemeClr val="accent1"/>
              </a:buClr>
            </a:pPr>
            <a:endParaRPr lang="en-US" sz="2800" dirty="0">
              <a:latin typeface="Times New Roman" pitchFamily="18" charset="0"/>
              <a:cs typeface="Times New Roman" pitchFamily="18" charset="0"/>
            </a:endParaRPr>
          </a:p>
          <a:p>
            <a:pPr marL="365125" indent="-255588">
              <a:spcBef>
                <a:spcPct val="50000"/>
              </a:spcBef>
              <a:buClr>
                <a:schemeClr val="accent1"/>
              </a:buClr>
              <a:buFont typeface="Wingdings" pitchFamily="2" charset="2"/>
              <a:buChar char="q"/>
            </a:pPr>
            <a:r>
              <a:rPr lang="en-US" sz="2800" b="1" dirty="0" smtClean="0">
                <a:solidFill>
                  <a:srgbClr val="006600"/>
                </a:solidFill>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Sampling </a:t>
            </a:r>
            <a:r>
              <a:rPr lang="en-US" sz="2800" b="1" dirty="0">
                <a:solidFill>
                  <a:schemeClr val="accent2"/>
                </a:solidFill>
                <a:latin typeface="Times New Roman" pitchFamily="18" charset="0"/>
                <a:cs typeface="Times New Roman" pitchFamily="18" charset="0"/>
              </a:rPr>
              <a:t>error:</a:t>
            </a:r>
            <a:r>
              <a:rPr lang="en-US" sz="2800" dirty="0">
                <a:solidFill>
                  <a:schemeClr val="accent2"/>
                </a:solidFill>
                <a:latin typeface="Times New Roman" pitchFamily="18" charset="0"/>
                <a:cs typeface="Times New Roman" pitchFamily="18" charset="0"/>
              </a:rPr>
              <a:t> </a:t>
            </a:r>
            <a:r>
              <a:rPr lang="en-US" sz="2800" dirty="0">
                <a:latin typeface="Times New Roman" pitchFamily="18" charset="0"/>
                <a:cs typeface="Times New Roman" pitchFamily="18" charset="0"/>
              </a:rPr>
              <a:t>is the difference between the sample measure and corresponding population measure due to the fact that the sample is </a:t>
            </a:r>
            <a:r>
              <a:rPr lang="en-US" sz="2800" dirty="0">
                <a:solidFill>
                  <a:srgbClr val="FF0000"/>
                </a:solidFill>
                <a:latin typeface="Times New Roman" pitchFamily="18" charset="0"/>
                <a:cs typeface="Times New Roman" pitchFamily="18" charset="0"/>
              </a:rPr>
              <a:t>not a perfect </a:t>
            </a:r>
            <a:r>
              <a:rPr lang="en-US" sz="2800" dirty="0">
                <a:latin typeface="Times New Roman" pitchFamily="18" charset="0"/>
                <a:cs typeface="Times New Roman" pitchFamily="18" charset="0"/>
              </a:rPr>
              <a:t>representation of the population.</a:t>
            </a:r>
          </a:p>
        </p:txBody>
      </p:sp>
      <p:sp>
        <p:nvSpPr>
          <p:cNvPr id="5" name="Rectangle 4"/>
          <p:cNvSpPr>
            <a:spLocks noChangeArrowheads="1"/>
          </p:cNvSpPr>
          <p:nvPr/>
        </p:nvSpPr>
        <p:spPr bwMode="auto">
          <a:xfrm>
            <a:off x="609600" y="101025"/>
            <a:ext cx="7620000" cy="584775"/>
          </a:xfrm>
          <a:prstGeom prst="rect">
            <a:avLst/>
          </a:prstGeom>
          <a:noFill/>
          <a:ln w="9525">
            <a:noFill/>
            <a:miter lim="800000"/>
            <a:headEnd/>
            <a:tailEnd/>
          </a:ln>
        </p:spPr>
        <p:txBody>
          <a:bodyPr>
            <a:spAutoFit/>
          </a:bodyPr>
          <a:lstStyle/>
          <a:p>
            <a:pPr algn="ctr"/>
            <a:r>
              <a:rPr lang="en-US" sz="3200" b="1" u="sng" dirty="0">
                <a:solidFill>
                  <a:srgbClr val="00B050"/>
                </a:solidFill>
                <a:latin typeface="Times New Roman" pitchFamily="18" charset="0"/>
                <a:cs typeface="Times New Roman" pitchFamily="18" charset="0"/>
              </a:rPr>
              <a:t>Distribution of Sample Means</a:t>
            </a:r>
          </a:p>
        </p:txBody>
      </p:sp>
      <p:sp>
        <p:nvSpPr>
          <p:cNvPr id="6" name="Rectangle 5"/>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76200" y="152400"/>
            <a:ext cx="8915400" cy="3657600"/>
          </a:xfrm>
          <a:prstGeom prst="rect">
            <a:avLst/>
          </a:prstGeom>
          <a:noFill/>
          <a:ln w="9525">
            <a:noFill/>
            <a:miter lim="800000"/>
            <a:headEnd/>
            <a:tailEnd/>
          </a:ln>
        </p:spPr>
        <p:txBody>
          <a:bodyPr lIns="90488" tIns="44450" rIns="90488" bIns="44450"/>
          <a:lstStyle/>
          <a:p>
            <a:pPr marL="365125" indent="-255588">
              <a:spcBef>
                <a:spcPct val="50000"/>
              </a:spcBef>
            </a:pPr>
            <a:r>
              <a:rPr lang="en-US" sz="2800" b="1" dirty="0">
                <a:solidFill>
                  <a:schemeClr val="accent2"/>
                </a:solidFill>
                <a:latin typeface="Times New Roman" pitchFamily="18" charset="0"/>
                <a:cs typeface="Times New Roman" pitchFamily="18" charset="0"/>
              </a:rPr>
              <a:t>Properties of the distribution of sample means:</a:t>
            </a:r>
            <a:endParaRPr lang="en-US" sz="2800" dirty="0">
              <a:solidFill>
                <a:schemeClr val="accent2"/>
              </a:solidFill>
              <a:latin typeface="Times New Roman" pitchFamily="18" charset="0"/>
              <a:cs typeface="Times New Roman" pitchFamily="18" charset="0"/>
            </a:endParaRPr>
          </a:p>
          <a:p>
            <a:pPr marL="365125" indent="-255588">
              <a:spcBef>
                <a:spcPct val="50000"/>
              </a:spcBef>
            </a:pPr>
            <a:r>
              <a:rPr lang="en-US" sz="2800" dirty="0">
                <a:latin typeface="Times New Roman" pitchFamily="18" charset="0"/>
                <a:cs typeface="Times New Roman" pitchFamily="18" charset="0"/>
              </a:rPr>
              <a:t>1- The mean of the sample means will be </a:t>
            </a:r>
            <a:r>
              <a:rPr lang="en-US" sz="2800" b="1" u="sng" dirty="0">
                <a:solidFill>
                  <a:srgbClr val="C00000"/>
                </a:solidFill>
                <a:latin typeface="Times New Roman" pitchFamily="18" charset="0"/>
                <a:cs typeface="Times New Roman" pitchFamily="18" charset="0"/>
              </a:rPr>
              <a:t>the same </a:t>
            </a:r>
            <a:r>
              <a:rPr lang="en-US" sz="2800" dirty="0">
                <a:latin typeface="Times New Roman" pitchFamily="18" charset="0"/>
                <a:cs typeface="Times New Roman" pitchFamily="18" charset="0"/>
              </a:rPr>
              <a:t>as the population mean</a:t>
            </a:r>
            <a:r>
              <a:rPr lang="en-US" sz="2800" dirty="0" smtClean="0">
                <a:latin typeface="Times New Roman" pitchFamily="18" charset="0"/>
                <a:cs typeface="Times New Roman" pitchFamily="18" charset="0"/>
              </a:rPr>
              <a:t>.</a:t>
            </a:r>
          </a:p>
          <a:p>
            <a:pPr marL="365125" indent="-255588">
              <a:spcBef>
                <a:spcPct val="50000"/>
              </a:spcBef>
            </a:pPr>
            <a:endParaRPr lang="en-US" sz="2800" dirty="0" smtClean="0">
              <a:latin typeface="Times New Roman" pitchFamily="18" charset="0"/>
              <a:cs typeface="Times New Roman" pitchFamily="18" charset="0"/>
            </a:endParaRPr>
          </a:p>
          <a:p>
            <a:pPr marL="365125" indent="-255588">
              <a:spcBef>
                <a:spcPct val="50000"/>
              </a:spcBef>
            </a:pPr>
            <a:endParaRPr lang="en-US" sz="2800" dirty="0">
              <a:latin typeface="Times New Roman" pitchFamily="18" charset="0"/>
              <a:cs typeface="Times New Roman" pitchFamily="18" charset="0"/>
            </a:endParaRPr>
          </a:p>
          <a:p>
            <a:pPr marL="365125" indent="-255588">
              <a:spcBef>
                <a:spcPct val="50000"/>
              </a:spcBef>
            </a:pPr>
            <a:r>
              <a:rPr lang="en-US" sz="2800" dirty="0">
                <a:latin typeface="Times New Roman" pitchFamily="18" charset="0"/>
                <a:cs typeface="Times New Roman" pitchFamily="18" charset="0"/>
              </a:rPr>
              <a:t>2- The standard deviation of </a:t>
            </a:r>
            <a:r>
              <a:rPr lang="en-US" sz="2800" u="sng" dirty="0">
                <a:latin typeface="Times New Roman" pitchFamily="18" charset="0"/>
                <a:cs typeface="Times New Roman" pitchFamily="18" charset="0"/>
              </a:rPr>
              <a:t>the sample means </a:t>
            </a:r>
            <a:r>
              <a:rPr lang="en-US" sz="2800" dirty="0">
                <a:latin typeface="Times New Roman" pitchFamily="18" charset="0"/>
                <a:cs typeface="Times New Roman" pitchFamily="18" charset="0"/>
              </a:rPr>
              <a:t>will be </a:t>
            </a:r>
            <a:r>
              <a:rPr lang="en-US" sz="2800" b="1" u="sng" dirty="0">
                <a:solidFill>
                  <a:srgbClr val="C00000"/>
                </a:solidFill>
                <a:latin typeface="Times New Roman" pitchFamily="18" charset="0"/>
                <a:cs typeface="Times New Roman" pitchFamily="18" charset="0"/>
              </a:rPr>
              <a:t>smaller than </a:t>
            </a:r>
            <a:r>
              <a:rPr lang="en-US" sz="2800" dirty="0">
                <a:latin typeface="Times New Roman" pitchFamily="18" charset="0"/>
                <a:cs typeface="Times New Roman" pitchFamily="18" charset="0"/>
              </a:rPr>
              <a:t>the standard deviation of </a:t>
            </a:r>
            <a:r>
              <a:rPr lang="en-US" sz="2800" u="sng" dirty="0">
                <a:latin typeface="Times New Roman" pitchFamily="18" charset="0"/>
                <a:cs typeface="Times New Roman" pitchFamily="18" charset="0"/>
              </a:rPr>
              <a:t>the population</a:t>
            </a:r>
            <a:r>
              <a:rPr lang="en-US" sz="2800" dirty="0">
                <a:latin typeface="Times New Roman" pitchFamily="18" charset="0"/>
                <a:cs typeface="Times New Roman" pitchFamily="18" charset="0"/>
              </a:rPr>
              <a:t>, and it will be equal to the population standard deviation divided by the square root of the sample size.</a:t>
            </a:r>
          </a:p>
        </p:txBody>
      </p:sp>
      <p:graphicFrame>
        <p:nvGraphicFramePr>
          <p:cNvPr id="6" name="Object 17"/>
          <p:cNvGraphicFramePr>
            <a:graphicFrameLocks noChangeAspect="1"/>
          </p:cNvGraphicFramePr>
          <p:nvPr/>
        </p:nvGraphicFramePr>
        <p:xfrm>
          <a:off x="3581400" y="1905000"/>
          <a:ext cx="1590675" cy="790575"/>
        </p:xfrm>
        <a:graphic>
          <a:graphicData uri="http://schemas.openxmlformats.org/presentationml/2006/ole">
            <p:oleObj spid="_x0000_s35842" name="Equation" r:id="rId3" imgW="482391" imgH="241195" progId="Equation.3">
              <p:embed/>
            </p:oleObj>
          </a:graphicData>
        </a:graphic>
      </p:graphicFrame>
      <p:graphicFrame>
        <p:nvGraphicFramePr>
          <p:cNvPr id="7" name="Object 20"/>
          <p:cNvGraphicFramePr>
            <a:graphicFrameLocks noChangeAspect="1"/>
          </p:cNvGraphicFramePr>
          <p:nvPr/>
        </p:nvGraphicFramePr>
        <p:xfrm>
          <a:off x="2819400" y="5029200"/>
          <a:ext cx="1828800" cy="1239424"/>
        </p:xfrm>
        <a:graphic>
          <a:graphicData uri="http://schemas.openxmlformats.org/presentationml/2006/ole">
            <p:oleObj spid="_x0000_s35843" name="Equation" r:id="rId4" imgW="609600" imgH="419100" progId="Equation.3">
              <p:embed/>
            </p:oleObj>
          </a:graphicData>
        </a:graphic>
      </p:graphicFrame>
      <p:sp>
        <p:nvSpPr>
          <p:cNvPr id="8" name="Rectangle 7"/>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9" name="Right Arrow 8"/>
          <p:cNvSpPr/>
          <p:nvPr/>
        </p:nvSpPr>
        <p:spPr>
          <a:xfrm rot="10800000">
            <a:off x="4918720" y="5401816"/>
            <a:ext cx="872480" cy="432048"/>
          </a:xfrm>
          <a:prstGeom prst="rightArrow">
            <a:avLst>
              <a:gd name="adj1" fmla="val 50000"/>
              <a:gd name="adj2" fmla="val 47750"/>
            </a:avLst>
          </a:prstGeom>
          <a:solidFill>
            <a:srgbClr val="00B050"/>
          </a:solidFill>
          <a:ln>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9800" y="5105400"/>
            <a:ext cx="2438400" cy="1046584"/>
          </a:xfrm>
          <a:prstGeom prst="rect">
            <a:avLst/>
          </a:prstGeom>
          <a:ln>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rgbClr val="002060"/>
                </a:solidFill>
                <a:latin typeface="Times New Roman" pitchFamily="18" charset="0"/>
                <a:cs typeface="Times New Roman" pitchFamily="18" charset="0"/>
              </a:rPr>
              <a:t>Standard error of the mean </a:t>
            </a:r>
            <a:endParaRPr lang="en-US"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1735"/>
            <a:ext cx="2306272" cy="461665"/>
          </a:xfrm>
          <a:prstGeom prst="rect">
            <a:avLst/>
          </a:prstGeom>
        </p:spPr>
        <p:txBody>
          <a:bodyPr wrap="none">
            <a:spAutoFit/>
          </a:bodyPr>
          <a:lstStyle/>
          <a:p>
            <a:r>
              <a:rPr lang="en-US" sz="2400" b="1" dirty="0" smtClean="0">
                <a:solidFill>
                  <a:srgbClr val="006600"/>
                </a:solidFill>
                <a:latin typeface="Times New Roman" pitchFamily="18" charset="0"/>
                <a:cs typeface="Times New Roman" pitchFamily="18" charset="0"/>
              </a:rPr>
              <a:t>For Example 1 :</a:t>
            </a:r>
            <a:endParaRPr lang="en-US" sz="2400" dirty="0"/>
          </a:p>
        </p:txBody>
      </p:sp>
      <p:sp>
        <p:nvSpPr>
          <p:cNvPr id="5" name="Rectangle 4"/>
          <p:cNvSpPr/>
          <p:nvPr/>
        </p:nvSpPr>
        <p:spPr>
          <a:xfrm>
            <a:off x="0" y="464403"/>
            <a:ext cx="9067800" cy="830997"/>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If the sample size is 40 and the standard deviation of the sample mean </a:t>
            </a:r>
          </a:p>
          <a:p>
            <a:r>
              <a:rPr lang="en-US" sz="2400" dirty="0" smtClean="0">
                <a:solidFill>
                  <a:srgbClr val="FF0000"/>
                </a:solidFill>
                <a:latin typeface="Times New Roman" pitchFamily="18" charset="0"/>
                <a:cs typeface="Times New Roman" pitchFamily="18" charset="0"/>
              </a:rPr>
              <a:t>is  3.95,Then the standard deviation of the population is ????</a:t>
            </a:r>
            <a:endParaRPr lang="en-US" sz="2400" dirty="0">
              <a:solidFill>
                <a:srgbClr val="FF0000"/>
              </a:solidFill>
              <a:latin typeface="Times New Roman" pitchFamily="18" charset="0"/>
              <a:cs typeface="Times New Roman" pitchFamily="18" charset="0"/>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3"/>
          <p:cNvGrpSpPr/>
          <p:nvPr/>
        </p:nvGrpSpPr>
        <p:grpSpPr>
          <a:xfrm>
            <a:off x="914400" y="1676400"/>
            <a:ext cx="7467600" cy="1371600"/>
            <a:chOff x="781050" y="2476500"/>
            <a:chExt cx="7467600" cy="1371600"/>
          </a:xfrm>
        </p:grpSpPr>
        <p:graphicFrame>
          <p:nvGraphicFramePr>
            <p:cNvPr id="28674" name="Object 20"/>
            <p:cNvGraphicFramePr>
              <a:graphicFrameLocks noChangeAspect="1"/>
            </p:cNvGraphicFramePr>
            <p:nvPr/>
          </p:nvGraphicFramePr>
          <p:xfrm>
            <a:off x="781050" y="2476500"/>
            <a:ext cx="1390650" cy="942793"/>
          </p:xfrm>
          <a:graphic>
            <a:graphicData uri="http://schemas.openxmlformats.org/presentationml/2006/ole">
              <p:oleObj spid="_x0000_s36866" name="Equation" r:id="rId3" imgW="609600" imgH="419100" progId="Equation.3">
                <p:embed/>
              </p:oleObj>
            </a:graphicData>
          </a:graphic>
        </p:graphicFrame>
        <p:cxnSp>
          <p:nvCxnSpPr>
            <p:cNvPr id="8" name="Straight Arrow Connector 7"/>
            <p:cNvCxnSpPr/>
            <p:nvPr/>
          </p:nvCxnSpPr>
          <p:spPr>
            <a:xfrm>
              <a:off x="2209800" y="2971800"/>
              <a:ext cx="13716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675"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33799" y="2667000"/>
              <a:ext cx="1905001" cy="520899"/>
            </a:xfrm>
            <a:prstGeom prst="rect">
              <a:avLst/>
            </a:prstGeom>
            <a:noFill/>
          </p:spPr>
        </p:pic>
        <p:pic>
          <p:nvPicPr>
            <p:cNvPr id="28677"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81400" y="3276600"/>
              <a:ext cx="4667250" cy="571500"/>
            </a:xfrm>
            <a:prstGeom prst="rect">
              <a:avLst/>
            </a:prstGeom>
            <a:noFill/>
          </p:spPr>
        </p:pic>
      </p:grpSp>
      <p:sp>
        <p:nvSpPr>
          <p:cNvPr id="28679"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a:xfrm>
            <a:off x="-76200" y="1295400"/>
            <a:ext cx="1447800" cy="461665"/>
          </a:xfrm>
          <a:prstGeom prst="rect">
            <a:avLst/>
          </a:prstGeom>
        </p:spPr>
        <p:txBody>
          <a:bodyPr wrap="square">
            <a:spAutoFit/>
          </a:bodyPr>
          <a:lstStyle/>
          <a:p>
            <a:pPr marL="365760" lvl="0" indent="-256032">
              <a:spcBef>
                <a:spcPts val="400"/>
              </a:spcBef>
              <a:buClr>
                <a:schemeClr val="accent1"/>
              </a:buClr>
              <a:buSzPct val="68000"/>
              <a:defRPr/>
            </a:pPr>
            <a:r>
              <a:rPr lang="en-US" sz="2400" dirty="0" smtClean="0">
                <a:solidFill>
                  <a:srgbClr val="006600"/>
                </a:solidFill>
                <a:latin typeface="Times New Roman" pitchFamily="18" charset="0"/>
                <a:cs typeface="Times New Roman" pitchFamily="18" charset="0"/>
              </a:rPr>
              <a:t>Solution:</a:t>
            </a:r>
          </a:p>
        </p:txBody>
      </p:sp>
      <p:sp>
        <p:nvSpPr>
          <p:cNvPr id="16" name="Rectangle 15"/>
          <p:cNvSpPr/>
          <p:nvPr/>
        </p:nvSpPr>
        <p:spPr>
          <a:xfrm>
            <a:off x="58160" y="3348335"/>
            <a:ext cx="2306272" cy="461665"/>
          </a:xfrm>
          <a:prstGeom prst="rect">
            <a:avLst/>
          </a:prstGeom>
        </p:spPr>
        <p:txBody>
          <a:bodyPr wrap="none">
            <a:spAutoFit/>
          </a:bodyPr>
          <a:lstStyle/>
          <a:p>
            <a:r>
              <a:rPr lang="en-US" sz="2400" b="1" dirty="0" smtClean="0">
                <a:solidFill>
                  <a:srgbClr val="006600"/>
                </a:solidFill>
                <a:latin typeface="Times New Roman" pitchFamily="18" charset="0"/>
                <a:cs typeface="Times New Roman" pitchFamily="18" charset="0"/>
              </a:rPr>
              <a:t>For Example 2 :</a:t>
            </a:r>
            <a:endParaRPr lang="en-US" sz="2400" dirty="0"/>
          </a:p>
        </p:txBody>
      </p:sp>
      <p:sp>
        <p:nvSpPr>
          <p:cNvPr id="17" name="Rectangle 16"/>
          <p:cNvSpPr/>
          <p:nvPr/>
        </p:nvSpPr>
        <p:spPr>
          <a:xfrm>
            <a:off x="0" y="3733800"/>
            <a:ext cx="9067800" cy="830997"/>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The variance of a variable is 16 .If a sample of 80 individuals is selected, Compute the standard error of the mean ?????</a:t>
            </a:r>
          </a:p>
        </p:txBody>
      </p:sp>
      <p:sp>
        <p:nvSpPr>
          <p:cNvPr id="2868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2"/>
          <p:cNvGrpSpPr/>
          <p:nvPr/>
        </p:nvGrpSpPr>
        <p:grpSpPr>
          <a:xfrm>
            <a:off x="144351" y="4648201"/>
            <a:ext cx="8618649" cy="1018992"/>
            <a:chOff x="1066800" y="4724401"/>
            <a:chExt cx="8618649" cy="1018992"/>
          </a:xfrm>
        </p:grpSpPr>
        <p:graphicFrame>
          <p:nvGraphicFramePr>
            <p:cNvPr id="18" name="Object 20"/>
            <p:cNvGraphicFramePr>
              <a:graphicFrameLocks noChangeAspect="1"/>
            </p:cNvGraphicFramePr>
            <p:nvPr/>
          </p:nvGraphicFramePr>
          <p:xfrm>
            <a:off x="1066800" y="4800600"/>
            <a:ext cx="1390650" cy="942793"/>
          </p:xfrm>
          <a:graphic>
            <a:graphicData uri="http://schemas.openxmlformats.org/presentationml/2006/ole">
              <p:oleObj spid="_x0000_s36867" name="Equation" r:id="rId6" imgW="609600" imgH="419100" progId="Equation.3">
                <p:embed/>
              </p:oleObj>
            </a:graphicData>
          </a:graphic>
        </p:graphicFrame>
        <p:cxnSp>
          <p:nvCxnSpPr>
            <p:cNvPr id="19" name="Straight Arrow Connector 18"/>
            <p:cNvCxnSpPr/>
            <p:nvPr/>
          </p:nvCxnSpPr>
          <p:spPr>
            <a:xfrm>
              <a:off x="2590800" y="5257800"/>
              <a:ext cx="13716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681" name="Picture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127105" y="4724401"/>
              <a:ext cx="5558344" cy="914400"/>
            </a:xfrm>
            <a:prstGeom prst="rect">
              <a:avLst/>
            </a:prstGeom>
            <a:noFill/>
          </p:spPr>
        </p:pic>
      </p:grpSp>
      <p:sp>
        <p:nvSpPr>
          <p:cNvPr id="28683" name="Rectangle 1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76200" y="0"/>
            <a:ext cx="9144000" cy="3429000"/>
            <a:chOff x="0" y="685800"/>
            <a:chExt cx="9144000" cy="3429000"/>
          </a:xfrm>
        </p:grpSpPr>
        <p:sp>
          <p:nvSpPr>
            <p:cNvPr id="4" name="Rectangle 6"/>
            <p:cNvSpPr txBox="1">
              <a:spLocks noChangeArrowheads="1"/>
            </p:cNvSpPr>
            <p:nvPr/>
          </p:nvSpPr>
          <p:spPr bwMode="auto">
            <a:xfrm>
              <a:off x="0" y="685800"/>
              <a:ext cx="9144000" cy="3429000"/>
            </a:xfrm>
            <a:prstGeom prst="rect">
              <a:avLst/>
            </a:prstGeom>
            <a:noFill/>
            <a:ln w="9525">
              <a:noFill/>
              <a:miter lim="800000"/>
              <a:headEnd/>
              <a:tailEnd/>
            </a:ln>
          </p:spPr>
          <p:txBody>
            <a:bodyPr lIns="90488" tIns="44450" rIns="90488" bIns="44450"/>
            <a:lstStyle/>
            <a:p>
              <a:pPr marL="365125" indent="-255588">
                <a:spcBef>
                  <a:spcPct val="50000"/>
                </a:spcBef>
                <a:buClr>
                  <a:schemeClr val="accent1"/>
                </a:buClr>
                <a:buFont typeface="Wingdings" pitchFamily="2" charset="2"/>
                <a:buChar char="q"/>
              </a:pPr>
              <a:r>
                <a:rPr lang="en-US" sz="2800" b="1" dirty="0" smtClean="0">
                  <a:solidFill>
                    <a:schemeClr val="accent2"/>
                  </a:solidFill>
                  <a:latin typeface="Times New Roman" pitchFamily="18" charset="0"/>
                  <a:cs typeface="Times New Roman" pitchFamily="18" charset="0"/>
                </a:rPr>
                <a:t> </a:t>
              </a:r>
              <a:r>
                <a:rPr lang="en-US" sz="2800" b="1" u="sng" dirty="0" smtClean="0">
                  <a:solidFill>
                    <a:schemeClr val="accent2"/>
                  </a:solidFill>
                  <a:latin typeface="Times New Roman" pitchFamily="18" charset="0"/>
                  <a:cs typeface="Times New Roman" pitchFamily="18" charset="0"/>
                </a:rPr>
                <a:t>The </a:t>
              </a:r>
              <a:r>
                <a:rPr lang="en-US" sz="2800" b="1" u="sng" dirty="0">
                  <a:solidFill>
                    <a:schemeClr val="accent2"/>
                  </a:solidFill>
                  <a:latin typeface="Times New Roman" pitchFamily="18" charset="0"/>
                  <a:cs typeface="Times New Roman" pitchFamily="18" charset="0"/>
                </a:rPr>
                <a:t>Central Limit Theorem:</a:t>
              </a:r>
            </a:p>
            <a:p>
              <a:pPr marL="365125" indent="-255588">
                <a:spcBef>
                  <a:spcPct val="50000"/>
                </a:spcBef>
              </a:pPr>
              <a:r>
                <a:rPr lang="en-US" sz="2800" dirty="0">
                  <a:latin typeface="Times New Roman" pitchFamily="18" charset="0"/>
                  <a:cs typeface="Times New Roman" pitchFamily="18" charset="0"/>
                </a:rPr>
                <a:t>As the sample size </a:t>
              </a:r>
              <a:r>
                <a:rPr lang="en-US" sz="2800" i="1" dirty="0">
                  <a:latin typeface="Times New Roman" pitchFamily="18" charset="0"/>
                  <a:cs typeface="Times New Roman" pitchFamily="18" charset="0"/>
                </a:rPr>
                <a:t>n</a:t>
              </a:r>
              <a:r>
                <a:rPr lang="en-US" sz="2800" dirty="0">
                  <a:latin typeface="Times New Roman" pitchFamily="18" charset="0"/>
                  <a:cs typeface="Times New Roman" pitchFamily="18" charset="0"/>
                </a:rPr>
                <a:t> increase without limit, the shape of the distribution of the sample means taken with replacement from a population with </a:t>
              </a:r>
              <a:r>
                <a:rPr lang="en-US" sz="2800" dirty="0" smtClean="0">
                  <a:latin typeface="Times New Roman" pitchFamily="18" charset="0"/>
                  <a:cs typeface="Times New Roman" pitchFamily="18" charset="0"/>
                </a:rPr>
                <a:t>mean     </a:t>
              </a:r>
              <a:r>
                <a:rPr lang="en-US" sz="2800" dirty="0">
                  <a:latin typeface="Times New Roman" pitchFamily="18" charset="0"/>
                  <a:cs typeface="Times New Roman" pitchFamily="18" charset="0"/>
                </a:rPr>
                <a:t>and standard deviation     will approach a normal distribution. This distribution will have a mean     and a standard </a:t>
              </a:r>
              <a:r>
                <a:rPr lang="en-US" sz="2800" dirty="0" smtClean="0">
                  <a:latin typeface="Times New Roman" pitchFamily="18" charset="0"/>
                  <a:cs typeface="Times New Roman" pitchFamily="18" charset="0"/>
                </a:rPr>
                <a:t>deviation</a:t>
              </a:r>
            </a:p>
            <a:p>
              <a:pPr marL="365125" indent="-255588">
                <a:spcBef>
                  <a:spcPct val="50000"/>
                </a:spcBef>
              </a:pPr>
              <a:endParaRPr lang="en-US" sz="2800" dirty="0">
                <a:latin typeface="Times New Roman" pitchFamily="18" charset="0"/>
                <a:cs typeface="Times New Roman" pitchFamily="18" charset="0"/>
              </a:endParaRPr>
            </a:p>
            <a:p>
              <a:pPr marL="365125" indent="-255588">
                <a:spcBef>
                  <a:spcPct val="50000"/>
                </a:spcBef>
                <a:buClr>
                  <a:schemeClr val="accent1"/>
                </a:buClr>
                <a:buFont typeface="Wingdings" pitchFamily="2" charset="2"/>
                <a:buChar char="q"/>
              </a:pPr>
              <a:r>
                <a:rPr lang="en-US" sz="2800" b="1" dirty="0" smtClean="0">
                  <a:solidFill>
                    <a:schemeClr val="accent2"/>
                  </a:solidFill>
                  <a:latin typeface="Times New Roman" pitchFamily="18" charset="0"/>
                  <a:cs typeface="Times New Roman" pitchFamily="18" charset="0"/>
                </a:rPr>
                <a:t> </a:t>
              </a:r>
              <a:r>
                <a:rPr lang="en-US" sz="2800" b="1" u="sng" dirty="0" smtClean="0">
                  <a:solidFill>
                    <a:schemeClr val="accent2"/>
                  </a:solidFill>
                  <a:latin typeface="Times New Roman" pitchFamily="18" charset="0"/>
                  <a:cs typeface="Times New Roman" pitchFamily="18" charset="0"/>
                </a:rPr>
                <a:t>The </a:t>
              </a:r>
              <a:r>
                <a:rPr lang="en-US" sz="2800" b="1" u="sng" dirty="0">
                  <a:solidFill>
                    <a:schemeClr val="accent2"/>
                  </a:solidFill>
                  <a:latin typeface="Times New Roman" pitchFamily="18" charset="0"/>
                  <a:cs typeface="Times New Roman" pitchFamily="18" charset="0"/>
                </a:rPr>
                <a:t>formula for </a:t>
              </a:r>
              <a:r>
                <a:rPr lang="en-US" sz="2800" b="1" i="1" u="sng" dirty="0">
                  <a:solidFill>
                    <a:schemeClr val="accent2"/>
                  </a:solidFill>
                  <a:latin typeface="Times New Roman" pitchFamily="18" charset="0"/>
                  <a:cs typeface="Times New Roman" pitchFamily="18" charset="0"/>
                </a:rPr>
                <a:t>z</a:t>
              </a:r>
              <a:r>
                <a:rPr lang="en-US" sz="2800" b="1" u="sng" dirty="0">
                  <a:solidFill>
                    <a:schemeClr val="accent2"/>
                  </a:solidFill>
                  <a:latin typeface="Times New Roman" pitchFamily="18" charset="0"/>
                  <a:cs typeface="Times New Roman" pitchFamily="18" charset="0"/>
                </a:rPr>
                <a:t> values is:</a:t>
              </a:r>
            </a:p>
          </p:txBody>
        </p:sp>
        <p:graphicFrame>
          <p:nvGraphicFramePr>
            <p:cNvPr id="6" name="Object 14"/>
            <p:cNvGraphicFramePr>
              <a:graphicFrameLocks noChangeAspect="1"/>
            </p:cNvGraphicFramePr>
            <p:nvPr/>
          </p:nvGraphicFramePr>
          <p:xfrm>
            <a:off x="4629150" y="2286000"/>
            <a:ext cx="323850" cy="342900"/>
          </p:xfrm>
          <a:graphic>
            <a:graphicData uri="http://schemas.openxmlformats.org/presentationml/2006/ole">
              <p:oleObj spid="_x0000_s37890" name="Equation" r:id="rId3" imgW="152268" imgH="164957" progId="Equation.3">
                <p:embed/>
              </p:oleObj>
            </a:graphicData>
          </a:graphic>
        </p:graphicFrame>
        <p:graphicFrame>
          <p:nvGraphicFramePr>
            <p:cNvPr id="7" name="Object 17"/>
            <p:cNvGraphicFramePr>
              <a:graphicFrameLocks noChangeAspect="1"/>
            </p:cNvGraphicFramePr>
            <p:nvPr/>
          </p:nvGraphicFramePr>
          <p:xfrm>
            <a:off x="2286000" y="3124200"/>
            <a:ext cx="323850" cy="342900"/>
          </p:xfrm>
          <a:graphic>
            <a:graphicData uri="http://schemas.openxmlformats.org/presentationml/2006/ole">
              <p:oleObj spid="_x0000_s37891" name="Equation" r:id="rId4" imgW="152268" imgH="164957" progId="Equation.3">
                <p:embed/>
              </p:oleObj>
            </a:graphicData>
          </a:graphic>
        </p:graphicFrame>
        <p:graphicFrame>
          <p:nvGraphicFramePr>
            <p:cNvPr id="8" name="Object 20"/>
            <p:cNvGraphicFramePr>
              <a:graphicFrameLocks noChangeAspect="1"/>
            </p:cNvGraphicFramePr>
            <p:nvPr/>
          </p:nvGraphicFramePr>
          <p:xfrm>
            <a:off x="8362950" y="2362200"/>
            <a:ext cx="323850" cy="295275"/>
          </p:xfrm>
          <a:graphic>
            <a:graphicData uri="http://schemas.openxmlformats.org/presentationml/2006/ole">
              <p:oleObj spid="_x0000_s37892" name="Equation" r:id="rId5" imgW="152334" imgH="139639" progId="Equation.3">
                <p:embed/>
              </p:oleObj>
            </a:graphicData>
          </a:graphic>
        </p:graphicFrame>
        <p:graphicFrame>
          <p:nvGraphicFramePr>
            <p:cNvPr id="9" name="Object 23"/>
            <p:cNvGraphicFramePr>
              <a:graphicFrameLocks noChangeAspect="1"/>
            </p:cNvGraphicFramePr>
            <p:nvPr/>
          </p:nvGraphicFramePr>
          <p:xfrm>
            <a:off x="6172200" y="3148012"/>
            <a:ext cx="832104" cy="433388"/>
          </p:xfrm>
          <a:graphic>
            <a:graphicData uri="http://schemas.openxmlformats.org/presentationml/2006/ole">
              <p:oleObj spid="_x0000_s37893" name="Equation" r:id="rId6" imgW="431613" imgH="228501" progId="Equation.3">
                <p:embed/>
              </p:oleObj>
            </a:graphicData>
          </a:graphic>
        </p:graphicFrame>
      </p:grpSp>
      <p:graphicFrame>
        <p:nvGraphicFramePr>
          <p:cNvPr id="10" name="Object 26"/>
          <p:cNvGraphicFramePr>
            <a:graphicFrameLocks noChangeAspect="1"/>
          </p:cNvGraphicFramePr>
          <p:nvPr/>
        </p:nvGraphicFramePr>
        <p:xfrm>
          <a:off x="5410200" y="4648200"/>
          <a:ext cx="2362477" cy="1219200"/>
        </p:xfrm>
        <a:graphic>
          <a:graphicData uri="http://schemas.openxmlformats.org/presentationml/2006/ole">
            <p:oleObj spid="_x0000_s37894" name="Equation" r:id="rId7" imgW="660400" imgH="457200" progId="Equation.3">
              <p:embed/>
            </p:oleObj>
          </a:graphicData>
        </a:graphic>
      </p:graphicFrame>
      <p:sp>
        <p:nvSpPr>
          <p:cNvPr id="11" name="Rectangle 10"/>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graphicFrame>
        <p:nvGraphicFramePr>
          <p:cNvPr id="13" name="Object 7"/>
          <p:cNvGraphicFramePr>
            <a:graphicFrameLocks noChangeAspect="1"/>
          </p:cNvGraphicFramePr>
          <p:nvPr/>
        </p:nvGraphicFramePr>
        <p:xfrm>
          <a:off x="1219200" y="4648200"/>
          <a:ext cx="2362200" cy="1219200"/>
        </p:xfrm>
        <a:graphic>
          <a:graphicData uri="http://schemas.openxmlformats.org/presentationml/2006/ole">
            <p:oleObj spid="_x0000_s37895" name="Equation" r:id="rId8" imgW="838080" imgH="672840" progId="Equation.3">
              <p:embed/>
            </p:oleObj>
          </a:graphicData>
        </a:graphic>
      </p:graphicFrame>
      <p:sp>
        <p:nvSpPr>
          <p:cNvPr id="14" name="Right Arrow 13"/>
          <p:cNvSpPr/>
          <p:nvPr/>
        </p:nvSpPr>
        <p:spPr>
          <a:xfrm>
            <a:off x="3953272" y="5076056"/>
            <a:ext cx="1152128" cy="360040"/>
          </a:xfrm>
          <a:prstGeom prst="rightArrow">
            <a:avLst/>
          </a:prstGeom>
          <a:solidFill>
            <a:srgbClr val="FFFF5D"/>
          </a:solidFill>
          <a:ln>
            <a:solidFill>
              <a:srgbClr val="FFFF00"/>
            </a:solidFill>
          </a:ln>
          <a:effectLst>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8382000" cy="461665"/>
          </a:xfrm>
          <a:prstGeom prst="rect">
            <a:avLst/>
          </a:prstGeom>
          <a:noFill/>
        </p:spPr>
        <p:txBody>
          <a:bodyPr wrap="square" rtlCol="0">
            <a:spAutoFit/>
          </a:bodyPr>
          <a:lstStyle/>
          <a:p>
            <a:pPr>
              <a:buClr>
                <a:schemeClr val="accent1"/>
              </a:buClr>
              <a:buFont typeface="Wingdings" pitchFamily="2" charset="2"/>
              <a:buChar char="q"/>
            </a:pPr>
            <a:r>
              <a:rPr lang="en-US" sz="2400" b="1" dirty="0" smtClean="0">
                <a:solidFill>
                  <a:srgbClr val="FF0000"/>
                </a:solidFill>
                <a:latin typeface="Times New Roman" pitchFamily="18" charset="0"/>
                <a:cs typeface="Times New Roman" pitchFamily="18" charset="0"/>
              </a:rPr>
              <a:t> Two important things when we use Central limit theorem </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0" y="587276"/>
            <a:ext cx="9144000" cy="2308324"/>
          </a:xfrm>
          <a:prstGeom prst="rect">
            <a:avLst/>
          </a:prstGeom>
          <a:noFill/>
        </p:spPr>
        <p:txBody>
          <a:bodyPr wrap="square" rtlCol="0">
            <a:spAutoFit/>
          </a:bodyPr>
          <a:lstStyle/>
          <a:p>
            <a:r>
              <a:rPr lang="en-US" sz="2400" dirty="0" smtClean="0">
                <a:latin typeface="Times New Roman" pitchFamily="18" charset="0"/>
                <a:cs typeface="Times New Roman" pitchFamily="18" charset="0"/>
              </a:rPr>
              <a:t>1- when the original </a:t>
            </a:r>
            <a:r>
              <a:rPr lang="en-US" sz="2400" u="sng" dirty="0" smtClean="0">
                <a:latin typeface="Times New Roman" pitchFamily="18" charset="0"/>
                <a:cs typeface="Times New Roman" pitchFamily="18" charset="0"/>
              </a:rPr>
              <a:t>variable is normally distributed </a:t>
            </a:r>
            <a:r>
              <a:rPr lang="en-US" sz="2400" dirty="0" smtClean="0">
                <a:latin typeface="Times New Roman" pitchFamily="18" charset="0"/>
                <a:cs typeface="Times New Roman" pitchFamily="18" charset="0"/>
              </a:rPr>
              <a:t>, the distribution of the </a:t>
            </a:r>
            <a:r>
              <a:rPr lang="en-US" sz="2400" u="sng" dirty="0" smtClean="0">
                <a:latin typeface="Times New Roman" pitchFamily="18" charset="0"/>
                <a:cs typeface="Times New Roman" pitchFamily="18" charset="0"/>
              </a:rPr>
              <a:t>sample means will be normally distributed </a:t>
            </a:r>
            <a:r>
              <a:rPr lang="en-US" sz="2400" dirty="0" smtClean="0">
                <a:latin typeface="Times New Roman" pitchFamily="18" charset="0"/>
                <a:cs typeface="Times New Roman" pitchFamily="18" charset="0"/>
              </a:rPr>
              <a:t>, for any sample size n.</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2- when the original </a:t>
            </a:r>
            <a:r>
              <a:rPr lang="en-US" sz="2400" u="sng" dirty="0" smtClean="0">
                <a:latin typeface="Times New Roman" pitchFamily="18" charset="0"/>
                <a:cs typeface="Times New Roman" pitchFamily="18" charset="0"/>
              </a:rPr>
              <a:t>variable might not be normally distributed</a:t>
            </a:r>
            <a:r>
              <a:rPr lang="en-US" sz="2400" dirty="0" smtClean="0">
                <a:latin typeface="Times New Roman" pitchFamily="18" charset="0"/>
                <a:cs typeface="Times New Roman" pitchFamily="18" charset="0"/>
              </a:rPr>
              <a:t>, a sample size must be 30 or more to approximate the distribution of </a:t>
            </a:r>
            <a:r>
              <a:rPr lang="en-US" sz="2400" u="sng" dirty="0" smtClean="0">
                <a:latin typeface="Times New Roman" pitchFamily="18" charset="0"/>
                <a:cs typeface="Times New Roman" pitchFamily="18" charset="0"/>
              </a:rPr>
              <a:t>sample means to normal distribution </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6" name="Rectangle 5"/>
          <p:cNvSpPr/>
          <p:nvPr/>
        </p:nvSpPr>
        <p:spPr>
          <a:xfrm>
            <a:off x="152400" y="647700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7" name="TextBox 6"/>
          <p:cNvSpPr txBox="1"/>
          <p:nvPr/>
        </p:nvSpPr>
        <p:spPr>
          <a:xfrm>
            <a:off x="-76200" y="3512403"/>
            <a:ext cx="9144000" cy="830997"/>
          </a:xfrm>
          <a:prstGeom prst="rect">
            <a:avLst/>
          </a:prstGeom>
          <a:noFill/>
        </p:spPr>
        <p:txBody>
          <a:bodyPr wrap="square" rtlCol="0">
            <a:spAutoFit/>
          </a:bodyPr>
          <a:lstStyle/>
          <a:p>
            <a:pPr>
              <a:buClr>
                <a:schemeClr val="accent1">
                  <a:lumMod val="75000"/>
                </a:schemeClr>
              </a:buClr>
              <a:buFont typeface="Wingdings" pitchFamily="2" charset="2"/>
              <a:buChar char="q"/>
            </a:pPr>
            <a:r>
              <a:rPr lang="en-US" sz="2400" b="1" dirty="0" smtClean="0">
                <a:solidFill>
                  <a:srgbClr val="00B050"/>
                </a:solidFill>
                <a:latin typeface="Times New Roman" pitchFamily="18" charset="0"/>
                <a:cs typeface="Times New Roman" pitchFamily="18" charset="0"/>
              </a:rPr>
              <a:t>To solve the question about sample means we must use three steps.</a:t>
            </a:r>
            <a:r>
              <a:rPr lang="en-US" sz="2400" b="1" dirty="0" smtClean="0">
                <a:solidFill>
                  <a:srgbClr val="FF0000"/>
                </a:solidFill>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sp>
        <p:nvSpPr>
          <p:cNvPr id="8" name="Rectangle 7"/>
          <p:cNvSpPr/>
          <p:nvPr/>
        </p:nvSpPr>
        <p:spPr>
          <a:xfrm>
            <a:off x="228600" y="3962400"/>
            <a:ext cx="7848600" cy="1200329"/>
          </a:xfrm>
          <a:prstGeom prst="rect">
            <a:avLst/>
          </a:prstGeom>
        </p:spPr>
        <p:txBody>
          <a:bodyPr wrap="square">
            <a:spAutoFit/>
          </a:bodyPr>
          <a:lstStyle/>
          <a:p>
            <a:r>
              <a:rPr lang="en-US" sz="2400" b="1" dirty="0" smtClean="0">
                <a:solidFill>
                  <a:srgbClr val="C00000"/>
                </a:solidFill>
                <a:latin typeface="Times New Roman" pitchFamily="18" charset="0"/>
                <a:cs typeface="Times New Roman" pitchFamily="18" charset="0"/>
              </a:rPr>
              <a:t>First Step: </a:t>
            </a:r>
            <a:r>
              <a:rPr lang="en-US" sz="2400" dirty="0" smtClean="0">
                <a:latin typeface="Times New Roman" pitchFamily="18" charset="0"/>
                <a:cs typeface="Times New Roman" pitchFamily="18" charset="0"/>
              </a:rPr>
              <a:t>find the z , using the formula.</a:t>
            </a:r>
          </a:p>
          <a:p>
            <a:r>
              <a:rPr lang="en-US" sz="2400" b="1" dirty="0" smtClean="0">
                <a:solidFill>
                  <a:srgbClr val="C00000"/>
                </a:solidFill>
                <a:latin typeface="Times New Roman" pitchFamily="18" charset="0"/>
                <a:cs typeface="Times New Roman" pitchFamily="18" charset="0"/>
              </a:rPr>
              <a:t>Second Step: </a:t>
            </a:r>
            <a:r>
              <a:rPr lang="en-US" sz="2400" dirty="0" smtClean="0">
                <a:latin typeface="Times New Roman" pitchFamily="18" charset="0"/>
                <a:cs typeface="Times New Roman" pitchFamily="18" charset="0"/>
              </a:rPr>
              <a:t>draw the figure and Shading the area.</a:t>
            </a:r>
          </a:p>
          <a:p>
            <a:r>
              <a:rPr lang="en-US" sz="2400" b="1" dirty="0" smtClean="0">
                <a:solidFill>
                  <a:srgbClr val="C00000"/>
                </a:solidFill>
                <a:latin typeface="Times New Roman" pitchFamily="18" charset="0"/>
                <a:cs typeface="Times New Roman" pitchFamily="18" charset="0"/>
              </a:rPr>
              <a:t>Third Step : </a:t>
            </a:r>
            <a:r>
              <a:rPr lang="en-US" sz="2400" dirty="0" smtClean="0">
                <a:latin typeface="Times New Roman" pitchFamily="18" charset="0"/>
                <a:cs typeface="Times New Roman" pitchFamily="18" charset="0"/>
              </a:rPr>
              <a:t>find the areas under ,using table 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 y="0"/>
            <a:ext cx="9220200" cy="2895600"/>
          </a:xfrm>
          <a:prstGeom prst="rect">
            <a:avLst/>
          </a:prstGeom>
        </p:spPr>
        <p:txBody>
          <a:bodyPr vert="horz">
            <a:normAutofit fontScale="92500" lnSpcReduction="1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800" b="1"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Example 6-13: </a:t>
            </a:r>
            <a:r>
              <a:rPr kumimoji="0" lang="en-US" sz="2400" b="0" u="none" strike="noStrike" kern="1200" cap="none" spc="0" normalizeH="0" baseline="0" noProof="0" dirty="0" smtClean="0">
                <a:ln>
                  <a:noFill/>
                </a:ln>
                <a:solidFill>
                  <a:srgbClr val="660066"/>
                </a:solidFill>
                <a:effectLst/>
                <a:uLnTx/>
                <a:uFillTx/>
                <a:latin typeface="Times New Roman" pitchFamily="18" charset="0"/>
                <a:ea typeface="+mn-ea"/>
                <a:cs typeface="Times New Roman" pitchFamily="18" charset="0"/>
              </a:rPr>
              <a:t>Hours That Children Watch Television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sz="2600" b="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A. C. Neilsen reported that children between the ages of 2 and 5 watch an average of 25 hours of television per week. Assume the variable is normally distributed and the standard deviation is 3 hours. If 20 children between the ages 2 and 5 are randomly selected</a:t>
            </a:r>
            <a:r>
              <a:rPr kumimoji="0" lang="en-US" sz="2600" b="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600" b="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find the probability that </a:t>
            </a:r>
            <a:r>
              <a:rPr kumimoji="0" lang="en-US" sz="2600" b="1" u="sng"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the mean</a:t>
            </a:r>
            <a:r>
              <a:rPr kumimoji="0" lang="en-US" sz="2600" b="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of the number of hours they watch television will be greater than 26.3 hours?</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800" b="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Solution:</a:t>
            </a:r>
          </a:p>
        </p:txBody>
      </p:sp>
      <p:sp>
        <p:nvSpPr>
          <p:cNvPr id="5" name="Rectangle 4"/>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txBox="1">
            <a:spLocks noChangeArrowheads="1"/>
          </p:cNvSpPr>
          <p:nvPr/>
        </p:nvSpPr>
        <p:spPr>
          <a:xfrm>
            <a:off x="-76200" y="3048000"/>
            <a:ext cx="8915400" cy="3048000"/>
          </a:xfrm>
          <a:prstGeom prst="rect">
            <a:avLst/>
          </a:prstGeom>
          <a:noFill/>
        </p:spPr>
        <p:txBody>
          <a:bodyPr vert="horz">
            <a:normAutofit/>
          </a:bodyPr>
          <a:lstStyle/>
          <a:p>
            <a:pPr marL="624078" marR="0" lvl="0" indent="-514350" algn="l" defTabSz="914400" rtl="0" eaLnBrk="1" fontAlgn="auto" latinLnBrk="0" hangingPunct="1">
              <a:lnSpc>
                <a:spcPct val="100000"/>
              </a:lnSpc>
              <a:spcBef>
                <a:spcPts val="400"/>
              </a:spcBef>
              <a:spcAft>
                <a:spcPts val="0"/>
              </a:spcAft>
              <a:buClr>
                <a:schemeClr val="accent1"/>
              </a:buClr>
              <a:buSzPct val="68000"/>
              <a:tabLst/>
              <a:defRPr/>
            </a:pPr>
            <a:r>
              <a:rPr lang="en-US" altLang="en-US" sz="3000" i="1" dirty="0" smtClean="0">
                <a:latin typeface="Times New Roman" pitchFamily="18" charset="0"/>
                <a:cs typeface="Times New Roman" pitchFamily="18" charset="0"/>
              </a:rPr>
              <a:t>                   </a:t>
            </a:r>
          </a:p>
          <a:p>
            <a:pPr marL="624078" marR="0" lvl="0" indent="-514350" algn="l" defTabSz="914400" rtl="0" eaLnBrk="1" fontAlgn="auto" latinLnBrk="0" hangingPunct="1">
              <a:lnSpc>
                <a:spcPct val="100000"/>
              </a:lnSpc>
              <a:spcBef>
                <a:spcPts val="400"/>
              </a:spcBef>
              <a:spcAft>
                <a:spcPts val="0"/>
              </a:spcAft>
              <a:buClr>
                <a:schemeClr val="accent1"/>
              </a:buClr>
              <a:buSzPct val="68000"/>
              <a:tabLst/>
              <a:defRPr/>
            </a:pPr>
            <a:endParaRPr kumimoji="0" lang="en-US" alt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alt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altLang="en-US" sz="3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6627" name="Rectangle 3"/>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76200" y="3743980"/>
            <a:ext cx="3969356"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1</a:t>
            </a:r>
            <a:r>
              <a:rPr lang="en-US" sz="2800" dirty="0" smtClean="0">
                <a:solidFill>
                  <a:schemeClr val="accent2"/>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Find the z value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31"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4565780"/>
            <a:ext cx="5943600" cy="1301620"/>
          </a:xfrm>
          <a:prstGeom prst="rect">
            <a:avLst/>
          </a:prstGeom>
          <a:noFill/>
        </p:spPr>
      </p:pic>
      <p:sp>
        <p:nvSpPr>
          <p:cNvPr id="26633" name="Rectangle 9"/>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2530" name="Object 2"/>
          <p:cNvGraphicFramePr>
            <a:graphicFrameLocks noChangeAspect="1"/>
          </p:cNvGraphicFramePr>
          <p:nvPr/>
        </p:nvGraphicFramePr>
        <p:xfrm>
          <a:off x="187325" y="2849563"/>
          <a:ext cx="4852988" cy="731837"/>
        </p:xfrm>
        <a:graphic>
          <a:graphicData uri="http://schemas.openxmlformats.org/presentationml/2006/ole">
            <p:oleObj spid="_x0000_s38914" name="Equation" r:id="rId4" imgW="1917360" imgH="3301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06205"/>
            <a:ext cx="8915400" cy="1384995"/>
          </a:xfrm>
          <a:prstGeom prst="rect">
            <a:avLst/>
          </a:prstGeom>
        </p:spPr>
        <p:txBody>
          <a:bodyPr wrap="square">
            <a:spAutoFit/>
          </a:bodyPr>
          <a:lstStyle/>
          <a:p>
            <a:pPr marL="365760" lvl="0" indent="-256032">
              <a:spcBef>
                <a:spcPts val="400"/>
              </a:spcBef>
              <a:buClr>
                <a:schemeClr val="accent1"/>
              </a:buClr>
              <a:buSzPct val="68000"/>
              <a:defRPr/>
            </a:pPr>
            <a:r>
              <a:rPr lang="en-US" altLang="en-US" sz="2800" dirty="0" smtClean="0">
                <a:latin typeface="Times New Roman" pitchFamily="18" charset="0"/>
                <a:cs typeface="Times New Roman" pitchFamily="18" charset="0"/>
              </a:rPr>
              <a:t> </a:t>
            </a:r>
            <a:r>
              <a:rPr lang="en-US" altLang="en-US" sz="2800" i="1" dirty="0" smtClean="0">
                <a:latin typeface="Times New Roman" pitchFamily="18" charset="0"/>
                <a:cs typeface="Times New Roman" pitchFamily="18" charset="0"/>
              </a:rPr>
              <a:t>P</a:t>
            </a:r>
            <a:r>
              <a:rPr lang="en-US" altLang="en-US" sz="2800" dirty="0" smtClean="0">
                <a:latin typeface="Times New Roman" pitchFamily="18" charset="0"/>
                <a:cs typeface="Times New Roman" pitchFamily="18" charset="0"/>
              </a:rPr>
              <a:t>(</a:t>
            </a:r>
            <a:r>
              <a:rPr lang="en-US" altLang="en-US" sz="2800" i="1" dirty="0" smtClean="0">
                <a:latin typeface="Times New Roman" pitchFamily="18" charset="0"/>
                <a:cs typeface="Times New Roman" pitchFamily="18" charset="0"/>
              </a:rPr>
              <a:t>z</a:t>
            </a:r>
            <a:r>
              <a:rPr lang="en-US" altLang="en-US" sz="2800" dirty="0" smtClean="0">
                <a:latin typeface="Times New Roman" pitchFamily="18" charset="0"/>
                <a:cs typeface="Times New Roman" pitchFamily="18" charset="0"/>
              </a:rPr>
              <a:t> &gt; 1.94) = 1.000 – 0.9738 = 0.0262.  That is, the probability of obtaining a sample mean greater than 26.3 is 0.0262 = 2.62%.</a:t>
            </a:r>
          </a:p>
        </p:txBody>
      </p:sp>
      <p:sp>
        <p:nvSpPr>
          <p:cNvPr id="2022" name="Freeform 789"/>
          <p:cNvSpPr>
            <a:spLocks/>
          </p:cNvSpPr>
          <p:nvPr/>
        </p:nvSpPr>
        <p:spPr bwMode="auto">
          <a:xfrm>
            <a:off x="6543675" y="4929188"/>
            <a:ext cx="95250" cy="36512"/>
          </a:xfrm>
          <a:custGeom>
            <a:avLst/>
            <a:gdLst>
              <a:gd name="T0" fmla="*/ 60 w 60"/>
              <a:gd name="T1" fmla="*/ 23 h 23"/>
              <a:gd name="T2" fmla="*/ 60 w 60"/>
              <a:gd name="T3" fmla="*/ 8 h 23"/>
              <a:gd name="T4" fmla="*/ 0 w 60"/>
              <a:gd name="T5" fmla="*/ 0 h 23"/>
              <a:gd name="T6" fmla="*/ 60 w 60"/>
              <a:gd name="T7" fmla="*/ 23 h 23"/>
              <a:gd name="T8" fmla="*/ 0 60000 65536"/>
              <a:gd name="T9" fmla="*/ 0 60000 65536"/>
              <a:gd name="T10" fmla="*/ 0 60000 65536"/>
              <a:gd name="T11" fmla="*/ 0 60000 65536"/>
              <a:gd name="T12" fmla="*/ 0 w 60"/>
              <a:gd name="T13" fmla="*/ 0 h 23"/>
              <a:gd name="T14" fmla="*/ 60 w 60"/>
              <a:gd name="T15" fmla="*/ 23 h 23"/>
            </a:gdLst>
            <a:ahLst/>
            <a:cxnLst>
              <a:cxn ang="T8">
                <a:pos x="T0" y="T1"/>
              </a:cxn>
              <a:cxn ang="T9">
                <a:pos x="T2" y="T3"/>
              </a:cxn>
              <a:cxn ang="T10">
                <a:pos x="T4" y="T5"/>
              </a:cxn>
              <a:cxn ang="T11">
                <a:pos x="T6" y="T7"/>
              </a:cxn>
            </a:cxnLst>
            <a:rect l="T12" t="T13" r="T14" b="T15"/>
            <a:pathLst>
              <a:path w="60" h="23">
                <a:moveTo>
                  <a:pt x="60" y="23"/>
                </a:moveTo>
                <a:lnTo>
                  <a:pt x="60" y="8"/>
                </a:lnTo>
                <a:lnTo>
                  <a:pt x="0" y="0"/>
                </a:lnTo>
                <a:lnTo>
                  <a:pt x="60" y="23"/>
                </a:lnTo>
                <a:close/>
              </a:path>
            </a:pathLst>
          </a:custGeom>
          <a:solidFill>
            <a:srgbClr val="FF00FF"/>
          </a:solidFill>
          <a:ln w="9525">
            <a:noFill/>
            <a:round/>
            <a:headEnd/>
            <a:tailEnd/>
          </a:ln>
        </p:spPr>
        <p:txBody>
          <a:bodyPr/>
          <a:lstStyle/>
          <a:p>
            <a:endParaRPr lang="en-US"/>
          </a:p>
        </p:txBody>
      </p:sp>
      <p:grpSp>
        <p:nvGrpSpPr>
          <p:cNvPr id="2" name="Group 2035"/>
          <p:cNvGrpSpPr/>
          <p:nvPr/>
        </p:nvGrpSpPr>
        <p:grpSpPr>
          <a:xfrm>
            <a:off x="2133600" y="685800"/>
            <a:ext cx="4419600" cy="2743200"/>
            <a:chOff x="2438400" y="304800"/>
            <a:chExt cx="3962400" cy="2286000"/>
          </a:xfrm>
        </p:grpSpPr>
        <p:grpSp>
          <p:nvGrpSpPr>
            <p:cNvPr id="3" name="Group 2026"/>
            <p:cNvGrpSpPr/>
            <p:nvPr/>
          </p:nvGrpSpPr>
          <p:grpSpPr>
            <a:xfrm>
              <a:off x="2438400" y="304800"/>
              <a:ext cx="3962400" cy="2286000"/>
              <a:chOff x="5617458" y="332656"/>
              <a:chExt cx="3203014" cy="1656184"/>
            </a:xfrm>
          </p:grpSpPr>
          <p:pic>
            <p:nvPicPr>
              <p:cNvPr id="2028" name="Picture 2027" descr="87.jpg"/>
              <p:cNvPicPr>
                <a:picLocks noChangeAspect="1"/>
              </p:cNvPicPr>
              <p:nvPr/>
            </p:nvPicPr>
            <p:blipFill>
              <a:blip r:embed="rId2" cstate="print"/>
              <a:stretch>
                <a:fillRect/>
              </a:stretch>
            </p:blipFill>
            <p:spPr>
              <a:xfrm rot="10966163">
                <a:off x="5617458" y="336795"/>
                <a:ext cx="3191256" cy="1623060"/>
              </a:xfrm>
              <a:prstGeom prst="rect">
                <a:avLst/>
              </a:prstGeom>
            </p:spPr>
          </p:pic>
          <p:sp>
            <p:nvSpPr>
              <p:cNvPr id="2033" name="Rectangle 2032"/>
              <p:cNvSpPr/>
              <p:nvPr/>
            </p:nvSpPr>
            <p:spPr>
              <a:xfrm>
                <a:off x="5652120" y="332656"/>
                <a:ext cx="3168352" cy="1656184"/>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034" name="Rectangle 2033"/>
            <p:cNvSpPr/>
            <p:nvPr/>
          </p:nvSpPr>
          <p:spPr>
            <a:xfrm>
              <a:off x="4800600" y="2133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1.94</a:t>
              </a:r>
              <a:endParaRPr lang="en-US" b="1" dirty="0">
                <a:solidFill>
                  <a:schemeClr val="tx1"/>
                </a:solidFill>
                <a:latin typeface="Times New Roman" pitchFamily="18" charset="0"/>
                <a:cs typeface="Times New Roman" pitchFamily="18" charset="0"/>
              </a:endParaRPr>
            </a:p>
          </p:txBody>
        </p:sp>
        <p:sp>
          <p:nvSpPr>
            <p:cNvPr id="2035" name="Rectangle 2034"/>
            <p:cNvSpPr/>
            <p:nvPr/>
          </p:nvSpPr>
          <p:spPr>
            <a:xfrm>
              <a:off x="4191000" y="2133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Times New Roman" pitchFamily="18" charset="0"/>
                  <a:cs typeface="Times New Roman" pitchFamily="18" charset="0"/>
                </a:rPr>
                <a:t>0</a:t>
              </a:r>
              <a:endParaRPr lang="en-US" sz="1200" b="1" dirty="0">
                <a:solidFill>
                  <a:schemeClr val="tx1"/>
                </a:solidFill>
                <a:latin typeface="Times New Roman" pitchFamily="18" charset="0"/>
                <a:cs typeface="Times New Roman" pitchFamily="18" charset="0"/>
              </a:endParaRPr>
            </a:p>
          </p:txBody>
        </p:sp>
      </p:grpSp>
      <p:sp>
        <p:nvSpPr>
          <p:cNvPr id="2037" name="Rectangle 2036"/>
          <p:cNvSpPr/>
          <p:nvPr/>
        </p:nvSpPr>
        <p:spPr>
          <a:xfrm>
            <a:off x="76200" y="0"/>
            <a:ext cx="3685624"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2 </a:t>
            </a:r>
            <a:r>
              <a:rPr lang="en-US" sz="2800" dirty="0" smtClean="0">
                <a:latin typeface="Times New Roman" pitchFamily="18" charset="0"/>
                <a:cs typeface="Times New Roman" pitchFamily="18" charset="0"/>
              </a:rPr>
              <a:t>:Draw the figure</a:t>
            </a:r>
            <a:endParaRPr lang="en-US" sz="2800" dirty="0">
              <a:latin typeface="Times New Roman" pitchFamily="18" charset="0"/>
              <a:cs typeface="Times New Roman" pitchFamily="18" charset="0"/>
            </a:endParaRPr>
          </a:p>
        </p:txBody>
      </p:sp>
      <p:sp>
        <p:nvSpPr>
          <p:cNvPr id="2039" name="Rectangle 2038"/>
          <p:cNvSpPr/>
          <p:nvPr/>
        </p:nvSpPr>
        <p:spPr>
          <a:xfrm>
            <a:off x="48864" y="3733800"/>
            <a:ext cx="5336717" cy="523220"/>
          </a:xfrm>
          <a:prstGeom prst="rect">
            <a:avLst/>
          </a:prstGeom>
        </p:spPr>
        <p:txBody>
          <a:bodyPr wrap="none">
            <a:spAutoFit/>
          </a:bodyPr>
          <a:lstStyle/>
          <a:p>
            <a:r>
              <a:rPr lang="en-US" sz="2800" b="1" dirty="0" smtClean="0">
                <a:solidFill>
                  <a:schemeClr val="accent2"/>
                </a:solidFill>
                <a:latin typeface="Times New Roman" pitchFamily="18" charset="0"/>
                <a:cs typeface="Times New Roman" pitchFamily="18" charset="0"/>
              </a:rPr>
              <a:t>Step 3 </a:t>
            </a:r>
            <a:r>
              <a:rPr lang="en-US" sz="2800" dirty="0" smtClean="0">
                <a:latin typeface="Times New Roman" pitchFamily="18" charset="0"/>
                <a:cs typeface="Times New Roman" pitchFamily="18" charset="0"/>
              </a:rPr>
              <a:t>:Find the area ,using table E.</a:t>
            </a:r>
            <a:endParaRPr lang="en-US" sz="2800" dirty="0">
              <a:latin typeface="Times New Roman" pitchFamily="18" charset="0"/>
              <a:cs typeface="Times New Roman" pitchFamily="18" charset="0"/>
            </a:endParaRPr>
          </a:p>
        </p:txBody>
      </p:sp>
      <p:sp>
        <p:nvSpPr>
          <p:cNvPr id="12" name="Rectangle 11"/>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33528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Example 6-14:</a:t>
            </a:r>
            <a:endParaRPr kumimoji="0" lang="en-US" sz="2800" b="1" i="0" u="none" strike="noStrike" kern="1200" cap="none" spc="0" normalizeH="0" baseline="0" noProof="0" dirty="0" smtClean="0">
              <a:ln>
                <a:noFill/>
              </a:ln>
              <a:solidFill>
                <a:srgbClr val="660066"/>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average age</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of a vehicle registered in the United States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is 8 years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or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96</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months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Assume the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standard deviation is 16 months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If a </a:t>
            </a:r>
            <a:r>
              <a:rPr kumimoji="0" lang="en-US" sz="2400" b="0" i="0" u="none" strike="noStrike" kern="1200" cap="none" spc="0" normalizeH="0" baseline="0" noProof="0" dirty="0" smtClean="0">
                <a:ln>
                  <a:noFill/>
                </a:ln>
                <a:solidFill>
                  <a:srgbClr val="CC0000"/>
                </a:solidFill>
                <a:effectLst/>
                <a:uLnTx/>
                <a:uFillTx/>
                <a:latin typeface="Times New Roman" pitchFamily="18" charset="0"/>
                <a:ea typeface="+mn-ea"/>
                <a:cs typeface="Times New Roman" pitchFamily="18" charset="0"/>
              </a:rPr>
              <a:t>random sample of 36 vehicles is selected</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find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the probability that </a:t>
            </a:r>
            <a:r>
              <a:rPr kumimoji="0" lang="en-US" sz="2400" b="1" i="0" u="sng" strike="noStrike" kern="1200" cap="none" spc="0" normalizeH="0" baseline="0" noProof="0" dirty="0" smtClean="0">
                <a:ln>
                  <a:noFill/>
                </a:ln>
                <a:solidFill>
                  <a:srgbClr val="CC0000"/>
                </a:solidFill>
                <a:effectLst/>
                <a:uLnTx/>
                <a:uFillTx/>
                <a:latin typeface="Times New Roman" pitchFamily="18" charset="0"/>
                <a:ea typeface="+mn-ea"/>
                <a:cs typeface="Times New Roman" pitchFamily="18" charset="0"/>
              </a:rPr>
              <a:t>the mean</a:t>
            </a:r>
            <a:r>
              <a:rPr kumimoji="0" lang="en-US" sz="2400" b="0" i="0" u="none" strike="noStrike" kern="1200" cap="none" spc="0" normalizeH="0" baseline="0" noProof="0" dirty="0" smtClean="0">
                <a:ln>
                  <a:noFill/>
                </a:ln>
                <a:solidFill>
                  <a:srgbClr val="CC0000"/>
                </a:solidFill>
                <a:effectLst/>
                <a:uLnTx/>
                <a:uFillTx/>
                <a:latin typeface="Times New Roman" pitchFamily="18" charset="0"/>
                <a:ea typeface="+mn-ea"/>
                <a:cs typeface="Times New Roman" pitchFamily="18" charset="0"/>
              </a:rPr>
              <a:t> of their age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is between 90 and 100 months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en-US" sz="2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800" b="0"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Solution:</a:t>
            </a:r>
          </a:p>
        </p:txBody>
      </p:sp>
      <p:sp>
        <p:nvSpPr>
          <p:cNvPr id="5" name="Rectangle 4"/>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6" name="Rectangle 5"/>
          <p:cNvSpPr/>
          <p:nvPr/>
        </p:nvSpPr>
        <p:spPr>
          <a:xfrm>
            <a:off x="0" y="3210580"/>
            <a:ext cx="4750018"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1</a:t>
            </a:r>
            <a:r>
              <a:rPr lang="en-US" sz="2800" dirty="0" smtClean="0">
                <a:latin typeface="Times New Roman" pitchFamily="18" charset="0"/>
                <a:cs typeface="Times New Roman" pitchFamily="18" charset="0"/>
              </a:rPr>
              <a:t> : Find the two z values .</a:t>
            </a:r>
            <a:endParaRPr lang="en-US" sz="2800" dirty="0">
              <a:latin typeface="Times New Roman" pitchFamily="18" charset="0"/>
              <a:cs typeface="Times New Roman" pitchFamily="18"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9" name="Rectangle 3"/>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2" name="Rectangle 6"/>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3"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5024437"/>
            <a:ext cx="3810000" cy="1071563"/>
          </a:xfrm>
          <a:prstGeom prst="rect">
            <a:avLst/>
          </a:prstGeom>
          <a:noFill/>
        </p:spPr>
      </p:pic>
      <p:sp>
        <p:nvSpPr>
          <p:cNvPr id="24585" name="Rectangle 9"/>
          <p:cNvSpPr>
            <a:spLocks noChangeArrowheads="1"/>
          </p:cNvSpPr>
          <p:nvPr/>
        </p:nvSpPr>
        <p:spPr bwMode="auto">
          <a:xfrm>
            <a:off x="0" y="1590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6"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5036" y="3810000"/>
            <a:ext cx="4045964" cy="1065198"/>
          </a:xfrm>
          <a:prstGeom prst="rect">
            <a:avLst/>
          </a:prstGeom>
          <a:noFill/>
        </p:spPr>
      </p:pic>
      <p:sp>
        <p:nvSpPr>
          <p:cNvPr id="24588" name="Rectangle 12"/>
          <p:cNvSpPr>
            <a:spLocks noChangeArrowheads="1"/>
          </p:cNvSpPr>
          <p:nvPr/>
        </p:nvSpPr>
        <p:spPr bwMode="auto">
          <a:xfrm>
            <a:off x="0" y="1590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3554" name="Object 2"/>
          <p:cNvGraphicFramePr>
            <a:graphicFrameLocks noChangeAspect="1"/>
          </p:cNvGraphicFramePr>
          <p:nvPr/>
        </p:nvGraphicFramePr>
        <p:xfrm>
          <a:off x="228599" y="2401172"/>
          <a:ext cx="5181601" cy="621427"/>
        </p:xfrm>
        <a:graphic>
          <a:graphicData uri="http://schemas.openxmlformats.org/presentationml/2006/ole">
            <p:oleObj spid="_x0000_s39938" name="Equation" r:id="rId5" imgW="2476440" imgH="3045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3685624"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2 </a:t>
            </a:r>
            <a:r>
              <a:rPr lang="en-US" sz="2800" dirty="0" smtClean="0">
                <a:latin typeface="Times New Roman" pitchFamily="18" charset="0"/>
                <a:cs typeface="Times New Roman" pitchFamily="18" charset="0"/>
              </a:rPr>
              <a:t>:Draw the figure</a:t>
            </a:r>
            <a:endParaRPr lang="en-US" sz="2800" dirty="0">
              <a:latin typeface="Times New Roman" pitchFamily="18" charset="0"/>
              <a:cs typeface="Times New Roman" pitchFamily="18" charset="0"/>
            </a:endParaRPr>
          </a:p>
        </p:txBody>
      </p:sp>
      <p:sp>
        <p:nvSpPr>
          <p:cNvPr id="5" name="TextBox 4"/>
          <p:cNvSpPr txBox="1"/>
          <p:nvPr/>
        </p:nvSpPr>
        <p:spPr>
          <a:xfrm>
            <a:off x="0" y="3886200"/>
            <a:ext cx="85344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P(-2.25&lt;Z&lt;1.50)=P(Z&lt;1.50)-P(Z&lt;-2.25) =0.9332-0.0122</a:t>
            </a:r>
          </a:p>
          <a:p>
            <a:r>
              <a:rPr lang="en-US" sz="2800" dirty="0" smtClean="0">
                <a:latin typeface="Times New Roman" pitchFamily="18" charset="0"/>
                <a:cs typeface="Times New Roman" pitchFamily="18" charset="0"/>
              </a:rPr>
              <a:t>                       =0.9210 or 92.1 %</a:t>
            </a:r>
            <a:endParaRPr lang="en-US" sz="2800" dirty="0">
              <a:latin typeface="Times New Roman" pitchFamily="18" charset="0"/>
              <a:cs typeface="Times New Roman" pitchFamily="18" charset="0"/>
            </a:endParaRPr>
          </a:p>
        </p:txBody>
      </p:sp>
      <p:grpSp>
        <p:nvGrpSpPr>
          <p:cNvPr id="2" name="Group 5"/>
          <p:cNvGrpSpPr/>
          <p:nvPr/>
        </p:nvGrpSpPr>
        <p:grpSpPr>
          <a:xfrm>
            <a:off x="2286000" y="533400"/>
            <a:ext cx="3962400" cy="2743200"/>
            <a:chOff x="5940152" y="4653136"/>
            <a:chExt cx="2592288" cy="1512168"/>
          </a:xfrm>
        </p:grpSpPr>
        <p:pic>
          <p:nvPicPr>
            <p:cNvPr id="7" name="Picture 6" descr="65.jpg"/>
            <p:cNvPicPr>
              <a:picLocks noChangeAspect="1"/>
            </p:cNvPicPr>
            <p:nvPr/>
          </p:nvPicPr>
          <p:blipFill>
            <a:blip r:embed="rId2" cstate="print"/>
            <a:stretch>
              <a:fillRect/>
            </a:stretch>
          </p:blipFill>
          <p:spPr>
            <a:xfrm rot="10955312">
              <a:off x="5941340" y="4728486"/>
              <a:ext cx="2589643" cy="1295390"/>
            </a:xfrm>
            <a:prstGeom prst="rect">
              <a:avLst/>
            </a:prstGeom>
          </p:spPr>
        </p:pic>
        <p:sp>
          <p:nvSpPr>
            <p:cNvPr id="8" name="Rectangle 7"/>
            <p:cNvSpPr/>
            <p:nvPr/>
          </p:nvSpPr>
          <p:spPr>
            <a:xfrm>
              <a:off x="5940152" y="4653136"/>
              <a:ext cx="2592288" cy="1512168"/>
            </a:xfrm>
            <a:prstGeom prst="rect">
              <a:avLst/>
            </a:prstGeom>
            <a:noFill/>
            <a:ln w="57150">
              <a:solidFill>
                <a:srgbClr val="80008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Rectangle 8"/>
          <p:cNvSpPr/>
          <p:nvPr/>
        </p:nvSpPr>
        <p:spPr>
          <a:xfrm>
            <a:off x="48864" y="3352800"/>
            <a:ext cx="5336717" cy="523220"/>
          </a:xfrm>
          <a:prstGeom prst="rect">
            <a:avLst/>
          </a:prstGeom>
        </p:spPr>
        <p:txBody>
          <a:bodyPr wrap="none">
            <a:spAutoFit/>
          </a:bodyPr>
          <a:lstStyle/>
          <a:p>
            <a:r>
              <a:rPr lang="en-US" sz="2800" b="1" dirty="0" smtClean="0">
                <a:solidFill>
                  <a:schemeClr val="accent2"/>
                </a:solidFill>
                <a:latin typeface="Times New Roman" pitchFamily="18" charset="0"/>
                <a:cs typeface="Times New Roman" pitchFamily="18" charset="0"/>
              </a:rPr>
              <a:t>Step 3 </a:t>
            </a:r>
            <a:r>
              <a:rPr lang="en-US" sz="2800" dirty="0" smtClean="0">
                <a:latin typeface="Times New Roman" pitchFamily="18" charset="0"/>
                <a:cs typeface="Times New Roman" pitchFamily="18" charset="0"/>
              </a:rPr>
              <a:t>:Find the area ,using table E.</a:t>
            </a:r>
            <a:endParaRPr lang="en-US" sz="2800" dirty="0">
              <a:latin typeface="Times New Roman" pitchFamily="18" charset="0"/>
              <a:cs typeface="Times New Roman" pitchFamily="18" charset="0"/>
            </a:endParaRPr>
          </a:p>
        </p:txBody>
      </p:sp>
      <p:sp>
        <p:nvSpPr>
          <p:cNvPr id="10" name="Rectangle 9"/>
          <p:cNvSpPr/>
          <p:nvPr/>
        </p:nvSpPr>
        <p:spPr>
          <a:xfrm>
            <a:off x="4724400" y="2529840"/>
            <a:ext cx="594946"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itchFamily="18" charset="0"/>
                <a:cs typeface="Times New Roman" pitchFamily="18" charset="0"/>
              </a:rPr>
              <a:t>1.50</a:t>
            </a:r>
            <a:endParaRPr lang="en-US" sz="1600" b="1" dirty="0">
              <a:solidFill>
                <a:schemeClr val="tx1"/>
              </a:solidFill>
              <a:latin typeface="Times New Roman" pitchFamily="18" charset="0"/>
              <a:cs typeface="Times New Roman" pitchFamily="18" charset="0"/>
            </a:endParaRPr>
          </a:p>
        </p:txBody>
      </p:sp>
      <p:sp>
        <p:nvSpPr>
          <p:cNvPr id="11" name="Rectangle 10"/>
          <p:cNvSpPr/>
          <p:nvPr/>
        </p:nvSpPr>
        <p:spPr>
          <a:xfrm>
            <a:off x="3276600" y="2514600"/>
            <a:ext cx="762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itchFamily="18" charset="0"/>
                <a:cs typeface="Times New Roman" pitchFamily="18" charset="0"/>
              </a:rPr>
              <a:t>-2.25</a:t>
            </a:r>
            <a:endParaRPr lang="en-US" sz="1600" b="1" dirty="0">
              <a:solidFill>
                <a:schemeClr val="tx1"/>
              </a:solidFill>
              <a:latin typeface="Times New Roman" pitchFamily="18" charset="0"/>
              <a:cs typeface="Times New Roman" pitchFamily="18" charset="0"/>
            </a:endParaRPr>
          </a:p>
        </p:txBody>
      </p:sp>
      <p:sp>
        <p:nvSpPr>
          <p:cNvPr id="12" name="Rectangle 11"/>
          <p:cNvSpPr/>
          <p:nvPr/>
        </p:nvSpPr>
        <p:spPr>
          <a:xfrm>
            <a:off x="3977054" y="2514600"/>
            <a:ext cx="594946"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itchFamily="18" charset="0"/>
                <a:cs typeface="Times New Roman" pitchFamily="18" charset="0"/>
              </a:rPr>
              <a:t>0</a:t>
            </a:r>
            <a:endParaRPr lang="en-US" sz="1600" b="1" dirty="0">
              <a:solidFill>
                <a:schemeClr val="tx1"/>
              </a:solidFill>
              <a:latin typeface="Times New Roman" pitchFamily="18" charset="0"/>
              <a:cs typeface="Times New Roman" pitchFamily="18" charset="0"/>
            </a:endParaRPr>
          </a:p>
        </p:txBody>
      </p:sp>
      <p:sp>
        <p:nvSpPr>
          <p:cNvPr id="13" name="TextBox 12"/>
          <p:cNvSpPr txBox="1"/>
          <p:nvPr/>
        </p:nvSpPr>
        <p:spPr>
          <a:xfrm>
            <a:off x="0" y="5036403"/>
            <a:ext cx="90678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 probability of obtaining a sample mean between 90 and 100 months is 92.1%; that is ,</a:t>
            </a:r>
            <a:r>
              <a:rPr lang="en-US" sz="2400" dirty="0" smtClean="0">
                <a:solidFill>
                  <a:schemeClr val="accent2"/>
                </a:solidFill>
                <a:latin typeface="Times New Roman" pitchFamily="18" charset="0"/>
                <a:cs typeface="Times New Roman" pitchFamily="18" charset="0"/>
              </a:rPr>
              <a:t>P(90 &lt;X&lt;100)= 92.1%</a:t>
            </a:r>
            <a:endParaRPr lang="en-US" sz="2400" dirty="0">
              <a:solidFill>
                <a:schemeClr val="accent2"/>
              </a:solidFill>
              <a:latin typeface="Times New Roman" pitchFamily="18" charset="0"/>
              <a:cs typeface="Times New Roman" pitchFamily="18" charset="0"/>
            </a:endParaRPr>
          </a:p>
        </p:txBody>
      </p:sp>
      <p:sp>
        <p:nvSpPr>
          <p:cNvPr id="14" name="Rectangle 13"/>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4400" y="685800"/>
            <a:ext cx="7467600" cy="4724400"/>
            <a:chOff x="2209800" y="2281238"/>
            <a:chExt cx="6096000" cy="3890962"/>
          </a:xfrm>
        </p:grpSpPr>
        <p:sp>
          <p:nvSpPr>
            <p:cNvPr id="6" name="Rectangle 8"/>
            <p:cNvSpPr>
              <a:spLocks noChangeArrowheads="1"/>
            </p:cNvSpPr>
            <p:nvPr/>
          </p:nvSpPr>
          <p:spPr bwMode="auto">
            <a:xfrm>
              <a:off x="2209800" y="2286000"/>
              <a:ext cx="6096000" cy="3886200"/>
            </a:xfrm>
            <a:prstGeom prst="rect">
              <a:avLst/>
            </a:prstGeom>
            <a:solidFill>
              <a:schemeClr val="bg1"/>
            </a:solidFill>
            <a:ln w="50800">
              <a:solidFill>
                <a:srgbClr val="336600"/>
              </a:solidFill>
              <a:miter lim="800000"/>
              <a:headEnd/>
              <a:tailEnd/>
            </a:ln>
            <a:effectLst>
              <a:outerShdw dist="107763" dir="2700000" algn="ctr" rotWithShape="0">
                <a:srgbClr val="336600"/>
              </a:outerShdw>
            </a:effectLst>
          </p:spPr>
          <p:txBody>
            <a:bodyPr wrap="none" anchor="ctr"/>
            <a:lstStyle/>
            <a:p>
              <a:endParaRPr lang="en-US" sz="2400">
                <a:latin typeface="Times New Roman" pitchFamily="18" charset="0"/>
                <a:cs typeface="Times New Roman" pitchFamily="18" charset="0"/>
              </a:endParaRPr>
            </a:p>
          </p:txBody>
        </p:sp>
        <p:grpSp>
          <p:nvGrpSpPr>
            <p:cNvPr id="7" name="Group 54"/>
            <p:cNvGrpSpPr/>
            <p:nvPr/>
          </p:nvGrpSpPr>
          <p:grpSpPr>
            <a:xfrm>
              <a:off x="2397125" y="2281238"/>
              <a:ext cx="5696534" cy="3702690"/>
              <a:chOff x="2397125" y="2281238"/>
              <a:chExt cx="5696534" cy="3702690"/>
            </a:xfrm>
          </p:grpSpPr>
          <p:grpSp>
            <p:nvGrpSpPr>
              <p:cNvPr id="8" name="Group 53"/>
              <p:cNvGrpSpPr/>
              <p:nvPr/>
            </p:nvGrpSpPr>
            <p:grpSpPr>
              <a:xfrm>
                <a:off x="2397125" y="2281238"/>
                <a:ext cx="5696534" cy="304178"/>
                <a:chOff x="2397125" y="2281238"/>
                <a:chExt cx="5696534" cy="304178"/>
              </a:xfrm>
            </p:grpSpPr>
            <p:sp>
              <p:nvSpPr>
                <p:cNvPr id="28" name="Rectangle 26"/>
                <p:cNvSpPr>
                  <a:spLocks noChangeArrowheads="1"/>
                </p:cNvSpPr>
                <p:nvPr/>
              </p:nvSpPr>
              <p:spPr bwMode="auto">
                <a:xfrm>
                  <a:off x="2397125" y="2281238"/>
                  <a:ext cx="389955" cy="304178"/>
                </a:xfrm>
                <a:prstGeom prst="rect">
                  <a:avLst/>
                </a:prstGeom>
                <a:noFill/>
                <a:ln w="12700">
                  <a:noFill/>
                  <a:miter lim="800000"/>
                  <a:headEnd/>
                  <a:tailEnd/>
                </a:ln>
                <a:effectLst/>
              </p:spPr>
              <p:txBody>
                <a:bodyPr wrap="none" lIns="0" tIns="0" rIns="0" bIns="0">
                  <a:spAutoFit/>
                </a:bodyPr>
                <a:lstStyle/>
                <a:p>
                  <a:r>
                    <a:rPr lang="en-US" altLang="en-US" sz="2400" i="1" dirty="0">
                      <a:solidFill>
                        <a:srgbClr val="000000"/>
                      </a:solidFill>
                      <a:latin typeface="Times New Roman" pitchFamily="18" charset="0"/>
                      <a:cs typeface="Times New Roman" pitchFamily="18" charset="0"/>
                    </a:rPr>
                    <a:t>The</a:t>
                  </a:r>
                </a:p>
              </p:txBody>
            </p:sp>
            <p:sp>
              <p:nvSpPr>
                <p:cNvPr id="29" name="Rectangle 27"/>
                <p:cNvSpPr>
                  <a:spLocks noChangeArrowheads="1"/>
                </p:cNvSpPr>
                <p:nvPr/>
              </p:nvSpPr>
              <p:spPr bwMode="auto">
                <a:xfrm>
                  <a:off x="2851150" y="2281238"/>
                  <a:ext cx="1349140" cy="304178"/>
                </a:xfrm>
                <a:prstGeom prst="rect">
                  <a:avLst/>
                </a:prstGeom>
                <a:noFill/>
                <a:ln w="12700">
                  <a:noFill/>
                  <a:miter lim="800000"/>
                  <a:headEnd/>
                  <a:tailEnd/>
                </a:ln>
                <a:effectLst/>
              </p:spPr>
              <p:txBody>
                <a:bodyPr wrap="none" lIns="0" tIns="0" rIns="0" bIns="0">
                  <a:spAutoFit/>
                </a:bodyPr>
                <a:lstStyle/>
                <a:p>
                  <a:r>
                    <a:rPr lang="en-US" altLang="en-US" sz="2400" i="1" dirty="0">
                      <a:solidFill>
                        <a:srgbClr val="000000"/>
                      </a:solidFill>
                      <a:latin typeface="Times New Roman" pitchFamily="18" charset="0"/>
                      <a:cs typeface="Times New Roman" pitchFamily="18" charset="0"/>
                    </a:rPr>
                    <a:t>mathematical</a:t>
                  </a:r>
                </a:p>
              </p:txBody>
            </p:sp>
            <p:sp>
              <p:nvSpPr>
                <p:cNvPr id="30" name="Rectangle 28"/>
                <p:cNvSpPr>
                  <a:spLocks noChangeArrowheads="1"/>
                </p:cNvSpPr>
                <p:nvPr/>
              </p:nvSpPr>
              <p:spPr bwMode="auto">
                <a:xfrm>
                  <a:off x="4329113" y="2281238"/>
                  <a:ext cx="863659" cy="304178"/>
                </a:xfrm>
                <a:prstGeom prst="rect">
                  <a:avLst/>
                </a:prstGeom>
                <a:noFill/>
                <a:ln w="12700">
                  <a:noFill/>
                  <a:miter lim="800000"/>
                  <a:headEnd/>
                  <a:tailEnd/>
                </a:ln>
                <a:effectLst/>
              </p:spPr>
              <p:txBody>
                <a:bodyPr wrap="none" lIns="0" tIns="0" rIns="0" bIns="0">
                  <a:spAutoFit/>
                </a:bodyPr>
                <a:lstStyle/>
                <a:p>
                  <a:r>
                    <a:rPr lang="en-US" altLang="en-US" sz="2400" i="1" dirty="0">
                      <a:solidFill>
                        <a:srgbClr val="000000"/>
                      </a:solidFill>
                      <a:latin typeface="Times New Roman" pitchFamily="18" charset="0"/>
                      <a:cs typeface="Times New Roman" pitchFamily="18" charset="0"/>
                    </a:rPr>
                    <a:t>equation</a:t>
                  </a:r>
                </a:p>
              </p:txBody>
            </p:sp>
            <p:sp>
              <p:nvSpPr>
                <p:cNvPr id="31" name="Rectangle 29"/>
                <p:cNvSpPr>
                  <a:spLocks noChangeArrowheads="1"/>
                </p:cNvSpPr>
                <p:nvPr/>
              </p:nvSpPr>
              <p:spPr bwMode="auto">
                <a:xfrm>
                  <a:off x="5302250" y="2281238"/>
                  <a:ext cx="293121"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for</a:t>
                  </a:r>
                </a:p>
              </p:txBody>
            </p:sp>
            <p:sp>
              <p:nvSpPr>
                <p:cNvPr id="32" name="Rectangle 30"/>
                <p:cNvSpPr>
                  <a:spLocks noChangeArrowheads="1"/>
                </p:cNvSpPr>
                <p:nvPr/>
              </p:nvSpPr>
              <p:spPr bwMode="auto">
                <a:xfrm>
                  <a:off x="5670550" y="2281238"/>
                  <a:ext cx="306207"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the</a:t>
                  </a:r>
                </a:p>
              </p:txBody>
            </p:sp>
            <p:sp>
              <p:nvSpPr>
                <p:cNvPr id="33" name="Rectangle 31"/>
                <p:cNvSpPr>
                  <a:spLocks noChangeArrowheads="1"/>
                </p:cNvSpPr>
                <p:nvPr/>
              </p:nvSpPr>
              <p:spPr bwMode="auto">
                <a:xfrm>
                  <a:off x="6053138" y="2281238"/>
                  <a:ext cx="710556"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normal</a:t>
                  </a:r>
                </a:p>
              </p:txBody>
            </p:sp>
            <p:sp>
              <p:nvSpPr>
                <p:cNvPr id="34" name="Rectangle 32"/>
                <p:cNvSpPr>
                  <a:spLocks noChangeArrowheads="1"/>
                </p:cNvSpPr>
                <p:nvPr/>
              </p:nvSpPr>
              <p:spPr bwMode="auto">
                <a:xfrm>
                  <a:off x="6867525" y="2281238"/>
                  <a:ext cx="1226134"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distribution:</a:t>
                  </a:r>
                </a:p>
              </p:txBody>
            </p:sp>
          </p:grpSp>
          <p:sp>
            <p:nvSpPr>
              <p:cNvPr id="9" name="Rectangle 33"/>
              <p:cNvSpPr>
                <a:spLocks noChangeArrowheads="1"/>
              </p:cNvSpPr>
              <p:nvPr/>
            </p:nvSpPr>
            <p:spPr bwMode="auto">
              <a:xfrm>
                <a:off x="2462213" y="4147813"/>
                <a:ext cx="613722" cy="304178"/>
              </a:xfrm>
              <a:prstGeom prst="rect">
                <a:avLst/>
              </a:prstGeom>
              <a:noFill/>
              <a:ln w="12700">
                <a:noFill/>
                <a:miter lim="800000"/>
                <a:headEnd/>
                <a:tailEnd/>
              </a:ln>
              <a:effectLst/>
            </p:spPr>
            <p:txBody>
              <a:bodyPr wrap="none" lIns="0" tIns="0" rIns="0" bIns="0">
                <a:spAutoFit/>
              </a:bodyPr>
              <a:lstStyle/>
              <a:p>
                <a:r>
                  <a:rPr lang="en-US" altLang="en-US" sz="2400" i="1" dirty="0">
                    <a:solidFill>
                      <a:srgbClr val="000000"/>
                    </a:solidFill>
                    <a:latin typeface="Times New Roman" pitchFamily="18" charset="0"/>
                    <a:cs typeface="Times New Roman" pitchFamily="18" charset="0"/>
                  </a:rPr>
                  <a:t>where</a:t>
                </a:r>
              </a:p>
            </p:txBody>
          </p:sp>
          <p:sp>
            <p:nvSpPr>
              <p:cNvPr id="10" name="Rectangle 34"/>
              <p:cNvSpPr>
                <a:spLocks noChangeArrowheads="1"/>
              </p:cNvSpPr>
              <p:nvPr/>
            </p:nvSpPr>
            <p:spPr bwMode="auto">
              <a:xfrm>
                <a:off x="2462213" y="4530400"/>
                <a:ext cx="111229"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e</a:t>
                </a:r>
              </a:p>
            </p:txBody>
          </p:sp>
          <p:sp>
            <p:nvSpPr>
              <p:cNvPr id="11" name="Rectangle 35"/>
              <p:cNvSpPr>
                <a:spLocks noChangeArrowheads="1"/>
              </p:cNvSpPr>
              <p:nvPr/>
            </p:nvSpPr>
            <p:spPr bwMode="auto">
              <a:xfrm>
                <a:off x="2916238" y="5295575"/>
                <a:ext cx="1073030"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population</a:t>
                </a:r>
              </a:p>
            </p:txBody>
          </p:sp>
          <p:sp>
            <p:nvSpPr>
              <p:cNvPr id="12" name="Rectangle 36"/>
              <p:cNvSpPr>
                <a:spLocks noChangeArrowheads="1"/>
              </p:cNvSpPr>
              <p:nvPr/>
            </p:nvSpPr>
            <p:spPr bwMode="auto">
              <a:xfrm>
                <a:off x="4108450" y="5295575"/>
                <a:ext cx="543059"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mean</a:t>
                </a:r>
              </a:p>
            </p:txBody>
          </p:sp>
          <p:sp>
            <p:nvSpPr>
              <p:cNvPr id="13" name="Rectangle 37"/>
              <p:cNvSpPr>
                <a:spLocks noChangeArrowheads="1"/>
              </p:cNvSpPr>
              <p:nvPr/>
            </p:nvSpPr>
            <p:spPr bwMode="auto">
              <a:xfrm>
                <a:off x="2878138" y="5679750"/>
                <a:ext cx="1073030"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population</a:t>
                </a:r>
              </a:p>
            </p:txBody>
          </p:sp>
          <p:sp>
            <p:nvSpPr>
              <p:cNvPr id="14" name="Rectangle 38"/>
              <p:cNvSpPr>
                <a:spLocks noChangeArrowheads="1"/>
              </p:cNvSpPr>
              <p:nvPr/>
            </p:nvSpPr>
            <p:spPr bwMode="auto">
              <a:xfrm>
                <a:off x="4070350" y="5679750"/>
                <a:ext cx="850573"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standard</a:t>
                </a:r>
              </a:p>
            </p:txBody>
          </p:sp>
          <p:sp>
            <p:nvSpPr>
              <p:cNvPr id="15" name="Rectangle 39"/>
              <p:cNvSpPr>
                <a:spLocks noChangeArrowheads="1"/>
              </p:cNvSpPr>
              <p:nvPr/>
            </p:nvSpPr>
            <p:spPr bwMode="auto">
              <a:xfrm>
                <a:off x="5059363" y="5679750"/>
                <a:ext cx="933014" cy="304178"/>
              </a:xfrm>
              <a:prstGeom prst="rect">
                <a:avLst/>
              </a:prstGeom>
              <a:noFill/>
              <a:ln w="12700">
                <a:noFill/>
                <a:miter lim="800000"/>
                <a:headEnd/>
                <a:tailEnd/>
              </a:ln>
              <a:effectLst/>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deviation</a:t>
                </a:r>
              </a:p>
            </p:txBody>
          </p:sp>
          <p:sp>
            <p:nvSpPr>
              <p:cNvPr id="16" name="Rectangle 40"/>
              <p:cNvSpPr>
                <a:spLocks noChangeArrowheads="1"/>
              </p:cNvSpPr>
              <p:nvPr/>
            </p:nvSpPr>
            <p:spPr bwMode="auto">
              <a:xfrm>
                <a:off x="2833688" y="4530400"/>
                <a:ext cx="125623" cy="304178"/>
              </a:xfrm>
              <a:prstGeom prst="rect">
                <a:avLst/>
              </a:prstGeom>
              <a:noFill/>
              <a:ln w="12700">
                <a:noFill/>
                <a:miter lim="800000"/>
                <a:headEnd/>
                <a:tailEnd/>
              </a:ln>
              <a:effectLst/>
            </p:spPr>
            <p:txBody>
              <a:bodyPr wrap="none" lIns="0" tIns="0" rIns="0" bIns="0">
                <a:spAutoFit/>
              </a:bodyPr>
              <a:lstStyle/>
              <a:p>
                <a:r>
                  <a:rPr lang="en-US" altLang="en-US" sz="2400">
                    <a:solidFill>
                      <a:srgbClr val="000000"/>
                    </a:solidFill>
                    <a:latin typeface="Times New Roman" pitchFamily="18" charset="0"/>
                    <a:cs typeface="Times New Roman" pitchFamily="18" charset="0"/>
                  </a:rPr>
                  <a:t>2</a:t>
                </a:r>
              </a:p>
            </p:txBody>
          </p:sp>
          <p:sp>
            <p:nvSpPr>
              <p:cNvPr id="17" name="Rectangle 41"/>
              <p:cNvSpPr>
                <a:spLocks noChangeArrowheads="1"/>
              </p:cNvSpPr>
              <p:nvPr/>
            </p:nvSpPr>
            <p:spPr bwMode="auto">
              <a:xfrm>
                <a:off x="3013075" y="4530400"/>
                <a:ext cx="439681" cy="304178"/>
              </a:xfrm>
              <a:prstGeom prst="rect">
                <a:avLst/>
              </a:prstGeom>
              <a:noFill/>
              <a:ln w="12700">
                <a:noFill/>
                <a:miter lim="800000"/>
                <a:headEnd/>
                <a:tailEnd/>
              </a:ln>
              <a:effectLst/>
            </p:spPr>
            <p:txBody>
              <a:bodyPr wrap="none" lIns="0" tIns="0" rIns="0" bIns="0">
                <a:spAutoFit/>
              </a:bodyPr>
              <a:lstStyle/>
              <a:p>
                <a:r>
                  <a:rPr lang="en-US" altLang="en-US" sz="2400" dirty="0" smtClean="0">
                    <a:solidFill>
                      <a:srgbClr val="000000"/>
                    </a:solidFill>
                    <a:latin typeface="Times New Roman" pitchFamily="18" charset="0"/>
                    <a:cs typeface="Times New Roman" pitchFamily="18" charset="0"/>
                  </a:rPr>
                  <a:t>.718</a:t>
                </a:r>
                <a:endParaRPr lang="en-US" altLang="en-US" sz="2400" dirty="0">
                  <a:solidFill>
                    <a:srgbClr val="000000"/>
                  </a:solidFill>
                  <a:latin typeface="Times New Roman" pitchFamily="18" charset="0"/>
                  <a:cs typeface="Times New Roman" pitchFamily="18" charset="0"/>
                </a:endParaRPr>
              </a:p>
            </p:txBody>
          </p:sp>
          <p:sp>
            <p:nvSpPr>
              <p:cNvPr id="18" name="Rectangle 42"/>
              <p:cNvSpPr>
                <a:spLocks noChangeArrowheads="1"/>
              </p:cNvSpPr>
              <p:nvPr/>
            </p:nvSpPr>
            <p:spPr bwMode="auto">
              <a:xfrm>
                <a:off x="2894013" y="4912988"/>
                <a:ext cx="125623" cy="304178"/>
              </a:xfrm>
              <a:prstGeom prst="rect">
                <a:avLst/>
              </a:prstGeom>
              <a:noFill/>
              <a:ln w="12700">
                <a:noFill/>
                <a:miter lim="800000"/>
                <a:headEnd/>
                <a:tailEnd/>
              </a:ln>
              <a:effectLst/>
            </p:spPr>
            <p:txBody>
              <a:bodyPr wrap="none" lIns="0" tIns="0" rIns="0" bIns="0">
                <a:spAutoFit/>
              </a:bodyPr>
              <a:lstStyle/>
              <a:p>
                <a:r>
                  <a:rPr lang="en-US" altLang="en-US" sz="2400">
                    <a:solidFill>
                      <a:srgbClr val="000000"/>
                    </a:solidFill>
                    <a:latin typeface="Times New Roman" pitchFamily="18" charset="0"/>
                    <a:cs typeface="Times New Roman" pitchFamily="18" charset="0"/>
                  </a:rPr>
                  <a:t>3</a:t>
                </a:r>
              </a:p>
            </p:txBody>
          </p:sp>
          <p:sp>
            <p:nvSpPr>
              <p:cNvPr id="19" name="Rectangle 43"/>
              <p:cNvSpPr>
                <a:spLocks noChangeArrowheads="1"/>
              </p:cNvSpPr>
              <p:nvPr/>
            </p:nvSpPr>
            <p:spPr bwMode="auto">
              <a:xfrm>
                <a:off x="3040063" y="4912988"/>
                <a:ext cx="314058" cy="304178"/>
              </a:xfrm>
              <a:prstGeom prst="rect">
                <a:avLst/>
              </a:prstGeom>
              <a:noFill/>
              <a:ln w="12700">
                <a:noFill/>
                <a:miter lim="800000"/>
                <a:headEnd/>
                <a:tailEnd/>
              </a:ln>
              <a:effectLst/>
            </p:spPr>
            <p:txBody>
              <a:bodyPr wrap="none" lIns="0" tIns="0" rIns="0" bIns="0">
                <a:spAutoFit/>
              </a:bodyPr>
              <a:lstStyle/>
              <a:p>
                <a:r>
                  <a:rPr lang="en-US" altLang="en-US" sz="2400" dirty="0" smtClean="0">
                    <a:solidFill>
                      <a:srgbClr val="000000"/>
                    </a:solidFill>
                    <a:latin typeface="Times New Roman" pitchFamily="18" charset="0"/>
                    <a:cs typeface="Times New Roman" pitchFamily="18" charset="0"/>
                  </a:rPr>
                  <a:t>.14</a:t>
                </a:r>
                <a:endParaRPr lang="en-US" altLang="en-US" sz="2400" dirty="0">
                  <a:solidFill>
                    <a:srgbClr val="000000"/>
                  </a:solidFill>
                  <a:latin typeface="Times New Roman" pitchFamily="18" charset="0"/>
                  <a:cs typeface="Times New Roman" pitchFamily="18" charset="0"/>
                </a:endParaRPr>
              </a:p>
            </p:txBody>
          </p:sp>
          <p:sp>
            <p:nvSpPr>
              <p:cNvPr id="20" name="Rectangle 44"/>
              <p:cNvSpPr>
                <a:spLocks noChangeArrowheads="1"/>
              </p:cNvSpPr>
              <p:nvPr/>
            </p:nvSpPr>
            <p:spPr bwMode="auto">
              <a:xfrm>
                <a:off x="2633663" y="4500238"/>
                <a:ext cx="125623" cy="304178"/>
              </a:xfrm>
              <a:prstGeom prst="rect">
                <a:avLst/>
              </a:prstGeom>
              <a:noFill/>
              <a:ln w="12700">
                <a:noFill/>
                <a:miter lim="800000"/>
                <a:headEnd/>
                <a:tailEnd/>
              </a:ln>
              <a:effectLst/>
            </p:spPr>
            <p:txBody>
              <a:bodyPr wrap="none" lIns="0" tIns="0" rIns="0" bIns="0">
                <a:spAutoFit/>
              </a:bodyPr>
              <a:lstStyle/>
              <a:p>
                <a:r>
                  <a:rPr lang="en-US" altLang="en-US" sz="2400" dirty="0" smtClean="0">
                    <a:solidFill>
                      <a:srgbClr val="000000"/>
                    </a:solidFill>
                    <a:latin typeface="Vladimir Script"/>
                    <a:cs typeface="Times New Roman" pitchFamily="18" charset="0"/>
                  </a:rPr>
                  <a:t>≈</a:t>
                </a:r>
                <a:endParaRPr lang="en-US" altLang="en-US" sz="2400" dirty="0">
                  <a:solidFill>
                    <a:srgbClr val="000000"/>
                  </a:solidFill>
                  <a:latin typeface="Times New Roman" pitchFamily="18" charset="0"/>
                  <a:cs typeface="Times New Roman" pitchFamily="18" charset="0"/>
                </a:endParaRPr>
              </a:p>
            </p:txBody>
          </p:sp>
          <p:sp>
            <p:nvSpPr>
              <p:cNvPr id="21" name="Rectangle 45"/>
              <p:cNvSpPr>
                <a:spLocks noChangeArrowheads="1"/>
              </p:cNvSpPr>
              <p:nvPr/>
            </p:nvSpPr>
            <p:spPr bwMode="auto">
              <a:xfrm>
                <a:off x="2692400" y="4882825"/>
                <a:ext cx="125623" cy="304178"/>
              </a:xfrm>
              <a:prstGeom prst="rect">
                <a:avLst/>
              </a:prstGeom>
              <a:noFill/>
              <a:ln w="12700">
                <a:noFill/>
                <a:miter lim="800000"/>
                <a:headEnd/>
                <a:tailEnd/>
              </a:ln>
              <a:effectLst/>
            </p:spPr>
            <p:txBody>
              <a:bodyPr wrap="none" lIns="0" tIns="0" rIns="0" bIns="0">
                <a:spAutoFit/>
              </a:bodyPr>
              <a:lstStyle/>
              <a:p>
                <a:r>
                  <a:rPr lang="en-US" altLang="en-US" sz="2400" dirty="0" smtClean="0">
                    <a:solidFill>
                      <a:srgbClr val="000000"/>
                    </a:solidFill>
                    <a:latin typeface="Vladimir Script"/>
                    <a:cs typeface="Times New Roman" pitchFamily="18" charset="0"/>
                  </a:rPr>
                  <a:t>≈</a:t>
                </a:r>
                <a:endParaRPr lang="en-US" altLang="en-US" sz="2400" dirty="0">
                  <a:solidFill>
                    <a:srgbClr val="000000"/>
                  </a:solidFill>
                  <a:latin typeface="Times New Roman" pitchFamily="18" charset="0"/>
                  <a:cs typeface="Times New Roman" pitchFamily="18" charset="0"/>
                </a:endParaRPr>
              </a:p>
            </p:txBody>
          </p:sp>
          <p:sp>
            <p:nvSpPr>
              <p:cNvPr id="22" name="Rectangle 46"/>
              <p:cNvSpPr>
                <a:spLocks noChangeArrowheads="1"/>
              </p:cNvSpPr>
              <p:nvPr/>
            </p:nvSpPr>
            <p:spPr bwMode="auto">
              <a:xfrm>
                <a:off x="2682875" y="5265413"/>
                <a:ext cx="125623" cy="304178"/>
              </a:xfrm>
              <a:prstGeom prst="rect">
                <a:avLst/>
              </a:prstGeom>
              <a:noFill/>
              <a:ln w="12700">
                <a:noFill/>
                <a:miter lim="800000"/>
                <a:headEnd/>
                <a:tailEnd/>
              </a:ln>
              <a:effectLst/>
            </p:spPr>
            <p:txBody>
              <a:bodyPr wrap="none" lIns="0" tIns="0" rIns="0" bIns="0">
                <a:spAutoFit/>
              </a:bodyPr>
              <a:lstStyle/>
              <a:p>
                <a:r>
                  <a:rPr lang="en-US" altLang="en-US" sz="2400" dirty="0" smtClean="0">
                    <a:solidFill>
                      <a:srgbClr val="000000"/>
                    </a:solidFill>
                    <a:latin typeface="Vladimir Script"/>
                    <a:cs typeface="Times New Roman" pitchFamily="18" charset="0"/>
                  </a:rPr>
                  <a:t>≈</a:t>
                </a:r>
                <a:endParaRPr lang="en-US" altLang="en-US" sz="2400" dirty="0">
                  <a:solidFill>
                    <a:srgbClr val="000000"/>
                  </a:solidFill>
                  <a:latin typeface="Times New Roman" pitchFamily="18" charset="0"/>
                  <a:cs typeface="Times New Roman" pitchFamily="18" charset="0"/>
                </a:endParaRPr>
              </a:p>
            </p:txBody>
          </p:sp>
          <p:sp>
            <p:nvSpPr>
              <p:cNvPr id="23" name="Rectangle 47"/>
              <p:cNvSpPr>
                <a:spLocks noChangeArrowheads="1"/>
              </p:cNvSpPr>
              <p:nvPr/>
            </p:nvSpPr>
            <p:spPr bwMode="auto">
              <a:xfrm>
                <a:off x="2644775" y="5649588"/>
                <a:ext cx="125623" cy="304178"/>
              </a:xfrm>
              <a:prstGeom prst="rect">
                <a:avLst/>
              </a:prstGeom>
              <a:noFill/>
              <a:ln w="12700">
                <a:noFill/>
                <a:miter lim="800000"/>
                <a:headEnd/>
                <a:tailEnd/>
              </a:ln>
              <a:effectLst/>
            </p:spPr>
            <p:txBody>
              <a:bodyPr wrap="none" lIns="0" tIns="0" rIns="0" bIns="0">
                <a:spAutoFit/>
              </a:bodyPr>
              <a:lstStyle/>
              <a:p>
                <a:r>
                  <a:rPr lang="en-US" altLang="en-US" sz="2400" dirty="0" smtClean="0">
                    <a:solidFill>
                      <a:srgbClr val="000000"/>
                    </a:solidFill>
                    <a:latin typeface="Vladimir Script"/>
                    <a:cs typeface="Times New Roman" pitchFamily="18" charset="0"/>
                  </a:rPr>
                  <a:t>≈</a:t>
                </a:r>
                <a:endParaRPr lang="en-US" altLang="en-US" sz="2400" dirty="0">
                  <a:solidFill>
                    <a:srgbClr val="000000"/>
                  </a:solidFill>
                  <a:latin typeface="Times New Roman" pitchFamily="18" charset="0"/>
                  <a:cs typeface="Times New Roman" pitchFamily="18" charset="0"/>
                </a:endParaRPr>
              </a:p>
            </p:txBody>
          </p:sp>
          <p:sp>
            <p:nvSpPr>
              <p:cNvPr id="24" name="Rectangle 48"/>
              <p:cNvSpPr>
                <a:spLocks noChangeArrowheads="1"/>
              </p:cNvSpPr>
              <p:nvPr/>
            </p:nvSpPr>
            <p:spPr bwMode="auto">
              <a:xfrm>
                <a:off x="2462213" y="4882825"/>
                <a:ext cx="125623" cy="304178"/>
              </a:xfrm>
              <a:prstGeom prst="rect">
                <a:avLst/>
              </a:prstGeom>
              <a:noFill/>
              <a:ln w="12700">
                <a:noFill/>
                <a:miter lim="800000"/>
                <a:headEnd/>
                <a:tailEnd/>
              </a:ln>
              <a:effectLst/>
            </p:spPr>
            <p:txBody>
              <a:bodyPr wrap="none" lIns="0" tIns="0" rIns="0" bIns="0">
                <a:spAutoFit/>
              </a:bodyPr>
              <a:lstStyle/>
              <a:p>
                <a:r>
                  <a:rPr lang="el-GR" altLang="en-US" sz="2400" i="1" dirty="0" smtClean="0">
                    <a:solidFill>
                      <a:srgbClr val="000000"/>
                    </a:solidFill>
                    <a:latin typeface="Times New Roman" pitchFamily="18" charset="0"/>
                    <a:cs typeface="Times New Roman" pitchFamily="18" charset="0"/>
                  </a:rPr>
                  <a:t>π</a:t>
                </a:r>
                <a:endParaRPr lang="en-US" altLang="en-US" sz="2400" i="1" dirty="0">
                  <a:solidFill>
                    <a:srgbClr val="000000"/>
                  </a:solidFill>
                  <a:latin typeface="Times New Roman" pitchFamily="18" charset="0"/>
                  <a:cs typeface="Times New Roman" pitchFamily="18" charset="0"/>
                </a:endParaRPr>
              </a:p>
            </p:txBody>
          </p:sp>
          <p:sp>
            <p:nvSpPr>
              <p:cNvPr id="25" name="Rectangle 49"/>
              <p:cNvSpPr>
                <a:spLocks noChangeArrowheads="1"/>
              </p:cNvSpPr>
              <p:nvPr/>
            </p:nvSpPr>
            <p:spPr bwMode="auto">
              <a:xfrm>
                <a:off x="2462213" y="5265413"/>
                <a:ext cx="145252" cy="304178"/>
              </a:xfrm>
              <a:prstGeom prst="rect">
                <a:avLst/>
              </a:prstGeom>
              <a:noFill/>
              <a:ln w="12700">
                <a:noFill/>
                <a:miter lim="800000"/>
                <a:headEnd/>
                <a:tailEnd/>
              </a:ln>
              <a:effectLst/>
            </p:spPr>
            <p:txBody>
              <a:bodyPr wrap="none" lIns="0" tIns="0" rIns="0" bIns="0">
                <a:spAutoFit/>
              </a:bodyPr>
              <a:lstStyle/>
              <a:p>
                <a:r>
                  <a:rPr lang="en-US" altLang="en-US" sz="2400" i="1" dirty="0" smtClean="0">
                    <a:solidFill>
                      <a:srgbClr val="000000"/>
                    </a:solidFill>
                    <a:latin typeface="Times New Roman" pitchFamily="18" charset="0"/>
                    <a:cs typeface="Times New Roman" pitchFamily="18" charset="0"/>
                  </a:rPr>
                  <a:t>µ</a:t>
                </a:r>
                <a:endParaRPr lang="en-US" altLang="en-US" sz="2400" i="1" dirty="0">
                  <a:solidFill>
                    <a:srgbClr val="000000"/>
                  </a:solidFill>
                  <a:latin typeface="Times New Roman" pitchFamily="18" charset="0"/>
                  <a:cs typeface="Times New Roman" pitchFamily="18" charset="0"/>
                </a:endParaRPr>
              </a:p>
            </p:txBody>
          </p:sp>
          <p:sp>
            <p:nvSpPr>
              <p:cNvPr id="26" name="Rectangle 50"/>
              <p:cNvSpPr>
                <a:spLocks noChangeArrowheads="1"/>
              </p:cNvSpPr>
              <p:nvPr/>
            </p:nvSpPr>
            <p:spPr bwMode="auto">
              <a:xfrm>
                <a:off x="2397125" y="5649588"/>
                <a:ext cx="124315" cy="304178"/>
              </a:xfrm>
              <a:prstGeom prst="rect">
                <a:avLst/>
              </a:prstGeom>
              <a:noFill/>
              <a:ln w="12700">
                <a:noFill/>
                <a:miter lim="800000"/>
                <a:headEnd/>
                <a:tailEnd/>
              </a:ln>
              <a:effectLst/>
            </p:spPr>
            <p:txBody>
              <a:bodyPr wrap="none" lIns="0" tIns="0" rIns="0" bIns="0">
                <a:spAutoFit/>
              </a:bodyPr>
              <a:lstStyle/>
              <a:p>
                <a:r>
                  <a:rPr lang="el-GR" altLang="en-US" sz="2400" i="1" dirty="0" smtClean="0">
                    <a:solidFill>
                      <a:srgbClr val="000000"/>
                    </a:solidFill>
                    <a:latin typeface="Times New Roman" pitchFamily="18" charset="0"/>
                    <a:cs typeface="Times New Roman" pitchFamily="18" charset="0"/>
                  </a:rPr>
                  <a:t>σ</a:t>
                </a:r>
                <a:endParaRPr lang="en-US" altLang="en-US" sz="2400" i="1" dirty="0">
                  <a:solidFill>
                    <a:srgbClr val="000000"/>
                  </a:solidFill>
                  <a:latin typeface="Times New Roman" pitchFamily="18" charset="0"/>
                  <a:cs typeface="Times New Roman" pitchFamily="18" charset="0"/>
                </a:endParaRPr>
              </a:p>
            </p:txBody>
          </p:sp>
          <p:graphicFrame>
            <p:nvGraphicFramePr>
              <p:cNvPr id="27" name="Object 0"/>
              <p:cNvGraphicFramePr>
                <a:graphicFrameLocks noChangeAspect="1"/>
              </p:cNvGraphicFramePr>
              <p:nvPr/>
            </p:nvGraphicFramePr>
            <p:xfrm>
              <a:off x="3922713" y="2947988"/>
              <a:ext cx="2044700" cy="1041400"/>
            </p:xfrm>
            <a:graphic>
              <a:graphicData uri="http://schemas.openxmlformats.org/presentationml/2006/ole">
                <p:oleObj spid="_x0000_s1026" name="Equation" r:id="rId3" imgW="2044440" imgH="1041120" progId="Equation.3">
                  <p:embed/>
                </p:oleObj>
              </a:graphicData>
            </a:graphic>
          </p:graphicFrame>
        </p:grpSp>
      </p:grpSp>
      <p:sp>
        <p:nvSpPr>
          <p:cNvPr id="35" name="Rectangle 34"/>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76200"/>
            <a:ext cx="9067800" cy="3962400"/>
          </a:xfrm>
          <a:prstGeom prst="rect">
            <a:avLst/>
          </a:prstGeom>
        </p:spPr>
        <p:txBody>
          <a:bodyPr vert="horz">
            <a:normAutofit fontScale="92500" lnSpcReduction="10000"/>
          </a:bodyPr>
          <a:lstStyle/>
          <a:p>
            <a:pPr marL="609600" marR="0" lvl="0" indent="-609600" algn="l" defTabSz="914400" rtl="0" eaLnBrk="1" fontAlgn="auto" latinLnBrk="0" hangingPunct="1">
              <a:lnSpc>
                <a:spcPct val="100000"/>
              </a:lnSpc>
              <a:spcBef>
                <a:spcPts val="400"/>
              </a:spcBef>
              <a:spcAft>
                <a:spcPts val="0"/>
              </a:spcAft>
              <a:buClr>
                <a:schemeClr val="accent1"/>
              </a:buClr>
              <a:buSzPct val="68000"/>
              <a:tabLst/>
              <a:defRPr/>
            </a:pP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Example 6-15: </a:t>
            </a:r>
            <a:r>
              <a:rPr kumimoji="0" lang="en-US" sz="2400" b="0" i="0" u="none" strike="noStrike" kern="1200" cap="none" spc="0" normalizeH="0" baseline="0" noProof="0" dirty="0" smtClean="0">
                <a:ln>
                  <a:noFill/>
                </a:ln>
                <a:solidFill>
                  <a:srgbClr val="660066"/>
                </a:solidFill>
                <a:effectLst/>
                <a:uLnTx/>
                <a:uFillTx/>
                <a:latin typeface="Times New Roman" pitchFamily="18" charset="0"/>
                <a:ea typeface="+mn-ea"/>
                <a:cs typeface="Times New Roman" pitchFamily="18" charset="0"/>
              </a:rPr>
              <a:t>Meat Consumption</a:t>
            </a:r>
          </a:p>
          <a:p>
            <a:pPr marL="609600" marR="0" lvl="0" indent="-609600"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average number of pounds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of meat that a person consumes per year is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218.4 pounds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Assume that the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standard deviation is 25 pounds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and the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distribution is approximately normal</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609600" marR="0" lvl="0" indent="-609600" algn="l" defTabSz="914400" rtl="0" eaLnBrk="1" fontAlgn="auto" latinLnBrk="0" hangingPunct="1">
              <a:lnSpc>
                <a:spcPct val="100000"/>
              </a:lnSpc>
              <a:spcBef>
                <a:spcPts val="400"/>
              </a:spcBef>
              <a:spcAft>
                <a:spcPts val="0"/>
              </a:spcAft>
              <a:buClr>
                <a:schemeClr val="accent1"/>
              </a:buClr>
              <a:buSzPct val="87000"/>
              <a:buFont typeface="+mj-lt"/>
              <a:buAutoNum type="alphaLcParenR"/>
              <a:tabLst/>
              <a:defRPr/>
            </a:pPr>
            <a:r>
              <a:rPr kumimoji="0" lang="en-US" sz="24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Find the probability that a person selected at random consumes less than 224 pounds per year.</a:t>
            </a:r>
          </a:p>
          <a:p>
            <a:pPr marL="609600" marR="0" lvl="0" indent="-609600" algn="l" defTabSz="914400" rtl="0" eaLnBrk="1" fontAlgn="auto" latinLnBrk="0" hangingPunct="1">
              <a:lnSpc>
                <a:spcPct val="100000"/>
              </a:lnSpc>
              <a:spcBef>
                <a:spcPts val="400"/>
              </a:spcBef>
              <a:spcAft>
                <a:spcPts val="0"/>
              </a:spcAft>
              <a:buClr>
                <a:schemeClr val="accent1"/>
              </a:buClr>
              <a:buSzPct val="87000"/>
              <a:buFont typeface="+mj-lt"/>
              <a:buAutoNum type="alphaLcParenR"/>
              <a:tabLst/>
              <a:defRPr/>
            </a:pPr>
            <a:endParaRPr kumimoji="0" lang="en-US" sz="24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p>
            <a:pPr marL="609600" marR="0" lvl="0" indent="-609600" algn="l" defTabSz="914400" rtl="0" eaLnBrk="1" fontAlgn="auto" latinLnBrk="0" hangingPunct="1">
              <a:lnSpc>
                <a:spcPct val="100000"/>
              </a:lnSpc>
              <a:spcBef>
                <a:spcPts val="400"/>
              </a:spcBef>
              <a:spcAft>
                <a:spcPts val="0"/>
              </a:spcAft>
              <a:buClr>
                <a:schemeClr val="accent1"/>
              </a:buClr>
              <a:buSzPct val="87000"/>
              <a:buFont typeface="+mj-lt"/>
              <a:buAutoNum type="alphaLcParenR"/>
              <a:tabLst/>
              <a:defRPr/>
            </a:pPr>
            <a:r>
              <a:rPr kumimoji="0" lang="en-US" sz="2400" b="0"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If a sample of 40 individuals is selected, find the probability that </a:t>
            </a:r>
            <a:r>
              <a:rPr kumimoji="0" lang="en-US" sz="2400" b="1" i="0" u="sng"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the mean</a:t>
            </a:r>
            <a:r>
              <a:rPr kumimoji="0" lang="en-US" sz="2400" b="0"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of the sample will be less than 224 pounds per year.</a:t>
            </a:r>
          </a:p>
          <a:p>
            <a:pPr marL="609600" marR="0" lvl="0" indent="-609600" algn="l" defTabSz="914400" rtl="0" eaLnBrk="1" fontAlgn="auto" latinLnBrk="0" hangingPunct="1">
              <a:lnSpc>
                <a:spcPct val="100000"/>
              </a:lnSpc>
              <a:spcBef>
                <a:spcPts val="400"/>
              </a:spcBef>
              <a:spcAft>
                <a:spcPts val="0"/>
              </a:spcAft>
              <a:buClr>
                <a:schemeClr val="accent1"/>
              </a:buClr>
              <a:buSzPct val="87000"/>
              <a:tabLst/>
              <a:defRPr/>
            </a:pPr>
            <a:endParaRPr kumimoji="0" lang="en-US" sz="2400" b="0"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endParaRPr>
          </a:p>
          <a:p>
            <a:pPr marL="609600" marR="0" lvl="0" indent="-609600" algn="l" defTabSz="914400" rtl="0" eaLnBrk="1" fontAlgn="auto" latinLnBrk="0" hangingPunct="1">
              <a:lnSpc>
                <a:spcPct val="100000"/>
              </a:lnSpc>
              <a:spcBef>
                <a:spcPts val="400"/>
              </a:spcBef>
              <a:spcAft>
                <a:spcPts val="0"/>
              </a:spcAft>
              <a:buClr>
                <a:schemeClr val="accent1"/>
              </a:buClr>
              <a:buSzPct val="68000"/>
              <a:tabLst/>
              <a:defRPr/>
            </a:pPr>
            <a:r>
              <a:rPr kumimoji="0" lang="en-US" sz="2400" b="0"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Solution(a):</a:t>
            </a:r>
          </a:p>
        </p:txBody>
      </p:sp>
      <p:sp>
        <p:nvSpPr>
          <p:cNvPr id="5" name="Rectangle 4"/>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12" name="Rectangle 11"/>
          <p:cNvSpPr/>
          <p:nvPr/>
        </p:nvSpPr>
        <p:spPr>
          <a:xfrm>
            <a:off x="76200" y="4463249"/>
            <a:ext cx="3982180"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1</a:t>
            </a:r>
            <a:r>
              <a:rPr lang="en-US" sz="2800" dirty="0" smtClean="0">
                <a:latin typeface="Times New Roman" pitchFamily="18" charset="0"/>
                <a:cs typeface="Times New Roman" pitchFamily="18" charset="0"/>
              </a:rPr>
              <a:t> : Find the z value .</a:t>
            </a:r>
            <a:endParaRPr lang="en-US" sz="2800" dirty="0">
              <a:latin typeface="Times New Roman" pitchFamily="18" charset="0"/>
              <a:cs typeface="Times New Roman" pitchFamily="18" charset="0"/>
            </a:endParaRPr>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5121663"/>
            <a:ext cx="4419600" cy="855406"/>
          </a:xfrm>
          <a:prstGeom prst="rect">
            <a:avLst/>
          </a:prstGeom>
          <a:noFill/>
        </p:spPr>
      </p:pic>
      <p:graphicFrame>
        <p:nvGraphicFramePr>
          <p:cNvPr id="24578" name="Object 2"/>
          <p:cNvGraphicFramePr>
            <a:graphicFrameLocks noChangeAspect="1"/>
          </p:cNvGraphicFramePr>
          <p:nvPr/>
        </p:nvGraphicFramePr>
        <p:xfrm>
          <a:off x="152400" y="3962400"/>
          <a:ext cx="3276601" cy="474794"/>
        </p:xfrm>
        <a:graphic>
          <a:graphicData uri="http://schemas.openxmlformats.org/presentationml/2006/ole">
            <p:oleObj spid="_x0000_s40962" name="Equation" r:id="rId4" imgW="115560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04800" y="4419600"/>
            <a:ext cx="4350189" cy="523220"/>
            <a:chOff x="683568" y="1916832"/>
            <a:chExt cx="3458919" cy="523220"/>
          </a:xfrm>
        </p:grpSpPr>
        <p:sp>
          <p:nvSpPr>
            <p:cNvPr id="5" name="TextBox 4"/>
            <p:cNvSpPr txBox="1"/>
            <p:nvPr/>
          </p:nvSpPr>
          <p:spPr>
            <a:xfrm>
              <a:off x="683568" y="1916832"/>
              <a:ext cx="1800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P(Z&lt;0.22) =</a:t>
              </a:r>
              <a:endParaRPr lang="en-US" sz="2800" dirty="0">
                <a:latin typeface="Times New Roman" pitchFamily="18" charset="0"/>
                <a:cs typeface="Times New Roman" pitchFamily="18" charset="0"/>
              </a:endParaRPr>
            </a:p>
          </p:txBody>
        </p:sp>
        <p:sp>
          <p:nvSpPr>
            <p:cNvPr id="8" name="TextBox 7"/>
            <p:cNvSpPr txBox="1"/>
            <p:nvPr/>
          </p:nvSpPr>
          <p:spPr>
            <a:xfrm>
              <a:off x="2198270" y="1916832"/>
              <a:ext cx="1944217"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0.5871</a:t>
              </a:r>
              <a:endParaRPr lang="en-US" sz="2800" dirty="0">
                <a:latin typeface="Times New Roman" pitchFamily="18" charset="0"/>
                <a:cs typeface="Times New Roman" pitchFamily="18" charset="0"/>
              </a:endParaRPr>
            </a:p>
          </p:txBody>
        </p:sp>
      </p:grpSp>
      <p:sp>
        <p:nvSpPr>
          <p:cNvPr id="9" name="Rectangle 8"/>
          <p:cNvSpPr/>
          <p:nvPr/>
        </p:nvSpPr>
        <p:spPr>
          <a:xfrm>
            <a:off x="0" y="0"/>
            <a:ext cx="3685624"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2 </a:t>
            </a:r>
            <a:r>
              <a:rPr lang="en-US" sz="2800" dirty="0" smtClean="0">
                <a:latin typeface="Times New Roman" pitchFamily="18" charset="0"/>
                <a:cs typeface="Times New Roman" pitchFamily="18" charset="0"/>
              </a:rPr>
              <a:t>:Draw the figure</a:t>
            </a:r>
            <a:endParaRPr lang="en-US" sz="2800" dirty="0">
              <a:latin typeface="Times New Roman" pitchFamily="18" charset="0"/>
              <a:cs typeface="Times New Roman" pitchFamily="18" charset="0"/>
            </a:endParaRPr>
          </a:p>
        </p:txBody>
      </p:sp>
      <p:sp>
        <p:nvSpPr>
          <p:cNvPr id="10" name="Rectangle 9"/>
          <p:cNvSpPr/>
          <p:nvPr/>
        </p:nvSpPr>
        <p:spPr>
          <a:xfrm>
            <a:off x="76200" y="3810000"/>
            <a:ext cx="5336717" cy="523220"/>
          </a:xfrm>
          <a:prstGeom prst="rect">
            <a:avLst/>
          </a:prstGeom>
        </p:spPr>
        <p:txBody>
          <a:bodyPr wrap="none">
            <a:spAutoFit/>
          </a:bodyPr>
          <a:lstStyle/>
          <a:p>
            <a:r>
              <a:rPr lang="en-US" sz="2800" b="1" dirty="0" smtClean="0">
                <a:solidFill>
                  <a:schemeClr val="accent2"/>
                </a:solidFill>
                <a:latin typeface="Times New Roman" pitchFamily="18" charset="0"/>
                <a:cs typeface="Times New Roman" pitchFamily="18" charset="0"/>
              </a:rPr>
              <a:t>Step 3 </a:t>
            </a:r>
            <a:r>
              <a:rPr lang="en-US" sz="2800" dirty="0" smtClean="0">
                <a:latin typeface="Times New Roman" pitchFamily="18" charset="0"/>
                <a:cs typeface="Times New Roman" pitchFamily="18" charset="0"/>
              </a:rPr>
              <a:t>:Find the area ,using table E.</a:t>
            </a:r>
            <a:endParaRPr lang="en-US" sz="2800" dirty="0">
              <a:latin typeface="Times New Roman" pitchFamily="18" charset="0"/>
              <a:cs typeface="Times New Roman" pitchFamily="18" charset="0"/>
            </a:endParaRPr>
          </a:p>
        </p:txBody>
      </p:sp>
      <p:grpSp>
        <p:nvGrpSpPr>
          <p:cNvPr id="3" name="Group 14"/>
          <p:cNvGrpSpPr/>
          <p:nvPr/>
        </p:nvGrpSpPr>
        <p:grpSpPr>
          <a:xfrm>
            <a:off x="2133600" y="685800"/>
            <a:ext cx="4114800" cy="2819400"/>
            <a:chOff x="1905000" y="990600"/>
            <a:chExt cx="3581400" cy="2438400"/>
          </a:xfrm>
        </p:grpSpPr>
        <p:grpSp>
          <p:nvGrpSpPr>
            <p:cNvPr id="4" name="Group 10"/>
            <p:cNvGrpSpPr/>
            <p:nvPr/>
          </p:nvGrpSpPr>
          <p:grpSpPr>
            <a:xfrm>
              <a:off x="1905000" y="990600"/>
              <a:ext cx="3581400" cy="2438400"/>
              <a:chOff x="6049042" y="3525009"/>
              <a:chExt cx="2232248" cy="1296144"/>
            </a:xfrm>
          </p:grpSpPr>
          <p:sp>
            <p:nvSpPr>
              <p:cNvPr id="12" name="Rectangle 11"/>
              <p:cNvSpPr/>
              <p:nvPr/>
            </p:nvSpPr>
            <p:spPr>
              <a:xfrm>
                <a:off x="6049042" y="3525009"/>
                <a:ext cx="2232248" cy="1296144"/>
              </a:xfrm>
              <a:prstGeom prst="rect">
                <a:avLst/>
              </a:prstGeom>
              <a:noFill/>
              <a:ln>
                <a:solidFill>
                  <a:srgbClr val="80008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descr="98.jpg"/>
              <p:cNvPicPr>
                <a:picLocks noChangeAspect="1"/>
              </p:cNvPicPr>
              <p:nvPr/>
            </p:nvPicPr>
            <p:blipFill>
              <a:blip r:embed="rId2" cstate="print"/>
              <a:stretch>
                <a:fillRect/>
              </a:stretch>
            </p:blipFill>
            <p:spPr>
              <a:xfrm>
                <a:off x="6193058" y="3621019"/>
                <a:ext cx="2016224" cy="1152128"/>
              </a:xfrm>
              <a:prstGeom prst="rect">
                <a:avLst/>
              </a:prstGeom>
            </p:spPr>
          </p:pic>
        </p:grpSp>
        <p:sp>
          <p:nvSpPr>
            <p:cNvPr id="14" name="Rectangle 13"/>
            <p:cNvSpPr/>
            <p:nvPr/>
          </p:nvSpPr>
          <p:spPr>
            <a:xfrm>
              <a:off x="3748454" y="3033584"/>
              <a:ext cx="594946"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itchFamily="18" charset="0"/>
                  <a:cs typeface="Times New Roman" pitchFamily="18" charset="0"/>
                </a:rPr>
                <a:t>0.22</a:t>
              </a:r>
              <a:endParaRPr lang="en-US" sz="1600" b="1" dirty="0">
                <a:solidFill>
                  <a:schemeClr val="tx1"/>
                </a:solidFill>
                <a:latin typeface="Times New Roman" pitchFamily="18" charset="0"/>
                <a:cs typeface="Times New Roman" pitchFamily="18" charset="0"/>
              </a:endParaRPr>
            </a:p>
          </p:txBody>
        </p:sp>
      </p:grpSp>
      <p:sp>
        <p:nvSpPr>
          <p:cNvPr id="16" name="Rectangle 15"/>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9" descr="124.jpg"/>
          <p:cNvPicPr>
            <a:picLocks noGrp="1" noChangeAspect="1"/>
          </p:cNvPicPr>
          <p:nvPr>
            <p:ph idx="1"/>
          </p:nvPr>
        </p:nvPicPr>
        <p:blipFill>
          <a:blip r:embed="rId2" cstate="print"/>
          <a:stretch>
            <a:fillRect/>
          </a:stretch>
        </p:blipFill>
        <p:spPr>
          <a:xfrm>
            <a:off x="3505200" y="3581400"/>
            <a:ext cx="4038600" cy="2667000"/>
          </a:xfrm>
        </p:spPr>
      </p:pic>
      <p:sp>
        <p:nvSpPr>
          <p:cNvPr id="4" name="Rectangle 3"/>
          <p:cNvSpPr/>
          <p:nvPr/>
        </p:nvSpPr>
        <p:spPr>
          <a:xfrm>
            <a:off x="304800" y="152400"/>
            <a:ext cx="1920719" cy="523220"/>
          </a:xfrm>
          <a:prstGeom prst="rect">
            <a:avLst/>
          </a:prstGeom>
        </p:spPr>
        <p:txBody>
          <a:bodyPr wrap="none">
            <a:spAutoFit/>
          </a:bodyPr>
          <a:lstStyle/>
          <a:p>
            <a:r>
              <a:rPr lang="en-US" sz="2800" dirty="0" smtClean="0">
                <a:solidFill>
                  <a:srgbClr val="006600"/>
                </a:solidFill>
                <a:latin typeface="Times New Roman" pitchFamily="18" charset="0"/>
                <a:cs typeface="Times New Roman" pitchFamily="18" charset="0"/>
              </a:rPr>
              <a:t>Solution(b):</a:t>
            </a:r>
            <a:endParaRPr lang="en-US" sz="2800" dirty="0"/>
          </a:p>
        </p:txBody>
      </p:sp>
      <p:sp>
        <p:nvSpPr>
          <p:cNvPr id="5" name="Rectangle 4"/>
          <p:cNvSpPr/>
          <p:nvPr/>
        </p:nvSpPr>
        <p:spPr>
          <a:xfrm>
            <a:off x="76200" y="609600"/>
            <a:ext cx="3969356"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1</a:t>
            </a:r>
            <a:r>
              <a:rPr lang="en-US" sz="2800" dirty="0" smtClean="0">
                <a:solidFill>
                  <a:schemeClr val="accent2"/>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Find the z value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69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1425331"/>
            <a:ext cx="5078177" cy="1165469"/>
          </a:xfrm>
          <a:prstGeom prst="rect">
            <a:avLst/>
          </a:prstGeom>
          <a:noFill/>
        </p:spPr>
      </p:pic>
      <p:sp>
        <p:nvSpPr>
          <p:cNvPr id="29699"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124376" y="2971800"/>
            <a:ext cx="3685624"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Step 2 </a:t>
            </a:r>
            <a:r>
              <a:rPr lang="en-US" sz="2800" dirty="0" smtClean="0">
                <a:latin typeface="Times New Roman" pitchFamily="18" charset="0"/>
                <a:cs typeface="Times New Roman" pitchFamily="18" charset="0"/>
              </a:rPr>
              <a:t>:Draw the figure</a:t>
            </a:r>
            <a:endParaRPr lang="en-US" sz="2800" dirty="0">
              <a:latin typeface="Times New Roman" pitchFamily="18" charset="0"/>
              <a:cs typeface="Times New Roman" pitchFamily="18" charset="0"/>
            </a:endParaRPr>
          </a:p>
        </p:txBody>
      </p:sp>
      <p:sp>
        <p:nvSpPr>
          <p:cNvPr id="13" name="Rectangle 12"/>
          <p:cNvSpPr/>
          <p:nvPr/>
        </p:nvSpPr>
        <p:spPr>
          <a:xfrm>
            <a:off x="3429000" y="3505200"/>
            <a:ext cx="4191000" cy="2895600"/>
          </a:xfrm>
          <a:prstGeom prst="rect">
            <a:avLst/>
          </a:prstGeom>
          <a:noFill/>
          <a:ln>
            <a:solidFill>
              <a:srgbClr val="80008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 name="Group 17"/>
          <p:cNvGrpSpPr/>
          <p:nvPr/>
        </p:nvGrpSpPr>
        <p:grpSpPr>
          <a:xfrm>
            <a:off x="3657600" y="5825490"/>
            <a:ext cx="3733800" cy="346710"/>
            <a:chOff x="3657600" y="5791200"/>
            <a:chExt cx="3733800" cy="422910"/>
          </a:xfrm>
        </p:grpSpPr>
        <p:sp>
          <p:nvSpPr>
            <p:cNvPr id="15" name="Rectangle 14"/>
            <p:cNvSpPr/>
            <p:nvPr/>
          </p:nvSpPr>
          <p:spPr>
            <a:xfrm>
              <a:off x="5791200" y="5791200"/>
              <a:ext cx="1600200" cy="422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Times New Roman" pitchFamily="18" charset="0"/>
                  <a:cs typeface="Times New Roman" pitchFamily="18" charset="0"/>
                </a:rPr>
                <a:t>    1.42</a:t>
              </a:r>
              <a:endParaRPr lang="en-US" sz="1600" b="1" dirty="0">
                <a:solidFill>
                  <a:schemeClr val="tx1"/>
                </a:solidFill>
                <a:latin typeface="Times New Roman" pitchFamily="18" charset="0"/>
                <a:cs typeface="Times New Roman" pitchFamily="18" charset="0"/>
              </a:endParaRPr>
            </a:p>
          </p:txBody>
        </p:sp>
        <p:sp>
          <p:nvSpPr>
            <p:cNvPr id="17" name="Rectangle 16"/>
            <p:cNvSpPr/>
            <p:nvPr/>
          </p:nvSpPr>
          <p:spPr>
            <a:xfrm>
              <a:off x="3657600" y="5791200"/>
              <a:ext cx="2133600" cy="422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Times New Roman" pitchFamily="18" charset="0"/>
                  <a:cs typeface="Times New Roman" pitchFamily="18" charset="0"/>
                </a:rPr>
                <a:t>                                  0</a:t>
              </a:r>
              <a:endParaRPr lang="en-US" sz="1600" b="1" dirty="0">
                <a:solidFill>
                  <a:schemeClr val="tx1"/>
                </a:solidFill>
                <a:latin typeface="Times New Roman" pitchFamily="18" charset="0"/>
                <a:cs typeface="Times New Roman" pitchFamily="18" charset="0"/>
              </a:endParaRPr>
            </a:p>
          </p:txBody>
        </p:sp>
      </p:grpSp>
      <p:sp>
        <p:nvSpPr>
          <p:cNvPr id="14" name="Rectangle 13"/>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54509"/>
            <a:ext cx="8915400" cy="1436291"/>
          </a:xfrm>
          <a:prstGeom prst="rect">
            <a:avLst/>
          </a:prstGeom>
        </p:spPr>
        <p:txBody>
          <a:bodyPr wrap="square">
            <a:spAutoFit/>
          </a:bodyPr>
          <a:lstStyle/>
          <a:p>
            <a:pPr marL="365760" lvl="0" indent="-256032">
              <a:spcBef>
                <a:spcPts val="400"/>
              </a:spcBef>
              <a:buClr>
                <a:schemeClr val="accent1"/>
              </a:buClr>
              <a:buSzPct val="68000"/>
              <a:defRPr/>
            </a:pPr>
            <a:r>
              <a:rPr lang="en-US" altLang="en-US" sz="2800" dirty="0" smtClean="0">
                <a:latin typeface="Times New Roman" pitchFamily="18" charset="0"/>
                <a:cs typeface="Times New Roman" pitchFamily="18" charset="0"/>
              </a:rPr>
              <a:t> </a:t>
            </a:r>
            <a:r>
              <a:rPr lang="en-US" altLang="en-US" sz="2800" i="1" dirty="0" smtClean="0">
                <a:latin typeface="Times New Roman" pitchFamily="18" charset="0"/>
                <a:cs typeface="Times New Roman" pitchFamily="18" charset="0"/>
              </a:rPr>
              <a:t>P</a:t>
            </a:r>
            <a:r>
              <a:rPr lang="en-US" altLang="en-US" sz="2800" dirty="0" smtClean="0">
                <a:latin typeface="Times New Roman" pitchFamily="18" charset="0"/>
                <a:cs typeface="Times New Roman" pitchFamily="18" charset="0"/>
              </a:rPr>
              <a:t>(</a:t>
            </a:r>
            <a:r>
              <a:rPr lang="en-US" altLang="en-US" sz="2800" i="1" dirty="0" smtClean="0">
                <a:latin typeface="Times New Roman" pitchFamily="18" charset="0"/>
                <a:cs typeface="Times New Roman" pitchFamily="18" charset="0"/>
              </a:rPr>
              <a:t>z</a:t>
            </a:r>
            <a:r>
              <a:rPr lang="en-US" altLang="en-US" sz="2800" dirty="0" smtClean="0">
                <a:latin typeface="Times New Roman" pitchFamily="18" charset="0"/>
                <a:cs typeface="Times New Roman" pitchFamily="18" charset="0"/>
              </a:rPr>
              <a:t> &lt; 1.42) = 0.9222. </a:t>
            </a:r>
          </a:p>
          <a:p>
            <a:pPr marL="365760" lvl="0" indent="-256032">
              <a:spcBef>
                <a:spcPts val="400"/>
              </a:spcBef>
              <a:buClr>
                <a:schemeClr val="accent1"/>
              </a:buClr>
              <a:buSzPct val="68000"/>
              <a:defRPr/>
            </a:pPr>
            <a:r>
              <a:rPr lang="en-US" altLang="en-US" sz="2800" dirty="0" smtClean="0">
                <a:latin typeface="Times New Roman" pitchFamily="18" charset="0"/>
                <a:cs typeface="Times New Roman" pitchFamily="18" charset="0"/>
              </a:rPr>
              <a:t>The probability that mean of a sample of 40 individuals is less than 224 pounds per year is 0.9222 or 92.22%. </a:t>
            </a:r>
          </a:p>
        </p:txBody>
      </p:sp>
      <p:sp>
        <p:nvSpPr>
          <p:cNvPr id="5" name="Rectangle 4"/>
          <p:cNvSpPr/>
          <p:nvPr/>
        </p:nvSpPr>
        <p:spPr>
          <a:xfrm>
            <a:off x="48864" y="391180"/>
            <a:ext cx="5336717" cy="523220"/>
          </a:xfrm>
          <a:prstGeom prst="rect">
            <a:avLst/>
          </a:prstGeom>
        </p:spPr>
        <p:txBody>
          <a:bodyPr wrap="none">
            <a:spAutoFit/>
          </a:bodyPr>
          <a:lstStyle/>
          <a:p>
            <a:r>
              <a:rPr lang="en-US" sz="2800" b="1" dirty="0" smtClean="0">
                <a:solidFill>
                  <a:schemeClr val="accent2"/>
                </a:solidFill>
                <a:latin typeface="Times New Roman" pitchFamily="18" charset="0"/>
                <a:cs typeface="Times New Roman" pitchFamily="18" charset="0"/>
              </a:rPr>
              <a:t>Step 3 </a:t>
            </a:r>
            <a:r>
              <a:rPr lang="en-US" sz="2800" dirty="0" smtClean="0">
                <a:latin typeface="Times New Roman" pitchFamily="18" charset="0"/>
                <a:cs typeface="Times New Roman" pitchFamily="18" charset="0"/>
              </a:rPr>
              <a:t>:Find the area ,using table E.</a:t>
            </a:r>
            <a:endParaRPr lang="en-US" sz="2800" dirty="0">
              <a:latin typeface="Times New Roman" pitchFamily="18" charset="0"/>
              <a:cs typeface="Times New Roman" pitchFamily="18" charset="0"/>
            </a:endParaRPr>
          </a:p>
        </p:txBody>
      </p:sp>
      <p:sp>
        <p:nvSpPr>
          <p:cNvPr id="6" name="Rectangle 5"/>
          <p:cNvSpPr/>
          <p:nvPr/>
        </p:nvSpPr>
        <p:spPr>
          <a:xfrm>
            <a:off x="152400" y="64578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descr="thank_you_comment_graphic_01"/>
          <p:cNvPicPr>
            <a:picLocks noChangeAspect="1" noChangeArrowheads="1"/>
          </p:cNvPicPr>
          <p:nvPr/>
        </p:nvPicPr>
        <p:blipFill>
          <a:blip r:embed="rId2"/>
          <a:srcRect/>
          <a:stretch>
            <a:fillRect/>
          </a:stretch>
        </p:blipFill>
        <p:spPr bwMode="auto">
          <a:xfrm>
            <a:off x="-71651" y="0"/>
            <a:ext cx="9193284"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457200" y="3124200"/>
            <a:ext cx="8686800" cy="3200400"/>
          </a:xfrm>
          <a:prstGeom prst="rect">
            <a:avLst/>
          </a:prstGeom>
          <a:noFill/>
          <a:ln w="9525">
            <a:noFill/>
            <a:miter lim="800000"/>
            <a:headEnd/>
            <a:tailEnd/>
          </a:ln>
          <a:effectLst/>
        </p:spPr>
      </p:pic>
      <p:sp>
        <p:nvSpPr>
          <p:cNvPr id="8" name="Rectangle 7"/>
          <p:cNvSpPr/>
          <p:nvPr/>
        </p:nvSpPr>
        <p:spPr>
          <a:xfrm>
            <a:off x="6705600" y="3429000"/>
            <a:ext cx="2057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Times New Roman" pitchFamily="18" charset="0"/>
                <a:cs typeface="Times New Roman" pitchFamily="18" charset="0"/>
              </a:rPr>
              <a:t>Normal curves</a:t>
            </a:r>
          </a:p>
          <a:p>
            <a:r>
              <a:rPr lang="en-US" sz="2000" b="1" dirty="0" smtClean="0">
                <a:solidFill>
                  <a:schemeClr val="tx1"/>
                </a:solidFill>
                <a:latin typeface="Times New Roman" pitchFamily="18" charset="0"/>
                <a:cs typeface="Times New Roman" pitchFamily="18" charset="0"/>
              </a:rPr>
              <a:t>with </a:t>
            </a:r>
            <a:r>
              <a:rPr lang="el-GR" sz="2000" b="1" dirty="0" smtClean="0">
                <a:solidFill>
                  <a:schemeClr val="tx1"/>
                </a:solidFill>
                <a:latin typeface="Times New Roman" pitchFamily="18" charset="0"/>
                <a:cs typeface="Times New Roman" pitchFamily="18" charset="0"/>
              </a:rPr>
              <a:t>μ1 = μ2 </a:t>
            </a:r>
            <a:r>
              <a:rPr lang="en-US" sz="2000" b="1" dirty="0" smtClean="0">
                <a:solidFill>
                  <a:schemeClr val="tx1"/>
                </a:solidFill>
                <a:latin typeface="Times New Roman" pitchFamily="18" charset="0"/>
                <a:cs typeface="Times New Roman" pitchFamily="18" charset="0"/>
              </a:rPr>
              <a:t>and</a:t>
            </a:r>
          </a:p>
          <a:p>
            <a:r>
              <a:rPr lang="el-GR" sz="2000" b="1" dirty="0" smtClean="0">
                <a:solidFill>
                  <a:schemeClr val="tx1"/>
                </a:solidFill>
                <a:latin typeface="Times New Roman" pitchFamily="18" charset="0"/>
                <a:cs typeface="Times New Roman" pitchFamily="18" charset="0"/>
              </a:rPr>
              <a:t>σ</a:t>
            </a:r>
            <a:r>
              <a:rPr lang="en-US" sz="2000" b="1" baseline="-25000" dirty="0" smtClean="0">
                <a:solidFill>
                  <a:schemeClr val="tx1"/>
                </a:solidFill>
                <a:latin typeface="Times New Roman" pitchFamily="18" charset="0"/>
                <a:cs typeface="Times New Roman" pitchFamily="18" charset="0"/>
              </a:rPr>
              <a:t>1</a:t>
            </a:r>
            <a:r>
              <a:rPr lang="en-US" sz="2000" b="1" dirty="0" smtClean="0">
                <a:solidFill>
                  <a:schemeClr val="tx1"/>
                </a:solidFill>
                <a:latin typeface="Times New Roman" pitchFamily="18" charset="0"/>
                <a:cs typeface="Times New Roman" pitchFamily="18" charset="0"/>
              </a:rPr>
              <a:t>&lt;</a:t>
            </a:r>
            <a:r>
              <a:rPr lang="el-GR" sz="2000" b="1" dirty="0" smtClean="0">
                <a:solidFill>
                  <a:schemeClr val="tx1"/>
                </a:solidFill>
                <a:latin typeface="Times New Roman" pitchFamily="18" charset="0"/>
                <a:cs typeface="Times New Roman" pitchFamily="18" charset="0"/>
              </a:rPr>
              <a:t>σ</a:t>
            </a:r>
            <a:r>
              <a:rPr lang="en-US" sz="2000" b="1" baseline="-25000" dirty="0" smtClean="0">
                <a:solidFill>
                  <a:schemeClr val="tx1"/>
                </a:solidFill>
                <a:latin typeface="Times New Roman" pitchFamily="18" charset="0"/>
                <a:cs typeface="Times New Roman" pitchFamily="18" charset="0"/>
              </a:rPr>
              <a:t>2</a:t>
            </a:r>
            <a:endParaRPr lang="en-US" sz="2000" b="1" baseline="-25000" dirty="0">
              <a:solidFill>
                <a:schemeClr val="tx1"/>
              </a:solidFill>
              <a:latin typeface="Times New Roman" pitchFamily="18" charset="0"/>
              <a:cs typeface="Times New Roman" pitchFamily="18" charset="0"/>
            </a:endParaRPr>
          </a:p>
        </p:txBody>
      </p:sp>
      <p:pic>
        <p:nvPicPr>
          <p:cNvPr id="4" name="Picture 4"/>
          <p:cNvPicPr>
            <a:picLocks noChangeAspect="1" noChangeArrowheads="1"/>
          </p:cNvPicPr>
          <p:nvPr/>
        </p:nvPicPr>
        <p:blipFill>
          <a:blip r:embed="rId3"/>
          <a:srcRect/>
          <a:stretch>
            <a:fillRect/>
          </a:stretch>
        </p:blipFill>
        <p:spPr bwMode="auto">
          <a:xfrm>
            <a:off x="598367" y="0"/>
            <a:ext cx="8545633" cy="2971800"/>
          </a:xfrm>
          <a:prstGeom prst="rect">
            <a:avLst/>
          </a:prstGeom>
          <a:noFill/>
          <a:ln w="12700">
            <a:noFill/>
            <a:miter lim="800000"/>
            <a:headEnd/>
            <a:tailEnd/>
          </a:ln>
        </p:spPr>
      </p:pic>
      <p:sp>
        <p:nvSpPr>
          <p:cNvPr id="9" name="Rectangle 8"/>
          <p:cNvSpPr/>
          <p:nvPr/>
        </p:nvSpPr>
        <p:spPr>
          <a:xfrm>
            <a:off x="76200" y="1219200"/>
            <a:ext cx="533400" cy="6096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1</a:t>
            </a:r>
            <a:endParaRPr lang="en-US" sz="2400" b="1" dirty="0">
              <a:solidFill>
                <a:schemeClr val="tx1"/>
              </a:solidFill>
              <a:latin typeface="Times New Roman" pitchFamily="18" charset="0"/>
              <a:cs typeface="Times New Roman" pitchFamily="18" charset="0"/>
            </a:endParaRPr>
          </a:p>
        </p:txBody>
      </p:sp>
      <p:sp>
        <p:nvSpPr>
          <p:cNvPr id="10" name="Rectangle 9"/>
          <p:cNvSpPr/>
          <p:nvPr/>
        </p:nvSpPr>
        <p:spPr>
          <a:xfrm>
            <a:off x="76200" y="3962400"/>
            <a:ext cx="533400" cy="6096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2</a:t>
            </a:r>
            <a:endParaRPr lang="en-US" sz="2400" b="1" dirty="0">
              <a:solidFill>
                <a:schemeClr val="tx1"/>
              </a:solidFill>
              <a:latin typeface="Times New Roman" pitchFamily="18" charset="0"/>
              <a:cs typeface="Times New Roman" pitchFamily="18" charset="0"/>
            </a:endParaRPr>
          </a:p>
        </p:txBody>
      </p:sp>
      <p:sp>
        <p:nvSpPr>
          <p:cNvPr id="7" name="Rectangle 6"/>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11" name="Rectangle 5"/>
          <p:cNvSpPr>
            <a:spLocks noChangeArrowheads="1"/>
          </p:cNvSpPr>
          <p:nvPr/>
        </p:nvSpPr>
        <p:spPr bwMode="auto">
          <a:xfrm>
            <a:off x="6629400" y="4648200"/>
            <a:ext cx="2286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Same means but different standard deviations .</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2" name="Rectangle 11"/>
          <p:cNvSpPr/>
          <p:nvPr/>
        </p:nvSpPr>
        <p:spPr>
          <a:xfrm>
            <a:off x="6629400" y="1295400"/>
            <a:ext cx="2209800" cy="1569660"/>
          </a:xfrm>
          <a:prstGeom prst="rect">
            <a:avLst/>
          </a:prstGeom>
        </p:spPr>
        <p:txBody>
          <a:bodyPr wrap="square">
            <a:spAutoFit/>
          </a:bodyPr>
          <a:lstStyle/>
          <a:p>
            <a:r>
              <a:rPr lang="en-US" sz="2400" b="1" dirty="0" smtClean="0">
                <a:solidFill>
                  <a:srgbClr val="FF0000"/>
                </a:solidFill>
                <a:latin typeface="Times New Roman" pitchFamily="18" charset="0"/>
                <a:ea typeface="Times New Roman"/>
                <a:cs typeface="Times New Roman" pitchFamily="18" charset="0"/>
              </a:rPr>
              <a:t>(1) </a:t>
            </a:r>
            <a:r>
              <a:rPr lang="en-US" sz="2400" dirty="0" smtClean="0">
                <a:solidFill>
                  <a:srgbClr val="FF0000"/>
                </a:solidFill>
                <a:latin typeface="Times New Roman" pitchFamily="18" charset="0"/>
                <a:ea typeface="Times New Roman"/>
                <a:cs typeface="Times New Roman" pitchFamily="18" charset="0"/>
              </a:rPr>
              <a:t>Different means but same standard deviations.</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381000" y="1447800"/>
            <a:ext cx="8915400" cy="3276600"/>
          </a:xfrm>
          <a:prstGeom prst="rect">
            <a:avLst/>
          </a:prstGeom>
          <a:noFill/>
          <a:ln w="9525">
            <a:noFill/>
            <a:miter lim="800000"/>
            <a:headEnd/>
            <a:tailEnd/>
          </a:ln>
          <a:effectLst/>
        </p:spPr>
      </p:pic>
      <p:sp>
        <p:nvSpPr>
          <p:cNvPr id="6" name="Rectangle 5"/>
          <p:cNvSpPr/>
          <p:nvPr/>
        </p:nvSpPr>
        <p:spPr>
          <a:xfrm>
            <a:off x="76200" y="2819400"/>
            <a:ext cx="533400" cy="6096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3</a:t>
            </a:r>
            <a:endParaRPr lang="en-US" sz="2400" b="1" dirty="0">
              <a:solidFill>
                <a:schemeClr val="tx1"/>
              </a:solidFill>
              <a:latin typeface="Times New Roman" pitchFamily="18" charset="0"/>
              <a:cs typeface="Times New Roman" pitchFamily="18" charset="0"/>
            </a:endParaRPr>
          </a:p>
        </p:txBody>
      </p:sp>
      <p:sp>
        <p:nvSpPr>
          <p:cNvPr id="4" name="Rectangle 3"/>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
        <p:nvSpPr>
          <p:cNvPr id="5" name="Rectangle 4"/>
          <p:cNvSpPr/>
          <p:nvPr/>
        </p:nvSpPr>
        <p:spPr>
          <a:xfrm>
            <a:off x="6629400" y="2590800"/>
            <a:ext cx="2438400" cy="1569660"/>
          </a:xfrm>
          <a:prstGeom prst="rect">
            <a:avLst/>
          </a:prstGeom>
        </p:spPr>
        <p:txBody>
          <a:bodyPr wrap="square">
            <a:spAutoFit/>
          </a:bodyPr>
          <a:lstStyle/>
          <a:p>
            <a:r>
              <a:rPr lang="en-US" sz="2400" b="1" dirty="0" smtClean="0">
                <a:solidFill>
                  <a:srgbClr val="FF0000"/>
                </a:solidFill>
                <a:latin typeface="Times New Roman" pitchFamily="18" charset="0"/>
                <a:ea typeface="Times New Roman" pitchFamily="18" charset="0"/>
                <a:cs typeface="Times New Roman" pitchFamily="18" charset="0"/>
              </a:rPr>
              <a:t>(3) </a:t>
            </a:r>
            <a:r>
              <a:rPr lang="en-US" sz="2400" dirty="0" smtClean="0">
                <a:solidFill>
                  <a:srgbClr val="FF0000"/>
                </a:solidFill>
                <a:latin typeface="Times New Roman" pitchFamily="18" charset="0"/>
                <a:ea typeface="Times New Roman" pitchFamily="18" charset="0"/>
                <a:cs typeface="Times New Roman" pitchFamily="18" charset="0"/>
              </a:rPr>
              <a:t>Different means and different standard deviations .</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1752600" y="457200"/>
            <a:ext cx="6019800" cy="1981200"/>
          </a:xfrm>
          <a:prstGeom prst="rect">
            <a:avLst/>
          </a:prstGeom>
          <a:noFill/>
          <a:ln w="6350" cap="flat" cmpd="sng">
            <a:solidFill>
              <a:srgbClr val="00B050"/>
            </a:solidFill>
            <a:prstDash val="solid"/>
            <a:miter lim="800000"/>
            <a:headEnd/>
            <a:tailEnd/>
          </a:ln>
          <a:effectLst/>
        </p:spPr>
      </p:pic>
      <p:sp>
        <p:nvSpPr>
          <p:cNvPr id="4" name="Rectangle 3"/>
          <p:cNvSpPr/>
          <p:nvPr/>
        </p:nvSpPr>
        <p:spPr>
          <a:xfrm>
            <a:off x="838200" y="-51375"/>
            <a:ext cx="7696200" cy="523220"/>
          </a:xfrm>
          <a:prstGeom prst="rect">
            <a:avLst/>
          </a:prstGeom>
        </p:spPr>
        <p:txBody>
          <a:bodyPr wrap="square">
            <a:spAutoFit/>
          </a:bodyPr>
          <a:lstStyle/>
          <a:p>
            <a:pPr algn="ctr"/>
            <a:r>
              <a:rPr lang="en-US" altLang="en-US" sz="2800" b="1" u="sng" dirty="0" smtClean="0">
                <a:solidFill>
                  <a:srgbClr val="FF0000"/>
                </a:solidFill>
                <a:effectLst>
                  <a:outerShdw blurRad="38100" dist="38100" dir="2700000" algn="tl">
                    <a:srgbClr val="FFFFFF"/>
                  </a:outerShdw>
                </a:effectLst>
                <a:latin typeface="Times New Roman" pitchFamily="18" charset="0"/>
                <a:cs typeface="Times New Roman" pitchFamily="18" charset="0"/>
              </a:rPr>
              <a:t>Properties of the Normal Distribution</a:t>
            </a:r>
            <a:r>
              <a:rPr lang="en-US" altLang="en-US" sz="2800" b="1" u="sng" dirty="0" smtClean="0">
                <a:solidFill>
                  <a:srgbClr val="FF0000"/>
                </a:solidFill>
                <a:latin typeface="Times New Roman" pitchFamily="18" charset="0"/>
                <a:cs typeface="Times New Roman" pitchFamily="18" charset="0"/>
              </a:rPr>
              <a:t> </a:t>
            </a:r>
            <a:endParaRPr lang="en-US" sz="2800" b="1" u="sng" dirty="0">
              <a:solidFill>
                <a:srgbClr val="FF0000"/>
              </a:solidFill>
              <a:latin typeface="Times New Roman" pitchFamily="18" charset="0"/>
              <a:cs typeface="Times New Roman" pitchFamily="18" charset="0"/>
            </a:endParaRPr>
          </a:p>
        </p:txBody>
      </p:sp>
      <p:sp>
        <p:nvSpPr>
          <p:cNvPr id="5" name="Rectangle 4"/>
          <p:cNvSpPr/>
          <p:nvPr/>
        </p:nvSpPr>
        <p:spPr>
          <a:xfrm>
            <a:off x="76200" y="2362200"/>
            <a:ext cx="9220200" cy="4832092"/>
          </a:xfrm>
          <a:prstGeom prst="rect">
            <a:avLst/>
          </a:prstGeom>
        </p:spPr>
        <p:txBody>
          <a:bodyPr wrap="square">
            <a:spAutoFit/>
          </a:bodyPr>
          <a:lstStyle/>
          <a:p>
            <a:pPr>
              <a:buClr>
                <a:schemeClr val="accent1"/>
              </a:buClr>
              <a:buFont typeface="Wingdings" pitchFamily="2" charset="2"/>
              <a:buChar char="q"/>
            </a:pPr>
            <a:r>
              <a:rPr lang="en-US" altLang="en-US" sz="2800" dirty="0" smtClean="0">
                <a:latin typeface="Times New Roman" pitchFamily="18" charset="0"/>
                <a:cs typeface="Times New Roman" pitchFamily="18" charset="0"/>
              </a:rPr>
              <a:t> The normal distribution curve is </a:t>
            </a:r>
            <a:r>
              <a:rPr lang="en-US" altLang="en-US" sz="2800" b="1" dirty="0" smtClean="0">
                <a:solidFill>
                  <a:srgbClr val="00B050"/>
                </a:solidFill>
                <a:latin typeface="Times New Roman" pitchFamily="18" charset="0"/>
                <a:cs typeface="Times New Roman" pitchFamily="18" charset="0"/>
              </a:rPr>
              <a:t>bell-shaped</a:t>
            </a:r>
            <a:r>
              <a:rPr lang="en-US" altLang="en-US" sz="2800" dirty="0" smtClean="0">
                <a:latin typeface="Times New Roman" pitchFamily="18" charset="0"/>
                <a:cs typeface="Times New Roman" pitchFamily="18" charset="0"/>
              </a:rPr>
              <a:t>.</a:t>
            </a:r>
          </a:p>
          <a:p>
            <a:pPr>
              <a:buClr>
                <a:schemeClr val="accent1"/>
              </a:buClr>
              <a:buFont typeface="Wingdings" pitchFamily="2" charset="2"/>
              <a:buChar char="q"/>
            </a:pPr>
            <a:r>
              <a:rPr lang="en-US" altLang="en-US" sz="2800" dirty="0" smtClean="0">
                <a:latin typeface="Times New Roman" pitchFamily="18" charset="0"/>
                <a:cs typeface="Times New Roman" pitchFamily="18" charset="0"/>
              </a:rPr>
              <a:t> The mean, median, and mode are </a:t>
            </a:r>
            <a:r>
              <a:rPr lang="en-US" altLang="en-US" sz="2800" b="1" dirty="0" smtClean="0">
                <a:solidFill>
                  <a:srgbClr val="00B050"/>
                </a:solidFill>
                <a:latin typeface="Times New Roman" pitchFamily="18" charset="0"/>
                <a:cs typeface="Times New Roman" pitchFamily="18" charset="0"/>
              </a:rPr>
              <a:t>equal</a:t>
            </a:r>
            <a:r>
              <a:rPr lang="en-US" altLang="en-US" sz="2800" dirty="0" smtClean="0">
                <a:solidFill>
                  <a:srgbClr val="00B050"/>
                </a:solidFill>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and located at</a:t>
            </a:r>
          </a:p>
          <a:p>
            <a:pPr>
              <a:buClr>
                <a:schemeClr val="accent1"/>
              </a:buClr>
            </a:pPr>
            <a:r>
              <a:rPr lang="en-US" altLang="en-US" sz="2800" dirty="0" smtClean="0">
                <a:latin typeface="Times New Roman" pitchFamily="18" charset="0"/>
                <a:cs typeface="Times New Roman" pitchFamily="18" charset="0"/>
              </a:rPr>
              <a:t> the center of the distribution.</a:t>
            </a:r>
          </a:p>
          <a:p>
            <a:pPr>
              <a:buClr>
                <a:schemeClr val="accent1"/>
              </a:buClr>
              <a:buFont typeface="Wingdings" pitchFamily="2" charset="2"/>
              <a:buChar char="q"/>
            </a:pPr>
            <a:r>
              <a:rPr lang="en-US" altLang="en-US" sz="2800" dirty="0" smtClean="0">
                <a:latin typeface="Times New Roman" pitchFamily="18" charset="0"/>
                <a:cs typeface="Times New Roman" pitchFamily="18" charset="0"/>
              </a:rPr>
              <a:t> The normal distribution curve is </a:t>
            </a:r>
            <a:r>
              <a:rPr lang="en-US" altLang="en-US" sz="2800" b="1" dirty="0" err="1" smtClean="0">
                <a:solidFill>
                  <a:srgbClr val="00B050"/>
                </a:solidFill>
                <a:latin typeface="Times New Roman" pitchFamily="18" charset="0"/>
                <a:cs typeface="Times New Roman" pitchFamily="18" charset="0"/>
              </a:rPr>
              <a:t>unimodal</a:t>
            </a:r>
            <a:r>
              <a:rPr lang="en-US" altLang="en-US" sz="2800" dirty="0" smtClean="0">
                <a:solidFill>
                  <a:srgbClr val="00B050"/>
                </a:solidFill>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(single mode).</a:t>
            </a:r>
            <a:endParaRPr lang="en-US" altLang="en-US" sz="2800" dirty="0" smtClean="0">
              <a:solidFill>
                <a:srgbClr val="FFFFCC"/>
              </a:solidFill>
              <a:latin typeface="Times New Roman" pitchFamily="18" charset="0"/>
              <a:cs typeface="Times New Roman" pitchFamily="18" charset="0"/>
            </a:endParaRPr>
          </a:p>
          <a:p>
            <a:pPr>
              <a:buClr>
                <a:schemeClr val="accent1"/>
              </a:buClr>
              <a:buFont typeface="Wingdings" pitchFamily="2" charset="2"/>
              <a:buChar char="q"/>
            </a:pPr>
            <a:r>
              <a:rPr lang="en-US" altLang="en-US" sz="2800" dirty="0" smtClean="0">
                <a:latin typeface="Times New Roman" pitchFamily="18" charset="0"/>
                <a:cs typeface="Times New Roman" pitchFamily="18" charset="0"/>
              </a:rPr>
              <a:t> The curve is </a:t>
            </a:r>
            <a:r>
              <a:rPr lang="en-US" altLang="en-US" sz="2800" b="1" dirty="0" smtClean="0">
                <a:solidFill>
                  <a:srgbClr val="00B050"/>
                </a:solidFill>
                <a:latin typeface="Times New Roman" pitchFamily="18" charset="0"/>
                <a:cs typeface="Times New Roman" pitchFamily="18" charset="0"/>
              </a:rPr>
              <a:t>symmetrical</a:t>
            </a:r>
            <a:r>
              <a:rPr lang="en-US" altLang="en-US" sz="2800" dirty="0" smtClean="0">
                <a:latin typeface="Times New Roman" pitchFamily="18" charset="0"/>
                <a:cs typeface="Times New Roman" pitchFamily="18" charset="0"/>
              </a:rPr>
              <a:t> about the mean.</a:t>
            </a:r>
          </a:p>
          <a:p>
            <a:pPr>
              <a:buClr>
                <a:schemeClr val="accent1"/>
              </a:buClr>
              <a:buFont typeface="Wingdings" pitchFamily="2" charset="2"/>
              <a:buChar char="q"/>
            </a:pPr>
            <a:r>
              <a:rPr lang="en-US" altLang="en-US" sz="2800" dirty="0" smtClean="0">
                <a:latin typeface="Times New Roman" pitchFamily="18" charset="0"/>
                <a:cs typeface="Times New Roman" pitchFamily="18" charset="0"/>
              </a:rPr>
              <a:t> The curve is </a:t>
            </a:r>
            <a:r>
              <a:rPr lang="en-US" altLang="en-US" sz="2800" b="1" dirty="0" smtClean="0">
                <a:solidFill>
                  <a:srgbClr val="00B050"/>
                </a:solidFill>
                <a:latin typeface="Times New Roman" pitchFamily="18" charset="0"/>
                <a:cs typeface="Times New Roman" pitchFamily="18" charset="0"/>
              </a:rPr>
              <a:t>continuous</a:t>
            </a:r>
            <a:r>
              <a:rPr lang="en-US" altLang="en-US" sz="2800" dirty="0" smtClean="0">
                <a:latin typeface="Times New Roman" pitchFamily="18" charset="0"/>
                <a:cs typeface="Times New Roman" pitchFamily="18" charset="0"/>
              </a:rPr>
              <a:t>.</a:t>
            </a:r>
          </a:p>
          <a:p>
            <a:pPr>
              <a:buClr>
                <a:schemeClr val="accent1"/>
              </a:buClr>
              <a:buFont typeface="Wingdings" pitchFamily="2" charset="2"/>
              <a:buChar char="q"/>
            </a:pPr>
            <a:r>
              <a:rPr lang="en-US" altLang="en-US" sz="2800" dirty="0" smtClean="0">
                <a:latin typeface="Times New Roman" pitchFamily="18" charset="0"/>
                <a:cs typeface="Times New Roman" pitchFamily="18" charset="0"/>
              </a:rPr>
              <a:t> The curve </a:t>
            </a:r>
            <a:r>
              <a:rPr lang="en-US" altLang="en-US" sz="2800" b="1" dirty="0" smtClean="0">
                <a:solidFill>
                  <a:srgbClr val="00B050"/>
                </a:solidFill>
                <a:latin typeface="Times New Roman" pitchFamily="18" charset="0"/>
                <a:cs typeface="Times New Roman" pitchFamily="18" charset="0"/>
              </a:rPr>
              <a:t>never touches the </a:t>
            </a:r>
            <a:r>
              <a:rPr lang="en-US" altLang="en-US" sz="2800" b="1" i="1" dirty="0" smtClean="0">
                <a:solidFill>
                  <a:srgbClr val="00B050"/>
                </a:solidFill>
                <a:latin typeface="Times New Roman" pitchFamily="18" charset="0"/>
                <a:cs typeface="Times New Roman" pitchFamily="18" charset="0"/>
              </a:rPr>
              <a:t>x</a:t>
            </a:r>
            <a:r>
              <a:rPr lang="en-US" altLang="en-US" sz="2800" b="1" dirty="0" smtClean="0">
                <a:solidFill>
                  <a:srgbClr val="00B050"/>
                </a:solidFill>
                <a:latin typeface="Times New Roman" pitchFamily="18" charset="0"/>
                <a:cs typeface="Times New Roman" pitchFamily="18" charset="0"/>
              </a:rPr>
              <a:t>-axis</a:t>
            </a:r>
            <a:r>
              <a:rPr lang="en-US" altLang="en-US" sz="2800" dirty="0" smtClean="0">
                <a:latin typeface="Times New Roman" pitchFamily="18" charset="0"/>
                <a:cs typeface="Times New Roman" pitchFamily="18" charset="0"/>
              </a:rPr>
              <a:t>.</a:t>
            </a:r>
          </a:p>
          <a:p>
            <a:pPr>
              <a:buClr>
                <a:schemeClr val="accent1"/>
              </a:buClr>
              <a:buFont typeface="Wingdings" pitchFamily="2" charset="2"/>
              <a:buChar char="q"/>
            </a:pPr>
            <a:r>
              <a:rPr lang="en-US" altLang="en-US" sz="2800" dirty="0" smtClean="0">
                <a:latin typeface="Times New Roman" pitchFamily="18" charset="0"/>
                <a:cs typeface="Times New Roman" pitchFamily="18" charset="0"/>
              </a:rPr>
              <a:t> The total area under the normal distribution curve is</a:t>
            </a:r>
          </a:p>
          <a:p>
            <a:pPr>
              <a:buClr>
                <a:schemeClr val="accent1"/>
              </a:buClr>
            </a:pPr>
            <a:r>
              <a:rPr lang="en-US" altLang="en-US" sz="2800" dirty="0" smtClean="0">
                <a:latin typeface="Times New Roman" pitchFamily="18" charset="0"/>
                <a:cs typeface="Times New Roman" pitchFamily="18" charset="0"/>
              </a:rPr>
              <a:t>                    </a:t>
            </a:r>
            <a:r>
              <a:rPr lang="en-US" altLang="en-US" sz="2800" b="1" dirty="0" smtClean="0">
                <a:solidFill>
                  <a:srgbClr val="00B050"/>
                </a:solidFill>
                <a:latin typeface="Times New Roman" pitchFamily="18" charset="0"/>
                <a:cs typeface="Times New Roman" pitchFamily="18" charset="0"/>
              </a:rPr>
              <a:t>equal to 1 or 100%.</a:t>
            </a:r>
          </a:p>
          <a:p>
            <a:pPr>
              <a:buClr>
                <a:schemeClr val="accent1"/>
              </a:buClr>
            </a:pPr>
            <a:r>
              <a:rPr lang="en-US" altLang="en-US" sz="2800" dirty="0" smtClean="0">
                <a:solidFill>
                  <a:srgbClr val="FFFFCC"/>
                </a:solidFill>
                <a:latin typeface="Times New Roman" pitchFamily="18" charset="0"/>
                <a:cs typeface="Times New Roman" pitchFamily="18" charset="0"/>
              </a:rPr>
              <a:t> </a:t>
            </a:r>
          </a:p>
          <a:p>
            <a:pPr>
              <a:buClr>
                <a:schemeClr val="accent1"/>
              </a:buClr>
            </a:pPr>
            <a:r>
              <a:rPr lang="en-US" altLang="en-US" sz="2800" dirty="0" smtClean="0">
                <a:solidFill>
                  <a:srgbClr val="FFFFCC"/>
                </a:solidFill>
                <a:latin typeface="Times New Roman" pitchFamily="18" charset="0"/>
                <a:cs typeface="Times New Roman" pitchFamily="18" charset="0"/>
              </a:rPr>
              <a:t> </a:t>
            </a:r>
          </a:p>
        </p:txBody>
      </p:sp>
      <p:sp>
        <p:nvSpPr>
          <p:cNvPr id="6" name="Rectangle 5"/>
          <p:cNvSpPr/>
          <p:nvPr/>
        </p:nvSpPr>
        <p:spPr>
          <a:xfrm>
            <a:off x="152400" y="6534090"/>
            <a:ext cx="8915400" cy="400110"/>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Note:</a:t>
            </a:r>
            <a:r>
              <a:rPr lang="en-US" sz="2000" dirty="0">
                <a:latin typeface="Times New Roman" pitchFamily="18" charset="0"/>
                <a:cs typeface="Times New Roman" pitchFamily="18" charset="0"/>
              </a:rPr>
              <a:t> This PowerPoint is only a summary and your main source should be the book.</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595</TotalTime>
  <Words>3609</Words>
  <Application>Microsoft Office PowerPoint</Application>
  <PresentationFormat>On-screen Show (4:3)</PresentationFormat>
  <Paragraphs>429</Paragraphs>
  <Slides>64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Concourse</vt:lpstr>
      <vt:lpstr>Equation</vt:lpstr>
      <vt:lpstr>Slide 1</vt:lpstr>
      <vt:lpstr>Slide 2</vt:lpstr>
      <vt:lpstr>Slide 3</vt:lpstr>
      <vt:lpstr>Slide 4</vt:lpstr>
      <vt:lpstr>Slide 5</vt:lpstr>
      <vt:lpstr>Slide 6</vt:lpstr>
      <vt:lpstr>Slide 7</vt:lpstr>
      <vt:lpstr>Slide 8</vt:lpstr>
      <vt:lpstr>Slide 9</vt:lpstr>
      <vt:lpstr>Slide 10</vt:lpstr>
      <vt:lpstr>  (Areas Under the Normal Curve)</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Questions ???</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For example: </vt:lpstr>
      <vt:lpstr>Questions ???</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17-10-2010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FTR</dc:creator>
  <cp:lastModifiedBy>Samsung</cp:lastModifiedBy>
  <cp:revision>74</cp:revision>
  <dcterms:created xsi:type="dcterms:W3CDTF">2011-05-11T09:45:46Z</dcterms:created>
  <dcterms:modified xsi:type="dcterms:W3CDTF">2012-12-06T03:21:40Z</dcterms:modified>
</cp:coreProperties>
</file>