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sdx" ContentType="application/vnd.ms-visio.drawing"/>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522" r:id="rId3"/>
    <p:sldId id="481" r:id="rId4"/>
    <p:sldId id="482" r:id="rId5"/>
    <p:sldId id="483" r:id="rId6"/>
    <p:sldId id="484" r:id="rId7"/>
    <p:sldId id="485" r:id="rId8"/>
    <p:sldId id="486" r:id="rId9"/>
    <p:sldId id="487" r:id="rId10"/>
    <p:sldId id="489" r:id="rId11"/>
    <p:sldId id="490" r:id="rId12"/>
    <p:sldId id="491" r:id="rId13"/>
    <p:sldId id="492" r:id="rId14"/>
    <p:sldId id="493" r:id="rId15"/>
    <p:sldId id="494" r:id="rId16"/>
    <p:sldId id="495" r:id="rId17"/>
    <p:sldId id="496" r:id="rId18"/>
    <p:sldId id="497" r:id="rId19"/>
    <p:sldId id="498" r:id="rId20"/>
    <p:sldId id="499"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4" r:id="rId34"/>
    <p:sldId id="550" r:id="rId35"/>
    <p:sldId id="549" r:id="rId36"/>
    <p:sldId id="551" r:id="rId37"/>
    <p:sldId id="515" r:id="rId38"/>
    <p:sldId id="516" r:id="rId39"/>
    <p:sldId id="517" r:id="rId40"/>
    <p:sldId id="519" r:id="rId41"/>
    <p:sldId id="520" r:id="rId42"/>
    <p:sldId id="523" r:id="rId43"/>
    <p:sldId id="524" r:id="rId44"/>
    <p:sldId id="525" r:id="rId45"/>
    <p:sldId id="526" r:id="rId46"/>
    <p:sldId id="527" r:id="rId47"/>
    <p:sldId id="528" r:id="rId48"/>
    <p:sldId id="529" r:id="rId49"/>
    <p:sldId id="530" r:id="rId50"/>
    <p:sldId id="531" r:id="rId51"/>
    <p:sldId id="532" r:id="rId52"/>
    <p:sldId id="533" r:id="rId53"/>
    <p:sldId id="534" r:id="rId54"/>
    <p:sldId id="535" r:id="rId55"/>
    <p:sldId id="536" r:id="rId56"/>
    <p:sldId id="537" r:id="rId57"/>
    <p:sldId id="538" r:id="rId58"/>
    <p:sldId id="539" r:id="rId59"/>
    <p:sldId id="541" r:id="rId60"/>
    <p:sldId id="540" r:id="rId61"/>
    <p:sldId id="542" r:id="rId62"/>
    <p:sldId id="543" r:id="rId63"/>
    <p:sldId id="544" r:id="rId64"/>
    <p:sldId id="547" r:id="rId65"/>
    <p:sldId id="545" r:id="rId66"/>
    <p:sldId id="546" r:id="rId67"/>
    <p:sldId id="548" r:id="rId68"/>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2D"/>
    <a:srgbClr val="00682F"/>
    <a:srgbClr val="31894D"/>
    <a:srgbClr val="009242"/>
    <a:srgbClr val="F4FAFB"/>
    <a:srgbClr val="E67D0A"/>
    <a:srgbClr val="FF7575"/>
    <a:srgbClr val="F17C4D"/>
    <a:srgbClr val="C45D1E"/>
    <a:srgbClr val="E165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showGuides="1">
      <p:cViewPr varScale="1">
        <p:scale>
          <a:sx n="68" d="100"/>
          <a:sy n="68" d="100"/>
        </p:scale>
        <p:origin x="12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5" d="100"/>
          <a:sy n="55" d="100"/>
        </p:scale>
        <p:origin x="-28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1695A-25F9-48D5-A13E-17F47D674B06}" type="doc">
      <dgm:prSet loTypeId="urn:microsoft.com/office/officeart/2005/8/layout/cycle3" loCatId="cycle" qsTypeId="urn:microsoft.com/office/officeart/2005/8/quickstyle/3d2" qsCatId="3D" csTypeId="urn:microsoft.com/office/officeart/2005/8/colors/colorful1" csCatId="colorful" phldr="1"/>
      <dgm:spPr/>
      <dgm:t>
        <a:bodyPr/>
        <a:lstStyle/>
        <a:p>
          <a:endParaRPr lang="en-US"/>
        </a:p>
      </dgm:t>
    </dgm:pt>
    <dgm:pt modelId="{DB317E53-3CA6-4A94-9C82-FE74D5F9131F}">
      <dgm:prSet phldrT="[Text]" custT="1"/>
      <dgm:spPr/>
      <dgm:t>
        <a:bodyPr/>
        <a:lstStyle/>
        <a:p>
          <a:pPr rtl="1">
            <a:buFont typeface="+mj-lt"/>
            <a:buNone/>
          </a:pPr>
          <a:r>
            <a:rPr lang="ar-SA" sz="1800" b="1" dirty="0"/>
            <a:t>1. تمييز المشكلة</a:t>
          </a:r>
          <a:endParaRPr lang="en-US" sz="1800" b="1" dirty="0"/>
        </a:p>
      </dgm:t>
    </dgm:pt>
    <dgm:pt modelId="{E017CC40-0D00-4FC6-BEC7-837BC9BC0699}" type="parTrans" cxnId="{22FDC7B0-0BDF-4966-AB5C-A224A1177E19}">
      <dgm:prSet/>
      <dgm:spPr/>
      <dgm:t>
        <a:bodyPr/>
        <a:lstStyle/>
        <a:p>
          <a:endParaRPr lang="en-US" sz="1400"/>
        </a:p>
      </dgm:t>
    </dgm:pt>
    <dgm:pt modelId="{1DAB7339-1C2C-4E8C-9A69-44815367201D}" type="sibTrans" cxnId="{22FDC7B0-0BDF-4966-AB5C-A224A1177E19}">
      <dgm:prSet custT="1"/>
      <dgm:spPr/>
      <dgm:t>
        <a:bodyPr/>
        <a:lstStyle/>
        <a:p>
          <a:endParaRPr lang="en-US" sz="1400"/>
        </a:p>
      </dgm:t>
    </dgm:pt>
    <dgm:pt modelId="{1FFD2307-5C24-4550-92DB-55A07EAE3043}">
      <dgm:prSet custT="1"/>
      <dgm:spPr/>
      <dgm:t>
        <a:bodyPr/>
        <a:lstStyle/>
        <a:p>
          <a:pPr rtl="1">
            <a:buFont typeface="+mj-lt"/>
            <a:buNone/>
          </a:pPr>
          <a:r>
            <a:rPr lang="ar-SA" sz="1800" b="1" dirty="0"/>
            <a:t>5.</a:t>
          </a:r>
          <a:r>
            <a:rPr lang="en-US" sz="1800" b="1" dirty="0"/>
            <a:t> </a:t>
          </a:r>
          <a:r>
            <a:rPr lang="ar-SA" sz="1800" b="1" dirty="0"/>
            <a:t>تنفيذ خطوات</a:t>
          </a:r>
        </a:p>
        <a:p>
          <a:pPr rtl="1">
            <a:buFont typeface="+mj-lt"/>
            <a:buNone/>
          </a:pPr>
          <a:r>
            <a:rPr lang="ar-SA" sz="1800" b="1" dirty="0"/>
            <a:t> الحل المختار</a:t>
          </a:r>
          <a:endParaRPr lang="en-US" sz="1800" b="1" dirty="0"/>
        </a:p>
      </dgm:t>
    </dgm:pt>
    <dgm:pt modelId="{1262E7CD-FF8A-4A86-AA63-2E7264809208}" type="parTrans" cxnId="{8768C425-1868-447B-BF8B-159B9AC9E265}">
      <dgm:prSet/>
      <dgm:spPr/>
      <dgm:t>
        <a:bodyPr/>
        <a:lstStyle/>
        <a:p>
          <a:endParaRPr lang="en-US" sz="1400"/>
        </a:p>
      </dgm:t>
    </dgm:pt>
    <dgm:pt modelId="{B7A4098E-48C1-4A0F-95B5-1CBA39CFA5AE}" type="sibTrans" cxnId="{8768C425-1868-447B-BF8B-159B9AC9E265}">
      <dgm:prSet custT="1"/>
      <dgm:spPr/>
      <dgm:t>
        <a:bodyPr/>
        <a:lstStyle/>
        <a:p>
          <a:endParaRPr lang="en-US" sz="1400"/>
        </a:p>
      </dgm:t>
    </dgm:pt>
    <dgm:pt modelId="{28983081-1ADB-4EF8-9B5E-05EFBA99B18D}">
      <dgm:prSet custT="1"/>
      <dgm:spPr>
        <a:solidFill>
          <a:srgbClr val="C00000"/>
        </a:solidFill>
      </dgm:spPr>
      <dgm:t>
        <a:bodyPr/>
        <a:lstStyle/>
        <a:p>
          <a:r>
            <a:rPr lang="ar-SA" sz="1800" b="1" dirty="0"/>
            <a:t>6. تقييم الحل</a:t>
          </a:r>
          <a:endParaRPr lang="en-US" sz="1800" b="1" dirty="0"/>
        </a:p>
      </dgm:t>
    </dgm:pt>
    <dgm:pt modelId="{0F7F7F66-1A23-40CD-8E67-192B595E5575}" type="parTrans" cxnId="{AA7C02D9-3663-4649-8102-E6375F45C5FD}">
      <dgm:prSet/>
      <dgm:spPr/>
      <dgm:t>
        <a:bodyPr/>
        <a:lstStyle/>
        <a:p>
          <a:endParaRPr lang="en-US" sz="1400"/>
        </a:p>
      </dgm:t>
    </dgm:pt>
    <dgm:pt modelId="{8E466D89-36AF-45A8-AA77-9D2513BAC176}" type="sibTrans" cxnId="{AA7C02D9-3663-4649-8102-E6375F45C5FD}">
      <dgm:prSet custT="1"/>
      <dgm:spPr/>
      <dgm:t>
        <a:bodyPr/>
        <a:lstStyle/>
        <a:p>
          <a:endParaRPr lang="en-US" sz="1400"/>
        </a:p>
      </dgm:t>
    </dgm:pt>
    <dgm:pt modelId="{B19F5EEE-C933-45C4-A862-0E9286DCAA63}">
      <dgm:prSet phldrT="[Text]" custT="1"/>
      <dgm:spPr>
        <a:solidFill>
          <a:schemeClr val="accent1">
            <a:lumMod val="50000"/>
          </a:schemeClr>
        </a:solidFill>
      </dgm:spPr>
      <dgm:t>
        <a:bodyPr/>
        <a:lstStyle/>
        <a:p>
          <a:pPr rtl="1">
            <a:buFont typeface="+mj-lt"/>
            <a:buNone/>
          </a:pPr>
          <a:r>
            <a:rPr lang="ar-SA" sz="1800" b="1" dirty="0"/>
            <a:t>2. تحليل وفهم المشكلة</a:t>
          </a:r>
          <a:endParaRPr lang="en-US" sz="1800" b="1" dirty="0"/>
        </a:p>
      </dgm:t>
    </dgm:pt>
    <dgm:pt modelId="{05FAA0F4-399F-40EE-9988-55ACD97C7058}" type="parTrans" cxnId="{0A9629E3-44BE-432B-AE99-B48E02BE0318}">
      <dgm:prSet/>
      <dgm:spPr/>
      <dgm:t>
        <a:bodyPr/>
        <a:lstStyle/>
        <a:p>
          <a:pPr rtl="1"/>
          <a:endParaRPr lang="ar-SA" sz="1400"/>
        </a:p>
      </dgm:t>
    </dgm:pt>
    <dgm:pt modelId="{713FA43E-5F24-4324-BC4C-F09675A5B9CE}" type="sibTrans" cxnId="{0A9629E3-44BE-432B-AE99-B48E02BE0318}">
      <dgm:prSet custT="1"/>
      <dgm:spPr/>
      <dgm:t>
        <a:bodyPr/>
        <a:lstStyle/>
        <a:p>
          <a:pPr rtl="1"/>
          <a:endParaRPr lang="ar-SA" sz="1400"/>
        </a:p>
      </dgm:t>
    </dgm:pt>
    <dgm:pt modelId="{2EF7A2FD-16E9-4C98-B7E0-2892544575B8}">
      <dgm:prSet phldrT="[Text]" custT="1"/>
      <dgm:spPr>
        <a:solidFill>
          <a:schemeClr val="accent4">
            <a:lumMod val="50000"/>
          </a:schemeClr>
        </a:solidFill>
      </dgm:spPr>
      <dgm:t>
        <a:bodyPr/>
        <a:lstStyle/>
        <a:p>
          <a:pPr rtl="1">
            <a:buFont typeface="+mj-lt"/>
            <a:buNone/>
          </a:pPr>
          <a:r>
            <a:rPr lang="ar-SA" sz="1800" b="1" dirty="0"/>
            <a:t>3. تحديد الحلول المتاحة</a:t>
          </a:r>
          <a:endParaRPr lang="en-US" sz="1800" b="1" dirty="0"/>
        </a:p>
      </dgm:t>
    </dgm:pt>
    <dgm:pt modelId="{ACBF1634-49FC-4F5C-99CA-16DC2086399C}" type="parTrans" cxnId="{FDECD94C-6737-440A-B9C1-80331B49F048}">
      <dgm:prSet/>
      <dgm:spPr/>
      <dgm:t>
        <a:bodyPr/>
        <a:lstStyle/>
        <a:p>
          <a:pPr rtl="1"/>
          <a:endParaRPr lang="ar-SA" sz="1400"/>
        </a:p>
      </dgm:t>
    </dgm:pt>
    <dgm:pt modelId="{9F9CB492-4071-4A9B-84DC-D05A6274A52D}" type="sibTrans" cxnId="{FDECD94C-6737-440A-B9C1-80331B49F048}">
      <dgm:prSet custT="1"/>
      <dgm:spPr/>
      <dgm:t>
        <a:bodyPr/>
        <a:lstStyle/>
        <a:p>
          <a:pPr rtl="1"/>
          <a:endParaRPr lang="ar-SA" sz="1400"/>
        </a:p>
      </dgm:t>
    </dgm:pt>
    <dgm:pt modelId="{D8938C78-68B3-49D9-A734-5D521A87C8F8}">
      <dgm:prSet phldrT="[Text]" custT="1"/>
      <dgm:spPr>
        <a:gradFill rotWithShape="0">
          <a:gsLst>
            <a:gs pos="82000">
              <a:schemeClr val="accent5">
                <a:hueOff val="0"/>
                <a:satOff val="0"/>
                <a:lumOff val="0"/>
                <a:alphaOff val="0"/>
                <a:shade val="51000"/>
                <a:satMod val="130000"/>
              </a:schemeClr>
            </a:gs>
            <a:gs pos="85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dgm:spPr>
      <dgm:t>
        <a:bodyPr/>
        <a:lstStyle/>
        <a:p>
          <a:pPr rtl="1">
            <a:buFont typeface="+mj-lt"/>
            <a:buNone/>
          </a:pPr>
          <a:r>
            <a:rPr lang="ar-SA" sz="1800" b="1" dirty="0"/>
            <a:t>4. اختيار </a:t>
          </a:r>
        </a:p>
        <a:p>
          <a:pPr rtl="1">
            <a:buFont typeface="+mj-lt"/>
            <a:buNone/>
          </a:pPr>
          <a:r>
            <a:rPr lang="ar-SA" sz="1800" b="1" dirty="0"/>
            <a:t>الحل الأمثل</a:t>
          </a:r>
          <a:endParaRPr lang="en-US" sz="1800" b="1" dirty="0"/>
        </a:p>
      </dgm:t>
    </dgm:pt>
    <dgm:pt modelId="{339F3BE1-966B-4224-BBB9-5973B2A3D4CE}" type="parTrans" cxnId="{004AFB92-745D-4F1B-A922-09DD3B58159C}">
      <dgm:prSet/>
      <dgm:spPr/>
      <dgm:t>
        <a:bodyPr/>
        <a:lstStyle/>
        <a:p>
          <a:pPr rtl="1"/>
          <a:endParaRPr lang="ar-SA" sz="1400"/>
        </a:p>
      </dgm:t>
    </dgm:pt>
    <dgm:pt modelId="{E21DF214-ADDC-4553-B74E-27AAA7A01ECD}" type="sibTrans" cxnId="{004AFB92-745D-4F1B-A922-09DD3B58159C}">
      <dgm:prSet custT="1"/>
      <dgm:spPr/>
      <dgm:t>
        <a:bodyPr/>
        <a:lstStyle/>
        <a:p>
          <a:pPr rtl="1"/>
          <a:endParaRPr lang="ar-SA" sz="1400"/>
        </a:p>
      </dgm:t>
    </dgm:pt>
    <dgm:pt modelId="{F111B409-31AD-48E5-B092-24095083B585}" type="pres">
      <dgm:prSet presAssocID="{1A31695A-25F9-48D5-A13E-17F47D674B06}" presName="Name0" presStyleCnt="0">
        <dgm:presLayoutVars>
          <dgm:dir/>
          <dgm:resizeHandles val="exact"/>
        </dgm:presLayoutVars>
      </dgm:prSet>
      <dgm:spPr/>
    </dgm:pt>
    <dgm:pt modelId="{BAB2851F-681A-44B7-B985-7D092EE03C04}" type="pres">
      <dgm:prSet presAssocID="{1A31695A-25F9-48D5-A13E-17F47D674B06}" presName="cycle" presStyleCnt="0"/>
      <dgm:spPr/>
    </dgm:pt>
    <dgm:pt modelId="{4CB72900-72DA-4062-98A5-535F1600A7F0}" type="pres">
      <dgm:prSet presAssocID="{DB317E53-3CA6-4A94-9C82-FE74D5F9131F}" presName="nodeFirstNode" presStyleLbl="node1" presStyleIdx="0" presStyleCnt="6">
        <dgm:presLayoutVars>
          <dgm:bulletEnabled val="1"/>
        </dgm:presLayoutVars>
      </dgm:prSet>
      <dgm:spPr/>
    </dgm:pt>
    <dgm:pt modelId="{941C2B55-19ED-48EC-BA0B-09E831C02B34}" type="pres">
      <dgm:prSet presAssocID="{1DAB7339-1C2C-4E8C-9A69-44815367201D}" presName="sibTransFirstNode" presStyleLbl="bgShp" presStyleIdx="0" presStyleCnt="1"/>
      <dgm:spPr/>
    </dgm:pt>
    <dgm:pt modelId="{694AD3EF-4BA5-4B51-84DF-829E44EC86B0}" type="pres">
      <dgm:prSet presAssocID="{B19F5EEE-C933-45C4-A862-0E9286DCAA63}" presName="nodeFollowingNodes" presStyleLbl="node1" presStyleIdx="1" presStyleCnt="6">
        <dgm:presLayoutVars>
          <dgm:bulletEnabled val="1"/>
        </dgm:presLayoutVars>
      </dgm:prSet>
      <dgm:spPr/>
    </dgm:pt>
    <dgm:pt modelId="{887190F0-A36B-4AC5-BDD0-6A6C385452B9}" type="pres">
      <dgm:prSet presAssocID="{2EF7A2FD-16E9-4C98-B7E0-2892544575B8}" presName="nodeFollowingNodes" presStyleLbl="node1" presStyleIdx="2" presStyleCnt="6">
        <dgm:presLayoutVars>
          <dgm:bulletEnabled val="1"/>
        </dgm:presLayoutVars>
      </dgm:prSet>
      <dgm:spPr/>
    </dgm:pt>
    <dgm:pt modelId="{563A38AD-FAD8-4953-AA7D-D52C94C8C939}" type="pres">
      <dgm:prSet presAssocID="{D8938C78-68B3-49D9-A734-5D521A87C8F8}" presName="nodeFollowingNodes" presStyleLbl="node1" presStyleIdx="3" presStyleCnt="6">
        <dgm:presLayoutVars>
          <dgm:bulletEnabled val="1"/>
        </dgm:presLayoutVars>
      </dgm:prSet>
      <dgm:spPr/>
    </dgm:pt>
    <dgm:pt modelId="{6778CCF9-DD91-42B8-8B05-469EEC704386}" type="pres">
      <dgm:prSet presAssocID="{1FFD2307-5C24-4550-92DB-55A07EAE3043}" presName="nodeFollowingNodes" presStyleLbl="node1" presStyleIdx="4" presStyleCnt="6">
        <dgm:presLayoutVars>
          <dgm:bulletEnabled val="1"/>
        </dgm:presLayoutVars>
      </dgm:prSet>
      <dgm:spPr/>
    </dgm:pt>
    <dgm:pt modelId="{E97B606C-38FE-4711-B335-22A3E8CEF053}" type="pres">
      <dgm:prSet presAssocID="{28983081-1ADB-4EF8-9B5E-05EFBA99B18D}" presName="nodeFollowingNodes" presStyleLbl="node1" presStyleIdx="5" presStyleCnt="6">
        <dgm:presLayoutVars>
          <dgm:bulletEnabled val="1"/>
        </dgm:presLayoutVars>
      </dgm:prSet>
      <dgm:spPr/>
    </dgm:pt>
  </dgm:ptLst>
  <dgm:cxnLst>
    <dgm:cxn modelId="{7E83111A-FDB4-4AE7-8699-86B16842EE08}" type="presOf" srcId="{1A31695A-25F9-48D5-A13E-17F47D674B06}" destId="{F111B409-31AD-48E5-B092-24095083B585}" srcOrd="0" destOrd="0" presId="urn:microsoft.com/office/officeart/2005/8/layout/cycle3"/>
    <dgm:cxn modelId="{8768C425-1868-447B-BF8B-159B9AC9E265}" srcId="{1A31695A-25F9-48D5-A13E-17F47D674B06}" destId="{1FFD2307-5C24-4550-92DB-55A07EAE3043}" srcOrd="4" destOrd="0" parTransId="{1262E7CD-FF8A-4A86-AA63-2E7264809208}" sibTransId="{B7A4098E-48C1-4A0F-95B5-1CBA39CFA5AE}"/>
    <dgm:cxn modelId="{35A40F3A-E207-4272-8F18-F537D9C65A75}" type="presOf" srcId="{1FFD2307-5C24-4550-92DB-55A07EAE3043}" destId="{6778CCF9-DD91-42B8-8B05-469EEC704386}" srcOrd="0" destOrd="0" presId="urn:microsoft.com/office/officeart/2005/8/layout/cycle3"/>
    <dgm:cxn modelId="{74738941-7298-4100-BA81-E97680970E63}" type="presOf" srcId="{B19F5EEE-C933-45C4-A862-0E9286DCAA63}" destId="{694AD3EF-4BA5-4B51-84DF-829E44EC86B0}" srcOrd="0" destOrd="0" presId="urn:microsoft.com/office/officeart/2005/8/layout/cycle3"/>
    <dgm:cxn modelId="{FDECD94C-6737-440A-B9C1-80331B49F048}" srcId="{1A31695A-25F9-48D5-A13E-17F47D674B06}" destId="{2EF7A2FD-16E9-4C98-B7E0-2892544575B8}" srcOrd="2" destOrd="0" parTransId="{ACBF1634-49FC-4F5C-99CA-16DC2086399C}" sibTransId="{9F9CB492-4071-4A9B-84DC-D05A6274A52D}"/>
    <dgm:cxn modelId="{809AC951-DD9A-4307-B0E5-545A83AF898E}" type="presOf" srcId="{1DAB7339-1C2C-4E8C-9A69-44815367201D}" destId="{941C2B55-19ED-48EC-BA0B-09E831C02B34}" srcOrd="0" destOrd="0" presId="urn:microsoft.com/office/officeart/2005/8/layout/cycle3"/>
    <dgm:cxn modelId="{EE271477-B17F-4CC9-B04A-5C9BEDBECF0F}" type="presOf" srcId="{2EF7A2FD-16E9-4C98-B7E0-2892544575B8}" destId="{887190F0-A36B-4AC5-BDD0-6A6C385452B9}" srcOrd="0" destOrd="0" presId="urn:microsoft.com/office/officeart/2005/8/layout/cycle3"/>
    <dgm:cxn modelId="{7EE5AA58-C625-45B5-A6FB-2A14907D4B31}" type="presOf" srcId="{DB317E53-3CA6-4A94-9C82-FE74D5F9131F}" destId="{4CB72900-72DA-4062-98A5-535F1600A7F0}" srcOrd="0" destOrd="0" presId="urn:microsoft.com/office/officeart/2005/8/layout/cycle3"/>
    <dgm:cxn modelId="{004AFB92-745D-4F1B-A922-09DD3B58159C}" srcId="{1A31695A-25F9-48D5-A13E-17F47D674B06}" destId="{D8938C78-68B3-49D9-A734-5D521A87C8F8}" srcOrd="3" destOrd="0" parTransId="{339F3BE1-966B-4224-BBB9-5973B2A3D4CE}" sibTransId="{E21DF214-ADDC-4553-B74E-27AAA7A01ECD}"/>
    <dgm:cxn modelId="{22FDC7B0-0BDF-4966-AB5C-A224A1177E19}" srcId="{1A31695A-25F9-48D5-A13E-17F47D674B06}" destId="{DB317E53-3CA6-4A94-9C82-FE74D5F9131F}" srcOrd="0" destOrd="0" parTransId="{E017CC40-0D00-4FC6-BEC7-837BC9BC0699}" sibTransId="{1DAB7339-1C2C-4E8C-9A69-44815367201D}"/>
    <dgm:cxn modelId="{AA7C02D9-3663-4649-8102-E6375F45C5FD}" srcId="{1A31695A-25F9-48D5-A13E-17F47D674B06}" destId="{28983081-1ADB-4EF8-9B5E-05EFBA99B18D}" srcOrd="5" destOrd="0" parTransId="{0F7F7F66-1A23-40CD-8E67-192B595E5575}" sibTransId="{8E466D89-36AF-45A8-AA77-9D2513BAC176}"/>
    <dgm:cxn modelId="{531560E1-D8EB-4A99-859E-D51DD986D25A}" type="presOf" srcId="{28983081-1ADB-4EF8-9B5E-05EFBA99B18D}" destId="{E97B606C-38FE-4711-B335-22A3E8CEF053}" srcOrd="0" destOrd="0" presId="urn:microsoft.com/office/officeart/2005/8/layout/cycle3"/>
    <dgm:cxn modelId="{0A9629E3-44BE-432B-AE99-B48E02BE0318}" srcId="{1A31695A-25F9-48D5-A13E-17F47D674B06}" destId="{B19F5EEE-C933-45C4-A862-0E9286DCAA63}" srcOrd="1" destOrd="0" parTransId="{05FAA0F4-399F-40EE-9988-55ACD97C7058}" sibTransId="{713FA43E-5F24-4324-BC4C-F09675A5B9CE}"/>
    <dgm:cxn modelId="{F22609FF-C3B6-429D-8332-E16BD8A7396C}" type="presOf" srcId="{D8938C78-68B3-49D9-A734-5D521A87C8F8}" destId="{563A38AD-FAD8-4953-AA7D-D52C94C8C939}" srcOrd="0" destOrd="0" presId="urn:microsoft.com/office/officeart/2005/8/layout/cycle3"/>
    <dgm:cxn modelId="{3FE43633-D457-4061-8DF9-0047BA7F6703}" type="presParOf" srcId="{F111B409-31AD-48E5-B092-24095083B585}" destId="{BAB2851F-681A-44B7-B985-7D092EE03C04}" srcOrd="0" destOrd="0" presId="urn:microsoft.com/office/officeart/2005/8/layout/cycle3"/>
    <dgm:cxn modelId="{B965DC3E-02EA-4F52-9858-65833C338FDA}" type="presParOf" srcId="{BAB2851F-681A-44B7-B985-7D092EE03C04}" destId="{4CB72900-72DA-4062-98A5-535F1600A7F0}" srcOrd="0" destOrd="0" presId="urn:microsoft.com/office/officeart/2005/8/layout/cycle3"/>
    <dgm:cxn modelId="{4F15CA48-FC8A-42E0-B21F-156479563FB5}" type="presParOf" srcId="{BAB2851F-681A-44B7-B985-7D092EE03C04}" destId="{941C2B55-19ED-48EC-BA0B-09E831C02B34}" srcOrd="1" destOrd="0" presId="urn:microsoft.com/office/officeart/2005/8/layout/cycle3"/>
    <dgm:cxn modelId="{4AB01FAC-674C-456B-BC32-0CDD40D97D32}" type="presParOf" srcId="{BAB2851F-681A-44B7-B985-7D092EE03C04}" destId="{694AD3EF-4BA5-4B51-84DF-829E44EC86B0}" srcOrd="2" destOrd="0" presId="urn:microsoft.com/office/officeart/2005/8/layout/cycle3"/>
    <dgm:cxn modelId="{C5FCCD05-4B2F-429B-887A-0035B5489EBE}" type="presParOf" srcId="{BAB2851F-681A-44B7-B985-7D092EE03C04}" destId="{887190F0-A36B-4AC5-BDD0-6A6C385452B9}" srcOrd="3" destOrd="0" presId="urn:microsoft.com/office/officeart/2005/8/layout/cycle3"/>
    <dgm:cxn modelId="{AE907CCE-25FE-41A5-B872-DFD2C51448FD}" type="presParOf" srcId="{BAB2851F-681A-44B7-B985-7D092EE03C04}" destId="{563A38AD-FAD8-4953-AA7D-D52C94C8C939}" srcOrd="4" destOrd="0" presId="urn:microsoft.com/office/officeart/2005/8/layout/cycle3"/>
    <dgm:cxn modelId="{4DCC995C-4D15-4DF6-9056-F97A70F857E4}" type="presParOf" srcId="{BAB2851F-681A-44B7-B985-7D092EE03C04}" destId="{6778CCF9-DD91-42B8-8B05-469EEC704386}" srcOrd="5" destOrd="0" presId="urn:microsoft.com/office/officeart/2005/8/layout/cycle3"/>
    <dgm:cxn modelId="{ED5D98DD-B5B0-4B62-9314-7B65C113B9D2}" type="presParOf" srcId="{BAB2851F-681A-44B7-B985-7D092EE03C04}" destId="{E97B606C-38FE-4711-B335-22A3E8CEF053}"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6110C2-2782-4C29-BB21-0DB3CA2D26B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5DC905F-A31E-4408-948A-7A451D7E764F}">
      <dgm:prSet phldrT="[نص]" custT="1"/>
      <dgm:spPr>
        <a:solidFill>
          <a:srgbClr val="31894D"/>
        </a:solidFill>
      </dgm:spPr>
      <dgm:t>
        <a:bodyPr/>
        <a:lstStyle/>
        <a:p>
          <a:r>
            <a:rPr lang="ar-SA" sz="3200" dirty="0"/>
            <a:t>من أدوات بناء الحل</a:t>
          </a:r>
          <a:endParaRPr lang="en-US" sz="3200" dirty="0"/>
        </a:p>
      </dgm:t>
    </dgm:pt>
    <dgm:pt modelId="{0BC3175D-C2D2-41DE-90FA-21C592A8D86E}" type="parTrans" cxnId="{1CF88FE8-8580-464B-BCDA-4A5CD920BD4C}">
      <dgm:prSet/>
      <dgm:spPr/>
      <dgm:t>
        <a:bodyPr/>
        <a:lstStyle/>
        <a:p>
          <a:endParaRPr lang="en-US"/>
        </a:p>
      </dgm:t>
    </dgm:pt>
    <dgm:pt modelId="{AF81DF45-CA21-4E03-8408-CFA352846C51}" type="sibTrans" cxnId="{1CF88FE8-8580-464B-BCDA-4A5CD920BD4C}">
      <dgm:prSet/>
      <dgm:spPr/>
      <dgm:t>
        <a:bodyPr/>
        <a:lstStyle/>
        <a:p>
          <a:endParaRPr lang="en-US"/>
        </a:p>
      </dgm:t>
    </dgm:pt>
    <dgm:pt modelId="{DBA53BD5-7FB0-448E-905C-FE6BB078C882}">
      <dgm:prSet phldrT="[نص]" custT="1"/>
      <dgm:spPr>
        <a:solidFill>
          <a:srgbClr val="31894D"/>
        </a:solidFill>
      </dgm:spPr>
      <dgm:t>
        <a:bodyPr/>
        <a:lstStyle/>
        <a:p>
          <a:r>
            <a:rPr lang="ar-SA" sz="3200" dirty="0"/>
            <a:t>الخوارزميات</a:t>
          </a:r>
          <a:endParaRPr lang="en-US" sz="3200" dirty="0"/>
        </a:p>
      </dgm:t>
    </dgm:pt>
    <dgm:pt modelId="{0BEF8E3B-A10C-4B8A-96CD-8C67DAB90E0D}" type="parTrans" cxnId="{D2B4A9ED-7BBD-43F5-AF03-AF633B1692DD}">
      <dgm:prSet/>
      <dgm:spPr/>
      <dgm:t>
        <a:bodyPr/>
        <a:lstStyle/>
        <a:p>
          <a:endParaRPr lang="en-US"/>
        </a:p>
      </dgm:t>
    </dgm:pt>
    <dgm:pt modelId="{3E40CEA0-DA66-4B2D-97C5-178360D9E882}" type="sibTrans" cxnId="{D2B4A9ED-7BBD-43F5-AF03-AF633B1692DD}">
      <dgm:prSet/>
      <dgm:spPr/>
      <dgm:t>
        <a:bodyPr/>
        <a:lstStyle/>
        <a:p>
          <a:endParaRPr lang="en-US"/>
        </a:p>
      </dgm:t>
    </dgm:pt>
    <dgm:pt modelId="{FF5EFF28-F2CB-4864-94F0-7EE298B8A7A4}">
      <dgm:prSet phldrT="[نص]" custT="1"/>
      <dgm:spPr>
        <a:solidFill>
          <a:srgbClr val="31894D"/>
        </a:solidFill>
      </dgm:spPr>
      <dgm:t>
        <a:bodyPr/>
        <a:lstStyle/>
        <a:p>
          <a:r>
            <a:rPr lang="ar-SA" sz="3200" dirty="0"/>
            <a:t>المخططات الانسيابية</a:t>
          </a:r>
          <a:endParaRPr lang="en-US" sz="3200" dirty="0"/>
        </a:p>
      </dgm:t>
    </dgm:pt>
    <dgm:pt modelId="{3FEB66FD-A022-4358-8C80-E0B2F2F85C92}" type="parTrans" cxnId="{B5402CC5-77D3-4FE8-981D-499EB86B9217}">
      <dgm:prSet/>
      <dgm:spPr/>
      <dgm:t>
        <a:bodyPr/>
        <a:lstStyle/>
        <a:p>
          <a:endParaRPr lang="en-US"/>
        </a:p>
      </dgm:t>
    </dgm:pt>
    <dgm:pt modelId="{D8056D9E-2D78-445D-813A-E3536B43B1C4}" type="sibTrans" cxnId="{B5402CC5-77D3-4FE8-981D-499EB86B9217}">
      <dgm:prSet/>
      <dgm:spPr/>
      <dgm:t>
        <a:bodyPr/>
        <a:lstStyle/>
        <a:p>
          <a:endParaRPr lang="en-US"/>
        </a:p>
      </dgm:t>
    </dgm:pt>
    <dgm:pt modelId="{FA00A3EF-5211-4EA6-9B38-962ABB3A4CEF}" type="pres">
      <dgm:prSet presAssocID="{D06110C2-2782-4C29-BB21-0DB3CA2D26B6}" presName="Name0" presStyleCnt="0">
        <dgm:presLayoutVars>
          <dgm:chPref val="1"/>
          <dgm:dir/>
          <dgm:animOne val="branch"/>
          <dgm:animLvl val="lvl"/>
          <dgm:resizeHandles val="exact"/>
        </dgm:presLayoutVars>
      </dgm:prSet>
      <dgm:spPr/>
    </dgm:pt>
    <dgm:pt modelId="{ABB37DF3-4D32-47D6-A514-14953E6D2597}" type="pres">
      <dgm:prSet presAssocID="{65DC905F-A31E-4408-948A-7A451D7E764F}" presName="root1" presStyleCnt="0"/>
      <dgm:spPr/>
    </dgm:pt>
    <dgm:pt modelId="{038F0E10-7244-4645-A5B8-1CB0C5124B8E}" type="pres">
      <dgm:prSet presAssocID="{65DC905F-A31E-4408-948A-7A451D7E764F}" presName="LevelOneTextNode" presStyleLbl="node0" presStyleIdx="0" presStyleCnt="1" custLinFactNeighborY="1484">
        <dgm:presLayoutVars>
          <dgm:chPref val="3"/>
        </dgm:presLayoutVars>
      </dgm:prSet>
      <dgm:spPr/>
    </dgm:pt>
    <dgm:pt modelId="{7A0054FE-6099-4E8A-AABE-16AD7F5DBA55}" type="pres">
      <dgm:prSet presAssocID="{65DC905F-A31E-4408-948A-7A451D7E764F}" presName="level2hierChild" presStyleCnt="0"/>
      <dgm:spPr/>
    </dgm:pt>
    <dgm:pt modelId="{8D5F18E8-C493-4F22-B683-6B9C19CC3D88}" type="pres">
      <dgm:prSet presAssocID="{0BEF8E3B-A10C-4B8A-96CD-8C67DAB90E0D}" presName="conn2-1" presStyleLbl="parChTrans1D2" presStyleIdx="0" presStyleCnt="2"/>
      <dgm:spPr/>
    </dgm:pt>
    <dgm:pt modelId="{528D0490-3FC2-480A-91F6-B3E1FFD1C62D}" type="pres">
      <dgm:prSet presAssocID="{0BEF8E3B-A10C-4B8A-96CD-8C67DAB90E0D}" presName="connTx" presStyleLbl="parChTrans1D2" presStyleIdx="0" presStyleCnt="2"/>
      <dgm:spPr/>
    </dgm:pt>
    <dgm:pt modelId="{937D242A-8520-4D03-AE44-E89FCD6CDB49}" type="pres">
      <dgm:prSet presAssocID="{DBA53BD5-7FB0-448E-905C-FE6BB078C882}" presName="root2" presStyleCnt="0"/>
      <dgm:spPr/>
    </dgm:pt>
    <dgm:pt modelId="{BDE72067-A00D-4C13-BD01-DB0D6AB13384}" type="pres">
      <dgm:prSet presAssocID="{DBA53BD5-7FB0-448E-905C-FE6BB078C882}" presName="LevelTwoTextNode" presStyleLbl="node2" presStyleIdx="0" presStyleCnt="2" custScaleX="154619" custScaleY="136625">
        <dgm:presLayoutVars>
          <dgm:chPref val="3"/>
        </dgm:presLayoutVars>
      </dgm:prSet>
      <dgm:spPr/>
    </dgm:pt>
    <dgm:pt modelId="{0813DFE3-A6BB-42D6-A90A-973000BCCA3B}" type="pres">
      <dgm:prSet presAssocID="{DBA53BD5-7FB0-448E-905C-FE6BB078C882}" presName="level3hierChild" presStyleCnt="0"/>
      <dgm:spPr/>
    </dgm:pt>
    <dgm:pt modelId="{7807AF82-3D1C-451E-A36E-7F93D228EA96}" type="pres">
      <dgm:prSet presAssocID="{3FEB66FD-A022-4358-8C80-E0B2F2F85C92}" presName="conn2-1" presStyleLbl="parChTrans1D2" presStyleIdx="1" presStyleCnt="2"/>
      <dgm:spPr/>
    </dgm:pt>
    <dgm:pt modelId="{E3D3C619-02E4-491A-93B6-79819C4A017E}" type="pres">
      <dgm:prSet presAssocID="{3FEB66FD-A022-4358-8C80-E0B2F2F85C92}" presName="connTx" presStyleLbl="parChTrans1D2" presStyleIdx="1" presStyleCnt="2"/>
      <dgm:spPr/>
    </dgm:pt>
    <dgm:pt modelId="{E41B43D0-289C-4E72-9435-51B49A8FBC40}" type="pres">
      <dgm:prSet presAssocID="{FF5EFF28-F2CB-4864-94F0-7EE298B8A7A4}" presName="root2" presStyleCnt="0"/>
      <dgm:spPr/>
    </dgm:pt>
    <dgm:pt modelId="{698ABC13-6FE1-4442-AE4C-FA4DF5D15CAA}" type="pres">
      <dgm:prSet presAssocID="{FF5EFF28-F2CB-4864-94F0-7EE298B8A7A4}" presName="LevelTwoTextNode" presStyleLbl="node2" presStyleIdx="1" presStyleCnt="2" custScaleX="154619" custScaleY="136625">
        <dgm:presLayoutVars>
          <dgm:chPref val="3"/>
        </dgm:presLayoutVars>
      </dgm:prSet>
      <dgm:spPr/>
    </dgm:pt>
    <dgm:pt modelId="{6EDF9BEC-FE08-410D-BABB-246E568A54C9}" type="pres">
      <dgm:prSet presAssocID="{FF5EFF28-F2CB-4864-94F0-7EE298B8A7A4}" presName="level3hierChild" presStyleCnt="0"/>
      <dgm:spPr/>
    </dgm:pt>
  </dgm:ptLst>
  <dgm:cxnLst>
    <dgm:cxn modelId="{48535508-6D0B-4E50-9003-FE936F1251BC}" type="presOf" srcId="{D06110C2-2782-4C29-BB21-0DB3CA2D26B6}" destId="{FA00A3EF-5211-4EA6-9B38-962ABB3A4CEF}" srcOrd="0" destOrd="0" presId="urn:microsoft.com/office/officeart/2008/layout/HorizontalMultiLevelHierarchy"/>
    <dgm:cxn modelId="{D6E94E20-F9C9-4BFF-8CA4-A6703A579D92}" type="presOf" srcId="{0BEF8E3B-A10C-4B8A-96CD-8C67DAB90E0D}" destId="{528D0490-3FC2-480A-91F6-B3E1FFD1C62D}" srcOrd="1" destOrd="0" presId="urn:microsoft.com/office/officeart/2008/layout/HorizontalMultiLevelHierarchy"/>
    <dgm:cxn modelId="{5E509735-4B66-406B-9401-8C2AC4E64CFC}" type="presOf" srcId="{DBA53BD5-7FB0-448E-905C-FE6BB078C882}" destId="{BDE72067-A00D-4C13-BD01-DB0D6AB13384}" srcOrd="0" destOrd="0" presId="urn:microsoft.com/office/officeart/2008/layout/HorizontalMultiLevelHierarchy"/>
    <dgm:cxn modelId="{882E1369-7790-44CA-AE96-9FA8E1523D65}" type="presOf" srcId="{FF5EFF28-F2CB-4864-94F0-7EE298B8A7A4}" destId="{698ABC13-6FE1-4442-AE4C-FA4DF5D15CAA}" srcOrd="0" destOrd="0" presId="urn:microsoft.com/office/officeart/2008/layout/HorizontalMultiLevelHierarchy"/>
    <dgm:cxn modelId="{4AEBEE4C-53E1-43E4-AD18-C853C738124E}" type="presOf" srcId="{65DC905F-A31E-4408-948A-7A451D7E764F}" destId="{038F0E10-7244-4645-A5B8-1CB0C5124B8E}" srcOrd="0" destOrd="0" presId="urn:microsoft.com/office/officeart/2008/layout/HorizontalMultiLevelHierarchy"/>
    <dgm:cxn modelId="{63C7A26E-1BD4-41B5-AEE4-96EEDCA6B34F}" type="presOf" srcId="{0BEF8E3B-A10C-4B8A-96CD-8C67DAB90E0D}" destId="{8D5F18E8-C493-4F22-B683-6B9C19CC3D88}" srcOrd="0" destOrd="0" presId="urn:microsoft.com/office/officeart/2008/layout/HorizontalMultiLevelHierarchy"/>
    <dgm:cxn modelId="{A9D5F580-9985-468C-8DE5-62C38E4689CE}" type="presOf" srcId="{3FEB66FD-A022-4358-8C80-E0B2F2F85C92}" destId="{E3D3C619-02E4-491A-93B6-79819C4A017E}" srcOrd="1" destOrd="0" presId="urn:microsoft.com/office/officeart/2008/layout/HorizontalMultiLevelHierarchy"/>
    <dgm:cxn modelId="{B5402CC5-77D3-4FE8-981D-499EB86B9217}" srcId="{65DC905F-A31E-4408-948A-7A451D7E764F}" destId="{FF5EFF28-F2CB-4864-94F0-7EE298B8A7A4}" srcOrd="1" destOrd="0" parTransId="{3FEB66FD-A022-4358-8C80-E0B2F2F85C92}" sibTransId="{D8056D9E-2D78-445D-813A-E3536B43B1C4}"/>
    <dgm:cxn modelId="{D230D9D1-5340-4864-AA39-5EEEB4F2D35F}" type="presOf" srcId="{3FEB66FD-A022-4358-8C80-E0B2F2F85C92}" destId="{7807AF82-3D1C-451E-A36E-7F93D228EA96}" srcOrd="0" destOrd="0" presId="urn:microsoft.com/office/officeart/2008/layout/HorizontalMultiLevelHierarchy"/>
    <dgm:cxn modelId="{1CF88FE8-8580-464B-BCDA-4A5CD920BD4C}" srcId="{D06110C2-2782-4C29-BB21-0DB3CA2D26B6}" destId="{65DC905F-A31E-4408-948A-7A451D7E764F}" srcOrd="0" destOrd="0" parTransId="{0BC3175D-C2D2-41DE-90FA-21C592A8D86E}" sibTransId="{AF81DF45-CA21-4E03-8408-CFA352846C51}"/>
    <dgm:cxn modelId="{D2B4A9ED-7BBD-43F5-AF03-AF633B1692DD}" srcId="{65DC905F-A31E-4408-948A-7A451D7E764F}" destId="{DBA53BD5-7FB0-448E-905C-FE6BB078C882}" srcOrd="0" destOrd="0" parTransId="{0BEF8E3B-A10C-4B8A-96CD-8C67DAB90E0D}" sibTransId="{3E40CEA0-DA66-4B2D-97C5-178360D9E882}"/>
    <dgm:cxn modelId="{A1EC24F2-48EC-4A24-848A-C383B8820CF1}" type="presParOf" srcId="{FA00A3EF-5211-4EA6-9B38-962ABB3A4CEF}" destId="{ABB37DF3-4D32-47D6-A514-14953E6D2597}" srcOrd="0" destOrd="0" presId="urn:microsoft.com/office/officeart/2008/layout/HorizontalMultiLevelHierarchy"/>
    <dgm:cxn modelId="{1FD931C8-5038-4689-9762-0510D51FE512}" type="presParOf" srcId="{ABB37DF3-4D32-47D6-A514-14953E6D2597}" destId="{038F0E10-7244-4645-A5B8-1CB0C5124B8E}" srcOrd="0" destOrd="0" presId="urn:microsoft.com/office/officeart/2008/layout/HorizontalMultiLevelHierarchy"/>
    <dgm:cxn modelId="{184BB97A-7E56-49C5-9B75-A00C8278ACDD}" type="presParOf" srcId="{ABB37DF3-4D32-47D6-A514-14953E6D2597}" destId="{7A0054FE-6099-4E8A-AABE-16AD7F5DBA55}" srcOrd="1" destOrd="0" presId="urn:microsoft.com/office/officeart/2008/layout/HorizontalMultiLevelHierarchy"/>
    <dgm:cxn modelId="{5D6F5789-4FF7-4572-AF20-E1EC4AB7B3E4}" type="presParOf" srcId="{7A0054FE-6099-4E8A-AABE-16AD7F5DBA55}" destId="{8D5F18E8-C493-4F22-B683-6B9C19CC3D88}" srcOrd="0" destOrd="0" presId="urn:microsoft.com/office/officeart/2008/layout/HorizontalMultiLevelHierarchy"/>
    <dgm:cxn modelId="{8DC3F00B-001A-496C-9A9E-BD46266EC3E0}" type="presParOf" srcId="{8D5F18E8-C493-4F22-B683-6B9C19CC3D88}" destId="{528D0490-3FC2-480A-91F6-B3E1FFD1C62D}" srcOrd="0" destOrd="0" presId="urn:microsoft.com/office/officeart/2008/layout/HorizontalMultiLevelHierarchy"/>
    <dgm:cxn modelId="{07DF1C3E-9EFD-458D-9761-D9193815BACE}" type="presParOf" srcId="{7A0054FE-6099-4E8A-AABE-16AD7F5DBA55}" destId="{937D242A-8520-4D03-AE44-E89FCD6CDB49}" srcOrd="1" destOrd="0" presId="urn:microsoft.com/office/officeart/2008/layout/HorizontalMultiLevelHierarchy"/>
    <dgm:cxn modelId="{5486A6F8-F0A5-4B30-81C4-E54D67CECB83}" type="presParOf" srcId="{937D242A-8520-4D03-AE44-E89FCD6CDB49}" destId="{BDE72067-A00D-4C13-BD01-DB0D6AB13384}" srcOrd="0" destOrd="0" presId="urn:microsoft.com/office/officeart/2008/layout/HorizontalMultiLevelHierarchy"/>
    <dgm:cxn modelId="{087AB24E-DBAC-471C-A954-7D09D451018D}" type="presParOf" srcId="{937D242A-8520-4D03-AE44-E89FCD6CDB49}" destId="{0813DFE3-A6BB-42D6-A90A-973000BCCA3B}" srcOrd="1" destOrd="0" presId="urn:microsoft.com/office/officeart/2008/layout/HorizontalMultiLevelHierarchy"/>
    <dgm:cxn modelId="{2A1CF5CE-9D5E-45A8-A6EF-67D2322824A7}" type="presParOf" srcId="{7A0054FE-6099-4E8A-AABE-16AD7F5DBA55}" destId="{7807AF82-3D1C-451E-A36E-7F93D228EA96}" srcOrd="2" destOrd="0" presId="urn:microsoft.com/office/officeart/2008/layout/HorizontalMultiLevelHierarchy"/>
    <dgm:cxn modelId="{4641130C-2E86-41D8-8341-3F8928597D7E}" type="presParOf" srcId="{7807AF82-3D1C-451E-A36E-7F93D228EA96}" destId="{E3D3C619-02E4-491A-93B6-79819C4A017E}" srcOrd="0" destOrd="0" presId="urn:microsoft.com/office/officeart/2008/layout/HorizontalMultiLevelHierarchy"/>
    <dgm:cxn modelId="{FA2DBD14-A0E1-4339-A9B7-2C586CE02A47}" type="presParOf" srcId="{7A0054FE-6099-4E8A-AABE-16AD7F5DBA55}" destId="{E41B43D0-289C-4E72-9435-51B49A8FBC40}" srcOrd="3" destOrd="0" presId="urn:microsoft.com/office/officeart/2008/layout/HorizontalMultiLevelHierarchy"/>
    <dgm:cxn modelId="{6B93E223-02FD-4509-AFE0-20CAB615A940}" type="presParOf" srcId="{E41B43D0-289C-4E72-9435-51B49A8FBC40}" destId="{698ABC13-6FE1-4442-AE4C-FA4DF5D15CAA}" srcOrd="0" destOrd="0" presId="urn:microsoft.com/office/officeart/2008/layout/HorizontalMultiLevelHierarchy"/>
    <dgm:cxn modelId="{65A95EC8-F731-4CF5-832F-384B1D5FEB9C}" type="presParOf" srcId="{E41B43D0-289C-4E72-9435-51B49A8FBC40}" destId="{6EDF9BEC-FE08-410D-BABB-246E568A54C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C2B55-19ED-48EC-BA0B-09E831C02B34}">
      <dsp:nvSpPr>
        <dsp:cNvPr id="0" name=""/>
        <dsp:cNvSpPr/>
      </dsp:nvSpPr>
      <dsp:spPr>
        <a:xfrm>
          <a:off x="1857346" y="-3097"/>
          <a:ext cx="4514906" cy="4514906"/>
        </a:xfrm>
        <a:prstGeom prst="circularArrow">
          <a:avLst>
            <a:gd name="adj1" fmla="val 5274"/>
            <a:gd name="adj2" fmla="val 312630"/>
            <a:gd name="adj3" fmla="val 14228845"/>
            <a:gd name="adj4" fmla="val 17126601"/>
            <a:gd name="adj5" fmla="val 5477"/>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CB72900-72DA-4062-98A5-535F1600A7F0}">
      <dsp:nvSpPr>
        <dsp:cNvPr id="0" name=""/>
        <dsp:cNvSpPr/>
      </dsp:nvSpPr>
      <dsp:spPr>
        <a:xfrm>
          <a:off x="3256880" y="2416"/>
          <a:ext cx="1715839" cy="85791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Font typeface="+mj-lt"/>
            <a:buNone/>
          </a:pPr>
          <a:r>
            <a:rPr lang="ar-SA" sz="1800" b="1" kern="1200" dirty="0"/>
            <a:t>1. تمييز المشكلة</a:t>
          </a:r>
          <a:endParaRPr lang="en-US" sz="1800" b="1" kern="1200" dirty="0"/>
        </a:p>
      </dsp:txBody>
      <dsp:txXfrm>
        <a:off x="3298760" y="44296"/>
        <a:ext cx="1632079" cy="774159"/>
      </dsp:txXfrm>
    </dsp:sp>
    <dsp:sp modelId="{694AD3EF-4BA5-4B51-84DF-829E44EC86B0}">
      <dsp:nvSpPr>
        <dsp:cNvPr id="0" name=""/>
        <dsp:cNvSpPr/>
      </dsp:nvSpPr>
      <dsp:spPr>
        <a:xfrm>
          <a:off x="4843096" y="918219"/>
          <a:ext cx="1715839" cy="857919"/>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Font typeface="+mj-lt"/>
            <a:buNone/>
          </a:pPr>
          <a:r>
            <a:rPr lang="ar-SA" sz="1800" b="1" kern="1200" dirty="0"/>
            <a:t>2. تحليل وفهم المشكلة</a:t>
          </a:r>
          <a:endParaRPr lang="en-US" sz="1800" b="1" kern="1200" dirty="0"/>
        </a:p>
      </dsp:txBody>
      <dsp:txXfrm>
        <a:off x="4884976" y="960099"/>
        <a:ext cx="1632079" cy="774159"/>
      </dsp:txXfrm>
    </dsp:sp>
    <dsp:sp modelId="{887190F0-A36B-4AC5-BDD0-6A6C385452B9}">
      <dsp:nvSpPr>
        <dsp:cNvPr id="0" name=""/>
        <dsp:cNvSpPr/>
      </dsp:nvSpPr>
      <dsp:spPr>
        <a:xfrm>
          <a:off x="4843096" y="2749824"/>
          <a:ext cx="1715839" cy="857919"/>
        </a:xfrm>
        <a:prstGeom prst="roundRect">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Font typeface="+mj-lt"/>
            <a:buNone/>
          </a:pPr>
          <a:r>
            <a:rPr lang="ar-SA" sz="1800" b="1" kern="1200" dirty="0"/>
            <a:t>3. تحديد الحلول المتاحة</a:t>
          </a:r>
          <a:endParaRPr lang="en-US" sz="1800" b="1" kern="1200" dirty="0"/>
        </a:p>
      </dsp:txBody>
      <dsp:txXfrm>
        <a:off x="4884976" y="2791704"/>
        <a:ext cx="1632079" cy="774159"/>
      </dsp:txXfrm>
    </dsp:sp>
    <dsp:sp modelId="{563A38AD-FAD8-4953-AA7D-D52C94C8C939}">
      <dsp:nvSpPr>
        <dsp:cNvPr id="0" name=""/>
        <dsp:cNvSpPr/>
      </dsp:nvSpPr>
      <dsp:spPr>
        <a:xfrm>
          <a:off x="3256880" y="3665626"/>
          <a:ext cx="1715839" cy="857919"/>
        </a:xfrm>
        <a:prstGeom prst="roundRect">
          <a:avLst/>
        </a:prstGeom>
        <a:gradFill rotWithShape="0">
          <a:gsLst>
            <a:gs pos="82000">
              <a:schemeClr val="accent5">
                <a:hueOff val="0"/>
                <a:satOff val="0"/>
                <a:lumOff val="0"/>
                <a:alphaOff val="0"/>
                <a:shade val="51000"/>
                <a:satMod val="130000"/>
              </a:schemeClr>
            </a:gs>
            <a:gs pos="85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Font typeface="+mj-lt"/>
            <a:buNone/>
          </a:pPr>
          <a:r>
            <a:rPr lang="ar-SA" sz="1800" b="1" kern="1200" dirty="0"/>
            <a:t>4. اختيار </a:t>
          </a:r>
        </a:p>
        <a:p>
          <a:pPr marL="0" lvl="0" indent="0" algn="ctr" defTabSz="800100" rtl="1">
            <a:lnSpc>
              <a:spcPct val="90000"/>
            </a:lnSpc>
            <a:spcBef>
              <a:spcPct val="0"/>
            </a:spcBef>
            <a:spcAft>
              <a:spcPct val="35000"/>
            </a:spcAft>
            <a:buFont typeface="+mj-lt"/>
            <a:buNone/>
          </a:pPr>
          <a:r>
            <a:rPr lang="ar-SA" sz="1800" b="1" kern="1200" dirty="0"/>
            <a:t>الحل الأمثل</a:t>
          </a:r>
          <a:endParaRPr lang="en-US" sz="1800" b="1" kern="1200" dirty="0"/>
        </a:p>
      </dsp:txBody>
      <dsp:txXfrm>
        <a:off x="3298760" y="3707506"/>
        <a:ext cx="1632079" cy="774159"/>
      </dsp:txXfrm>
    </dsp:sp>
    <dsp:sp modelId="{6778CCF9-DD91-42B8-8B05-469EEC704386}">
      <dsp:nvSpPr>
        <dsp:cNvPr id="0" name=""/>
        <dsp:cNvSpPr/>
      </dsp:nvSpPr>
      <dsp:spPr>
        <a:xfrm>
          <a:off x="1670663" y="2749824"/>
          <a:ext cx="1715839" cy="85791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Font typeface="+mj-lt"/>
            <a:buNone/>
          </a:pPr>
          <a:r>
            <a:rPr lang="ar-SA" sz="1800" b="1" kern="1200" dirty="0"/>
            <a:t>5.</a:t>
          </a:r>
          <a:r>
            <a:rPr lang="en-US" sz="1800" b="1" kern="1200" dirty="0"/>
            <a:t> </a:t>
          </a:r>
          <a:r>
            <a:rPr lang="ar-SA" sz="1800" b="1" kern="1200" dirty="0"/>
            <a:t>تنفيذ خطوات</a:t>
          </a:r>
        </a:p>
        <a:p>
          <a:pPr marL="0" lvl="0" indent="0" algn="ctr" defTabSz="800100" rtl="1">
            <a:lnSpc>
              <a:spcPct val="90000"/>
            </a:lnSpc>
            <a:spcBef>
              <a:spcPct val="0"/>
            </a:spcBef>
            <a:spcAft>
              <a:spcPct val="35000"/>
            </a:spcAft>
            <a:buFont typeface="+mj-lt"/>
            <a:buNone/>
          </a:pPr>
          <a:r>
            <a:rPr lang="ar-SA" sz="1800" b="1" kern="1200" dirty="0"/>
            <a:t> الحل المختار</a:t>
          </a:r>
          <a:endParaRPr lang="en-US" sz="1800" b="1" kern="1200" dirty="0"/>
        </a:p>
      </dsp:txBody>
      <dsp:txXfrm>
        <a:off x="1712543" y="2791704"/>
        <a:ext cx="1632079" cy="774159"/>
      </dsp:txXfrm>
    </dsp:sp>
    <dsp:sp modelId="{E97B606C-38FE-4711-B335-22A3E8CEF053}">
      <dsp:nvSpPr>
        <dsp:cNvPr id="0" name=""/>
        <dsp:cNvSpPr/>
      </dsp:nvSpPr>
      <dsp:spPr>
        <a:xfrm>
          <a:off x="1670663" y="918219"/>
          <a:ext cx="1715839" cy="857919"/>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SA" sz="1800" b="1" kern="1200" dirty="0"/>
            <a:t>6. تقييم الحل</a:t>
          </a:r>
          <a:endParaRPr lang="en-US" sz="1800" b="1" kern="1200" dirty="0"/>
        </a:p>
      </dsp:txBody>
      <dsp:txXfrm>
        <a:off x="1712543" y="960099"/>
        <a:ext cx="1632079" cy="774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7AF82-3D1C-451E-A36E-7F93D228EA96}">
      <dsp:nvSpPr>
        <dsp:cNvPr id="0" name=""/>
        <dsp:cNvSpPr/>
      </dsp:nvSpPr>
      <dsp:spPr>
        <a:xfrm>
          <a:off x="1226368" y="2035966"/>
          <a:ext cx="505548" cy="618816"/>
        </a:xfrm>
        <a:custGeom>
          <a:avLst/>
          <a:gdLst/>
          <a:ahLst/>
          <a:cxnLst/>
          <a:rect l="0" t="0" r="0" b="0"/>
          <a:pathLst>
            <a:path>
              <a:moveTo>
                <a:pt x="0" y="0"/>
              </a:moveTo>
              <a:lnTo>
                <a:pt x="252774" y="0"/>
              </a:lnTo>
              <a:lnTo>
                <a:pt x="252774" y="618816"/>
              </a:lnTo>
              <a:lnTo>
                <a:pt x="505548" y="6188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59165" y="2325398"/>
        <a:ext cx="39953" cy="39953"/>
      </dsp:txXfrm>
    </dsp:sp>
    <dsp:sp modelId="{8D5F18E8-C493-4F22-B683-6B9C19CC3D88}">
      <dsp:nvSpPr>
        <dsp:cNvPr id="0" name=""/>
        <dsp:cNvSpPr/>
      </dsp:nvSpPr>
      <dsp:spPr>
        <a:xfrm>
          <a:off x="1226368" y="1409216"/>
          <a:ext cx="505548" cy="626750"/>
        </a:xfrm>
        <a:custGeom>
          <a:avLst/>
          <a:gdLst/>
          <a:ahLst/>
          <a:cxnLst/>
          <a:rect l="0" t="0" r="0" b="0"/>
          <a:pathLst>
            <a:path>
              <a:moveTo>
                <a:pt x="0" y="626750"/>
              </a:moveTo>
              <a:lnTo>
                <a:pt x="252774" y="626750"/>
              </a:lnTo>
              <a:lnTo>
                <a:pt x="252774" y="0"/>
              </a:lnTo>
              <a:lnTo>
                <a:pt x="50554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59011" y="1702460"/>
        <a:ext cx="40261" cy="40261"/>
      </dsp:txXfrm>
    </dsp:sp>
    <dsp:sp modelId="{038F0E10-7244-4645-A5B8-1CB0C5124B8E}">
      <dsp:nvSpPr>
        <dsp:cNvPr id="0" name=""/>
        <dsp:cNvSpPr/>
      </dsp:nvSpPr>
      <dsp:spPr>
        <a:xfrm rot="16200000">
          <a:off x="-1186990" y="1650640"/>
          <a:ext cx="4056066" cy="770652"/>
        </a:xfrm>
        <a:prstGeom prst="rect">
          <a:avLst/>
        </a:prstGeom>
        <a:solidFill>
          <a:srgbClr val="3189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3200" kern="1200" dirty="0"/>
            <a:t>من أدوات بناء الحل</a:t>
          </a:r>
          <a:endParaRPr lang="en-US" sz="3200" kern="1200" dirty="0"/>
        </a:p>
      </dsp:txBody>
      <dsp:txXfrm>
        <a:off x="-1186990" y="1650640"/>
        <a:ext cx="4056066" cy="770652"/>
      </dsp:txXfrm>
    </dsp:sp>
    <dsp:sp modelId="{BDE72067-A00D-4C13-BD01-DB0D6AB13384}">
      <dsp:nvSpPr>
        <dsp:cNvPr id="0" name=""/>
        <dsp:cNvSpPr/>
      </dsp:nvSpPr>
      <dsp:spPr>
        <a:xfrm>
          <a:off x="1731916" y="882764"/>
          <a:ext cx="3908367" cy="1052904"/>
        </a:xfrm>
        <a:prstGeom prst="rect">
          <a:avLst/>
        </a:prstGeom>
        <a:solidFill>
          <a:srgbClr val="3189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3200" kern="1200" dirty="0"/>
            <a:t>الخوارزميات</a:t>
          </a:r>
          <a:endParaRPr lang="en-US" sz="3200" kern="1200" dirty="0"/>
        </a:p>
      </dsp:txBody>
      <dsp:txXfrm>
        <a:off x="1731916" y="882764"/>
        <a:ext cx="3908367" cy="1052904"/>
      </dsp:txXfrm>
    </dsp:sp>
    <dsp:sp modelId="{698ABC13-6FE1-4442-AE4C-FA4DF5D15CAA}">
      <dsp:nvSpPr>
        <dsp:cNvPr id="0" name=""/>
        <dsp:cNvSpPr/>
      </dsp:nvSpPr>
      <dsp:spPr>
        <a:xfrm>
          <a:off x="1731916" y="2128331"/>
          <a:ext cx="3908367" cy="1052904"/>
        </a:xfrm>
        <a:prstGeom prst="rect">
          <a:avLst/>
        </a:prstGeom>
        <a:solidFill>
          <a:srgbClr val="3189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SA" sz="3200" kern="1200" dirty="0"/>
            <a:t>المخططات الانسيابية</a:t>
          </a:r>
          <a:endParaRPr lang="en-US" sz="3200" kern="1200" dirty="0"/>
        </a:p>
      </dsp:txBody>
      <dsp:txXfrm>
        <a:off x="1731916" y="2128331"/>
        <a:ext cx="3908367" cy="10529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eaLnBrk="1" hangingPunct="1">
              <a:defRPr sz="1200">
                <a:latin typeface="Arial" charset="0"/>
                <a:cs typeface="Arial" charset="0"/>
              </a:defRPr>
            </a:lvl1pPr>
          </a:lstStyle>
          <a:p>
            <a:pPr>
              <a:defRPr/>
            </a:pPr>
            <a:fld id="{89F92BD1-C329-4DCC-B3AE-5B25F0848E1E}" type="datetimeFigureOut">
              <a:rPr lang="en-US"/>
              <a:pPr>
                <a:defRPr/>
              </a:pPr>
              <a:t>12/28/2017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DD36BE1-BD48-4D8A-8684-D9438B9E5AEB}" type="slidenum">
              <a:rPr lang="en-US" altLang="ar-SA"/>
              <a:pPr>
                <a:defRPr/>
              </a:pPr>
              <a:t>‹#›</a:t>
            </a:fld>
            <a:endParaRPr lang="en-US" altLang="ar-SA"/>
          </a:p>
        </p:txBody>
      </p:sp>
    </p:spTree>
    <p:extLst>
      <p:ext uri="{BB962C8B-B14F-4D97-AF65-F5344CB8AC3E}">
        <p14:creationId xmlns:p14="http://schemas.microsoft.com/office/powerpoint/2010/main" val="4085269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09086C2-1106-497F-B9E3-2A153B3273FB}" type="slidenum">
              <a:rPr lang="es-ES" altLang="ar-SA"/>
              <a:pPr>
                <a:defRPr/>
              </a:pPr>
              <a:t>‹#›</a:t>
            </a:fld>
            <a:endParaRPr lang="es-ES" altLang="ar-SA"/>
          </a:p>
        </p:txBody>
      </p:sp>
    </p:spTree>
    <p:extLst>
      <p:ext uri="{BB962C8B-B14F-4D97-AF65-F5344CB8AC3E}">
        <p14:creationId xmlns:p14="http://schemas.microsoft.com/office/powerpoint/2010/main" val="413792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69CF4DC-6343-4356-B0EE-4D8CB110C525}" type="slidenum">
              <a:rPr lang="es-ES" altLang="ar-SA"/>
              <a:pPr>
                <a:defRPr/>
              </a:pPr>
              <a:t>‹#›</a:t>
            </a:fld>
            <a:endParaRPr lang="es-ES" altLang="ar-SA"/>
          </a:p>
        </p:txBody>
      </p:sp>
    </p:spTree>
    <p:extLst>
      <p:ext uri="{BB962C8B-B14F-4D97-AF65-F5344CB8AC3E}">
        <p14:creationId xmlns:p14="http://schemas.microsoft.com/office/powerpoint/2010/main" val="292719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CE53F29-D875-46CA-9D99-D345730B1B1B}" type="slidenum">
              <a:rPr lang="es-ES" altLang="ar-SA"/>
              <a:pPr>
                <a:defRPr/>
              </a:pPr>
              <a:t>‹#›</a:t>
            </a:fld>
            <a:endParaRPr lang="es-ES" altLang="ar-SA"/>
          </a:p>
        </p:txBody>
      </p:sp>
    </p:spTree>
    <p:extLst>
      <p:ext uri="{BB962C8B-B14F-4D97-AF65-F5344CB8AC3E}">
        <p14:creationId xmlns:p14="http://schemas.microsoft.com/office/powerpoint/2010/main" val="23503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bwMode="auto">
          <a:xfrm>
            <a:off x="2268538" y="5949950"/>
            <a:ext cx="2895600" cy="476250"/>
          </a:xfrm>
          <a:prstGeom prst="rect">
            <a:avLst/>
          </a:prstGeom>
          <a:noFill/>
          <a:ln w="9525">
            <a:noFill/>
            <a:miter lim="800000"/>
            <a:headEnd/>
            <a:tailEnd/>
          </a:ln>
          <a:effectLst/>
        </p:spPr>
        <p:txBody>
          <a:bodyPr/>
          <a:lstStyle>
            <a:lvl1pPr>
              <a:defRPr/>
            </a:lvl1pPr>
          </a:lstStyle>
          <a:p>
            <a:pPr algn="ctr" eaLnBrk="1" hangingPunct="1">
              <a:defRPr/>
            </a:pPr>
            <a:r>
              <a:rPr lang="en-US" sz="1400" b="1" dirty="0">
                <a:latin typeface="Arial" charset="0"/>
                <a:cs typeface="Arial" charset="0"/>
              </a:rPr>
              <a:t> </a:t>
            </a:r>
            <a:endParaRPr lang="en-US" sz="1400" dirty="0">
              <a:latin typeface="Arial" charset="0"/>
              <a:cs typeface="Arial" charset="0"/>
            </a:endParaRPr>
          </a:p>
          <a:p>
            <a:pPr algn="ctr" eaLnBrk="1" hangingPunct="1">
              <a:defRPr/>
            </a:pPr>
            <a:br>
              <a:rPr lang="en-US" sz="1400" dirty="0">
                <a:latin typeface="Arial" charset="0"/>
                <a:cs typeface="Arial" charset="0"/>
              </a:rPr>
            </a:br>
            <a:r>
              <a:rPr lang="en-US" sz="1200" b="1" dirty="0">
                <a:solidFill>
                  <a:srgbClr val="4A9046"/>
                </a:solidFill>
                <a:latin typeface="Arial" charset="0"/>
                <a:cs typeface="Arial" charset="0"/>
              </a:rPr>
              <a:t>KING ABDULAZIZ UNIVERSITY</a:t>
            </a:r>
            <a:endParaRPr lang="en-US" sz="1200" dirty="0">
              <a:solidFill>
                <a:srgbClr val="4A9046"/>
              </a:solidFill>
              <a:latin typeface="Arial" charset="0"/>
              <a:cs typeface="Arial" charset="0"/>
            </a:endParaRPr>
          </a:p>
          <a:p>
            <a:pPr algn="ctr" eaLnBrk="1" hangingPunct="1">
              <a:defRPr/>
            </a:pPr>
            <a:endParaRPr lang="en-US" sz="1400" dirty="0">
              <a:latin typeface="Arial" charset="0"/>
              <a:cs typeface="Arial" charset="0"/>
            </a:endParaRPr>
          </a:p>
          <a:p>
            <a:pPr algn="ctr" eaLnBrk="1" hangingPunct="1">
              <a:defRPr/>
            </a:pPr>
            <a:endParaRPr lang="es-ES" sz="1400" dirty="0">
              <a:latin typeface="Arial" charset="0"/>
              <a:cs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Slide Number Placeholder 5"/>
          <p:cNvSpPr>
            <a:spLocks noGrp="1"/>
          </p:cNvSpPr>
          <p:nvPr>
            <p:ph type="sldNum" sz="quarter" idx="11"/>
          </p:nvPr>
        </p:nvSpPr>
        <p:spPr/>
        <p:txBody>
          <a:bodyPr/>
          <a:lstStyle>
            <a:lvl1pPr>
              <a:defRPr/>
            </a:lvl1pPr>
          </a:lstStyle>
          <a:p>
            <a:pPr>
              <a:defRPr/>
            </a:pPr>
            <a:fld id="{6D940F33-4B50-41BD-980F-8A4D0F3E6310}" type="slidenum">
              <a:rPr lang="es-ES" altLang="ar-SA"/>
              <a:pPr>
                <a:defRPr/>
              </a:pPr>
              <a:t>‹#›</a:t>
            </a:fld>
            <a:endParaRPr lang="es-ES" altLang="ar-SA"/>
          </a:p>
        </p:txBody>
      </p:sp>
    </p:spTree>
    <p:extLst>
      <p:ext uri="{BB962C8B-B14F-4D97-AF65-F5344CB8AC3E}">
        <p14:creationId xmlns:p14="http://schemas.microsoft.com/office/powerpoint/2010/main" val="333886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33726D1-EE3F-43C0-9CC8-816D5D57FF09}" type="slidenum">
              <a:rPr lang="es-ES" altLang="ar-SA"/>
              <a:pPr>
                <a:defRPr/>
              </a:pPr>
              <a:t>‹#›</a:t>
            </a:fld>
            <a:endParaRPr lang="es-ES" altLang="ar-SA"/>
          </a:p>
        </p:txBody>
      </p:sp>
    </p:spTree>
    <p:extLst>
      <p:ext uri="{BB962C8B-B14F-4D97-AF65-F5344CB8AC3E}">
        <p14:creationId xmlns:p14="http://schemas.microsoft.com/office/powerpoint/2010/main" val="84863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FEAFAA0-5434-4710-9DFE-683300CCDC61}" type="slidenum">
              <a:rPr lang="es-ES" altLang="ar-SA"/>
              <a:pPr>
                <a:defRPr/>
              </a:pPr>
              <a:t>‹#›</a:t>
            </a:fld>
            <a:endParaRPr lang="es-ES" altLang="ar-SA"/>
          </a:p>
        </p:txBody>
      </p:sp>
    </p:spTree>
    <p:extLst>
      <p:ext uri="{BB962C8B-B14F-4D97-AF65-F5344CB8AC3E}">
        <p14:creationId xmlns:p14="http://schemas.microsoft.com/office/powerpoint/2010/main" val="413269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3ECA795-6D56-4257-9221-B0EFDF88B323}" type="slidenum">
              <a:rPr lang="es-ES" altLang="ar-SA"/>
              <a:pPr>
                <a:defRPr/>
              </a:pPr>
              <a:t>‹#›</a:t>
            </a:fld>
            <a:endParaRPr lang="es-ES" altLang="ar-SA"/>
          </a:p>
        </p:txBody>
      </p:sp>
    </p:spTree>
    <p:extLst>
      <p:ext uri="{BB962C8B-B14F-4D97-AF65-F5344CB8AC3E}">
        <p14:creationId xmlns:p14="http://schemas.microsoft.com/office/powerpoint/2010/main" val="35177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D1E5981-E11E-45CB-8E1E-DC416B26B350}" type="slidenum">
              <a:rPr lang="es-ES" altLang="ar-SA"/>
              <a:pPr>
                <a:defRPr/>
              </a:pPr>
              <a:t>‹#›</a:t>
            </a:fld>
            <a:endParaRPr lang="es-ES" altLang="ar-SA"/>
          </a:p>
        </p:txBody>
      </p:sp>
    </p:spTree>
    <p:extLst>
      <p:ext uri="{BB962C8B-B14F-4D97-AF65-F5344CB8AC3E}">
        <p14:creationId xmlns:p14="http://schemas.microsoft.com/office/powerpoint/2010/main" val="99169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DFED11D-9027-4ADD-8697-4A5DB9E32ACD}" type="slidenum">
              <a:rPr lang="es-ES" altLang="ar-SA"/>
              <a:pPr>
                <a:defRPr/>
              </a:pPr>
              <a:t>‹#›</a:t>
            </a:fld>
            <a:endParaRPr lang="es-ES" altLang="ar-SA"/>
          </a:p>
        </p:txBody>
      </p:sp>
    </p:spTree>
    <p:extLst>
      <p:ext uri="{BB962C8B-B14F-4D97-AF65-F5344CB8AC3E}">
        <p14:creationId xmlns:p14="http://schemas.microsoft.com/office/powerpoint/2010/main" val="320432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68D406C-F9AC-4E8E-A63C-85028FDE476B}" type="slidenum">
              <a:rPr lang="es-ES" altLang="ar-SA"/>
              <a:pPr>
                <a:defRPr/>
              </a:pPr>
              <a:t>‹#›</a:t>
            </a:fld>
            <a:endParaRPr lang="es-ES" altLang="ar-SA"/>
          </a:p>
        </p:txBody>
      </p:sp>
    </p:spTree>
    <p:extLst>
      <p:ext uri="{BB962C8B-B14F-4D97-AF65-F5344CB8AC3E}">
        <p14:creationId xmlns:p14="http://schemas.microsoft.com/office/powerpoint/2010/main" val="105895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AAFCF47-9C7E-45BB-A310-09CFB7AAEBCE}" type="slidenum">
              <a:rPr lang="es-ES" altLang="ar-SA"/>
              <a:pPr>
                <a:defRPr/>
              </a:pPr>
              <a:t>‹#›</a:t>
            </a:fld>
            <a:endParaRPr lang="es-ES" altLang="ar-SA"/>
          </a:p>
        </p:txBody>
      </p:sp>
    </p:spTree>
    <p:extLst>
      <p:ext uri="{BB962C8B-B14F-4D97-AF65-F5344CB8AC3E}">
        <p14:creationId xmlns:p14="http://schemas.microsoft.com/office/powerpoint/2010/main" val="327948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ar-SA"/>
              <a:t>Haga clic para cambiar el estilo de título	</a:t>
            </a:r>
          </a:p>
        </p:txBody>
      </p:sp>
      <p:sp>
        <p:nvSpPr>
          <p:cNvPr id="1027" name="Rectangle 3"/>
          <p:cNvSpPr>
            <a:spLocks noGrp="1" noChangeArrowheads="1"/>
          </p:cNvSpPr>
          <p:nvPr>
            <p:ph type="body" idx="1"/>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ar-SA"/>
              <a:t>Haga clic para modificar el estilo de texto del patrón</a:t>
            </a:r>
          </a:p>
          <a:p>
            <a:pPr lvl="1"/>
            <a:r>
              <a:rPr lang="es-ES" altLang="ar-SA"/>
              <a:t>Segundo nivel</a:t>
            </a:r>
          </a:p>
          <a:p>
            <a:pPr lvl="2"/>
            <a:r>
              <a:rPr lang="es-ES" altLang="ar-SA"/>
              <a:t>Tercer nivel</a:t>
            </a:r>
          </a:p>
          <a:p>
            <a:pPr lvl="3"/>
            <a:r>
              <a:rPr lang="es-ES" altLang="ar-SA"/>
              <a:t>Cuarto nivel</a:t>
            </a:r>
          </a:p>
          <a:p>
            <a:pPr lvl="4"/>
            <a:r>
              <a:rPr lang="es-ES" altLang="ar-SA"/>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40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166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C415B2A-40C8-4C16-9C10-4AC9D03F901A}" type="slidenum">
              <a:rPr lang="es-ES" altLang="ar-SA"/>
              <a:pPr>
                <a:defRPr/>
              </a:pPr>
              <a:t>‹#›</a:t>
            </a:fld>
            <a:endParaRPr lang="es-ES" altLang="ar-SA"/>
          </a:p>
        </p:txBody>
      </p:sp>
      <p:sp>
        <p:nvSpPr>
          <p:cNvPr id="9" name="Footer Placeholder 4"/>
          <p:cNvSpPr txBox="1">
            <a:spLocks/>
          </p:cNvSpPr>
          <p:nvPr/>
        </p:nvSpPr>
        <p:spPr bwMode="auto">
          <a:xfrm>
            <a:off x="2268538" y="5949950"/>
            <a:ext cx="2895600" cy="476250"/>
          </a:xfrm>
          <a:prstGeom prst="rect">
            <a:avLst/>
          </a:prstGeom>
          <a:noFill/>
          <a:ln w="9525">
            <a:noFill/>
            <a:miter lim="800000"/>
            <a:headEnd/>
            <a:tailEnd/>
          </a:ln>
          <a:effectLst/>
        </p:spPr>
        <p:txBody>
          <a:bodyPr/>
          <a:lstStyle>
            <a:lvl1pPr>
              <a:defRPr/>
            </a:lvl1pPr>
          </a:lstStyle>
          <a:p>
            <a:pPr algn="ctr" eaLnBrk="1" hangingPunct="1">
              <a:defRPr/>
            </a:pPr>
            <a:r>
              <a:rPr lang="en-US" sz="1400" b="1" dirty="0">
                <a:latin typeface="Arial" charset="0"/>
                <a:cs typeface="Arial" charset="0"/>
              </a:rPr>
              <a:t> </a:t>
            </a:r>
            <a:endParaRPr lang="en-US" sz="1400" dirty="0">
              <a:latin typeface="Arial" charset="0"/>
              <a:cs typeface="Arial" charset="0"/>
            </a:endParaRPr>
          </a:p>
          <a:p>
            <a:pPr algn="ctr" eaLnBrk="1" hangingPunct="1">
              <a:defRPr/>
            </a:pPr>
            <a:br>
              <a:rPr lang="en-US" sz="1400" dirty="0">
                <a:latin typeface="Arial" charset="0"/>
                <a:cs typeface="Arial" charset="0"/>
              </a:rPr>
            </a:br>
            <a:r>
              <a:rPr lang="en-US" sz="1200" b="1" dirty="0">
                <a:solidFill>
                  <a:srgbClr val="4A9046"/>
                </a:solidFill>
                <a:latin typeface="Arial" charset="0"/>
                <a:cs typeface="Arial" charset="0"/>
              </a:rPr>
              <a:t>KING ABDULAZIZ UNIVERSITY</a:t>
            </a:r>
            <a:endParaRPr lang="en-US" sz="1200" dirty="0">
              <a:solidFill>
                <a:srgbClr val="4A9046"/>
              </a:solidFill>
              <a:latin typeface="Arial" charset="0"/>
              <a:cs typeface="Arial" charset="0"/>
            </a:endParaRPr>
          </a:p>
          <a:p>
            <a:pPr algn="ctr" eaLnBrk="1" hangingPunct="1">
              <a:defRPr/>
            </a:pPr>
            <a:endParaRPr lang="en-US" sz="1400" dirty="0">
              <a:latin typeface="Arial" charset="0"/>
              <a:cs typeface="Arial" charset="0"/>
            </a:endParaRPr>
          </a:p>
          <a:p>
            <a:pPr algn="ctr" eaLnBrk="1" hangingPunct="1">
              <a:defRPr/>
            </a:pPr>
            <a:r>
              <a:rPr lang="es-ES" sz="1400" dirty="0">
                <a:latin typeface="Arial" charset="0"/>
                <a:cs typeface="Arial" charset="0"/>
              </a:rPr>
              <a:t> </a:t>
            </a:r>
          </a:p>
        </p:txBody>
      </p:sp>
      <p:sp>
        <p:nvSpPr>
          <p:cNvPr id="10" name="Footer Placeholder 4"/>
          <p:cNvSpPr txBox="1">
            <a:spLocks/>
          </p:cNvSpPr>
          <p:nvPr/>
        </p:nvSpPr>
        <p:spPr>
          <a:xfrm>
            <a:off x="4932363" y="6021388"/>
            <a:ext cx="2895600" cy="476250"/>
          </a:xfrm>
          <a:prstGeom prst="rect">
            <a:avLst/>
          </a:prstGeom>
        </p:spPr>
        <p:txBody>
          <a:bodyPr/>
          <a:lstStyle>
            <a:lvl1pPr>
              <a:defRPr/>
            </a:lvl1pPr>
          </a:lstStyle>
          <a:p>
            <a:pPr eaLnBrk="1" hangingPunct="1">
              <a:defRPr/>
            </a:pPr>
            <a:r>
              <a:rPr lang="en-US" sz="1200" b="1" dirty="0">
                <a:latin typeface="Arial" charset="0"/>
                <a:cs typeface="Arial" charset="0"/>
              </a:rPr>
              <a:t> </a:t>
            </a:r>
            <a:endParaRPr lang="en-US" sz="1200" dirty="0">
              <a:latin typeface="Arial" charset="0"/>
              <a:cs typeface="Arial" charset="0"/>
            </a:endParaRPr>
          </a:p>
          <a:p>
            <a:pPr eaLnBrk="1" hangingPunct="1">
              <a:defRPr/>
            </a:pPr>
            <a:br>
              <a:rPr lang="en-US" sz="1200" dirty="0">
                <a:latin typeface="Arial" charset="0"/>
                <a:cs typeface="Arial" charset="0"/>
              </a:rPr>
            </a:br>
            <a:r>
              <a:rPr lang="ar-SA" sz="1200" b="1" dirty="0">
                <a:latin typeface="Arial" charset="0"/>
                <a:cs typeface="Arial" charset="0"/>
              </a:rPr>
              <a:t>جامعة الملك عبد العزيز</a:t>
            </a:r>
            <a:endParaRPr lang="en-US" sz="1200" dirty="0">
              <a:latin typeface="Arial" charset="0"/>
              <a:cs typeface="Arial" charset="0"/>
            </a:endParaRPr>
          </a:p>
          <a:p>
            <a:pPr eaLnBrk="1" hangingPunct="1">
              <a:defRPr/>
            </a:pPr>
            <a:endParaRPr lang="es-ES" sz="1200" dirty="0">
              <a:latin typeface="Arial" charset="0"/>
              <a:cs typeface="Arial" charset="0"/>
            </a:endParaRPr>
          </a:p>
        </p:txBody>
      </p:sp>
      <p:pic>
        <p:nvPicPr>
          <p:cNvPr id="10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8350" y="6600825"/>
            <a:ext cx="7207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9" r:id="rId1"/>
    <p:sldLayoutId id="214748395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package" Target="../embeddings/Microsoft_Visio_Drawing3.vsdx"/><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Visio_Drawing4.vsd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package" Target="../embeddings/Microsoft_Visio_Drawing5.vsdx"/><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Visio_Drawing6.vsdx"/><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package" Target="../embeddings/Microsoft_Visio_Drawing7.vsdx"/><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Visio_Drawing8.vsd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Visio_Drawing11.vsdx"/><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Visio_Drawing12.vsdx"/><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18.emf"/><Relationship Id="rId5" Type="http://schemas.openxmlformats.org/officeDocument/2006/relationships/package" Target="../embeddings/Microsoft_Visio_Drawing13.vsdx"/><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package" Target="../embeddings/Microsoft_Visio_Drawing14.vsdx"/><Relationship Id="rId7" Type="http://schemas.openxmlformats.org/officeDocument/2006/relationships/package" Target="../embeddings/Microsoft_Visio_Drawing16.vsdx"/><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0.emf"/><Relationship Id="rId5" Type="http://schemas.openxmlformats.org/officeDocument/2006/relationships/package" Target="../embeddings/Microsoft_Visio_Drawing15.vsdx"/><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Visio_Drawing17.vsdx"/><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425" y="6597650"/>
            <a:ext cx="8858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وان 1"/>
          <p:cNvSpPr>
            <a:spLocks noGrp="1"/>
          </p:cNvSpPr>
          <p:nvPr>
            <p:ph type="ctrTitle"/>
          </p:nvPr>
        </p:nvSpPr>
        <p:spPr/>
        <p:txBody>
          <a:bodyPr/>
          <a:lstStyle/>
          <a:p>
            <a:r>
              <a:rPr lang="ar-SA" sz="5400" b="1" dirty="0"/>
              <a:t>حــــل المشــكلات</a:t>
            </a:r>
            <a:endParaRPr lang="en-US" sz="5400" b="1" dirty="0"/>
          </a:p>
        </p:txBody>
      </p:sp>
      <p:sp>
        <p:nvSpPr>
          <p:cNvPr id="3" name="عنوان فرعي 2"/>
          <p:cNvSpPr>
            <a:spLocks noGrp="1"/>
          </p:cNvSpPr>
          <p:nvPr>
            <p:ph type="subTitle" idx="1"/>
          </p:nvPr>
        </p:nvSpPr>
        <p:spPr>
          <a:xfrm>
            <a:off x="1371600" y="3573016"/>
            <a:ext cx="6400800" cy="1752600"/>
          </a:xfrm>
        </p:spPr>
        <p:txBody>
          <a:bodyPr/>
          <a:lstStyle/>
          <a:p>
            <a:r>
              <a:rPr lang="en-US" sz="4800" b="1" dirty="0"/>
              <a:t>Problem Solving</a:t>
            </a:r>
          </a:p>
        </p:txBody>
      </p:sp>
      <p:sp>
        <p:nvSpPr>
          <p:cNvPr id="4099" name="عنصر نائب لرقم الشريحة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BAEBA50-7A50-4B64-B5E9-3FED0EF1F9A1}" type="slidenum">
              <a:rPr lang="es-ES" altLang="ar-SA" sz="1400" smtClean="0"/>
              <a:pPr>
                <a:spcBef>
                  <a:spcPct val="0"/>
                </a:spcBef>
                <a:buFontTx/>
                <a:buNone/>
              </a:pPr>
              <a:t>1</a:t>
            </a:fld>
            <a:endParaRPr lang="es-ES" altLang="ar-SA" sz="1400"/>
          </a:p>
        </p:txBody>
      </p:sp>
      <p:sp>
        <p:nvSpPr>
          <p:cNvPr id="4" name="مربع نص 3"/>
          <p:cNvSpPr txBox="1"/>
          <p:nvPr/>
        </p:nvSpPr>
        <p:spPr>
          <a:xfrm>
            <a:off x="251520" y="548680"/>
            <a:ext cx="3672408" cy="400110"/>
          </a:xfrm>
          <a:prstGeom prst="rect">
            <a:avLst/>
          </a:prstGeom>
          <a:noFill/>
        </p:spPr>
        <p:txBody>
          <a:bodyPr wrap="square" rtlCol="0">
            <a:spAutoFit/>
          </a:bodyPr>
          <a:lstStyle/>
          <a:p>
            <a:r>
              <a:rPr lang="en-US" sz="2000" b="1" dirty="0">
                <a:solidFill>
                  <a:schemeClr val="bg1"/>
                </a:solidFill>
              </a:rPr>
              <a:t>King </a:t>
            </a:r>
            <a:r>
              <a:rPr lang="en-US" sz="2000" b="1" dirty="0" err="1">
                <a:solidFill>
                  <a:schemeClr val="bg1"/>
                </a:solidFill>
              </a:rPr>
              <a:t>AbdulAziz</a:t>
            </a:r>
            <a:r>
              <a:rPr lang="en-US" sz="2000" b="1" dirty="0">
                <a:solidFill>
                  <a:schemeClr val="bg1"/>
                </a:solidFill>
              </a:rPr>
              <a:t>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صر نائب لرقم الشريحة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C73E6E-18A4-4030-9D52-C6C5DF126907}" type="slidenum">
              <a:rPr lang="es-ES" altLang="ar-SA" sz="1400" smtClean="0"/>
              <a:pPr>
                <a:spcBef>
                  <a:spcPct val="0"/>
                </a:spcBef>
                <a:buFontTx/>
                <a:buNone/>
              </a:pPr>
              <a:t>10</a:t>
            </a:fld>
            <a:endParaRPr lang="es-ES" altLang="ar-SA" sz="1400"/>
          </a:p>
        </p:txBody>
      </p:sp>
      <p:sp>
        <p:nvSpPr>
          <p:cNvPr id="3" name="عنصر نائب للمحتوى 2"/>
          <p:cNvSpPr txBox="1">
            <a:spLocks/>
          </p:cNvSpPr>
          <p:nvPr/>
        </p:nvSpPr>
        <p:spPr>
          <a:xfrm>
            <a:off x="457200" y="1556792"/>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defRPr/>
            </a:pPr>
            <a:r>
              <a:rPr lang="ar-SA" sz="2800" dirty="0"/>
              <a:t>مصطلح الحل يعني سرد التعليمات التي نتبعها للوصول إلى أفضل النتائج</a:t>
            </a:r>
            <a:r>
              <a:rPr lang="ar-SA" sz="2800" kern="0" dirty="0"/>
              <a:t>.</a:t>
            </a:r>
          </a:p>
          <a:p>
            <a:pPr marL="0" indent="0" algn="just" rtl="1">
              <a:buNone/>
              <a:defRPr/>
            </a:pPr>
            <a:endParaRPr lang="ar-SA" sz="800" kern="0" dirty="0"/>
          </a:p>
          <a:p>
            <a:pPr algn="just" rtl="1">
              <a:defRPr/>
            </a:pPr>
            <a:r>
              <a:rPr lang="ar-SA" sz="2800" dirty="0"/>
              <a:t>سرد هذه التعليمات مرتبط بالخطوة الخامسة من خطوات حل المشكلة</a:t>
            </a:r>
            <a:r>
              <a:rPr lang="ar-SA" sz="2800" kern="0" dirty="0"/>
              <a:t>.</a:t>
            </a:r>
          </a:p>
          <a:p>
            <a:pPr marL="0" indent="0" algn="just" rtl="1">
              <a:buNone/>
              <a:defRPr/>
            </a:pPr>
            <a:endParaRPr lang="ar-SA" sz="800" kern="0" dirty="0"/>
          </a:p>
          <a:p>
            <a:pPr algn="just" rtl="1">
              <a:defRPr/>
            </a:pPr>
            <a:r>
              <a:rPr lang="ar-SA" sz="2800" dirty="0"/>
              <a:t>بُنِيَ الحاسوب للتعامل مع الحلول الخوارزمية التي تُعَدُّ صعبةً غالبًا وربما تستغرق وقتًا طويلاً مع الإنسان، ويظهر تميُّز الحاسوب في حل المسائل الرياضية المعقدة.</a:t>
            </a:r>
            <a:endParaRPr lang="ar-SA" sz="2400" dirty="0"/>
          </a:p>
          <a:p>
            <a:pPr marL="0" indent="0" algn="just" rtl="1">
              <a:buNone/>
              <a:defRPr/>
            </a:pPr>
            <a:endParaRPr lang="ar-SA" sz="800" dirty="0"/>
          </a:p>
          <a:p>
            <a:pPr algn="just" rtl="1">
              <a:defRPr/>
            </a:pPr>
            <a:r>
              <a:rPr lang="ar-SA" sz="2800" dirty="0"/>
              <a:t>يتعامل الجيل الخامس من الحاسوب مع حل المسائل الاستدلالية؛ وذلك من خلال مجال الذكاء الاصطناعي. </a:t>
            </a:r>
            <a:endParaRPr lang="en-US" sz="2800" dirty="0"/>
          </a:p>
          <a:p>
            <a:pPr algn="just" rtl="1">
              <a:defRPr/>
            </a:pPr>
            <a:endParaRPr lang="ar-SA" sz="2800" kern="0" dirty="0"/>
          </a:p>
          <a:p>
            <a:pPr algn="just" rtl="1">
              <a:defRPr/>
            </a:pPr>
            <a:endParaRPr lang="ar-SA" kern="0" dirty="0"/>
          </a:p>
          <a:p>
            <a:pPr algn="just" rtl="1">
              <a:defRPr/>
            </a:pPr>
            <a:endParaRPr lang="en-US" kern="0" dirty="0"/>
          </a:p>
        </p:txBody>
      </p:sp>
      <p:sp>
        <p:nvSpPr>
          <p:cNvPr id="4" name="عنوان 1"/>
          <p:cNvSpPr txBox="1">
            <a:spLocks/>
          </p:cNvSpPr>
          <p:nvPr/>
        </p:nvSpPr>
        <p:spPr>
          <a:xfrm>
            <a:off x="457200" y="629816"/>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حل المشكلات باستخدام الحاسوب</a:t>
            </a:r>
            <a:endParaRPr lang="en-US" kern="0" dirty="0">
              <a:solidFill>
                <a:srgbClr val="FF0000"/>
              </a:solidFill>
            </a:endParaRPr>
          </a:p>
        </p:txBody>
      </p:sp>
    </p:spTree>
    <p:extLst>
      <p:ext uri="{BB962C8B-B14F-4D97-AF65-F5344CB8AC3E}">
        <p14:creationId xmlns:p14="http://schemas.microsoft.com/office/powerpoint/2010/main" val="282731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11</a:t>
            </a:fld>
            <a:endParaRPr lang="es-ES" altLang="ar-SA"/>
          </a:p>
        </p:txBody>
      </p:sp>
      <p:sp>
        <p:nvSpPr>
          <p:cNvPr id="4" name="عنوان 1"/>
          <p:cNvSpPr txBox="1">
            <a:spLocks/>
          </p:cNvSpPr>
          <p:nvPr/>
        </p:nvSpPr>
        <p:spPr>
          <a:xfrm>
            <a:off x="457200" y="629816"/>
            <a:ext cx="8229600" cy="135902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الصعوبات في حل المشكلات </a:t>
            </a:r>
          </a:p>
          <a:p>
            <a:pPr>
              <a:defRPr/>
            </a:pPr>
            <a:r>
              <a:rPr lang="ar-SA" dirty="0">
                <a:solidFill>
                  <a:srgbClr val="FF0000"/>
                </a:solidFill>
              </a:rPr>
              <a:t>باستخدام الحاسوب</a:t>
            </a:r>
            <a:endParaRPr lang="en-US" kern="0" dirty="0">
              <a:solidFill>
                <a:srgbClr val="FF0000"/>
              </a:solidFill>
            </a:endParaRPr>
          </a:p>
        </p:txBody>
      </p:sp>
      <p:sp>
        <p:nvSpPr>
          <p:cNvPr id="5" name="عنصر نائب للمحتوى 2"/>
          <p:cNvSpPr txBox="1">
            <a:spLocks/>
          </p:cNvSpPr>
          <p:nvPr/>
        </p:nvSpPr>
        <p:spPr>
          <a:xfrm>
            <a:off x="457200" y="2276326"/>
            <a:ext cx="8229600" cy="403299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defRPr/>
            </a:pPr>
            <a:r>
              <a:rPr lang="ar-SA" sz="2800" dirty="0"/>
              <a:t>عدم التعريف الجيد للمشكلة. </a:t>
            </a:r>
          </a:p>
          <a:p>
            <a:pPr algn="just" rtl="1">
              <a:defRPr/>
            </a:pPr>
            <a:r>
              <a:rPr lang="ar-SA" sz="2800" dirty="0"/>
              <a:t>تجاهل بعض الحلول من قائمة الحلول المتاحة. </a:t>
            </a:r>
          </a:p>
          <a:p>
            <a:pPr algn="just" rtl="1">
              <a:defRPr/>
            </a:pPr>
            <a:r>
              <a:rPr lang="ar-SA" sz="2800" dirty="0"/>
              <a:t>عدم سرد كل المزايا والعيوب لكل حل.</a:t>
            </a:r>
          </a:p>
          <a:p>
            <a:pPr algn="just" rtl="1">
              <a:defRPr/>
            </a:pPr>
            <a:r>
              <a:rPr lang="ar-SA" sz="2800" dirty="0"/>
              <a:t>عدم استخدام التسلسل المنطقي للخطوات المتبعة في الحل المختار. </a:t>
            </a:r>
          </a:p>
          <a:p>
            <a:pPr algn="just" rtl="1">
              <a:defRPr/>
            </a:pPr>
            <a:r>
              <a:rPr lang="ar-SA" sz="2800" dirty="0"/>
              <a:t>الإغراق في تفاصيل غير مهمة قبل الشروع في الحل. </a:t>
            </a:r>
          </a:p>
          <a:p>
            <a:pPr algn="just" rtl="1">
              <a:defRPr/>
            </a:pPr>
            <a:r>
              <a:rPr lang="ar-SA" sz="2800" dirty="0"/>
              <a:t>العديد من الناس لا يستطيعون تفسير الخطوات المتبعة للقيام بذلك.</a:t>
            </a:r>
          </a:p>
          <a:p>
            <a:pPr marL="0" indent="0" algn="just" rtl="1">
              <a:buNone/>
              <a:defRPr/>
            </a:pPr>
            <a:r>
              <a:rPr lang="ar-SA" sz="2800" dirty="0"/>
              <a:t> </a:t>
            </a:r>
            <a:endParaRPr lang="ar-SA" sz="2800" kern="0" dirty="0"/>
          </a:p>
          <a:p>
            <a:pPr algn="just" rtl="1">
              <a:defRPr/>
            </a:pPr>
            <a:endParaRPr lang="en-US" kern="0" dirty="0"/>
          </a:p>
        </p:txBody>
      </p:sp>
      <p:sp>
        <p:nvSpPr>
          <p:cNvPr id="6" name="مستطيل مستدير الزوايا 5"/>
          <p:cNvSpPr/>
          <p:nvPr/>
        </p:nvSpPr>
        <p:spPr>
          <a:xfrm>
            <a:off x="1259632" y="5517232"/>
            <a:ext cx="6408712"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000" b="1" dirty="0"/>
              <a:t>الحاسوب أداةٌ تنفذ الأهداف التي يمكن تفسيرها فقط.</a:t>
            </a:r>
            <a:endParaRPr lang="en-US" sz="2000" b="1" dirty="0"/>
          </a:p>
        </p:txBody>
      </p:sp>
    </p:spTree>
    <p:extLst>
      <p:ext uri="{BB962C8B-B14F-4D97-AF65-F5344CB8AC3E}">
        <p14:creationId xmlns:p14="http://schemas.microsoft.com/office/powerpoint/2010/main" val="90552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12</a:t>
            </a:fld>
            <a:endParaRPr lang="es-ES" altLang="ar-SA"/>
          </a:p>
        </p:txBody>
      </p:sp>
      <p:sp>
        <p:nvSpPr>
          <p:cNvPr id="3" name="عنوان 1"/>
          <p:cNvSpPr txBox="1">
            <a:spLocks/>
          </p:cNvSpPr>
          <p:nvPr/>
        </p:nvSpPr>
        <p:spPr>
          <a:xfrm>
            <a:off x="457200" y="629816"/>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تطبيقات على حل المشكلات</a:t>
            </a:r>
            <a:endParaRPr lang="en-US" kern="0" dirty="0">
              <a:solidFill>
                <a:srgbClr val="FF0000"/>
              </a:solidFill>
            </a:endParaRPr>
          </a:p>
        </p:txBody>
      </p:sp>
      <p:sp>
        <p:nvSpPr>
          <p:cNvPr id="4" name="عنصر نائب للمحتوى 2"/>
          <p:cNvSpPr txBox="1">
            <a:spLocks/>
          </p:cNvSpPr>
          <p:nvPr/>
        </p:nvSpPr>
        <p:spPr>
          <a:xfrm>
            <a:off x="457200" y="1988840"/>
            <a:ext cx="8229600" cy="409391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defRPr/>
            </a:pPr>
            <a:r>
              <a:rPr lang="ar-SA" sz="2800" dirty="0"/>
              <a:t>مسألة أعواد الثقاب (</a:t>
            </a:r>
            <a:r>
              <a:rPr lang="en-US" sz="2800" dirty="0">
                <a:solidFill>
                  <a:srgbClr val="FF2D2D"/>
                </a:solidFill>
              </a:rPr>
              <a:t>Match Sticks Problem</a:t>
            </a:r>
            <a:r>
              <a:rPr lang="ar-SA" sz="2800" dirty="0"/>
              <a:t>)</a:t>
            </a:r>
            <a:endParaRPr lang="ar-SA" sz="2800" kern="0" dirty="0"/>
          </a:p>
          <a:p>
            <a:pPr marL="0" indent="0" algn="just" rtl="1">
              <a:buNone/>
              <a:defRPr/>
            </a:pPr>
            <a:endParaRPr lang="ar-SA" sz="800" kern="0" dirty="0"/>
          </a:p>
          <a:p>
            <a:pPr algn="just" rtl="1">
              <a:defRPr/>
            </a:pPr>
            <a:r>
              <a:rPr lang="ar-SA" sz="2800" dirty="0"/>
              <a:t>مسألة أبراج هانوي (</a:t>
            </a:r>
            <a:r>
              <a:rPr lang="en-US" sz="2800" dirty="0">
                <a:solidFill>
                  <a:srgbClr val="FF2D2D"/>
                </a:solidFill>
              </a:rPr>
              <a:t>Towers of Hanoi Problem</a:t>
            </a:r>
            <a:r>
              <a:rPr lang="ar-SA" sz="2800" dirty="0"/>
              <a:t>) </a:t>
            </a:r>
          </a:p>
          <a:p>
            <a:pPr algn="just" rtl="1">
              <a:defRPr/>
            </a:pPr>
            <a:endParaRPr lang="ar-SA" sz="800" kern="0" dirty="0"/>
          </a:p>
          <a:p>
            <a:pPr algn="just" rtl="1">
              <a:defRPr/>
            </a:pPr>
            <a:r>
              <a:rPr lang="ar-SA" sz="2800" dirty="0"/>
              <a:t>مسألة المربع السحري (</a:t>
            </a:r>
            <a:r>
              <a:rPr lang="en-US" sz="2800" dirty="0">
                <a:solidFill>
                  <a:srgbClr val="FF2D2D"/>
                </a:solidFill>
              </a:rPr>
              <a:t>Magic Square Problem</a:t>
            </a:r>
            <a:r>
              <a:rPr lang="ar-SA" sz="2800" dirty="0"/>
              <a:t>) </a:t>
            </a:r>
            <a:endParaRPr lang="ar-SA" sz="800" dirty="0"/>
          </a:p>
          <a:p>
            <a:pPr marL="0" indent="0" algn="just" rtl="1">
              <a:buNone/>
              <a:defRPr/>
            </a:pPr>
            <a:endParaRPr lang="ar-SA" sz="2800" kern="0" dirty="0"/>
          </a:p>
          <a:p>
            <a:pPr algn="just" rtl="1">
              <a:defRPr/>
            </a:pPr>
            <a:endParaRPr lang="ar-SA" kern="0" dirty="0"/>
          </a:p>
          <a:p>
            <a:pPr algn="just" rtl="1">
              <a:defRPr/>
            </a:pPr>
            <a:endParaRPr lang="en-US" kern="0" dirty="0"/>
          </a:p>
        </p:txBody>
      </p:sp>
    </p:spTree>
    <p:extLst>
      <p:ext uri="{BB962C8B-B14F-4D97-AF65-F5344CB8AC3E}">
        <p14:creationId xmlns:p14="http://schemas.microsoft.com/office/powerpoint/2010/main" val="314962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13</a:t>
            </a:fld>
            <a:endParaRPr lang="es-ES" altLang="ar-SA"/>
          </a:p>
        </p:txBody>
      </p:sp>
      <p:sp>
        <p:nvSpPr>
          <p:cNvPr id="4" name="مستطيل مستدير الزوايا 3"/>
          <p:cNvSpPr/>
          <p:nvPr/>
        </p:nvSpPr>
        <p:spPr>
          <a:xfrm>
            <a:off x="1043608" y="1700808"/>
            <a:ext cx="7056784"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150000"/>
              </a:lnSpc>
              <a:spcAft>
                <a:spcPts val="800"/>
              </a:spcAft>
            </a:pPr>
            <a:r>
              <a:rPr lang="ar-SA" sz="2000" b="1" dirty="0">
                <a:latin typeface="Calibri" panose="020F0502020204030204" pitchFamily="34" charset="0"/>
                <a:ea typeface="Calibri" panose="020F0502020204030204" pitchFamily="34" charset="0"/>
              </a:rPr>
              <a:t>أيُّ الأعواد في المتساوية التالية يجب تحريكه لتصبح المتساوية صحيحة؟</a:t>
            </a:r>
            <a:endParaRPr lang="en-US" sz="2000" dirty="0">
              <a:latin typeface="Calibri" panose="020F0502020204030204" pitchFamily="34" charset="0"/>
              <a:ea typeface="Calibri" panose="020F0502020204030204" pitchFamily="34" charset="0"/>
            </a:endParaRPr>
          </a:p>
        </p:txBody>
      </p:sp>
      <p:sp>
        <p:nvSpPr>
          <p:cNvPr id="5" name="Rectangle 2"/>
          <p:cNvSpPr>
            <a:spLocks noChangeArrowheads="1"/>
          </p:cNvSpPr>
          <p:nvPr/>
        </p:nvSpPr>
        <p:spPr bwMode="auto">
          <a:xfrm>
            <a:off x="2166937" y="32849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كائن 5"/>
          <p:cNvGraphicFramePr>
            <a:graphicFrameLocks noChangeAspect="1"/>
          </p:cNvGraphicFramePr>
          <p:nvPr>
            <p:extLst>
              <p:ext uri="{D42A27DB-BD31-4B8C-83A1-F6EECF244321}">
                <p14:modId xmlns:p14="http://schemas.microsoft.com/office/powerpoint/2010/main" val="1627167066"/>
              </p:ext>
            </p:extLst>
          </p:nvPr>
        </p:nvGraphicFramePr>
        <p:xfrm>
          <a:off x="1475656" y="3201767"/>
          <a:ext cx="6167793" cy="2027433"/>
        </p:xfrm>
        <a:graphic>
          <a:graphicData uri="http://schemas.openxmlformats.org/presentationml/2006/ole">
            <mc:AlternateContent xmlns:mc="http://schemas.openxmlformats.org/markup-compatibility/2006">
              <mc:Choice xmlns:v="urn:schemas-microsoft-com:vml" Requires="v">
                <p:oleObj spid="_x0000_s1038" name="Visio" r:id="rId3" imgW="7960729" imgH="2620667" progId="Visio.Drawing.15">
                  <p:embed/>
                </p:oleObj>
              </mc:Choice>
              <mc:Fallback>
                <p:oleObj name="Visio" r:id="rId3" imgW="7960729" imgH="262066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201767"/>
                        <a:ext cx="6167793" cy="2027433"/>
                      </a:xfrm>
                      <a:prstGeom prst="rect">
                        <a:avLst/>
                      </a:prstGeom>
                      <a:noFill/>
                    </p:spPr>
                  </p:pic>
                </p:oleObj>
              </mc:Fallback>
            </mc:AlternateContent>
          </a:graphicData>
        </a:graphic>
      </p:graphicFrame>
      <p:sp>
        <p:nvSpPr>
          <p:cNvPr id="7" name="عنوان 1"/>
          <p:cNvSpPr txBox="1">
            <a:spLocks/>
          </p:cNvSpPr>
          <p:nvPr/>
        </p:nvSpPr>
        <p:spPr>
          <a:xfrm>
            <a:off x="457200" y="629816"/>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مسائل أعواد الثقاب</a:t>
            </a:r>
            <a:endParaRPr lang="en-US" kern="0" dirty="0">
              <a:solidFill>
                <a:srgbClr val="FF0000"/>
              </a:solidFill>
            </a:endParaRPr>
          </a:p>
        </p:txBody>
      </p:sp>
    </p:spTree>
    <p:extLst>
      <p:ext uri="{BB962C8B-B14F-4D97-AF65-F5344CB8AC3E}">
        <p14:creationId xmlns:p14="http://schemas.microsoft.com/office/powerpoint/2010/main" val="244246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14</a:t>
            </a:fld>
            <a:endParaRPr lang="es-ES" altLang="ar-SA"/>
          </a:p>
        </p:txBody>
      </p:sp>
      <p:sp>
        <p:nvSpPr>
          <p:cNvPr id="3" name="عنوان 1"/>
          <p:cNvSpPr txBox="1">
            <a:spLocks/>
          </p:cNvSpPr>
          <p:nvPr/>
        </p:nvSpPr>
        <p:spPr>
          <a:xfrm>
            <a:off x="457200" y="629816"/>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مسألة أبراج هانوي</a:t>
            </a:r>
            <a:endParaRPr lang="en-US" kern="0" dirty="0">
              <a:solidFill>
                <a:srgbClr val="FF0000"/>
              </a:solidFill>
            </a:endParaRPr>
          </a:p>
        </p:txBody>
      </p:sp>
      <p:sp>
        <p:nvSpPr>
          <p:cNvPr id="4" name="Rectangle 2"/>
          <p:cNvSpPr>
            <a:spLocks noChangeArrowheads="1"/>
          </p:cNvSpPr>
          <p:nvPr/>
        </p:nvSpPr>
        <p:spPr bwMode="auto">
          <a:xfrm>
            <a:off x="998129" y="1611894"/>
            <a:ext cx="121082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كائن 4"/>
          <p:cNvGraphicFramePr>
            <a:graphicFrameLocks noChangeAspect="1"/>
          </p:cNvGraphicFramePr>
          <p:nvPr>
            <p:extLst>
              <p:ext uri="{D42A27DB-BD31-4B8C-83A1-F6EECF244321}">
                <p14:modId xmlns:p14="http://schemas.microsoft.com/office/powerpoint/2010/main" val="1017905590"/>
              </p:ext>
            </p:extLst>
          </p:nvPr>
        </p:nvGraphicFramePr>
        <p:xfrm>
          <a:off x="1130807" y="1611894"/>
          <a:ext cx="7056183" cy="2188478"/>
        </p:xfrm>
        <a:graphic>
          <a:graphicData uri="http://schemas.openxmlformats.org/presentationml/2006/ole">
            <mc:AlternateContent xmlns:mc="http://schemas.openxmlformats.org/markup-compatibility/2006">
              <mc:Choice xmlns:v="urn:schemas-microsoft-com:vml" Requires="v">
                <p:oleObj spid="_x0000_s2075" name="Visio" r:id="rId3" imgW="6305576" imgH="1949435" progId="Visio.Drawing.15">
                  <p:embed/>
                </p:oleObj>
              </mc:Choice>
              <mc:Fallback>
                <p:oleObj name="Visio" r:id="rId3" imgW="6305576" imgH="194943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807" y="1611894"/>
                        <a:ext cx="7056183" cy="2188478"/>
                      </a:xfrm>
                      <a:prstGeom prst="rect">
                        <a:avLst/>
                      </a:prstGeom>
                      <a:noFill/>
                      <a:ln w="15875">
                        <a:solidFill>
                          <a:schemeClr val="accent6"/>
                        </a:solidFill>
                      </a:ln>
                    </p:spPr>
                  </p:pic>
                </p:oleObj>
              </mc:Fallback>
            </mc:AlternateContent>
          </a:graphicData>
        </a:graphic>
      </p:graphicFrame>
      <p:sp>
        <p:nvSpPr>
          <p:cNvPr id="6" name="Rectangle 4"/>
          <p:cNvSpPr>
            <a:spLocks noChangeArrowheads="1"/>
          </p:cNvSpPr>
          <p:nvPr/>
        </p:nvSpPr>
        <p:spPr bwMode="auto">
          <a:xfrm>
            <a:off x="1116216" y="4159924"/>
            <a:ext cx="1270907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كائن 6"/>
          <p:cNvGraphicFramePr>
            <a:graphicFrameLocks noChangeAspect="1"/>
          </p:cNvGraphicFramePr>
          <p:nvPr>
            <p:extLst>
              <p:ext uri="{D42A27DB-BD31-4B8C-83A1-F6EECF244321}">
                <p14:modId xmlns:p14="http://schemas.microsoft.com/office/powerpoint/2010/main" val="1457655471"/>
              </p:ext>
            </p:extLst>
          </p:nvPr>
        </p:nvGraphicFramePr>
        <p:xfrm>
          <a:off x="1116217" y="4005064"/>
          <a:ext cx="7056183" cy="1944216"/>
        </p:xfrm>
        <a:graphic>
          <a:graphicData uri="http://schemas.openxmlformats.org/presentationml/2006/ole">
            <mc:AlternateContent xmlns:mc="http://schemas.openxmlformats.org/markup-compatibility/2006">
              <mc:Choice xmlns:v="urn:schemas-microsoft-com:vml" Requires="v">
                <p:oleObj spid="_x0000_s2076" name="Visio" r:id="rId5" imgW="6350023" imgH="2012919" progId="Visio.Drawing.15">
                  <p:embed/>
                </p:oleObj>
              </mc:Choice>
              <mc:Fallback>
                <p:oleObj name="Visio" r:id="rId5" imgW="6350023" imgH="2012919"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217" y="4005064"/>
                        <a:ext cx="7056183" cy="1944216"/>
                      </a:xfrm>
                      <a:prstGeom prst="rect">
                        <a:avLst/>
                      </a:prstGeom>
                      <a:noFill/>
                      <a:ln w="15875">
                        <a:solidFill>
                          <a:schemeClr val="accent6"/>
                        </a:solidFill>
                      </a:ln>
                    </p:spPr>
                  </p:pic>
                </p:oleObj>
              </mc:Fallback>
            </mc:AlternateContent>
          </a:graphicData>
        </a:graphic>
      </p:graphicFrame>
      <p:sp>
        <p:nvSpPr>
          <p:cNvPr id="8" name="مستطيل مستدير الزوايا 7"/>
          <p:cNvSpPr/>
          <p:nvPr/>
        </p:nvSpPr>
        <p:spPr>
          <a:xfrm>
            <a:off x="7583488" y="1012256"/>
            <a:ext cx="1234480" cy="1429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b="1" dirty="0"/>
              <a:t>عدد الأقراص= 2</a:t>
            </a:r>
            <a:endParaRPr lang="en-US" sz="2400" b="1" dirty="0"/>
          </a:p>
        </p:txBody>
      </p:sp>
    </p:spTree>
    <p:extLst>
      <p:ext uri="{BB962C8B-B14F-4D97-AF65-F5344CB8AC3E}">
        <p14:creationId xmlns:p14="http://schemas.microsoft.com/office/powerpoint/2010/main" val="377978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15</a:t>
            </a:fld>
            <a:endParaRPr lang="es-ES" altLang="ar-SA"/>
          </a:p>
        </p:txBody>
      </p:sp>
      <p:sp>
        <p:nvSpPr>
          <p:cNvPr id="3" name="Rectangle 2"/>
          <p:cNvSpPr>
            <a:spLocks noChangeArrowheads="1"/>
          </p:cNvSpPr>
          <p:nvPr/>
        </p:nvSpPr>
        <p:spPr bwMode="auto">
          <a:xfrm>
            <a:off x="2123727" y="1628799"/>
            <a:ext cx="109148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كائن 3"/>
          <p:cNvGraphicFramePr>
            <a:graphicFrameLocks noChangeAspect="1"/>
          </p:cNvGraphicFramePr>
          <p:nvPr>
            <p:extLst>
              <p:ext uri="{D42A27DB-BD31-4B8C-83A1-F6EECF244321}">
                <p14:modId xmlns:p14="http://schemas.microsoft.com/office/powerpoint/2010/main" val="3220778421"/>
              </p:ext>
            </p:extLst>
          </p:nvPr>
        </p:nvGraphicFramePr>
        <p:xfrm>
          <a:off x="1551714" y="1264455"/>
          <a:ext cx="6144050" cy="2574532"/>
        </p:xfrm>
        <a:graphic>
          <a:graphicData uri="http://schemas.openxmlformats.org/presentationml/2006/ole">
            <mc:AlternateContent xmlns:mc="http://schemas.openxmlformats.org/markup-compatibility/2006">
              <mc:Choice xmlns:v="urn:schemas-microsoft-com:vml" Requires="v">
                <p:oleObj spid="_x0000_s3099" name="Visio" r:id="rId3" imgW="8712189" imgH="3676604" progId="Visio.Drawing.15">
                  <p:embed/>
                </p:oleObj>
              </mc:Choice>
              <mc:Fallback>
                <p:oleObj name="Visio" r:id="rId3" imgW="8712189" imgH="3676604"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714" y="1264455"/>
                        <a:ext cx="6144050" cy="2574532"/>
                      </a:xfrm>
                      <a:prstGeom prst="rect">
                        <a:avLst/>
                      </a:prstGeom>
                      <a:noFill/>
                      <a:ln w="15875">
                        <a:solidFill>
                          <a:schemeClr val="accent6"/>
                        </a:solidFill>
                      </a:ln>
                    </p:spPr>
                  </p:pic>
                </p:oleObj>
              </mc:Fallback>
            </mc:AlternateContent>
          </a:graphicData>
        </a:graphic>
      </p:graphicFrame>
      <p:sp>
        <p:nvSpPr>
          <p:cNvPr id="5" name="Rectangle 4"/>
          <p:cNvSpPr>
            <a:spLocks noChangeArrowheads="1"/>
          </p:cNvSpPr>
          <p:nvPr/>
        </p:nvSpPr>
        <p:spPr bwMode="auto">
          <a:xfrm>
            <a:off x="949616" y="3982324"/>
            <a:ext cx="105341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كائن 5"/>
          <p:cNvGraphicFramePr>
            <a:graphicFrameLocks noChangeAspect="1"/>
          </p:cNvGraphicFramePr>
          <p:nvPr>
            <p:extLst>
              <p:ext uri="{D42A27DB-BD31-4B8C-83A1-F6EECF244321}">
                <p14:modId xmlns:p14="http://schemas.microsoft.com/office/powerpoint/2010/main" val="3643639283"/>
              </p:ext>
            </p:extLst>
          </p:nvPr>
        </p:nvGraphicFramePr>
        <p:xfrm>
          <a:off x="1547664" y="3982325"/>
          <a:ext cx="6148100" cy="2183525"/>
        </p:xfrm>
        <a:graphic>
          <a:graphicData uri="http://schemas.openxmlformats.org/presentationml/2006/ole">
            <mc:AlternateContent xmlns:mc="http://schemas.openxmlformats.org/markup-compatibility/2006">
              <mc:Choice xmlns:v="urn:schemas-microsoft-com:vml" Requires="v">
                <p:oleObj spid="_x0000_s3100" name="Visio" r:id="rId5" imgW="7981907" imgH="2609896" progId="Visio.Drawing.15">
                  <p:embed/>
                </p:oleObj>
              </mc:Choice>
              <mc:Fallback>
                <p:oleObj name="Visio" r:id="rId5" imgW="7981907" imgH="2609896"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3982325"/>
                        <a:ext cx="6148100" cy="2183525"/>
                      </a:xfrm>
                      <a:prstGeom prst="rect">
                        <a:avLst/>
                      </a:prstGeom>
                      <a:noFill/>
                      <a:ln w="15875">
                        <a:solidFill>
                          <a:schemeClr val="accent6"/>
                        </a:solidFill>
                      </a:ln>
                    </p:spPr>
                  </p:pic>
                </p:oleObj>
              </mc:Fallback>
            </mc:AlternateContent>
          </a:graphicData>
        </a:graphic>
      </p:graphicFrame>
      <p:sp>
        <p:nvSpPr>
          <p:cNvPr id="7" name="عنوان 1"/>
          <p:cNvSpPr txBox="1">
            <a:spLocks/>
          </p:cNvSpPr>
          <p:nvPr/>
        </p:nvSpPr>
        <p:spPr>
          <a:xfrm>
            <a:off x="457200" y="629816"/>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sz="3200" b="1" dirty="0">
                <a:solidFill>
                  <a:srgbClr val="00682F"/>
                </a:solidFill>
              </a:rPr>
              <a:t>الحلول المتاحة</a:t>
            </a:r>
            <a:endParaRPr lang="en-US" sz="3200" b="1" kern="0" dirty="0">
              <a:solidFill>
                <a:srgbClr val="00682F"/>
              </a:solidFill>
            </a:endParaRPr>
          </a:p>
        </p:txBody>
      </p:sp>
    </p:spTree>
    <p:extLst>
      <p:ext uri="{BB962C8B-B14F-4D97-AF65-F5344CB8AC3E}">
        <p14:creationId xmlns:p14="http://schemas.microsoft.com/office/powerpoint/2010/main" val="270553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16</a:t>
            </a:fld>
            <a:endParaRPr lang="es-ES" altLang="ar-SA"/>
          </a:p>
        </p:txBody>
      </p:sp>
      <p:sp>
        <p:nvSpPr>
          <p:cNvPr id="3" name="Rectangle 2"/>
          <p:cNvSpPr>
            <a:spLocks noChangeArrowheads="1"/>
          </p:cNvSpPr>
          <p:nvPr/>
        </p:nvSpPr>
        <p:spPr bwMode="auto">
          <a:xfrm>
            <a:off x="1014541" y="1484783"/>
            <a:ext cx="112004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كائن 3"/>
          <p:cNvGraphicFramePr>
            <a:graphicFrameLocks noChangeAspect="1"/>
          </p:cNvGraphicFramePr>
          <p:nvPr>
            <p:extLst>
              <p:ext uri="{D42A27DB-BD31-4B8C-83A1-F6EECF244321}">
                <p14:modId xmlns:p14="http://schemas.microsoft.com/office/powerpoint/2010/main" val="47394755"/>
              </p:ext>
            </p:extLst>
          </p:nvPr>
        </p:nvGraphicFramePr>
        <p:xfrm>
          <a:off x="837010" y="1409195"/>
          <a:ext cx="7086635" cy="2185597"/>
        </p:xfrm>
        <a:graphic>
          <a:graphicData uri="http://schemas.openxmlformats.org/presentationml/2006/ole">
            <mc:AlternateContent xmlns:mc="http://schemas.openxmlformats.org/markup-compatibility/2006">
              <mc:Choice xmlns:v="urn:schemas-microsoft-com:vml" Requires="v">
                <p:oleObj spid="_x0000_s4123" name="Visio" r:id="rId3" imgW="6305576" imgH="1949435" progId="Visio.Drawing.15">
                  <p:embed/>
                </p:oleObj>
              </mc:Choice>
              <mc:Fallback>
                <p:oleObj name="Visio" r:id="rId3" imgW="6305576" imgH="194943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10" y="1409195"/>
                        <a:ext cx="7086635" cy="2185597"/>
                      </a:xfrm>
                      <a:prstGeom prst="rect">
                        <a:avLst/>
                      </a:prstGeom>
                      <a:noFill/>
                      <a:ln w="15875">
                        <a:solidFill>
                          <a:schemeClr val="accent6"/>
                        </a:solidFill>
                      </a:ln>
                    </p:spPr>
                  </p:pic>
                </p:oleObj>
              </mc:Fallback>
            </mc:AlternateContent>
          </a:graphicData>
        </a:graphic>
      </p:graphicFrame>
      <p:sp>
        <p:nvSpPr>
          <p:cNvPr id="5" name="Rectangle 4"/>
          <p:cNvSpPr>
            <a:spLocks noChangeArrowheads="1"/>
          </p:cNvSpPr>
          <p:nvPr/>
        </p:nvSpPr>
        <p:spPr bwMode="auto">
          <a:xfrm>
            <a:off x="1450501" y="3789039"/>
            <a:ext cx="116153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كائن 5"/>
          <p:cNvGraphicFramePr>
            <a:graphicFrameLocks noChangeAspect="1"/>
          </p:cNvGraphicFramePr>
          <p:nvPr>
            <p:extLst>
              <p:ext uri="{D42A27DB-BD31-4B8C-83A1-F6EECF244321}">
                <p14:modId xmlns:p14="http://schemas.microsoft.com/office/powerpoint/2010/main" val="636533424"/>
              </p:ext>
            </p:extLst>
          </p:nvPr>
        </p:nvGraphicFramePr>
        <p:xfrm>
          <a:off x="837011" y="3766778"/>
          <a:ext cx="7086636" cy="2182502"/>
        </p:xfrm>
        <a:graphic>
          <a:graphicData uri="http://schemas.openxmlformats.org/presentationml/2006/ole">
            <mc:AlternateContent xmlns:mc="http://schemas.openxmlformats.org/markup-compatibility/2006">
              <mc:Choice xmlns:v="urn:schemas-microsoft-com:vml" Requires="v">
                <p:oleObj spid="_x0000_s4124" name="Visio" r:id="rId5" imgW="6343729" imgH="2009772" progId="Visio.Drawing.15">
                  <p:embed/>
                </p:oleObj>
              </mc:Choice>
              <mc:Fallback>
                <p:oleObj name="Visio" r:id="rId5" imgW="6343729" imgH="2009772"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011" y="3766778"/>
                        <a:ext cx="7086636" cy="2182502"/>
                      </a:xfrm>
                      <a:prstGeom prst="rect">
                        <a:avLst/>
                      </a:prstGeom>
                      <a:noFill/>
                      <a:ln w="15875">
                        <a:solidFill>
                          <a:schemeClr val="accent6"/>
                        </a:solidFill>
                      </a:ln>
                    </p:spPr>
                  </p:pic>
                </p:oleObj>
              </mc:Fallback>
            </mc:AlternateContent>
          </a:graphicData>
        </a:graphic>
      </p:graphicFrame>
      <p:sp>
        <p:nvSpPr>
          <p:cNvPr id="7" name="مستطيل مستدير الزوايا 6"/>
          <p:cNvSpPr/>
          <p:nvPr/>
        </p:nvSpPr>
        <p:spPr>
          <a:xfrm>
            <a:off x="7550823" y="1020393"/>
            <a:ext cx="1234480" cy="1429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b="1" dirty="0"/>
              <a:t>عدد الأقراص= 3</a:t>
            </a:r>
            <a:endParaRPr lang="en-US" sz="2400" b="1" dirty="0"/>
          </a:p>
        </p:txBody>
      </p:sp>
    </p:spTree>
    <p:extLst>
      <p:ext uri="{BB962C8B-B14F-4D97-AF65-F5344CB8AC3E}">
        <p14:creationId xmlns:p14="http://schemas.microsoft.com/office/powerpoint/2010/main" val="415938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17</a:t>
            </a:fld>
            <a:endParaRPr lang="es-ES" altLang="ar-SA"/>
          </a:p>
        </p:txBody>
      </p:sp>
      <p:sp>
        <p:nvSpPr>
          <p:cNvPr id="3"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المربع السحري</a:t>
            </a:r>
            <a:endParaRPr lang="en-US" kern="0" dirty="0">
              <a:solidFill>
                <a:srgbClr val="FF0000"/>
              </a:solidFill>
            </a:endParaRPr>
          </a:p>
        </p:txBody>
      </p:sp>
      <p:sp>
        <p:nvSpPr>
          <p:cNvPr id="6" name="عنصر نائب للمحتوى 2"/>
          <p:cNvSpPr txBox="1">
            <a:spLocks/>
          </p:cNvSpPr>
          <p:nvPr/>
        </p:nvSpPr>
        <p:spPr>
          <a:xfrm>
            <a:off x="457200" y="1711349"/>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dirty="0"/>
              <a:t>نفترض أن لدينا مربعًا سحريًّا (شبكة مربعة) مكونًا من </a:t>
            </a:r>
            <a:r>
              <a:rPr lang="en-US" dirty="0" err="1">
                <a:solidFill>
                  <a:srgbClr val="FF0000"/>
                </a:solidFill>
              </a:rPr>
              <a:t>nxn</a:t>
            </a:r>
            <a:r>
              <a:rPr lang="ar-SA" dirty="0">
                <a:solidFill>
                  <a:srgbClr val="FF0000"/>
                </a:solidFill>
              </a:rPr>
              <a:t> من الخلايا</a:t>
            </a:r>
            <a:r>
              <a:rPr lang="ar-SA" dirty="0"/>
              <a:t>، نقوم بتعبئته بأرقام صحيحة وفقًا للشروط الآتية:</a:t>
            </a:r>
          </a:p>
          <a:p>
            <a:pPr marL="0" indent="0" algn="just" rtl="1">
              <a:buNone/>
            </a:pPr>
            <a:r>
              <a:rPr lang="ar-SA" sz="3000" dirty="0"/>
              <a:t>1- عدم تكرار أي رقم.</a:t>
            </a:r>
          </a:p>
          <a:p>
            <a:pPr marL="0" indent="0" algn="just" rtl="1">
              <a:buNone/>
            </a:pPr>
            <a:r>
              <a:rPr lang="ar-SA" sz="3000" dirty="0"/>
              <a:t>2- أن يكون المجموع لأي صف أو أي عمود أو أي قُطر يساوي عددًا صحيحًا (</a:t>
            </a:r>
            <a:r>
              <a:rPr lang="en-US" sz="3000" dirty="0">
                <a:solidFill>
                  <a:srgbClr val="FF0000"/>
                </a:solidFill>
              </a:rPr>
              <a:t>M</a:t>
            </a:r>
            <a:r>
              <a:rPr lang="ar-SA" sz="3000" dirty="0"/>
              <a:t>). </a:t>
            </a:r>
            <a:endParaRPr lang="en-US" sz="3000" dirty="0"/>
          </a:p>
          <a:p>
            <a:pPr marL="0" indent="0" algn="just" rtl="1">
              <a:buNone/>
              <a:defRPr/>
            </a:pPr>
            <a:endParaRPr lang="ar-SA" sz="1000" kern="0" dirty="0"/>
          </a:p>
          <a:p>
            <a:pPr marL="0" indent="0" algn="ctr" rtl="1">
              <a:buNone/>
              <a:defRPr/>
            </a:pPr>
            <a:r>
              <a:rPr lang="en-US" kern="0" dirty="0">
                <a:solidFill>
                  <a:srgbClr val="FF0000"/>
                </a:solidFill>
              </a:rPr>
              <a:t>M= </a:t>
            </a:r>
            <a:r>
              <a:rPr lang="en-US" dirty="0">
                <a:solidFill>
                  <a:srgbClr val="FF0000"/>
                </a:solidFill>
              </a:rPr>
              <a:t>n (n</a:t>
            </a:r>
            <a:r>
              <a:rPr lang="en-US" baseline="30000" dirty="0">
                <a:solidFill>
                  <a:srgbClr val="FF0000"/>
                </a:solidFill>
              </a:rPr>
              <a:t>2</a:t>
            </a:r>
            <a:r>
              <a:rPr lang="en-US" dirty="0">
                <a:solidFill>
                  <a:srgbClr val="FF0000"/>
                </a:solidFill>
              </a:rPr>
              <a:t>+1) / 2</a:t>
            </a:r>
            <a:endParaRPr lang="ar-SA" kern="0" dirty="0">
              <a:solidFill>
                <a:srgbClr val="FF0000"/>
              </a:solidFill>
            </a:endParaRPr>
          </a:p>
          <a:p>
            <a:pPr marL="0" indent="0" algn="just" rtl="1">
              <a:buNone/>
              <a:defRPr/>
            </a:pPr>
            <a:endParaRPr lang="ar-SA" kern="0" dirty="0"/>
          </a:p>
          <a:p>
            <a:pPr algn="just" rtl="1">
              <a:defRPr/>
            </a:pPr>
            <a:endParaRPr lang="en-US" kern="0" dirty="0"/>
          </a:p>
        </p:txBody>
      </p:sp>
    </p:spTree>
    <p:extLst>
      <p:ext uri="{BB962C8B-B14F-4D97-AF65-F5344CB8AC3E}">
        <p14:creationId xmlns:p14="http://schemas.microsoft.com/office/powerpoint/2010/main" val="362574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18</a:t>
            </a:fld>
            <a:endParaRPr lang="es-ES" altLang="ar-SA"/>
          </a:p>
        </p:txBody>
      </p:sp>
      <p:sp>
        <p:nvSpPr>
          <p:cNvPr id="4" name="عنصر نائب للمحتوى 2"/>
          <p:cNvSpPr txBox="1">
            <a:spLocks/>
          </p:cNvSpPr>
          <p:nvPr/>
        </p:nvSpPr>
        <p:spPr>
          <a:xfrm>
            <a:off x="457200" y="1711349"/>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dirty="0"/>
              <a:t>افترض أن لديك مربعًا سحريًّا (شبكة مربعة) مكونًا من </a:t>
            </a:r>
            <a:r>
              <a:rPr lang="en-US" dirty="0">
                <a:solidFill>
                  <a:srgbClr val="FF0000"/>
                </a:solidFill>
              </a:rPr>
              <a:t>3x3</a:t>
            </a:r>
            <a:r>
              <a:rPr lang="ar-SA" dirty="0">
                <a:solidFill>
                  <a:srgbClr val="FF0000"/>
                </a:solidFill>
              </a:rPr>
              <a:t> من الخلايا</a:t>
            </a:r>
            <a:r>
              <a:rPr lang="ar-SA" dirty="0"/>
              <a:t>، قم بتعبئته بأرقام صحيحة وفقًا للشروط.</a:t>
            </a:r>
            <a:endParaRPr lang="ar-SA" sz="1000" kern="0" dirty="0"/>
          </a:p>
          <a:p>
            <a:pPr marL="0" indent="0" algn="ctr" rtl="1">
              <a:buNone/>
              <a:defRPr/>
            </a:pPr>
            <a:r>
              <a:rPr lang="en-US" kern="0" dirty="0">
                <a:solidFill>
                  <a:srgbClr val="FF0000"/>
                </a:solidFill>
              </a:rPr>
              <a:t>M= </a:t>
            </a:r>
            <a:r>
              <a:rPr lang="en-US" dirty="0">
                <a:solidFill>
                  <a:srgbClr val="FF0000"/>
                </a:solidFill>
              </a:rPr>
              <a:t>3 (3</a:t>
            </a:r>
            <a:r>
              <a:rPr lang="en-US" baseline="30000" dirty="0">
                <a:solidFill>
                  <a:srgbClr val="FF0000"/>
                </a:solidFill>
              </a:rPr>
              <a:t>2</a:t>
            </a:r>
            <a:r>
              <a:rPr lang="en-US" dirty="0">
                <a:solidFill>
                  <a:srgbClr val="FF0000"/>
                </a:solidFill>
              </a:rPr>
              <a:t>+1) / 2</a:t>
            </a:r>
            <a:endParaRPr lang="ar-SA" kern="0" dirty="0">
              <a:solidFill>
                <a:srgbClr val="FF0000"/>
              </a:solidFill>
            </a:endParaRPr>
          </a:p>
          <a:p>
            <a:pPr marL="0" indent="0" algn="ctr" rtl="1">
              <a:buNone/>
              <a:defRPr/>
            </a:pPr>
            <a:r>
              <a:rPr lang="en-US" dirty="0">
                <a:solidFill>
                  <a:srgbClr val="FF0000"/>
                </a:solidFill>
              </a:rPr>
              <a:t>=  15          </a:t>
            </a:r>
            <a:endParaRPr lang="ar-SA" dirty="0">
              <a:solidFill>
                <a:srgbClr val="FF0000"/>
              </a:solidFill>
            </a:endParaRPr>
          </a:p>
          <a:p>
            <a:pPr algn="just" rtl="1">
              <a:defRPr/>
            </a:pPr>
            <a:endParaRPr lang="en-US" kern="0" dirty="0"/>
          </a:p>
        </p:txBody>
      </p:sp>
      <p:pic>
        <p:nvPicPr>
          <p:cNvPr id="5" name="Picture 11" descr="http://2.bp.blogspot.com/-yONY8xZp07E/TzVzgrj6GlI/AAAAAAAAAE0/Z5YHhaQGUSc/s1600/blankmagicsquare.JPG"/>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202284"/>
            <a:ext cx="2664296" cy="1674988"/>
          </a:xfrm>
          <a:prstGeom prst="rect">
            <a:avLst/>
          </a:prstGeom>
          <a:noFill/>
          <a:ln>
            <a:noFill/>
          </a:ln>
          <a:effectLst>
            <a:glow rad="1397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19043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19</a:t>
            </a:fld>
            <a:endParaRPr lang="es-ES" altLang="ar-SA"/>
          </a:p>
        </p:txBody>
      </p:sp>
      <p:sp>
        <p:nvSpPr>
          <p:cNvPr id="3" name="مربع نص 2"/>
          <p:cNvSpPr txBox="1"/>
          <p:nvPr/>
        </p:nvSpPr>
        <p:spPr>
          <a:xfrm>
            <a:off x="1907704" y="1700808"/>
            <a:ext cx="5184576" cy="2862322"/>
          </a:xfrm>
          <a:prstGeom prst="rect">
            <a:avLst/>
          </a:prstGeom>
          <a:noFill/>
        </p:spPr>
        <p:txBody>
          <a:bodyPr wrap="square" rtlCol="0">
            <a:spAutoFit/>
          </a:bodyPr>
          <a:lstStyle/>
          <a:p>
            <a:pPr algn="ctr"/>
            <a:r>
              <a:rPr lang="ar-SA" sz="6000" dirty="0">
                <a:solidFill>
                  <a:srgbClr val="00682F"/>
                </a:solidFill>
              </a:rPr>
              <a:t>الفصل الثاني:</a:t>
            </a:r>
          </a:p>
          <a:p>
            <a:pPr algn="ctr"/>
            <a:r>
              <a:rPr lang="ar-SA" sz="6000" dirty="0"/>
              <a:t>بناء حل المشكلات باستخدام الحاسوب</a:t>
            </a:r>
            <a:endParaRPr lang="en-US" sz="6000" dirty="0"/>
          </a:p>
        </p:txBody>
      </p:sp>
    </p:spTree>
    <p:extLst>
      <p:ext uri="{BB962C8B-B14F-4D97-AF65-F5344CB8AC3E}">
        <p14:creationId xmlns:p14="http://schemas.microsoft.com/office/powerpoint/2010/main" val="106441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a:t>
            </a:fld>
            <a:endParaRPr lang="es-ES" altLang="ar-SA"/>
          </a:p>
        </p:txBody>
      </p:sp>
      <p:sp>
        <p:nvSpPr>
          <p:cNvPr id="3" name="مربع نص 2"/>
          <p:cNvSpPr txBox="1"/>
          <p:nvPr/>
        </p:nvSpPr>
        <p:spPr>
          <a:xfrm>
            <a:off x="1907704" y="1700808"/>
            <a:ext cx="5184576" cy="2862322"/>
          </a:xfrm>
          <a:prstGeom prst="rect">
            <a:avLst/>
          </a:prstGeom>
          <a:noFill/>
        </p:spPr>
        <p:txBody>
          <a:bodyPr wrap="square" rtlCol="0">
            <a:spAutoFit/>
          </a:bodyPr>
          <a:lstStyle/>
          <a:p>
            <a:pPr algn="ctr"/>
            <a:r>
              <a:rPr lang="ar-SA" sz="6000" dirty="0">
                <a:solidFill>
                  <a:srgbClr val="00682F"/>
                </a:solidFill>
              </a:rPr>
              <a:t>الفصل الأول:</a:t>
            </a:r>
          </a:p>
          <a:p>
            <a:pPr algn="ctr"/>
            <a:r>
              <a:rPr lang="ar-SA" sz="6000" dirty="0"/>
              <a:t>مبادئ ومفاهيم حل المشكلات العامة</a:t>
            </a:r>
            <a:endParaRPr lang="en-US" sz="6000" dirty="0"/>
          </a:p>
        </p:txBody>
      </p:sp>
    </p:spTree>
    <p:extLst>
      <p:ext uri="{BB962C8B-B14F-4D97-AF65-F5344CB8AC3E}">
        <p14:creationId xmlns:p14="http://schemas.microsoft.com/office/powerpoint/2010/main" val="186253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20</a:t>
            </a:fld>
            <a:endParaRPr lang="es-ES" altLang="ar-SA"/>
          </a:p>
        </p:txBody>
      </p:sp>
      <p:sp>
        <p:nvSpPr>
          <p:cNvPr id="3" name="عنصر نائب للمحتوى 2"/>
          <p:cNvSpPr txBox="1">
            <a:spLocks/>
          </p:cNvSpPr>
          <p:nvPr/>
        </p:nvSpPr>
        <p:spPr>
          <a:xfrm>
            <a:off x="457200" y="1711349"/>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dirty="0"/>
              <a:t>استخدام الوحدات (النماذج).</a:t>
            </a:r>
          </a:p>
          <a:p>
            <a:pPr algn="just" rtl="1"/>
            <a:r>
              <a:rPr lang="ar-SA" kern="0" dirty="0"/>
              <a:t>استخدام التراكيب المنطقية الثلاث: 	</a:t>
            </a:r>
            <a:r>
              <a:rPr lang="ar-SA" kern="0" dirty="0">
                <a:solidFill>
                  <a:srgbClr val="009242"/>
                </a:solidFill>
              </a:rPr>
              <a:t>(يأتي شرحها لاحقًا)</a:t>
            </a:r>
          </a:p>
          <a:p>
            <a:pPr lvl="1" algn="just" rtl="1"/>
            <a:r>
              <a:rPr lang="ar-SA" kern="0" dirty="0"/>
              <a:t>تركيبة التتابع</a:t>
            </a:r>
          </a:p>
          <a:p>
            <a:pPr lvl="1" algn="just" rtl="1"/>
            <a:r>
              <a:rPr lang="ar-SA" kern="0" dirty="0"/>
              <a:t>تركيبة اتخاذ القرار</a:t>
            </a:r>
          </a:p>
          <a:p>
            <a:pPr lvl="1" algn="just" rtl="1"/>
            <a:r>
              <a:rPr lang="ar-SA" kern="0" dirty="0"/>
              <a:t>تركيبة التكرار</a:t>
            </a:r>
          </a:p>
          <a:p>
            <a:pPr marL="0" lvl="1" indent="457200" algn="r" rtl="1">
              <a:buFont typeface="Arial" panose="020B0604020202020204" pitchFamily="34" charset="0"/>
              <a:buChar char="•"/>
            </a:pPr>
            <a:r>
              <a:rPr lang="ar-SA" sz="3200" kern="0" dirty="0"/>
              <a:t>تجنُّب إعادة كتابة العمليات المتطابقة</a:t>
            </a:r>
          </a:p>
          <a:p>
            <a:pPr marL="0" lvl="1" indent="457200" algn="r" rtl="1">
              <a:buFont typeface="Arial" panose="020B0604020202020204" pitchFamily="34" charset="0"/>
              <a:buChar char="•"/>
            </a:pPr>
            <a:r>
              <a:rPr lang="ar-SA" sz="3200" kern="0" dirty="0"/>
              <a:t>جعل الحل قابلاً للقراءة والفهم</a:t>
            </a:r>
          </a:p>
        </p:txBody>
      </p:sp>
      <p:sp>
        <p:nvSpPr>
          <p:cNvPr id="5"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إرشادات بناء الحل</a:t>
            </a:r>
            <a:endParaRPr lang="en-US" kern="0" dirty="0">
              <a:solidFill>
                <a:srgbClr val="FF0000"/>
              </a:solidFill>
            </a:endParaRPr>
          </a:p>
        </p:txBody>
      </p:sp>
    </p:spTree>
    <p:extLst>
      <p:ext uri="{BB962C8B-B14F-4D97-AF65-F5344CB8AC3E}">
        <p14:creationId xmlns:p14="http://schemas.microsoft.com/office/powerpoint/2010/main" val="1296142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21</a:t>
            </a:fld>
            <a:endParaRPr lang="es-ES" altLang="ar-SA"/>
          </a:p>
        </p:txBody>
      </p:sp>
      <p:sp>
        <p:nvSpPr>
          <p:cNvPr id="3" name="عنصر نائب للمحتوى 2"/>
          <p:cNvSpPr txBox="1">
            <a:spLocks/>
          </p:cNvSpPr>
          <p:nvPr/>
        </p:nvSpPr>
        <p:spPr>
          <a:xfrm>
            <a:off x="457200" y="1711349"/>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b="1" dirty="0">
                <a:solidFill>
                  <a:srgbClr val="009242"/>
                </a:solidFill>
              </a:rPr>
              <a:t>الثوابت والمتغيرات</a:t>
            </a:r>
          </a:p>
          <a:p>
            <a:pPr lvl="1" algn="just" rtl="1"/>
            <a:r>
              <a:rPr lang="ar-SA" dirty="0"/>
              <a:t>الثوابت هي قِيَم لا تتغير أثناء تنفيذ خطوات الحل. </a:t>
            </a:r>
          </a:p>
          <a:p>
            <a:pPr lvl="1" algn="just" rtl="1"/>
            <a:r>
              <a:rPr lang="ar-SA" dirty="0"/>
              <a:t>المتغيرات هي قيم يمكن أن تتغير أثناء تنفيذ خطوات الحل. </a:t>
            </a:r>
          </a:p>
          <a:p>
            <a:pPr marL="457200" lvl="1" indent="0" algn="just" rtl="1">
              <a:buNone/>
            </a:pPr>
            <a:endParaRPr lang="ar-SA" sz="1400" dirty="0"/>
          </a:p>
          <a:p>
            <a:pPr algn="just" rtl="1"/>
            <a:r>
              <a:rPr lang="ar-SA" b="1" kern="0" dirty="0">
                <a:solidFill>
                  <a:srgbClr val="009242"/>
                </a:solidFill>
              </a:rPr>
              <a:t>أنواع البيانات</a:t>
            </a:r>
          </a:p>
          <a:p>
            <a:pPr lvl="1" algn="just" rtl="1"/>
            <a:r>
              <a:rPr lang="ar-SA" dirty="0"/>
              <a:t>البيانات العددية</a:t>
            </a:r>
          </a:p>
          <a:p>
            <a:pPr lvl="1" algn="just" rtl="1"/>
            <a:r>
              <a:rPr lang="ar-SA" dirty="0"/>
              <a:t>البيانات الحرفية والنصية</a:t>
            </a:r>
          </a:p>
          <a:p>
            <a:pPr lvl="1" algn="just" rtl="1"/>
            <a:r>
              <a:rPr lang="ar-SA" dirty="0"/>
              <a:t>البيانات المنطقية</a:t>
            </a:r>
          </a:p>
        </p:txBody>
      </p:sp>
      <p:sp>
        <p:nvSpPr>
          <p:cNvPr id="4"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مفاهيم حل المشكلات</a:t>
            </a:r>
            <a:endParaRPr lang="en-US" kern="0" dirty="0">
              <a:solidFill>
                <a:srgbClr val="FF0000"/>
              </a:solidFill>
            </a:endParaRPr>
          </a:p>
        </p:txBody>
      </p:sp>
    </p:spTree>
    <p:extLst>
      <p:ext uri="{BB962C8B-B14F-4D97-AF65-F5344CB8AC3E}">
        <p14:creationId xmlns:p14="http://schemas.microsoft.com/office/powerpoint/2010/main" val="587629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22</a:t>
            </a:fld>
            <a:endParaRPr lang="es-ES" altLang="ar-SA"/>
          </a:p>
        </p:txBody>
      </p:sp>
      <p:sp>
        <p:nvSpPr>
          <p:cNvPr id="3" name="عنصر نائب للمحتوى 2"/>
          <p:cNvSpPr txBox="1">
            <a:spLocks/>
          </p:cNvSpPr>
          <p:nvPr/>
        </p:nvSpPr>
        <p:spPr>
          <a:xfrm>
            <a:off x="457200" y="1711349"/>
            <a:ext cx="8229600" cy="47419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b="1" dirty="0">
                <a:solidFill>
                  <a:srgbClr val="009242"/>
                </a:solidFill>
              </a:rPr>
              <a:t>الدوال</a:t>
            </a:r>
          </a:p>
          <a:p>
            <a:pPr marL="0" indent="0" algn="just" rtl="1">
              <a:buNone/>
            </a:pPr>
            <a:r>
              <a:rPr lang="ar-SA" sz="2800" dirty="0"/>
              <a:t>هي مجموعة صغيرة من التعليمات والأوامر لأداء وظيفة محددة وإرجاع قيمة. </a:t>
            </a:r>
            <a:endParaRPr lang="en-US" sz="2800" dirty="0"/>
          </a:p>
          <a:p>
            <a:pPr marL="0" indent="0" algn="just" rtl="1">
              <a:buNone/>
            </a:pPr>
            <a:endParaRPr lang="en-US" sz="1000" dirty="0"/>
          </a:p>
          <a:p>
            <a:pPr algn="just" rtl="1"/>
            <a:r>
              <a:rPr lang="ar-SA" b="1" dirty="0">
                <a:solidFill>
                  <a:srgbClr val="009242"/>
                </a:solidFill>
              </a:rPr>
              <a:t>أنواع الدوال</a:t>
            </a:r>
            <a:endParaRPr lang="en-US" b="1" dirty="0">
              <a:solidFill>
                <a:srgbClr val="009242"/>
              </a:solidFill>
            </a:endParaRPr>
          </a:p>
          <a:p>
            <a:pPr marL="0" indent="0" algn="ctr" rtl="1">
              <a:buNone/>
            </a:pPr>
            <a:r>
              <a:rPr lang="ar-SA" b="1" dirty="0"/>
              <a:t>النوع الأول:</a:t>
            </a:r>
            <a:r>
              <a:rPr lang="ar-SA" dirty="0"/>
              <a:t> </a:t>
            </a:r>
            <a:r>
              <a:rPr lang="ar-SA" sz="2800" dirty="0"/>
              <a:t>الدوال المعرَّفة من قِبَل لغات البرمجة </a:t>
            </a:r>
          </a:p>
          <a:p>
            <a:pPr marL="0" indent="0" algn="ctr" rtl="1">
              <a:buNone/>
            </a:pPr>
            <a:r>
              <a:rPr lang="ar-SA" sz="2400" dirty="0"/>
              <a:t>(</a:t>
            </a:r>
            <a:r>
              <a:rPr lang="en-US" sz="2400" dirty="0">
                <a:solidFill>
                  <a:srgbClr val="FF0000"/>
                </a:solidFill>
              </a:rPr>
              <a:t>Built-in functions</a:t>
            </a:r>
            <a:r>
              <a:rPr lang="ar-SA" sz="2400" dirty="0"/>
              <a:t>). </a:t>
            </a:r>
            <a:endParaRPr lang="ar-SA" sz="1800" dirty="0"/>
          </a:p>
          <a:p>
            <a:pPr marL="0" indent="0" algn="ctr" rtl="1">
              <a:buNone/>
            </a:pPr>
            <a:r>
              <a:rPr lang="ar-SA" b="1" dirty="0"/>
              <a:t>النوع الثاني:</a:t>
            </a:r>
            <a:r>
              <a:rPr lang="ar-SA" dirty="0"/>
              <a:t> </a:t>
            </a:r>
            <a:r>
              <a:rPr lang="ar-SA" sz="2800" dirty="0"/>
              <a:t>الدوال المعرَّفة من قِبَل المستخدِم </a:t>
            </a:r>
          </a:p>
          <a:p>
            <a:pPr marL="0" indent="0" algn="ctr" rtl="1">
              <a:buNone/>
            </a:pPr>
            <a:r>
              <a:rPr lang="ar-SA" sz="2400" dirty="0"/>
              <a:t>(</a:t>
            </a:r>
            <a:r>
              <a:rPr lang="en-US" sz="2400" dirty="0">
                <a:solidFill>
                  <a:srgbClr val="FF0000"/>
                </a:solidFill>
              </a:rPr>
              <a:t>User defined functions</a:t>
            </a:r>
            <a:r>
              <a:rPr lang="ar-SA" sz="2400" dirty="0"/>
              <a:t>). </a:t>
            </a:r>
            <a:endParaRPr lang="en-US" sz="1800" dirty="0"/>
          </a:p>
        </p:txBody>
      </p:sp>
      <p:sp>
        <p:nvSpPr>
          <p:cNvPr id="4"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مفاهيم حل المشكلات-2</a:t>
            </a:r>
            <a:endParaRPr lang="en-US" kern="0" dirty="0">
              <a:solidFill>
                <a:srgbClr val="FF0000"/>
              </a:solidFill>
            </a:endParaRPr>
          </a:p>
        </p:txBody>
      </p:sp>
    </p:spTree>
    <p:extLst>
      <p:ext uri="{BB962C8B-B14F-4D97-AF65-F5344CB8AC3E}">
        <p14:creationId xmlns:p14="http://schemas.microsoft.com/office/powerpoint/2010/main" val="4282698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23</a:t>
            </a:fld>
            <a:endParaRPr lang="es-ES" altLang="ar-SA"/>
          </a:p>
        </p:txBody>
      </p:sp>
      <p:sp>
        <p:nvSpPr>
          <p:cNvPr id="3"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مفاهيم حل المشكلات-3</a:t>
            </a:r>
            <a:endParaRPr lang="en-US" kern="0" dirty="0">
              <a:solidFill>
                <a:srgbClr val="FF0000"/>
              </a:solidFill>
            </a:endParaRPr>
          </a:p>
        </p:txBody>
      </p:sp>
      <p:sp>
        <p:nvSpPr>
          <p:cNvPr id="4" name="عنصر نائب للمحتوى 2"/>
          <p:cNvSpPr txBox="1">
            <a:spLocks/>
          </p:cNvSpPr>
          <p:nvPr/>
        </p:nvSpPr>
        <p:spPr>
          <a:xfrm>
            <a:off x="457200" y="1711349"/>
            <a:ext cx="8229600" cy="47419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b="1" dirty="0">
                <a:solidFill>
                  <a:srgbClr val="009242"/>
                </a:solidFill>
              </a:rPr>
              <a:t>المؤثرات</a:t>
            </a:r>
          </a:p>
          <a:p>
            <a:pPr marL="0" indent="0" algn="just" rtl="1">
              <a:buNone/>
            </a:pPr>
            <a:r>
              <a:rPr lang="ar-SA" sz="2800" dirty="0"/>
              <a:t>	- هي الروابط (</a:t>
            </a:r>
            <a:r>
              <a:rPr lang="en-US" sz="2400" dirty="0">
                <a:solidFill>
                  <a:srgbClr val="FF0000"/>
                </a:solidFill>
              </a:rPr>
              <a:t>Operators</a:t>
            </a:r>
            <a:r>
              <a:rPr lang="ar-SA" sz="2800" dirty="0"/>
              <a:t>) بين التعبيرات والمعادلات، والتي من خلالها يتم تعريف كيفية معالجة البيانات.</a:t>
            </a:r>
          </a:p>
          <a:p>
            <a:pPr marL="0" indent="0" algn="just" rtl="1">
              <a:buNone/>
            </a:pPr>
            <a:r>
              <a:rPr lang="ar-SA" sz="2800" dirty="0"/>
              <a:t>	-  تشمل هذه المؤثرات:</a:t>
            </a:r>
          </a:p>
          <a:p>
            <a:pPr marL="0" indent="0" algn="just" rtl="1">
              <a:buNone/>
            </a:pPr>
            <a:r>
              <a:rPr lang="ar-SA" sz="2800" dirty="0"/>
              <a:t>   	</a:t>
            </a:r>
            <a:r>
              <a:rPr lang="ar-SA" sz="2800" dirty="0">
                <a:solidFill>
                  <a:srgbClr val="FF0000"/>
                </a:solidFill>
              </a:rPr>
              <a:t>المؤثرات الحسابية</a:t>
            </a:r>
            <a:r>
              <a:rPr lang="ar-SA" sz="2800" dirty="0"/>
              <a:t>؛ مثل: الجمع (</a:t>
            </a:r>
            <a:r>
              <a:rPr lang="ar-SA" sz="2800" dirty="0">
                <a:solidFill>
                  <a:srgbClr val="FF0000"/>
                </a:solidFill>
              </a:rPr>
              <a:t>+</a:t>
            </a:r>
            <a:r>
              <a:rPr lang="ar-SA" sz="2800" dirty="0"/>
              <a:t>)، الطرح (</a:t>
            </a:r>
            <a:r>
              <a:rPr lang="ar-SA" sz="2800" dirty="0">
                <a:solidFill>
                  <a:srgbClr val="FF0000"/>
                </a:solidFill>
              </a:rPr>
              <a:t>-</a:t>
            </a:r>
            <a:r>
              <a:rPr lang="ar-SA" sz="2800" dirty="0"/>
              <a:t>). </a:t>
            </a:r>
          </a:p>
          <a:p>
            <a:pPr marL="0" indent="0" algn="just" rtl="1">
              <a:buNone/>
            </a:pPr>
            <a:r>
              <a:rPr lang="ar-SA" sz="2800" dirty="0"/>
              <a:t>	</a:t>
            </a:r>
            <a:r>
              <a:rPr lang="ar-SA" sz="2800" dirty="0">
                <a:solidFill>
                  <a:srgbClr val="FF0000"/>
                </a:solidFill>
              </a:rPr>
              <a:t>المؤثرات العلائقية</a:t>
            </a:r>
            <a:r>
              <a:rPr lang="ar-SA" sz="2800" dirty="0"/>
              <a:t>؛ مثل: أكبر من (</a:t>
            </a:r>
            <a:r>
              <a:rPr lang="ar-SA" sz="2800" dirty="0">
                <a:solidFill>
                  <a:srgbClr val="FF0000"/>
                </a:solidFill>
              </a:rPr>
              <a:t>&gt;</a:t>
            </a:r>
            <a:r>
              <a:rPr lang="ar-SA" sz="2800" dirty="0"/>
              <a:t>)، لا يساوي (</a:t>
            </a:r>
            <a:r>
              <a:rPr lang="ar-SA" sz="2800" dirty="0">
                <a:solidFill>
                  <a:srgbClr val="FF0000"/>
                </a:solidFill>
              </a:rPr>
              <a:t>&lt;&gt;</a:t>
            </a:r>
            <a:r>
              <a:rPr lang="ar-SA" sz="2800" dirty="0"/>
              <a:t>). </a:t>
            </a:r>
          </a:p>
          <a:p>
            <a:pPr marL="0" indent="0" algn="just" rtl="1">
              <a:buNone/>
            </a:pPr>
            <a:r>
              <a:rPr lang="ar-SA" sz="2800" dirty="0"/>
              <a:t>	</a:t>
            </a:r>
            <a:r>
              <a:rPr lang="ar-SA" sz="2800" dirty="0">
                <a:solidFill>
                  <a:srgbClr val="FF0000"/>
                </a:solidFill>
              </a:rPr>
              <a:t>المؤثرات المنطقية</a:t>
            </a:r>
            <a:r>
              <a:rPr lang="ar-SA" sz="2800" dirty="0"/>
              <a:t>؛ مثل: وَ (</a:t>
            </a:r>
            <a:r>
              <a:rPr lang="en-US" sz="2400" dirty="0">
                <a:solidFill>
                  <a:srgbClr val="FF0000"/>
                </a:solidFill>
              </a:rPr>
              <a:t>AND</a:t>
            </a:r>
            <a:r>
              <a:rPr lang="ar-SA" sz="2800" dirty="0"/>
              <a:t>)، أو </a:t>
            </a:r>
            <a:r>
              <a:rPr lang="ar-SA" sz="2400" dirty="0"/>
              <a:t>(</a:t>
            </a:r>
            <a:r>
              <a:rPr lang="en-US" sz="2400" dirty="0">
                <a:solidFill>
                  <a:srgbClr val="FF0000"/>
                </a:solidFill>
              </a:rPr>
              <a:t>OR</a:t>
            </a:r>
            <a:r>
              <a:rPr lang="ar-SA" sz="2400" dirty="0"/>
              <a:t>)</a:t>
            </a:r>
            <a:r>
              <a:rPr lang="ar-SA" sz="2400" dirty="0">
                <a:solidFill>
                  <a:srgbClr val="FF0000"/>
                </a:solidFill>
              </a:rPr>
              <a:t>.</a:t>
            </a:r>
          </a:p>
          <a:p>
            <a:pPr marL="0" indent="0" algn="just" rtl="1">
              <a:buNone/>
            </a:pPr>
            <a:endParaRPr lang="ar-SA" sz="2800" dirty="0"/>
          </a:p>
          <a:p>
            <a:pPr marL="0" indent="0" algn="just" rtl="1">
              <a:buNone/>
            </a:pPr>
            <a:endParaRPr lang="en-US" sz="2800" dirty="0"/>
          </a:p>
        </p:txBody>
      </p:sp>
    </p:spTree>
    <p:extLst>
      <p:ext uri="{BB962C8B-B14F-4D97-AF65-F5344CB8AC3E}">
        <p14:creationId xmlns:p14="http://schemas.microsoft.com/office/powerpoint/2010/main" val="3083114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24</a:t>
            </a:fld>
            <a:endParaRPr lang="es-ES" altLang="ar-SA"/>
          </a:p>
        </p:txBody>
      </p:sp>
      <p:sp>
        <p:nvSpPr>
          <p:cNvPr id="3"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أدوات بناء الحل</a:t>
            </a:r>
            <a:endParaRPr lang="en-US" kern="0" dirty="0">
              <a:solidFill>
                <a:srgbClr val="FF0000"/>
              </a:solidFill>
            </a:endParaRPr>
          </a:p>
        </p:txBody>
      </p:sp>
      <p:sp>
        <p:nvSpPr>
          <p:cNvPr id="4" name="عنصر نائب للمحتوى 2"/>
          <p:cNvSpPr txBox="1">
            <a:spLocks/>
          </p:cNvSpPr>
          <p:nvPr/>
        </p:nvSpPr>
        <p:spPr>
          <a:xfrm>
            <a:off x="457200" y="1711349"/>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rtl="1">
              <a:buNone/>
            </a:pPr>
            <a:endParaRPr lang="ar-SA" dirty="0"/>
          </a:p>
        </p:txBody>
      </p:sp>
      <p:graphicFrame>
        <p:nvGraphicFramePr>
          <p:cNvPr id="5" name="رسم تخطيطي 4"/>
          <p:cNvGraphicFramePr/>
          <p:nvPr>
            <p:extLst>
              <p:ext uri="{D42A27DB-BD31-4B8C-83A1-F6EECF244321}">
                <p14:modId xmlns:p14="http://schemas.microsoft.com/office/powerpoint/2010/main" val="3481786626"/>
              </p:ext>
            </p:extLst>
          </p:nvPr>
        </p:nvGraphicFramePr>
        <p:xfrm>
          <a:off x="1524000" y="15972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546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25</a:t>
            </a:fld>
            <a:endParaRPr lang="es-ES" altLang="ar-SA"/>
          </a:p>
        </p:txBody>
      </p:sp>
      <p:sp>
        <p:nvSpPr>
          <p:cNvPr id="3" name="عنصر نائب للمحتوى 2"/>
          <p:cNvSpPr txBox="1">
            <a:spLocks/>
          </p:cNvSpPr>
          <p:nvPr/>
        </p:nvSpPr>
        <p:spPr>
          <a:xfrm>
            <a:off x="457200" y="2132856"/>
            <a:ext cx="8229600" cy="41044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lvl="0" algn="just" rtl="1"/>
            <a:r>
              <a:rPr lang="ar-SA" sz="2800" dirty="0"/>
              <a:t>الخوارزمية (</a:t>
            </a:r>
            <a:r>
              <a:rPr lang="en-US" sz="2800" dirty="0">
                <a:solidFill>
                  <a:srgbClr val="FF0000"/>
                </a:solidFill>
              </a:rPr>
              <a:t>Algorithm</a:t>
            </a:r>
            <a:r>
              <a:rPr lang="ar-SA" sz="2800" dirty="0"/>
              <a:t>) هي مجموعة من التعليمات أو الإجراءات التي تُكتَب على شكل خطواتٍ متسلسِلة لإنجاز مهمة معينة أو حل مشكلةٍ ما. </a:t>
            </a:r>
          </a:p>
          <a:p>
            <a:pPr lvl="0" algn="just" rtl="1"/>
            <a:endParaRPr lang="ar-SA" sz="2800" dirty="0"/>
          </a:p>
          <a:p>
            <a:pPr lvl="0" algn="just" rtl="1"/>
            <a:r>
              <a:rPr lang="ar-SA" sz="2800" b="1" dirty="0">
                <a:solidFill>
                  <a:srgbClr val="009242"/>
                </a:solidFill>
              </a:rPr>
              <a:t>مثال: </a:t>
            </a:r>
            <a:r>
              <a:rPr lang="ar-SA" sz="2800" dirty="0"/>
              <a:t>اكتب الخطوات الخوارزمية التي تتبعها لجمع عددين صحيحين. </a:t>
            </a:r>
            <a:endParaRPr lang="en-US" sz="2800" dirty="0"/>
          </a:p>
        </p:txBody>
      </p:sp>
      <p:sp>
        <p:nvSpPr>
          <p:cNvPr id="4"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تعريف الخوارزمية</a:t>
            </a:r>
            <a:endParaRPr lang="en-US" kern="0" dirty="0">
              <a:solidFill>
                <a:srgbClr val="FF0000"/>
              </a:solidFill>
            </a:endParaRPr>
          </a:p>
        </p:txBody>
      </p:sp>
    </p:spTree>
    <p:extLst>
      <p:ext uri="{BB962C8B-B14F-4D97-AF65-F5344CB8AC3E}">
        <p14:creationId xmlns:p14="http://schemas.microsoft.com/office/powerpoint/2010/main" val="2677566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26</a:t>
            </a:fld>
            <a:endParaRPr lang="es-ES" altLang="ar-SA"/>
          </a:p>
        </p:txBody>
      </p:sp>
      <p:sp>
        <p:nvSpPr>
          <p:cNvPr id="3" name="عنصر نائب للمحتوى 2"/>
          <p:cNvSpPr txBox="1">
            <a:spLocks/>
          </p:cNvSpPr>
          <p:nvPr/>
        </p:nvSpPr>
        <p:spPr>
          <a:xfrm>
            <a:off x="457200" y="1711349"/>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lvl="0" algn="just" rtl="1"/>
            <a:r>
              <a:rPr lang="ar-SA" sz="2800" dirty="0">
                <a:solidFill>
                  <a:srgbClr val="009242"/>
                </a:solidFill>
              </a:rPr>
              <a:t>المُدخَل:</a:t>
            </a:r>
            <a:r>
              <a:rPr lang="ar-SA" sz="2800" dirty="0"/>
              <a:t> يجب أن يكون هناك قيمة واحدة على الأقل أو مجموعة من القيم يتم إدراجها كمُدخَلات.</a:t>
            </a:r>
            <a:endParaRPr lang="en-US" sz="2800" dirty="0"/>
          </a:p>
          <a:p>
            <a:pPr lvl="0" algn="just" rtl="1"/>
            <a:r>
              <a:rPr lang="ar-SA" sz="2800" dirty="0">
                <a:solidFill>
                  <a:srgbClr val="009242"/>
                </a:solidFill>
              </a:rPr>
              <a:t>المُخرَج: </a:t>
            </a:r>
            <a:r>
              <a:rPr lang="ar-SA" sz="2800" dirty="0"/>
              <a:t>يجب أن يكون هناك نتيجة واحدة على الأقل.</a:t>
            </a:r>
            <a:endParaRPr lang="en-US" sz="2800" dirty="0"/>
          </a:p>
          <a:p>
            <a:pPr lvl="0" algn="just" rtl="1"/>
            <a:r>
              <a:rPr lang="ar-SA" sz="2800" dirty="0">
                <a:solidFill>
                  <a:srgbClr val="009242"/>
                </a:solidFill>
              </a:rPr>
              <a:t>الوضوح: </a:t>
            </a:r>
            <a:r>
              <a:rPr lang="ar-SA" sz="2800" dirty="0"/>
              <a:t>كل تعليمة أو خطوة داخل الخوارزمية يجب أن تكون واضحة.</a:t>
            </a:r>
            <a:endParaRPr lang="en-US" sz="2800" dirty="0"/>
          </a:p>
          <a:p>
            <a:pPr lvl="0" algn="just" rtl="1"/>
            <a:r>
              <a:rPr lang="ar-SA" sz="2800" dirty="0">
                <a:solidFill>
                  <a:srgbClr val="009242"/>
                </a:solidFill>
              </a:rPr>
              <a:t>المحدودية: </a:t>
            </a:r>
            <a:r>
              <a:rPr lang="ar-SA" sz="2800" dirty="0"/>
              <a:t>يجب أن تنتهي الخوارزمية بعد عدد محدد من الخطوات.</a:t>
            </a:r>
            <a:endParaRPr lang="en-US" sz="2800" dirty="0"/>
          </a:p>
          <a:p>
            <a:pPr lvl="0" algn="just" rtl="1"/>
            <a:r>
              <a:rPr lang="ar-SA" sz="2800" dirty="0">
                <a:solidFill>
                  <a:srgbClr val="009242"/>
                </a:solidFill>
              </a:rPr>
              <a:t>الفعالية: </a:t>
            </a:r>
            <a:r>
              <a:rPr lang="ar-SA" sz="2800" dirty="0"/>
              <a:t>كل تعليمة يجب أن تكتب بصورة أوليَّة وسهلة (بحيث يمكن لأي شخص تنفيذها باستخدام الورقة والقلم) ليتم تنفيذها بصورة صحيحة.</a:t>
            </a:r>
            <a:endParaRPr lang="en-US" sz="2800" dirty="0"/>
          </a:p>
        </p:txBody>
      </p:sp>
      <p:sp>
        <p:nvSpPr>
          <p:cNvPr id="4"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معايير كتابة الخوارزميات</a:t>
            </a:r>
            <a:endParaRPr lang="en-US" kern="0" dirty="0">
              <a:solidFill>
                <a:srgbClr val="FF0000"/>
              </a:solidFill>
            </a:endParaRPr>
          </a:p>
        </p:txBody>
      </p:sp>
    </p:spTree>
    <p:extLst>
      <p:ext uri="{BB962C8B-B14F-4D97-AF65-F5344CB8AC3E}">
        <p14:creationId xmlns:p14="http://schemas.microsoft.com/office/powerpoint/2010/main" val="975374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27</a:t>
            </a:fld>
            <a:endParaRPr lang="es-ES" altLang="ar-SA"/>
          </a:p>
        </p:txBody>
      </p:sp>
      <p:sp>
        <p:nvSpPr>
          <p:cNvPr id="3"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الوحدات (النماذج)</a:t>
            </a:r>
            <a:endParaRPr lang="en-US" kern="0" dirty="0">
              <a:solidFill>
                <a:srgbClr val="FF0000"/>
              </a:solidFill>
            </a:endParaRPr>
          </a:p>
        </p:txBody>
      </p:sp>
      <p:sp>
        <p:nvSpPr>
          <p:cNvPr id="4" name="مستطيل 3"/>
          <p:cNvSpPr/>
          <p:nvPr/>
        </p:nvSpPr>
        <p:spPr>
          <a:xfrm>
            <a:off x="2286000" y="2037786"/>
            <a:ext cx="4572000" cy="2782428"/>
          </a:xfrm>
          <a:prstGeom prst="rect">
            <a:avLst/>
          </a:prstGeom>
          <a:solidFill>
            <a:schemeClr val="accent1"/>
          </a:solidFill>
        </p:spPr>
        <p:txBody>
          <a:bodyPr>
            <a:spAutoFit/>
          </a:bodyPr>
          <a:lstStyle/>
          <a:p>
            <a:pPr>
              <a:lnSpc>
                <a:spcPct val="107000"/>
              </a:lnSpc>
              <a:spcAft>
                <a:spcPts val="800"/>
              </a:spcAft>
            </a:pPr>
            <a:r>
              <a:rPr lang="en-US" b="1" u="sng" dirty="0">
                <a:ea typeface="Calibri" panose="020F0502020204030204" pitchFamily="34" charset="0"/>
              </a:rPr>
              <a:t>Module Name</a:t>
            </a:r>
            <a:r>
              <a:rPr lang="en-US" b="1" dirty="0">
                <a:ea typeface="Calibri" panose="020F0502020204030204" pitchFamily="34" charset="0"/>
              </a:rPr>
              <a:t> (List of Parameters) </a:t>
            </a:r>
            <a:endParaRPr lang="en-US" sz="1400" b="1" dirty="0">
              <a:latin typeface="Calibri" panose="020F0502020204030204" pitchFamily="34" charset="0"/>
              <a:ea typeface="Calibri" panose="020F0502020204030204" pitchFamily="34" charset="0"/>
            </a:endParaRPr>
          </a:p>
          <a:p>
            <a:pPr>
              <a:lnSpc>
                <a:spcPct val="107000"/>
              </a:lnSpc>
              <a:spcAft>
                <a:spcPts val="800"/>
              </a:spcAft>
            </a:pPr>
            <a:r>
              <a:rPr lang="en-US" b="1" dirty="0">
                <a:ea typeface="Calibri" panose="020F0502020204030204" pitchFamily="34" charset="0"/>
              </a:rPr>
              <a:t>1. Instruction </a:t>
            </a:r>
            <a:endParaRPr lang="en-US" sz="1400" b="1" dirty="0">
              <a:latin typeface="Calibri" panose="020F0502020204030204" pitchFamily="34" charset="0"/>
              <a:ea typeface="Calibri" panose="020F0502020204030204" pitchFamily="34" charset="0"/>
            </a:endParaRPr>
          </a:p>
          <a:p>
            <a:pPr>
              <a:lnSpc>
                <a:spcPct val="107000"/>
              </a:lnSpc>
              <a:spcAft>
                <a:spcPts val="800"/>
              </a:spcAft>
            </a:pPr>
            <a:r>
              <a:rPr lang="en-US" b="1" dirty="0">
                <a:ea typeface="Calibri" panose="020F0502020204030204" pitchFamily="34" charset="0"/>
              </a:rPr>
              <a:t>2. Instruction </a:t>
            </a:r>
            <a:endParaRPr lang="en-US" sz="1400" b="1" dirty="0">
              <a:latin typeface="Calibri" panose="020F0502020204030204" pitchFamily="34" charset="0"/>
              <a:ea typeface="Calibri" panose="020F0502020204030204" pitchFamily="34" charset="0"/>
            </a:endParaRPr>
          </a:p>
          <a:p>
            <a:pPr>
              <a:lnSpc>
                <a:spcPct val="107000"/>
              </a:lnSpc>
              <a:spcAft>
                <a:spcPts val="800"/>
              </a:spcAft>
            </a:pPr>
            <a:r>
              <a:rPr lang="en-US" b="1" dirty="0">
                <a:ea typeface="Calibri" panose="020F0502020204030204" pitchFamily="34" charset="0"/>
              </a:rPr>
              <a:t>3. Instruction</a:t>
            </a:r>
            <a:endParaRPr lang="en-US" sz="1400" b="1" dirty="0">
              <a:latin typeface="Calibri" panose="020F0502020204030204" pitchFamily="34" charset="0"/>
              <a:ea typeface="Calibri" panose="020F0502020204030204" pitchFamily="34" charset="0"/>
            </a:endParaRPr>
          </a:p>
          <a:p>
            <a:pPr>
              <a:lnSpc>
                <a:spcPct val="107000"/>
              </a:lnSpc>
              <a:spcAft>
                <a:spcPts val="800"/>
              </a:spcAft>
            </a:pPr>
            <a:r>
              <a:rPr lang="en-US" b="1" dirty="0">
                <a:ea typeface="Calibri" panose="020F0502020204030204" pitchFamily="34" charset="0"/>
              </a:rPr>
              <a:t>4.  ….</a:t>
            </a:r>
            <a:endParaRPr lang="en-US" sz="1400" b="1" dirty="0">
              <a:latin typeface="Calibri" panose="020F0502020204030204" pitchFamily="34" charset="0"/>
              <a:ea typeface="Calibri" panose="020F0502020204030204" pitchFamily="34" charset="0"/>
            </a:endParaRPr>
          </a:p>
          <a:p>
            <a:pPr>
              <a:lnSpc>
                <a:spcPct val="107000"/>
              </a:lnSpc>
              <a:spcAft>
                <a:spcPts val="800"/>
              </a:spcAft>
            </a:pPr>
            <a:r>
              <a:rPr lang="en-US" b="1" dirty="0">
                <a:ea typeface="Calibri" panose="020F0502020204030204" pitchFamily="34" charset="0"/>
              </a:rPr>
              <a:t>…..</a:t>
            </a:r>
            <a:endParaRPr lang="en-US" sz="1400" b="1" dirty="0">
              <a:latin typeface="Calibri" panose="020F0502020204030204" pitchFamily="34" charset="0"/>
              <a:ea typeface="Calibri" panose="020F0502020204030204" pitchFamily="34" charset="0"/>
            </a:endParaRPr>
          </a:p>
          <a:p>
            <a:pPr>
              <a:lnSpc>
                <a:spcPct val="107000"/>
              </a:lnSpc>
              <a:spcAft>
                <a:spcPts val="800"/>
              </a:spcAft>
            </a:pPr>
            <a:r>
              <a:rPr lang="en-US" b="1" dirty="0">
                <a:ea typeface="Calibri" panose="020F0502020204030204" pitchFamily="34" charset="0"/>
              </a:rPr>
              <a:t>z. End, Exit, or Return (variable)</a:t>
            </a:r>
            <a:endParaRPr lang="en-US" sz="14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40038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28</a:t>
            </a:fld>
            <a:endParaRPr lang="es-ES" altLang="ar-SA"/>
          </a:p>
        </p:txBody>
      </p:sp>
      <p:graphicFrame>
        <p:nvGraphicFramePr>
          <p:cNvPr id="3" name="جدول 2"/>
          <p:cNvGraphicFramePr>
            <a:graphicFrameLocks noGrp="1"/>
          </p:cNvGraphicFramePr>
          <p:nvPr>
            <p:extLst>
              <p:ext uri="{D42A27DB-BD31-4B8C-83A1-F6EECF244321}">
                <p14:modId xmlns:p14="http://schemas.microsoft.com/office/powerpoint/2010/main" val="3237668995"/>
              </p:ext>
            </p:extLst>
          </p:nvPr>
        </p:nvGraphicFramePr>
        <p:xfrm>
          <a:off x="1907704" y="2608613"/>
          <a:ext cx="5256584" cy="2980627"/>
        </p:xfrm>
        <a:graphic>
          <a:graphicData uri="http://schemas.openxmlformats.org/drawingml/2006/table">
            <a:tbl>
              <a:tblPr firstRow="1" firstCol="1" bandRow="1">
                <a:tableStyleId>{5C22544A-7EE6-4342-B048-85BDC9FD1C3A}</a:tableStyleId>
              </a:tblPr>
              <a:tblGrid>
                <a:gridCol w="5256584">
                  <a:extLst>
                    <a:ext uri="{9D8B030D-6E8A-4147-A177-3AD203B41FA5}">
                      <a16:colId xmlns:a16="http://schemas.microsoft.com/office/drawing/2014/main" val="20000"/>
                    </a:ext>
                  </a:extLst>
                </a:gridCol>
              </a:tblGrid>
              <a:tr h="2923808">
                <a:tc>
                  <a:txBody>
                    <a:bodyPr/>
                    <a:lstStyle/>
                    <a:p>
                      <a:pPr marL="457200" algn="l" rtl="0">
                        <a:lnSpc>
                          <a:spcPct val="107000"/>
                        </a:lnSpc>
                        <a:spcAft>
                          <a:spcPts val="0"/>
                        </a:spcAft>
                      </a:pPr>
                      <a:r>
                        <a:rPr lang="en-US" sz="1800" dirty="0">
                          <a:solidFill>
                            <a:schemeClr val="tx1"/>
                          </a:solidFill>
                          <a:effectLst/>
                        </a:rPr>
                        <a:t>.</a:t>
                      </a:r>
                    </a:p>
                    <a:p>
                      <a:pPr marL="457200" algn="l" rtl="0">
                        <a:lnSpc>
                          <a:spcPct val="107000"/>
                        </a:lnSpc>
                        <a:spcAft>
                          <a:spcPts val="0"/>
                        </a:spcAft>
                      </a:pPr>
                      <a:r>
                        <a:rPr lang="en-US" sz="1800" dirty="0">
                          <a:solidFill>
                            <a:schemeClr val="tx1"/>
                          </a:solidFill>
                          <a:effectLst/>
                        </a:rPr>
                        <a:t>.</a:t>
                      </a:r>
                    </a:p>
                    <a:p>
                      <a:pPr marL="457200" algn="l" rtl="0">
                        <a:lnSpc>
                          <a:spcPct val="107000"/>
                        </a:lnSpc>
                        <a:spcAft>
                          <a:spcPts val="0"/>
                        </a:spcAft>
                      </a:pPr>
                      <a:r>
                        <a:rPr lang="en-US" sz="1800" dirty="0">
                          <a:solidFill>
                            <a:schemeClr val="tx1"/>
                          </a:solidFill>
                          <a:effectLst/>
                        </a:rPr>
                        <a:t>.</a:t>
                      </a:r>
                    </a:p>
                    <a:p>
                      <a:pPr marL="457200" algn="l" rtl="0">
                        <a:lnSpc>
                          <a:spcPct val="150000"/>
                        </a:lnSpc>
                        <a:spcAft>
                          <a:spcPts val="0"/>
                        </a:spcAft>
                      </a:pPr>
                      <a:r>
                        <a:rPr lang="en-US" sz="1800" dirty="0">
                          <a:solidFill>
                            <a:schemeClr val="tx1"/>
                          </a:solidFill>
                          <a:effectLst/>
                        </a:rPr>
                        <a:t>4- Instruction</a:t>
                      </a:r>
                    </a:p>
                    <a:p>
                      <a:pPr marL="457200" algn="l" rtl="0">
                        <a:lnSpc>
                          <a:spcPct val="150000"/>
                        </a:lnSpc>
                        <a:spcAft>
                          <a:spcPts val="0"/>
                        </a:spcAft>
                      </a:pPr>
                      <a:r>
                        <a:rPr lang="en-US" sz="1800" dirty="0">
                          <a:solidFill>
                            <a:schemeClr val="tx1"/>
                          </a:solidFill>
                          <a:effectLst/>
                        </a:rPr>
                        <a:t>5- Instruction</a:t>
                      </a:r>
                    </a:p>
                    <a:p>
                      <a:pPr marL="457200" algn="l" rtl="0">
                        <a:lnSpc>
                          <a:spcPct val="150000"/>
                        </a:lnSpc>
                        <a:spcAft>
                          <a:spcPts val="0"/>
                        </a:spcAft>
                      </a:pPr>
                      <a:r>
                        <a:rPr lang="en-US" sz="1800" dirty="0">
                          <a:solidFill>
                            <a:schemeClr val="tx1"/>
                          </a:solidFill>
                          <a:effectLst/>
                        </a:rPr>
                        <a:t>6- Instruction</a:t>
                      </a:r>
                    </a:p>
                    <a:p>
                      <a:pPr marL="457200" algn="l" rtl="0">
                        <a:lnSpc>
                          <a:spcPct val="107000"/>
                        </a:lnSpc>
                        <a:spcAft>
                          <a:spcPts val="0"/>
                        </a:spcAft>
                      </a:pPr>
                      <a:r>
                        <a:rPr lang="en-US" sz="1800" dirty="0">
                          <a:solidFill>
                            <a:schemeClr val="tx1"/>
                          </a:solidFill>
                          <a:effectLst/>
                        </a:rPr>
                        <a:t>.</a:t>
                      </a:r>
                    </a:p>
                    <a:p>
                      <a:pPr marL="457200" algn="l" rtl="0">
                        <a:lnSpc>
                          <a:spcPct val="107000"/>
                        </a:lnSpc>
                        <a:spcAft>
                          <a:spcPts val="0"/>
                        </a:spcAft>
                      </a:pPr>
                      <a:r>
                        <a:rPr lang="en-US" sz="1800" dirty="0">
                          <a:solidFill>
                            <a:schemeClr val="tx1"/>
                          </a:solidFill>
                          <a:effectLst/>
                        </a:rPr>
                        <a:t>.</a:t>
                      </a:r>
                    </a:p>
                    <a:p>
                      <a:pPr marL="457200" algn="l" rtl="0">
                        <a:lnSpc>
                          <a:spcPct val="107000"/>
                        </a:lnSpc>
                        <a:spcAft>
                          <a:spcPts val="0"/>
                        </a:spcAft>
                      </a:pPr>
                      <a:r>
                        <a:rPr lang="en-US" sz="1800" dirty="0">
                          <a:solidFill>
                            <a:schemeClr val="tx1"/>
                          </a:solidFill>
                          <a:effectLst/>
                        </a:rPr>
                        <a:t>.</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bl>
          </a:graphicData>
        </a:graphic>
      </p:graphicFrame>
      <p:sp>
        <p:nvSpPr>
          <p:cNvPr id="4"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rtl="1"/>
            <a:r>
              <a:rPr lang="ar-SA" dirty="0">
                <a:solidFill>
                  <a:srgbClr val="FF0000"/>
                </a:solidFill>
              </a:rPr>
              <a:t>التراكيب المنطقية</a:t>
            </a:r>
            <a:endParaRPr lang="en-US" dirty="0">
              <a:solidFill>
                <a:srgbClr val="FF0000"/>
              </a:solidFill>
            </a:endParaRPr>
          </a:p>
        </p:txBody>
      </p:sp>
      <p:sp>
        <p:nvSpPr>
          <p:cNvPr id="5" name="مربع نص 4"/>
          <p:cNvSpPr txBox="1"/>
          <p:nvPr/>
        </p:nvSpPr>
        <p:spPr>
          <a:xfrm>
            <a:off x="6012160" y="1969676"/>
            <a:ext cx="2461157" cy="523220"/>
          </a:xfrm>
          <a:prstGeom prst="rect">
            <a:avLst/>
          </a:prstGeom>
          <a:noFill/>
        </p:spPr>
        <p:txBody>
          <a:bodyPr wrap="square" rtlCol="0">
            <a:spAutoFit/>
          </a:bodyPr>
          <a:lstStyle/>
          <a:p>
            <a:r>
              <a:rPr lang="ar-SA" sz="2800" b="1" dirty="0">
                <a:solidFill>
                  <a:srgbClr val="009242"/>
                </a:solidFill>
              </a:rPr>
              <a:t>أولاً: تركيبة التتابع</a:t>
            </a:r>
            <a:endParaRPr lang="en-US" sz="2800" b="1" dirty="0">
              <a:solidFill>
                <a:srgbClr val="009242"/>
              </a:solidFill>
            </a:endParaRPr>
          </a:p>
        </p:txBody>
      </p:sp>
    </p:spTree>
    <p:extLst>
      <p:ext uri="{BB962C8B-B14F-4D97-AF65-F5344CB8AC3E}">
        <p14:creationId xmlns:p14="http://schemas.microsoft.com/office/powerpoint/2010/main" val="145832187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29</a:t>
            </a:fld>
            <a:endParaRPr lang="es-ES" altLang="ar-SA"/>
          </a:p>
        </p:txBody>
      </p:sp>
      <p:sp>
        <p:nvSpPr>
          <p:cNvPr id="3" name="Rectangle 2"/>
          <p:cNvSpPr>
            <a:spLocks noChangeArrowheads="1"/>
          </p:cNvSpPr>
          <p:nvPr/>
        </p:nvSpPr>
        <p:spPr bwMode="auto">
          <a:xfrm flipV="1">
            <a:off x="1343940" y="2636910"/>
            <a:ext cx="13140827" cy="6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كائن 3"/>
          <p:cNvGraphicFramePr>
            <a:graphicFrameLocks noChangeAspect="1"/>
          </p:cNvGraphicFramePr>
          <p:nvPr>
            <p:extLst>
              <p:ext uri="{D42A27DB-BD31-4B8C-83A1-F6EECF244321}">
                <p14:modId xmlns:p14="http://schemas.microsoft.com/office/powerpoint/2010/main" val="2446616014"/>
              </p:ext>
            </p:extLst>
          </p:nvPr>
        </p:nvGraphicFramePr>
        <p:xfrm>
          <a:off x="1497670" y="2132856"/>
          <a:ext cx="6148660" cy="3384376"/>
        </p:xfrm>
        <a:graphic>
          <a:graphicData uri="http://schemas.openxmlformats.org/presentationml/2006/ole">
            <mc:AlternateContent xmlns:mc="http://schemas.openxmlformats.org/markup-compatibility/2006">
              <mc:Choice xmlns:v="urn:schemas-microsoft-com:vml" Requires="v">
                <p:oleObj spid="_x0000_s6152" name="Visio" r:id="rId3" imgW="3397247" imgH="2006585" progId="Visio.Drawing.15">
                  <p:embed/>
                </p:oleObj>
              </mc:Choice>
              <mc:Fallback>
                <p:oleObj name="Visio" r:id="rId3" imgW="3397247" imgH="200658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670" y="2132856"/>
                        <a:ext cx="6148660" cy="3384376"/>
                      </a:xfrm>
                      <a:prstGeom prst="rect">
                        <a:avLst/>
                      </a:prstGeom>
                      <a:solidFill>
                        <a:schemeClr val="accent1"/>
                      </a:solidFill>
                    </p:spPr>
                  </p:pic>
                </p:oleObj>
              </mc:Fallback>
            </mc:AlternateContent>
          </a:graphicData>
        </a:graphic>
      </p:graphicFrame>
      <p:sp>
        <p:nvSpPr>
          <p:cNvPr id="5" name="مربع نص 4"/>
          <p:cNvSpPr txBox="1"/>
          <p:nvPr/>
        </p:nvSpPr>
        <p:spPr>
          <a:xfrm>
            <a:off x="5292080" y="1484784"/>
            <a:ext cx="3181237" cy="523220"/>
          </a:xfrm>
          <a:prstGeom prst="rect">
            <a:avLst/>
          </a:prstGeom>
          <a:noFill/>
        </p:spPr>
        <p:txBody>
          <a:bodyPr wrap="square" rtlCol="0">
            <a:spAutoFit/>
          </a:bodyPr>
          <a:lstStyle/>
          <a:p>
            <a:r>
              <a:rPr lang="ar-SA" sz="2800" b="1" dirty="0">
                <a:solidFill>
                  <a:srgbClr val="009242"/>
                </a:solidFill>
              </a:rPr>
              <a:t>ثانيًا: تركيبة اتخاذ القرار</a:t>
            </a:r>
            <a:endParaRPr lang="en-US" sz="2800" b="1" dirty="0">
              <a:solidFill>
                <a:srgbClr val="009242"/>
              </a:solidFill>
            </a:endParaRPr>
          </a:p>
        </p:txBody>
      </p:sp>
    </p:spTree>
    <p:extLst>
      <p:ext uri="{BB962C8B-B14F-4D97-AF65-F5344CB8AC3E}">
        <p14:creationId xmlns:p14="http://schemas.microsoft.com/office/powerpoint/2010/main" val="237479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صر نائب لرقم الشريحة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A771E7-25FD-494D-8F28-22055D677823}" type="slidenum">
              <a:rPr lang="es-ES" altLang="ar-SA" sz="1400" smtClean="0"/>
              <a:pPr>
                <a:spcBef>
                  <a:spcPct val="0"/>
                </a:spcBef>
                <a:buFontTx/>
                <a:buNone/>
              </a:pPr>
              <a:t>3</a:t>
            </a:fld>
            <a:endParaRPr lang="es-ES" altLang="ar-SA" sz="1400"/>
          </a:p>
        </p:txBody>
      </p:sp>
      <p:sp>
        <p:nvSpPr>
          <p:cNvPr id="3" name="عنصر نائب للمحتوى 2"/>
          <p:cNvSpPr txBox="1">
            <a:spLocks/>
          </p:cNvSpPr>
          <p:nvPr/>
        </p:nvSpPr>
        <p:spPr>
          <a:xfrm>
            <a:off x="457200" y="1600200"/>
            <a:ext cx="8229600" cy="452596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spcBef>
                <a:spcPts val="1200"/>
              </a:spcBef>
              <a:defRPr/>
            </a:pPr>
            <a:r>
              <a:rPr lang="ar-SA" sz="3000" kern="0" dirty="0"/>
              <a:t>هي كل موقف غير معهود لا يكفي لحلهِ الخبرات السابقة والسلوك المألوف.</a:t>
            </a:r>
          </a:p>
          <a:p>
            <a:pPr algn="just" rtl="1">
              <a:spcBef>
                <a:spcPts val="1200"/>
              </a:spcBef>
              <a:defRPr/>
            </a:pPr>
            <a:r>
              <a:rPr lang="ar-SA" sz="3000" kern="0" dirty="0"/>
              <a:t>هي عائق في سبيل هدفٍ منشود، ويشعر الفرد إزاءها بالحيرة والتردد والضيق مما يدفعهُ للبحث عن حلٍّ للتخلص من هذا الضيق وبلوغ الهدف المنشود.</a:t>
            </a:r>
          </a:p>
          <a:p>
            <a:pPr algn="just" rtl="1">
              <a:spcBef>
                <a:spcPts val="1200"/>
              </a:spcBef>
              <a:defRPr/>
            </a:pPr>
            <a:r>
              <a:rPr lang="ar-SA" sz="3000" kern="0" dirty="0"/>
              <a:t>المشكلة أمرٌ نسبي؛ فما يعدُّه الطفل الصغير مشكلةً –مثلاً- قد لا يكون مشكلةً عند البالغ الكبير.</a:t>
            </a:r>
            <a:endParaRPr lang="en-US" sz="3000" kern="0" dirty="0"/>
          </a:p>
          <a:p>
            <a:pPr algn="just" rtl="1">
              <a:spcBef>
                <a:spcPts val="1200"/>
              </a:spcBef>
              <a:defRPr/>
            </a:pPr>
            <a:r>
              <a:rPr lang="ar-SA" sz="3000" kern="0" dirty="0"/>
              <a:t>قد تكون المشكلة حسابية، وقد تكون المشكلة علمية أو فنية أو حياتية.</a:t>
            </a:r>
            <a:endParaRPr lang="en-US" sz="3000" kern="0" dirty="0"/>
          </a:p>
        </p:txBody>
      </p:sp>
      <p:sp>
        <p:nvSpPr>
          <p:cNvPr id="4" name="عنوان 1"/>
          <p:cNvSpPr txBox="1">
            <a:spLocks/>
          </p:cNvSpPr>
          <p:nvPr/>
        </p:nvSpPr>
        <p:spPr>
          <a:xfrm>
            <a:off x="457200" y="48577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kern="0" dirty="0">
                <a:solidFill>
                  <a:srgbClr val="FF0000"/>
                </a:solidFill>
              </a:rPr>
              <a:t>تعريف المشكلة</a:t>
            </a:r>
            <a:endParaRPr lang="en-US" kern="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30</a:t>
            </a:fld>
            <a:endParaRPr lang="es-ES" altLang="ar-SA"/>
          </a:p>
        </p:txBody>
      </p:sp>
      <p:sp>
        <p:nvSpPr>
          <p:cNvPr id="3" name="مربع نص 2"/>
          <p:cNvSpPr txBox="1"/>
          <p:nvPr/>
        </p:nvSpPr>
        <p:spPr>
          <a:xfrm>
            <a:off x="5292080" y="1484784"/>
            <a:ext cx="3181237" cy="523220"/>
          </a:xfrm>
          <a:prstGeom prst="rect">
            <a:avLst/>
          </a:prstGeom>
          <a:noFill/>
        </p:spPr>
        <p:txBody>
          <a:bodyPr wrap="square" rtlCol="0">
            <a:spAutoFit/>
          </a:bodyPr>
          <a:lstStyle/>
          <a:p>
            <a:r>
              <a:rPr lang="ar-SA" sz="2800" b="1" dirty="0">
                <a:solidFill>
                  <a:srgbClr val="009242"/>
                </a:solidFill>
              </a:rPr>
              <a:t>ثالثًا: تراكيب التكرار</a:t>
            </a:r>
            <a:endParaRPr lang="en-US" sz="2800" b="1" dirty="0">
              <a:solidFill>
                <a:srgbClr val="009242"/>
              </a:solidFill>
            </a:endParaRPr>
          </a:p>
        </p:txBody>
      </p:sp>
      <p:sp>
        <p:nvSpPr>
          <p:cNvPr id="4" name="مستطيل 3"/>
          <p:cNvSpPr/>
          <p:nvPr/>
        </p:nvSpPr>
        <p:spPr>
          <a:xfrm>
            <a:off x="3396037" y="2320224"/>
            <a:ext cx="2005677" cy="367216"/>
          </a:xfrm>
          <a:prstGeom prst="rect">
            <a:avLst/>
          </a:prstGeom>
        </p:spPr>
        <p:txBody>
          <a:bodyPr wrap="none">
            <a:spAutoFit/>
          </a:bodyPr>
          <a:lstStyle/>
          <a:p>
            <a:pPr lvl="0">
              <a:lnSpc>
                <a:spcPct val="107000"/>
              </a:lnSpc>
              <a:spcAft>
                <a:spcPts val="800"/>
              </a:spcAft>
            </a:pPr>
            <a:r>
              <a:rPr lang="en-US" dirty="0">
                <a:solidFill>
                  <a:srgbClr val="FF0000"/>
                </a:solidFill>
                <a:ea typeface="Calibri" panose="020F0502020204030204" pitchFamily="34" charset="0"/>
              </a:rPr>
              <a:t>While / </a:t>
            </a:r>
            <a:r>
              <a:rPr lang="en-US" dirty="0" err="1">
                <a:solidFill>
                  <a:srgbClr val="FF0000"/>
                </a:solidFill>
                <a:ea typeface="Calibri" panose="020F0502020204030204" pitchFamily="34" charset="0"/>
              </a:rPr>
              <a:t>WhileEnd</a:t>
            </a:r>
            <a:r>
              <a:rPr lang="en-US" dirty="0">
                <a:solidFill>
                  <a:srgbClr val="FF0000"/>
                </a:solidFill>
                <a:ea typeface="Calibri" panose="020F0502020204030204" pitchFamily="34" charset="0"/>
              </a:rPr>
              <a:t> </a:t>
            </a:r>
            <a:endParaRPr lang="en-US" sz="1400" dirty="0">
              <a:latin typeface="Calibri" panose="020F0502020204030204" pitchFamily="34" charset="0"/>
              <a:ea typeface="Calibri" panose="020F0502020204030204" pitchFamily="34" charset="0"/>
            </a:endParaRPr>
          </a:p>
        </p:txBody>
      </p:sp>
      <p:sp>
        <p:nvSpPr>
          <p:cNvPr id="5" name="مستطيل 4"/>
          <p:cNvSpPr/>
          <p:nvPr/>
        </p:nvSpPr>
        <p:spPr>
          <a:xfrm>
            <a:off x="3563888" y="3040304"/>
            <a:ext cx="1582484" cy="367216"/>
          </a:xfrm>
          <a:prstGeom prst="rect">
            <a:avLst/>
          </a:prstGeom>
        </p:spPr>
        <p:txBody>
          <a:bodyPr wrap="none">
            <a:spAutoFit/>
          </a:bodyPr>
          <a:lstStyle/>
          <a:p>
            <a:pPr lvl="0">
              <a:lnSpc>
                <a:spcPct val="107000"/>
              </a:lnSpc>
              <a:spcAft>
                <a:spcPts val="800"/>
              </a:spcAft>
            </a:pPr>
            <a:r>
              <a:rPr lang="en-US" dirty="0">
                <a:solidFill>
                  <a:srgbClr val="FF0000"/>
                </a:solidFill>
                <a:ea typeface="Calibri" panose="020F0502020204030204" pitchFamily="34" charset="0"/>
              </a:rPr>
              <a:t>Repeat / Until</a:t>
            </a:r>
            <a:endParaRPr lang="en-US" sz="1400" dirty="0">
              <a:latin typeface="Calibri" panose="020F0502020204030204" pitchFamily="34" charset="0"/>
              <a:ea typeface="Calibri" panose="020F0502020204030204" pitchFamily="34" charset="0"/>
            </a:endParaRPr>
          </a:p>
        </p:txBody>
      </p:sp>
      <p:sp>
        <p:nvSpPr>
          <p:cNvPr id="6" name="مستطيل 5"/>
          <p:cNvSpPr/>
          <p:nvPr/>
        </p:nvSpPr>
        <p:spPr>
          <a:xfrm>
            <a:off x="2987824" y="3789040"/>
            <a:ext cx="2672526" cy="367216"/>
          </a:xfrm>
          <a:prstGeom prst="rect">
            <a:avLst/>
          </a:prstGeom>
        </p:spPr>
        <p:txBody>
          <a:bodyPr wrap="none">
            <a:spAutoFit/>
          </a:bodyPr>
          <a:lstStyle/>
          <a:p>
            <a:pPr lvl="0">
              <a:lnSpc>
                <a:spcPct val="107000"/>
              </a:lnSpc>
              <a:spcAft>
                <a:spcPts val="800"/>
              </a:spcAft>
            </a:pPr>
            <a:r>
              <a:rPr lang="en-US" dirty="0">
                <a:solidFill>
                  <a:srgbClr val="FF0000"/>
                </a:solidFill>
                <a:ea typeface="Calibri" panose="020F0502020204030204" pitchFamily="34" charset="0"/>
              </a:rPr>
              <a:t>Automatic Counter Loop</a:t>
            </a:r>
            <a:endParaRPr lang="en-US"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7728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31</a:t>
            </a:fld>
            <a:endParaRPr lang="es-ES" altLang="ar-SA"/>
          </a:p>
        </p:txBody>
      </p:sp>
      <p:sp>
        <p:nvSpPr>
          <p:cNvPr id="4" name="عنصر نائب للمحتوى 2"/>
          <p:cNvSpPr txBox="1">
            <a:spLocks/>
          </p:cNvSpPr>
          <p:nvPr/>
        </p:nvSpPr>
        <p:spPr>
          <a:xfrm>
            <a:off x="457200" y="1711349"/>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sz="2800" dirty="0"/>
              <a:t>المخطط الانسيابي (</a:t>
            </a:r>
            <a:r>
              <a:rPr lang="en-US" sz="2800" dirty="0">
                <a:solidFill>
                  <a:srgbClr val="FF2D2D"/>
                </a:solidFill>
              </a:rPr>
              <a:t>Flowchart</a:t>
            </a:r>
            <a:r>
              <a:rPr lang="ar-SA" sz="2800" dirty="0"/>
              <a:t>) هو رسم تخطيطي مكوَّن من أشكال ورموز خاصة تُستخدَم في تمثيل الخوارزميات وتُوضح طريقة سير البيانات خلال خطوات الحل بدءًا من المُدخَلات ومرورًا بخطوات المعالجة ثم وصولاً للمخرجات؛ وذلك في ترتيب منطقي معيَّن وترابط مخصوص.</a:t>
            </a:r>
            <a:endParaRPr lang="en-US" sz="2800" dirty="0"/>
          </a:p>
          <a:p>
            <a:pPr algn="just" rtl="1"/>
            <a:endParaRPr lang="ar-SA" sz="2800" dirty="0"/>
          </a:p>
          <a:p>
            <a:pPr algn="just" rtl="1"/>
            <a:r>
              <a:rPr lang="ar-SA" sz="2800" dirty="0">
                <a:solidFill>
                  <a:srgbClr val="FF2D2D"/>
                </a:solidFill>
              </a:rPr>
              <a:t>في الشرائح التالية عناصر المخططات الانسيابية</a:t>
            </a:r>
            <a:endParaRPr lang="en-US" sz="2800" dirty="0">
              <a:solidFill>
                <a:srgbClr val="FF2D2D"/>
              </a:solidFill>
            </a:endParaRPr>
          </a:p>
          <a:p>
            <a:pPr algn="just" rtl="1"/>
            <a:endParaRPr lang="en-US" sz="2800" dirty="0"/>
          </a:p>
        </p:txBody>
      </p:sp>
      <p:sp>
        <p:nvSpPr>
          <p:cNvPr id="5"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المخططات الانسيابية</a:t>
            </a:r>
            <a:endParaRPr lang="en-US" kern="0" dirty="0">
              <a:solidFill>
                <a:srgbClr val="FF0000"/>
              </a:solidFill>
            </a:endParaRPr>
          </a:p>
        </p:txBody>
      </p:sp>
    </p:spTree>
    <p:extLst>
      <p:ext uri="{BB962C8B-B14F-4D97-AF65-F5344CB8AC3E}">
        <p14:creationId xmlns:p14="http://schemas.microsoft.com/office/powerpoint/2010/main" val="694810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32</a:t>
            </a:fld>
            <a:endParaRPr lang="es-ES" altLang="ar-SA"/>
          </a:p>
        </p:txBody>
      </p:sp>
      <p:graphicFrame>
        <p:nvGraphicFramePr>
          <p:cNvPr id="34" name="كائن 33"/>
          <p:cNvGraphicFramePr>
            <a:graphicFrameLocks noChangeAspect="1"/>
          </p:cNvGraphicFramePr>
          <p:nvPr>
            <p:extLst>
              <p:ext uri="{D42A27DB-BD31-4B8C-83A1-F6EECF244321}">
                <p14:modId xmlns:p14="http://schemas.microsoft.com/office/powerpoint/2010/main" val="3716382937"/>
              </p:ext>
            </p:extLst>
          </p:nvPr>
        </p:nvGraphicFramePr>
        <p:xfrm>
          <a:off x="1403648" y="903204"/>
          <a:ext cx="6480720" cy="5262646"/>
        </p:xfrm>
        <a:graphic>
          <a:graphicData uri="http://schemas.openxmlformats.org/presentationml/2006/ole">
            <mc:AlternateContent xmlns:mc="http://schemas.openxmlformats.org/markup-compatibility/2006">
              <mc:Choice xmlns:v="urn:schemas-microsoft-com:vml" Requires="v">
                <p:oleObj spid="_x0000_s8239" name="مستند" r:id="rId3" imgW="5428981" imgH="4829652" progId="Word.Document.12">
                  <p:embed/>
                </p:oleObj>
              </mc:Choice>
              <mc:Fallback>
                <p:oleObj name="مستند" r:id="rId3" imgW="5428981" imgH="4829652" progId="Word.Document.12">
                  <p:embed/>
                  <p:pic>
                    <p:nvPicPr>
                      <p:cNvPr id="0" name=""/>
                      <p:cNvPicPr/>
                      <p:nvPr/>
                    </p:nvPicPr>
                    <p:blipFill>
                      <a:blip r:embed="rId4"/>
                      <a:stretch>
                        <a:fillRect/>
                      </a:stretch>
                    </p:blipFill>
                    <p:spPr>
                      <a:xfrm>
                        <a:off x="1403648" y="903204"/>
                        <a:ext cx="6480720" cy="526264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oleObj>
              </mc:Fallback>
            </mc:AlternateContent>
          </a:graphicData>
        </a:graphic>
      </p:graphicFrame>
    </p:spTree>
    <p:extLst>
      <p:ext uri="{BB962C8B-B14F-4D97-AF65-F5344CB8AC3E}">
        <p14:creationId xmlns:p14="http://schemas.microsoft.com/office/powerpoint/2010/main" val="2935530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33</a:t>
            </a:fld>
            <a:endParaRPr lang="es-ES" altLang="ar-SA"/>
          </a:p>
        </p:txBody>
      </p:sp>
      <p:graphicFrame>
        <p:nvGraphicFramePr>
          <p:cNvPr id="21" name="كائن 20"/>
          <p:cNvGraphicFramePr>
            <a:graphicFrameLocks noChangeAspect="1"/>
          </p:cNvGraphicFramePr>
          <p:nvPr>
            <p:extLst>
              <p:ext uri="{D42A27DB-BD31-4B8C-83A1-F6EECF244321}">
                <p14:modId xmlns:p14="http://schemas.microsoft.com/office/powerpoint/2010/main" val="2823695088"/>
              </p:ext>
            </p:extLst>
          </p:nvPr>
        </p:nvGraphicFramePr>
        <p:xfrm>
          <a:off x="900113" y="885826"/>
          <a:ext cx="7200279" cy="5063453"/>
        </p:xfrm>
        <a:graphic>
          <a:graphicData uri="http://schemas.openxmlformats.org/presentationml/2006/ole">
            <mc:AlternateContent xmlns:mc="http://schemas.openxmlformats.org/markup-compatibility/2006">
              <mc:Choice xmlns:v="urn:schemas-microsoft-com:vml" Requires="v">
                <p:oleObj spid="_x0000_s10269" name="مستند" r:id="rId3" imgW="5428981" imgH="4262071" progId="Word.Document.12">
                  <p:embed/>
                </p:oleObj>
              </mc:Choice>
              <mc:Fallback>
                <p:oleObj name="مستند" r:id="rId3" imgW="5428981" imgH="4262071" progId="Word.Document.12">
                  <p:embed/>
                  <p:pic>
                    <p:nvPicPr>
                      <p:cNvPr id="0" name=""/>
                      <p:cNvPicPr/>
                      <p:nvPr/>
                    </p:nvPicPr>
                    <p:blipFill>
                      <a:blip r:embed="rId4"/>
                      <a:stretch>
                        <a:fillRect/>
                      </a:stretch>
                    </p:blipFill>
                    <p:spPr>
                      <a:xfrm>
                        <a:off x="900113" y="885826"/>
                        <a:ext cx="7200279" cy="50634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oleObj>
              </mc:Fallback>
            </mc:AlternateContent>
          </a:graphicData>
        </a:graphic>
      </p:graphicFrame>
    </p:spTree>
    <p:extLst>
      <p:ext uri="{BB962C8B-B14F-4D97-AF65-F5344CB8AC3E}">
        <p14:creationId xmlns:p14="http://schemas.microsoft.com/office/powerpoint/2010/main" val="4196492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ar-SA" dirty="0">
                <a:solidFill>
                  <a:srgbClr val="FF2D2D"/>
                </a:solidFill>
              </a:rPr>
              <a:t>مخطط تركيبة التتابع </a:t>
            </a:r>
            <a:endParaRPr lang="en-US" dirty="0">
              <a:solidFill>
                <a:srgbClr val="FF2D2D"/>
              </a:solidFill>
            </a:endParaRPr>
          </a:p>
        </p:txBody>
      </p:sp>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34</a:t>
            </a:fld>
            <a:endParaRPr lang="es-ES" altLang="ar-SA"/>
          </a:p>
        </p:txBody>
      </p:sp>
      <p:sp>
        <p:nvSpPr>
          <p:cNvPr id="4" name="Rectangle 2"/>
          <p:cNvSpPr>
            <a:spLocks noChangeArrowheads="1"/>
          </p:cNvSpPr>
          <p:nvPr/>
        </p:nvSpPr>
        <p:spPr bwMode="auto">
          <a:xfrm>
            <a:off x="8916878" y="720101"/>
            <a:ext cx="119973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كائن 4"/>
          <p:cNvGraphicFramePr>
            <a:graphicFrameLocks noChangeAspect="1"/>
          </p:cNvGraphicFramePr>
          <p:nvPr>
            <p:extLst>
              <p:ext uri="{D42A27DB-BD31-4B8C-83A1-F6EECF244321}">
                <p14:modId xmlns:p14="http://schemas.microsoft.com/office/powerpoint/2010/main" val="671643066"/>
              </p:ext>
            </p:extLst>
          </p:nvPr>
        </p:nvGraphicFramePr>
        <p:xfrm>
          <a:off x="3653104" y="1340768"/>
          <a:ext cx="1782992" cy="4744822"/>
        </p:xfrm>
        <a:graphic>
          <a:graphicData uri="http://schemas.openxmlformats.org/presentationml/2006/ole">
            <mc:AlternateContent xmlns:mc="http://schemas.openxmlformats.org/markup-compatibility/2006">
              <mc:Choice xmlns:v="urn:schemas-microsoft-com:vml" Requires="v">
                <p:oleObj spid="_x0000_s38917" name="Visio" r:id="rId3" imgW="1480645" imgH="3915894" progId="Visio.Drawing.15">
                  <p:embed/>
                </p:oleObj>
              </mc:Choice>
              <mc:Fallback>
                <p:oleObj name="Visio" r:id="rId3" imgW="1480645" imgH="3915894"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104" y="1340768"/>
                        <a:ext cx="1782992" cy="4744822"/>
                      </a:xfrm>
                      <a:prstGeom prst="rect">
                        <a:avLst/>
                      </a:prstGeom>
                      <a:noFill/>
                    </p:spPr>
                  </p:pic>
                </p:oleObj>
              </mc:Fallback>
            </mc:AlternateContent>
          </a:graphicData>
        </a:graphic>
      </p:graphicFrame>
    </p:spTree>
    <p:extLst>
      <p:ext uri="{BB962C8B-B14F-4D97-AF65-F5344CB8AC3E}">
        <p14:creationId xmlns:p14="http://schemas.microsoft.com/office/powerpoint/2010/main" val="2427626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lstStyle/>
          <a:p>
            <a:r>
              <a:rPr lang="ar-SA" dirty="0">
                <a:solidFill>
                  <a:srgbClr val="FF2D2D"/>
                </a:solidFill>
              </a:rPr>
              <a:t>مخطط تركيبة اتخاذ القرار</a:t>
            </a:r>
            <a:endParaRPr lang="en-US" dirty="0">
              <a:solidFill>
                <a:srgbClr val="FF2D2D"/>
              </a:solidFill>
            </a:endParaRPr>
          </a:p>
        </p:txBody>
      </p:sp>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35</a:t>
            </a:fld>
            <a:endParaRPr lang="es-ES" altLang="ar-SA"/>
          </a:p>
        </p:txBody>
      </p:sp>
      <p:sp>
        <p:nvSpPr>
          <p:cNvPr id="3" name="Rectangle 2"/>
          <p:cNvSpPr>
            <a:spLocks noChangeArrowheads="1"/>
          </p:cNvSpPr>
          <p:nvPr/>
        </p:nvSpPr>
        <p:spPr bwMode="auto">
          <a:xfrm>
            <a:off x="755576" y="2204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كائن 3"/>
          <p:cNvGraphicFramePr>
            <a:graphicFrameLocks noChangeAspect="1"/>
          </p:cNvGraphicFramePr>
          <p:nvPr>
            <p:extLst>
              <p:ext uri="{D42A27DB-BD31-4B8C-83A1-F6EECF244321}">
                <p14:modId xmlns:p14="http://schemas.microsoft.com/office/powerpoint/2010/main" val="4068845569"/>
              </p:ext>
            </p:extLst>
          </p:nvPr>
        </p:nvGraphicFramePr>
        <p:xfrm>
          <a:off x="755576" y="2204864"/>
          <a:ext cx="3448050" cy="2714625"/>
        </p:xfrm>
        <a:graphic>
          <a:graphicData uri="http://schemas.openxmlformats.org/presentationml/2006/ole">
            <mc:AlternateContent xmlns:mc="http://schemas.openxmlformats.org/markup-compatibility/2006">
              <mc:Choice xmlns:v="urn:schemas-microsoft-com:vml" Requires="v">
                <p:oleObj spid="_x0000_s37897" name="Visio" r:id="rId3" imgW="4470446" imgH="3524296" progId="Visio.Drawing.15">
                  <p:embed/>
                </p:oleObj>
              </mc:Choice>
              <mc:Fallback>
                <p:oleObj name="Visio" r:id="rId3" imgW="4470446" imgH="3524296"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204864"/>
                        <a:ext cx="3448050" cy="271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5464175" y="20608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كائن 5"/>
          <p:cNvGraphicFramePr>
            <a:graphicFrameLocks noChangeAspect="1"/>
          </p:cNvGraphicFramePr>
          <p:nvPr>
            <p:extLst>
              <p:ext uri="{D42A27DB-BD31-4B8C-83A1-F6EECF244321}">
                <p14:modId xmlns:p14="http://schemas.microsoft.com/office/powerpoint/2010/main" val="3416839885"/>
              </p:ext>
            </p:extLst>
          </p:nvPr>
        </p:nvGraphicFramePr>
        <p:xfrm>
          <a:off x="5464175" y="2060848"/>
          <a:ext cx="2105025" cy="3209925"/>
        </p:xfrm>
        <a:graphic>
          <a:graphicData uri="http://schemas.openxmlformats.org/presentationml/2006/ole">
            <mc:AlternateContent xmlns:mc="http://schemas.openxmlformats.org/markup-compatibility/2006">
              <mc:Choice xmlns:v="urn:schemas-microsoft-com:vml" Requires="v">
                <p:oleObj spid="_x0000_s37898" name="Visio" r:id="rId5" imgW="2781317" imgH="4241769" progId="Visio.Drawing.15">
                  <p:embed/>
                </p:oleObj>
              </mc:Choice>
              <mc:Fallback>
                <p:oleObj name="Visio" r:id="rId5" imgW="2781317" imgH="4241769"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175" y="2060848"/>
                        <a:ext cx="2105025" cy="320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75508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مخططات تراكيب التكرار </a:t>
            </a:r>
            <a:endParaRPr lang="en-US" dirty="0">
              <a:solidFill>
                <a:srgbClr val="FF2D2D"/>
              </a:solidFill>
            </a:endParaRPr>
          </a:p>
        </p:txBody>
      </p:sp>
      <p:sp>
        <p:nvSpPr>
          <p:cNvPr id="3" name="عنصر نائب لرقم الشريحة 2"/>
          <p:cNvSpPr>
            <a:spLocks noGrp="1"/>
          </p:cNvSpPr>
          <p:nvPr>
            <p:ph type="sldNum" sz="quarter" idx="12"/>
          </p:nvPr>
        </p:nvSpPr>
        <p:spPr/>
        <p:txBody>
          <a:bodyPr/>
          <a:lstStyle/>
          <a:p>
            <a:pPr>
              <a:defRPr/>
            </a:pPr>
            <a:fld id="{FD1E5981-E11E-45CB-8E1E-DC416B26B350}" type="slidenum">
              <a:rPr lang="es-ES" altLang="ar-SA" smtClean="0"/>
              <a:pPr>
                <a:defRPr/>
              </a:pPr>
              <a:t>36</a:t>
            </a:fld>
            <a:endParaRPr lang="es-ES" altLang="ar-SA"/>
          </a:p>
        </p:txBody>
      </p:sp>
      <p:sp>
        <p:nvSpPr>
          <p:cNvPr id="4" name="Rectangle 2"/>
          <p:cNvSpPr>
            <a:spLocks noChangeArrowheads="1"/>
          </p:cNvSpPr>
          <p:nvPr/>
        </p:nvSpPr>
        <p:spPr bwMode="auto">
          <a:xfrm>
            <a:off x="755576" y="24928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كائن 4"/>
          <p:cNvGraphicFramePr>
            <a:graphicFrameLocks noChangeAspect="1"/>
          </p:cNvGraphicFramePr>
          <p:nvPr>
            <p:extLst>
              <p:ext uri="{D42A27DB-BD31-4B8C-83A1-F6EECF244321}">
                <p14:modId xmlns:p14="http://schemas.microsoft.com/office/powerpoint/2010/main" val="1758839539"/>
              </p:ext>
            </p:extLst>
          </p:nvPr>
        </p:nvGraphicFramePr>
        <p:xfrm>
          <a:off x="755576" y="2492896"/>
          <a:ext cx="2276475" cy="3200400"/>
        </p:xfrm>
        <a:graphic>
          <a:graphicData uri="http://schemas.openxmlformats.org/presentationml/2006/ole">
            <mc:AlternateContent xmlns:mc="http://schemas.openxmlformats.org/markup-compatibility/2006">
              <mc:Choice xmlns:v="urn:schemas-microsoft-com:vml" Requires="v">
                <p:oleObj spid="_x0000_s39952" name="Visio" r:id="rId3" imgW="3044886" imgH="4283133" progId="Visio.Drawing.15">
                  <p:embed/>
                </p:oleObj>
              </mc:Choice>
              <mc:Fallback>
                <p:oleObj name="Visio" r:id="rId3" imgW="3044886" imgH="4283133"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492896"/>
                        <a:ext cx="2276475"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755576" y="56932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3638550" y="23488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كائن 7"/>
          <p:cNvGraphicFramePr>
            <a:graphicFrameLocks noChangeAspect="1"/>
          </p:cNvGraphicFramePr>
          <p:nvPr>
            <p:extLst>
              <p:ext uri="{D42A27DB-BD31-4B8C-83A1-F6EECF244321}">
                <p14:modId xmlns:p14="http://schemas.microsoft.com/office/powerpoint/2010/main" val="3048190165"/>
              </p:ext>
            </p:extLst>
          </p:nvPr>
        </p:nvGraphicFramePr>
        <p:xfrm>
          <a:off x="3638550" y="2458938"/>
          <a:ext cx="1866900" cy="3562350"/>
        </p:xfrm>
        <a:graphic>
          <a:graphicData uri="http://schemas.openxmlformats.org/presentationml/2006/ole">
            <mc:AlternateContent xmlns:mc="http://schemas.openxmlformats.org/markup-compatibility/2006">
              <mc:Choice xmlns:v="urn:schemas-microsoft-com:vml" Requires="v">
                <p:oleObj spid="_x0000_s39953" name="Visio" r:id="rId5" imgW="2331570" imgH="4454583" progId="Visio.Drawing.15">
                  <p:embed/>
                </p:oleObj>
              </mc:Choice>
              <mc:Fallback>
                <p:oleObj name="Visio" r:id="rId5" imgW="2331570" imgH="4454583" progId="Visio.Drawing.1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8550" y="2458938"/>
                        <a:ext cx="1866900" cy="356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3638550" y="59112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6444208" y="242796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كائن 10"/>
          <p:cNvGraphicFramePr>
            <a:graphicFrameLocks noChangeAspect="1"/>
          </p:cNvGraphicFramePr>
          <p:nvPr>
            <p:extLst>
              <p:ext uri="{D42A27DB-BD31-4B8C-83A1-F6EECF244321}">
                <p14:modId xmlns:p14="http://schemas.microsoft.com/office/powerpoint/2010/main" val="1658199964"/>
              </p:ext>
            </p:extLst>
          </p:nvPr>
        </p:nvGraphicFramePr>
        <p:xfrm>
          <a:off x="6444208" y="2427967"/>
          <a:ext cx="1666875" cy="3257550"/>
        </p:xfrm>
        <a:graphic>
          <a:graphicData uri="http://schemas.openxmlformats.org/presentationml/2006/ole">
            <mc:AlternateContent xmlns:mc="http://schemas.openxmlformats.org/markup-compatibility/2006">
              <mc:Choice xmlns:v="urn:schemas-microsoft-com:vml" Requires="v">
                <p:oleObj spid="_x0000_s39954" name="Visio" r:id="rId7" imgW="2431693" imgH="4740173" progId="Visio.Drawing.15">
                  <p:embed/>
                </p:oleObj>
              </mc:Choice>
              <mc:Fallback>
                <p:oleObj name="Visio" r:id="rId7" imgW="2431693" imgH="4740173" progId="Visio.Drawing.15">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8" y="2427967"/>
                        <a:ext cx="1666875" cy="325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9"/>
          <p:cNvSpPr>
            <a:spLocks noChangeArrowheads="1"/>
          </p:cNvSpPr>
          <p:nvPr/>
        </p:nvSpPr>
        <p:spPr bwMode="auto">
          <a:xfrm>
            <a:off x="6444208" y="56855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مربع نص 12"/>
          <p:cNvSpPr txBox="1"/>
          <p:nvPr/>
        </p:nvSpPr>
        <p:spPr>
          <a:xfrm>
            <a:off x="611560" y="1774292"/>
            <a:ext cx="2381288" cy="369332"/>
          </a:xfrm>
          <a:prstGeom prst="rect">
            <a:avLst/>
          </a:prstGeom>
          <a:noFill/>
        </p:spPr>
        <p:txBody>
          <a:bodyPr wrap="square" rtlCol="0">
            <a:spAutoFit/>
          </a:bodyPr>
          <a:lstStyle/>
          <a:p>
            <a:r>
              <a:rPr lang="en-US" b="1" dirty="0"/>
              <a:t>While</a:t>
            </a:r>
          </a:p>
        </p:txBody>
      </p:sp>
      <p:sp>
        <p:nvSpPr>
          <p:cNvPr id="14" name="مربع نص 13"/>
          <p:cNvSpPr txBox="1"/>
          <p:nvPr/>
        </p:nvSpPr>
        <p:spPr>
          <a:xfrm>
            <a:off x="3638550" y="1774292"/>
            <a:ext cx="2381288" cy="369332"/>
          </a:xfrm>
          <a:prstGeom prst="rect">
            <a:avLst/>
          </a:prstGeom>
          <a:noFill/>
        </p:spPr>
        <p:txBody>
          <a:bodyPr wrap="square" rtlCol="0">
            <a:spAutoFit/>
          </a:bodyPr>
          <a:lstStyle/>
          <a:p>
            <a:r>
              <a:rPr lang="en-US" b="1" dirty="0"/>
              <a:t>Repeat</a:t>
            </a:r>
          </a:p>
        </p:txBody>
      </p:sp>
      <p:sp>
        <p:nvSpPr>
          <p:cNvPr id="15" name="مربع نص 14"/>
          <p:cNvSpPr txBox="1"/>
          <p:nvPr/>
        </p:nvSpPr>
        <p:spPr>
          <a:xfrm>
            <a:off x="6019838" y="1763524"/>
            <a:ext cx="2872642" cy="369332"/>
          </a:xfrm>
          <a:prstGeom prst="rect">
            <a:avLst/>
          </a:prstGeom>
          <a:noFill/>
        </p:spPr>
        <p:txBody>
          <a:bodyPr wrap="square" rtlCol="0">
            <a:spAutoFit/>
          </a:bodyPr>
          <a:lstStyle/>
          <a:p>
            <a:pPr lvl="0"/>
            <a:r>
              <a:rPr lang="en-US" b="1" dirty="0"/>
              <a:t>Automatic Counter Loop</a:t>
            </a:r>
            <a:endParaRPr lang="en-US" dirty="0"/>
          </a:p>
        </p:txBody>
      </p:sp>
    </p:spTree>
    <p:extLst>
      <p:ext uri="{BB962C8B-B14F-4D97-AF65-F5344CB8AC3E}">
        <p14:creationId xmlns:p14="http://schemas.microsoft.com/office/powerpoint/2010/main" val="1386392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37</a:t>
            </a:fld>
            <a:endParaRPr lang="es-ES" altLang="ar-SA"/>
          </a:p>
        </p:txBody>
      </p:sp>
      <p:sp>
        <p:nvSpPr>
          <p:cNvPr id="6" name="عنصر نائب للمحتوى 2"/>
          <p:cNvSpPr txBox="1">
            <a:spLocks/>
          </p:cNvSpPr>
          <p:nvPr/>
        </p:nvSpPr>
        <p:spPr>
          <a:xfrm>
            <a:off x="457200" y="1556793"/>
            <a:ext cx="8229600" cy="468052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sz="2800" b="1" dirty="0">
                <a:solidFill>
                  <a:srgbClr val="009242"/>
                </a:solidFill>
              </a:rPr>
              <a:t>مثال 1:</a:t>
            </a:r>
            <a:r>
              <a:rPr lang="ar-SA" sz="2800" dirty="0">
                <a:solidFill>
                  <a:srgbClr val="009242"/>
                </a:solidFill>
              </a:rPr>
              <a:t> </a:t>
            </a:r>
            <a:r>
              <a:rPr lang="ar-SA" sz="2800" dirty="0"/>
              <a:t>اكتب الخطوات الخوارزمية ثم ارسم المخطط الانسيابي لحل مسألة قراءة عددين وإيجاد حاصل الجمع لهما ثم طباعة الناتج.</a:t>
            </a:r>
          </a:p>
          <a:p>
            <a:pPr algn="just" rtl="1"/>
            <a:endParaRPr lang="ar-SA" sz="2800" dirty="0"/>
          </a:p>
          <a:p>
            <a:pPr marL="1371600" lvl="2" indent="-457200">
              <a:buFont typeface="+mj-lt"/>
              <a:buAutoNum type="arabicPeriod"/>
            </a:pPr>
            <a:r>
              <a:rPr lang="en-US" dirty="0">
                <a:solidFill>
                  <a:srgbClr val="FF2D2D"/>
                </a:solidFill>
              </a:rPr>
              <a:t>Read A ,B</a:t>
            </a:r>
            <a:endParaRPr lang="en-US" sz="1800" dirty="0">
              <a:solidFill>
                <a:srgbClr val="FF2D2D"/>
              </a:solidFill>
            </a:endParaRPr>
          </a:p>
          <a:p>
            <a:pPr marL="1371600" lvl="2" indent="-457200">
              <a:buFont typeface="+mj-lt"/>
              <a:buAutoNum type="arabicPeriod"/>
            </a:pPr>
            <a:r>
              <a:rPr lang="en-US" dirty="0">
                <a:solidFill>
                  <a:srgbClr val="FF2D2D"/>
                </a:solidFill>
              </a:rPr>
              <a:t>Sum = A + B</a:t>
            </a:r>
            <a:endParaRPr lang="en-US" sz="1800" dirty="0">
              <a:solidFill>
                <a:srgbClr val="FF2D2D"/>
              </a:solidFill>
            </a:endParaRPr>
          </a:p>
          <a:p>
            <a:pPr marL="1371600" lvl="2" indent="-457200">
              <a:buFont typeface="+mj-lt"/>
              <a:buAutoNum type="arabicPeriod"/>
            </a:pPr>
            <a:r>
              <a:rPr lang="en-US" dirty="0">
                <a:solidFill>
                  <a:srgbClr val="FF2D2D"/>
                </a:solidFill>
              </a:rPr>
              <a:t>Write Sum</a:t>
            </a:r>
            <a:endParaRPr lang="en-US" sz="1800" dirty="0">
              <a:solidFill>
                <a:srgbClr val="FF2D2D"/>
              </a:solidFill>
            </a:endParaRPr>
          </a:p>
          <a:p>
            <a:pPr marL="1371600" lvl="2" indent="-457200">
              <a:buFont typeface="+mj-lt"/>
              <a:buAutoNum type="arabicPeriod"/>
            </a:pPr>
            <a:r>
              <a:rPr lang="en-US" dirty="0">
                <a:solidFill>
                  <a:srgbClr val="FF2D2D"/>
                </a:solidFill>
              </a:rPr>
              <a:t>End</a:t>
            </a:r>
            <a:endParaRPr lang="en-US" sz="1800" dirty="0">
              <a:solidFill>
                <a:srgbClr val="FF2D2D"/>
              </a:solidFill>
            </a:endParaRPr>
          </a:p>
          <a:p>
            <a:pPr marL="0" indent="0" algn="just" rtl="1">
              <a:buNone/>
            </a:pPr>
            <a:endParaRPr lang="en-US" sz="2800" dirty="0"/>
          </a:p>
          <a:p>
            <a:pPr algn="just" rtl="1"/>
            <a:endParaRPr lang="en-US" sz="2800" dirty="0"/>
          </a:p>
        </p:txBody>
      </p:sp>
      <p:sp>
        <p:nvSpPr>
          <p:cNvPr id="9" name="Rectangle 7"/>
          <p:cNvSpPr>
            <a:spLocks noChangeArrowheads="1"/>
          </p:cNvSpPr>
          <p:nvPr/>
        </p:nvSpPr>
        <p:spPr bwMode="auto">
          <a:xfrm>
            <a:off x="5580112" y="27128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كائن 9"/>
          <p:cNvGraphicFramePr>
            <a:graphicFrameLocks noChangeAspect="1"/>
          </p:cNvGraphicFramePr>
          <p:nvPr>
            <p:extLst>
              <p:ext uri="{D42A27DB-BD31-4B8C-83A1-F6EECF244321}">
                <p14:modId xmlns:p14="http://schemas.microsoft.com/office/powerpoint/2010/main" val="3855896326"/>
              </p:ext>
            </p:extLst>
          </p:nvPr>
        </p:nvGraphicFramePr>
        <p:xfrm>
          <a:off x="5580112" y="2636912"/>
          <a:ext cx="1200150" cy="3448050"/>
        </p:xfrm>
        <a:graphic>
          <a:graphicData uri="http://schemas.openxmlformats.org/presentationml/2006/ole">
            <mc:AlternateContent xmlns:mc="http://schemas.openxmlformats.org/markup-compatibility/2006">
              <mc:Choice xmlns:v="urn:schemas-microsoft-com:vml" Requires="v">
                <p:oleObj spid="_x0000_s11276" name="Visio" r:id="rId3" imgW="1193743" imgH="3448004" progId="Visio.Drawing.11">
                  <p:embed/>
                </p:oleObj>
              </mc:Choice>
              <mc:Fallback>
                <p:oleObj name="Visio" r:id="rId3" imgW="1193743" imgH="3448004"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636912"/>
                        <a:ext cx="1200150" cy="344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عنوان 1"/>
          <p:cNvSpPr txBox="1">
            <a:spLocks/>
          </p:cNvSpPr>
          <p:nvPr/>
        </p:nvSpPr>
        <p:spPr>
          <a:xfrm>
            <a:off x="457200" y="701824"/>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أمثلة</a:t>
            </a:r>
            <a:endParaRPr lang="en-US" kern="0" dirty="0">
              <a:solidFill>
                <a:srgbClr val="FF0000"/>
              </a:solidFill>
            </a:endParaRPr>
          </a:p>
        </p:txBody>
      </p:sp>
    </p:spTree>
    <p:extLst>
      <p:ext uri="{BB962C8B-B14F-4D97-AF65-F5344CB8AC3E}">
        <p14:creationId xmlns:p14="http://schemas.microsoft.com/office/powerpoint/2010/main" val="2539753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38</a:t>
            </a:fld>
            <a:endParaRPr lang="es-ES" altLang="ar-SA"/>
          </a:p>
        </p:txBody>
      </p:sp>
      <p:sp>
        <p:nvSpPr>
          <p:cNvPr id="3" name="عنصر نائب للمحتوى 2"/>
          <p:cNvSpPr txBox="1">
            <a:spLocks/>
          </p:cNvSpPr>
          <p:nvPr/>
        </p:nvSpPr>
        <p:spPr>
          <a:xfrm>
            <a:off x="457200" y="764704"/>
            <a:ext cx="8229600" cy="547260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sz="2800" b="1" dirty="0">
                <a:solidFill>
                  <a:srgbClr val="009242"/>
                </a:solidFill>
              </a:rPr>
              <a:t>مثال 2:</a:t>
            </a:r>
            <a:r>
              <a:rPr lang="ar-SA" sz="2800" dirty="0">
                <a:solidFill>
                  <a:srgbClr val="009242"/>
                </a:solidFill>
              </a:rPr>
              <a:t> </a:t>
            </a:r>
            <a:r>
              <a:rPr lang="ar-SA" sz="2800" dirty="0"/>
              <a:t>اكتب الخطوات الخوارزمية ثم ارسم المخطط الانسيابي لحل مسألة قراءة ثلاثة أعداد وحساب المتوسط لها، ثم طباعة الناتج.</a:t>
            </a:r>
            <a:endParaRPr lang="en-US" sz="2800" dirty="0"/>
          </a:p>
          <a:p>
            <a:pPr marL="0" indent="0" algn="just" rtl="1">
              <a:buNone/>
            </a:pPr>
            <a:endParaRPr lang="ar-SA" sz="2800" dirty="0"/>
          </a:p>
          <a:p>
            <a:pPr marL="514350" lvl="0" indent="-514350">
              <a:buFont typeface="+mj-lt"/>
              <a:buAutoNum type="arabicPeriod"/>
            </a:pPr>
            <a:r>
              <a:rPr lang="en-US" sz="2400" dirty="0">
                <a:solidFill>
                  <a:srgbClr val="FF2D2D"/>
                </a:solidFill>
              </a:rPr>
              <a:t>Read A ,B,C</a:t>
            </a:r>
          </a:p>
          <a:p>
            <a:pPr marL="514350" lvl="0" indent="-514350">
              <a:buFont typeface="+mj-lt"/>
              <a:buAutoNum type="arabicPeriod"/>
            </a:pPr>
            <a:r>
              <a:rPr lang="en-US" sz="2400" dirty="0">
                <a:solidFill>
                  <a:srgbClr val="FF2D2D"/>
                </a:solidFill>
              </a:rPr>
              <a:t>Sum = A+B+C</a:t>
            </a:r>
          </a:p>
          <a:p>
            <a:pPr marL="514350" lvl="0" indent="-514350">
              <a:buFont typeface="+mj-lt"/>
              <a:buAutoNum type="arabicPeriod"/>
            </a:pPr>
            <a:r>
              <a:rPr lang="en-US" sz="2400" dirty="0">
                <a:solidFill>
                  <a:srgbClr val="FF2D2D"/>
                </a:solidFill>
              </a:rPr>
              <a:t>Average = Sum / 3</a:t>
            </a:r>
          </a:p>
          <a:p>
            <a:pPr marL="514350" lvl="0" indent="-514350">
              <a:buFont typeface="+mj-lt"/>
              <a:buAutoNum type="arabicPeriod"/>
            </a:pPr>
            <a:r>
              <a:rPr lang="en-US" sz="2400">
                <a:solidFill>
                  <a:srgbClr val="FF2D2D"/>
                </a:solidFill>
              </a:rPr>
              <a:t>Write Average</a:t>
            </a:r>
            <a:endParaRPr lang="en-US" sz="2400" dirty="0">
              <a:solidFill>
                <a:srgbClr val="FF2D2D"/>
              </a:solidFill>
            </a:endParaRPr>
          </a:p>
          <a:p>
            <a:pPr marL="514350" lvl="0" indent="-514350">
              <a:buFont typeface="+mj-lt"/>
              <a:buAutoNum type="arabicPeriod"/>
            </a:pPr>
            <a:r>
              <a:rPr lang="en-US" sz="2400" dirty="0">
                <a:solidFill>
                  <a:srgbClr val="FF2D2D"/>
                </a:solidFill>
              </a:rPr>
              <a:t>End</a:t>
            </a:r>
          </a:p>
          <a:p>
            <a:pPr marL="0" indent="0" algn="just" rtl="1">
              <a:buNone/>
            </a:pPr>
            <a:endParaRPr lang="en-US" sz="2800" dirty="0"/>
          </a:p>
          <a:p>
            <a:pPr algn="just" rtl="1"/>
            <a:endParaRPr lang="en-US" sz="2800" dirty="0"/>
          </a:p>
        </p:txBody>
      </p:sp>
      <p:sp>
        <p:nvSpPr>
          <p:cNvPr id="4" name="Rectangle 2"/>
          <p:cNvSpPr>
            <a:spLocks noChangeArrowheads="1"/>
          </p:cNvSpPr>
          <p:nvPr/>
        </p:nvSpPr>
        <p:spPr bwMode="auto">
          <a:xfrm>
            <a:off x="5148064" y="242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كائن 4"/>
          <p:cNvGraphicFramePr>
            <a:graphicFrameLocks noChangeAspect="1"/>
          </p:cNvGraphicFramePr>
          <p:nvPr>
            <p:extLst>
              <p:ext uri="{D42A27DB-BD31-4B8C-83A1-F6EECF244321}">
                <p14:modId xmlns:p14="http://schemas.microsoft.com/office/powerpoint/2010/main" val="2534046748"/>
              </p:ext>
            </p:extLst>
          </p:nvPr>
        </p:nvGraphicFramePr>
        <p:xfrm>
          <a:off x="5242530" y="1700808"/>
          <a:ext cx="1896259" cy="4536505"/>
        </p:xfrm>
        <a:graphic>
          <a:graphicData uri="http://schemas.openxmlformats.org/presentationml/2006/ole">
            <mc:AlternateContent xmlns:mc="http://schemas.openxmlformats.org/markup-compatibility/2006">
              <mc:Choice xmlns:v="urn:schemas-microsoft-com:vml" Requires="v">
                <p:oleObj spid="_x0000_s12296" name="Visio" r:id="rId3" imgW="1995272" imgH="4763672" progId="Visio.Drawing.15">
                  <p:embed/>
                </p:oleObj>
              </mc:Choice>
              <mc:Fallback>
                <p:oleObj name="Visio" r:id="rId3" imgW="1995272" imgH="476367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530" y="1700808"/>
                        <a:ext cx="1896259" cy="4536505"/>
                      </a:xfrm>
                      <a:prstGeom prst="rect">
                        <a:avLst/>
                      </a:prstGeom>
                      <a:noFill/>
                    </p:spPr>
                  </p:pic>
                </p:oleObj>
              </mc:Fallback>
            </mc:AlternateContent>
          </a:graphicData>
        </a:graphic>
      </p:graphicFrame>
      <p:sp>
        <p:nvSpPr>
          <p:cNvPr id="6" name="Rectangle 3"/>
          <p:cNvSpPr>
            <a:spLocks noChangeArrowheads="1"/>
          </p:cNvSpPr>
          <p:nvPr/>
        </p:nvSpPr>
        <p:spPr bwMode="auto">
          <a:xfrm>
            <a:off x="5148064" y="718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13534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39</a:t>
            </a:fld>
            <a:endParaRPr lang="es-ES" altLang="ar-SA"/>
          </a:p>
        </p:txBody>
      </p:sp>
      <p:sp>
        <p:nvSpPr>
          <p:cNvPr id="3" name="عنصر نائب للمحتوى 2"/>
          <p:cNvSpPr txBox="1">
            <a:spLocks/>
          </p:cNvSpPr>
          <p:nvPr/>
        </p:nvSpPr>
        <p:spPr>
          <a:xfrm>
            <a:off x="457200" y="764704"/>
            <a:ext cx="8229600" cy="547260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sz="2800" b="1" dirty="0">
                <a:solidFill>
                  <a:srgbClr val="009242"/>
                </a:solidFill>
              </a:rPr>
              <a:t>مثال 3:</a:t>
            </a:r>
            <a:r>
              <a:rPr lang="ar-SA" sz="2800" dirty="0">
                <a:solidFill>
                  <a:srgbClr val="009242"/>
                </a:solidFill>
              </a:rPr>
              <a:t> </a:t>
            </a:r>
            <a:r>
              <a:rPr lang="ar-SA" sz="2800" dirty="0"/>
              <a:t>اكتب الخطوات الخوارزمية ثم ارسم المخطط الانسيابي لحل مسألة قراءة عددين واختبار تساويهما، ثم طباعة الناتج.</a:t>
            </a:r>
            <a:endParaRPr lang="en-US" sz="2800" dirty="0"/>
          </a:p>
          <a:p>
            <a:pPr marL="0" indent="0" algn="just" rtl="1">
              <a:buNone/>
            </a:pPr>
            <a:endParaRPr lang="ar-SA" sz="2800" dirty="0"/>
          </a:p>
          <a:p>
            <a:pPr marL="457200" lvl="0" indent="-457200">
              <a:buFont typeface="+mj-lt"/>
              <a:buAutoNum type="arabicPeriod"/>
            </a:pPr>
            <a:r>
              <a:rPr lang="en-US" sz="2400" dirty="0">
                <a:solidFill>
                  <a:srgbClr val="FF2D2D"/>
                </a:solidFill>
              </a:rPr>
              <a:t>Read A ,B</a:t>
            </a:r>
          </a:p>
          <a:p>
            <a:pPr marL="457200" lvl="0" indent="-457200">
              <a:buFont typeface="+mj-lt"/>
              <a:buAutoNum type="arabicPeriod"/>
            </a:pPr>
            <a:r>
              <a:rPr lang="en-US" sz="2400" dirty="0">
                <a:solidFill>
                  <a:srgbClr val="FF2D2D"/>
                </a:solidFill>
              </a:rPr>
              <a:t>If  A = B</a:t>
            </a:r>
          </a:p>
          <a:p>
            <a:pPr marL="0" indent="0">
              <a:buNone/>
            </a:pPr>
            <a:r>
              <a:rPr lang="en-US" sz="2400" dirty="0">
                <a:solidFill>
                  <a:srgbClr val="FF2D2D"/>
                </a:solidFill>
              </a:rPr>
              <a:t>	Then </a:t>
            </a:r>
          </a:p>
          <a:p>
            <a:pPr marL="0" indent="0">
              <a:buNone/>
            </a:pPr>
            <a:r>
              <a:rPr lang="en-US" sz="2400" dirty="0">
                <a:solidFill>
                  <a:srgbClr val="FF2D2D"/>
                </a:solidFill>
              </a:rPr>
              <a:t>	Write "Equal"</a:t>
            </a:r>
          </a:p>
          <a:p>
            <a:pPr marL="0" indent="0">
              <a:buNone/>
            </a:pPr>
            <a:r>
              <a:rPr lang="en-US" sz="2400" dirty="0">
                <a:solidFill>
                  <a:srgbClr val="FF2D2D"/>
                </a:solidFill>
              </a:rPr>
              <a:t>	Else</a:t>
            </a:r>
          </a:p>
          <a:p>
            <a:pPr marL="0" indent="0">
              <a:buNone/>
            </a:pPr>
            <a:r>
              <a:rPr lang="en-US" sz="2400" dirty="0">
                <a:solidFill>
                  <a:srgbClr val="FF2D2D"/>
                </a:solidFill>
              </a:rPr>
              <a:t>	Write "Not Equal"</a:t>
            </a:r>
          </a:p>
          <a:p>
            <a:pPr marL="0" indent="0">
              <a:buNone/>
            </a:pPr>
            <a:r>
              <a:rPr lang="en-US" sz="2400" dirty="0">
                <a:solidFill>
                  <a:srgbClr val="FF2D2D"/>
                </a:solidFill>
              </a:rPr>
              <a:t>     End If</a:t>
            </a:r>
          </a:p>
          <a:p>
            <a:pPr marL="0" lvl="0" indent="0">
              <a:buNone/>
            </a:pPr>
            <a:r>
              <a:rPr lang="en-US" sz="2400" dirty="0">
                <a:solidFill>
                  <a:srgbClr val="FF2D2D"/>
                </a:solidFill>
              </a:rPr>
              <a:t>3.  End</a:t>
            </a:r>
          </a:p>
          <a:p>
            <a:pPr marL="0" indent="0" algn="just" rtl="1">
              <a:buNone/>
            </a:pPr>
            <a:endParaRPr lang="en-US" sz="2800" dirty="0"/>
          </a:p>
          <a:p>
            <a:pPr algn="just" rtl="1"/>
            <a:endParaRPr lang="en-US" sz="2800" dirty="0"/>
          </a:p>
        </p:txBody>
      </p:sp>
      <p:sp>
        <p:nvSpPr>
          <p:cNvPr id="4" name="Rectangle 2"/>
          <p:cNvSpPr>
            <a:spLocks noChangeArrowheads="1"/>
          </p:cNvSpPr>
          <p:nvPr/>
        </p:nvSpPr>
        <p:spPr bwMode="auto">
          <a:xfrm>
            <a:off x="4544271" y="19896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كائن 4"/>
          <p:cNvGraphicFramePr>
            <a:graphicFrameLocks noChangeAspect="1"/>
          </p:cNvGraphicFramePr>
          <p:nvPr>
            <p:extLst>
              <p:ext uri="{D42A27DB-BD31-4B8C-83A1-F6EECF244321}">
                <p14:modId xmlns:p14="http://schemas.microsoft.com/office/powerpoint/2010/main" val="75178708"/>
              </p:ext>
            </p:extLst>
          </p:nvPr>
        </p:nvGraphicFramePr>
        <p:xfrm>
          <a:off x="4544271" y="1989664"/>
          <a:ext cx="3638550" cy="3819525"/>
        </p:xfrm>
        <a:graphic>
          <a:graphicData uri="http://schemas.openxmlformats.org/presentationml/2006/ole">
            <mc:AlternateContent xmlns:mc="http://schemas.openxmlformats.org/markup-compatibility/2006">
              <mc:Choice xmlns:v="urn:schemas-microsoft-com:vml" Requires="v">
                <p:oleObj spid="_x0000_s13321" name="Visio" r:id="rId3" imgW="3634740" imgH="3814762" progId="Visio.Drawing.11">
                  <p:embed/>
                </p:oleObj>
              </mc:Choice>
              <mc:Fallback>
                <p:oleObj name="Visio" r:id="rId3" imgW="3634740" imgH="381476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271" y="1989664"/>
                        <a:ext cx="3638550" cy="381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9470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صر نائب لرقم الشريحة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7DA9B8B-DB67-45E8-AAA0-D5D44EED4564}" type="slidenum">
              <a:rPr lang="es-ES" altLang="ar-SA" sz="1400" smtClean="0"/>
              <a:pPr>
                <a:spcBef>
                  <a:spcPct val="0"/>
                </a:spcBef>
                <a:buFontTx/>
                <a:buNone/>
              </a:pPr>
              <a:t>4</a:t>
            </a:fld>
            <a:endParaRPr lang="es-ES" altLang="ar-SA" sz="1400"/>
          </a:p>
        </p:txBody>
      </p:sp>
      <p:sp>
        <p:nvSpPr>
          <p:cNvPr id="3" name="عنصر نائب للمحتوى 2"/>
          <p:cNvSpPr txBox="1">
            <a:spLocks/>
          </p:cNvSpPr>
          <p:nvPr/>
        </p:nvSpPr>
        <p:spPr>
          <a:xfrm>
            <a:off x="457200" y="1600200"/>
            <a:ext cx="8229600" cy="4525963"/>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defRPr/>
            </a:pPr>
            <a:r>
              <a:rPr lang="ar-SA" kern="0" dirty="0"/>
              <a:t>بعض القرارات تكون غير مهمة (مثل اختيار نوع المشروب الذي سوف تتناوله بعد الإفطار)، بينما يكون بعضها ذا أهمية (مثل اختيار التخصص في الجامعة).</a:t>
            </a:r>
          </a:p>
          <a:p>
            <a:pPr algn="just" rtl="1">
              <a:defRPr/>
            </a:pPr>
            <a:r>
              <a:rPr lang="ar-SA" kern="0" dirty="0"/>
              <a:t>من المهم أن يعرف الإنسان كيف يمكنه اتخاذ القرارات المناسبة في الوقت المناسب.</a:t>
            </a:r>
          </a:p>
          <a:p>
            <a:pPr algn="just" rtl="1">
              <a:defRPr/>
            </a:pPr>
            <a:r>
              <a:rPr lang="ar-SA" kern="0" dirty="0"/>
              <a:t>نمط التفكير بأسلوبٍ علميٍّ منظَّمٍ يساعد الإنسان على حل مشكلاته اليومية ويُكسِبه القدرة على التخطيط السليم قبل اتخاذ القرار.</a:t>
            </a:r>
          </a:p>
          <a:p>
            <a:pPr algn="just" rtl="1">
              <a:defRPr/>
            </a:pPr>
            <a:r>
              <a:rPr lang="ar-SA" kern="0" dirty="0"/>
              <a:t>يمكن أن تُحَلّ المشكلات من قِبَل شخص واحد، أو من قِبَل فريقِ عملٍ.</a:t>
            </a:r>
            <a:endParaRPr lang="en-US" kern="0" dirty="0"/>
          </a:p>
        </p:txBody>
      </p:sp>
      <p:sp>
        <p:nvSpPr>
          <p:cNvPr id="6" name="عنوان 1"/>
          <p:cNvSpPr txBox="1">
            <a:spLocks/>
          </p:cNvSpPr>
          <p:nvPr/>
        </p:nvSpPr>
        <p:spPr>
          <a:xfrm>
            <a:off x="457200" y="48577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حل المشكلات في الحياة اليومية</a:t>
            </a:r>
            <a:endParaRPr lang="en-US" kern="0"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40</a:t>
            </a:fld>
            <a:endParaRPr lang="es-ES" altLang="ar-SA"/>
          </a:p>
        </p:txBody>
      </p:sp>
      <p:sp>
        <p:nvSpPr>
          <p:cNvPr id="3" name="عنصر نائب للمحتوى 2"/>
          <p:cNvSpPr txBox="1">
            <a:spLocks/>
          </p:cNvSpPr>
          <p:nvPr/>
        </p:nvSpPr>
        <p:spPr>
          <a:xfrm>
            <a:off x="457200" y="764704"/>
            <a:ext cx="8229600" cy="547260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r>
              <a:rPr lang="ar-SA" sz="2800" b="1" dirty="0">
                <a:solidFill>
                  <a:srgbClr val="009242"/>
                </a:solidFill>
              </a:rPr>
              <a:t>مثال 4:</a:t>
            </a:r>
            <a:r>
              <a:rPr lang="ar-SA" sz="2800" dirty="0">
                <a:solidFill>
                  <a:srgbClr val="009242"/>
                </a:solidFill>
              </a:rPr>
              <a:t> </a:t>
            </a:r>
            <a:r>
              <a:rPr lang="ar-SA" sz="2800" dirty="0"/>
              <a:t>اكتب الخطوات الخوارزمية ثم ارسم المخطط الانسيابي لحل مسألة قراءة عددين والمقارنة بينهما وطباعة الأكبر.</a:t>
            </a:r>
          </a:p>
          <a:p>
            <a:pPr marL="457200" lvl="0" indent="-457200">
              <a:spcBef>
                <a:spcPts val="0"/>
              </a:spcBef>
              <a:buFont typeface="+mj-lt"/>
              <a:buAutoNum type="arabicPeriod"/>
            </a:pPr>
            <a:r>
              <a:rPr lang="en-US" sz="2400" dirty="0">
                <a:solidFill>
                  <a:srgbClr val="FF2D2D"/>
                </a:solidFill>
              </a:rPr>
              <a:t>Read A ,B</a:t>
            </a:r>
          </a:p>
          <a:p>
            <a:pPr marL="457200" lvl="0" indent="-457200">
              <a:spcBef>
                <a:spcPts val="0"/>
              </a:spcBef>
              <a:buFont typeface="+mj-lt"/>
              <a:buAutoNum type="arabicPeriod"/>
            </a:pPr>
            <a:r>
              <a:rPr lang="en-US" sz="2400" dirty="0">
                <a:solidFill>
                  <a:srgbClr val="FF2D2D"/>
                </a:solidFill>
              </a:rPr>
              <a:t>If  A &gt; B</a:t>
            </a:r>
          </a:p>
          <a:p>
            <a:pPr marL="0" indent="0">
              <a:spcBef>
                <a:spcPts val="0"/>
              </a:spcBef>
              <a:buNone/>
            </a:pPr>
            <a:r>
              <a:rPr lang="en-US" sz="2400" dirty="0">
                <a:solidFill>
                  <a:srgbClr val="FF2D2D"/>
                </a:solidFill>
              </a:rPr>
              <a:t>	Then </a:t>
            </a:r>
          </a:p>
          <a:p>
            <a:pPr marL="0" indent="0">
              <a:spcBef>
                <a:spcPts val="0"/>
              </a:spcBef>
              <a:buNone/>
            </a:pPr>
            <a:r>
              <a:rPr lang="en-US" sz="2400" dirty="0">
                <a:solidFill>
                  <a:srgbClr val="FF2D2D"/>
                </a:solidFill>
              </a:rPr>
              <a:t>	   Write A</a:t>
            </a:r>
          </a:p>
          <a:p>
            <a:pPr marL="0" indent="0">
              <a:spcBef>
                <a:spcPts val="0"/>
              </a:spcBef>
              <a:buNone/>
            </a:pPr>
            <a:r>
              <a:rPr lang="en-US" sz="2400" dirty="0">
                <a:solidFill>
                  <a:srgbClr val="FF2D2D"/>
                </a:solidFill>
              </a:rPr>
              <a:t>	Else</a:t>
            </a:r>
          </a:p>
          <a:p>
            <a:pPr marL="0" indent="0">
              <a:spcBef>
                <a:spcPts val="0"/>
              </a:spcBef>
              <a:buNone/>
            </a:pPr>
            <a:r>
              <a:rPr lang="en-US" sz="2400" dirty="0">
                <a:solidFill>
                  <a:srgbClr val="FF2D2D"/>
                </a:solidFill>
              </a:rPr>
              <a:t>     	 If  A=B</a:t>
            </a:r>
          </a:p>
          <a:p>
            <a:pPr marL="0" indent="0">
              <a:spcBef>
                <a:spcPts val="0"/>
              </a:spcBef>
              <a:buNone/>
            </a:pPr>
            <a:r>
              <a:rPr lang="en-US" sz="2400" dirty="0">
                <a:solidFill>
                  <a:srgbClr val="FF2D2D"/>
                </a:solidFill>
              </a:rPr>
              <a:t>	Then</a:t>
            </a:r>
          </a:p>
          <a:p>
            <a:pPr marL="0" indent="0">
              <a:spcBef>
                <a:spcPts val="0"/>
              </a:spcBef>
              <a:buNone/>
            </a:pPr>
            <a:r>
              <a:rPr lang="en-US" sz="2400" dirty="0">
                <a:solidFill>
                  <a:srgbClr val="FF2D2D"/>
                </a:solidFill>
              </a:rPr>
              <a:t>	   Write "A = B"</a:t>
            </a:r>
          </a:p>
          <a:p>
            <a:pPr marL="0" indent="0">
              <a:spcBef>
                <a:spcPts val="0"/>
              </a:spcBef>
              <a:buNone/>
            </a:pPr>
            <a:r>
              <a:rPr lang="en-US" sz="2400" dirty="0">
                <a:solidFill>
                  <a:srgbClr val="FF2D2D"/>
                </a:solidFill>
              </a:rPr>
              <a:t>	Else</a:t>
            </a:r>
          </a:p>
          <a:p>
            <a:pPr marL="0" indent="0">
              <a:spcBef>
                <a:spcPts val="0"/>
              </a:spcBef>
              <a:buNone/>
            </a:pPr>
            <a:r>
              <a:rPr lang="en-US" sz="2400" dirty="0">
                <a:solidFill>
                  <a:srgbClr val="FF2D2D"/>
                </a:solidFill>
              </a:rPr>
              <a:t>	   Write B</a:t>
            </a:r>
          </a:p>
          <a:p>
            <a:pPr marL="0" indent="0">
              <a:spcBef>
                <a:spcPts val="0"/>
              </a:spcBef>
              <a:buNone/>
            </a:pPr>
            <a:r>
              <a:rPr lang="en-US" sz="2400" dirty="0">
                <a:solidFill>
                  <a:srgbClr val="FF2D2D"/>
                </a:solidFill>
              </a:rPr>
              <a:t>      	End If</a:t>
            </a:r>
          </a:p>
          <a:p>
            <a:pPr marL="0" indent="0">
              <a:spcBef>
                <a:spcPts val="0"/>
              </a:spcBef>
              <a:buNone/>
            </a:pPr>
            <a:r>
              <a:rPr lang="en-US" sz="2400" dirty="0">
                <a:solidFill>
                  <a:srgbClr val="FF2D2D"/>
                </a:solidFill>
              </a:rPr>
              <a:t>     End If</a:t>
            </a:r>
          </a:p>
          <a:p>
            <a:pPr marL="0" lvl="0" indent="0">
              <a:spcBef>
                <a:spcPts val="0"/>
              </a:spcBef>
              <a:buNone/>
            </a:pPr>
            <a:r>
              <a:rPr lang="en-US" sz="2400" dirty="0">
                <a:solidFill>
                  <a:srgbClr val="FF2D2D"/>
                </a:solidFill>
              </a:rPr>
              <a:t>3.  End</a:t>
            </a:r>
          </a:p>
          <a:p>
            <a:pPr marL="0" indent="0" algn="just" rtl="1">
              <a:buNone/>
            </a:pPr>
            <a:endParaRPr lang="en-US" sz="2800" dirty="0"/>
          </a:p>
          <a:p>
            <a:pPr algn="just" rtl="1"/>
            <a:endParaRPr lang="en-US" sz="2800" dirty="0"/>
          </a:p>
        </p:txBody>
      </p:sp>
      <p:sp>
        <p:nvSpPr>
          <p:cNvPr id="4" name="Rectangle 2"/>
          <p:cNvSpPr>
            <a:spLocks noChangeArrowheads="1"/>
          </p:cNvSpPr>
          <p:nvPr/>
        </p:nvSpPr>
        <p:spPr bwMode="auto">
          <a:xfrm>
            <a:off x="4544271" y="19896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كائن 5"/>
          <p:cNvGraphicFramePr>
            <a:graphicFrameLocks noChangeAspect="1"/>
          </p:cNvGraphicFramePr>
          <p:nvPr>
            <p:extLst>
              <p:ext uri="{D42A27DB-BD31-4B8C-83A1-F6EECF244321}">
                <p14:modId xmlns:p14="http://schemas.microsoft.com/office/powerpoint/2010/main" val="1972521348"/>
              </p:ext>
            </p:extLst>
          </p:nvPr>
        </p:nvGraphicFramePr>
        <p:xfrm>
          <a:off x="4067944" y="1700809"/>
          <a:ext cx="3382980" cy="4465042"/>
        </p:xfrm>
        <a:graphic>
          <a:graphicData uri="http://schemas.openxmlformats.org/presentationml/2006/ole">
            <mc:AlternateContent xmlns:mc="http://schemas.openxmlformats.org/markup-compatibility/2006">
              <mc:Choice xmlns:v="urn:schemas-microsoft-com:vml" Requires="v">
                <p:oleObj spid="_x0000_s14342" name="Visio" r:id="rId3" imgW="5087520" imgH="8218080" progId="Visio.Drawing.11">
                  <p:embed/>
                </p:oleObj>
              </mc:Choice>
              <mc:Fallback>
                <p:oleObj name="Visio" r:id="rId3" imgW="5087520" imgH="821808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700809"/>
                        <a:ext cx="3382980" cy="4465042"/>
                      </a:xfrm>
                      <a:prstGeom prst="rect">
                        <a:avLst/>
                      </a:prstGeom>
                      <a:noFill/>
                    </p:spPr>
                  </p:pic>
                </p:oleObj>
              </mc:Fallback>
            </mc:AlternateContent>
          </a:graphicData>
        </a:graphic>
      </p:graphicFrame>
    </p:spTree>
    <p:extLst>
      <p:ext uri="{BB962C8B-B14F-4D97-AF65-F5344CB8AC3E}">
        <p14:creationId xmlns:p14="http://schemas.microsoft.com/office/powerpoint/2010/main" val="1890960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41</a:t>
            </a:fld>
            <a:endParaRPr lang="es-ES" altLang="ar-SA"/>
          </a:p>
        </p:txBody>
      </p:sp>
      <p:sp>
        <p:nvSpPr>
          <p:cNvPr id="3" name="مربع نص 2"/>
          <p:cNvSpPr txBox="1"/>
          <p:nvPr/>
        </p:nvSpPr>
        <p:spPr>
          <a:xfrm>
            <a:off x="1331640" y="1556792"/>
            <a:ext cx="6480720" cy="2862322"/>
          </a:xfrm>
          <a:prstGeom prst="rect">
            <a:avLst/>
          </a:prstGeom>
          <a:noFill/>
        </p:spPr>
        <p:txBody>
          <a:bodyPr wrap="square" rtlCol="0">
            <a:spAutoFit/>
          </a:bodyPr>
          <a:lstStyle/>
          <a:p>
            <a:pPr algn="ctr"/>
            <a:r>
              <a:rPr lang="ar-SA" sz="6000" dirty="0">
                <a:solidFill>
                  <a:srgbClr val="FF0000"/>
                </a:solidFill>
              </a:rPr>
              <a:t>يُرجَع لبقية الأمثلة </a:t>
            </a:r>
          </a:p>
          <a:p>
            <a:pPr algn="ctr"/>
            <a:r>
              <a:rPr lang="ar-SA" sz="6000" dirty="0">
                <a:solidFill>
                  <a:srgbClr val="FF0000"/>
                </a:solidFill>
              </a:rPr>
              <a:t>للمخططات الانسيابية </a:t>
            </a:r>
          </a:p>
          <a:p>
            <a:pPr algn="ctr"/>
            <a:r>
              <a:rPr lang="ar-SA" sz="6000" dirty="0">
                <a:solidFill>
                  <a:srgbClr val="FF0000"/>
                </a:solidFill>
              </a:rPr>
              <a:t>في الكتاب الملحق</a:t>
            </a:r>
            <a:endParaRPr lang="en-US" sz="6000" dirty="0">
              <a:solidFill>
                <a:srgbClr val="FF0000"/>
              </a:solidFill>
            </a:endParaRPr>
          </a:p>
        </p:txBody>
      </p:sp>
    </p:spTree>
    <p:extLst>
      <p:ext uri="{BB962C8B-B14F-4D97-AF65-F5344CB8AC3E}">
        <p14:creationId xmlns:p14="http://schemas.microsoft.com/office/powerpoint/2010/main" val="644670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42</a:t>
            </a:fld>
            <a:endParaRPr lang="es-ES" altLang="ar-SA"/>
          </a:p>
        </p:txBody>
      </p:sp>
      <p:sp>
        <p:nvSpPr>
          <p:cNvPr id="3" name="مربع نص 2"/>
          <p:cNvSpPr txBox="1"/>
          <p:nvPr/>
        </p:nvSpPr>
        <p:spPr>
          <a:xfrm>
            <a:off x="1907704" y="1700808"/>
            <a:ext cx="5184576" cy="2492990"/>
          </a:xfrm>
          <a:prstGeom prst="rect">
            <a:avLst/>
          </a:prstGeom>
          <a:noFill/>
        </p:spPr>
        <p:txBody>
          <a:bodyPr wrap="square" rtlCol="0">
            <a:spAutoFit/>
          </a:bodyPr>
          <a:lstStyle/>
          <a:p>
            <a:pPr algn="ctr"/>
            <a:r>
              <a:rPr lang="ar-SA" sz="6000" dirty="0">
                <a:solidFill>
                  <a:srgbClr val="00682F"/>
                </a:solidFill>
              </a:rPr>
              <a:t>الفصل الثالث:</a:t>
            </a:r>
          </a:p>
          <a:p>
            <a:pPr algn="ctr" rtl="1"/>
            <a:r>
              <a:rPr lang="ar-SA" sz="4800" b="1" dirty="0"/>
              <a:t>برنامج رسم المخططات (</a:t>
            </a:r>
            <a:r>
              <a:rPr lang="en-US" sz="4800" b="1" dirty="0"/>
              <a:t>Visio 2013</a:t>
            </a:r>
            <a:r>
              <a:rPr lang="ar-SA" sz="4800" b="1" dirty="0"/>
              <a:t>)</a:t>
            </a:r>
            <a:endParaRPr lang="en-US" sz="4800" b="1" dirty="0"/>
          </a:p>
        </p:txBody>
      </p:sp>
    </p:spTree>
    <p:extLst>
      <p:ext uri="{BB962C8B-B14F-4D97-AF65-F5344CB8AC3E}">
        <p14:creationId xmlns:p14="http://schemas.microsoft.com/office/powerpoint/2010/main" val="3142247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rtl="1"/>
            <a:r>
              <a:rPr lang="ar-SA" dirty="0">
                <a:solidFill>
                  <a:srgbClr val="FF2D2D"/>
                </a:solidFill>
              </a:rPr>
              <a:t>برنامج </a:t>
            </a:r>
            <a:r>
              <a:rPr lang="en-US" dirty="0">
                <a:solidFill>
                  <a:srgbClr val="FF2D2D"/>
                </a:solidFill>
              </a:rPr>
              <a:t>Visio</a:t>
            </a:r>
          </a:p>
        </p:txBody>
      </p:sp>
      <p:sp>
        <p:nvSpPr>
          <p:cNvPr id="4" name="عنصر نائب للمحتوى 3"/>
          <p:cNvSpPr>
            <a:spLocks noGrp="1"/>
          </p:cNvSpPr>
          <p:nvPr>
            <p:ph idx="1"/>
          </p:nvPr>
        </p:nvSpPr>
        <p:spPr/>
        <p:txBody>
          <a:bodyPr/>
          <a:lstStyle/>
          <a:p>
            <a:pPr algn="just" rtl="1">
              <a:spcAft>
                <a:spcPts val="1200"/>
              </a:spcAft>
            </a:pPr>
            <a:r>
              <a:rPr lang="ar-SA" sz="2800" dirty="0"/>
              <a:t>برنامج </a:t>
            </a:r>
            <a:r>
              <a:rPr lang="ar-SA" sz="2800" dirty="0" err="1"/>
              <a:t>فيزيو</a:t>
            </a:r>
            <a:r>
              <a:rPr lang="ar-SA" sz="2800" dirty="0"/>
              <a:t> (</a:t>
            </a:r>
            <a:r>
              <a:rPr lang="en-US" sz="2800" dirty="0">
                <a:solidFill>
                  <a:srgbClr val="FF2D2D"/>
                </a:solidFill>
              </a:rPr>
              <a:t>Visio</a:t>
            </a:r>
            <a:r>
              <a:rPr lang="ar-SA" sz="2800" dirty="0"/>
              <a:t>) أحد أشهر البرامج المتخصصة في رسم الأنواع المختلفة من المخططات في شتى المجالات. </a:t>
            </a:r>
          </a:p>
          <a:p>
            <a:pPr algn="just" rtl="1">
              <a:spcAft>
                <a:spcPts val="1200"/>
              </a:spcAft>
            </a:pPr>
            <a:r>
              <a:rPr lang="ar-SA" sz="2800" dirty="0"/>
              <a:t>يتمتع بالدقة العالية والسهولة في الأداء، ويُستخدَم في مجالات الأعمال كما يُستخدَم في مجالات الدراسات والأبحاث. </a:t>
            </a:r>
          </a:p>
          <a:p>
            <a:pPr algn="just" rtl="1">
              <a:spcAft>
                <a:spcPts val="1200"/>
              </a:spcAft>
            </a:pPr>
            <a:r>
              <a:rPr lang="ar-SA" sz="2800" dirty="0"/>
              <a:t>يحتوي </a:t>
            </a:r>
            <a:r>
              <a:rPr lang="ar-SA" sz="2800" dirty="0" err="1"/>
              <a:t>فيزيو</a:t>
            </a:r>
            <a:r>
              <a:rPr lang="ar-SA" sz="2800" dirty="0"/>
              <a:t> (</a:t>
            </a:r>
            <a:r>
              <a:rPr lang="en-US" sz="2800" dirty="0">
                <a:solidFill>
                  <a:srgbClr val="FF2D2D"/>
                </a:solidFill>
              </a:rPr>
              <a:t>Visio</a:t>
            </a:r>
            <a:r>
              <a:rPr lang="ar-SA" sz="2800" dirty="0"/>
              <a:t>) على العديد من الرسومات التي يمكن استخدامها أو إعادة تصميمها، مع إمكان إنشاء أشكالٍ جديدةٍ يمكن إعادة استخدامها.</a:t>
            </a:r>
            <a:endParaRPr lang="en-US" sz="2800" dirty="0"/>
          </a:p>
          <a:p>
            <a:pPr algn="just" rtl="1"/>
            <a:endParaRPr lang="en-US" dirty="0"/>
          </a:p>
        </p:txBody>
      </p:sp>
      <p:sp>
        <p:nvSpPr>
          <p:cNvPr id="2" name="عنصر نائب لرقم الشريحة 1"/>
          <p:cNvSpPr>
            <a:spLocks noGrp="1"/>
          </p:cNvSpPr>
          <p:nvPr>
            <p:ph type="sldNum" sz="quarter" idx="11"/>
          </p:nvPr>
        </p:nvSpPr>
        <p:spPr/>
        <p:txBody>
          <a:bodyPr/>
          <a:lstStyle/>
          <a:p>
            <a:pPr>
              <a:defRPr/>
            </a:pPr>
            <a:fld id="{ADFED11D-9027-4ADD-8697-4A5DB9E32ACD}" type="slidenum">
              <a:rPr lang="es-ES" altLang="ar-SA" smtClean="0"/>
              <a:pPr>
                <a:defRPr/>
              </a:pPr>
              <a:t>43</a:t>
            </a:fld>
            <a:endParaRPr lang="es-ES" altLang="ar-SA"/>
          </a:p>
        </p:txBody>
      </p:sp>
    </p:spTree>
    <p:extLst>
      <p:ext uri="{BB962C8B-B14F-4D97-AF65-F5344CB8AC3E}">
        <p14:creationId xmlns:p14="http://schemas.microsoft.com/office/powerpoint/2010/main" val="205136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القوالب</a:t>
            </a:r>
            <a:endParaRPr lang="en-US" dirty="0">
              <a:solidFill>
                <a:srgbClr val="FF2D2D"/>
              </a:solidFill>
            </a:endParaRPr>
          </a:p>
        </p:txBody>
      </p:sp>
      <p:sp>
        <p:nvSpPr>
          <p:cNvPr id="3" name="عنصر نائب للمحتوى 2"/>
          <p:cNvSpPr>
            <a:spLocks noGrp="1"/>
          </p:cNvSpPr>
          <p:nvPr>
            <p:ph idx="1"/>
          </p:nvPr>
        </p:nvSpPr>
        <p:spPr/>
        <p:txBody>
          <a:bodyPr/>
          <a:lstStyle/>
          <a:p>
            <a:pPr algn="just" rtl="1">
              <a:spcAft>
                <a:spcPts val="1200"/>
              </a:spcAft>
            </a:pPr>
            <a:r>
              <a:rPr lang="ar-SA" sz="2800" dirty="0"/>
              <a:t>القالب هو ملف رسم يحوي صفحة رسمٍ واحدة ومجموعةً من صفحات </a:t>
            </a:r>
            <a:r>
              <a:rPr lang="ar-SA" sz="2800" dirty="0" err="1"/>
              <a:t>الإستنسل</a:t>
            </a:r>
            <a:r>
              <a:rPr lang="ar-SA" sz="2800" dirty="0"/>
              <a:t> (التي يستخدمها المصمم في تنفيذ الرسم المطلوب). </a:t>
            </a:r>
            <a:endParaRPr lang="en-US" sz="2800" dirty="0"/>
          </a:p>
          <a:p>
            <a:pPr algn="just" rtl="1">
              <a:spcAft>
                <a:spcPts val="1200"/>
              </a:spcAft>
            </a:pPr>
            <a:r>
              <a:rPr lang="ar-SA" sz="2800" dirty="0"/>
              <a:t>ويمكن أن لا يشتمل القالب على أي صفحات </a:t>
            </a:r>
            <a:r>
              <a:rPr lang="ar-SA" sz="2800" dirty="0" err="1"/>
              <a:t>إستنسل</a:t>
            </a:r>
            <a:r>
              <a:rPr lang="ar-SA" sz="2800" dirty="0"/>
              <a:t> كما هو الحال في القالب "رسم فارغ".</a:t>
            </a:r>
            <a:endParaRPr lang="en-US" sz="2800" dirty="0"/>
          </a:p>
          <a:p>
            <a:pPr marL="0" indent="0" algn="just" rtl="1">
              <a:buNone/>
            </a:pPr>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44</a:t>
            </a:fld>
            <a:endParaRPr lang="es-ES" altLang="ar-SA"/>
          </a:p>
        </p:txBody>
      </p:sp>
      <p:sp>
        <p:nvSpPr>
          <p:cNvPr id="5"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1"/>
          <p:cNvGrpSpPr>
            <a:grpSpLocks/>
          </p:cNvGrpSpPr>
          <p:nvPr/>
        </p:nvGrpSpPr>
        <p:grpSpPr bwMode="auto">
          <a:xfrm>
            <a:off x="611560" y="3717032"/>
            <a:ext cx="4248472" cy="2468116"/>
            <a:chOff x="2159" y="1473"/>
            <a:chExt cx="8005" cy="5272"/>
          </a:xfrm>
        </p:grpSpPr>
        <p:pic>
          <p:nvPicPr>
            <p:cNvPr id="15367" name="Picture 7" descr="Screenshot_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7" y="1473"/>
              <a:ext cx="3606" cy="196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Screenshot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 y="2331"/>
              <a:ext cx="3619" cy="1828"/>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Screenshot_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33846">
              <a:off x="5921" y="2627"/>
              <a:ext cx="3619" cy="190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creenshot_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 y="3504"/>
              <a:ext cx="3619" cy="1928"/>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Screenshot_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61275">
              <a:off x="6558" y="4331"/>
              <a:ext cx="3606" cy="196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Screenshot_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5" y="4779"/>
              <a:ext cx="3606" cy="19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4208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1"/>
            <a:r>
              <a:rPr lang="ar-SA" dirty="0"/>
              <a:t>فتح تطبيق </a:t>
            </a:r>
            <a:r>
              <a:rPr lang="en-US" dirty="0">
                <a:solidFill>
                  <a:srgbClr val="FF2D2D"/>
                </a:solidFill>
              </a:rPr>
              <a:t>Visio</a:t>
            </a:r>
          </a:p>
        </p:txBody>
      </p:sp>
      <p:sp>
        <p:nvSpPr>
          <p:cNvPr id="3" name="عنصر نائب للمحتوى 2"/>
          <p:cNvSpPr>
            <a:spLocks noGrp="1"/>
          </p:cNvSpPr>
          <p:nvPr>
            <p:ph idx="1"/>
          </p:nvPr>
        </p:nvSpPr>
        <p:spPr/>
        <p:txBody>
          <a:bodyPr/>
          <a:lstStyle/>
          <a:p>
            <a:pPr marL="514350" lvl="0" indent="-514350" algn="r" rtl="1">
              <a:buFont typeface="+mj-lt"/>
              <a:buAutoNum type="arabicPeriod"/>
            </a:pPr>
            <a:r>
              <a:rPr lang="ar-SA" dirty="0"/>
              <a:t>انقر على زر "قائمة ويندوز" (ابدأ) من شريط المهام.</a:t>
            </a:r>
            <a:endParaRPr lang="en-US" dirty="0"/>
          </a:p>
          <a:p>
            <a:pPr marL="514350" lvl="0" indent="-514350" algn="r" rtl="1">
              <a:buFont typeface="+mj-lt"/>
              <a:buAutoNum type="arabicPeriod"/>
            </a:pPr>
            <a:r>
              <a:rPr lang="ar-SA" dirty="0"/>
              <a:t>الضغط على مجلد </a:t>
            </a:r>
            <a:r>
              <a:rPr lang="en-US" dirty="0">
                <a:solidFill>
                  <a:srgbClr val="FF2D2D"/>
                </a:solidFill>
              </a:rPr>
              <a:t>Microsoft Office</a:t>
            </a:r>
            <a:r>
              <a:rPr lang="ar-SA" dirty="0">
                <a:solidFill>
                  <a:srgbClr val="FF2D2D"/>
                </a:solidFill>
              </a:rPr>
              <a:t> </a:t>
            </a:r>
            <a:r>
              <a:rPr lang="ar-SA" dirty="0"/>
              <a:t>لتظهر مجموعة البرامج والتي منها برنامج </a:t>
            </a:r>
            <a:r>
              <a:rPr lang="en-US" dirty="0"/>
              <a:t>Visio</a:t>
            </a:r>
            <a:r>
              <a:rPr lang="ar-SA" dirty="0"/>
              <a:t>.</a:t>
            </a:r>
            <a:endParaRPr lang="en-US" dirty="0"/>
          </a:p>
          <a:p>
            <a:pPr marL="514350" indent="-514350" algn="r" rtl="1">
              <a:buFont typeface="+mj-lt"/>
              <a:buAutoNum type="arabicPeriod"/>
            </a:pPr>
            <a:r>
              <a:rPr lang="ar-SA" dirty="0"/>
              <a:t>النقر على </a:t>
            </a:r>
            <a:r>
              <a:rPr lang="en-US" dirty="0">
                <a:solidFill>
                  <a:srgbClr val="FF2D2D"/>
                </a:solidFill>
              </a:rPr>
              <a:t>Visio 2013 </a:t>
            </a:r>
            <a:r>
              <a:rPr lang="ar-SA" dirty="0"/>
              <a:t>.</a:t>
            </a:r>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45</a:t>
            </a:fld>
            <a:endParaRPr lang="es-ES" altLang="ar-SA"/>
          </a:p>
        </p:txBody>
      </p:sp>
      <p:pic>
        <p:nvPicPr>
          <p:cNvPr id="16386" name="Picture 2" descr="open vis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429000"/>
            <a:ext cx="385025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150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فتح ملف جديد</a:t>
            </a:r>
            <a:endParaRPr lang="en-US" dirty="0">
              <a:solidFill>
                <a:srgbClr val="FF2D2D"/>
              </a:solidFill>
            </a:endParaRPr>
          </a:p>
        </p:txBody>
      </p:sp>
      <p:sp>
        <p:nvSpPr>
          <p:cNvPr id="3" name="عنصر نائب للمحتوى 2"/>
          <p:cNvSpPr>
            <a:spLocks noGrp="1"/>
          </p:cNvSpPr>
          <p:nvPr>
            <p:ph idx="1"/>
          </p:nvPr>
        </p:nvSpPr>
        <p:spPr/>
        <p:txBody>
          <a:bodyPr/>
          <a:lstStyle/>
          <a:p>
            <a:pPr marL="514350" lvl="0" indent="-514350" algn="r" rtl="1">
              <a:buFont typeface="+mj-lt"/>
              <a:buAutoNum type="arabicPeriod"/>
            </a:pPr>
            <a:r>
              <a:rPr lang="ar-SA" dirty="0"/>
              <a:t>فتح قائمة "ملف".</a:t>
            </a:r>
            <a:endParaRPr lang="en-US" dirty="0"/>
          </a:p>
          <a:p>
            <a:pPr marL="514350" indent="-514350" algn="r" rtl="1">
              <a:buFont typeface="+mj-lt"/>
              <a:buAutoNum type="arabicPeriod"/>
            </a:pPr>
            <a:r>
              <a:rPr lang="ar-SA" dirty="0"/>
              <a:t>اختيار "جديد" لتظهر شاشة الاختيار "جديد" التي تمكِّنك من اختيار أحد القوالب.</a:t>
            </a:r>
          </a:p>
          <a:p>
            <a:pPr marL="0" indent="0" algn="r" rtl="1">
              <a:buNone/>
            </a:pPr>
            <a:r>
              <a:rPr lang="ar-SA" dirty="0"/>
              <a:t> </a:t>
            </a:r>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46</a:t>
            </a:fld>
            <a:endParaRPr lang="es-ES" altLang="ar-SA"/>
          </a:p>
        </p:txBody>
      </p:sp>
      <p:pic>
        <p:nvPicPr>
          <p:cNvPr id="17410" name="Picture 4" descr="C:\Users\Anas\AppData\Local\Microsoft\Windows\INetCache\Content.Word\Screenshot_1 Tem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852936"/>
            <a:ext cx="4490467" cy="31873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48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فتح ملف جديد-2</a:t>
            </a:r>
            <a:endParaRPr lang="en-US" dirty="0">
              <a:solidFill>
                <a:srgbClr val="FF2D2D"/>
              </a:solidFill>
            </a:endParaRPr>
          </a:p>
        </p:txBody>
      </p:sp>
      <p:sp>
        <p:nvSpPr>
          <p:cNvPr id="3" name="عنصر نائب للمحتوى 2"/>
          <p:cNvSpPr>
            <a:spLocks noGrp="1"/>
          </p:cNvSpPr>
          <p:nvPr>
            <p:ph idx="1"/>
          </p:nvPr>
        </p:nvSpPr>
        <p:spPr/>
        <p:txBody>
          <a:bodyPr/>
          <a:lstStyle/>
          <a:p>
            <a:pPr marL="0" indent="0" algn="just" rtl="1">
              <a:buNone/>
            </a:pPr>
            <a:r>
              <a:rPr lang="ar-SA" dirty="0"/>
              <a:t>3. اختيار أحد القوالب تبعًا لنوع الرسم المطلوب (مثال "رسم تخطيطي أساسي") فتظهر نافذة تأكيد إنشاء مستند جديد من هذا القالب، وتحوي هذه النافذة وصفًا تعريفيًّا مختصرًا للقالب. </a:t>
            </a:r>
          </a:p>
          <a:p>
            <a:pPr marL="0" indent="0" algn="just" rtl="1">
              <a:buNone/>
            </a:pPr>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47</a:t>
            </a:fld>
            <a:endParaRPr lang="es-ES" altLang="ar-SA"/>
          </a:p>
        </p:txBody>
      </p:sp>
      <p:pic>
        <p:nvPicPr>
          <p:cNvPr id="18434" name="Picture 15" descr="C:\Users\Anas\AppData\Local\Microsoft\Windows\INetCache\Content.Word\1.bmp"/>
          <p:cNvPicPr>
            <a:picLocks noChangeAspect="1" noChangeArrowheads="1"/>
          </p:cNvPicPr>
          <p:nvPr/>
        </p:nvPicPr>
        <p:blipFill>
          <a:blip r:embed="rId2">
            <a:extLst>
              <a:ext uri="{28A0092B-C50C-407E-A947-70E740481C1C}">
                <a14:useLocalDpi xmlns:a14="http://schemas.microsoft.com/office/drawing/2010/main" val="0"/>
              </a:ext>
            </a:extLst>
          </a:blip>
          <a:srcRect r="1578"/>
          <a:stretch>
            <a:fillRect/>
          </a:stretch>
        </p:blipFill>
        <p:spPr bwMode="auto">
          <a:xfrm>
            <a:off x="2123728" y="3402368"/>
            <a:ext cx="4771043" cy="228748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057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صفحات </a:t>
            </a:r>
            <a:r>
              <a:rPr lang="ar-SA" dirty="0" err="1">
                <a:solidFill>
                  <a:srgbClr val="FF2D2D"/>
                </a:solidFill>
              </a:rPr>
              <a:t>الإستنسل</a:t>
            </a:r>
            <a:endParaRPr lang="en-US" dirty="0">
              <a:solidFill>
                <a:srgbClr val="FF2D2D"/>
              </a:solidFill>
            </a:endParaRPr>
          </a:p>
        </p:txBody>
      </p:sp>
      <p:sp>
        <p:nvSpPr>
          <p:cNvPr id="3" name="عنصر نائب للمحتوى 2"/>
          <p:cNvSpPr>
            <a:spLocks noGrp="1"/>
          </p:cNvSpPr>
          <p:nvPr>
            <p:ph idx="1"/>
          </p:nvPr>
        </p:nvSpPr>
        <p:spPr/>
        <p:txBody>
          <a:bodyPr/>
          <a:lstStyle/>
          <a:p>
            <a:pPr algn="just" rtl="1">
              <a:spcAft>
                <a:spcPts val="1200"/>
              </a:spcAft>
            </a:pPr>
            <a:r>
              <a:rPr lang="ar-SA" dirty="0"/>
              <a:t>صفحات </a:t>
            </a:r>
            <a:r>
              <a:rPr lang="ar-SA" dirty="0" err="1"/>
              <a:t>الإستنسل</a:t>
            </a:r>
            <a:r>
              <a:rPr lang="ar-SA" dirty="0"/>
              <a:t> هي </a:t>
            </a:r>
            <a:r>
              <a:rPr lang="ar-SA" sz="2800" dirty="0"/>
              <a:t>صفحاتٌ تحوي مجموعةً متجانسةً من الأشكال في كل صفحة (والتي سيتم استخدامها في الرسم).</a:t>
            </a:r>
          </a:p>
          <a:p>
            <a:pPr algn="just" rtl="1">
              <a:spcAft>
                <a:spcPts val="1200"/>
              </a:spcAft>
            </a:pPr>
            <a:r>
              <a:rPr lang="ar-SA" sz="2800" dirty="0"/>
              <a:t>كل صفحة من صفحات </a:t>
            </a:r>
            <a:r>
              <a:rPr lang="ar-SA" sz="2800" dirty="0" err="1"/>
              <a:t>الإستنسل</a:t>
            </a:r>
            <a:r>
              <a:rPr lang="ar-SA" sz="2800" dirty="0"/>
              <a:t> تختص بمجال معين من مجالات الأعمال والرسومات، لذا من المهم التعرف عليها وعلى أسماء الأشكال المستخدمة في كل منها. </a:t>
            </a:r>
          </a:p>
          <a:p>
            <a:pPr algn="just" rtl="1">
              <a:spcAft>
                <a:spcPts val="1200"/>
              </a:spcAft>
            </a:pPr>
            <a:r>
              <a:rPr lang="ar-SA" sz="2800" dirty="0"/>
              <a:t>تظهر صفحات </a:t>
            </a:r>
            <a:r>
              <a:rPr lang="ar-SA" sz="2800" dirty="0" err="1"/>
              <a:t>الإستنسل</a:t>
            </a:r>
            <a:r>
              <a:rPr lang="ar-SA" sz="2800" dirty="0"/>
              <a:t> داخل نافذة الأشكال يسار الشاشة تحت عنوان قوالب </a:t>
            </a:r>
            <a:r>
              <a:rPr lang="ar-SA" sz="2800" dirty="0" err="1"/>
              <a:t>الإستنسل</a:t>
            </a:r>
            <a:r>
              <a:rPr lang="ar-SA" sz="2800" dirty="0"/>
              <a:t>. عند اختيار صفحة معينة من هذه الصفحات تظهر الأشكال في الجزء السفلي من النافذة.</a:t>
            </a:r>
            <a:endParaRPr lang="en-US" sz="2800" dirty="0"/>
          </a:p>
          <a:p>
            <a:pPr algn="r" rtl="1"/>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48</a:t>
            </a:fld>
            <a:endParaRPr lang="es-ES" altLang="ar-SA"/>
          </a:p>
        </p:txBody>
      </p:sp>
    </p:spTree>
    <p:extLst>
      <p:ext uri="{BB962C8B-B14F-4D97-AF65-F5344CB8AC3E}">
        <p14:creationId xmlns:p14="http://schemas.microsoft.com/office/powerpoint/2010/main" val="4202525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نافذة الأشكال</a:t>
            </a:r>
            <a:endParaRPr lang="en-US" dirty="0">
              <a:solidFill>
                <a:srgbClr val="FF2D2D"/>
              </a:solidFill>
            </a:endParaRPr>
          </a:p>
        </p:txBody>
      </p:sp>
      <p:sp>
        <p:nvSpPr>
          <p:cNvPr id="3" name="عنصر نائب للمحتوى 2"/>
          <p:cNvSpPr>
            <a:spLocks noGrp="1"/>
          </p:cNvSpPr>
          <p:nvPr>
            <p:ph idx="1"/>
          </p:nvPr>
        </p:nvSpPr>
        <p:spPr/>
        <p:txBody>
          <a:bodyPr/>
          <a:lstStyle/>
          <a:p>
            <a:endParaRPr lang="en-US"/>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49</a:t>
            </a:fld>
            <a:endParaRPr lang="es-ES" altLang="ar-SA"/>
          </a:p>
        </p:txBody>
      </p:sp>
      <p:pic>
        <p:nvPicPr>
          <p:cNvPr id="194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922240"/>
            <a:ext cx="3068528" cy="393903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43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صر نائب لرقم الشريحة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C73E6E-18A4-4030-9D52-C6C5DF126907}" type="slidenum">
              <a:rPr lang="es-ES" altLang="ar-SA" sz="1400" smtClean="0"/>
              <a:pPr>
                <a:spcBef>
                  <a:spcPct val="0"/>
                </a:spcBef>
                <a:buFontTx/>
                <a:buNone/>
              </a:pPr>
              <a:t>5</a:t>
            </a:fld>
            <a:endParaRPr lang="es-ES" altLang="ar-SA" sz="1400"/>
          </a:p>
        </p:txBody>
      </p:sp>
      <p:sp>
        <p:nvSpPr>
          <p:cNvPr id="3" name="عنصر نائب للمحتوى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defRPr/>
            </a:pPr>
            <a:r>
              <a:rPr lang="ar-SA" kern="0" dirty="0"/>
              <a:t>منهجية الخطوات الست هي إحدى طرق حل المشكلات التي تعتمد على التحسين المستمر وضبط الحل بما يلائم التحديات المستقبلية.</a:t>
            </a:r>
          </a:p>
          <a:p>
            <a:pPr algn="just" rtl="1">
              <a:defRPr/>
            </a:pPr>
            <a:r>
              <a:rPr lang="ar-SA" kern="0" dirty="0"/>
              <a:t>منهجية حل المشكلة (بشكل عام) هي الخطوات التي يتبعها الشخص في البحث والتفكير لإيجاد حل، أو مجموعة حلول، للمشكلة المطروحة.</a:t>
            </a:r>
            <a:endParaRPr lang="en-US" kern="0" dirty="0"/>
          </a:p>
          <a:p>
            <a:pPr algn="just" rtl="1">
              <a:defRPr/>
            </a:pPr>
            <a:r>
              <a:rPr lang="ar-SA" kern="0" dirty="0"/>
              <a:t>بعض المشكلات لها حل مباشر، وبعضها لا يكون حلها مباشرًا.</a:t>
            </a:r>
          </a:p>
          <a:p>
            <a:pPr algn="just" rtl="1">
              <a:defRPr/>
            </a:pPr>
            <a:endParaRPr lang="ar-SA" kern="0" dirty="0"/>
          </a:p>
          <a:p>
            <a:pPr algn="just" rtl="1">
              <a:defRPr/>
            </a:pPr>
            <a:endParaRPr lang="en-US" kern="0" dirty="0"/>
          </a:p>
        </p:txBody>
      </p:sp>
      <p:sp>
        <p:nvSpPr>
          <p:cNvPr id="4" name="عنوان 1"/>
          <p:cNvSpPr txBox="1">
            <a:spLocks/>
          </p:cNvSpPr>
          <p:nvPr/>
        </p:nvSpPr>
        <p:spPr>
          <a:xfrm>
            <a:off x="457200" y="48577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منهجية الخطوات الست </a:t>
            </a:r>
            <a:endParaRPr lang="en-US" kern="0"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br>
              <a:rPr lang="ar-SA" sz="4000" dirty="0">
                <a:solidFill>
                  <a:srgbClr val="FF2D2D"/>
                </a:solidFill>
              </a:rPr>
            </a:br>
            <a:r>
              <a:rPr lang="ar-SA" sz="4000" dirty="0">
                <a:solidFill>
                  <a:srgbClr val="FF2D2D"/>
                </a:solidFill>
              </a:rPr>
              <a:t>إضافة صفحات </a:t>
            </a:r>
            <a:r>
              <a:rPr lang="ar-SA" sz="4000" dirty="0" err="1">
                <a:solidFill>
                  <a:srgbClr val="FF2D2D"/>
                </a:solidFill>
              </a:rPr>
              <a:t>إستنسل</a:t>
            </a:r>
            <a:r>
              <a:rPr lang="ar-SA" sz="4000" dirty="0">
                <a:solidFill>
                  <a:srgbClr val="FF2D2D"/>
                </a:solidFill>
              </a:rPr>
              <a:t> للملف الحالي</a:t>
            </a:r>
            <a:br>
              <a:rPr lang="en-US" sz="4000" dirty="0">
                <a:solidFill>
                  <a:srgbClr val="FF2D2D"/>
                </a:solidFill>
              </a:rPr>
            </a:br>
            <a:endParaRPr lang="en-US" sz="4000" dirty="0">
              <a:solidFill>
                <a:srgbClr val="FF2D2D"/>
              </a:solidFill>
            </a:endParaRPr>
          </a:p>
        </p:txBody>
      </p:sp>
      <p:sp>
        <p:nvSpPr>
          <p:cNvPr id="3" name="عنصر نائب للمحتوى 2"/>
          <p:cNvSpPr>
            <a:spLocks noGrp="1"/>
          </p:cNvSpPr>
          <p:nvPr>
            <p:ph idx="1"/>
          </p:nvPr>
        </p:nvSpPr>
        <p:spPr/>
        <p:txBody>
          <a:bodyPr/>
          <a:lstStyle/>
          <a:p>
            <a:pPr marL="514350" lvl="0" indent="-514350" algn="just" rtl="1">
              <a:buFont typeface="+mj-lt"/>
              <a:buAutoNum type="arabicPeriod"/>
            </a:pPr>
            <a:r>
              <a:rPr lang="ar-SA" sz="2800" dirty="0"/>
              <a:t>اختيار "مزيد من الأشكال" من نافذة "الأشكال" (الموجودة يسار الشاشة) لتظهر قائمة تحوي صفحات </a:t>
            </a:r>
            <a:r>
              <a:rPr lang="ar-SA" sz="2800" dirty="0" err="1"/>
              <a:t>إستنسل</a:t>
            </a:r>
            <a:r>
              <a:rPr lang="ar-SA" sz="2800" dirty="0"/>
              <a:t> مصنفة كفئات. </a:t>
            </a:r>
            <a:endParaRPr lang="en-US" sz="2800" dirty="0"/>
          </a:p>
          <a:p>
            <a:pPr marL="514350" lvl="0" indent="-514350" algn="just" rtl="1">
              <a:buFont typeface="+mj-lt"/>
              <a:buAutoNum type="arabicPeriod"/>
            </a:pPr>
            <a:r>
              <a:rPr lang="ar-SA" sz="2800" dirty="0"/>
              <a:t>اختيار الصفحات المطلوب إضافتها من داخل قائمة الفئات.</a:t>
            </a:r>
            <a:endParaRPr lang="en-US" sz="2800" dirty="0"/>
          </a:p>
          <a:p>
            <a:pPr marL="514350" indent="-514350" algn="just" rtl="1">
              <a:buFont typeface="+mj-lt"/>
              <a:buAutoNum type="arabicPeriod"/>
            </a:pPr>
            <a:endParaRPr lang="en-US" sz="2800"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50</a:t>
            </a:fld>
            <a:endParaRPr lang="es-ES" altLang="ar-SA"/>
          </a:p>
        </p:txBody>
      </p:sp>
      <p:pic>
        <p:nvPicPr>
          <p:cNvPr id="20484" name="Picture 19" descr="C:\Users\Anas\AppData\Local\Microsoft\Windows\INetCache\Content.Word\more shapes.bmp"/>
          <p:cNvPicPr>
            <a:picLocks noChangeAspect="1" noChangeArrowheads="1"/>
          </p:cNvPicPr>
          <p:nvPr/>
        </p:nvPicPr>
        <p:blipFill>
          <a:blip r:embed="rId2">
            <a:extLst>
              <a:ext uri="{28A0092B-C50C-407E-A947-70E740481C1C}">
                <a14:useLocalDpi xmlns:a14="http://schemas.microsoft.com/office/drawing/2010/main" val="0"/>
              </a:ext>
            </a:extLst>
          </a:blip>
          <a:srcRect b="8829"/>
          <a:stretch>
            <a:fillRect/>
          </a:stretch>
        </p:blipFill>
        <p:spPr bwMode="auto">
          <a:xfrm>
            <a:off x="4786769" y="3274217"/>
            <a:ext cx="2758036" cy="293225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20" descr="C:\Users\Anas\AppData\Local\Microsoft\Windows\INetCache\Content.Word\أشكال أدوات الرسم.bmp"/>
          <p:cNvPicPr>
            <a:picLocks noChangeAspect="1" noChangeArrowheads="1"/>
          </p:cNvPicPr>
          <p:nvPr/>
        </p:nvPicPr>
        <p:blipFill>
          <a:blip r:embed="rId3">
            <a:extLst>
              <a:ext uri="{28A0092B-C50C-407E-A947-70E740481C1C}">
                <a14:useLocalDpi xmlns:a14="http://schemas.microsoft.com/office/drawing/2010/main" val="0"/>
              </a:ext>
            </a:extLst>
          </a:blip>
          <a:srcRect b="1801"/>
          <a:stretch>
            <a:fillRect/>
          </a:stretch>
        </p:blipFill>
        <p:spPr bwMode="auto">
          <a:xfrm>
            <a:off x="1331641" y="3243451"/>
            <a:ext cx="2520000" cy="296301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07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br>
              <a:rPr lang="ar-SA" sz="4000" dirty="0">
                <a:solidFill>
                  <a:srgbClr val="FF2D2D"/>
                </a:solidFill>
              </a:rPr>
            </a:br>
            <a:r>
              <a:rPr lang="ar-SA" sz="4000" dirty="0">
                <a:solidFill>
                  <a:srgbClr val="FF2D2D"/>
                </a:solidFill>
              </a:rPr>
              <a:t>البحث عن الأشكال في صفحات </a:t>
            </a:r>
            <a:r>
              <a:rPr lang="ar-SA" sz="4000" dirty="0" err="1">
                <a:solidFill>
                  <a:srgbClr val="FF2D2D"/>
                </a:solidFill>
              </a:rPr>
              <a:t>الإستنسل</a:t>
            </a:r>
            <a:br>
              <a:rPr lang="en-US" sz="4000" dirty="0">
                <a:solidFill>
                  <a:srgbClr val="FF2D2D"/>
                </a:solidFill>
              </a:rPr>
            </a:br>
            <a:endParaRPr lang="en-US" sz="4000" dirty="0">
              <a:solidFill>
                <a:srgbClr val="FF2D2D"/>
              </a:solidFill>
            </a:endParaRPr>
          </a:p>
        </p:txBody>
      </p:sp>
      <p:sp>
        <p:nvSpPr>
          <p:cNvPr id="3" name="عنصر نائب للمحتوى 2"/>
          <p:cNvSpPr>
            <a:spLocks noGrp="1"/>
          </p:cNvSpPr>
          <p:nvPr>
            <p:ph idx="1"/>
          </p:nvPr>
        </p:nvSpPr>
        <p:spPr/>
        <p:txBody>
          <a:bodyPr/>
          <a:lstStyle/>
          <a:p>
            <a:pPr marL="514350" lvl="0" indent="-514350" algn="just" rtl="1">
              <a:buFont typeface="+mj-lt"/>
              <a:buAutoNum type="arabicPeriod"/>
            </a:pPr>
            <a:r>
              <a:rPr lang="ar-SA" dirty="0"/>
              <a:t>نختار كلمة "بحث" بدلاً من "قوالب </a:t>
            </a:r>
            <a:r>
              <a:rPr lang="ar-SA" dirty="0" err="1"/>
              <a:t>الاستنسل</a:t>
            </a:r>
            <a:r>
              <a:rPr lang="ar-SA" dirty="0"/>
              <a:t>" داخل نافذة "الأشكال".</a:t>
            </a:r>
            <a:endParaRPr lang="en-US" dirty="0"/>
          </a:p>
          <a:p>
            <a:pPr marL="514350" lvl="0" indent="-514350" algn="just" rtl="1">
              <a:buFont typeface="+mj-lt"/>
              <a:buAutoNum type="arabicPeriod"/>
            </a:pPr>
            <a:r>
              <a:rPr lang="ar-SA" dirty="0"/>
              <a:t>نكتب اسم الشكل المطلوب البحث عنه داخل مربع البحث.</a:t>
            </a:r>
          </a:p>
          <a:p>
            <a:pPr marL="514350" lvl="0" indent="-514350" algn="just" rtl="1">
              <a:buFont typeface="+mj-lt"/>
              <a:buAutoNum type="arabicPeriod"/>
            </a:pPr>
            <a:r>
              <a:rPr lang="ar-SA" dirty="0"/>
              <a:t>اختيار العنصر الملائم ونقله إلى صفحة الرسم. </a:t>
            </a:r>
            <a:endParaRPr lang="en-US" dirty="0"/>
          </a:p>
          <a:p>
            <a:pPr marL="514350" indent="-514350" algn="just">
              <a:buFont typeface="+mj-lt"/>
              <a:buAutoNum type="arabicPeriod"/>
            </a:pPr>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51</a:t>
            </a:fld>
            <a:endParaRPr lang="es-ES" altLang="ar-SA"/>
          </a:p>
        </p:txBody>
      </p:sp>
      <p:pic>
        <p:nvPicPr>
          <p:cNvPr id="21506" name="Picture 1" descr="C:\Users\Anas\AppData\Local\Microsoft\Windows\INetCache\Content.Word\Screenshot_1 shape search.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422480"/>
            <a:ext cx="1440160" cy="255114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33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صفحات الرسم</a:t>
            </a:r>
            <a:endParaRPr lang="en-US" dirty="0">
              <a:solidFill>
                <a:srgbClr val="FF2D2D"/>
              </a:solidFill>
            </a:endParaRPr>
          </a:p>
        </p:txBody>
      </p:sp>
      <p:sp>
        <p:nvSpPr>
          <p:cNvPr id="3" name="عنصر نائب للمحتوى 2"/>
          <p:cNvSpPr>
            <a:spLocks noGrp="1"/>
          </p:cNvSpPr>
          <p:nvPr>
            <p:ph idx="1"/>
          </p:nvPr>
        </p:nvSpPr>
        <p:spPr/>
        <p:txBody>
          <a:bodyPr/>
          <a:lstStyle/>
          <a:p>
            <a:pPr algn="r" rtl="1"/>
            <a:r>
              <a:rPr lang="ar-SA" dirty="0"/>
              <a:t>يحتوي الملف بصورة مبدئية على صفحة واحدة كما تلاحظ.</a:t>
            </a:r>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52</a:t>
            </a:fld>
            <a:endParaRPr lang="es-ES" altLang="ar-SA"/>
          </a:p>
        </p:txBody>
      </p:sp>
      <p:pic>
        <p:nvPicPr>
          <p:cNvPr id="22530" name="Picture 21" descr="C:\Users\Anas\AppData\Local\Microsoft\Windows\INetCache\Content.Word\page 1 of 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27660"/>
            <a:ext cx="4032448" cy="172819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63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إضافة صفحة جديدة</a:t>
            </a:r>
            <a:endParaRPr lang="en-US" dirty="0">
              <a:solidFill>
                <a:srgbClr val="FF2D2D"/>
              </a:solidFill>
            </a:endParaRPr>
          </a:p>
        </p:txBody>
      </p:sp>
      <p:sp>
        <p:nvSpPr>
          <p:cNvPr id="3" name="عنصر نائب للمحتوى 2"/>
          <p:cNvSpPr>
            <a:spLocks noGrp="1"/>
          </p:cNvSpPr>
          <p:nvPr>
            <p:ph idx="1"/>
          </p:nvPr>
        </p:nvSpPr>
        <p:spPr/>
        <p:txBody>
          <a:bodyPr/>
          <a:lstStyle/>
          <a:p>
            <a:pPr algn="r" rtl="1"/>
            <a:r>
              <a:rPr lang="ar-SA" b="1" dirty="0">
                <a:solidFill>
                  <a:srgbClr val="009242"/>
                </a:solidFill>
              </a:rPr>
              <a:t>بإحدى طريقتين: </a:t>
            </a:r>
          </a:p>
          <a:p>
            <a:pPr marL="0" indent="0" algn="r" rtl="1">
              <a:buNone/>
            </a:pPr>
            <a:r>
              <a:rPr lang="ar-SA" dirty="0"/>
              <a:t>1. بالنقر على علامة " + " أسفل يسار الشاشة.</a:t>
            </a:r>
          </a:p>
          <a:p>
            <a:pPr marL="0" indent="0" algn="r" rtl="1">
              <a:buNone/>
            </a:pPr>
            <a:r>
              <a:rPr lang="ar-SA" dirty="0"/>
              <a:t>2. من التبويب «إدراج».</a:t>
            </a:r>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53</a:t>
            </a:fld>
            <a:endParaRPr lang="es-ES" altLang="ar-SA"/>
          </a:p>
        </p:txBody>
      </p:sp>
      <p:pic>
        <p:nvPicPr>
          <p:cNvPr id="23554" name="Picture 22" descr="C:\Users\Anas\AppData\Local\Microsoft\Windows\INetCache\Content.Word\new pag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975323"/>
            <a:ext cx="2009775" cy="16859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23" descr="C:\Users\Anas\AppData\Local\Microsoft\Windows\INetCache\Content.Word\2 page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308699"/>
            <a:ext cx="2743200" cy="1019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06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إعداد الصفحة</a:t>
            </a:r>
            <a:endParaRPr lang="en-US" dirty="0">
              <a:solidFill>
                <a:srgbClr val="FF2D2D"/>
              </a:solidFill>
            </a:endParaRPr>
          </a:p>
        </p:txBody>
      </p:sp>
      <p:sp>
        <p:nvSpPr>
          <p:cNvPr id="3" name="عنصر نائب للمحتوى 2"/>
          <p:cNvSpPr>
            <a:spLocks noGrp="1"/>
          </p:cNvSpPr>
          <p:nvPr>
            <p:ph idx="1"/>
          </p:nvPr>
        </p:nvSpPr>
        <p:spPr/>
        <p:txBody>
          <a:bodyPr/>
          <a:lstStyle/>
          <a:p>
            <a:pPr marL="514350" lvl="0" indent="-514350" algn="r" rtl="1">
              <a:buFont typeface="+mj-lt"/>
              <a:buAutoNum type="arabicPeriod"/>
            </a:pPr>
            <a:r>
              <a:rPr lang="ar-SA" sz="2800" dirty="0"/>
              <a:t>النقر على التبويب "</a:t>
            </a:r>
            <a:r>
              <a:rPr lang="ar-SA" sz="2800" b="1" dirty="0">
                <a:solidFill>
                  <a:srgbClr val="009242"/>
                </a:solidFill>
              </a:rPr>
              <a:t>تصميم</a:t>
            </a:r>
            <a:r>
              <a:rPr lang="ar-SA" sz="2800" dirty="0"/>
              <a:t>".</a:t>
            </a:r>
            <a:endParaRPr lang="en-US" sz="2800" dirty="0"/>
          </a:p>
          <a:p>
            <a:pPr marL="514350" lvl="0" indent="-514350" algn="just" rtl="1">
              <a:buFont typeface="+mj-lt"/>
              <a:buAutoNum type="arabicPeriod"/>
            </a:pPr>
            <a:r>
              <a:rPr lang="ar-SA" sz="2800" dirty="0"/>
              <a:t>ثم النقر على رمز القائمة في منطقة "إعداد الصفحة" كما هو مبيَّن في الشكل لتظهر نافذة الإعدادات والتي من خلالها يمكن التحكم في كلٍّ من: </a:t>
            </a:r>
            <a:r>
              <a:rPr lang="ar-SA" sz="2800" b="1" dirty="0">
                <a:solidFill>
                  <a:srgbClr val="009242"/>
                </a:solidFill>
              </a:rPr>
              <a:t>إعداد الطباعة، وحجم الصفحة، ومقياس الرسم، وخصائص الصفحة</a:t>
            </a:r>
            <a:r>
              <a:rPr lang="ar-SA" sz="2800" dirty="0"/>
              <a:t>.</a:t>
            </a:r>
            <a:endParaRPr lang="en-US" sz="2800" dirty="0"/>
          </a:p>
          <a:p>
            <a:pPr marL="514350" indent="-514350" algn="r" rtl="1">
              <a:buFont typeface="+mj-lt"/>
              <a:buAutoNum type="arabicPeriod"/>
            </a:pPr>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54</a:t>
            </a:fld>
            <a:endParaRPr lang="es-ES" altLang="ar-SA"/>
          </a:p>
        </p:txBody>
      </p:sp>
      <p:pic>
        <p:nvPicPr>
          <p:cNvPr id="24578" name="Picture 8" descr="C:\Users\Anas\AppData\Local\Microsoft\Windows\INetCache\Content.Word\page setup icon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89040"/>
            <a:ext cx="4250798" cy="202654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035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إعداد الطباعة</a:t>
            </a:r>
            <a:endParaRPr lang="en-US" dirty="0">
              <a:solidFill>
                <a:srgbClr val="FF2D2D"/>
              </a:solidFill>
            </a:endParaRPr>
          </a:p>
        </p:txBody>
      </p:sp>
      <p:sp>
        <p:nvSpPr>
          <p:cNvPr id="3" name="عنصر نائب للمحتوى 2"/>
          <p:cNvSpPr>
            <a:spLocks noGrp="1"/>
          </p:cNvSpPr>
          <p:nvPr>
            <p:ph idx="1"/>
          </p:nvPr>
        </p:nvSpPr>
        <p:spPr/>
        <p:txBody>
          <a:bodyPr/>
          <a:lstStyle/>
          <a:p>
            <a:pPr algn="just" rtl="1"/>
            <a:r>
              <a:rPr lang="ar-SA" sz="2800" dirty="0"/>
              <a:t>من "</a:t>
            </a:r>
            <a:r>
              <a:rPr lang="ar-SA" sz="2800" b="1" dirty="0">
                <a:solidFill>
                  <a:srgbClr val="00682F"/>
                </a:solidFill>
              </a:rPr>
              <a:t>إعداد الصفحة</a:t>
            </a:r>
            <a:r>
              <a:rPr lang="ar-SA" sz="2800" dirty="0"/>
              <a:t>" اختر "</a:t>
            </a:r>
            <a:r>
              <a:rPr lang="ar-SA" sz="2800" b="1" dirty="0">
                <a:solidFill>
                  <a:srgbClr val="00682F"/>
                </a:solidFill>
              </a:rPr>
              <a:t>إعداد الطباعة</a:t>
            </a:r>
            <a:r>
              <a:rPr lang="ar-SA" sz="2800" dirty="0"/>
              <a:t>"، ومن ثم يمكنك اختيار الإعدادات الملائمة للطباعة.</a:t>
            </a:r>
            <a:endParaRPr lang="en-US" sz="2800"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55</a:t>
            </a:fld>
            <a:endParaRPr lang="es-ES" altLang="ar-SA"/>
          </a:p>
        </p:txBody>
      </p:sp>
      <p:pic>
        <p:nvPicPr>
          <p:cNvPr id="256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80928"/>
            <a:ext cx="5934075" cy="3219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2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إعداد مقياس الرسم</a:t>
            </a:r>
            <a:endParaRPr lang="en-US" dirty="0">
              <a:solidFill>
                <a:srgbClr val="FF2D2D"/>
              </a:solidFill>
            </a:endParaRPr>
          </a:p>
        </p:txBody>
      </p:sp>
      <p:sp>
        <p:nvSpPr>
          <p:cNvPr id="3" name="عنصر نائب للمحتوى 2"/>
          <p:cNvSpPr>
            <a:spLocks noGrp="1"/>
          </p:cNvSpPr>
          <p:nvPr>
            <p:ph idx="1"/>
          </p:nvPr>
        </p:nvSpPr>
        <p:spPr/>
        <p:txBody>
          <a:bodyPr/>
          <a:lstStyle/>
          <a:p>
            <a:pPr algn="just" rtl="1"/>
            <a:r>
              <a:rPr lang="ar-SA" sz="2800" dirty="0"/>
              <a:t>من "</a:t>
            </a:r>
            <a:r>
              <a:rPr lang="ar-SA" sz="2800" b="1" dirty="0">
                <a:solidFill>
                  <a:srgbClr val="00682F"/>
                </a:solidFill>
              </a:rPr>
              <a:t>إعداد الصفحة</a:t>
            </a:r>
            <a:r>
              <a:rPr lang="ar-SA" sz="2800" dirty="0"/>
              <a:t>" اختر "</a:t>
            </a:r>
            <a:r>
              <a:rPr lang="ar-SA" sz="2800" b="1" dirty="0">
                <a:solidFill>
                  <a:srgbClr val="00682F"/>
                </a:solidFill>
              </a:rPr>
              <a:t>مقياس الرسم</a:t>
            </a:r>
            <a:r>
              <a:rPr lang="ar-SA" sz="2800" dirty="0"/>
              <a:t>"، ومن ثم يمكنك اختيار الإعدادات الملائمة لمقياس الرسم.</a:t>
            </a:r>
            <a:endParaRPr lang="en-US" sz="2800" dirty="0"/>
          </a:p>
          <a:p>
            <a:pPr algn="r" rtl="1"/>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56</a:t>
            </a:fld>
            <a:endParaRPr lang="es-ES" altLang="ar-SA"/>
          </a:p>
        </p:txBody>
      </p:sp>
      <p:pic>
        <p:nvPicPr>
          <p:cNvPr id="26626" name="Picture 37" descr="A screenshot of a social media post&#10;&#10;Description generated with very high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80928"/>
            <a:ext cx="5943600" cy="32480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640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ضبط وحدات القياس</a:t>
            </a:r>
            <a:endParaRPr lang="en-US" dirty="0">
              <a:solidFill>
                <a:srgbClr val="FF2D2D"/>
              </a:solidFill>
            </a:endParaRPr>
          </a:p>
        </p:txBody>
      </p:sp>
      <p:sp>
        <p:nvSpPr>
          <p:cNvPr id="3" name="عنصر نائب للمحتوى 2"/>
          <p:cNvSpPr>
            <a:spLocks noGrp="1"/>
          </p:cNvSpPr>
          <p:nvPr>
            <p:ph idx="1"/>
          </p:nvPr>
        </p:nvSpPr>
        <p:spPr/>
        <p:txBody>
          <a:bodyPr/>
          <a:lstStyle/>
          <a:p>
            <a:pPr marL="514350" lvl="0" indent="-514350" algn="r" rtl="1">
              <a:buFont typeface="+mj-lt"/>
              <a:buAutoNum type="arabicPeriod"/>
            </a:pPr>
            <a:r>
              <a:rPr lang="ar-SA" sz="2800" dirty="0"/>
              <a:t>من "</a:t>
            </a:r>
            <a:r>
              <a:rPr lang="ar-SA" sz="2800" b="1" dirty="0">
                <a:solidFill>
                  <a:srgbClr val="00682F"/>
                </a:solidFill>
              </a:rPr>
              <a:t>إعداد الصفحة</a:t>
            </a:r>
            <a:r>
              <a:rPr lang="ar-SA" sz="2800" dirty="0"/>
              <a:t>" اختر "</a:t>
            </a:r>
            <a:r>
              <a:rPr lang="ar-SA" sz="2800" b="1" dirty="0">
                <a:solidFill>
                  <a:srgbClr val="00682F"/>
                </a:solidFill>
              </a:rPr>
              <a:t>خصائص الصفحة</a:t>
            </a:r>
            <a:r>
              <a:rPr lang="ar-SA" sz="2800" dirty="0"/>
              <a:t>".</a:t>
            </a:r>
            <a:endParaRPr lang="en-US" sz="2800" dirty="0"/>
          </a:p>
          <a:p>
            <a:pPr marL="514350" lvl="0" indent="-514350" algn="just" rtl="1">
              <a:buFont typeface="+mj-lt"/>
              <a:buAutoNum type="arabicPeriod"/>
            </a:pPr>
            <a:r>
              <a:rPr lang="ar-SA" sz="2800" dirty="0"/>
              <a:t>ثم من خيار «وحدات القياس» يمكنك اختيار وحدة القياس المناسبة (البوصة، السنتيميتر، اليوم، الساعة، ...).</a:t>
            </a:r>
            <a:endParaRPr lang="en-US" sz="2800" dirty="0"/>
          </a:p>
          <a:p>
            <a:pPr marL="514350" indent="-514350" algn="r" rtl="1">
              <a:buFont typeface="+mj-lt"/>
              <a:buAutoNum type="arabicPeriod"/>
            </a:pPr>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57</a:t>
            </a:fld>
            <a:endParaRPr lang="es-ES" altLang="ar-SA"/>
          </a:p>
        </p:txBody>
      </p:sp>
      <p:pic>
        <p:nvPicPr>
          <p:cNvPr id="27650" name="Picture 36" descr="A screenshot of a social media post&#10;&#10;Description generated with very high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12975"/>
            <a:ext cx="5583560" cy="295730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225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000" dirty="0">
                <a:solidFill>
                  <a:srgbClr val="FF2D2D"/>
                </a:solidFill>
              </a:rPr>
              <a:t>التحكم في اتجاه الصفحة ومقاس الورقة</a:t>
            </a:r>
            <a:endParaRPr lang="en-US" sz="4000" dirty="0">
              <a:solidFill>
                <a:srgbClr val="FF2D2D"/>
              </a:solidFill>
            </a:endParaRPr>
          </a:p>
        </p:txBody>
      </p:sp>
      <p:sp>
        <p:nvSpPr>
          <p:cNvPr id="3" name="عنصر نائب للمحتوى 2"/>
          <p:cNvSpPr>
            <a:spLocks noGrp="1"/>
          </p:cNvSpPr>
          <p:nvPr>
            <p:ph idx="1"/>
          </p:nvPr>
        </p:nvSpPr>
        <p:spPr>
          <a:xfrm>
            <a:off x="468313" y="1417639"/>
            <a:ext cx="8229600" cy="4737100"/>
          </a:xfrm>
        </p:spPr>
        <p:txBody>
          <a:bodyPr/>
          <a:lstStyle/>
          <a:p>
            <a:pPr marL="514350" lvl="0" indent="-514350" algn="r" rtl="1">
              <a:buFont typeface="+mj-lt"/>
              <a:buAutoNum type="arabicPeriod"/>
            </a:pPr>
            <a:r>
              <a:rPr lang="ar-SA" sz="2800" dirty="0"/>
              <a:t>انقر على التبويب "</a:t>
            </a:r>
            <a:r>
              <a:rPr lang="ar-SA" sz="2800" b="1" dirty="0">
                <a:solidFill>
                  <a:srgbClr val="00682F"/>
                </a:solidFill>
              </a:rPr>
              <a:t>تصميم</a:t>
            </a:r>
            <a:r>
              <a:rPr lang="ar-SA" sz="2800" dirty="0"/>
              <a:t>".</a:t>
            </a:r>
            <a:endParaRPr lang="en-US" sz="2800" dirty="0"/>
          </a:p>
          <a:p>
            <a:pPr marL="514350" indent="-514350" algn="just" rtl="1">
              <a:buFont typeface="+mj-lt"/>
              <a:buAutoNum type="arabicPeriod"/>
            </a:pPr>
            <a:r>
              <a:rPr lang="ar-SA" sz="2800" dirty="0"/>
              <a:t> ثم من "إعداد الصفحة" اختر "</a:t>
            </a:r>
            <a:r>
              <a:rPr lang="ar-SA" sz="2800" b="1" dirty="0">
                <a:solidFill>
                  <a:srgbClr val="00682F"/>
                </a:solidFill>
              </a:rPr>
              <a:t>الاتجاه</a:t>
            </a:r>
            <a:r>
              <a:rPr lang="ar-SA" sz="2800" dirty="0"/>
              <a:t>" ليكون عموديًّا أو أفقيًّا، أو اختر "</a:t>
            </a:r>
            <a:r>
              <a:rPr lang="ar-SA" sz="2800" b="1" dirty="0">
                <a:solidFill>
                  <a:srgbClr val="00682F"/>
                </a:solidFill>
              </a:rPr>
              <a:t>الحجم</a:t>
            </a:r>
            <a:r>
              <a:rPr lang="ar-SA" sz="2800" dirty="0"/>
              <a:t>" إن شئتَ لاختيار حجم الورق المناسب. </a:t>
            </a:r>
            <a:endParaRPr lang="en-US" sz="2800"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58</a:t>
            </a:fld>
            <a:endParaRPr lang="es-ES" altLang="ar-SA"/>
          </a:p>
        </p:txBody>
      </p:sp>
      <p:pic>
        <p:nvPicPr>
          <p:cNvPr id="28674" name="Picture 26" descr="C:\Users\Anas\AppData\Local\Microsoft\Windows\INetCache\Content.Word\اتجاه الورقة.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373" y="3448021"/>
            <a:ext cx="3084629" cy="215096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75" name="Picture 24" descr="C:\Users\Anas\AppData\Local\Microsoft\Windows\INetCache\Content.Word\حجم الورقة.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811" y="2987911"/>
            <a:ext cx="2905125" cy="3219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10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13792"/>
            <a:ext cx="8229600" cy="1143000"/>
          </a:xfrm>
        </p:spPr>
        <p:txBody>
          <a:bodyPr/>
          <a:lstStyle/>
          <a:p>
            <a:r>
              <a:rPr lang="ar-SA" dirty="0">
                <a:solidFill>
                  <a:srgbClr val="FF0000"/>
                </a:solidFill>
              </a:rPr>
              <a:t>تنسيق الصفحة</a:t>
            </a:r>
            <a:endParaRPr lang="en-US" dirty="0">
              <a:solidFill>
                <a:srgbClr val="FF0000"/>
              </a:solidFill>
            </a:endParaRPr>
          </a:p>
        </p:txBody>
      </p:sp>
      <p:sp>
        <p:nvSpPr>
          <p:cNvPr id="3" name="عنصر نائب للمحتوى 2"/>
          <p:cNvSpPr>
            <a:spLocks noGrp="1"/>
          </p:cNvSpPr>
          <p:nvPr>
            <p:ph idx="1"/>
          </p:nvPr>
        </p:nvSpPr>
        <p:spPr/>
        <p:txBody>
          <a:bodyPr/>
          <a:lstStyle/>
          <a:p>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59</a:t>
            </a:fld>
            <a:endParaRPr lang="es-ES" altLang="ar-SA"/>
          </a:p>
        </p:txBody>
      </p:sp>
      <p:pic>
        <p:nvPicPr>
          <p:cNvPr id="29698"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731504"/>
            <a:ext cx="5547011" cy="139499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صر نائب لرقم الشريحة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F9DE06D-AFF8-44F4-97B0-6BFC97FB9C63}" type="slidenum">
              <a:rPr lang="es-ES" altLang="ar-SA" sz="1400" smtClean="0"/>
              <a:pPr>
                <a:spcBef>
                  <a:spcPct val="0"/>
                </a:spcBef>
                <a:buFontTx/>
                <a:buNone/>
              </a:pPr>
              <a:t>6</a:t>
            </a:fld>
            <a:endParaRPr lang="es-ES" altLang="ar-SA" sz="1400"/>
          </a:p>
        </p:txBody>
      </p:sp>
      <p:sp>
        <p:nvSpPr>
          <p:cNvPr id="5" name="عنوان 1"/>
          <p:cNvSpPr txBox="1">
            <a:spLocks/>
          </p:cNvSpPr>
          <p:nvPr/>
        </p:nvSpPr>
        <p:spPr>
          <a:xfrm>
            <a:off x="457200" y="4143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kern="0">
                <a:solidFill>
                  <a:srgbClr val="FF0000"/>
                </a:solidFill>
              </a:rPr>
              <a:t>الخطوات الست</a:t>
            </a:r>
            <a:endParaRPr lang="en-US" kern="0" dirty="0">
              <a:solidFill>
                <a:srgbClr val="FF0000"/>
              </a:solidFill>
            </a:endParaRPr>
          </a:p>
        </p:txBody>
      </p:sp>
      <p:graphicFrame>
        <p:nvGraphicFramePr>
          <p:cNvPr id="9" name="Diagram 3"/>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000" dirty="0">
                <a:solidFill>
                  <a:srgbClr val="FF0000"/>
                </a:solidFill>
              </a:rPr>
              <a:t>إدراج الأشكال إلى صفحة الرسم</a:t>
            </a:r>
            <a:endParaRPr lang="en-US" sz="4000" dirty="0">
              <a:solidFill>
                <a:srgbClr val="FF0000"/>
              </a:solidFill>
            </a:endParaRPr>
          </a:p>
        </p:txBody>
      </p:sp>
      <p:sp>
        <p:nvSpPr>
          <p:cNvPr id="3" name="عنصر نائب للمحتوى 2"/>
          <p:cNvSpPr>
            <a:spLocks noGrp="1"/>
          </p:cNvSpPr>
          <p:nvPr>
            <p:ph idx="1"/>
          </p:nvPr>
        </p:nvSpPr>
        <p:spPr/>
        <p:txBody>
          <a:bodyPr/>
          <a:lstStyle/>
          <a:p>
            <a:pPr algn="just" rtl="1"/>
            <a:r>
              <a:rPr lang="ar-SA" dirty="0"/>
              <a:t>يتم إدراج الأشكال من نافذة الأشكال بالنقر على الشكل مع السحب ثم الإفلات داخل صفحة الرسم.</a:t>
            </a:r>
            <a:endParaRPr lang="en-US"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60</a:t>
            </a:fld>
            <a:endParaRPr lang="es-ES" altLang="ar-SA"/>
          </a:p>
        </p:txBody>
      </p:sp>
      <p:pic>
        <p:nvPicPr>
          <p:cNvPr id="3072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573016"/>
            <a:ext cx="4068772" cy="1821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870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000" dirty="0">
                <a:solidFill>
                  <a:srgbClr val="FF0000"/>
                </a:solidFill>
              </a:rPr>
              <a:t>المحاذاة مع شكل آخر</a:t>
            </a:r>
            <a:endParaRPr lang="en-US" sz="4000" dirty="0">
              <a:solidFill>
                <a:srgbClr val="FF0000"/>
              </a:solidFill>
            </a:endParaRPr>
          </a:p>
        </p:txBody>
      </p:sp>
      <p:sp>
        <p:nvSpPr>
          <p:cNvPr id="3" name="عنصر نائب للمحتوى 2"/>
          <p:cNvSpPr>
            <a:spLocks noGrp="1"/>
          </p:cNvSpPr>
          <p:nvPr>
            <p:ph idx="1"/>
          </p:nvPr>
        </p:nvSpPr>
        <p:spPr/>
        <p:txBody>
          <a:bodyPr/>
          <a:lstStyle/>
          <a:p>
            <a:pPr algn="just" rtl="1"/>
            <a:r>
              <a:rPr lang="ar-SA" sz="2800" dirty="0"/>
              <a:t>يوفر البرنامج خطوطًا وهمية (</a:t>
            </a:r>
            <a:r>
              <a:rPr lang="ar-SA" sz="2800" b="1" dirty="0">
                <a:solidFill>
                  <a:srgbClr val="31894D"/>
                </a:solidFill>
              </a:rPr>
              <a:t>الخطوط الإرشادية</a:t>
            </a:r>
            <a:r>
              <a:rPr lang="ar-SA" sz="2800" dirty="0"/>
              <a:t>) لمحاذاة الشكل مع شكل آخر كما هو مشاهَد. </a:t>
            </a:r>
            <a:endParaRPr lang="en-US" sz="2800"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61</a:t>
            </a:fld>
            <a:endParaRPr lang="es-ES" altLang="ar-SA"/>
          </a:p>
        </p:txBody>
      </p:sp>
      <p:pic>
        <p:nvPicPr>
          <p:cNvPr id="31746"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8959"/>
            <a:ext cx="4591353" cy="1692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383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000" dirty="0">
                <a:solidFill>
                  <a:srgbClr val="FF2D2D"/>
                </a:solidFill>
              </a:rPr>
              <a:t>المحاذاة مع الخطوط الإرشادية</a:t>
            </a:r>
            <a:endParaRPr lang="en-US" sz="4000" dirty="0">
              <a:solidFill>
                <a:srgbClr val="FF2D2D"/>
              </a:solidFill>
            </a:endParaRPr>
          </a:p>
        </p:txBody>
      </p:sp>
      <p:sp>
        <p:nvSpPr>
          <p:cNvPr id="3" name="عنصر نائب للمحتوى 2"/>
          <p:cNvSpPr>
            <a:spLocks noGrp="1"/>
          </p:cNvSpPr>
          <p:nvPr>
            <p:ph idx="1"/>
          </p:nvPr>
        </p:nvSpPr>
        <p:spPr/>
        <p:txBody>
          <a:bodyPr/>
          <a:lstStyle/>
          <a:p>
            <a:pPr algn="just" rtl="1"/>
            <a:r>
              <a:rPr lang="ar-SA" sz="2800" dirty="0"/>
              <a:t>الخطوط الإرشادية هي خطوط يتم إدراجها من إحدى المسطرتين (الأفقية بالأعلى، الرأسية من جانب الصفحة) بالنقر مع السحب إلى داخل صفحة الرسم. </a:t>
            </a:r>
            <a:endParaRPr lang="en-US" sz="2800"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62</a:t>
            </a:fld>
            <a:endParaRPr lang="es-ES" altLang="ar-SA"/>
          </a:p>
        </p:txBody>
      </p:sp>
      <p:pic>
        <p:nvPicPr>
          <p:cNvPr id="3277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376" y="3292181"/>
            <a:ext cx="3132000" cy="193701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771" name="Picture 31" descr="A screenshot of a map&#10;&#10;Description generated with very high conf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284984"/>
            <a:ext cx="3076575" cy="195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16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التوصيل بين الأشكال</a:t>
            </a:r>
            <a:endParaRPr lang="en-US" dirty="0">
              <a:solidFill>
                <a:srgbClr val="FF2D2D"/>
              </a:solidFill>
            </a:endParaRPr>
          </a:p>
        </p:txBody>
      </p:sp>
      <p:sp>
        <p:nvSpPr>
          <p:cNvPr id="3" name="عنصر نائب للمحتوى 2"/>
          <p:cNvSpPr>
            <a:spLocks noGrp="1"/>
          </p:cNvSpPr>
          <p:nvPr>
            <p:ph idx="1"/>
          </p:nvPr>
        </p:nvSpPr>
        <p:spPr/>
        <p:txBody>
          <a:bodyPr/>
          <a:lstStyle/>
          <a:p>
            <a:pPr marL="514350" lvl="0" indent="-514350" algn="just" rtl="1">
              <a:buFont typeface="+mj-lt"/>
              <a:buAutoNum type="arabicPeriod"/>
            </a:pPr>
            <a:r>
              <a:rPr lang="ar-SA" sz="2600" dirty="0"/>
              <a:t>انقر على التبويب "</a:t>
            </a:r>
            <a:r>
              <a:rPr lang="ar-SA" sz="2600" b="1" dirty="0">
                <a:solidFill>
                  <a:srgbClr val="00682F"/>
                </a:solidFill>
              </a:rPr>
              <a:t>الصفحة الرئيسية</a:t>
            </a:r>
            <a:r>
              <a:rPr lang="ar-SA" sz="2600" dirty="0"/>
              <a:t>". </a:t>
            </a:r>
            <a:endParaRPr lang="en-US" sz="2600" dirty="0"/>
          </a:p>
          <a:p>
            <a:pPr marL="514350" lvl="0" indent="-514350" algn="just" rtl="1">
              <a:buFont typeface="+mj-lt"/>
              <a:buAutoNum type="arabicPeriod"/>
            </a:pPr>
            <a:r>
              <a:rPr lang="ar-SA" sz="2600" dirty="0"/>
              <a:t>ثم انقر على أيقونة التوصيل.</a:t>
            </a:r>
            <a:endParaRPr lang="en-US" sz="2600" dirty="0"/>
          </a:p>
          <a:p>
            <a:pPr marL="514350" lvl="0" indent="-514350" algn="just" rtl="1">
              <a:buFont typeface="+mj-lt"/>
              <a:buAutoNum type="arabicPeriod"/>
            </a:pPr>
            <a:r>
              <a:rPr lang="en-US" sz="2600" dirty="0"/>
              <a:t> </a:t>
            </a:r>
            <a:r>
              <a:rPr lang="ar-SA" sz="2600" dirty="0"/>
              <a:t>وجِّه مؤشر الفأرة إلى إحدى </a:t>
            </a:r>
          </a:p>
          <a:p>
            <a:pPr marL="0" lvl="0" indent="0" algn="just" rtl="1">
              <a:buNone/>
            </a:pPr>
            <a:r>
              <a:rPr lang="ar-SA" sz="2600" dirty="0"/>
              <a:t>نقاط الاتصال في الشكل الأول (التي تظهر باللون الأخضر عند مرور الفأرة بالقرب منها)، ثم انقر بيسار الفأرة عليها.</a:t>
            </a:r>
          </a:p>
          <a:p>
            <a:pPr marL="0" lvl="0" indent="0" algn="just" rtl="1">
              <a:buNone/>
            </a:pPr>
            <a:r>
              <a:rPr lang="ar-SA" sz="2600" dirty="0"/>
              <a:t>4. توجه إلى نقطة الاتصال بالشكل الثاني وانقر عليها ليُرسَم الخط الواصل بينهما. </a:t>
            </a:r>
            <a:endParaRPr lang="en-US" sz="2600"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63</a:t>
            </a:fld>
            <a:endParaRPr lang="es-ES" altLang="ar-SA"/>
          </a:p>
        </p:txBody>
      </p:sp>
      <p:pic>
        <p:nvPicPr>
          <p:cNvPr id="33794" name="Picture 32" descr="A screenshot of a cell phone&#10;&#10;Description generated with very high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95" y="2060848"/>
            <a:ext cx="4327745" cy="107049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5"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492363"/>
            <a:ext cx="1309926" cy="184390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840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تنسيق الشكل وتحرير النص</a:t>
            </a:r>
            <a:endParaRPr lang="en-US" dirty="0">
              <a:solidFill>
                <a:srgbClr val="FF2D2D"/>
              </a:solidFill>
            </a:endParaRPr>
          </a:p>
        </p:txBody>
      </p:sp>
      <p:sp>
        <p:nvSpPr>
          <p:cNvPr id="3" name="عنصر نائب للمحتوى 2"/>
          <p:cNvSpPr>
            <a:spLocks noGrp="1"/>
          </p:cNvSpPr>
          <p:nvPr>
            <p:ph idx="1"/>
          </p:nvPr>
        </p:nvSpPr>
        <p:spPr>
          <a:xfrm>
            <a:off x="4571999" y="1556793"/>
            <a:ext cx="4125913" cy="4597946"/>
          </a:xfrm>
        </p:spPr>
        <p:txBody>
          <a:bodyPr/>
          <a:lstStyle/>
          <a:p>
            <a:pPr algn="just" rtl="1">
              <a:spcBef>
                <a:spcPts val="0"/>
              </a:spcBef>
              <a:spcAft>
                <a:spcPts val="1200"/>
              </a:spcAft>
            </a:pPr>
            <a:r>
              <a:rPr lang="ar-SA" sz="2800" dirty="0"/>
              <a:t>توفر القائمة الجانبية لأي شكل </a:t>
            </a:r>
          </a:p>
          <a:p>
            <a:pPr marL="0" indent="0" algn="just" rtl="1">
              <a:spcBef>
                <a:spcPts val="0"/>
              </a:spcBef>
              <a:spcAft>
                <a:spcPts val="1200"/>
              </a:spcAft>
              <a:buNone/>
            </a:pPr>
            <a:r>
              <a:rPr lang="ar-SA" sz="2800" dirty="0"/>
              <a:t>خيار "</a:t>
            </a:r>
            <a:r>
              <a:rPr lang="ar-SA" sz="2800" b="1" dirty="0">
                <a:solidFill>
                  <a:srgbClr val="00682F"/>
                </a:solidFill>
              </a:rPr>
              <a:t>تنسيق الشكل</a:t>
            </a:r>
            <a:r>
              <a:rPr lang="ar-SA" sz="2800" dirty="0"/>
              <a:t>" للتحكم في </a:t>
            </a:r>
          </a:p>
          <a:p>
            <a:pPr marL="0" indent="0" algn="just" rtl="1">
              <a:spcBef>
                <a:spcPts val="0"/>
              </a:spcBef>
              <a:spcAft>
                <a:spcPts val="1200"/>
              </a:spcAft>
              <a:buNone/>
            </a:pPr>
            <a:r>
              <a:rPr lang="ar-SA" sz="2800" dirty="0"/>
              <a:t>جميع تنسيقات الشكل.. </a:t>
            </a:r>
          </a:p>
          <a:p>
            <a:pPr marL="0" indent="0" algn="just" rtl="1">
              <a:spcBef>
                <a:spcPts val="0"/>
              </a:spcBef>
              <a:spcAft>
                <a:spcPts val="1200"/>
              </a:spcAft>
              <a:buNone/>
            </a:pPr>
            <a:r>
              <a:rPr lang="ar-SA" sz="2800" dirty="0"/>
              <a:t>مثل التعبئة والخطوط والمؤثرات </a:t>
            </a:r>
          </a:p>
          <a:p>
            <a:pPr marL="0" indent="0" algn="just" rtl="1">
              <a:spcBef>
                <a:spcPts val="0"/>
              </a:spcBef>
              <a:spcAft>
                <a:spcPts val="1200"/>
              </a:spcAft>
              <a:buNone/>
            </a:pPr>
            <a:r>
              <a:rPr lang="ar-SA" sz="2800" dirty="0"/>
              <a:t>عليه (كما في بقية برامج أوفيس).</a:t>
            </a:r>
            <a:endParaRPr lang="ar-SA" sz="2400" dirty="0"/>
          </a:p>
          <a:p>
            <a:pPr algn="just" rtl="1">
              <a:spcBef>
                <a:spcPts val="0"/>
              </a:spcBef>
              <a:spcAft>
                <a:spcPts val="1200"/>
              </a:spcAft>
            </a:pPr>
            <a:r>
              <a:rPr lang="ar-SA" sz="2800" dirty="0"/>
              <a:t>يوفر الاختيار "</a:t>
            </a:r>
            <a:r>
              <a:rPr lang="ar-SA" sz="2800" b="1" dirty="0">
                <a:solidFill>
                  <a:srgbClr val="00682F"/>
                </a:solidFill>
              </a:rPr>
              <a:t>تحرير النص</a:t>
            </a:r>
            <a:r>
              <a:rPr lang="ar-SA" sz="2800" dirty="0"/>
              <a:t>" </a:t>
            </a:r>
          </a:p>
          <a:p>
            <a:pPr marL="0" indent="0" algn="just" rtl="1">
              <a:spcBef>
                <a:spcPts val="0"/>
              </a:spcBef>
              <a:spcAft>
                <a:spcPts val="1200"/>
              </a:spcAft>
              <a:buNone/>
            </a:pPr>
            <a:r>
              <a:rPr lang="ar-SA" sz="2800" dirty="0"/>
              <a:t>الكتابة داخل الشكل، ويمكنك الكتابة</a:t>
            </a:r>
          </a:p>
          <a:p>
            <a:pPr marL="0" indent="0" algn="r" rtl="1">
              <a:spcBef>
                <a:spcPts val="0"/>
              </a:spcBef>
              <a:spcAft>
                <a:spcPts val="1200"/>
              </a:spcAft>
              <a:buNone/>
            </a:pPr>
            <a:r>
              <a:rPr lang="ar-SA" sz="2800" dirty="0"/>
              <a:t> بالنقر المزدوج على الشكل. </a:t>
            </a:r>
            <a:endParaRPr lang="en-US" sz="2800"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64</a:t>
            </a:fld>
            <a:endParaRPr lang="es-ES" altLang="ar-SA"/>
          </a:p>
        </p:txBody>
      </p:sp>
      <p:pic>
        <p:nvPicPr>
          <p:cNvPr id="36866" name="Picture 35" descr="A close up of a map&#10;&#10;Description generated with high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618" y="1988840"/>
            <a:ext cx="3181350" cy="34004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105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2D2D"/>
                </a:solidFill>
              </a:rPr>
              <a:t>ميزة التوصيل التلقائي</a:t>
            </a:r>
            <a:endParaRPr lang="en-US" dirty="0">
              <a:solidFill>
                <a:srgbClr val="FF2D2D"/>
              </a:solidFill>
            </a:endParaRPr>
          </a:p>
        </p:txBody>
      </p:sp>
      <p:sp>
        <p:nvSpPr>
          <p:cNvPr id="3" name="عنصر نائب للمحتوى 2"/>
          <p:cNvSpPr>
            <a:spLocks noGrp="1"/>
          </p:cNvSpPr>
          <p:nvPr>
            <p:ph idx="1"/>
          </p:nvPr>
        </p:nvSpPr>
        <p:spPr/>
        <p:txBody>
          <a:bodyPr/>
          <a:lstStyle/>
          <a:p>
            <a:pPr marL="514350" lvl="0" indent="-514350" algn="r" rtl="1">
              <a:buFont typeface="+mj-lt"/>
              <a:buAutoNum type="arabicPeriod"/>
            </a:pPr>
            <a:r>
              <a:rPr lang="ar-SA" sz="2800" dirty="0"/>
              <a:t>انقر على التبويب "</a:t>
            </a:r>
            <a:r>
              <a:rPr lang="ar-SA" sz="2800" b="1" dirty="0">
                <a:solidFill>
                  <a:srgbClr val="00682F"/>
                </a:solidFill>
              </a:rPr>
              <a:t>عرض</a:t>
            </a:r>
            <a:r>
              <a:rPr lang="ar-SA" sz="2800" dirty="0"/>
              <a:t>".</a:t>
            </a:r>
            <a:endParaRPr lang="en-US" sz="2800" dirty="0"/>
          </a:p>
          <a:p>
            <a:pPr marL="514350" indent="-514350" algn="r" rtl="1">
              <a:buFont typeface="+mj-lt"/>
              <a:buAutoNum type="arabicPeriod"/>
            </a:pPr>
            <a:r>
              <a:rPr lang="ar-SA" sz="2800" dirty="0"/>
              <a:t>قم باختيار "</a:t>
            </a:r>
            <a:r>
              <a:rPr lang="ar-SA" sz="2800" b="1" dirty="0">
                <a:solidFill>
                  <a:srgbClr val="00682F"/>
                </a:solidFill>
              </a:rPr>
              <a:t>توصيل تلقائي</a:t>
            </a:r>
            <a:r>
              <a:rPr lang="ar-SA" sz="2800" dirty="0"/>
              <a:t>".</a:t>
            </a:r>
          </a:p>
          <a:p>
            <a:pPr marL="514350" indent="-514350" algn="r" rtl="1">
              <a:buFont typeface="+mj-lt"/>
              <a:buAutoNum type="arabicPeriod"/>
            </a:pPr>
            <a:r>
              <a:rPr lang="ar-SA" sz="2800" dirty="0"/>
              <a:t>نوجه مؤشر الفأرة إلى أحد الاشكال </a:t>
            </a:r>
          </a:p>
          <a:p>
            <a:pPr marL="0" indent="0" algn="r" rtl="1">
              <a:buNone/>
            </a:pPr>
            <a:r>
              <a:rPr lang="ar-SA" sz="2800" dirty="0"/>
              <a:t>المرسومة فتظهر أربعة أسهم حول الشكل المرسوم.</a:t>
            </a:r>
          </a:p>
          <a:p>
            <a:pPr marL="0" indent="0" algn="r" rtl="1">
              <a:buNone/>
            </a:pPr>
            <a:r>
              <a:rPr lang="ar-SA" sz="2800" dirty="0"/>
              <a:t>4. عند اقتراب المؤشر من أحد الأسهم تظهر الأشكال </a:t>
            </a:r>
          </a:p>
          <a:p>
            <a:pPr marL="0" indent="0" algn="r" rtl="1">
              <a:buNone/>
            </a:pPr>
            <a:r>
              <a:rPr lang="ar-SA" sz="2800" dirty="0"/>
              <a:t>المتوقعة ويمكن اختيار أحدها عندئذٍ، وفي حال وجود </a:t>
            </a:r>
          </a:p>
          <a:p>
            <a:pPr marL="0" indent="0" algn="r" rtl="1">
              <a:buNone/>
            </a:pPr>
            <a:r>
              <a:rPr lang="ar-SA" sz="2800" dirty="0"/>
              <a:t>شكل آخر مرسوم فإنه يتم التوصيل التلقائي بينها. </a:t>
            </a:r>
            <a:endParaRPr lang="en-US" sz="2800" dirty="0"/>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65</a:t>
            </a:fld>
            <a:endParaRPr lang="es-ES" altLang="ar-SA"/>
          </a:p>
        </p:txBody>
      </p:sp>
      <p:pic>
        <p:nvPicPr>
          <p:cNvPr id="34818"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2084065" cy="139321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19" name="Picture 28" descr="A picture containing screenshot&#10;&#10;Description generated with high conf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29000"/>
            <a:ext cx="2016224" cy="261404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547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مثال تطبيقي على رسم المخططات</a:t>
            </a:r>
            <a:endParaRPr lang="en-US" dirty="0"/>
          </a:p>
        </p:txBody>
      </p:sp>
      <p:sp>
        <p:nvSpPr>
          <p:cNvPr id="3" name="عنصر نائب للمحتوى 2"/>
          <p:cNvSpPr>
            <a:spLocks noGrp="1"/>
          </p:cNvSpPr>
          <p:nvPr>
            <p:ph idx="1"/>
          </p:nvPr>
        </p:nvSpPr>
        <p:spPr/>
        <p:txBody>
          <a:bodyPr/>
          <a:lstStyle/>
          <a:p>
            <a:endParaRPr lang="en-US"/>
          </a:p>
        </p:txBody>
      </p:sp>
      <p:sp>
        <p:nvSpPr>
          <p:cNvPr id="4" name="عنصر نائب لرقم الشريحة 3"/>
          <p:cNvSpPr>
            <a:spLocks noGrp="1"/>
          </p:cNvSpPr>
          <p:nvPr>
            <p:ph type="sldNum" sz="quarter" idx="11"/>
          </p:nvPr>
        </p:nvSpPr>
        <p:spPr/>
        <p:txBody>
          <a:bodyPr/>
          <a:lstStyle/>
          <a:p>
            <a:pPr>
              <a:defRPr/>
            </a:pPr>
            <a:fld id="{6D940F33-4B50-41BD-980F-8A4D0F3E6310}" type="slidenum">
              <a:rPr lang="es-ES" altLang="ar-SA" smtClean="0"/>
              <a:pPr>
                <a:defRPr/>
              </a:pPr>
              <a:t>66</a:t>
            </a:fld>
            <a:endParaRPr lang="es-ES" altLang="ar-SA"/>
          </a:p>
        </p:txBody>
      </p:sp>
      <p:pic>
        <p:nvPicPr>
          <p:cNvPr id="35842" name="Picture 42" descr="A screenshot of a cell phone&#10;&#10;Description generated with very high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655" y="1628775"/>
            <a:ext cx="5000625" cy="46672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321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p:txBody>
          <a:bodyPr/>
          <a:lstStyle/>
          <a:p>
            <a:r>
              <a:rPr lang="ar-SA" sz="6600" b="1" dirty="0">
                <a:solidFill>
                  <a:srgbClr val="00682F"/>
                </a:solidFill>
              </a:rPr>
              <a:t>نهاية باب </a:t>
            </a:r>
            <a:br>
              <a:rPr lang="ar-SA" sz="6600" b="1" dirty="0">
                <a:solidFill>
                  <a:srgbClr val="00682F"/>
                </a:solidFill>
              </a:rPr>
            </a:br>
            <a:r>
              <a:rPr lang="ar-SA" sz="6600" b="1" dirty="0">
                <a:solidFill>
                  <a:srgbClr val="00682F"/>
                </a:solidFill>
              </a:rPr>
              <a:t>حل المشكــلات</a:t>
            </a:r>
            <a:endParaRPr lang="en-US" sz="6600" b="1" dirty="0">
              <a:solidFill>
                <a:srgbClr val="00682F"/>
              </a:solidFill>
            </a:endParaRPr>
          </a:p>
        </p:txBody>
      </p:sp>
      <p:sp>
        <p:nvSpPr>
          <p:cNvPr id="4" name="عنصر نائب لرقم الشريحة 3"/>
          <p:cNvSpPr>
            <a:spLocks noGrp="1"/>
          </p:cNvSpPr>
          <p:nvPr>
            <p:ph type="sldNum" sz="quarter" idx="12"/>
          </p:nvPr>
        </p:nvSpPr>
        <p:spPr/>
        <p:txBody>
          <a:bodyPr/>
          <a:lstStyle/>
          <a:p>
            <a:pPr>
              <a:defRPr/>
            </a:pPr>
            <a:fld id="{6D940F33-4B50-41BD-980F-8A4D0F3E6310}" type="slidenum">
              <a:rPr lang="es-ES" altLang="ar-SA" smtClean="0"/>
              <a:pPr>
                <a:defRPr/>
              </a:pPr>
              <a:t>67</a:t>
            </a:fld>
            <a:endParaRPr lang="es-ES" altLang="ar-SA"/>
          </a:p>
        </p:txBody>
      </p:sp>
    </p:spTree>
    <p:extLst>
      <p:ext uri="{BB962C8B-B14F-4D97-AF65-F5344CB8AC3E}">
        <p14:creationId xmlns:p14="http://schemas.microsoft.com/office/powerpoint/2010/main" val="291580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صر نائب لرقم الشريحة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16E91CE-757C-4099-A129-CEE69937029F}" type="slidenum">
              <a:rPr lang="es-ES" altLang="ar-SA" sz="1400" smtClean="0"/>
              <a:pPr>
                <a:spcBef>
                  <a:spcPct val="0"/>
                </a:spcBef>
                <a:buFontTx/>
                <a:buNone/>
              </a:pPr>
              <a:t>7</a:t>
            </a:fld>
            <a:endParaRPr lang="es-ES" altLang="ar-SA" sz="1400"/>
          </a:p>
        </p:txBody>
      </p:sp>
      <p:sp>
        <p:nvSpPr>
          <p:cNvPr id="4" name="عنصر نائب للمحتوى 2"/>
          <p:cNvSpPr txBox="1">
            <a:spLocks/>
          </p:cNvSpPr>
          <p:nvPr/>
        </p:nvSpPr>
        <p:spPr>
          <a:xfrm>
            <a:off x="457200" y="1268760"/>
            <a:ext cx="8229600" cy="5589240"/>
          </a:xfrm>
          <a:prstGeom prst="rect">
            <a:avLst/>
          </a:prstGeom>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a:r>
              <a:rPr lang="ar-SA" altLang="en-US" u="sng" dirty="0"/>
              <a:t>مشكلة الاستمتاع بعطلة نهاية الأسبوع</a:t>
            </a:r>
          </a:p>
          <a:p>
            <a:pPr marL="0" indent="0" algn="just" rtl="1">
              <a:buNone/>
            </a:pPr>
            <a:endParaRPr lang="ar-SA" altLang="en-US" sz="1000" u="sng" dirty="0"/>
          </a:p>
          <a:p>
            <a:pPr algn="just" rtl="1">
              <a:buFontTx/>
              <a:buAutoNum type="arabicPeriod"/>
            </a:pPr>
            <a:r>
              <a:rPr lang="ar-SA" altLang="en-US" b="1" dirty="0">
                <a:solidFill>
                  <a:srgbClr val="00682F"/>
                </a:solidFill>
              </a:rPr>
              <a:t>تمييز المشكلة: </a:t>
            </a:r>
            <a:r>
              <a:rPr lang="ar-SA" altLang="en-US" dirty="0"/>
              <a:t>اختيار أداء عمل ممتع وجيد في عطلة نهاية الأسبوع ليكون دافعًا للعمل.</a:t>
            </a:r>
          </a:p>
          <a:p>
            <a:pPr algn="just" rtl="1">
              <a:buFontTx/>
              <a:buAutoNum type="arabicPeriod"/>
            </a:pPr>
            <a:endParaRPr lang="ar-SA" altLang="en-US" sz="1200" dirty="0"/>
          </a:p>
          <a:p>
            <a:pPr algn="just" rtl="1">
              <a:buFontTx/>
              <a:buAutoNum type="arabicPeriod"/>
            </a:pPr>
            <a:r>
              <a:rPr lang="ar-SA" altLang="en-US" b="1" dirty="0">
                <a:solidFill>
                  <a:srgbClr val="00682F"/>
                </a:solidFill>
              </a:rPr>
              <a:t>تحليل المشكلة وفهمها: </a:t>
            </a:r>
            <a:r>
              <a:rPr lang="ar-SA" altLang="en-US" dirty="0"/>
              <a:t>القاعدة المعرفية للشخص (هل لديه ثقافة الرحلات البرية أو التجوال؟ هل هو اجتماعي يفضل الزيارات؟ هل هو انطوائي يفضّل الأنشطة المنزلية؟</a:t>
            </a:r>
            <a:endParaRPr lang="en-US" altLang="en-US" dirty="0"/>
          </a:p>
        </p:txBody>
      </p:sp>
      <p:sp>
        <p:nvSpPr>
          <p:cNvPr id="5" name="عنوان 1"/>
          <p:cNvSpPr txBox="1">
            <a:spLocks/>
          </p:cNvSpPr>
          <p:nvPr/>
        </p:nvSpPr>
        <p:spPr>
          <a:xfrm>
            <a:off x="457200" y="48577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ar-SA" dirty="0">
                <a:solidFill>
                  <a:srgbClr val="FF0000"/>
                </a:solidFill>
              </a:rPr>
              <a:t>أمثلة لمنهجية الخطوات الست</a:t>
            </a:r>
            <a:endParaRPr lang="en-US" kern="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8</a:t>
            </a:fld>
            <a:endParaRPr lang="es-ES" altLang="ar-SA"/>
          </a:p>
        </p:txBody>
      </p:sp>
      <p:sp>
        <p:nvSpPr>
          <p:cNvPr id="3" name="عنصر نائب للمحتوى 2"/>
          <p:cNvSpPr txBox="1">
            <a:spLocks/>
          </p:cNvSpPr>
          <p:nvPr/>
        </p:nvSpPr>
        <p:spPr>
          <a:xfrm>
            <a:off x="457200" y="692696"/>
            <a:ext cx="8229600" cy="5473154"/>
          </a:xfrm>
          <a:prstGeom prst="rect">
            <a:avLst/>
          </a:prstGeom>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a:r>
              <a:rPr lang="ar-SA" altLang="en-US" u="sng" dirty="0"/>
              <a:t>مشكلة الاستمتاع بعطلة نهاية الأسبوع</a:t>
            </a:r>
          </a:p>
          <a:p>
            <a:pPr marL="0" indent="0" algn="just" rtl="1">
              <a:buNone/>
            </a:pPr>
            <a:endParaRPr lang="ar-SA" altLang="en-US" sz="1000" dirty="0"/>
          </a:p>
          <a:p>
            <a:pPr marL="0" indent="0" algn="just" rtl="1">
              <a:buNone/>
            </a:pPr>
            <a:r>
              <a:rPr lang="ar-SA" altLang="en-US" b="1" dirty="0">
                <a:solidFill>
                  <a:srgbClr val="00682F"/>
                </a:solidFill>
              </a:rPr>
              <a:t>3. تحديد الحلول المتاحة:</a:t>
            </a:r>
            <a:endParaRPr lang="en-US" altLang="en-US" b="1" dirty="0">
              <a:solidFill>
                <a:srgbClr val="00682F"/>
              </a:solidFill>
            </a:endParaRPr>
          </a:p>
          <a:p>
            <a:pPr marL="0" indent="0" algn="just" rtl="1">
              <a:buNone/>
            </a:pPr>
            <a:r>
              <a:rPr lang="ar-SA" altLang="en-US" dirty="0">
                <a:solidFill>
                  <a:srgbClr val="00682F"/>
                </a:solidFill>
              </a:rPr>
              <a:t>  </a:t>
            </a:r>
            <a:r>
              <a:rPr lang="ar-SA" altLang="en-US" sz="2800" dirty="0"/>
              <a:t>أ. رحلة سياحية خارج البلاد.		ب. رحلة برية داخل البلاد.</a:t>
            </a:r>
          </a:p>
          <a:p>
            <a:pPr marL="0" indent="0" algn="just" rtl="1">
              <a:buNone/>
            </a:pPr>
            <a:r>
              <a:rPr lang="ar-SA" altLang="en-US" sz="2800" dirty="0"/>
              <a:t>  ج. رحلة دينية (أداء العمرة).		د. مشاهدة برامج تلفازية.</a:t>
            </a:r>
          </a:p>
          <a:p>
            <a:pPr marL="0" indent="0" algn="just" rtl="1">
              <a:buNone/>
            </a:pPr>
            <a:r>
              <a:rPr lang="ar-SA" altLang="en-US" sz="2800" dirty="0"/>
              <a:t>  هـ. دعوة الأصدقاء.			و. ممارسة الرياضة. </a:t>
            </a:r>
          </a:p>
          <a:p>
            <a:pPr marL="0" indent="0" algn="just" rtl="1">
              <a:buNone/>
            </a:pPr>
            <a:r>
              <a:rPr lang="ar-SA" altLang="en-US" sz="2800" dirty="0"/>
              <a:t>  ز. زيارة قريب.		         ح. الذهاب للتسوق.</a:t>
            </a:r>
          </a:p>
          <a:p>
            <a:pPr marL="0" indent="0" algn="just" rtl="1">
              <a:buNone/>
            </a:pPr>
            <a:endParaRPr lang="ar-SA" altLang="en-US" sz="800" u="sng" dirty="0"/>
          </a:p>
          <a:p>
            <a:pPr marL="0" indent="0" algn="just" rtl="1">
              <a:buNone/>
            </a:pPr>
            <a:r>
              <a:rPr lang="ar-SA" altLang="en-US" b="1" dirty="0">
                <a:solidFill>
                  <a:srgbClr val="00682F"/>
                </a:solidFill>
              </a:rPr>
              <a:t>4. اختيار الحل الأفضل:</a:t>
            </a:r>
          </a:p>
          <a:p>
            <a:pPr algn="just" rtl="1">
              <a:buFontTx/>
              <a:buChar char="-"/>
            </a:pPr>
            <a:r>
              <a:rPr lang="ar-SA" altLang="en-US" sz="2800" dirty="0"/>
              <a:t>استبعاد الحلول غير المقبولة (المكلفة ماديًّا، أو غير الملائمة).</a:t>
            </a:r>
          </a:p>
          <a:p>
            <a:pPr algn="just" rtl="1">
              <a:buFontTx/>
              <a:buChar char="-"/>
            </a:pPr>
            <a:r>
              <a:rPr lang="ar-SA" altLang="en-US" sz="2800" dirty="0"/>
              <a:t>المقارنة مع الحلول المتبقية (بين المزايا والعيوب لكل طريقة).</a:t>
            </a:r>
          </a:p>
          <a:p>
            <a:pPr marL="0" indent="0" algn="just" rtl="1">
              <a:buNone/>
            </a:pPr>
            <a:endParaRPr lang="ar-SA" altLang="en-US" b="1" dirty="0">
              <a:solidFill>
                <a:srgbClr val="00682F"/>
              </a:solidFill>
            </a:endParaRPr>
          </a:p>
          <a:p>
            <a:pPr marL="0" indent="0" algn="just" rtl="1">
              <a:buNone/>
            </a:pPr>
            <a:endParaRPr lang="ar-SA" altLang="en-US" sz="700" dirty="0"/>
          </a:p>
          <a:p>
            <a:pPr marL="0" indent="0" algn="just" rtl="1">
              <a:buNone/>
            </a:pPr>
            <a:endParaRPr lang="ar-SA" altLang="en-US" dirty="0"/>
          </a:p>
        </p:txBody>
      </p:sp>
    </p:spTree>
    <p:extLst>
      <p:ext uri="{BB962C8B-B14F-4D97-AF65-F5344CB8AC3E}">
        <p14:creationId xmlns:p14="http://schemas.microsoft.com/office/powerpoint/2010/main" val="383908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ADFED11D-9027-4ADD-8697-4A5DB9E32ACD}" type="slidenum">
              <a:rPr lang="es-ES" altLang="ar-SA" smtClean="0"/>
              <a:pPr>
                <a:defRPr/>
              </a:pPr>
              <a:t>9</a:t>
            </a:fld>
            <a:endParaRPr lang="es-ES" altLang="ar-SA"/>
          </a:p>
        </p:txBody>
      </p:sp>
      <p:sp>
        <p:nvSpPr>
          <p:cNvPr id="3" name="عنصر نائب للمحتوى 2"/>
          <p:cNvSpPr txBox="1">
            <a:spLocks/>
          </p:cNvSpPr>
          <p:nvPr/>
        </p:nvSpPr>
        <p:spPr>
          <a:xfrm>
            <a:off x="457200" y="764704"/>
            <a:ext cx="8229600" cy="53614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rtl="1">
              <a:defRPr/>
            </a:pPr>
            <a:r>
              <a:rPr lang="ar-SA" altLang="en-US" u="sng" dirty="0"/>
              <a:t>مشكلة الاستمتاع بعطلة نهاية الأسبوع</a:t>
            </a:r>
          </a:p>
          <a:p>
            <a:pPr marL="0" indent="0" algn="just" rtl="1">
              <a:buNone/>
              <a:defRPr/>
            </a:pPr>
            <a:endParaRPr lang="ar-SA" altLang="en-US" sz="1200" u="sng" dirty="0"/>
          </a:p>
          <a:p>
            <a:pPr marL="0" indent="0" algn="just" rtl="1">
              <a:buNone/>
            </a:pPr>
            <a:r>
              <a:rPr lang="ar-SA" altLang="en-US" b="1" dirty="0">
                <a:solidFill>
                  <a:srgbClr val="00682F"/>
                </a:solidFill>
              </a:rPr>
              <a:t>5. تنفيذ خطوات الحل المختار:</a:t>
            </a:r>
          </a:p>
          <a:p>
            <a:pPr marL="0" indent="0" algn="just" rtl="1">
              <a:buNone/>
            </a:pPr>
            <a:endParaRPr lang="en-US" altLang="en-US" sz="1000" u="sng" dirty="0"/>
          </a:p>
          <a:p>
            <a:pPr marL="0" indent="0" algn="just" rtl="1">
              <a:buNone/>
            </a:pPr>
            <a:r>
              <a:rPr lang="ar-SA" altLang="en-US" sz="2800" dirty="0"/>
              <a:t>إن كان الحل المختار هو «الذهاب للتسوق» فيبدأ الشخص </a:t>
            </a:r>
            <a:r>
              <a:rPr lang="ar-SA" altLang="en-US" sz="2800" dirty="0">
                <a:solidFill>
                  <a:srgbClr val="FF2D2D"/>
                </a:solidFill>
              </a:rPr>
              <a:t>باختيار مكان التسوق والوقت المناسب ونحو ذلك من خطوات إكمال الحل.</a:t>
            </a:r>
            <a:endParaRPr lang="en-US" altLang="en-US" sz="2800" u="sng" dirty="0">
              <a:solidFill>
                <a:srgbClr val="FF2D2D"/>
              </a:solidFill>
            </a:endParaRPr>
          </a:p>
          <a:p>
            <a:pPr marL="0" indent="0" algn="just" rtl="1">
              <a:buNone/>
            </a:pPr>
            <a:endParaRPr lang="en-US" altLang="en-US" sz="1000" u="sng" dirty="0"/>
          </a:p>
          <a:p>
            <a:pPr marL="0" indent="0" algn="just" rtl="1">
              <a:buNone/>
            </a:pPr>
            <a:endParaRPr lang="en-US" altLang="en-US" sz="1000" u="sng" dirty="0"/>
          </a:p>
          <a:p>
            <a:pPr marL="0" indent="0" algn="just" rtl="1">
              <a:buNone/>
            </a:pPr>
            <a:endParaRPr lang="ar-SA" altLang="en-US" sz="1000" u="sng" dirty="0"/>
          </a:p>
          <a:p>
            <a:pPr marL="0" indent="0" algn="just" rtl="1">
              <a:buNone/>
              <a:defRPr/>
            </a:pPr>
            <a:r>
              <a:rPr lang="ar-SA" b="1" dirty="0">
                <a:solidFill>
                  <a:srgbClr val="00682F"/>
                </a:solidFill>
              </a:rPr>
              <a:t>6. تقييم الحل: </a:t>
            </a:r>
          </a:p>
          <a:p>
            <a:pPr marL="0" indent="0" algn="just" rtl="1">
              <a:buNone/>
              <a:defRPr/>
            </a:pPr>
            <a:r>
              <a:rPr lang="ar-SA" sz="2800" dirty="0"/>
              <a:t>الإجابة عن السؤال: </a:t>
            </a:r>
            <a:r>
              <a:rPr lang="ar-SA" sz="2800" dirty="0">
                <a:solidFill>
                  <a:srgbClr val="FF0000"/>
                </a:solidFill>
                <a:latin typeface="Arial" panose="020B0604020202020204" pitchFamily="34" charset="0"/>
                <a:cs typeface="Arial" panose="020B0604020202020204" pitchFamily="34" charset="0"/>
              </a:rPr>
              <a:t>هل الحل المختار -وهو «الذهاب للتسوق»- كان هو الأنسب والأمثل؟ </a:t>
            </a:r>
          </a:p>
          <a:p>
            <a:pPr algn="just" rtl="1">
              <a:defRPr/>
            </a:pPr>
            <a:endParaRPr lang="en-US" kern="0" dirty="0"/>
          </a:p>
        </p:txBody>
      </p:sp>
    </p:spTree>
    <p:extLst>
      <p:ext uri="{BB962C8B-B14F-4D97-AF65-F5344CB8AC3E}">
        <p14:creationId xmlns:p14="http://schemas.microsoft.com/office/powerpoint/2010/main" val="2864497693"/>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7959</TotalTime>
  <Words>2062</Words>
  <Application>Microsoft Office PowerPoint</Application>
  <PresentationFormat>On-screen Show (4:3)</PresentationFormat>
  <Paragraphs>370</Paragraphs>
  <Slides>67</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2" baseType="lpstr">
      <vt:lpstr>Arial</vt:lpstr>
      <vt:lpstr>Calibri</vt:lpstr>
      <vt:lpstr>Diseño predeterminado</vt:lpstr>
      <vt:lpstr>Visio</vt:lpstr>
      <vt:lpstr>مستند</vt:lpstr>
      <vt:lpstr>حــــل المشــكلات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مخطط تركيبة التتابع </vt:lpstr>
      <vt:lpstr>مخطط تركيبة اتخاذ القرار</vt:lpstr>
      <vt:lpstr>مخططات تراكيب التكرار </vt:lpstr>
      <vt:lpstr>PowerPoint Presentation</vt:lpstr>
      <vt:lpstr>PowerPoint Presentation</vt:lpstr>
      <vt:lpstr>PowerPoint Presentation</vt:lpstr>
      <vt:lpstr>PowerPoint Presentation</vt:lpstr>
      <vt:lpstr>PowerPoint Presentation</vt:lpstr>
      <vt:lpstr>PowerPoint Presentation</vt:lpstr>
      <vt:lpstr>برنامج Visio</vt:lpstr>
      <vt:lpstr>القوالب</vt:lpstr>
      <vt:lpstr>فتح تطبيق Visio</vt:lpstr>
      <vt:lpstr>فتح ملف جديد</vt:lpstr>
      <vt:lpstr>فتح ملف جديد-2</vt:lpstr>
      <vt:lpstr>صفحات الإستنسل</vt:lpstr>
      <vt:lpstr>نافذة الأشكال</vt:lpstr>
      <vt:lpstr> إضافة صفحات إستنسل للملف الحالي </vt:lpstr>
      <vt:lpstr> البحث عن الأشكال في صفحات الإستنسل </vt:lpstr>
      <vt:lpstr>صفحات الرسم</vt:lpstr>
      <vt:lpstr>إضافة صفحة جديدة</vt:lpstr>
      <vt:lpstr>إعداد الصفحة</vt:lpstr>
      <vt:lpstr>إعداد الطباعة</vt:lpstr>
      <vt:lpstr>إعداد مقياس الرسم</vt:lpstr>
      <vt:lpstr>ضبط وحدات القياس</vt:lpstr>
      <vt:lpstr>التحكم في اتجاه الصفحة ومقاس الورقة</vt:lpstr>
      <vt:lpstr>تنسيق الصفحة</vt:lpstr>
      <vt:lpstr>إدراج الأشكال إلى صفحة الرسم</vt:lpstr>
      <vt:lpstr>المحاذاة مع شكل آخر</vt:lpstr>
      <vt:lpstr>المحاذاة مع الخطوط الإرشادية</vt:lpstr>
      <vt:lpstr>التوصيل بين الأشكال</vt:lpstr>
      <vt:lpstr>تنسيق الشكل وتحرير النص</vt:lpstr>
      <vt:lpstr>ميزة التوصيل التلقائي</vt:lpstr>
      <vt:lpstr>مثال تطبيقي على رسم المخططات</vt:lpstr>
      <vt:lpstr>نهاية باب  حل المشكــلات</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Hebah ali</cp:lastModifiedBy>
  <cp:revision>845</cp:revision>
  <dcterms:created xsi:type="dcterms:W3CDTF">2010-05-23T14:28:12Z</dcterms:created>
  <dcterms:modified xsi:type="dcterms:W3CDTF">2017-12-28T15:43:42Z</dcterms:modified>
</cp:coreProperties>
</file>