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9" r:id="rId4"/>
    <p:sldId id="258" r:id="rId5"/>
    <p:sldId id="270" r:id="rId6"/>
    <p:sldId id="260" r:id="rId7"/>
    <p:sldId id="261" r:id="rId8"/>
    <p:sldId id="262" r:id="rId9"/>
    <p:sldId id="263" r:id="rId10"/>
    <p:sldId id="266" r:id="rId11"/>
    <p:sldId id="264" r:id="rId12"/>
    <p:sldId id="265" r:id="rId13"/>
    <p:sldId id="267" r:id="rId14"/>
    <p:sldId id="269" r:id="rId15"/>
    <p:sldId id="268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800080"/>
    <a:srgbClr val="008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نمط ذو سمات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نمط ذو سمات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نمط ذو سمات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نمط ذو سمات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44" d="100"/>
          <a:sy n="44" d="100"/>
        </p:scale>
        <p:origin x="-7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2" Type="http://schemas.openxmlformats.org/officeDocument/2006/relationships/image" Target="../media/image82.wmf"/><Relationship Id="rId1" Type="http://schemas.openxmlformats.org/officeDocument/2006/relationships/image" Target="../media/image81.wmf"/><Relationship Id="rId5" Type="http://schemas.openxmlformats.org/officeDocument/2006/relationships/image" Target="../media/image85.wmf"/><Relationship Id="rId4" Type="http://schemas.openxmlformats.org/officeDocument/2006/relationships/image" Target="../media/image8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020979F-9575-49E6-A040-6E5CF5D7887C}" type="datetimeFigureOut">
              <a:rPr lang="ar-SA" smtClean="0"/>
              <a:pPr/>
              <a:t>06/04/1434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B7DAEFE-899E-4385-810F-192474CEAC0F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DAEFE-899E-4385-810F-192474CEAC0F}" type="slidenum">
              <a:rPr lang="ar-SA" smtClean="0"/>
              <a:pPr/>
              <a:t>16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1BB-7B43-4E04-BA8C-46D3DBFD2821}" type="datetimeFigureOut">
              <a:rPr lang="ar-SA" smtClean="0"/>
              <a:pPr/>
              <a:t>06/04/1434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0EC4-57C7-4CB6-85C1-98956910E8F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1BB-7B43-4E04-BA8C-46D3DBFD2821}" type="datetimeFigureOut">
              <a:rPr lang="ar-SA" smtClean="0"/>
              <a:pPr/>
              <a:t>06/04/1434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0EC4-57C7-4CB6-85C1-98956910E8F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1BB-7B43-4E04-BA8C-46D3DBFD2821}" type="datetimeFigureOut">
              <a:rPr lang="ar-SA" smtClean="0"/>
              <a:pPr/>
              <a:t>06/04/1434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0EC4-57C7-4CB6-85C1-98956910E8F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1BB-7B43-4E04-BA8C-46D3DBFD2821}" type="datetimeFigureOut">
              <a:rPr lang="ar-SA" smtClean="0"/>
              <a:pPr/>
              <a:t>06/04/1434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0EC4-57C7-4CB6-85C1-98956910E8F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1BB-7B43-4E04-BA8C-46D3DBFD2821}" type="datetimeFigureOut">
              <a:rPr lang="ar-SA" smtClean="0"/>
              <a:pPr/>
              <a:t>06/04/1434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0EC4-57C7-4CB6-85C1-98956910E8F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1BB-7B43-4E04-BA8C-46D3DBFD2821}" type="datetimeFigureOut">
              <a:rPr lang="ar-SA" smtClean="0"/>
              <a:pPr/>
              <a:t>06/04/1434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0EC4-57C7-4CB6-85C1-98956910E8F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1BB-7B43-4E04-BA8C-46D3DBFD2821}" type="datetimeFigureOut">
              <a:rPr lang="ar-SA" smtClean="0"/>
              <a:pPr/>
              <a:t>06/04/1434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0EC4-57C7-4CB6-85C1-98956910E8F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1BB-7B43-4E04-BA8C-46D3DBFD2821}" type="datetimeFigureOut">
              <a:rPr lang="ar-SA" smtClean="0"/>
              <a:pPr/>
              <a:t>06/04/1434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0EC4-57C7-4CB6-85C1-98956910E8F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1BB-7B43-4E04-BA8C-46D3DBFD2821}" type="datetimeFigureOut">
              <a:rPr lang="ar-SA" smtClean="0"/>
              <a:pPr/>
              <a:t>06/04/1434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0EC4-57C7-4CB6-85C1-98956910E8F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1BB-7B43-4E04-BA8C-46D3DBFD2821}" type="datetimeFigureOut">
              <a:rPr lang="ar-SA" smtClean="0"/>
              <a:pPr/>
              <a:t>06/04/1434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0EC4-57C7-4CB6-85C1-98956910E8F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11BB-7B43-4E04-BA8C-46D3DBFD2821}" type="datetimeFigureOut">
              <a:rPr lang="ar-SA" smtClean="0"/>
              <a:pPr/>
              <a:t>06/04/1434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0EC4-57C7-4CB6-85C1-98956910E8F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911BB-7B43-4E04-BA8C-46D3DBFD2821}" type="datetimeFigureOut">
              <a:rPr lang="ar-SA" smtClean="0"/>
              <a:pPr/>
              <a:t>06/04/1434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D0EC4-57C7-4CB6-85C1-98956910E8F6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7.png"/><Relationship Id="rId10" Type="http://schemas.openxmlformats.org/officeDocument/2006/relationships/image" Target="../media/image80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7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5" Type="http://schemas.openxmlformats.org/officeDocument/2006/relationships/image" Target="../media/image118.png"/><Relationship Id="rId10" Type="http://schemas.openxmlformats.org/officeDocument/2006/relationships/image" Target="../media/image123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Documents%20and%20Settings\ACER\Desktop\&#1576;&#1608;&#1585;%20&#1575;&#1604;&#1576;&#1575;&#1576;%206\&#1576;&#1587;&#1605;%20&#1575;&#1604;&#1604;&#1607;.wav" TargetMode="External"/><Relationship Id="rId1" Type="http://schemas.openxmlformats.org/officeDocument/2006/relationships/audio" Target="file:///C:\Documents%20and%20Settings\ACER\Desktop\&#1576;&#1608;&#1585;%20&#1575;&#1604;&#1576;&#1575;&#1576;%206\&#1608;&#1601;&#1610;%20&#1575;&#1604;&#1575;&#1585;&#1590;%20&#1575;&#1610;&#1575;&#1578;.mp3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Cartesian_to_polar.gif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gi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19" y="428604"/>
            <a:ext cx="8643999" cy="6072230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 rot="10800000">
            <a:off x="725367" y="959067"/>
            <a:ext cx="7632847" cy="518457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Pour">
              <a:avLst/>
            </a:prstTxWarp>
            <a:spAutoFit/>
          </a:bodyPr>
          <a:lstStyle/>
          <a:p>
            <a:pPr algn="ctr"/>
            <a:r>
              <a:rPr lang="ar-SA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الصورة القطبية والصورة </a:t>
            </a:r>
            <a:r>
              <a:rPr lang="ar-SA" sz="54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الديكارتيه</a:t>
            </a:r>
            <a:r>
              <a:rPr lang="ar-SA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للمعادلات</a:t>
            </a:r>
            <a:r>
              <a:rPr lang="en-US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polar and </a:t>
            </a:r>
            <a:r>
              <a:rPr lang="en-US" sz="54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rectanguler</a:t>
            </a:r>
            <a:r>
              <a:rPr lang="en-US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forms of equations </a:t>
            </a:r>
            <a:endParaRPr lang="ar-SA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3" name="صورة 2" descr="CAH2HBAICAAIRPDGCA9HYWMHCA6YMLFGCAZ158I4CAJ9G9X0CA3DBTT4CAPOC033CAXEAXG3CAN18DF6CAXE4P9ICAUETI8XCAL30T1OCA629QAICAY4JYTZCAWE2DD4CAN8XD6ICACD1ZROCACY7TH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68506" y="2428868"/>
            <a:ext cx="3286148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-24"/>
            <a:ext cx="892971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876"/>
            <a:ext cx="230505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Snagit_PPT4E32" descr="PPT4E3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5568" y="3714752"/>
            <a:ext cx="8185588" cy="3001723"/>
          </a:xfrm>
          <a:prstGeom prst="rect">
            <a:avLst/>
          </a:prstGeom>
        </p:spPr>
      </p:pic>
      <p:sp>
        <p:nvSpPr>
          <p:cNvPr id="5" name="وسيلة شرح على شكل سحابة 4"/>
          <p:cNvSpPr/>
          <p:nvPr/>
        </p:nvSpPr>
        <p:spPr>
          <a:xfrm>
            <a:off x="1000100" y="2500306"/>
            <a:ext cx="3384376" cy="1512168"/>
          </a:xfrm>
          <a:prstGeom prst="cloudCallout">
            <a:avLst>
              <a:gd name="adj1" fmla="val 52874"/>
              <a:gd name="adj2" fmla="val 117956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dirty="0" smtClean="0">
                <a:solidFill>
                  <a:schemeClr val="tx1"/>
                </a:solidFill>
              </a:rPr>
              <a:t>إذا كانت 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Cambria Math"/>
                <a:ea typeface="Cambria Math"/>
              </a:rPr>
              <a:t>𝒙</a:t>
            </a:r>
            <a:r>
              <a:rPr lang="en-US" sz="2000" dirty="0" smtClean="0">
                <a:solidFill>
                  <a:schemeClr val="tx1"/>
                </a:solidFill>
              </a:rPr>
              <a:t> =0 </a:t>
            </a:r>
            <a:r>
              <a:rPr lang="ar-SA" sz="2000" dirty="0" smtClean="0">
                <a:solidFill>
                  <a:schemeClr val="tx1"/>
                </a:solidFill>
              </a:rPr>
              <a:t> فإن 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r>
              <a:rPr lang="ar-SA" sz="20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Cambria Math"/>
                <a:ea typeface="Cambria Math"/>
                <a:cs typeface="Times New Roman"/>
              </a:rPr>
              <a:t>𝜃</a:t>
            </a:r>
            <a:r>
              <a:rPr lang="en-US" sz="20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 =90</a:t>
            </a:r>
            <a:r>
              <a:rPr lang="en-US" sz="2000" baseline="50000" dirty="0" smtClean="0">
                <a:solidFill>
                  <a:schemeClr val="tx1"/>
                </a:solidFill>
                <a:latin typeface="Times New Roman"/>
                <a:cs typeface="Times New Roman"/>
              </a:rPr>
              <a:t>o</a:t>
            </a:r>
            <a:r>
              <a:rPr lang="ar-SA" sz="20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أو </a:t>
            </a:r>
            <a:endParaRPr lang="en-US" sz="2000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Cambria Math"/>
                <a:ea typeface="Cambria Math"/>
                <a:cs typeface="Times New Roman"/>
              </a:rPr>
              <a:t>𝜃</a:t>
            </a:r>
            <a:r>
              <a:rPr lang="en-US" sz="20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= 270</a:t>
            </a:r>
            <a:r>
              <a:rPr lang="en-US" sz="2000" baseline="50000" dirty="0" smtClean="0">
                <a:solidFill>
                  <a:schemeClr val="tx1"/>
                </a:solidFill>
                <a:latin typeface="Times New Roman"/>
                <a:cs typeface="Times New Roman"/>
              </a:rPr>
              <a:t>o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وسيلة شرح على شكل سحابة 5"/>
          <p:cNvSpPr/>
          <p:nvPr/>
        </p:nvSpPr>
        <p:spPr>
          <a:xfrm>
            <a:off x="0" y="2060848"/>
            <a:ext cx="5112568" cy="2016224"/>
          </a:xfrm>
          <a:prstGeom prst="cloudCallout">
            <a:avLst>
              <a:gd name="adj1" fmla="val 52874"/>
              <a:gd name="adj2" fmla="val 117956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dirty="0" smtClean="0">
                <a:solidFill>
                  <a:schemeClr val="tx1"/>
                </a:solidFill>
              </a:rPr>
              <a:t>تطرق المفهوم</a:t>
            </a:r>
          </a:p>
          <a:p>
            <a:pPr algn="ctr"/>
            <a:r>
              <a:rPr lang="ar-SA" sz="2000" dirty="0" smtClean="0">
                <a:solidFill>
                  <a:schemeClr val="tx1"/>
                </a:solidFill>
              </a:rPr>
              <a:t>عند حساب </a:t>
            </a:r>
            <a:r>
              <a:rPr lang="ar-SA" sz="2000" dirty="0" err="1" smtClean="0">
                <a:solidFill>
                  <a:schemeClr val="tx1"/>
                </a:solidFill>
              </a:rPr>
              <a:t>قيمة </a:t>
            </a:r>
            <a:r>
              <a:rPr lang="ar-SA" sz="2000" dirty="0" smtClean="0">
                <a:solidFill>
                  <a:schemeClr val="tx1"/>
                </a:solidFill>
                <a:latin typeface="Cambria Math"/>
                <a:ea typeface="Cambria Math"/>
              </a:rPr>
              <a:t>𝛳</a:t>
            </a:r>
            <a:r>
              <a:rPr lang="ar-SA" sz="2000" dirty="0" smtClean="0">
                <a:solidFill>
                  <a:schemeClr val="tx1"/>
                </a:solidFill>
              </a:rPr>
              <a:t>  إلى </a:t>
            </a:r>
          </a:p>
          <a:p>
            <a:pPr algn="ctr"/>
            <a:r>
              <a:rPr lang="ar-SA" sz="2000" dirty="0" smtClean="0">
                <a:solidFill>
                  <a:schemeClr val="tx1"/>
                </a:solidFill>
              </a:rPr>
              <a:t>الحالتين  </a:t>
            </a:r>
            <a:r>
              <a:rPr lang="en-US" sz="2000" dirty="0" smtClean="0">
                <a:solidFill>
                  <a:schemeClr val="tx1"/>
                </a:solidFill>
              </a:rPr>
              <a:t>0</a:t>
            </a:r>
            <a:r>
              <a:rPr lang="ar-SA" sz="2000" dirty="0" smtClean="0">
                <a:solidFill>
                  <a:schemeClr val="tx1"/>
                </a:solidFill>
              </a:rPr>
              <a:t>  &lt;</a:t>
            </a:r>
            <a:r>
              <a:rPr lang="ar-SA" sz="2000" dirty="0" smtClean="0">
                <a:solidFill>
                  <a:schemeClr val="tx1"/>
                </a:solidFill>
                <a:latin typeface="Cambria Math"/>
                <a:ea typeface="Cambria Math"/>
              </a:rPr>
              <a:t>𝒙 و</a:t>
            </a:r>
            <a:r>
              <a:rPr lang="en-US" sz="2000" dirty="0" smtClean="0">
                <a:solidFill>
                  <a:schemeClr val="tx1"/>
                </a:solidFill>
              </a:rPr>
              <a:t>0 </a:t>
            </a:r>
            <a:r>
              <a:rPr lang="ar-SA" sz="2000" dirty="0" smtClean="0">
                <a:solidFill>
                  <a:schemeClr val="tx1"/>
                </a:solidFill>
                <a:latin typeface="Cambria Math"/>
                <a:ea typeface="Cambria Math"/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&lt;</a:t>
            </a:r>
            <a:r>
              <a:rPr lang="ar-SA" sz="2000" dirty="0" smtClean="0">
                <a:solidFill>
                  <a:schemeClr val="tx1"/>
                </a:solidFill>
              </a:rPr>
              <a:t> </a:t>
            </a:r>
            <a:r>
              <a:rPr lang="ar-SA" sz="2000" dirty="0" err="1" smtClean="0">
                <a:solidFill>
                  <a:schemeClr val="tx1"/>
                </a:solidFill>
                <a:latin typeface="Cambria Math"/>
                <a:ea typeface="Cambria Math"/>
              </a:rPr>
              <a:t>𝒙</a:t>
            </a:r>
            <a:endParaRPr lang="ar-SA" sz="2000" dirty="0" smtClean="0">
              <a:solidFill>
                <a:schemeClr val="tx1"/>
              </a:solidFill>
            </a:endParaRPr>
          </a:p>
          <a:p>
            <a:pPr algn="ctr"/>
            <a:r>
              <a:rPr lang="ar-SA" sz="2000" dirty="0" smtClean="0">
                <a:solidFill>
                  <a:schemeClr val="tx1"/>
                </a:solidFill>
              </a:rPr>
              <a:t>فماذا تتوقعين أن يكون الحال عندما </a:t>
            </a:r>
          </a:p>
          <a:p>
            <a:pPr algn="ctr"/>
            <a:r>
              <a:rPr lang="ar-SA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0</a:t>
            </a:r>
            <a:r>
              <a:rPr lang="ar-SA" sz="2000" dirty="0" smtClean="0">
                <a:solidFill>
                  <a:schemeClr val="tx1"/>
                </a:solidFill>
              </a:rPr>
              <a:t>  </a:t>
            </a:r>
            <a:r>
              <a:rPr lang="ar-SA" sz="2000" dirty="0" err="1" smtClean="0">
                <a:solidFill>
                  <a:schemeClr val="tx1"/>
                </a:solidFill>
              </a:rPr>
              <a:t>= </a:t>
            </a:r>
            <a:r>
              <a:rPr lang="ar-SA" sz="2000" dirty="0" err="1" smtClean="0">
                <a:solidFill>
                  <a:schemeClr val="tx1"/>
                </a:solidFill>
                <a:latin typeface="Cambria Math"/>
                <a:ea typeface="Cambria Math"/>
              </a:rPr>
              <a:t>𝒙</a:t>
            </a:r>
            <a:endParaRPr lang="ar-SA" sz="2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643578"/>
            <a:ext cx="85058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1" y="71414"/>
            <a:ext cx="8944005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" y="0"/>
            <a:ext cx="89725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571612"/>
            <a:ext cx="59531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2071678"/>
            <a:ext cx="50863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2500306"/>
            <a:ext cx="5514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488" y="3143248"/>
            <a:ext cx="58674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26" y="3714752"/>
            <a:ext cx="53721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40" y="4214818"/>
            <a:ext cx="571500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034" y="4214818"/>
            <a:ext cx="235267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214290"/>
            <a:ext cx="13430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714356"/>
            <a:ext cx="565309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1142984"/>
            <a:ext cx="6443688" cy="557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42" y="1714488"/>
            <a:ext cx="7158040" cy="685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85918" y="2428868"/>
            <a:ext cx="7210425" cy="695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28794" y="3000372"/>
            <a:ext cx="6800850" cy="561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86050" y="3714752"/>
            <a:ext cx="61817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58" y="3714752"/>
            <a:ext cx="20955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86050" y="5043511"/>
            <a:ext cx="61055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5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50" y="0"/>
            <a:ext cx="87058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785926"/>
            <a:ext cx="51530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2214554"/>
            <a:ext cx="52768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9842" y="2571744"/>
            <a:ext cx="459105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00232" y="3000372"/>
            <a:ext cx="57054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93" y="3571876"/>
            <a:ext cx="84296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00232" y="4214818"/>
            <a:ext cx="55340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19346" y="4714884"/>
            <a:ext cx="53530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57422" y="5300678"/>
            <a:ext cx="4572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14546" y="5834082"/>
            <a:ext cx="52482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00042"/>
            <a:ext cx="882015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77825" y="1143000"/>
          <a:ext cx="2800350" cy="800100"/>
        </p:xfrm>
        <a:graphic>
          <a:graphicData uri="http://schemas.openxmlformats.org/presentationml/2006/ole">
            <p:oleObj spid="_x0000_s4098" name="Equation" r:id="rId4" imgW="800100" imgH="228600" progId="Equation.3">
              <p:embed/>
            </p:oleObj>
          </a:graphicData>
        </a:graphic>
      </p:graphicFrame>
      <p:sp>
        <p:nvSpPr>
          <p:cNvPr id="9222" name="Text Box 4"/>
          <p:cNvSpPr txBox="1">
            <a:spLocks noChangeArrowheads="1"/>
          </p:cNvSpPr>
          <p:nvPr/>
        </p:nvSpPr>
        <p:spPr bwMode="auto">
          <a:xfrm>
            <a:off x="290513" y="519063"/>
            <a:ext cx="845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dirty="0" smtClean="0">
                <a:solidFill>
                  <a:srgbClr val="800080"/>
                </a:solidFill>
                <a:latin typeface="Arial" charset="0"/>
              </a:rPr>
              <a:t>اكتبي المعادلة الاتية على الصورة القطبية  </a:t>
            </a:r>
            <a:endParaRPr lang="en-US" sz="2400" b="1" dirty="0">
              <a:solidFill>
                <a:srgbClr val="800080"/>
              </a:solidFill>
              <a:latin typeface="Arial" charset="0"/>
            </a:endParaRPr>
          </a:p>
        </p:txBody>
      </p:sp>
      <p:pic>
        <p:nvPicPr>
          <p:cNvPr id="9223" name="Picture 6" descr="graph pap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852613"/>
            <a:ext cx="457200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Oval 7"/>
          <p:cNvSpPr>
            <a:spLocks noChangeArrowheads="1"/>
          </p:cNvSpPr>
          <p:nvPr/>
        </p:nvSpPr>
        <p:spPr bwMode="auto">
          <a:xfrm>
            <a:off x="1031875" y="2786063"/>
            <a:ext cx="2371725" cy="2265362"/>
          </a:xfrm>
          <a:prstGeom prst="ellips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AU">
              <a:solidFill>
                <a:srgbClr val="800080"/>
              </a:solidFill>
            </a:endParaRPr>
          </a:p>
        </p:txBody>
      </p:sp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3657600" y="990600"/>
          <a:ext cx="2376488" cy="804863"/>
        </p:xfrm>
        <a:graphic>
          <a:graphicData uri="http://schemas.openxmlformats.org/presentationml/2006/ole">
            <p:oleObj spid="_x0000_s4099" name="Equation" r:id="rId6" imgW="825500" imgH="279400" progId="Equation.3">
              <p:embed/>
            </p:oleObj>
          </a:graphicData>
        </a:graphic>
      </p:graphicFrame>
      <p:graphicFrame>
        <p:nvGraphicFramePr>
          <p:cNvPr id="1229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954937490"/>
              </p:ext>
            </p:extLst>
          </p:nvPr>
        </p:nvGraphicFramePr>
        <p:xfrm>
          <a:off x="6762750" y="1196752"/>
          <a:ext cx="1155700" cy="622300"/>
        </p:xfrm>
        <a:graphic>
          <a:graphicData uri="http://schemas.openxmlformats.org/presentationml/2006/ole">
            <p:oleObj spid="_x0000_s4100" name="معادلة" r:id="rId7" imgW="330120" imgH="177480" progId="Equation.3">
              <p:embed/>
            </p:oleObj>
          </a:graphicData>
        </a:graphic>
      </p:graphicFrame>
      <p:sp>
        <p:nvSpPr>
          <p:cNvPr id="12299" name="Line 11"/>
          <p:cNvSpPr>
            <a:spLocks noChangeShapeType="1"/>
          </p:cNvSpPr>
          <p:nvPr/>
        </p:nvSpPr>
        <p:spPr bwMode="auto">
          <a:xfrm>
            <a:off x="228600" y="1295400"/>
            <a:ext cx="152400" cy="5334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V="1">
            <a:off x="381000" y="1219200"/>
            <a:ext cx="152400" cy="6096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>
            <a:off x="533400" y="1219200"/>
            <a:ext cx="137160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>
            <a:off x="2590800" y="1295400"/>
            <a:ext cx="152400" cy="5334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V="1">
            <a:off x="2743200" y="1143000"/>
            <a:ext cx="152400" cy="6096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>
            <a:off x="2895600" y="1143000"/>
            <a:ext cx="38100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2307" name="Picture 19" descr="pola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2057400"/>
            <a:ext cx="3683000" cy="370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9" name="Oval 21"/>
          <p:cNvSpPr>
            <a:spLocks noChangeArrowheads="1"/>
          </p:cNvSpPr>
          <p:nvPr/>
        </p:nvSpPr>
        <p:spPr bwMode="auto">
          <a:xfrm>
            <a:off x="5638800" y="2794000"/>
            <a:ext cx="2286000" cy="2235200"/>
          </a:xfrm>
          <a:prstGeom prst="ellips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4288" y="5935663"/>
            <a:ext cx="4648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b="1" dirty="0" smtClean="0">
                <a:solidFill>
                  <a:srgbClr val="800080"/>
                </a:solidFill>
                <a:latin typeface="Arial" charset="0"/>
              </a:rPr>
              <a:t>معادلة دائرة مركزه ( </a:t>
            </a:r>
            <a:r>
              <a:rPr lang="en-US" b="1" dirty="0" smtClean="0">
                <a:solidFill>
                  <a:srgbClr val="800080"/>
                </a:solidFill>
                <a:latin typeface="Arial" charset="0"/>
              </a:rPr>
              <a:t>0</a:t>
            </a:r>
            <a:r>
              <a:rPr lang="ar-SA" b="1" dirty="0" smtClean="0">
                <a:solidFill>
                  <a:srgbClr val="800080"/>
                </a:solidFill>
                <a:latin typeface="Arial" charset="0"/>
              </a:rPr>
              <a:t> , </a:t>
            </a:r>
            <a:r>
              <a:rPr lang="en-US" b="1" dirty="0" smtClean="0">
                <a:solidFill>
                  <a:srgbClr val="800080"/>
                </a:solidFill>
                <a:latin typeface="Arial" charset="0"/>
              </a:rPr>
              <a:t>0</a:t>
            </a:r>
            <a:r>
              <a:rPr lang="ar-SA" b="1" dirty="0" smtClean="0">
                <a:solidFill>
                  <a:srgbClr val="800080"/>
                </a:solidFill>
                <a:latin typeface="Arial" charset="0"/>
              </a:rPr>
              <a:t> ) ونصف قطرها </a:t>
            </a:r>
            <a:r>
              <a:rPr lang="en-US" b="1" dirty="0" smtClean="0">
                <a:solidFill>
                  <a:srgbClr val="800080"/>
                </a:solidFill>
                <a:latin typeface="Arial" charset="0"/>
              </a:rPr>
              <a:t>3</a:t>
            </a:r>
            <a:endParaRPr lang="en-US" b="1" dirty="0">
              <a:solidFill>
                <a:srgbClr val="800080"/>
              </a:solidFill>
              <a:latin typeface="Arial" charset="0"/>
            </a:endParaRPr>
          </a:p>
        </p:txBody>
      </p:sp>
      <p:sp>
        <p:nvSpPr>
          <p:cNvPr id="12313" name="Arc 25"/>
          <p:cNvSpPr>
            <a:spLocks/>
          </p:cNvSpPr>
          <p:nvPr/>
        </p:nvSpPr>
        <p:spPr bwMode="auto">
          <a:xfrm flipH="1">
            <a:off x="7010400" y="3810000"/>
            <a:ext cx="152400" cy="228600"/>
          </a:xfrm>
          <a:custGeom>
            <a:avLst/>
            <a:gdLst>
              <a:gd name="T0" fmla="*/ 53968 w 21600"/>
              <a:gd name="T1" fmla="*/ 228600 h 28897"/>
              <a:gd name="T2" fmla="*/ 27651 w 21600"/>
              <a:gd name="T3" fmla="*/ 0 h 28897"/>
              <a:gd name="T4" fmla="*/ 152400 w 21600"/>
              <a:gd name="T5" fmla="*/ 98150 h 28897"/>
              <a:gd name="T6" fmla="*/ 0 60000 65536"/>
              <a:gd name="T7" fmla="*/ 0 60000 65536"/>
              <a:gd name="T8" fmla="*/ 0 60000 65536"/>
              <a:gd name="T9" fmla="*/ 0 w 21600"/>
              <a:gd name="T10" fmla="*/ 0 h 28897"/>
              <a:gd name="T11" fmla="*/ 21600 w 21600"/>
              <a:gd name="T12" fmla="*/ 28897 h 288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8897" fill="none" extrusionOk="0">
                <a:moveTo>
                  <a:pt x="7648" y="28897"/>
                </a:moveTo>
                <a:cubicBezTo>
                  <a:pt x="2797" y="24793"/>
                  <a:pt x="0" y="18761"/>
                  <a:pt x="0" y="12407"/>
                </a:cubicBezTo>
                <a:cubicBezTo>
                  <a:pt x="-1" y="7966"/>
                  <a:pt x="1368" y="3634"/>
                  <a:pt x="3918" y="-1"/>
                </a:cubicBezTo>
              </a:path>
              <a:path w="21600" h="28897" stroke="0" extrusionOk="0">
                <a:moveTo>
                  <a:pt x="7648" y="28897"/>
                </a:moveTo>
                <a:cubicBezTo>
                  <a:pt x="2797" y="24793"/>
                  <a:pt x="0" y="18761"/>
                  <a:pt x="0" y="12407"/>
                </a:cubicBezTo>
                <a:cubicBezTo>
                  <a:pt x="-1" y="7966"/>
                  <a:pt x="1368" y="3634"/>
                  <a:pt x="3918" y="-1"/>
                </a:cubicBezTo>
                <a:lnTo>
                  <a:pt x="21600" y="12407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14" name="Arc 26"/>
          <p:cNvSpPr>
            <a:spLocks/>
          </p:cNvSpPr>
          <p:nvPr/>
        </p:nvSpPr>
        <p:spPr bwMode="auto">
          <a:xfrm flipH="1">
            <a:off x="7391400" y="3810000"/>
            <a:ext cx="152400" cy="228600"/>
          </a:xfrm>
          <a:custGeom>
            <a:avLst/>
            <a:gdLst>
              <a:gd name="T0" fmla="*/ 53968 w 21600"/>
              <a:gd name="T1" fmla="*/ 228600 h 28897"/>
              <a:gd name="T2" fmla="*/ 27651 w 21600"/>
              <a:gd name="T3" fmla="*/ 0 h 28897"/>
              <a:gd name="T4" fmla="*/ 152400 w 21600"/>
              <a:gd name="T5" fmla="*/ 98150 h 28897"/>
              <a:gd name="T6" fmla="*/ 0 60000 65536"/>
              <a:gd name="T7" fmla="*/ 0 60000 65536"/>
              <a:gd name="T8" fmla="*/ 0 60000 65536"/>
              <a:gd name="T9" fmla="*/ 0 w 21600"/>
              <a:gd name="T10" fmla="*/ 0 h 28897"/>
              <a:gd name="T11" fmla="*/ 21600 w 21600"/>
              <a:gd name="T12" fmla="*/ 28897 h 288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8897" fill="none" extrusionOk="0">
                <a:moveTo>
                  <a:pt x="7648" y="28897"/>
                </a:moveTo>
                <a:cubicBezTo>
                  <a:pt x="2797" y="24793"/>
                  <a:pt x="0" y="18761"/>
                  <a:pt x="0" y="12407"/>
                </a:cubicBezTo>
                <a:cubicBezTo>
                  <a:pt x="-1" y="7966"/>
                  <a:pt x="1368" y="3634"/>
                  <a:pt x="3918" y="-1"/>
                </a:cubicBezTo>
              </a:path>
              <a:path w="21600" h="28897" stroke="0" extrusionOk="0">
                <a:moveTo>
                  <a:pt x="7648" y="28897"/>
                </a:moveTo>
                <a:cubicBezTo>
                  <a:pt x="2797" y="24793"/>
                  <a:pt x="0" y="18761"/>
                  <a:pt x="0" y="12407"/>
                </a:cubicBezTo>
                <a:cubicBezTo>
                  <a:pt x="-1" y="7966"/>
                  <a:pt x="1368" y="3634"/>
                  <a:pt x="3918" y="-1"/>
                </a:cubicBezTo>
                <a:lnTo>
                  <a:pt x="21600" y="12407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15" name="Arc 27"/>
          <p:cNvSpPr>
            <a:spLocks/>
          </p:cNvSpPr>
          <p:nvPr/>
        </p:nvSpPr>
        <p:spPr bwMode="auto">
          <a:xfrm flipH="1">
            <a:off x="7772400" y="3810000"/>
            <a:ext cx="152400" cy="228600"/>
          </a:xfrm>
          <a:custGeom>
            <a:avLst/>
            <a:gdLst>
              <a:gd name="T0" fmla="*/ 53968 w 21600"/>
              <a:gd name="T1" fmla="*/ 228600 h 28897"/>
              <a:gd name="T2" fmla="*/ 27651 w 21600"/>
              <a:gd name="T3" fmla="*/ 0 h 28897"/>
              <a:gd name="T4" fmla="*/ 152400 w 21600"/>
              <a:gd name="T5" fmla="*/ 98150 h 28897"/>
              <a:gd name="T6" fmla="*/ 0 60000 65536"/>
              <a:gd name="T7" fmla="*/ 0 60000 65536"/>
              <a:gd name="T8" fmla="*/ 0 60000 65536"/>
              <a:gd name="T9" fmla="*/ 0 w 21600"/>
              <a:gd name="T10" fmla="*/ 0 h 28897"/>
              <a:gd name="T11" fmla="*/ 21600 w 21600"/>
              <a:gd name="T12" fmla="*/ 28897 h 288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8897" fill="none" extrusionOk="0">
                <a:moveTo>
                  <a:pt x="7648" y="28897"/>
                </a:moveTo>
                <a:cubicBezTo>
                  <a:pt x="2797" y="24793"/>
                  <a:pt x="0" y="18761"/>
                  <a:pt x="0" y="12407"/>
                </a:cubicBezTo>
                <a:cubicBezTo>
                  <a:pt x="-1" y="7966"/>
                  <a:pt x="1368" y="3634"/>
                  <a:pt x="3918" y="-1"/>
                </a:cubicBezTo>
              </a:path>
              <a:path w="21600" h="28897" stroke="0" extrusionOk="0">
                <a:moveTo>
                  <a:pt x="7648" y="28897"/>
                </a:moveTo>
                <a:cubicBezTo>
                  <a:pt x="2797" y="24793"/>
                  <a:pt x="0" y="18761"/>
                  <a:pt x="0" y="12407"/>
                </a:cubicBezTo>
                <a:cubicBezTo>
                  <a:pt x="-1" y="7966"/>
                  <a:pt x="1368" y="3634"/>
                  <a:pt x="3918" y="-1"/>
                </a:cubicBezTo>
                <a:lnTo>
                  <a:pt x="21600" y="12407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مربع نص 24"/>
          <p:cNvSpPr txBox="1"/>
          <p:nvPr/>
        </p:nvSpPr>
        <p:spPr>
          <a:xfrm>
            <a:off x="5076056" y="5805264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المعادلة على الصورة القطبية هي 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r>
              <a:rPr lang="en-US" sz="2400" b="1" dirty="0" smtClean="0">
                <a:solidFill>
                  <a:srgbClr val="0070C0"/>
                </a:solidFill>
              </a:rPr>
              <a:t>           r = 3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3275856" y="116632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u="sng" dirty="0" smtClean="0">
                <a:solidFill>
                  <a:srgbClr val="00B050"/>
                </a:solidFill>
              </a:rPr>
              <a:t>تحويل المعادلة الديكارتية إلى معادلة </a:t>
            </a:r>
            <a:r>
              <a:rPr lang="ar-SA" sz="2400" b="1" u="sng" dirty="0" err="1" smtClean="0">
                <a:solidFill>
                  <a:srgbClr val="00B050"/>
                </a:solidFill>
              </a:rPr>
              <a:t>قطبية ”</a:t>
            </a:r>
            <a:endParaRPr lang="en-US" sz="2400" b="1" u="sng" dirty="0">
              <a:solidFill>
                <a:srgbClr val="00B050"/>
              </a:solidFill>
            </a:endParaRPr>
          </a:p>
        </p:txBody>
      </p:sp>
      <p:pic>
        <p:nvPicPr>
          <p:cNvPr id="23" name="Picture 10" descr="http://cdn.garcya.us/wp-content/uploads/2007/07/set-of-different-environmental-icons-1024x844.jpg"/>
          <p:cNvPicPr>
            <a:picLocks noChangeAspect="1" noChangeArrowheads="1"/>
          </p:cNvPicPr>
          <p:nvPr/>
        </p:nvPicPr>
        <p:blipFill>
          <a:blip r:embed="rId9" cstate="print"/>
          <a:srcRect t="65608" r="62409" b="2627"/>
          <a:stretch>
            <a:fillRect/>
          </a:stretch>
        </p:blipFill>
        <p:spPr bwMode="auto">
          <a:xfrm>
            <a:off x="-36512" y="0"/>
            <a:ext cx="1512168" cy="1053174"/>
          </a:xfrm>
          <a:prstGeom prst="rect">
            <a:avLst/>
          </a:prstGeom>
          <a:noFill/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907732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4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 animBg="1" autoUpdateAnimBg="0"/>
      <p:bldP spid="12299" grpId="0" animBg="1"/>
      <p:bldP spid="12300" grpId="0" animBg="1"/>
      <p:bldP spid="12301" grpId="0" animBg="1"/>
      <p:bldP spid="12302" grpId="0" animBg="1"/>
      <p:bldP spid="12303" grpId="0" animBg="1"/>
      <p:bldP spid="12304" grpId="0" animBg="1"/>
      <p:bldP spid="12309" grpId="0" animBg="1"/>
      <p:bldP spid="12293" grpId="0" autoUpdateAnimBg="0"/>
      <p:bldP spid="12313" grpId="0" animBg="1"/>
      <p:bldP spid="12314" grpId="0" animBg="1"/>
      <p:bldP spid="123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Text Box 2"/>
          <p:cNvSpPr txBox="1">
            <a:spLocks noChangeArrowheads="1"/>
          </p:cNvSpPr>
          <p:nvPr/>
        </p:nvSpPr>
        <p:spPr bwMode="auto">
          <a:xfrm>
            <a:off x="290513" y="169863"/>
            <a:ext cx="8458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b="1" dirty="0" smtClean="0">
                <a:solidFill>
                  <a:srgbClr val="800080"/>
                </a:solidFill>
                <a:latin typeface="Arial" charset="0"/>
              </a:rPr>
              <a:t>اكتبي المعادلة التالية على الصورة القطبية</a:t>
            </a:r>
            <a:endParaRPr lang="en-US" b="1" dirty="0">
              <a:solidFill>
                <a:srgbClr val="800080"/>
              </a:solidFill>
              <a:latin typeface="Arial" charset="0"/>
            </a:endParaRPr>
          </a:p>
        </p:txBody>
      </p:sp>
      <p:graphicFrame>
        <p:nvGraphicFramePr>
          <p:cNvPr id="10242" name="Object 3"/>
          <p:cNvGraphicFramePr>
            <a:graphicFrameLocks noChangeAspect="1"/>
          </p:cNvGraphicFramePr>
          <p:nvPr/>
        </p:nvGraphicFramePr>
        <p:xfrm>
          <a:off x="6019800" y="685800"/>
          <a:ext cx="1600200" cy="655638"/>
        </p:xfrm>
        <a:graphic>
          <a:graphicData uri="http://schemas.openxmlformats.org/presentationml/2006/ole">
            <p:oleObj spid="_x0000_s5122" name="Equation" r:id="rId3" imgW="558800" imgH="228600" progId="Equation.3">
              <p:embed/>
            </p:oleObj>
          </a:graphicData>
        </a:graphic>
      </p:graphicFrame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1524000" y="2667000"/>
          <a:ext cx="1936750" cy="512763"/>
        </p:xfrm>
        <a:graphic>
          <a:graphicData uri="http://schemas.openxmlformats.org/presentationml/2006/ole">
            <p:oleObj spid="_x0000_s5123" name="Equation" r:id="rId4" imgW="672516" imgH="177646" progId="Equation.3">
              <p:embed/>
            </p:oleObj>
          </a:graphicData>
        </a:graphic>
      </p:graphicFrame>
      <p:graphicFrame>
        <p:nvGraphicFramePr>
          <p:cNvPr id="13317" name="Object 5"/>
          <p:cNvGraphicFramePr>
            <a:graphicFrameLocks noChangeAspect="1"/>
          </p:cNvGraphicFramePr>
          <p:nvPr/>
        </p:nvGraphicFramePr>
        <p:xfrm>
          <a:off x="1600200" y="3810000"/>
          <a:ext cx="1900238" cy="585788"/>
        </p:xfrm>
        <a:graphic>
          <a:graphicData uri="http://schemas.openxmlformats.org/presentationml/2006/ole">
            <p:oleObj spid="_x0000_s5124" name="Equation" r:id="rId5" imgW="660113" imgH="203112" progId="Equation.3">
              <p:embed/>
            </p:oleObj>
          </a:graphicData>
        </a:graphic>
      </p:graphicFrame>
      <p:graphicFrame>
        <p:nvGraphicFramePr>
          <p:cNvPr id="13318" name="Object 6"/>
          <p:cNvGraphicFramePr>
            <a:graphicFrameLocks noChangeAspect="1"/>
          </p:cNvGraphicFramePr>
          <p:nvPr/>
        </p:nvGraphicFramePr>
        <p:xfrm>
          <a:off x="5257800" y="3124200"/>
          <a:ext cx="3543300" cy="660400"/>
        </p:xfrm>
        <a:graphic>
          <a:graphicData uri="http://schemas.openxmlformats.org/presentationml/2006/ole">
            <p:oleObj spid="_x0000_s5125" name="Equation" r:id="rId6" imgW="1295400" imgH="241300" progId="Equation.3">
              <p:embed/>
            </p:oleObj>
          </a:graphicData>
        </a:graphic>
      </p:graphicFrame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5257800" y="4038600"/>
          <a:ext cx="3230563" cy="555625"/>
        </p:xfrm>
        <a:graphic>
          <a:graphicData uri="http://schemas.openxmlformats.org/presentationml/2006/ole">
            <p:oleObj spid="_x0000_s5126" name="Equation" r:id="rId7" imgW="1180588" imgH="203112" progId="Equation.3">
              <p:embed/>
            </p:oleObj>
          </a:graphicData>
        </a:graphic>
      </p:graphicFrame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6324600" y="1371600"/>
            <a:ext cx="2590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>
                <a:solidFill>
                  <a:srgbClr val="FF0000"/>
                </a:solidFill>
                <a:latin typeface="Arial" charset="0"/>
              </a:rPr>
              <a:t>التعويض في المعادلة عن </a:t>
            </a:r>
            <a:r>
              <a:rPr lang="en-US" sz="2000" b="1" dirty="0" smtClean="0">
                <a:solidFill>
                  <a:srgbClr val="FF0000"/>
                </a:solidFill>
                <a:latin typeface="Arial" charset="0"/>
              </a:rPr>
              <a:t>x , y</a:t>
            </a:r>
            <a:endParaRPr lang="en-US" sz="2000" b="1" i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762000" y="5013176"/>
            <a:ext cx="792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dirty="0" smtClean="0">
                <a:solidFill>
                  <a:srgbClr val="800080"/>
                </a:solidFill>
                <a:latin typeface="Arial" charset="0"/>
              </a:rPr>
              <a:t>شكل المنحنى البياني لهذه المعادلة هو قطع مكافئ رأسه نقطة الأصل</a:t>
            </a:r>
            <a:endParaRPr lang="en-US" sz="2400" b="1" dirty="0">
              <a:solidFill>
                <a:srgbClr val="800080"/>
              </a:solidFill>
              <a:latin typeface="Arial" charset="0"/>
            </a:endParaRPr>
          </a:p>
        </p:txBody>
      </p:sp>
      <p:sp>
        <p:nvSpPr>
          <p:cNvPr id="13323" name="AutoShape 11"/>
          <p:cNvSpPr>
            <a:spLocks noChangeArrowheads="1"/>
          </p:cNvSpPr>
          <p:nvPr/>
        </p:nvSpPr>
        <p:spPr bwMode="auto">
          <a:xfrm>
            <a:off x="2209800" y="2667000"/>
            <a:ext cx="1219200" cy="5334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V="1">
            <a:off x="3429000" y="1143000"/>
            <a:ext cx="2590800" cy="16764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25" name="AutoShape 13"/>
          <p:cNvSpPr>
            <a:spLocks noChangeArrowheads="1"/>
          </p:cNvSpPr>
          <p:nvPr/>
        </p:nvSpPr>
        <p:spPr bwMode="auto">
          <a:xfrm>
            <a:off x="2209800" y="3810000"/>
            <a:ext cx="1295400" cy="6096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AU">
              <a:solidFill>
                <a:srgbClr val="008000"/>
              </a:solidFill>
            </a:endParaRPr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V="1">
            <a:off x="3505200" y="1219200"/>
            <a:ext cx="3810000" cy="27432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Picture 10" descr="http://cdn.garcya.us/wp-content/uploads/2007/07/set-of-different-environmental-icons-1024x844.jpg"/>
          <p:cNvPicPr>
            <a:picLocks noChangeAspect="1" noChangeArrowheads="1"/>
          </p:cNvPicPr>
          <p:nvPr/>
        </p:nvPicPr>
        <p:blipFill>
          <a:blip r:embed="rId8" cstate="print"/>
          <a:srcRect l="31029" t="35090" r="26305" b="34117"/>
          <a:stretch>
            <a:fillRect/>
          </a:stretch>
        </p:blipFill>
        <p:spPr bwMode="auto">
          <a:xfrm>
            <a:off x="179512" y="5445224"/>
            <a:ext cx="2088232" cy="1296144"/>
          </a:xfrm>
          <a:prstGeom prst="rect">
            <a:avLst/>
          </a:prstGeom>
          <a:noFill/>
        </p:spPr>
      </p:pic>
      <p:pic>
        <p:nvPicPr>
          <p:cNvPr id="15" name="Picture 10" descr="http://cdn.garcya.us/wp-content/uploads/2007/07/set-of-different-environmental-icons-1024x844.jpg"/>
          <p:cNvPicPr>
            <a:picLocks noChangeAspect="1" noChangeArrowheads="1"/>
          </p:cNvPicPr>
          <p:nvPr/>
        </p:nvPicPr>
        <p:blipFill>
          <a:blip r:embed="rId8" cstate="print"/>
          <a:srcRect l="72613" t="65744" b="1313"/>
          <a:stretch>
            <a:fillRect/>
          </a:stretch>
        </p:blipFill>
        <p:spPr bwMode="auto">
          <a:xfrm>
            <a:off x="179512" y="188640"/>
            <a:ext cx="1743275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 autoUpdateAnimBg="0"/>
      <p:bldP spid="13321" grpId="0" autoUpdateAnimBg="0"/>
      <p:bldP spid="13323" grpId="0" animBg="1"/>
      <p:bldP spid="13324" grpId="0" animBg="1"/>
      <p:bldP spid="13325" grpId="0" animBg="1" autoUpdateAnimBg="0"/>
      <p:bldP spid="133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048" y="-27384"/>
            <a:ext cx="856895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73375"/>
            <a:ext cx="882047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1931" y="2681486"/>
            <a:ext cx="5626373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526" y="3257550"/>
            <a:ext cx="680479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96121" y="3761606"/>
            <a:ext cx="4956199" cy="593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06885" y="4337670"/>
            <a:ext cx="5817443" cy="5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9592" y="4941168"/>
            <a:ext cx="728580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9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31840" y="5479703"/>
            <a:ext cx="4886325" cy="397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0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00192" y="5877272"/>
            <a:ext cx="1466850" cy="411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1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71800" y="5877272"/>
            <a:ext cx="1162050" cy="416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2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228184" y="6381328"/>
            <a:ext cx="1133475" cy="407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7685" y="0"/>
            <a:ext cx="1906315" cy="60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548680"/>
            <a:ext cx="7065590" cy="58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124744"/>
            <a:ext cx="329619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1700808"/>
            <a:ext cx="4924003" cy="651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2276872"/>
            <a:ext cx="3891310" cy="589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31640" y="2996952"/>
            <a:ext cx="554461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23728" y="3861048"/>
            <a:ext cx="4879231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55776" y="4653136"/>
            <a:ext cx="4503762" cy="57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4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229200"/>
            <a:ext cx="914400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357166"/>
            <a:ext cx="2481272" cy="170022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357430"/>
            <a:ext cx="2357447" cy="290037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4" name="وسيلة شرح على شكل سحابة 3"/>
          <p:cNvSpPr/>
          <p:nvPr/>
        </p:nvSpPr>
        <p:spPr>
          <a:xfrm>
            <a:off x="1979712" y="642918"/>
            <a:ext cx="3878172" cy="1714512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كيف يتم تمثيل النقاط والمعادلات القطبية ؟</a:t>
            </a:r>
            <a:endParaRPr lang="ar-SA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8532439" cy="1426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290" y="1484784"/>
            <a:ext cx="885219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924944"/>
            <a:ext cx="280831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3573016"/>
            <a:ext cx="2999209" cy="746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936" y="4365104"/>
            <a:ext cx="2996158" cy="598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1880" y="5085184"/>
            <a:ext cx="3545557" cy="593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2" y="2708920"/>
            <a:ext cx="271462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27784" y="5688632"/>
            <a:ext cx="4850879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44208" y="2996952"/>
            <a:ext cx="2334939" cy="3378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85137" y="0"/>
            <a:ext cx="1658863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548680"/>
            <a:ext cx="3528392" cy="57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1052736"/>
            <a:ext cx="3494881" cy="66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1772816"/>
            <a:ext cx="3278857" cy="57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3728" y="2420888"/>
            <a:ext cx="669674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216" y="3356992"/>
            <a:ext cx="235150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71800" y="3645024"/>
            <a:ext cx="3721199" cy="548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1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95736" y="4221088"/>
            <a:ext cx="4320480" cy="504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2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43608" y="4725144"/>
            <a:ext cx="5184576" cy="593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3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63688" y="5229200"/>
            <a:ext cx="4543003" cy="57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4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5792688"/>
            <a:ext cx="9144000" cy="10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5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2348880"/>
            <a:ext cx="22098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6" name="Picture 1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51520" y="116632"/>
            <a:ext cx="218122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20688"/>
            <a:ext cx="849694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980728"/>
            <a:ext cx="141286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صورة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908720"/>
            <a:ext cx="152547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صورة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32656"/>
            <a:ext cx="5288513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صورة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6774" y="116632"/>
            <a:ext cx="1005706" cy="5760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صورة 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1620664"/>
            <a:ext cx="7879789" cy="108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صورة 6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2132856"/>
            <a:ext cx="4355976" cy="571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صورة 7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5576" y="3208222"/>
            <a:ext cx="8064895" cy="94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صورة 8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07704" y="4221088"/>
            <a:ext cx="5373841" cy="5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9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3568" y="5013176"/>
            <a:ext cx="8388423" cy="997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صورة 10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7544" y="6093296"/>
            <a:ext cx="5030826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untitled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مربع نص 1"/>
          <p:cNvSpPr txBox="1"/>
          <p:nvPr/>
        </p:nvSpPr>
        <p:spPr>
          <a:xfrm>
            <a:off x="0" y="3000372"/>
            <a:ext cx="9144000" cy="3046988"/>
          </a:xfrm>
          <a:prstGeom prst="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  <a:tileRect r="-100000" b="-100000"/>
          </a:gradFill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علم الذكاء الاصطناعي هو احد علوم الحاسب الآلي الحديثة التي تبحث عن أساليب متطورة لبرمجته للقيام بأعمال و استنتاجات تشابه ولو في حدود ضيقة تلك الأساليب التي تنسب إلى الإنسان لذكائه فهو بذلك علم يبحث أولا في تعريف الذكاء الإنساني و تحديد أبعاده ومن ثم محاكاة بعض خواصه </a:t>
            </a:r>
            <a:r>
              <a:rPr lang="ar-SA" sz="2400" b="1" dirty="0" err="1" smtClean="0"/>
              <a:t>و</a:t>
            </a:r>
            <a:r>
              <a:rPr lang="ar-SA" sz="2400" b="1" dirty="0" smtClean="0"/>
              <a:t> هنا يجب توضيح إن العلم لا يهدف </a:t>
            </a:r>
            <a:r>
              <a:rPr lang="ar-SA" sz="2400" b="1" dirty="0" err="1" smtClean="0"/>
              <a:t>الى</a:t>
            </a:r>
            <a:r>
              <a:rPr lang="ar-SA" sz="2400" b="1" dirty="0" smtClean="0"/>
              <a:t> مقارنة </a:t>
            </a:r>
            <a:r>
              <a:rPr lang="ar-SA" sz="2400" b="1" dirty="0" err="1" smtClean="0"/>
              <a:t>او</a:t>
            </a:r>
            <a:r>
              <a:rPr lang="ar-SA" sz="2400" b="1" dirty="0" smtClean="0"/>
              <a:t> ما شبه العقل البشري الذي خلقه الله جلت قدرته </a:t>
            </a:r>
            <a:r>
              <a:rPr lang="ar-SA" sz="2400" b="1" dirty="0" err="1" smtClean="0"/>
              <a:t>و</a:t>
            </a:r>
            <a:r>
              <a:rPr lang="ar-SA" sz="2400" b="1" dirty="0" smtClean="0"/>
              <a:t> عظمته بالآلة التي هي من صنع المخلوق بل يهدف هذا العلم الجديد إلى فهم العمليات الذهنية المعقدة التي يقوم </a:t>
            </a:r>
            <a:r>
              <a:rPr lang="ar-SA" sz="2400" b="1" dirty="0" err="1" smtClean="0"/>
              <a:t>بها</a:t>
            </a:r>
            <a:r>
              <a:rPr lang="ar-SA" sz="2400" b="1" dirty="0" smtClean="0"/>
              <a:t> العقل البشري </a:t>
            </a:r>
            <a:r>
              <a:rPr lang="ar-SA" sz="2400" b="1" dirty="0" err="1" smtClean="0"/>
              <a:t>اثناء</a:t>
            </a:r>
            <a:r>
              <a:rPr lang="ar-SA" sz="2400" b="1" dirty="0" smtClean="0"/>
              <a:t> ممارسته التفكير ومن ثم ترجمة هذه العمليات الذهنية إلى ما يوازيها من عمليات محاسبية تزيد من قدرة الحاسب على حل المشاكل المعقدة.</a:t>
            </a:r>
            <a:endParaRPr lang="ar-SA" sz="2400" b="1" dirty="0"/>
          </a:p>
        </p:txBody>
      </p:sp>
      <p:sp>
        <p:nvSpPr>
          <p:cNvPr id="3" name="مربع نص 2"/>
          <p:cNvSpPr txBox="1"/>
          <p:nvPr/>
        </p:nvSpPr>
        <p:spPr>
          <a:xfrm>
            <a:off x="0" y="6027027"/>
            <a:ext cx="9144000" cy="830997"/>
          </a:xfrm>
          <a:prstGeom prst="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  <a:tileRect r="-100000" b="-100000"/>
          </a:gradFill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C00000"/>
                </a:solidFill>
              </a:rPr>
              <a:t>اعتقد علماء الكمبيوتر </a:t>
            </a:r>
            <a:r>
              <a:rPr lang="ar-SA" sz="2400" b="1" dirty="0" err="1" smtClean="0">
                <a:solidFill>
                  <a:srgbClr val="C00000"/>
                </a:solidFill>
              </a:rPr>
              <a:t>ان</a:t>
            </a:r>
            <a:r>
              <a:rPr lang="ar-SA" sz="2400" b="1" dirty="0" smtClean="0">
                <a:solidFill>
                  <a:srgbClr val="C00000"/>
                </a:solidFill>
              </a:rPr>
              <a:t> هذا ممكن </a:t>
            </a:r>
            <a:r>
              <a:rPr lang="ar-SA" sz="2400" b="1" dirty="0" err="1" smtClean="0">
                <a:solidFill>
                  <a:srgbClr val="C00000"/>
                </a:solidFill>
              </a:rPr>
              <a:t>و</a:t>
            </a:r>
            <a:r>
              <a:rPr lang="ar-SA" sz="2400" b="1" dirty="0" smtClean="0">
                <a:solidFill>
                  <a:srgbClr val="C00000"/>
                </a:solidFill>
              </a:rPr>
              <a:t> سهل </a:t>
            </a:r>
            <a:r>
              <a:rPr lang="ar-SA" sz="2400" b="1" dirty="0" err="1" smtClean="0">
                <a:solidFill>
                  <a:srgbClr val="C00000"/>
                </a:solidFill>
              </a:rPr>
              <a:t>و</a:t>
            </a:r>
            <a:r>
              <a:rPr lang="ar-SA" sz="2400" b="1" dirty="0" smtClean="0">
                <a:solidFill>
                  <a:srgbClr val="C00000"/>
                </a:solidFill>
              </a:rPr>
              <a:t> لكنهم لم يتمكنوا من الوصول </a:t>
            </a:r>
            <a:r>
              <a:rPr lang="ar-SA" sz="2400" b="1" dirty="0" err="1" smtClean="0">
                <a:solidFill>
                  <a:srgbClr val="C00000"/>
                </a:solidFill>
              </a:rPr>
              <a:t>الى</a:t>
            </a:r>
            <a:r>
              <a:rPr lang="ar-SA" sz="2400" b="1" dirty="0" smtClean="0">
                <a:solidFill>
                  <a:srgbClr val="C00000"/>
                </a:solidFill>
              </a:rPr>
              <a:t> ذلك بعد </a:t>
            </a:r>
            <a:r>
              <a:rPr lang="ar-SA" sz="2400" b="1" dirty="0" err="1" smtClean="0">
                <a:solidFill>
                  <a:srgbClr val="C00000"/>
                </a:solidFill>
              </a:rPr>
              <a:t>و</a:t>
            </a:r>
            <a:r>
              <a:rPr lang="ar-SA" sz="2400" b="1" dirty="0" smtClean="0">
                <a:solidFill>
                  <a:srgbClr val="C00000"/>
                </a:solidFill>
              </a:rPr>
              <a:t> بدلا من ذلك فان معظم أجهزة الكمبيوتر ما زالت تظهر درجة واضحة من الغباء الصناعي.  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-142908" y="425215"/>
            <a:ext cx="7929618" cy="64633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800080"/>
                </a:solidFill>
                <a:effectLst/>
                <a:latin typeface="Al-QuranAlKareem" pitchFamily="2" charset="-78"/>
                <a:cs typeface="Al-QuranAlKareem" pitchFamily="2" charset="-78"/>
              </a:rPr>
              <a:t>قال تعالى : (( وفي الأرض آيات للموقنين وفي أنفسكم أفلا تبصرون ))</a:t>
            </a:r>
            <a:endParaRPr lang="ar-SA" sz="3600" b="1" dirty="0">
              <a:solidFill>
                <a:srgbClr val="800080"/>
              </a:solidFill>
              <a:effectLst/>
              <a:latin typeface="Al-QuranAlKareem" pitchFamily="2" charset="-78"/>
              <a:cs typeface="Al-QuranAlKareem" pitchFamily="2" charset="-78"/>
            </a:endParaRPr>
          </a:p>
        </p:txBody>
      </p:sp>
      <p:pic>
        <p:nvPicPr>
          <p:cNvPr id="7" name="وفي الارض ايات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-1044624" y="2636912"/>
            <a:ext cx="304800" cy="304800"/>
          </a:xfrm>
          <a:prstGeom prst="rect">
            <a:avLst/>
          </a:prstGeom>
        </p:spPr>
      </p:pic>
      <p:pic>
        <p:nvPicPr>
          <p:cNvPr id="8" name="بسم الله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-1116632" y="27089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0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77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42852"/>
            <a:ext cx="668655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43125" cy="2714625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2" name="Snagit_PPT2369" descr="PPT236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455" y="2786058"/>
            <a:ext cx="4135355" cy="4071966"/>
          </a:xfrm>
          <a:prstGeom prst="rect">
            <a:avLst/>
          </a:prstGeom>
        </p:spPr>
      </p:pic>
      <p:sp>
        <p:nvSpPr>
          <p:cNvPr id="34" name="شكل بيضاوي 33"/>
          <p:cNvSpPr/>
          <p:nvPr/>
        </p:nvSpPr>
        <p:spPr>
          <a:xfrm>
            <a:off x="2106546" y="4713744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رابط كسهم مستقيم 34"/>
          <p:cNvCxnSpPr/>
          <p:nvPr/>
        </p:nvCxnSpPr>
        <p:spPr>
          <a:xfrm>
            <a:off x="2214546" y="4786322"/>
            <a:ext cx="1800200" cy="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مجموعة 82"/>
          <p:cNvGrpSpPr/>
          <p:nvPr/>
        </p:nvGrpSpPr>
        <p:grpSpPr>
          <a:xfrm>
            <a:off x="645386" y="3429000"/>
            <a:ext cx="2926482" cy="2662876"/>
            <a:chOff x="4431600" y="3714752"/>
            <a:chExt cx="2855044" cy="2662876"/>
          </a:xfrm>
        </p:grpSpPr>
        <p:grpSp>
          <p:nvGrpSpPr>
            <p:cNvPr id="51" name="مجموعة 50"/>
            <p:cNvGrpSpPr/>
            <p:nvPr/>
          </p:nvGrpSpPr>
          <p:grpSpPr>
            <a:xfrm>
              <a:off x="4572000" y="3857628"/>
              <a:ext cx="2714644" cy="2520000"/>
              <a:chOff x="1142976" y="1420589"/>
              <a:chExt cx="2714644" cy="2520000"/>
            </a:xfrm>
          </p:grpSpPr>
          <p:sp>
            <p:nvSpPr>
              <p:cNvPr id="52" name="Line 17"/>
              <p:cNvSpPr>
                <a:spLocks noChangeShapeType="1"/>
              </p:cNvSpPr>
              <p:nvPr/>
            </p:nvSpPr>
            <p:spPr bwMode="auto">
              <a:xfrm>
                <a:off x="1142976" y="3643314"/>
                <a:ext cx="2714644" cy="0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Line 30"/>
              <p:cNvSpPr>
                <a:spLocks noChangeShapeType="1"/>
              </p:cNvSpPr>
              <p:nvPr/>
            </p:nvSpPr>
            <p:spPr bwMode="auto">
              <a:xfrm>
                <a:off x="1142976" y="3436144"/>
                <a:ext cx="2714644" cy="0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Line 31"/>
              <p:cNvSpPr>
                <a:spLocks noChangeShapeType="1"/>
              </p:cNvSpPr>
              <p:nvPr/>
            </p:nvSpPr>
            <p:spPr bwMode="auto">
              <a:xfrm>
                <a:off x="1142976" y="3228973"/>
                <a:ext cx="2714644" cy="0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Line 32"/>
              <p:cNvSpPr>
                <a:spLocks noChangeShapeType="1"/>
              </p:cNvSpPr>
              <p:nvPr/>
            </p:nvSpPr>
            <p:spPr bwMode="auto">
              <a:xfrm>
                <a:off x="1142976" y="3021803"/>
                <a:ext cx="2714644" cy="0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Line 33"/>
              <p:cNvSpPr>
                <a:spLocks noChangeShapeType="1"/>
              </p:cNvSpPr>
              <p:nvPr/>
            </p:nvSpPr>
            <p:spPr bwMode="auto">
              <a:xfrm>
                <a:off x="1142976" y="2814633"/>
                <a:ext cx="2714644" cy="0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Line 34"/>
              <p:cNvSpPr>
                <a:spLocks noChangeShapeType="1"/>
              </p:cNvSpPr>
              <p:nvPr/>
            </p:nvSpPr>
            <p:spPr bwMode="auto">
              <a:xfrm>
                <a:off x="1142976" y="2607463"/>
                <a:ext cx="2714644" cy="0"/>
              </a:xfrm>
              <a:prstGeom prst="line">
                <a:avLst/>
              </a:prstGeom>
              <a:noFill/>
              <a:ln w="1905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Line 35"/>
              <p:cNvSpPr>
                <a:spLocks noChangeShapeType="1"/>
              </p:cNvSpPr>
              <p:nvPr/>
            </p:nvSpPr>
            <p:spPr bwMode="auto">
              <a:xfrm>
                <a:off x="1142976" y="2400292"/>
                <a:ext cx="2714644" cy="0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Line 36"/>
              <p:cNvSpPr>
                <a:spLocks noChangeShapeType="1"/>
              </p:cNvSpPr>
              <p:nvPr/>
            </p:nvSpPr>
            <p:spPr bwMode="auto">
              <a:xfrm>
                <a:off x="1142976" y="2193122"/>
                <a:ext cx="2714644" cy="0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Line 37"/>
              <p:cNvSpPr>
                <a:spLocks noChangeShapeType="1"/>
              </p:cNvSpPr>
              <p:nvPr/>
            </p:nvSpPr>
            <p:spPr bwMode="auto">
              <a:xfrm>
                <a:off x="1142976" y="1985952"/>
                <a:ext cx="2714644" cy="0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Line 38"/>
              <p:cNvSpPr>
                <a:spLocks noChangeShapeType="1"/>
              </p:cNvSpPr>
              <p:nvPr/>
            </p:nvSpPr>
            <p:spPr bwMode="auto">
              <a:xfrm>
                <a:off x="1142976" y="1778781"/>
                <a:ext cx="2714644" cy="0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Line 39"/>
              <p:cNvSpPr>
                <a:spLocks noChangeShapeType="1"/>
              </p:cNvSpPr>
              <p:nvPr/>
            </p:nvSpPr>
            <p:spPr bwMode="auto">
              <a:xfrm>
                <a:off x="1142976" y="1571611"/>
                <a:ext cx="2714644" cy="0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Line 16"/>
              <p:cNvSpPr>
                <a:spLocks noChangeShapeType="1"/>
              </p:cNvSpPr>
              <p:nvPr/>
            </p:nvSpPr>
            <p:spPr bwMode="auto">
              <a:xfrm>
                <a:off x="1219200" y="1420589"/>
                <a:ext cx="0" cy="2505763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Line 19"/>
              <p:cNvSpPr>
                <a:spLocks noChangeShapeType="1"/>
              </p:cNvSpPr>
              <p:nvPr/>
            </p:nvSpPr>
            <p:spPr bwMode="auto">
              <a:xfrm>
                <a:off x="1429200" y="1420589"/>
                <a:ext cx="0" cy="2505763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Line 20"/>
              <p:cNvSpPr>
                <a:spLocks noChangeShapeType="1"/>
              </p:cNvSpPr>
              <p:nvPr/>
            </p:nvSpPr>
            <p:spPr bwMode="auto">
              <a:xfrm>
                <a:off x="1639200" y="1420589"/>
                <a:ext cx="0" cy="2505763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Line 21"/>
              <p:cNvSpPr>
                <a:spLocks noChangeShapeType="1"/>
              </p:cNvSpPr>
              <p:nvPr/>
            </p:nvSpPr>
            <p:spPr bwMode="auto">
              <a:xfrm>
                <a:off x="1849200" y="1420589"/>
                <a:ext cx="0" cy="2505763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Line 22"/>
              <p:cNvSpPr>
                <a:spLocks noChangeShapeType="1"/>
              </p:cNvSpPr>
              <p:nvPr/>
            </p:nvSpPr>
            <p:spPr bwMode="auto">
              <a:xfrm>
                <a:off x="2059200" y="1420589"/>
                <a:ext cx="0" cy="2505763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Line 23"/>
              <p:cNvSpPr>
                <a:spLocks noChangeShapeType="1"/>
              </p:cNvSpPr>
              <p:nvPr/>
            </p:nvSpPr>
            <p:spPr bwMode="auto">
              <a:xfrm>
                <a:off x="2269200" y="1420589"/>
                <a:ext cx="0" cy="2505763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Line 24"/>
              <p:cNvSpPr>
                <a:spLocks noChangeShapeType="1"/>
              </p:cNvSpPr>
              <p:nvPr/>
            </p:nvSpPr>
            <p:spPr bwMode="auto">
              <a:xfrm>
                <a:off x="2483575" y="1434826"/>
                <a:ext cx="0" cy="2505763"/>
              </a:xfrm>
              <a:prstGeom prst="line">
                <a:avLst/>
              </a:prstGeom>
              <a:noFill/>
              <a:ln w="1905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Line 25"/>
              <p:cNvSpPr>
                <a:spLocks noChangeShapeType="1"/>
              </p:cNvSpPr>
              <p:nvPr/>
            </p:nvSpPr>
            <p:spPr bwMode="auto">
              <a:xfrm>
                <a:off x="2689200" y="1420589"/>
                <a:ext cx="0" cy="2505763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Line 26"/>
              <p:cNvSpPr>
                <a:spLocks noChangeShapeType="1"/>
              </p:cNvSpPr>
              <p:nvPr/>
            </p:nvSpPr>
            <p:spPr bwMode="auto">
              <a:xfrm>
                <a:off x="2899200" y="1420589"/>
                <a:ext cx="0" cy="2505763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Line 27"/>
              <p:cNvSpPr>
                <a:spLocks noChangeShapeType="1"/>
              </p:cNvSpPr>
              <p:nvPr/>
            </p:nvSpPr>
            <p:spPr bwMode="auto">
              <a:xfrm>
                <a:off x="3109200" y="1420589"/>
                <a:ext cx="0" cy="2505763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Line 28"/>
              <p:cNvSpPr>
                <a:spLocks noChangeShapeType="1"/>
              </p:cNvSpPr>
              <p:nvPr/>
            </p:nvSpPr>
            <p:spPr bwMode="auto">
              <a:xfrm>
                <a:off x="3319200" y="1420589"/>
                <a:ext cx="0" cy="2505763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Line 29"/>
              <p:cNvSpPr>
                <a:spLocks noChangeShapeType="1"/>
              </p:cNvSpPr>
              <p:nvPr/>
            </p:nvSpPr>
            <p:spPr bwMode="auto">
              <a:xfrm>
                <a:off x="3529200" y="1420589"/>
                <a:ext cx="0" cy="2505763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Line 41"/>
              <p:cNvSpPr>
                <a:spLocks noChangeShapeType="1"/>
              </p:cNvSpPr>
              <p:nvPr/>
            </p:nvSpPr>
            <p:spPr bwMode="auto">
              <a:xfrm>
                <a:off x="3739200" y="1420589"/>
                <a:ext cx="0" cy="2505763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2" name="مجموعة 81"/>
            <p:cNvGrpSpPr/>
            <p:nvPr/>
          </p:nvGrpSpPr>
          <p:grpSpPr>
            <a:xfrm>
              <a:off x="4431600" y="3714752"/>
              <a:ext cx="2772000" cy="2628000"/>
              <a:chOff x="4431600" y="3714752"/>
              <a:chExt cx="2772000" cy="2628000"/>
            </a:xfrm>
          </p:grpSpPr>
          <p:cxnSp>
            <p:nvCxnSpPr>
              <p:cNvPr id="33" name="رابط كسهم مستقيم 32"/>
              <p:cNvCxnSpPr/>
              <p:nvPr/>
            </p:nvCxnSpPr>
            <p:spPr>
              <a:xfrm rot="5400000" flipH="1">
                <a:off x="5817600" y="3686074"/>
                <a:ext cx="0" cy="2772000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headEnd type="triangle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رابط كسهم مستقيم 76"/>
              <p:cNvCxnSpPr/>
              <p:nvPr/>
            </p:nvCxnSpPr>
            <p:spPr>
              <a:xfrm rot="5400000" flipH="1" flipV="1">
                <a:off x="4615322" y="5028752"/>
                <a:ext cx="2628000" cy="0"/>
              </a:xfrm>
              <a:prstGeom prst="straightConnector1">
                <a:avLst/>
              </a:prstGeom>
              <a:ln w="22225">
                <a:solidFill>
                  <a:srgbClr val="C00000"/>
                </a:solidFill>
                <a:headEnd type="triangle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4" name="شكل بيضاوي 83"/>
          <p:cNvSpPr/>
          <p:nvPr/>
        </p:nvSpPr>
        <p:spPr>
          <a:xfrm>
            <a:off x="2857488" y="4286256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شكل بيضاوي 36"/>
          <p:cNvSpPr/>
          <p:nvPr/>
        </p:nvSpPr>
        <p:spPr>
          <a:xfrm>
            <a:off x="2106546" y="5572140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شكل بيضاوي 37"/>
          <p:cNvSpPr/>
          <p:nvPr/>
        </p:nvSpPr>
        <p:spPr>
          <a:xfrm>
            <a:off x="1071538" y="4714884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شكل بيضاوي 38"/>
          <p:cNvSpPr/>
          <p:nvPr/>
        </p:nvSpPr>
        <p:spPr>
          <a:xfrm>
            <a:off x="2106546" y="4321132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شكل بيضاوي 39"/>
          <p:cNvSpPr/>
          <p:nvPr/>
        </p:nvSpPr>
        <p:spPr>
          <a:xfrm>
            <a:off x="2643174" y="3821066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1" name="جدول 40"/>
          <p:cNvGraphicFramePr>
            <a:graphicFrameLocks noGrp="1"/>
          </p:cNvGraphicFramePr>
          <p:nvPr/>
        </p:nvGraphicFramePr>
        <p:xfrm>
          <a:off x="4714876" y="4071942"/>
          <a:ext cx="4286280" cy="2595880"/>
        </p:xfrm>
        <a:graphic>
          <a:graphicData uri="http://schemas.openxmlformats.org/drawingml/2006/table">
            <a:tbl>
              <a:tblPr rtl="1" firstRow="1" bandRow="1">
                <a:tableStyleId>{69C7853C-536D-4A76-A0AE-DD22124D55A5}</a:tableStyleId>
              </a:tblPr>
              <a:tblGrid>
                <a:gridCol w="1973260"/>
                <a:gridCol w="231302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 </a:t>
                      </a:r>
                      <a:r>
                        <a:rPr lang="ar-SA" dirty="0" smtClean="0"/>
                        <a:t>إحداثيات</a:t>
                      </a:r>
                      <a:r>
                        <a:rPr lang="ar-SA" baseline="0" dirty="0" smtClean="0"/>
                        <a:t> النقاط القطبية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 </a:t>
                      </a:r>
                      <a:r>
                        <a:rPr lang="ar-SA" dirty="0" smtClean="0"/>
                        <a:t>إحداثيات</a:t>
                      </a:r>
                      <a:r>
                        <a:rPr lang="ar-SA" baseline="0" dirty="0" smtClean="0"/>
                        <a:t> النقاط  الديكارتية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2" name="مربع نص 41"/>
          <p:cNvSpPr txBox="1"/>
          <p:nvPr/>
        </p:nvSpPr>
        <p:spPr>
          <a:xfrm>
            <a:off x="7358082" y="4429132"/>
            <a:ext cx="107157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(0 , 0</a:t>
            </a:r>
            <a:r>
              <a:rPr lang="en-US" dirty="0" smtClean="0">
                <a:latin typeface="Cambria Math"/>
                <a:ea typeface="Cambria Math"/>
              </a:rPr>
              <a:t> ⁰</a:t>
            </a:r>
            <a:r>
              <a:rPr lang="en-US" dirty="0" smtClean="0"/>
              <a:t>)</a:t>
            </a:r>
            <a:endParaRPr lang="ar-SA" dirty="0"/>
          </a:p>
        </p:txBody>
      </p:sp>
      <p:sp>
        <p:nvSpPr>
          <p:cNvPr id="43" name="مربع نص 42"/>
          <p:cNvSpPr txBox="1"/>
          <p:nvPr/>
        </p:nvSpPr>
        <p:spPr>
          <a:xfrm>
            <a:off x="7429520" y="4845618"/>
            <a:ext cx="107157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(4 , 30</a:t>
            </a:r>
            <a:r>
              <a:rPr lang="en-US" dirty="0" smtClean="0">
                <a:latin typeface="Cambria Math"/>
                <a:ea typeface="Cambria Math"/>
              </a:rPr>
              <a:t> ⁰</a:t>
            </a:r>
            <a:r>
              <a:rPr lang="en-US" dirty="0" smtClean="0"/>
              <a:t>)</a:t>
            </a:r>
            <a:endParaRPr lang="ar-SA" dirty="0"/>
          </a:p>
        </p:txBody>
      </p:sp>
      <p:sp>
        <p:nvSpPr>
          <p:cNvPr id="44" name="مربع نص 43"/>
          <p:cNvSpPr txBox="1"/>
          <p:nvPr/>
        </p:nvSpPr>
        <p:spPr>
          <a:xfrm>
            <a:off x="7215206" y="5202808"/>
            <a:ext cx="128588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(5 , 60</a:t>
            </a:r>
            <a:r>
              <a:rPr lang="en-US" dirty="0" smtClean="0">
                <a:latin typeface="Cambria Math"/>
                <a:ea typeface="Cambria Math"/>
              </a:rPr>
              <a:t> ⁰</a:t>
            </a:r>
            <a:r>
              <a:rPr lang="en-US" dirty="0" smtClean="0"/>
              <a:t> )</a:t>
            </a:r>
            <a:endParaRPr lang="ar-SA" dirty="0"/>
          </a:p>
        </p:txBody>
      </p:sp>
      <p:sp>
        <p:nvSpPr>
          <p:cNvPr id="45" name="مربع نص 44"/>
          <p:cNvSpPr txBox="1"/>
          <p:nvPr/>
        </p:nvSpPr>
        <p:spPr>
          <a:xfrm>
            <a:off x="7358082" y="5917188"/>
            <a:ext cx="121444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(5 , 180</a:t>
            </a:r>
            <a:r>
              <a:rPr lang="en-US" dirty="0" smtClean="0">
                <a:latin typeface="Cambria Math"/>
                <a:ea typeface="Cambria Math"/>
              </a:rPr>
              <a:t> ⁰</a:t>
            </a:r>
            <a:r>
              <a:rPr lang="en-US" dirty="0" smtClean="0"/>
              <a:t>)</a:t>
            </a:r>
            <a:endParaRPr lang="ar-SA" dirty="0"/>
          </a:p>
        </p:txBody>
      </p:sp>
      <p:sp>
        <p:nvSpPr>
          <p:cNvPr id="46" name="مربع نص 45"/>
          <p:cNvSpPr txBox="1"/>
          <p:nvPr/>
        </p:nvSpPr>
        <p:spPr>
          <a:xfrm>
            <a:off x="7500958" y="5559998"/>
            <a:ext cx="100013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(2 , 90</a:t>
            </a:r>
            <a:r>
              <a:rPr lang="en-US" dirty="0" smtClean="0">
                <a:latin typeface="Cambria Math"/>
                <a:ea typeface="Cambria Math"/>
              </a:rPr>
              <a:t> ⁰</a:t>
            </a:r>
            <a:r>
              <a:rPr lang="en-US" dirty="0" smtClean="0"/>
              <a:t>)</a:t>
            </a:r>
            <a:endParaRPr lang="ar-SA" dirty="0"/>
          </a:p>
        </p:txBody>
      </p:sp>
      <p:sp>
        <p:nvSpPr>
          <p:cNvPr id="47" name="مربع نص 46"/>
          <p:cNvSpPr txBox="1"/>
          <p:nvPr/>
        </p:nvSpPr>
        <p:spPr>
          <a:xfrm>
            <a:off x="7429520" y="6274378"/>
            <a:ext cx="128588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(4 , 270</a:t>
            </a:r>
            <a:r>
              <a:rPr lang="en-US" dirty="0" smtClean="0">
                <a:latin typeface="Cambria Math"/>
                <a:ea typeface="Cambria Math"/>
              </a:rPr>
              <a:t> ⁰</a:t>
            </a:r>
            <a:r>
              <a:rPr lang="en-US" dirty="0" smtClean="0"/>
              <a:t>)   </a:t>
            </a:r>
            <a:endParaRPr lang="ar-SA" dirty="0"/>
          </a:p>
        </p:txBody>
      </p:sp>
      <p:sp>
        <p:nvSpPr>
          <p:cNvPr id="48" name="مربع نص 47"/>
          <p:cNvSpPr txBox="1"/>
          <p:nvPr/>
        </p:nvSpPr>
        <p:spPr>
          <a:xfrm>
            <a:off x="5429256" y="4429132"/>
            <a:ext cx="8572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(0 , 0)</a:t>
            </a:r>
            <a:endParaRPr lang="ar-SA" dirty="0"/>
          </a:p>
        </p:txBody>
      </p:sp>
      <p:sp>
        <p:nvSpPr>
          <p:cNvPr id="49" name="مربع نص 48"/>
          <p:cNvSpPr txBox="1"/>
          <p:nvPr/>
        </p:nvSpPr>
        <p:spPr>
          <a:xfrm>
            <a:off x="5357818" y="4845618"/>
            <a:ext cx="107157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 </a:t>
            </a:r>
            <a:r>
              <a:rPr lang="en-US" dirty="0" smtClean="0"/>
              <a:t>(3.5, 2)</a:t>
            </a:r>
          </a:p>
        </p:txBody>
      </p:sp>
      <p:sp>
        <p:nvSpPr>
          <p:cNvPr id="50" name="مربع نص 49"/>
          <p:cNvSpPr txBox="1"/>
          <p:nvPr/>
        </p:nvSpPr>
        <p:spPr>
          <a:xfrm>
            <a:off x="5357818" y="5202808"/>
            <a:ext cx="121444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 </a:t>
            </a:r>
            <a:r>
              <a:rPr lang="en-US" dirty="0" smtClean="0"/>
              <a:t>(2.5, 4.2)</a:t>
            </a:r>
          </a:p>
        </p:txBody>
      </p:sp>
      <p:sp>
        <p:nvSpPr>
          <p:cNvPr id="76" name="مربع نص 75"/>
          <p:cNvSpPr txBox="1"/>
          <p:nvPr/>
        </p:nvSpPr>
        <p:spPr>
          <a:xfrm>
            <a:off x="5214942" y="5559998"/>
            <a:ext cx="107157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 </a:t>
            </a:r>
            <a:r>
              <a:rPr lang="en-US" dirty="0" smtClean="0"/>
              <a:t>(0, 2)</a:t>
            </a:r>
          </a:p>
        </p:txBody>
      </p:sp>
      <p:sp>
        <p:nvSpPr>
          <p:cNvPr id="78" name="مربع نص 77"/>
          <p:cNvSpPr txBox="1"/>
          <p:nvPr/>
        </p:nvSpPr>
        <p:spPr>
          <a:xfrm>
            <a:off x="5357818" y="5917188"/>
            <a:ext cx="107157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 </a:t>
            </a:r>
            <a:r>
              <a:rPr lang="en-US" dirty="0" smtClean="0"/>
              <a:t>(- 5, 0)</a:t>
            </a:r>
          </a:p>
        </p:txBody>
      </p:sp>
      <p:sp>
        <p:nvSpPr>
          <p:cNvPr id="79" name="مربع نص 78"/>
          <p:cNvSpPr txBox="1"/>
          <p:nvPr/>
        </p:nvSpPr>
        <p:spPr>
          <a:xfrm>
            <a:off x="5429256" y="6286520"/>
            <a:ext cx="107157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 </a:t>
            </a:r>
            <a:r>
              <a:rPr lang="en-US" dirty="0" smtClean="0"/>
              <a:t>(0, -4)</a:t>
            </a:r>
          </a:p>
        </p:txBody>
      </p:sp>
      <p:sp>
        <p:nvSpPr>
          <p:cNvPr id="80" name="وسيلة شرح على شكل سحابة 79"/>
          <p:cNvSpPr/>
          <p:nvPr/>
        </p:nvSpPr>
        <p:spPr>
          <a:xfrm>
            <a:off x="4286248" y="2214554"/>
            <a:ext cx="3643338" cy="1285884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srgbClr val="FF0000"/>
                </a:solidFill>
              </a:rPr>
              <a:t>اكتبي </a:t>
            </a:r>
            <a:r>
              <a:rPr lang="ar-SA" sz="2000" dirty="0" err="1" smtClean="0">
                <a:solidFill>
                  <a:srgbClr val="FF0000"/>
                </a:solidFill>
              </a:rPr>
              <a:t>احداثيات</a:t>
            </a:r>
            <a:r>
              <a:rPr lang="ar-SA" sz="2000" dirty="0" smtClean="0">
                <a:solidFill>
                  <a:srgbClr val="FF0000"/>
                </a:solidFill>
              </a:rPr>
              <a:t> النقاط الممثلة في الشبكة القطبية ؟</a:t>
            </a:r>
            <a:endParaRPr lang="ar-SA" sz="2000" dirty="0">
              <a:solidFill>
                <a:srgbClr val="FF0000"/>
              </a:solidFill>
            </a:endParaRPr>
          </a:p>
        </p:txBody>
      </p:sp>
      <p:sp>
        <p:nvSpPr>
          <p:cNvPr id="81" name="وسيلة شرح على شكل سحابة 80"/>
          <p:cNvSpPr/>
          <p:nvPr/>
        </p:nvSpPr>
        <p:spPr>
          <a:xfrm>
            <a:off x="4286248" y="2214554"/>
            <a:ext cx="3786214" cy="1285884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solidFill>
                  <a:srgbClr val="FF0000"/>
                </a:solidFill>
              </a:rPr>
              <a:t>اكتبي </a:t>
            </a:r>
            <a:r>
              <a:rPr lang="ar-SA" sz="2000" dirty="0" err="1" smtClean="0">
                <a:solidFill>
                  <a:srgbClr val="FF0000"/>
                </a:solidFill>
              </a:rPr>
              <a:t>احداثيات</a:t>
            </a:r>
            <a:r>
              <a:rPr lang="ar-SA" sz="2000" dirty="0" smtClean="0">
                <a:solidFill>
                  <a:srgbClr val="FF0000"/>
                </a:solidFill>
              </a:rPr>
              <a:t> النقاط المناظرة  في الشبكة الديكارتية  ؟ ماذا تستنتجين .</a:t>
            </a:r>
            <a:endParaRPr lang="ar-SA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84" grpId="0" animBg="1"/>
      <p:bldP spid="37" grpId="0" animBg="1"/>
      <p:bldP spid="38" grpId="0" animBg="1"/>
      <p:bldP spid="39" grpId="0" animBg="1"/>
      <p:bldP spid="40" grpId="0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76" grpId="0"/>
      <p:bldP spid="78" grpId="0"/>
      <p:bldP spid="79" grpId="0"/>
      <p:bldP spid="80" grpId="0" animBg="1"/>
      <p:bldP spid="8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كائن 1">
            <a:hlinkClick r:id="rId3" action="ppaction://hlinkfile"/>
          </p:cNvPr>
          <p:cNvGraphicFramePr>
            <a:graphicFrameLocks noChangeAspect="1"/>
          </p:cNvGraphicFramePr>
          <p:nvPr/>
        </p:nvGraphicFramePr>
        <p:xfrm>
          <a:off x="3962400" y="3186113"/>
          <a:ext cx="1219200" cy="485775"/>
        </p:xfrm>
        <a:graphic>
          <a:graphicData uri="http://schemas.openxmlformats.org/presentationml/2006/ole">
            <p:oleObj spid="_x0000_s32769" name="Package" r:id="rId4" imgW="1219320" imgH="485640" progId="Package">
              <p:embed/>
            </p:oleObj>
          </a:graphicData>
        </a:graphic>
      </p:graphicFrame>
      <p:pic>
        <p:nvPicPr>
          <p:cNvPr id="3" name="صورة 2" descr="Cartesian_to_polar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23728" y="1340768"/>
            <a:ext cx="4762500" cy="4762500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1403648" y="404664"/>
            <a:ext cx="70567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solidFill>
                  <a:srgbClr val="C00000"/>
                </a:solidFill>
              </a:rPr>
              <a:t>فلاش يوضح تحويل المعادلة  من الصورة الديكارتية إلى القطبية </a:t>
            </a:r>
            <a:endParaRPr lang="ar-SA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90473"/>
            <a:ext cx="65532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785794"/>
            <a:ext cx="2581275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1643050"/>
            <a:ext cx="635317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0581" y="3214694"/>
            <a:ext cx="84105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372001"/>
            <a:ext cx="91440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8275" y="-52401"/>
            <a:ext cx="77057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1714488"/>
            <a:ext cx="45910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2214554"/>
            <a:ext cx="485775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58" y="2786058"/>
            <a:ext cx="48863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0" y="3357562"/>
            <a:ext cx="48863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7620" y="4000504"/>
            <a:ext cx="46101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728" y="4714884"/>
            <a:ext cx="74961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034" y="785794"/>
            <a:ext cx="282892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شكل بيضاوي 9"/>
          <p:cNvSpPr/>
          <p:nvPr/>
        </p:nvSpPr>
        <p:spPr>
          <a:xfrm>
            <a:off x="7786710" y="1000108"/>
            <a:ext cx="250876" cy="46519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شكل بيضاوي 10"/>
          <p:cNvSpPr/>
          <p:nvPr/>
        </p:nvSpPr>
        <p:spPr>
          <a:xfrm>
            <a:off x="8107338" y="1034984"/>
            <a:ext cx="250876" cy="46519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 decel="100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214290"/>
            <a:ext cx="1800225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714356"/>
            <a:ext cx="53625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1214422"/>
            <a:ext cx="5324475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90852" y="1714488"/>
            <a:ext cx="563880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1325" y="2285992"/>
            <a:ext cx="61626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43174" y="3071810"/>
            <a:ext cx="63055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3357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15206" y="3571876"/>
            <a:ext cx="158115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57554" y="4071942"/>
            <a:ext cx="53149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86050" y="4500570"/>
            <a:ext cx="53816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86050" y="5000636"/>
            <a:ext cx="5819775" cy="371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857488" y="5429264"/>
            <a:ext cx="59245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85750" y="6143644"/>
            <a:ext cx="8572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42844" y="3357562"/>
            <a:ext cx="22860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شكل بيضاوي 15"/>
          <p:cNvSpPr/>
          <p:nvPr/>
        </p:nvSpPr>
        <p:spPr>
          <a:xfrm>
            <a:off x="7286644" y="177728"/>
            <a:ext cx="536628" cy="46519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شكل بيضاوي 16"/>
          <p:cNvSpPr/>
          <p:nvPr/>
        </p:nvSpPr>
        <p:spPr>
          <a:xfrm>
            <a:off x="7821586" y="177728"/>
            <a:ext cx="536628" cy="46519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شكل بيضاوي 17"/>
          <p:cNvSpPr/>
          <p:nvPr/>
        </p:nvSpPr>
        <p:spPr>
          <a:xfrm>
            <a:off x="7439044" y="3571876"/>
            <a:ext cx="536628" cy="46519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شكل بيضاوي 18"/>
          <p:cNvSpPr/>
          <p:nvPr/>
        </p:nvSpPr>
        <p:spPr>
          <a:xfrm>
            <a:off x="7973986" y="3571876"/>
            <a:ext cx="536628" cy="46519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 decel="100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800" decel="100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800" decel="100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800" decel="100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800" decel="100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800" decel="100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800" decel="100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800" decel="100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800" decel="100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800" decel="100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800" decel="100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800" decel="100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800" decel="100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800" decel="100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800" decel="100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800" decel="100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800" decel="100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57166"/>
            <a:ext cx="759142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385</Words>
  <Application>Microsoft Office PowerPoint</Application>
  <PresentationFormat>عرض على الشاشة (3:4)‏</PresentationFormat>
  <Paragraphs>39</Paragraphs>
  <Slides>23</Slides>
  <Notes>1</Notes>
  <HiddenSlides>0</HiddenSlides>
  <MMClips>2</MMClips>
  <ScaleCrop>false</ScaleCrop>
  <HeadingPairs>
    <vt:vector size="6" baseType="variant">
      <vt:variant>
        <vt:lpstr>سمة</vt:lpstr>
      </vt:variant>
      <vt:variant>
        <vt:i4>1</vt:i4>
      </vt:variant>
      <vt:variant>
        <vt:lpstr>خوادم OLE مضمنة</vt:lpstr>
      </vt:variant>
      <vt:variant>
        <vt:i4>3</vt:i4>
      </vt:variant>
      <vt:variant>
        <vt:lpstr>عناوين الشرائح</vt:lpstr>
      </vt:variant>
      <vt:variant>
        <vt:i4>23</vt:i4>
      </vt:variant>
    </vt:vector>
  </HeadingPairs>
  <TitlesOfParts>
    <vt:vector size="27" baseType="lpstr">
      <vt:lpstr>سمة Office</vt:lpstr>
      <vt:lpstr>Equation</vt:lpstr>
      <vt:lpstr>معادلة</vt:lpstr>
      <vt:lpstr>Package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TOSHIBA</dc:creator>
  <cp:lastModifiedBy>Valued eMachines Customer</cp:lastModifiedBy>
  <cp:revision>7</cp:revision>
  <dcterms:created xsi:type="dcterms:W3CDTF">2013-02-14T09:33:28Z</dcterms:created>
  <dcterms:modified xsi:type="dcterms:W3CDTF">2013-02-16T09:53:55Z</dcterms:modified>
</cp:coreProperties>
</file>