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70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9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8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20979F-9575-49E6-A040-6E5CF5D7887C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7DAEFE-899E-4385-810F-192474CEAC0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AEFE-899E-4385-810F-192474CEAC0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11BB-7B43-4E04-BA8C-46D3DBFD2821}" type="datetimeFigureOut">
              <a:rPr lang="ar-SA" smtClean="0"/>
              <a:pPr/>
              <a:t>06/04/1434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0EC4-57C7-4CB6-85C1-98956910E8F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CER\Desktop\&#1576;&#1608;&#1585;%20&#1575;&#1604;&#1576;&#1575;&#1576;%206\&#1576;&#1587;&#1605;%20&#1575;&#1604;&#1604;&#1607;.wav" TargetMode="External"/><Relationship Id="rId1" Type="http://schemas.openxmlformats.org/officeDocument/2006/relationships/audio" Target="file:///C:\Documents%20and%20Settings\ACER\Desktop\&#1576;&#1608;&#1585;%20&#1575;&#1604;&#1576;&#1575;&#1576;%206\&#1608;&#1601;&#1610;%20&#1575;&#1604;&#1575;&#1585;&#1590;%20&#1575;&#1610;&#1575;&#1578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artesian_to_polar.gi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gi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428604"/>
            <a:ext cx="8643999" cy="607223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 rot="10800000">
            <a:off x="725367" y="959067"/>
            <a:ext cx="7632847" cy="51845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الصورة القطبية والصورة </a:t>
            </a:r>
            <a:r>
              <a:rPr lang="ar-SA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الديكارتيه</a:t>
            </a:r>
            <a:r>
              <a:rPr lang="ar-S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للمعادلات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polar and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rectanguler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forms of equations </a:t>
            </a:r>
            <a:endParaRPr lang="ar-S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صورة 2" descr="CAH2HBAICAAIRPDGCA9HYWMHCA6YMLFGCAZ158I4CAJ9G9X0CA3DBTT4CAPOC033CAXEAXG3CAN18DF6CAXE4P9ICAUETI8XCAL30T1OCA629QAICAY4JYTZCAWE2DD4CAN8XD6ICACD1ZROCACY7T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8506" y="2428868"/>
            <a:ext cx="328614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4"/>
            <a:ext cx="89297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23050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nagit_PPT4E32" descr="PPT4E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568" y="3714752"/>
            <a:ext cx="8185588" cy="3001723"/>
          </a:xfrm>
          <a:prstGeom prst="rect">
            <a:avLst/>
          </a:prstGeom>
        </p:spPr>
      </p:pic>
      <p:sp>
        <p:nvSpPr>
          <p:cNvPr id="5" name="وسيلة شرح على شكل سحابة 4"/>
          <p:cNvSpPr/>
          <p:nvPr/>
        </p:nvSpPr>
        <p:spPr>
          <a:xfrm>
            <a:off x="1000100" y="2500306"/>
            <a:ext cx="3384376" cy="1512168"/>
          </a:xfrm>
          <a:prstGeom prst="cloudCallout">
            <a:avLst>
              <a:gd name="adj1" fmla="val 52874"/>
              <a:gd name="adj2" fmla="val 11795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إذا كانت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𝒙</a:t>
            </a:r>
            <a:r>
              <a:rPr lang="en-US" sz="2000" dirty="0" smtClean="0">
                <a:solidFill>
                  <a:schemeClr val="tx1"/>
                </a:solidFill>
              </a:rPr>
              <a:t> =0 </a:t>
            </a:r>
            <a:r>
              <a:rPr lang="ar-SA" sz="2000" dirty="0" smtClean="0">
                <a:solidFill>
                  <a:schemeClr val="tx1"/>
                </a:solidFill>
              </a:rPr>
              <a:t> فإن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ar-SA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  <a:cs typeface="Times New Roman"/>
              </a:rPr>
              <a:t>𝜃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=90</a:t>
            </a:r>
            <a:r>
              <a:rPr lang="en-US" sz="2000" baseline="5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lang="ar-SA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أو </a:t>
            </a:r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  <a:cs typeface="Times New Roman"/>
              </a:rPr>
              <a:t>𝜃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= 270</a:t>
            </a:r>
            <a:r>
              <a:rPr lang="en-US" sz="2000" baseline="5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0" y="2060848"/>
            <a:ext cx="5112568" cy="2016224"/>
          </a:xfrm>
          <a:prstGeom prst="cloudCallout">
            <a:avLst>
              <a:gd name="adj1" fmla="val 52874"/>
              <a:gd name="adj2" fmla="val 11795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تطرق المفهوم</a:t>
            </a:r>
          </a:p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عند حساب </a:t>
            </a:r>
            <a:r>
              <a:rPr lang="ar-SA" sz="2000" dirty="0" err="1" smtClean="0">
                <a:solidFill>
                  <a:schemeClr val="tx1"/>
                </a:solidFill>
              </a:rPr>
              <a:t>قيمة </a:t>
            </a:r>
            <a:r>
              <a:rPr lang="ar-SA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𝛳</a:t>
            </a:r>
            <a:r>
              <a:rPr lang="ar-SA" sz="2000" dirty="0" smtClean="0">
                <a:solidFill>
                  <a:schemeClr val="tx1"/>
                </a:solidFill>
              </a:rPr>
              <a:t>  إلى </a:t>
            </a:r>
          </a:p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الحالتين  </a:t>
            </a:r>
            <a:r>
              <a:rPr lang="en-US" sz="2000" dirty="0" smtClean="0">
                <a:solidFill>
                  <a:schemeClr val="tx1"/>
                </a:solidFill>
              </a:rPr>
              <a:t>0</a:t>
            </a:r>
            <a:r>
              <a:rPr lang="ar-SA" sz="2000" dirty="0" smtClean="0">
                <a:solidFill>
                  <a:schemeClr val="tx1"/>
                </a:solidFill>
              </a:rPr>
              <a:t>  &lt;</a:t>
            </a:r>
            <a:r>
              <a:rPr lang="ar-SA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𝒙 و</a:t>
            </a:r>
            <a:r>
              <a:rPr lang="en-US" sz="2000" dirty="0" smtClean="0">
                <a:solidFill>
                  <a:schemeClr val="tx1"/>
                </a:solidFill>
              </a:rPr>
              <a:t>0 </a:t>
            </a:r>
            <a:r>
              <a:rPr lang="ar-SA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&lt;</a:t>
            </a:r>
            <a:r>
              <a:rPr lang="ar-SA" sz="2000" dirty="0" smtClean="0">
                <a:solidFill>
                  <a:schemeClr val="tx1"/>
                </a:solidFill>
              </a:rPr>
              <a:t> </a:t>
            </a:r>
            <a:r>
              <a:rPr lang="ar-SA" sz="2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𝒙</a:t>
            </a:r>
            <a:endParaRPr lang="ar-SA" sz="2000" dirty="0" smtClean="0">
              <a:solidFill>
                <a:schemeClr val="tx1"/>
              </a:solidFill>
            </a:endParaRPr>
          </a:p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فماذا تتوقعين أن يكون الحال عندما </a:t>
            </a:r>
          </a:p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0</a:t>
            </a:r>
            <a:r>
              <a:rPr lang="ar-SA" sz="2000" dirty="0" smtClean="0">
                <a:solidFill>
                  <a:schemeClr val="tx1"/>
                </a:solidFill>
              </a:rPr>
              <a:t>  </a:t>
            </a:r>
            <a:r>
              <a:rPr lang="ar-SA" sz="2000" dirty="0" err="1" smtClean="0">
                <a:solidFill>
                  <a:schemeClr val="tx1"/>
                </a:solidFill>
              </a:rPr>
              <a:t>= </a:t>
            </a:r>
            <a:r>
              <a:rPr lang="ar-SA" sz="2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𝒙</a:t>
            </a:r>
            <a:endParaRPr lang="ar-SA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643578"/>
            <a:ext cx="8505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1" y="71414"/>
            <a:ext cx="894400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0"/>
            <a:ext cx="89725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71612"/>
            <a:ext cx="5953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071678"/>
            <a:ext cx="5086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500306"/>
            <a:ext cx="551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143248"/>
            <a:ext cx="5867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714752"/>
            <a:ext cx="5372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214818"/>
            <a:ext cx="5715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214818"/>
            <a:ext cx="23526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0"/>
            <a:ext cx="1343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714356"/>
            <a:ext cx="56530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142984"/>
            <a:ext cx="6443688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714488"/>
            <a:ext cx="7158040" cy="6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428868"/>
            <a:ext cx="7210425" cy="6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000372"/>
            <a:ext cx="6800850" cy="5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714752"/>
            <a:ext cx="618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714752"/>
            <a:ext cx="2095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5043511"/>
            <a:ext cx="61055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0"/>
            <a:ext cx="8705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5153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214554"/>
            <a:ext cx="5276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9842" y="2571744"/>
            <a:ext cx="4591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000372"/>
            <a:ext cx="5705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93" y="3571876"/>
            <a:ext cx="842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214818"/>
            <a:ext cx="5534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9346" y="4714884"/>
            <a:ext cx="5353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5300678"/>
            <a:ext cx="4572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5834082"/>
            <a:ext cx="524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8201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77825" y="1143000"/>
          <a:ext cx="2800350" cy="800100"/>
        </p:xfrm>
        <a:graphic>
          <a:graphicData uri="http://schemas.openxmlformats.org/presentationml/2006/ole">
            <p:oleObj spid="_x0000_s4098" name="Equation" r:id="rId4" imgW="800100" imgH="228600" progId="Equation.3">
              <p:embed/>
            </p:oleObj>
          </a:graphicData>
        </a:graphic>
      </p:graphicFrame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90513" y="519063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srgbClr val="800080"/>
                </a:solidFill>
                <a:latin typeface="Arial" charset="0"/>
              </a:rPr>
              <a:t>اكتبي المعادلة الاتية على الصورة القطبية  </a:t>
            </a:r>
            <a:endParaRPr lang="en-US" sz="2400" b="1" dirty="0">
              <a:solidFill>
                <a:srgbClr val="800080"/>
              </a:solidFill>
              <a:latin typeface="Arial" charset="0"/>
            </a:endParaRPr>
          </a:p>
        </p:txBody>
      </p:sp>
      <p:pic>
        <p:nvPicPr>
          <p:cNvPr id="9223" name="Picture 6" descr="graph pa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2613"/>
            <a:ext cx="4572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031875" y="2786063"/>
            <a:ext cx="2371725" cy="2265362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800080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3657600" y="990600"/>
          <a:ext cx="2376488" cy="804863"/>
        </p:xfrm>
        <a:graphic>
          <a:graphicData uri="http://schemas.openxmlformats.org/presentationml/2006/ole">
            <p:oleObj spid="_x0000_s4099" name="Equation" r:id="rId6" imgW="825500" imgH="279400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54937490"/>
              </p:ext>
            </p:extLst>
          </p:nvPr>
        </p:nvGraphicFramePr>
        <p:xfrm>
          <a:off x="6762750" y="1196752"/>
          <a:ext cx="1155700" cy="622300"/>
        </p:xfrm>
        <a:graphic>
          <a:graphicData uri="http://schemas.openxmlformats.org/presentationml/2006/ole">
            <p:oleObj spid="_x0000_s4100" name="معادلة" r:id="rId7" imgW="330120" imgH="177480" progId="Equation.3">
              <p:embed/>
            </p:oleObj>
          </a:graphicData>
        </a:graphic>
      </p:graphicFrame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28600" y="1295400"/>
            <a:ext cx="1524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381000" y="1219200"/>
            <a:ext cx="152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33400" y="1219200"/>
            <a:ext cx="1371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590800" y="1295400"/>
            <a:ext cx="1524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743200" y="1143000"/>
            <a:ext cx="152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895600" y="1143000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07" name="Picture 19" descr="pol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2057400"/>
            <a:ext cx="36830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5638800" y="2794000"/>
            <a:ext cx="2286000" cy="2235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288" y="5935663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800080"/>
                </a:solidFill>
                <a:latin typeface="Arial" charset="0"/>
              </a:rPr>
              <a:t>معادلة دائرة مركزه ( </a:t>
            </a:r>
            <a:r>
              <a:rPr lang="en-US" b="1" dirty="0" smtClean="0">
                <a:solidFill>
                  <a:srgbClr val="800080"/>
                </a:solidFill>
                <a:latin typeface="Arial" charset="0"/>
              </a:rPr>
              <a:t>0</a:t>
            </a:r>
            <a:r>
              <a:rPr lang="ar-SA" b="1" dirty="0" smtClean="0">
                <a:solidFill>
                  <a:srgbClr val="800080"/>
                </a:solidFill>
                <a:latin typeface="Arial" charset="0"/>
              </a:rPr>
              <a:t> , </a:t>
            </a:r>
            <a:r>
              <a:rPr lang="en-US" b="1" dirty="0" smtClean="0">
                <a:solidFill>
                  <a:srgbClr val="800080"/>
                </a:solidFill>
                <a:latin typeface="Arial" charset="0"/>
              </a:rPr>
              <a:t>0</a:t>
            </a:r>
            <a:r>
              <a:rPr lang="ar-SA" b="1" dirty="0" smtClean="0">
                <a:solidFill>
                  <a:srgbClr val="800080"/>
                </a:solidFill>
                <a:latin typeface="Arial" charset="0"/>
              </a:rPr>
              <a:t> ) ونصف قطرها </a:t>
            </a:r>
            <a:r>
              <a:rPr lang="en-US" b="1" dirty="0" smtClean="0">
                <a:solidFill>
                  <a:srgbClr val="800080"/>
                </a:solidFill>
                <a:latin typeface="Arial" charset="0"/>
              </a:rPr>
              <a:t>3</a:t>
            </a:r>
            <a:endParaRPr lang="en-US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12313" name="Arc 25"/>
          <p:cNvSpPr>
            <a:spLocks/>
          </p:cNvSpPr>
          <p:nvPr/>
        </p:nvSpPr>
        <p:spPr bwMode="auto">
          <a:xfrm flipH="1">
            <a:off x="7010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rc 26"/>
          <p:cNvSpPr>
            <a:spLocks/>
          </p:cNvSpPr>
          <p:nvPr/>
        </p:nvSpPr>
        <p:spPr bwMode="auto">
          <a:xfrm flipH="1">
            <a:off x="7391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Arc 27"/>
          <p:cNvSpPr>
            <a:spLocks/>
          </p:cNvSpPr>
          <p:nvPr/>
        </p:nvSpPr>
        <p:spPr bwMode="auto">
          <a:xfrm flipH="1">
            <a:off x="7772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مربع نص 24"/>
          <p:cNvSpPr txBox="1"/>
          <p:nvPr/>
        </p:nvSpPr>
        <p:spPr>
          <a:xfrm>
            <a:off x="5076056" y="58052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المعادلة على الصورة القطبية هي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           r = 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275856" y="11663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u="sng" dirty="0" smtClean="0">
                <a:solidFill>
                  <a:srgbClr val="00B050"/>
                </a:solidFill>
              </a:rPr>
              <a:t>تحويل المعادلة الديكارتية إلى معادلة </a:t>
            </a:r>
            <a:r>
              <a:rPr lang="ar-SA" sz="2400" b="1" u="sng" dirty="0" err="1" smtClean="0">
                <a:solidFill>
                  <a:srgbClr val="00B050"/>
                </a:solidFill>
              </a:rPr>
              <a:t>قطبية ”</a:t>
            </a:r>
            <a:endParaRPr lang="en-US" sz="2400" b="1" u="sng" dirty="0">
              <a:solidFill>
                <a:srgbClr val="00B050"/>
              </a:solidFill>
            </a:endParaRPr>
          </a:p>
        </p:txBody>
      </p:sp>
      <p:pic>
        <p:nvPicPr>
          <p:cNvPr id="23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9" cstate="print"/>
          <a:srcRect t="65608" r="62409" b="2627"/>
          <a:stretch>
            <a:fillRect/>
          </a:stretch>
        </p:blipFill>
        <p:spPr bwMode="auto">
          <a:xfrm>
            <a:off x="-36512" y="0"/>
            <a:ext cx="1512168" cy="1053174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07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 autoUpdateAnimBg="0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9" grpId="0" animBg="1"/>
      <p:bldP spid="12293" grpId="0" autoUpdateAnimBg="0"/>
      <p:bldP spid="12313" grpId="0" animBg="1"/>
      <p:bldP spid="12314" grpId="0" animBg="1"/>
      <p:bldP spid="123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2"/>
          <p:cNvSpPr txBox="1">
            <a:spLocks noChangeArrowheads="1"/>
          </p:cNvSpPr>
          <p:nvPr/>
        </p:nvSpPr>
        <p:spPr bwMode="auto">
          <a:xfrm>
            <a:off x="290513" y="169863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800080"/>
                </a:solidFill>
                <a:latin typeface="Arial" charset="0"/>
              </a:rPr>
              <a:t>اكتبي المعادلة التالية على الصورة القطبية</a:t>
            </a:r>
            <a:endParaRPr lang="en-US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6019800" y="685800"/>
          <a:ext cx="1600200" cy="655638"/>
        </p:xfrm>
        <a:graphic>
          <a:graphicData uri="http://schemas.openxmlformats.org/presentationml/2006/ole">
            <p:oleObj spid="_x0000_s5122" name="Equation" r:id="rId3" imgW="558800" imgH="22860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524000" y="2667000"/>
          <a:ext cx="1936750" cy="512763"/>
        </p:xfrm>
        <a:graphic>
          <a:graphicData uri="http://schemas.openxmlformats.org/presentationml/2006/ole">
            <p:oleObj spid="_x0000_s5123" name="Equation" r:id="rId4" imgW="672516" imgH="177646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600200" y="3810000"/>
          <a:ext cx="1900238" cy="585788"/>
        </p:xfrm>
        <a:graphic>
          <a:graphicData uri="http://schemas.openxmlformats.org/presentationml/2006/ole">
            <p:oleObj spid="_x0000_s5124" name="Equation" r:id="rId5" imgW="660113" imgH="203112" progId="Equation.3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5257800" y="3124200"/>
          <a:ext cx="3543300" cy="660400"/>
        </p:xfrm>
        <a:graphic>
          <a:graphicData uri="http://schemas.openxmlformats.org/presentationml/2006/ole">
            <p:oleObj spid="_x0000_s5125" name="Equation" r:id="rId6" imgW="1295400" imgH="241300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257800" y="4038600"/>
          <a:ext cx="3230563" cy="555625"/>
        </p:xfrm>
        <a:graphic>
          <a:graphicData uri="http://schemas.openxmlformats.org/presentationml/2006/ole">
            <p:oleObj spid="_x0000_s5126" name="Equation" r:id="rId7" imgW="1180588" imgH="203112" progId="Equation.3">
              <p:embed/>
            </p:oleObj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324600" y="13716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FF0000"/>
                </a:solidFill>
                <a:latin typeface="Arial" charset="0"/>
              </a:rPr>
              <a:t>التعويض في المعادلة عن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x , y</a:t>
            </a:r>
            <a:endParaRPr lang="en-US" sz="2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62000" y="5013176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srgbClr val="800080"/>
                </a:solidFill>
                <a:latin typeface="Arial" charset="0"/>
              </a:rPr>
              <a:t>شكل المنحنى البياني لهذه المعادلة هو قطع مكافئ رأسه نقطة الأصل</a:t>
            </a:r>
            <a:endParaRPr lang="en-US" sz="24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209800" y="2667000"/>
            <a:ext cx="12192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3429000" y="1143000"/>
            <a:ext cx="2590800" cy="167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2209800" y="3810000"/>
            <a:ext cx="12954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008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3505200" y="1219200"/>
            <a:ext cx="3810000" cy="2743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8" cstate="print"/>
          <a:srcRect l="31029" t="35090" r="26305" b="34117"/>
          <a:stretch>
            <a:fillRect/>
          </a:stretch>
        </p:blipFill>
        <p:spPr bwMode="auto">
          <a:xfrm>
            <a:off x="179512" y="5445224"/>
            <a:ext cx="2088232" cy="1296144"/>
          </a:xfrm>
          <a:prstGeom prst="rect">
            <a:avLst/>
          </a:prstGeom>
          <a:noFill/>
        </p:spPr>
      </p:pic>
      <p:pic>
        <p:nvPicPr>
          <p:cNvPr id="15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8" cstate="print"/>
          <a:srcRect l="72613" t="65744" b="1313"/>
          <a:stretch>
            <a:fillRect/>
          </a:stretch>
        </p:blipFill>
        <p:spPr bwMode="auto">
          <a:xfrm>
            <a:off x="179512" y="188640"/>
            <a:ext cx="174327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1" grpId="0" autoUpdateAnimBg="0"/>
      <p:bldP spid="13323" grpId="0" animBg="1"/>
      <p:bldP spid="13324" grpId="0" animBg="1"/>
      <p:bldP spid="13325" grpId="0" animBg="1" autoUpdateAnimBg="0"/>
      <p:bldP spid="133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48" y="-27384"/>
            <a:ext cx="85689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73375"/>
            <a:ext cx="88204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931" y="2681486"/>
            <a:ext cx="56263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26" y="3257550"/>
            <a:ext cx="68047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6121" y="3761606"/>
            <a:ext cx="4956199" cy="5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885" y="4337670"/>
            <a:ext cx="5817443" cy="5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941168"/>
            <a:ext cx="728580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479703"/>
            <a:ext cx="4886325" cy="3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5877272"/>
            <a:ext cx="1466850" cy="4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5877272"/>
            <a:ext cx="1162050" cy="41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6381328"/>
            <a:ext cx="1133475" cy="4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685" y="0"/>
            <a:ext cx="1906315" cy="6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065590" cy="58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24744"/>
            <a:ext cx="32961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700808"/>
            <a:ext cx="4924003" cy="6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276872"/>
            <a:ext cx="3891310" cy="5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996952"/>
            <a:ext cx="55446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861048"/>
            <a:ext cx="487923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653136"/>
            <a:ext cx="4503762" cy="5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22920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66"/>
            <a:ext cx="2481272" cy="17002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357447" cy="2900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1979712" y="642918"/>
            <a:ext cx="3878172" cy="17145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كيف يتم تمثيل النقاط والمعادلات القطبية ؟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2439" cy="142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90" y="1484784"/>
            <a:ext cx="88521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4944"/>
            <a:ext cx="28083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2999209" cy="74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365104"/>
            <a:ext cx="2996158" cy="5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085184"/>
            <a:ext cx="3545557" cy="5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708920"/>
            <a:ext cx="2714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5688632"/>
            <a:ext cx="4850879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996952"/>
            <a:ext cx="2334939" cy="33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5137" y="0"/>
            <a:ext cx="1658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8680"/>
            <a:ext cx="3528392" cy="5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3494881" cy="6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772816"/>
            <a:ext cx="3278857" cy="5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420888"/>
            <a:ext cx="66967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56992"/>
            <a:ext cx="2351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645024"/>
            <a:ext cx="3721199" cy="5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221088"/>
            <a:ext cx="432048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725144"/>
            <a:ext cx="5184576" cy="5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5229200"/>
            <a:ext cx="4543003" cy="5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792688"/>
            <a:ext cx="9144000" cy="10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348880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116632"/>
            <a:ext cx="2181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14128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152547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52885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74" y="116632"/>
            <a:ext cx="1005706" cy="57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620664"/>
            <a:ext cx="7879789" cy="108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132856"/>
            <a:ext cx="4355976" cy="5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208222"/>
            <a:ext cx="8064895" cy="9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4221088"/>
            <a:ext cx="5373841" cy="5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5013176"/>
            <a:ext cx="8388423" cy="99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6093296"/>
            <a:ext cx="503082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3000372"/>
            <a:ext cx="9144000" cy="3046988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 r="-100000" b="-100000"/>
          </a:gradFill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علم الذكاء الاصطناعي هو احد علوم الحاسب الآلي الحديثة التي تبحث عن أساليب متطورة لبرمجته للقيام بأعمال و استنتاجات تشابه ولو في حدود ضيقة تلك الأساليب التي تنسب إلى الإنسان لذكائه فهو بذلك علم يبحث أولا في تعريف الذكاء الإنساني و تحديد أبعاده ومن ثم محاكاة بعض خواصه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هنا يجب توضيح إن العلم لا يهدف </a:t>
            </a:r>
            <a:r>
              <a:rPr lang="ar-SA" sz="2400" b="1" dirty="0" err="1" smtClean="0"/>
              <a:t>الى</a:t>
            </a:r>
            <a:r>
              <a:rPr lang="ar-SA" sz="2400" b="1" dirty="0" smtClean="0"/>
              <a:t> مقارنة </a:t>
            </a:r>
            <a:r>
              <a:rPr lang="ar-SA" sz="2400" b="1" dirty="0" err="1" smtClean="0"/>
              <a:t>او</a:t>
            </a:r>
            <a:r>
              <a:rPr lang="ar-SA" sz="2400" b="1" dirty="0" smtClean="0"/>
              <a:t> ما شبه العقل البشري الذي خلقه الله جلت قدرته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عظمته بالآلة التي هي من صنع المخلوق بل يهدف هذا العلم الجديد إلى فهم العمليات الذهنية المعقدة التي يقوم </a:t>
            </a:r>
            <a:r>
              <a:rPr lang="ar-SA" sz="2400" b="1" dirty="0" err="1" smtClean="0"/>
              <a:t>بها</a:t>
            </a:r>
            <a:r>
              <a:rPr lang="ar-SA" sz="2400" b="1" dirty="0" smtClean="0"/>
              <a:t> العقل البشري </a:t>
            </a:r>
            <a:r>
              <a:rPr lang="ar-SA" sz="2400" b="1" dirty="0" err="1" smtClean="0"/>
              <a:t>اثناء</a:t>
            </a:r>
            <a:r>
              <a:rPr lang="ar-SA" sz="2400" b="1" dirty="0" smtClean="0"/>
              <a:t> ممارسته التفكير ومن ثم ترجمة هذه العمليات الذهنية إلى ما يوازيها من عمليات محاسبية تزيد من قدرة الحاسب على حل المشاكل المعقدة.</a:t>
            </a:r>
            <a:endParaRPr lang="ar-SA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 r="-100000" b="-100000"/>
          </a:gra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اعتقد علماء الكمبيوتر </a:t>
            </a:r>
            <a:r>
              <a:rPr lang="ar-SA" sz="2400" b="1" dirty="0" err="1" smtClean="0">
                <a:solidFill>
                  <a:srgbClr val="C00000"/>
                </a:solidFill>
              </a:rPr>
              <a:t>ان</a:t>
            </a:r>
            <a:r>
              <a:rPr lang="ar-SA" sz="2400" b="1" dirty="0" smtClean="0">
                <a:solidFill>
                  <a:srgbClr val="C00000"/>
                </a:solidFill>
              </a:rPr>
              <a:t> هذا ممكن </a:t>
            </a:r>
            <a:r>
              <a:rPr lang="ar-SA" sz="2400" b="1" dirty="0" err="1" smtClean="0">
                <a:solidFill>
                  <a:srgbClr val="C00000"/>
                </a:solidFill>
              </a:rPr>
              <a:t>و</a:t>
            </a:r>
            <a:r>
              <a:rPr lang="ar-SA" sz="2400" b="1" dirty="0" smtClean="0">
                <a:solidFill>
                  <a:srgbClr val="C00000"/>
                </a:solidFill>
              </a:rPr>
              <a:t> سهل </a:t>
            </a:r>
            <a:r>
              <a:rPr lang="ar-SA" sz="2400" b="1" dirty="0" err="1" smtClean="0">
                <a:solidFill>
                  <a:srgbClr val="C00000"/>
                </a:solidFill>
              </a:rPr>
              <a:t>و</a:t>
            </a:r>
            <a:r>
              <a:rPr lang="ar-SA" sz="2400" b="1" dirty="0" smtClean="0">
                <a:solidFill>
                  <a:srgbClr val="C00000"/>
                </a:solidFill>
              </a:rPr>
              <a:t> لكنهم لم يتمكنوا من الوصول </a:t>
            </a:r>
            <a:r>
              <a:rPr lang="ar-SA" sz="2400" b="1" dirty="0" err="1" smtClean="0">
                <a:solidFill>
                  <a:srgbClr val="C00000"/>
                </a:solidFill>
              </a:rPr>
              <a:t>الى</a:t>
            </a:r>
            <a:r>
              <a:rPr lang="ar-SA" sz="2400" b="1" dirty="0" smtClean="0">
                <a:solidFill>
                  <a:srgbClr val="C00000"/>
                </a:solidFill>
              </a:rPr>
              <a:t> ذلك بعد </a:t>
            </a:r>
            <a:r>
              <a:rPr lang="ar-SA" sz="2400" b="1" dirty="0" err="1" smtClean="0">
                <a:solidFill>
                  <a:srgbClr val="C00000"/>
                </a:solidFill>
              </a:rPr>
              <a:t>و</a:t>
            </a:r>
            <a:r>
              <a:rPr lang="ar-SA" sz="2400" b="1" dirty="0" smtClean="0">
                <a:solidFill>
                  <a:srgbClr val="C00000"/>
                </a:solidFill>
              </a:rPr>
              <a:t> بدلا من ذلك فان معظم أجهزة الكمبيوتر ما زالت تظهر درجة واضحة من الغباء الصناعي. 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142908" y="425215"/>
            <a:ext cx="7929618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800080"/>
                </a:solidFill>
                <a:effectLst/>
                <a:latin typeface="Al-QuranAlKareem" pitchFamily="2" charset="-78"/>
                <a:cs typeface="Al-QuranAlKareem" pitchFamily="2" charset="-78"/>
              </a:rPr>
              <a:t>قال تعالى : (( وفي الأرض آيات للموقنين وفي أنفسكم أفلا تبصرون ))</a:t>
            </a:r>
            <a:endParaRPr lang="ar-SA" sz="3600" b="1" dirty="0">
              <a:solidFill>
                <a:srgbClr val="800080"/>
              </a:solidFill>
              <a:effectLst/>
              <a:latin typeface="Al-QuranAlKareem" pitchFamily="2" charset="-78"/>
              <a:cs typeface="Al-QuranAlKareem" pitchFamily="2" charset="-78"/>
            </a:endParaRPr>
          </a:p>
        </p:txBody>
      </p:sp>
      <p:pic>
        <p:nvPicPr>
          <p:cNvPr id="7" name="وفي الارض ايات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044624" y="2636912"/>
            <a:ext cx="304800" cy="304800"/>
          </a:xfrm>
          <a:prstGeom prst="rect">
            <a:avLst/>
          </a:prstGeom>
        </p:spPr>
      </p:pic>
      <p:pic>
        <p:nvPicPr>
          <p:cNvPr id="8" name="بسم الله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1116632" y="2708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7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52"/>
            <a:ext cx="66865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27146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" name="Snagit_PPT2369" descr="PPT23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55" y="2786058"/>
            <a:ext cx="4135355" cy="4071966"/>
          </a:xfrm>
          <a:prstGeom prst="rect">
            <a:avLst/>
          </a:prstGeom>
        </p:spPr>
      </p:pic>
      <p:sp>
        <p:nvSpPr>
          <p:cNvPr id="34" name="شكل بيضاوي 33"/>
          <p:cNvSpPr/>
          <p:nvPr/>
        </p:nvSpPr>
        <p:spPr>
          <a:xfrm>
            <a:off x="2106546" y="471374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رابط كسهم مستقيم 34"/>
          <p:cNvCxnSpPr/>
          <p:nvPr/>
        </p:nvCxnSpPr>
        <p:spPr>
          <a:xfrm>
            <a:off x="2214546" y="4786322"/>
            <a:ext cx="18002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مجموعة 82"/>
          <p:cNvGrpSpPr/>
          <p:nvPr/>
        </p:nvGrpSpPr>
        <p:grpSpPr>
          <a:xfrm>
            <a:off x="645386" y="3429000"/>
            <a:ext cx="2926482" cy="2662876"/>
            <a:chOff x="4431600" y="3714752"/>
            <a:chExt cx="2855044" cy="2662876"/>
          </a:xfrm>
        </p:grpSpPr>
        <p:grpSp>
          <p:nvGrpSpPr>
            <p:cNvPr id="51" name="مجموعة 50"/>
            <p:cNvGrpSpPr/>
            <p:nvPr/>
          </p:nvGrpSpPr>
          <p:grpSpPr>
            <a:xfrm>
              <a:off x="4572000" y="3857628"/>
              <a:ext cx="2714644" cy="2520000"/>
              <a:chOff x="1142976" y="1420589"/>
              <a:chExt cx="2714644" cy="2520000"/>
            </a:xfrm>
          </p:grpSpPr>
          <p:sp>
            <p:nvSpPr>
              <p:cNvPr id="52" name="Line 17"/>
              <p:cNvSpPr>
                <a:spLocks noChangeShapeType="1"/>
              </p:cNvSpPr>
              <p:nvPr/>
            </p:nvSpPr>
            <p:spPr bwMode="auto">
              <a:xfrm>
                <a:off x="1142976" y="3643314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30"/>
              <p:cNvSpPr>
                <a:spLocks noChangeShapeType="1"/>
              </p:cNvSpPr>
              <p:nvPr/>
            </p:nvSpPr>
            <p:spPr bwMode="auto">
              <a:xfrm>
                <a:off x="1142976" y="3436144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>
                <a:off x="1142976" y="3228973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>
                <a:off x="1142976" y="3021803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>
                <a:off x="1142976" y="2814633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1142976" y="2607463"/>
                <a:ext cx="2714644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35"/>
              <p:cNvSpPr>
                <a:spLocks noChangeShapeType="1"/>
              </p:cNvSpPr>
              <p:nvPr/>
            </p:nvSpPr>
            <p:spPr bwMode="auto">
              <a:xfrm>
                <a:off x="1142976" y="2400292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36"/>
              <p:cNvSpPr>
                <a:spLocks noChangeShapeType="1"/>
              </p:cNvSpPr>
              <p:nvPr/>
            </p:nvSpPr>
            <p:spPr bwMode="auto">
              <a:xfrm>
                <a:off x="1142976" y="2193122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1142976" y="1985952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38"/>
              <p:cNvSpPr>
                <a:spLocks noChangeShapeType="1"/>
              </p:cNvSpPr>
              <p:nvPr/>
            </p:nvSpPr>
            <p:spPr bwMode="auto">
              <a:xfrm>
                <a:off x="1142976" y="1778781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39"/>
              <p:cNvSpPr>
                <a:spLocks noChangeShapeType="1"/>
              </p:cNvSpPr>
              <p:nvPr/>
            </p:nvSpPr>
            <p:spPr bwMode="auto">
              <a:xfrm>
                <a:off x="1142976" y="1571611"/>
                <a:ext cx="271464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>
                <a:off x="121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9"/>
              <p:cNvSpPr>
                <a:spLocks noChangeShapeType="1"/>
              </p:cNvSpPr>
              <p:nvPr/>
            </p:nvSpPr>
            <p:spPr bwMode="auto">
              <a:xfrm>
                <a:off x="142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0"/>
              <p:cNvSpPr>
                <a:spLocks noChangeShapeType="1"/>
              </p:cNvSpPr>
              <p:nvPr/>
            </p:nvSpPr>
            <p:spPr bwMode="auto">
              <a:xfrm>
                <a:off x="163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1"/>
              <p:cNvSpPr>
                <a:spLocks noChangeShapeType="1"/>
              </p:cNvSpPr>
              <p:nvPr/>
            </p:nvSpPr>
            <p:spPr bwMode="auto">
              <a:xfrm>
                <a:off x="184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2"/>
              <p:cNvSpPr>
                <a:spLocks noChangeShapeType="1"/>
              </p:cNvSpPr>
              <p:nvPr/>
            </p:nvSpPr>
            <p:spPr bwMode="auto">
              <a:xfrm>
                <a:off x="205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3"/>
              <p:cNvSpPr>
                <a:spLocks noChangeShapeType="1"/>
              </p:cNvSpPr>
              <p:nvPr/>
            </p:nvSpPr>
            <p:spPr bwMode="auto">
              <a:xfrm>
                <a:off x="226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4"/>
              <p:cNvSpPr>
                <a:spLocks noChangeShapeType="1"/>
              </p:cNvSpPr>
              <p:nvPr/>
            </p:nvSpPr>
            <p:spPr bwMode="auto">
              <a:xfrm>
                <a:off x="2483575" y="1434826"/>
                <a:ext cx="0" cy="25057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5"/>
              <p:cNvSpPr>
                <a:spLocks noChangeShapeType="1"/>
              </p:cNvSpPr>
              <p:nvPr/>
            </p:nvSpPr>
            <p:spPr bwMode="auto">
              <a:xfrm>
                <a:off x="268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6"/>
              <p:cNvSpPr>
                <a:spLocks noChangeShapeType="1"/>
              </p:cNvSpPr>
              <p:nvPr/>
            </p:nvSpPr>
            <p:spPr bwMode="auto">
              <a:xfrm>
                <a:off x="289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7"/>
              <p:cNvSpPr>
                <a:spLocks noChangeShapeType="1"/>
              </p:cNvSpPr>
              <p:nvPr/>
            </p:nvSpPr>
            <p:spPr bwMode="auto">
              <a:xfrm>
                <a:off x="310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8"/>
              <p:cNvSpPr>
                <a:spLocks noChangeShapeType="1"/>
              </p:cNvSpPr>
              <p:nvPr/>
            </p:nvSpPr>
            <p:spPr bwMode="auto">
              <a:xfrm>
                <a:off x="331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9"/>
              <p:cNvSpPr>
                <a:spLocks noChangeShapeType="1"/>
              </p:cNvSpPr>
              <p:nvPr/>
            </p:nvSpPr>
            <p:spPr bwMode="auto">
              <a:xfrm>
                <a:off x="352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41"/>
              <p:cNvSpPr>
                <a:spLocks noChangeShapeType="1"/>
              </p:cNvSpPr>
              <p:nvPr/>
            </p:nvSpPr>
            <p:spPr bwMode="auto">
              <a:xfrm>
                <a:off x="3739200" y="1420589"/>
                <a:ext cx="0" cy="2505763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مجموعة 81"/>
            <p:cNvGrpSpPr/>
            <p:nvPr/>
          </p:nvGrpSpPr>
          <p:grpSpPr>
            <a:xfrm>
              <a:off x="4431600" y="3714752"/>
              <a:ext cx="2772000" cy="2628000"/>
              <a:chOff x="4431600" y="3714752"/>
              <a:chExt cx="2772000" cy="2628000"/>
            </a:xfrm>
          </p:grpSpPr>
          <p:cxnSp>
            <p:nvCxnSpPr>
              <p:cNvPr id="33" name="رابط كسهم مستقيم 32"/>
              <p:cNvCxnSpPr/>
              <p:nvPr/>
            </p:nvCxnSpPr>
            <p:spPr>
              <a:xfrm rot="5400000" flipH="1">
                <a:off x="5817600" y="3686074"/>
                <a:ext cx="0" cy="27720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triangl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كسهم مستقيم 76"/>
              <p:cNvCxnSpPr/>
              <p:nvPr/>
            </p:nvCxnSpPr>
            <p:spPr>
              <a:xfrm rot="5400000" flipH="1" flipV="1">
                <a:off x="4615322" y="5028752"/>
                <a:ext cx="2628000" cy="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headEnd type="triangl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شكل بيضاوي 83"/>
          <p:cNvSpPr/>
          <p:nvPr/>
        </p:nvSpPr>
        <p:spPr>
          <a:xfrm>
            <a:off x="2857488" y="428625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شكل بيضاوي 36"/>
          <p:cNvSpPr/>
          <p:nvPr/>
        </p:nvSpPr>
        <p:spPr>
          <a:xfrm>
            <a:off x="2106546" y="557214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شكل بيضاوي 37"/>
          <p:cNvSpPr/>
          <p:nvPr/>
        </p:nvSpPr>
        <p:spPr>
          <a:xfrm>
            <a:off x="1071538" y="471488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شكل بيضاوي 38"/>
          <p:cNvSpPr/>
          <p:nvPr/>
        </p:nvSpPr>
        <p:spPr>
          <a:xfrm>
            <a:off x="2106546" y="432113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شكل بيضاوي 39"/>
          <p:cNvSpPr/>
          <p:nvPr/>
        </p:nvSpPr>
        <p:spPr>
          <a:xfrm>
            <a:off x="2643174" y="382106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جدول 40"/>
          <p:cNvGraphicFramePr>
            <a:graphicFrameLocks noGrp="1"/>
          </p:cNvGraphicFramePr>
          <p:nvPr/>
        </p:nvGraphicFramePr>
        <p:xfrm>
          <a:off x="4714876" y="4071942"/>
          <a:ext cx="4286280" cy="2595880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1973260"/>
                <a:gridCol w="231302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إحداثيات</a:t>
                      </a:r>
                      <a:r>
                        <a:rPr lang="ar-SA" baseline="0" dirty="0" smtClean="0"/>
                        <a:t> النقاط القطبية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إحداثيات</a:t>
                      </a:r>
                      <a:r>
                        <a:rPr lang="ar-SA" baseline="0" dirty="0" smtClean="0"/>
                        <a:t> النقاط  الديكارتية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مربع نص 41"/>
          <p:cNvSpPr txBox="1"/>
          <p:nvPr/>
        </p:nvSpPr>
        <p:spPr>
          <a:xfrm>
            <a:off x="7358082" y="442913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(0 , 0</a:t>
            </a:r>
            <a:r>
              <a:rPr lang="en-US" dirty="0" smtClean="0">
                <a:latin typeface="Cambria Math"/>
                <a:ea typeface="Cambria Math"/>
              </a:rPr>
              <a:t> ⁰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7429520" y="484561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(4 , 30</a:t>
            </a:r>
            <a:r>
              <a:rPr lang="en-US" dirty="0" smtClean="0">
                <a:latin typeface="Cambria Math"/>
                <a:ea typeface="Cambria Math"/>
              </a:rPr>
              <a:t> ⁰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7215206" y="5202808"/>
            <a:ext cx="12858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(5 , 60</a:t>
            </a:r>
            <a:r>
              <a:rPr lang="en-US" dirty="0" smtClean="0">
                <a:latin typeface="Cambria Math"/>
                <a:ea typeface="Cambria Math"/>
              </a:rPr>
              <a:t> ⁰</a:t>
            </a:r>
            <a:r>
              <a:rPr lang="en-US" dirty="0" smtClean="0"/>
              <a:t> )</a:t>
            </a:r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7358082" y="5917188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(5 , 180</a:t>
            </a:r>
            <a:r>
              <a:rPr lang="en-US" dirty="0" smtClean="0">
                <a:latin typeface="Cambria Math"/>
                <a:ea typeface="Cambria Math"/>
              </a:rPr>
              <a:t> ⁰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7500958" y="555999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(2 , 90</a:t>
            </a:r>
            <a:r>
              <a:rPr lang="en-US" dirty="0" smtClean="0">
                <a:latin typeface="Cambria Math"/>
                <a:ea typeface="Cambria Math"/>
              </a:rPr>
              <a:t> ⁰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7429520" y="6274378"/>
            <a:ext cx="12858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(4 , 270</a:t>
            </a:r>
            <a:r>
              <a:rPr lang="en-US" dirty="0" smtClean="0">
                <a:latin typeface="Cambria Math"/>
                <a:ea typeface="Cambria Math"/>
              </a:rPr>
              <a:t> ⁰</a:t>
            </a:r>
            <a:r>
              <a:rPr lang="en-US" dirty="0" smtClean="0"/>
              <a:t>)   </a:t>
            </a:r>
            <a:endParaRPr lang="ar-SA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5429256" y="4429132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(0 , 0)</a:t>
            </a:r>
            <a:endParaRPr lang="ar-SA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5357818" y="484561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r>
              <a:rPr lang="en-US" dirty="0" smtClean="0"/>
              <a:t>(3.5, 2)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5357818" y="5202808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r>
              <a:rPr lang="en-US" dirty="0" smtClean="0"/>
              <a:t>(2.5, 4.2)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5214942" y="555999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r>
              <a:rPr lang="en-US" dirty="0" smtClean="0"/>
              <a:t>(0, 2)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5357818" y="591718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r>
              <a:rPr lang="en-US" dirty="0" smtClean="0"/>
              <a:t>(- 5, 0)</a:t>
            </a:r>
          </a:p>
        </p:txBody>
      </p:sp>
      <p:sp>
        <p:nvSpPr>
          <p:cNvPr id="79" name="مربع نص 78"/>
          <p:cNvSpPr txBox="1"/>
          <p:nvPr/>
        </p:nvSpPr>
        <p:spPr>
          <a:xfrm>
            <a:off x="5429256" y="628652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r>
              <a:rPr lang="en-US" dirty="0" smtClean="0"/>
              <a:t>(0, -4)</a:t>
            </a:r>
          </a:p>
        </p:txBody>
      </p:sp>
      <p:sp>
        <p:nvSpPr>
          <p:cNvPr id="80" name="وسيلة شرح على شكل سحابة 79"/>
          <p:cNvSpPr/>
          <p:nvPr/>
        </p:nvSpPr>
        <p:spPr>
          <a:xfrm>
            <a:off x="4286248" y="2214554"/>
            <a:ext cx="3643338" cy="12858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rgbClr val="FF0000"/>
                </a:solidFill>
              </a:rPr>
              <a:t>اكتبي </a:t>
            </a:r>
            <a:r>
              <a:rPr lang="ar-SA" sz="2000" dirty="0" err="1" smtClean="0">
                <a:solidFill>
                  <a:srgbClr val="FF0000"/>
                </a:solidFill>
              </a:rPr>
              <a:t>احداثيات</a:t>
            </a:r>
            <a:r>
              <a:rPr lang="ar-SA" sz="2000" dirty="0" smtClean="0">
                <a:solidFill>
                  <a:srgbClr val="FF0000"/>
                </a:solidFill>
              </a:rPr>
              <a:t> النقاط الممثلة في الشبكة القطبية ؟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81" name="وسيلة شرح على شكل سحابة 80"/>
          <p:cNvSpPr/>
          <p:nvPr/>
        </p:nvSpPr>
        <p:spPr>
          <a:xfrm>
            <a:off x="4286248" y="2214554"/>
            <a:ext cx="3786214" cy="12858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rgbClr val="FF0000"/>
                </a:solidFill>
              </a:rPr>
              <a:t>اكتبي </a:t>
            </a:r>
            <a:r>
              <a:rPr lang="ar-SA" sz="2000" dirty="0" err="1" smtClean="0">
                <a:solidFill>
                  <a:srgbClr val="FF0000"/>
                </a:solidFill>
              </a:rPr>
              <a:t>احداثيات</a:t>
            </a:r>
            <a:r>
              <a:rPr lang="ar-SA" sz="2000" dirty="0" smtClean="0">
                <a:solidFill>
                  <a:srgbClr val="FF0000"/>
                </a:solidFill>
              </a:rPr>
              <a:t> النقاط المناظرة  في الشبكة الديكارتية  ؟ ماذا تستنتجين .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4" grpId="0" animBg="1"/>
      <p:bldP spid="37" grpId="0" animBg="1"/>
      <p:bldP spid="38" grpId="0" animBg="1"/>
      <p:bldP spid="39" grpId="0" animBg="1"/>
      <p:bldP spid="4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76" grpId="0"/>
      <p:bldP spid="78" grpId="0"/>
      <p:bldP spid="79" grpId="0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كائن 1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3962400" y="3186113"/>
          <a:ext cx="1219200" cy="485775"/>
        </p:xfrm>
        <a:graphic>
          <a:graphicData uri="http://schemas.openxmlformats.org/presentationml/2006/ole">
            <p:oleObj spid="_x0000_s32769" name="Package" r:id="rId4" imgW="1219320" imgH="485640" progId="Package">
              <p:embed/>
            </p:oleObj>
          </a:graphicData>
        </a:graphic>
      </p:graphicFrame>
      <p:pic>
        <p:nvPicPr>
          <p:cNvPr id="3" name="صورة 2" descr="Cartesian_to_pola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340768"/>
            <a:ext cx="4762500" cy="47625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403648" y="404664"/>
            <a:ext cx="7056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</a:rPr>
              <a:t>فلاش يوضح تحويل المعادلة  من الصورة الديكارتية إلى القطبية </a:t>
            </a:r>
            <a:endParaRPr lang="ar-S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0473"/>
            <a:ext cx="6553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85794"/>
            <a:ext cx="25812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643050"/>
            <a:ext cx="6353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81" y="3214694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72001"/>
            <a:ext cx="9144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-52401"/>
            <a:ext cx="7705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14488"/>
            <a:ext cx="4591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214554"/>
            <a:ext cx="48577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786058"/>
            <a:ext cx="4886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357562"/>
            <a:ext cx="4886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000504"/>
            <a:ext cx="461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4714884"/>
            <a:ext cx="7496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785794"/>
            <a:ext cx="28289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شكل بيضاوي 9"/>
          <p:cNvSpPr/>
          <p:nvPr/>
        </p:nvSpPr>
        <p:spPr>
          <a:xfrm>
            <a:off x="7786710" y="1000108"/>
            <a:ext cx="250876" cy="465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8107338" y="1034984"/>
            <a:ext cx="250876" cy="465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18002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14356"/>
            <a:ext cx="5362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14422"/>
            <a:ext cx="53244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0852" y="1714488"/>
            <a:ext cx="56388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325" y="2285992"/>
            <a:ext cx="6162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071810"/>
            <a:ext cx="6305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33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3571876"/>
            <a:ext cx="15811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4071942"/>
            <a:ext cx="5314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4500570"/>
            <a:ext cx="5381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5000636"/>
            <a:ext cx="5819775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488" y="5429264"/>
            <a:ext cx="5924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0" y="6143644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44" y="3357562"/>
            <a:ext cx="2286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شكل بيضاوي 15"/>
          <p:cNvSpPr/>
          <p:nvPr/>
        </p:nvSpPr>
        <p:spPr>
          <a:xfrm>
            <a:off x="7286644" y="177728"/>
            <a:ext cx="536628" cy="465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شكل بيضاوي 16"/>
          <p:cNvSpPr/>
          <p:nvPr/>
        </p:nvSpPr>
        <p:spPr>
          <a:xfrm>
            <a:off x="7821586" y="177728"/>
            <a:ext cx="536628" cy="465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شكل بيضاوي 17"/>
          <p:cNvSpPr/>
          <p:nvPr/>
        </p:nvSpPr>
        <p:spPr>
          <a:xfrm>
            <a:off x="7439044" y="3571876"/>
            <a:ext cx="536628" cy="465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شكل بيضاوي 18"/>
          <p:cNvSpPr/>
          <p:nvPr/>
        </p:nvSpPr>
        <p:spPr>
          <a:xfrm>
            <a:off x="7973986" y="3571876"/>
            <a:ext cx="536628" cy="465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75914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385</Words>
  <Application>Microsoft Office PowerPoint</Application>
  <PresentationFormat>عرض على الشاشة (3:4)‏</PresentationFormat>
  <Paragraphs>39</Paragraphs>
  <Slides>23</Slides>
  <Notes>1</Notes>
  <HiddenSlides>0</HiddenSlides>
  <MMClips>2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3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سمة Office</vt:lpstr>
      <vt:lpstr>Equation</vt:lpstr>
      <vt:lpstr>معادلة</vt:lpstr>
      <vt:lpstr>Package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Valued eMachines Customer</cp:lastModifiedBy>
  <cp:revision>7</cp:revision>
  <dcterms:created xsi:type="dcterms:W3CDTF">2013-02-14T09:33:28Z</dcterms:created>
  <dcterms:modified xsi:type="dcterms:W3CDTF">2013-02-16T09:53:55Z</dcterms:modified>
</cp:coreProperties>
</file>