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3/31/2020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142999"/>
          </a:xfrm>
        </p:spPr>
        <p:txBody>
          <a:bodyPr/>
          <a:lstStyle/>
          <a:p>
            <a:r>
              <a:rPr lang="ar-SA" b="1" dirty="0" smtClean="0"/>
              <a:t>تابع : الفصل الرابع : تكنولوجيا الاتصال</a:t>
            </a:r>
            <a:endParaRPr lang="en-US" b="1" dirty="0"/>
          </a:p>
        </p:txBody>
      </p:sp>
      <p:sp>
        <p:nvSpPr>
          <p:cNvPr id="3" name="Subtitle 2"/>
          <p:cNvSpPr>
            <a:spLocks noGrp="1"/>
          </p:cNvSpPr>
          <p:nvPr>
            <p:ph type="subTitle" idx="1"/>
          </p:nvPr>
        </p:nvSpPr>
        <p:spPr>
          <a:xfrm>
            <a:off x="381000" y="1600200"/>
            <a:ext cx="8382000" cy="5029200"/>
          </a:xfrm>
        </p:spPr>
        <p:txBody>
          <a:bodyPr/>
          <a:lstStyle/>
          <a:p>
            <a:pPr algn="r"/>
            <a:r>
              <a:rPr lang="ar-SA" b="1" u="sng" dirty="0" smtClean="0">
                <a:solidFill>
                  <a:schemeClr val="tx1"/>
                </a:solidFill>
              </a:rPr>
              <a:t>رابعا: توظيف تكنولوجيا الاتصال فى الدول النامية</a:t>
            </a:r>
          </a:p>
          <a:p>
            <a:pPr algn="r"/>
            <a:r>
              <a:rPr lang="ar-EG" dirty="0" smtClean="0">
                <a:solidFill>
                  <a:schemeClr val="tx1"/>
                </a:solidFill>
              </a:rPr>
              <a:t>يقصد بتوظيف تكنولوجيا الاتصال، الأهداف والغايات التي تستخدم من أجلها أدوات الاتصال الحديثة في المجتمع، وإذا كانت هذه الأدوات غربية المنشأ، وتحمل رموز الثقافة الغربية، إلا أنه كما أشرنا من قبل أدوات قابلة للتطويع والتأقلم، ومن ثم فإن تخريب أو تدعيم هذه الأدوات للثقافة المحلية المنقولة إليها سيتوقف على قدرة البيئة المحلية بهياكلها المختلفة على تطويع هذه الأدوات، وتوظيفها لخدمة المصالح والثقافة المحلية.</a:t>
            </a:r>
            <a:endParaRPr lang="en-US" dirty="0" smtClean="0">
              <a:solidFill>
                <a:schemeClr val="tx1"/>
              </a:solidFill>
            </a:endParaRPr>
          </a:p>
          <a:p>
            <a:pPr algn="r"/>
            <a:endParaRPr lang="en-US" u="sng"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t>رابعا : توظيف تكنولوجيا الاتصال فى الدول النامية</a:t>
            </a:r>
            <a:endParaRPr lang="en-US" sz="3600" dirty="0"/>
          </a:p>
        </p:txBody>
      </p:sp>
      <p:sp>
        <p:nvSpPr>
          <p:cNvPr id="3" name="Content Placeholder 2"/>
          <p:cNvSpPr>
            <a:spLocks noGrp="1"/>
          </p:cNvSpPr>
          <p:nvPr>
            <p:ph idx="1"/>
          </p:nvPr>
        </p:nvSpPr>
        <p:spPr/>
        <p:txBody>
          <a:bodyPr>
            <a:normAutofit fontScale="92500" lnSpcReduction="10000"/>
          </a:bodyPr>
          <a:lstStyle/>
          <a:p>
            <a:pPr algn="r">
              <a:buNone/>
            </a:pPr>
            <a:r>
              <a:rPr lang="ar-SA" b="1" dirty="0" smtClean="0"/>
              <a:t>  2-إضفاء الشرعية :</a:t>
            </a:r>
            <a:endParaRPr lang="en-US" dirty="0" smtClean="0"/>
          </a:p>
          <a:p>
            <a:pPr algn="r">
              <a:buNone/>
            </a:pPr>
            <a:r>
              <a:rPr lang="ar-SA" dirty="0" smtClean="0"/>
              <a:t>تستخدم النخب الحاكمة في العديد من الدول النامية أجهزة الإعلام كأداة لإضفاء الشرعية وتثبيت دعائم نظم الحكم القائمة وبالذات مع تزايد ضعف الأداء السياسي لهذه النظم وعجزها عن قيادة مسيرة التنمية وتحقيق الاستقلال الكامل، وتدني الأوضاع المعيشية للأفراد، والمقصود بالشرعية هنا، هو تحقيق رضاء الجماهير وقبولهم لما هو قائم وللطريقة التي تمارس بها النخب الحاكمة الجديدة سلطاتها وللإجراءات التي تتخذها في مجال التغيير، وبدون إضفاء الشرعية على هذه الإجراءات والقرارات يصبح النظام القائم غير مستقر وعرضة للاهتزازات.</a:t>
            </a:r>
            <a:endParaRPr lang="en-US" dirty="0" smtClean="0"/>
          </a:p>
          <a:p>
            <a:pPr algn="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t>رابعا : توظيف تكنولوجيا الاتصال فى الدول النامية</a:t>
            </a:r>
            <a:endParaRPr lang="en-US" sz="3600" dirty="0"/>
          </a:p>
        </p:txBody>
      </p:sp>
      <p:sp>
        <p:nvSpPr>
          <p:cNvPr id="3" name="Content Placeholder 2"/>
          <p:cNvSpPr>
            <a:spLocks noGrp="1"/>
          </p:cNvSpPr>
          <p:nvPr>
            <p:ph idx="1"/>
          </p:nvPr>
        </p:nvSpPr>
        <p:spPr/>
        <p:txBody>
          <a:bodyPr>
            <a:normAutofit fontScale="85000" lnSpcReduction="20000"/>
          </a:bodyPr>
          <a:lstStyle/>
          <a:p>
            <a:pPr algn="r" rtl="1">
              <a:buNone/>
            </a:pPr>
            <a:r>
              <a:rPr lang="ar-SA" b="1" dirty="0" smtClean="0"/>
              <a:t>3</a:t>
            </a:r>
            <a:r>
              <a:rPr lang="ar-EG" b="1" dirty="0" smtClean="0"/>
              <a:t>-الضبط الاجتماعي :</a:t>
            </a:r>
            <a:endParaRPr lang="en-US" dirty="0" smtClean="0"/>
          </a:p>
          <a:p>
            <a:pPr algn="r" rtl="1">
              <a:buNone/>
            </a:pPr>
            <a:r>
              <a:rPr lang="ar-EG" dirty="0" smtClean="0"/>
              <a:t>	كذلك تقوم أجهزة الإعلام في المجتمع النامي بمهمة الضبط الاجتماعي، بمعنى أنها تعمل في المجتمع بوصفها إحدى القوى التي تساهم مع القوانين والأعراف والتقاليد ... الخ على امتثال الأفراد لمعايير السلوك التي يفرضها المجتمع</a:t>
            </a:r>
            <a:r>
              <a:rPr lang="ar-SA" baseline="30000" dirty="0" smtClean="0"/>
              <a:t>()</a:t>
            </a:r>
            <a:r>
              <a:rPr lang="ar-EG" dirty="0" smtClean="0"/>
              <a:t>، وتزداد أهمية دور أجهزة الإعلام في هذا المجال على بقية القوى الأخرى في فرض الضبط الاجتماعي لما لديها من قدرات هامة في مجال نشر الآراء والأفكار على نطاق قومي ولدى قطاعات عريضة من الأفراد ومخاطبة الجماعات المختلفة، وتحقيق الارتباط بينها خصوصاً في المجتمعات الحديثة حيث يصبح الشئ الجديد الذي يتم نشره</a:t>
            </a:r>
            <a:r>
              <a:rPr lang="ar-SA" dirty="0" smtClean="0"/>
              <a:t> </a:t>
            </a:r>
            <a:r>
              <a:rPr lang="ar-EG" dirty="0" smtClean="0"/>
              <a:t>عبر أجهزة الإعلام بمثابة قوة موجهة تقود الأفراد شراً أو خيراً إلى أنماط من السلوك ذات طابع جمعي أكثر منه فردي، وهو ما يطلق عليه مصطلح المجتمع الجماهيري </a:t>
            </a:r>
            <a:r>
              <a:rPr lang="en-US" dirty="0" smtClean="0"/>
              <a:t>Mass Society</a:t>
            </a:r>
            <a:r>
              <a:rPr lang="ar-EG" dirty="0" smtClean="0"/>
              <a:t>.</a:t>
            </a:r>
            <a:endParaRPr lang="en-US" dirty="0" smtClean="0"/>
          </a:p>
          <a:p>
            <a:pPr algn="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t>رابعا : توظيف تكنولوجيا الاتصال فى الدول النامية</a:t>
            </a:r>
            <a:endParaRPr lang="en-US" sz="3600" dirty="0"/>
          </a:p>
        </p:txBody>
      </p:sp>
      <p:sp>
        <p:nvSpPr>
          <p:cNvPr id="3" name="Content Placeholder 2"/>
          <p:cNvSpPr>
            <a:spLocks noGrp="1"/>
          </p:cNvSpPr>
          <p:nvPr>
            <p:ph idx="1"/>
          </p:nvPr>
        </p:nvSpPr>
        <p:spPr/>
        <p:txBody>
          <a:bodyPr/>
          <a:lstStyle/>
          <a:p>
            <a:pPr algn="r" rtl="1">
              <a:buNone/>
            </a:pPr>
            <a:r>
              <a:rPr lang="ar-SA" b="1" dirty="0" smtClean="0"/>
              <a:t>4</a:t>
            </a:r>
            <a:r>
              <a:rPr lang="ar-EG" b="1" dirty="0" smtClean="0"/>
              <a:t>-الوحدة الوطنية :</a:t>
            </a:r>
            <a:endParaRPr lang="en-US" dirty="0" smtClean="0"/>
          </a:p>
          <a:p>
            <a:pPr algn="r">
              <a:buNone/>
            </a:pPr>
            <a:r>
              <a:rPr lang="ar-EG" dirty="0" smtClean="0"/>
              <a:t>	في الدول النامية وبالذات التي مازالت في دور التكوين أو حديثة العهد بالاستقلال، تستخدم أجهزة الإعلام بكفاءة عالية من أجل تعزيز النزعة القومية وتأكيد الانتماء ووحدة الأمة، ومن هنا يركز جانب كثير من التغطيات الإعلامية عبر هذه الأجهزة، على الذات القومية، والانجازات الإيجابية للأمة، والوحدة الوطنية والسلام الاجتماعي</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t>رابعا : توظيف تكنولوجيا الاتصال فى الدول النامية</a:t>
            </a:r>
            <a:endParaRPr lang="en-US" sz="3600" dirty="0"/>
          </a:p>
        </p:txBody>
      </p:sp>
      <p:sp>
        <p:nvSpPr>
          <p:cNvPr id="3" name="Content Placeholder 2"/>
          <p:cNvSpPr>
            <a:spLocks noGrp="1"/>
          </p:cNvSpPr>
          <p:nvPr>
            <p:ph idx="1"/>
          </p:nvPr>
        </p:nvSpPr>
        <p:spPr/>
        <p:txBody>
          <a:bodyPr/>
          <a:lstStyle/>
          <a:p>
            <a:pPr algn="r" rtl="1">
              <a:buNone/>
            </a:pPr>
            <a:r>
              <a:rPr lang="ar-SA" b="1" dirty="0" smtClean="0"/>
              <a:t>5</a:t>
            </a:r>
            <a:r>
              <a:rPr lang="ar-EG" b="1" dirty="0" smtClean="0"/>
              <a:t>-الترفيـــه :</a:t>
            </a:r>
            <a:endParaRPr lang="en-US" dirty="0" smtClean="0"/>
          </a:p>
          <a:p>
            <a:pPr algn="r">
              <a:buNone/>
            </a:pPr>
            <a:r>
              <a:rPr lang="ar-EG" dirty="0" smtClean="0"/>
              <a:t>	يلعب الترفيه دوراً مهماً في عملية الإلهاء السياسي وصرف الانتباه وتزيف وعي الأفراد، وصرفهم عن واقعهم المعاش وتدرك الأنظمة السياسية في بلدان العالم الثالث، والتي تعاني من فقدان الشرعية، والعجز السياسي هذه الحقيقة، فتلجأ إلى أجهزة الإعلام للقيام بمهمة الترفيه، والمساعدة في التنفيس والتخفيف من وطأة المعاناة التي يعيش في إطارها الأفراد</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t>رابعا : توظيف تكنولوجيا الاتصال فى الدول النامية</a:t>
            </a:r>
            <a:endParaRPr lang="en-US" sz="3600" dirty="0"/>
          </a:p>
        </p:txBody>
      </p:sp>
      <p:sp>
        <p:nvSpPr>
          <p:cNvPr id="3" name="Content Placeholder 2"/>
          <p:cNvSpPr>
            <a:spLocks noGrp="1"/>
          </p:cNvSpPr>
          <p:nvPr>
            <p:ph idx="1"/>
          </p:nvPr>
        </p:nvSpPr>
        <p:spPr/>
        <p:txBody>
          <a:bodyPr>
            <a:normAutofit fontScale="85000" lnSpcReduction="10000"/>
          </a:bodyPr>
          <a:lstStyle/>
          <a:p>
            <a:pPr algn="r" rtl="1">
              <a:buNone/>
            </a:pPr>
            <a:r>
              <a:rPr lang="ar-EG" b="1" dirty="0" smtClean="0"/>
              <a:t>ب-التوظيف على مستوى الأفراد :</a:t>
            </a:r>
            <a:endParaRPr lang="en-US" dirty="0" smtClean="0"/>
          </a:p>
          <a:p>
            <a:pPr algn="r" rtl="1">
              <a:buNone/>
            </a:pPr>
            <a:r>
              <a:rPr lang="ar-EG" dirty="0" smtClean="0"/>
              <a:t>يتأثر توظيف وسائل الاتصال على المستوى الفردي بعدة عوامل تتضافر معاً لتحديد الكيفية التي يستخدم بها الفرد الوسيلة الاتصالية ويمكن تحديد هذه العوامل فيما يلي :</a:t>
            </a:r>
            <a:endParaRPr lang="en-US" dirty="0" smtClean="0"/>
          </a:p>
          <a:p>
            <a:pPr lvl="0" algn="r" rtl="1"/>
            <a:r>
              <a:rPr lang="ar-EG" dirty="0" smtClean="0"/>
              <a:t>القدرات الذاتية للفرد (فسيولوجية، ثقافية، اقتصادية).</a:t>
            </a:r>
            <a:endParaRPr lang="en-US" dirty="0" smtClean="0"/>
          </a:p>
          <a:p>
            <a:pPr lvl="0" algn="r" rtl="1"/>
            <a:r>
              <a:rPr lang="ar-EG" dirty="0" smtClean="0"/>
              <a:t>الصورة الذهنية للفرد عن الوسيلة الاتصالية.</a:t>
            </a:r>
            <a:endParaRPr lang="en-US" dirty="0" smtClean="0"/>
          </a:p>
          <a:p>
            <a:pPr lvl="0" algn="r" rtl="1"/>
            <a:r>
              <a:rPr lang="ar-EG" dirty="0" smtClean="0"/>
              <a:t>خصائص هذه الوسيلة وقدراتها الإعلامية.</a:t>
            </a:r>
            <a:endParaRPr lang="en-US" dirty="0" smtClean="0"/>
          </a:p>
          <a:p>
            <a:pPr lvl="0" algn="r" rtl="1"/>
            <a:r>
              <a:rPr lang="ar-EG" dirty="0" smtClean="0"/>
              <a:t>الطريقة التي يتم بها توظيف هذه الوسيلة من قبل النظام السياسي.</a:t>
            </a:r>
            <a:endParaRPr lang="en-US" dirty="0" smtClean="0"/>
          </a:p>
          <a:p>
            <a:pPr lvl="0" algn="r" rtl="1"/>
            <a:r>
              <a:rPr lang="ar-EG" dirty="0" smtClean="0"/>
              <a:t>الواقع الثقافي والاجتماعي الذي يعيش في إطاره الفرد بما يمليه من احتياجات واهتمامات معينة.</a:t>
            </a:r>
            <a:endParaRPr lang="en-US" dirty="0" smtClean="0"/>
          </a:p>
          <a:p>
            <a:pPr algn="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t>رابعا : توظيف تكنولوجيا الاتصال فى الدول النامية</a:t>
            </a:r>
            <a:endParaRPr lang="en-US" sz="3600" dirty="0"/>
          </a:p>
        </p:txBody>
      </p:sp>
      <p:sp>
        <p:nvSpPr>
          <p:cNvPr id="3" name="Content Placeholder 2"/>
          <p:cNvSpPr>
            <a:spLocks noGrp="1"/>
          </p:cNvSpPr>
          <p:nvPr>
            <p:ph idx="1"/>
          </p:nvPr>
        </p:nvSpPr>
        <p:spPr/>
        <p:txBody>
          <a:bodyPr/>
          <a:lstStyle/>
          <a:p>
            <a:pPr algn="r" rtl="1">
              <a:buNone/>
            </a:pPr>
            <a:r>
              <a:rPr lang="ar-EG" dirty="0" smtClean="0"/>
              <a:t>وفي ظل ما تقدم يوظف الجانب الأكبر من الأفراد في المجتمع النامي أجهزة الاتصال بأنواعها المختلفة في :</a:t>
            </a:r>
            <a:endParaRPr lang="en-US" dirty="0" smtClean="0"/>
          </a:p>
          <a:p>
            <a:pPr algn="r">
              <a:buNone/>
            </a:pPr>
            <a:r>
              <a:rPr lang="ar-EG" dirty="0" smtClean="0"/>
              <a:t>الإلمام بطقوس الحياة اليومية وبالذات تلك المتعلقة بعنصر الوقت والزمن مثل مواقيت الصلاة والآذن، ومواعيد إذاعة المسلسلات </a:t>
            </a:r>
            <a:r>
              <a:rPr lang="ar-SA" dirty="0" smtClean="0"/>
              <a:t>.</a:t>
            </a:r>
            <a:r>
              <a:rPr lang="ar-EG" dirty="0" smtClean="0"/>
              <a:t>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t>رابعا : توظيف تكنولوجيا الاتصال فى الدول النامية</a:t>
            </a:r>
            <a:endParaRPr lang="en-US" sz="3600" dirty="0"/>
          </a:p>
        </p:txBody>
      </p:sp>
      <p:sp>
        <p:nvSpPr>
          <p:cNvPr id="3" name="Content Placeholder 2"/>
          <p:cNvSpPr>
            <a:spLocks noGrp="1"/>
          </p:cNvSpPr>
          <p:nvPr>
            <p:ph idx="1"/>
          </p:nvPr>
        </p:nvSpPr>
        <p:spPr/>
        <p:txBody>
          <a:bodyPr/>
          <a:lstStyle/>
          <a:p>
            <a:pPr algn="r">
              <a:buNone/>
            </a:pPr>
            <a:r>
              <a:rPr lang="ar-SA" dirty="0" smtClean="0"/>
              <a:t>*</a:t>
            </a:r>
            <a:r>
              <a:rPr lang="ar-EG" dirty="0" smtClean="0"/>
              <a:t>الترفيه والتسلية وتمضية الوقت، وينصرف هذا الاستخدام على كل أجهزة الإعلام المركزي حيث يتزايد إقبال الأفراد على المضامين الترفيهية التي تبثها هذه الأجهزة (المسلسلات، الأفلام، الأغاني، المباريات الرياضية، الحوادث والجرائم ... الخ) وكذا على أجهزة الاتصال </a:t>
            </a:r>
            <a:endParaRPr lang="ar-SA" dirty="0" smtClean="0"/>
          </a:p>
          <a:p>
            <a:pPr algn="r">
              <a:buNone/>
            </a:pPr>
            <a:r>
              <a:rPr lang="ar-EG" dirty="0" smtClean="0"/>
              <a:t>الصغيرة (الفردية) مثل الفيديو وشرائط التسجيل وغيرها</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t>رابعا : توظيف تكنولوجيا الاتصال فى الدول النامية</a:t>
            </a:r>
            <a:endParaRPr lang="en-US" sz="3600" dirty="0"/>
          </a:p>
        </p:txBody>
      </p:sp>
      <p:sp>
        <p:nvSpPr>
          <p:cNvPr id="3" name="Content Placeholder 2"/>
          <p:cNvSpPr>
            <a:spLocks noGrp="1"/>
          </p:cNvSpPr>
          <p:nvPr>
            <p:ph idx="1"/>
          </p:nvPr>
        </p:nvSpPr>
        <p:spPr/>
        <p:txBody>
          <a:bodyPr>
            <a:normAutofit/>
          </a:bodyPr>
          <a:lstStyle/>
          <a:p>
            <a:pPr lvl="0" algn="r">
              <a:buNone/>
            </a:pPr>
            <a:r>
              <a:rPr lang="ar-SA" dirty="0" smtClean="0"/>
              <a:t> </a:t>
            </a:r>
            <a:r>
              <a:rPr lang="ar-SA" dirty="0" smtClean="0"/>
              <a:t>*</a:t>
            </a:r>
            <a:r>
              <a:rPr lang="ar-EG" dirty="0" smtClean="0"/>
              <a:t>متابعة طقوس وممارسات النخب الحاكمة وذوي النفوذ </a:t>
            </a:r>
            <a:r>
              <a:rPr lang="ar-EG" dirty="0" smtClean="0"/>
              <a:t>في</a:t>
            </a:r>
            <a:endParaRPr lang="en-US" dirty="0" smtClean="0"/>
          </a:p>
          <a:p>
            <a:pPr lvl="0" algn="r">
              <a:buNone/>
            </a:pPr>
            <a:r>
              <a:rPr lang="ar-EG" dirty="0" smtClean="0"/>
              <a:t> </a:t>
            </a:r>
            <a:r>
              <a:rPr lang="ar-EG" dirty="0" smtClean="0"/>
              <a:t>المجتمع، دون محاولة التجاوب أو حتى مجرد الانخراط </a:t>
            </a:r>
            <a:endParaRPr lang="en-US" dirty="0" smtClean="0"/>
          </a:p>
          <a:p>
            <a:pPr lvl="0" algn="r">
              <a:buNone/>
            </a:pPr>
            <a:r>
              <a:rPr lang="ar-EG" dirty="0" smtClean="0"/>
              <a:t>مع </a:t>
            </a:r>
            <a:r>
              <a:rPr lang="ar-EG" dirty="0" smtClean="0"/>
              <a:t>هذه الممارسات والاكتفاء بالفرجة والسخرية من </a:t>
            </a:r>
            <a:r>
              <a:rPr lang="ar-EG" dirty="0" smtClean="0"/>
              <a:t>هذه</a:t>
            </a:r>
            <a:endParaRPr lang="en-US" dirty="0" smtClean="0"/>
          </a:p>
          <a:p>
            <a:pPr lvl="0" algn="r">
              <a:buNone/>
            </a:pPr>
            <a:r>
              <a:rPr lang="ar-EG" dirty="0" smtClean="0"/>
              <a:t> </a:t>
            </a:r>
            <a:r>
              <a:rPr lang="ar-EG" dirty="0" smtClean="0"/>
              <a:t>الممارسات.</a:t>
            </a:r>
            <a:endParaRPr lang="en-US" dirty="0" smtClean="0"/>
          </a:p>
          <a:p>
            <a:pPr rtl="1">
              <a:buNone/>
            </a:pPr>
            <a:r>
              <a:rPr lang="ar-EG"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t>رابعا : توظيف تكنولوجيا الاتصال فى الدول النامية</a:t>
            </a:r>
            <a:endParaRPr lang="en-US" sz="3600" b="1" dirty="0"/>
          </a:p>
        </p:txBody>
      </p:sp>
      <p:sp>
        <p:nvSpPr>
          <p:cNvPr id="3" name="Content Placeholder 2"/>
          <p:cNvSpPr>
            <a:spLocks noGrp="1"/>
          </p:cNvSpPr>
          <p:nvPr>
            <p:ph idx="1"/>
          </p:nvPr>
        </p:nvSpPr>
        <p:spPr/>
        <p:txBody>
          <a:bodyPr>
            <a:normAutofit lnSpcReduction="10000"/>
          </a:bodyPr>
          <a:lstStyle/>
          <a:p>
            <a:pPr algn="r" rtl="1"/>
            <a:r>
              <a:rPr lang="ar-EG" dirty="0" smtClean="0"/>
              <a:t>وإذا كان توظيف تكنولوجيا الاتصال يعني الأهداف والغايات التي تستخدم من أجلها، وإذا كانت هذه الأهداف والغايات تتباين في المجتمعات المختلفة، فإننا يمكن هنا الحديث عن مستويين من مستويات توظيف تكنولوجيا الاتصال في الدول النامية :</a:t>
            </a:r>
            <a:endParaRPr lang="en-US" dirty="0" smtClean="0"/>
          </a:p>
          <a:p>
            <a:pPr algn="r" rtl="1"/>
            <a:r>
              <a:rPr lang="ar-EG" b="1" dirty="0" smtClean="0"/>
              <a:t>الأول : </a:t>
            </a:r>
            <a:r>
              <a:rPr lang="ar-EG" dirty="0" smtClean="0"/>
              <a:t>مستوى النظام السياسي. </a:t>
            </a:r>
            <a:r>
              <a:rPr lang="ar-EG" b="1" dirty="0" smtClean="0"/>
              <a:t>والثاني : </a:t>
            </a:r>
            <a:r>
              <a:rPr lang="ar-EG" dirty="0" smtClean="0"/>
              <a:t>مستوى الأفراد وما يدفعنا إلى هذا التقسيم هو ما نلاحظه في أحوال كثيرة من انفصال واضح بين كلا المستويين في استخدامهما لأدوات الاتصال.</a:t>
            </a:r>
            <a:endParaRPr lang="en-US" dirty="0" smtClean="0"/>
          </a:p>
          <a:p>
            <a:pPr algn="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sz="4000" b="1" dirty="0" smtClean="0"/>
              <a:t>رابعا : توظيف تكنولوجيا الاتصال فى الدول النامية</a:t>
            </a:r>
            <a:endParaRPr lang="en-US" sz="4000" dirty="0"/>
          </a:p>
        </p:txBody>
      </p:sp>
      <p:sp>
        <p:nvSpPr>
          <p:cNvPr id="3" name="Content Placeholder 2"/>
          <p:cNvSpPr>
            <a:spLocks noGrp="1"/>
          </p:cNvSpPr>
          <p:nvPr>
            <p:ph idx="1"/>
          </p:nvPr>
        </p:nvSpPr>
        <p:spPr/>
        <p:txBody>
          <a:bodyPr>
            <a:normAutofit fontScale="92500" lnSpcReduction="10000"/>
          </a:bodyPr>
          <a:lstStyle/>
          <a:p>
            <a:pPr algn="r" rtl="1">
              <a:buNone/>
            </a:pPr>
            <a:r>
              <a:rPr lang="ar-EG" b="1" dirty="0" smtClean="0"/>
              <a:t>أ-التوظيف على مستوى النظام السياسي :</a:t>
            </a:r>
            <a:endParaRPr lang="en-US" dirty="0" smtClean="0"/>
          </a:p>
          <a:p>
            <a:pPr algn="r" rtl="1">
              <a:buNone/>
            </a:pPr>
            <a:r>
              <a:rPr lang="ar-EG" dirty="0" smtClean="0"/>
              <a:t>	يرتبط توظيف أجهزة الاتصال في الدول النامية بطبيعة الظروف المجتمعية والنظام السياسي والاجتماعي القائم في هذه الدول، ومع ما قد يوجد من تمايزات في ظروف وأوضاع هذه الدول إلا أنها متشابهة جميعاً في مجموعة من السمات تجعل واقع الممارسة الإعلامية فيها تبدو متشابهة إلى حد كبير فهذه الدول تتميز بحداثة استقلالها وخضوعها طويلاً تحت السيطرة الاستعمارية ومع أن معظمها قد حصل على الاستقلال السياسي، إلا أنها ما زالت جميعاً تعاني بصورة أو بأخرى من آثار هذه السيطرة وأوضاع التبعية الاقتصادية والثقافية للدول المتقدمة.</a:t>
            </a:r>
            <a:endParaRPr lang="en-US" dirty="0" smtClean="0"/>
          </a:p>
          <a:p>
            <a:pPr algn="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SA" b="1" dirty="0" smtClean="0"/>
              <a:t>رابعا : </a:t>
            </a:r>
            <a:r>
              <a:rPr lang="ar-SA" sz="4000" b="1" dirty="0" smtClean="0"/>
              <a:t>توظيف تكنولوجيا الاتصال فى الدول </a:t>
            </a:r>
            <a:r>
              <a:rPr lang="ar-SA" b="1" dirty="0" smtClean="0"/>
              <a:t>النامية</a:t>
            </a:r>
            <a:endParaRPr lang="en-US" dirty="0"/>
          </a:p>
        </p:txBody>
      </p:sp>
      <p:sp>
        <p:nvSpPr>
          <p:cNvPr id="3" name="Content Placeholder 2"/>
          <p:cNvSpPr>
            <a:spLocks noGrp="1"/>
          </p:cNvSpPr>
          <p:nvPr>
            <p:ph idx="1"/>
          </p:nvPr>
        </p:nvSpPr>
        <p:spPr>
          <a:xfrm>
            <a:off x="457200" y="1295400"/>
            <a:ext cx="8229600" cy="4830763"/>
          </a:xfrm>
        </p:spPr>
        <p:txBody>
          <a:bodyPr>
            <a:normAutofit lnSpcReduction="10000"/>
          </a:bodyPr>
          <a:lstStyle/>
          <a:p>
            <a:pPr algn="r" rtl="1">
              <a:buNone/>
            </a:pPr>
            <a:r>
              <a:rPr lang="ar-EG" dirty="0" smtClean="0"/>
              <a:t>ويلقي هذا الواقع بجوانبه المختلفة بظلاله على الواقع الإعلامي في الدول النامية، وهو الواقع الذي يحمل هو الآخر خصائص التخلف ويتمثل ذلك في المؤشرات التالية</a:t>
            </a:r>
            <a:r>
              <a:rPr lang="ar-SA" baseline="30000" dirty="0" smtClean="0"/>
              <a:t>()</a:t>
            </a:r>
            <a:r>
              <a:rPr lang="ar-EG" dirty="0" smtClean="0"/>
              <a:t>:</a:t>
            </a:r>
            <a:endParaRPr lang="en-US" dirty="0" smtClean="0"/>
          </a:p>
          <a:p>
            <a:pPr lvl="0" algn="r" rtl="1"/>
            <a:r>
              <a:rPr lang="ar-EG" dirty="0" smtClean="0"/>
              <a:t>محدودية قنوات الاتصال وعدم كفايتها في كثير من الأحيان ونمطية وتشابه ما تحمله من رسائل وارتباطها المفرط بالسلطة الحاكمة.</a:t>
            </a:r>
            <a:endParaRPr lang="en-US" dirty="0" smtClean="0"/>
          </a:p>
          <a:p>
            <a:pPr lvl="0" algn="r" rtl="1"/>
            <a:r>
              <a:rPr lang="ar-EG" dirty="0" smtClean="0"/>
              <a:t>تدني معدلات حيازة أدوات الاتصال لدى الأفراد في هذه الدول.</a:t>
            </a:r>
            <a:endParaRPr lang="en-US" dirty="0" smtClean="0"/>
          </a:p>
          <a:p>
            <a:pPr lvl="0" algn="r" rtl="1"/>
            <a:r>
              <a:rPr lang="ar-EG" dirty="0" smtClean="0"/>
              <a:t>التمركز في المناطق الحضرية وإهمال المناطق الريفية على أتساعها وغلبة عدد سكانه.</a:t>
            </a:r>
            <a:endParaRPr lang="en-US" dirty="0" smtClean="0"/>
          </a:p>
          <a:p>
            <a:pPr algn="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t>رابعا : توظيف تكنولوجيا الاتصال فى الدول النامية</a:t>
            </a:r>
            <a:endParaRPr lang="en-US" sz="3600" dirty="0"/>
          </a:p>
        </p:txBody>
      </p:sp>
      <p:sp>
        <p:nvSpPr>
          <p:cNvPr id="3" name="Content Placeholder 2"/>
          <p:cNvSpPr>
            <a:spLocks noGrp="1"/>
          </p:cNvSpPr>
          <p:nvPr>
            <p:ph idx="1"/>
          </p:nvPr>
        </p:nvSpPr>
        <p:spPr/>
        <p:txBody>
          <a:bodyPr/>
          <a:lstStyle/>
          <a:p>
            <a:pPr lvl="0" algn="r" rtl="1">
              <a:buNone/>
            </a:pPr>
            <a:r>
              <a:rPr lang="ar-SA" dirty="0" smtClean="0"/>
              <a:t>. </a:t>
            </a:r>
            <a:r>
              <a:rPr lang="ar-EG" dirty="0" smtClean="0"/>
              <a:t>محدودية مصادر المعلومات، والاعتماد المفرط على المؤسسات</a:t>
            </a:r>
            <a:r>
              <a:rPr lang="ar-SA" dirty="0" smtClean="0"/>
              <a:t> </a:t>
            </a:r>
            <a:r>
              <a:rPr lang="ar-EG" dirty="0" smtClean="0"/>
              <a:t>الأجنبية في الحصول على المعلومات وفي تشغيل أجهزة الإعلام.</a:t>
            </a:r>
            <a:endParaRPr lang="ar-SA" dirty="0" smtClean="0"/>
          </a:p>
          <a:p>
            <a:pPr lvl="0" algn="r" rtl="1">
              <a:buNone/>
            </a:pPr>
            <a:r>
              <a:rPr lang="ar-SA" dirty="0" smtClean="0"/>
              <a:t>. </a:t>
            </a:r>
            <a:r>
              <a:rPr lang="ar-EG" dirty="0" smtClean="0"/>
              <a:t>تدني قدرات الأفراد على المشاركة والتعامل مع أجهزة الاتصال.</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t>رابعا : توظيف تكنولوجيا الاتصال فى الدول النامية</a:t>
            </a:r>
            <a:endParaRPr lang="en-US" sz="3600" dirty="0"/>
          </a:p>
        </p:txBody>
      </p:sp>
      <p:sp>
        <p:nvSpPr>
          <p:cNvPr id="3" name="Content Placeholder 2"/>
          <p:cNvSpPr>
            <a:spLocks noGrp="1"/>
          </p:cNvSpPr>
          <p:nvPr>
            <p:ph idx="1"/>
          </p:nvPr>
        </p:nvSpPr>
        <p:spPr/>
        <p:txBody>
          <a:bodyPr lIns="91440" tIns="91440" rIns="91440" bIns="91440" anchor="t"/>
          <a:lstStyle/>
          <a:p>
            <a:pPr algn="r">
              <a:buNone/>
            </a:pPr>
            <a:r>
              <a:rPr lang="ar-EG" dirty="0" smtClean="0"/>
              <a:t>وفي إطار هذا الواقع السياسي والاقتصادي والاجتماعي والإعلامي الذي يسود العديد من الدول النامية، توظف الأنظمة السياسية بهذه الدول أجهزة الإعلام التي تخضع عادة للتوجيه والسيطرة من جانب هذه الأنظمة لأداء مجموعة من المهام يمكن بلورة أهمها فيما يلي :</a:t>
            </a:r>
            <a:endParaRPr lang="en-US" dirty="0" smtClean="0"/>
          </a:p>
          <a:p>
            <a:pPr algn="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t>رابعا : توظيف تكنولوجيا الاتصال فى الدول النامية</a:t>
            </a:r>
            <a:endParaRPr lang="en-US" sz="3600" dirty="0"/>
          </a:p>
        </p:txBody>
      </p:sp>
      <p:sp>
        <p:nvSpPr>
          <p:cNvPr id="3" name="Content Placeholder 2"/>
          <p:cNvSpPr>
            <a:spLocks noGrp="1"/>
          </p:cNvSpPr>
          <p:nvPr>
            <p:ph idx="1"/>
          </p:nvPr>
        </p:nvSpPr>
        <p:spPr/>
        <p:txBody>
          <a:bodyPr>
            <a:normAutofit lnSpcReduction="10000"/>
          </a:bodyPr>
          <a:lstStyle/>
          <a:p>
            <a:pPr algn="r" rtl="1">
              <a:buNone/>
            </a:pPr>
            <a:r>
              <a:rPr lang="ar-SA" b="1" dirty="0" smtClean="0"/>
              <a:t>1</a:t>
            </a:r>
            <a:r>
              <a:rPr lang="ar-EG" b="1" dirty="0" smtClean="0"/>
              <a:t>-التنميـة :</a:t>
            </a:r>
            <a:endParaRPr lang="en-US" dirty="0" smtClean="0"/>
          </a:p>
          <a:p>
            <a:pPr algn="r">
              <a:buNone/>
            </a:pPr>
            <a:r>
              <a:rPr lang="ar-EG" dirty="0" smtClean="0"/>
              <a:t>	كانت قضية التنمية هي القضية الأكثر إلحاحاً أمام المجتمعات النامية في أعقاب حصولها على الاستقلال السياسي، فقد وجدت هذه المجتمعات أنه لا بديل أمامها للخروج من حالة التبعية والتخلف والركود إلا من خلال الاعتماد على الذات، وتعبئة الموارد والإمكانات وحسن استغلالها من أجل البناء والتقدم، وقد اتجهت أنظار المسئولين في الدول النامية إلى أجهزة الإعلام باعتبارها أداة فعالة يمكن توظيفها لمساعدة خطط التنمية الحكومية</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t>رابعا : توظيف تكنولوجيا الاتصال فى الدول النامية</a:t>
            </a:r>
            <a:endParaRPr lang="en-US" sz="3600" dirty="0"/>
          </a:p>
        </p:txBody>
      </p:sp>
      <p:sp>
        <p:nvSpPr>
          <p:cNvPr id="3" name="Content Placeholder 2"/>
          <p:cNvSpPr>
            <a:spLocks noGrp="1"/>
          </p:cNvSpPr>
          <p:nvPr>
            <p:ph idx="1"/>
          </p:nvPr>
        </p:nvSpPr>
        <p:spPr/>
        <p:txBody>
          <a:bodyPr/>
          <a:lstStyle/>
          <a:p>
            <a:pPr algn="r">
              <a:buNone/>
            </a:pPr>
            <a:r>
              <a:rPr lang="ar-EG" dirty="0" smtClean="0"/>
              <a:t>حيث بدأ واضحاً أمام هؤلاء القادة قدرة هذه الأجهزة في مجل نشر المعلومات والبيانات والأفكار الجديدة وتغطية أخبار المشاريع الحكومية وتوفير عنصر المعرفة حولها لدى مختلف القطاعات في المجتمع، وشرح وتفسير هذه المشاريع وأهميتها وتهيئة المناخ الاجتماعي والثقافي الملائم لقبولها وتحقيق الإجماع حول المقترحات الجديدة، والمساعدة في إضعاف الاتجاهات المعارضة لها</a:t>
            </a:r>
            <a:r>
              <a:rPr lang="ar-SA"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b="1" dirty="0" smtClean="0"/>
              <a:t>رابعا : توظيف تكنولوجيا الاتصال فى الدول النامية</a:t>
            </a:r>
            <a:endParaRPr lang="en-US" sz="3600" dirty="0"/>
          </a:p>
        </p:txBody>
      </p:sp>
      <p:sp>
        <p:nvSpPr>
          <p:cNvPr id="3" name="Content Placeholder 2"/>
          <p:cNvSpPr>
            <a:spLocks noGrp="1"/>
          </p:cNvSpPr>
          <p:nvPr>
            <p:ph idx="1"/>
          </p:nvPr>
        </p:nvSpPr>
        <p:spPr/>
        <p:txBody>
          <a:bodyPr>
            <a:normAutofit lnSpcReduction="10000"/>
          </a:bodyPr>
          <a:lstStyle/>
          <a:p>
            <a:pPr algn="r">
              <a:buNone/>
            </a:pPr>
            <a:r>
              <a:rPr lang="ar-SA" dirty="0" smtClean="0"/>
              <a:t>بيد أن إخفاق العديد من الحكومات في الدول النامية في رسم سياسات تنموية واضحة المعالم، وضعف الأداء السياسي للأنظمة الحاكمة في الكثير من هذه الدول، وفشلها في تحقيق آمال وطموحات شعوبهم في التنمية والتقدم، قد انعكس سلبياً على المهام التنموية لأجهزة الإعلام في الدول النامية، فباستثناء بعض العمليات المحدودة التي تقوم بها هذه الأجهزة بين الحين والآخر في مجال التوعية </a:t>
            </a:r>
            <a:r>
              <a:rPr lang="ar-EG" dirty="0" smtClean="0"/>
              <a:t>والإرشاد</a:t>
            </a:r>
            <a:r>
              <a:rPr lang="ar-SA" dirty="0" smtClean="0"/>
              <a:t> الصحي، وتنظيم الأسرة وغيرها من القضايا تركزت معظم عمليات هذه الأجهزة للدفاع عن الأنظمة الحاكمة، وغلب الطابع الدعائي على العملية الإعلامية برمتها في هذه الدول.</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881</Words>
  <Application>Microsoft Office PowerPoint</Application>
  <PresentationFormat>On-screen Show (4:3)</PresentationFormat>
  <Paragraphs>58</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تابع : الفصل الرابع : تكنولوجيا الاتصال</vt:lpstr>
      <vt:lpstr>رابعا : توظيف تكنولوجيا الاتصال فى الدول النامية</vt:lpstr>
      <vt:lpstr>رابعا : توظيف تكنولوجيا الاتصال فى الدول النامية</vt:lpstr>
      <vt:lpstr>رابعا : توظيف تكنولوجيا الاتصال فى الدول النامية</vt:lpstr>
      <vt:lpstr>رابعا : توظيف تكنولوجيا الاتصال فى الدول النامية</vt:lpstr>
      <vt:lpstr>رابعا : توظيف تكنولوجيا الاتصال فى الدول النامية</vt:lpstr>
      <vt:lpstr>رابعا : توظيف تكنولوجيا الاتصال فى الدول النامية</vt:lpstr>
      <vt:lpstr>رابعا : توظيف تكنولوجيا الاتصال فى الدول النامية</vt:lpstr>
      <vt:lpstr>رابعا : توظيف تكنولوجيا الاتصال فى الدول النامية</vt:lpstr>
      <vt:lpstr>رابعا : توظيف تكنولوجيا الاتصال فى الدول النامية</vt:lpstr>
      <vt:lpstr>رابعا : توظيف تكنولوجيا الاتصال فى الدول النامية</vt:lpstr>
      <vt:lpstr>رابعا : توظيف تكنولوجيا الاتصال فى الدول النامية</vt:lpstr>
      <vt:lpstr>رابعا : توظيف تكنولوجيا الاتصال فى الدول النامية</vt:lpstr>
      <vt:lpstr>رابعا : توظيف تكنولوجيا الاتصال فى الدول النامية</vt:lpstr>
      <vt:lpstr>رابعا : توظيف تكنولوجيا الاتصال فى الدول النامية</vt:lpstr>
      <vt:lpstr>رابعا : توظيف تكنولوجيا الاتصال فى الدول النامية</vt:lpstr>
      <vt:lpstr>رابعا : توظيف تكنولوجيا الاتصال فى الدول النامية</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تابع : الفصل الرابع : تكنولوجيا الاتصال</dc:title>
  <dc:creator>hi</dc:creator>
  <cp:lastModifiedBy>hi</cp:lastModifiedBy>
  <cp:revision>7</cp:revision>
  <dcterms:created xsi:type="dcterms:W3CDTF">2006-08-16T00:00:00Z</dcterms:created>
  <dcterms:modified xsi:type="dcterms:W3CDTF">2020-03-31T13:40:44Z</dcterms:modified>
</cp:coreProperties>
</file>