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5" r:id="rId1"/>
  </p:sldMasterIdLst>
  <p:notesMasterIdLst>
    <p:notesMasterId r:id="rId19"/>
  </p:notesMasterIdLst>
  <p:handoutMasterIdLst>
    <p:handoutMasterId r:id="rId20"/>
  </p:handoutMasterIdLst>
  <p:sldIdLst>
    <p:sldId id="256" r:id="rId2"/>
    <p:sldId id="304" r:id="rId3"/>
    <p:sldId id="261" r:id="rId4"/>
    <p:sldId id="277" r:id="rId5"/>
    <p:sldId id="296" r:id="rId6"/>
    <p:sldId id="263" r:id="rId7"/>
    <p:sldId id="303" r:id="rId8"/>
    <p:sldId id="266" r:id="rId9"/>
    <p:sldId id="267" r:id="rId10"/>
    <p:sldId id="268" r:id="rId11"/>
    <p:sldId id="301" r:id="rId12"/>
    <p:sldId id="269" r:id="rId13"/>
    <p:sldId id="270" r:id="rId14"/>
    <p:sldId id="271" r:id="rId15"/>
    <p:sldId id="272" r:id="rId16"/>
    <p:sldId id="274" r:id="rId17"/>
    <p:sldId id="276" r:id="rId18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CFCFC"/>
    <a:srgbClr val="D606B8"/>
    <a:srgbClr val="D09E00"/>
    <a:srgbClr val="E6AF00"/>
    <a:srgbClr val="8FE2FF"/>
    <a:srgbClr val="47CFFF"/>
    <a:srgbClr val="FDF58D"/>
    <a:srgbClr val="808080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985" autoAdjust="0"/>
    <p:restoredTop sz="94660"/>
  </p:normalViewPr>
  <p:slideViewPr>
    <p:cSldViewPr>
      <p:cViewPr varScale="1">
        <p:scale>
          <a:sx n="70" d="100"/>
          <a:sy n="70" d="100"/>
        </p:scale>
        <p:origin x="44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E1036AF-71C2-44C2-9EF6-6CB4A45FB8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6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8F3574-E815-41EB-BEC0-87B81D36E1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137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3574-E815-41EB-BEC0-87B81D36E10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45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3574-E815-41EB-BEC0-87B81D36E10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54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8A559-8E82-445F-8EB9-DBAF670F1A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28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F2615-D402-4384-8AD6-466DA0997A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32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C5FF-84ED-441D-A8B9-EA06757884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36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6FFA178-271B-4700-89CD-4FF7F85645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17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0C1A4-A7CC-4AB6-92BF-991F7C417B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19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A1695-41E7-43C2-ABE8-16E3F4F9B8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1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FE49B-83AD-4052-84E7-4A0339DBE7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77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2FAA0-0363-4C5F-857A-4B0F43816E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9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86C9C-5098-48FF-8C29-D0D52D5D0F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70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CCFA-A5A7-478F-8823-5CBE8F5C08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36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063E5-38C0-45C0-974E-E9202C5969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67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C6589-7352-4C34-B4D0-8C943DF60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08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8D540-5E43-44EB-A90F-D783B8EBDC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01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txStyles>
    <p:titleStyle>
      <a:lvl1pPr algn="l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8.wav"/><Relationship Id="rId7" Type="http://schemas.openxmlformats.org/officeDocument/2006/relationships/image" Target="../media/image3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8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0.wav"/><Relationship Id="rId7" Type="http://schemas.openxmlformats.org/officeDocument/2006/relationships/image" Target="../media/image11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0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wav"/><Relationship Id="rId13" Type="http://schemas.microsoft.com/office/2007/relationships/media" Target="../media/media27.wav"/><Relationship Id="rId18" Type="http://schemas.openxmlformats.org/officeDocument/2006/relationships/audio" Target="../media/media29.wav"/><Relationship Id="rId26" Type="http://schemas.openxmlformats.org/officeDocument/2006/relationships/image" Target="../media/image9.png"/><Relationship Id="rId3" Type="http://schemas.microsoft.com/office/2007/relationships/media" Target="../media/media22.wav"/><Relationship Id="rId21" Type="http://schemas.microsoft.com/office/2007/relationships/media" Target="../media/media31.wav"/><Relationship Id="rId7" Type="http://schemas.microsoft.com/office/2007/relationships/media" Target="../media/media24.wav"/><Relationship Id="rId12" Type="http://schemas.openxmlformats.org/officeDocument/2006/relationships/audio" Target="../media/media26.wav"/><Relationship Id="rId17" Type="http://schemas.microsoft.com/office/2007/relationships/media" Target="../media/media29.wav"/><Relationship Id="rId25" Type="http://schemas.openxmlformats.org/officeDocument/2006/relationships/image" Target="../media/image8.png"/><Relationship Id="rId2" Type="http://schemas.openxmlformats.org/officeDocument/2006/relationships/audio" Target="../media/media21.wav"/><Relationship Id="rId16" Type="http://schemas.openxmlformats.org/officeDocument/2006/relationships/audio" Target="../media/media28.wav"/><Relationship Id="rId20" Type="http://schemas.openxmlformats.org/officeDocument/2006/relationships/audio" Target="../media/media30.wav"/><Relationship Id="rId29" Type="http://schemas.openxmlformats.org/officeDocument/2006/relationships/image" Target="../media/image3.png"/><Relationship Id="rId1" Type="http://schemas.microsoft.com/office/2007/relationships/media" Target="../media/media21.wav"/><Relationship Id="rId6" Type="http://schemas.openxmlformats.org/officeDocument/2006/relationships/audio" Target="../media/media23.wav"/><Relationship Id="rId11" Type="http://schemas.microsoft.com/office/2007/relationships/media" Target="../media/media26.wav"/><Relationship Id="rId24" Type="http://schemas.openxmlformats.org/officeDocument/2006/relationships/image" Target="../media/image7.png"/><Relationship Id="rId5" Type="http://schemas.microsoft.com/office/2007/relationships/media" Target="../media/media23.wav"/><Relationship Id="rId15" Type="http://schemas.microsoft.com/office/2007/relationships/media" Target="../media/media28.wav"/><Relationship Id="rId23" Type="http://schemas.openxmlformats.org/officeDocument/2006/relationships/slideLayout" Target="../slideLayouts/slideLayout7.xml"/><Relationship Id="rId28" Type="http://schemas.openxmlformats.org/officeDocument/2006/relationships/image" Target="../media/image11.png"/><Relationship Id="rId10" Type="http://schemas.openxmlformats.org/officeDocument/2006/relationships/audio" Target="../media/media25.wav"/><Relationship Id="rId19" Type="http://schemas.microsoft.com/office/2007/relationships/media" Target="../media/media30.wav"/><Relationship Id="rId4" Type="http://schemas.openxmlformats.org/officeDocument/2006/relationships/audio" Target="../media/media22.wav"/><Relationship Id="rId9" Type="http://schemas.microsoft.com/office/2007/relationships/media" Target="../media/media25.wav"/><Relationship Id="rId14" Type="http://schemas.openxmlformats.org/officeDocument/2006/relationships/audio" Target="../media/media27.wav"/><Relationship Id="rId22" Type="http://schemas.openxmlformats.org/officeDocument/2006/relationships/audio" Target="../media/media31.wav"/><Relationship Id="rId27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37.wav"/><Relationship Id="rId13" Type="http://schemas.microsoft.com/office/2007/relationships/media" Target="../media/media40.wav"/><Relationship Id="rId18" Type="http://schemas.openxmlformats.org/officeDocument/2006/relationships/audio" Target="../media/media42.wav"/><Relationship Id="rId26" Type="http://schemas.openxmlformats.org/officeDocument/2006/relationships/image" Target="../media/image15.png"/><Relationship Id="rId3" Type="http://schemas.microsoft.com/office/2007/relationships/media" Target="../media/media35.wav"/><Relationship Id="rId21" Type="http://schemas.microsoft.com/office/2007/relationships/media" Target="../media/media44.wav"/><Relationship Id="rId7" Type="http://schemas.microsoft.com/office/2007/relationships/media" Target="../media/media37.wav"/><Relationship Id="rId12" Type="http://schemas.openxmlformats.org/officeDocument/2006/relationships/audio" Target="../media/media39.wav"/><Relationship Id="rId17" Type="http://schemas.microsoft.com/office/2007/relationships/media" Target="../media/media42.wav"/><Relationship Id="rId25" Type="http://schemas.openxmlformats.org/officeDocument/2006/relationships/image" Target="../media/image14.png"/><Relationship Id="rId2" Type="http://schemas.openxmlformats.org/officeDocument/2006/relationships/audio" Target="../media/media34.wav"/><Relationship Id="rId16" Type="http://schemas.openxmlformats.org/officeDocument/2006/relationships/audio" Target="../media/media41.wav"/><Relationship Id="rId20" Type="http://schemas.openxmlformats.org/officeDocument/2006/relationships/audio" Target="../media/media43.wav"/><Relationship Id="rId1" Type="http://schemas.microsoft.com/office/2007/relationships/media" Target="../media/media34.wav"/><Relationship Id="rId6" Type="http://schemas.openxmlformats.org/officeDocument/2006/relationships/audio" Target="../media/media36.wav"/><Relationship Id="rId11" Type="http://schemas.microsoft.com/office/2007/relationships/media" Target="../media/media39.wav"/><Relationship Id="rId24" Type="http://schemas.openxmlformats.org/officeDocument/2006/relationships/image" Target="../media/image13.png"/><Relationship Id="rId5" Type="http://schemas.microsoft.com/office/2007/relationships/media" Target="../media/media36.wav"/><Relationship Id="rId15" Type="http://schemas.microsoft.com/office/2007/relationships/media" Target="../media/media41.wav"/><Relationship Id="rId23" Type="http://schemas.openxmlformats.org/officeDocument/2006/relationships/slideLayout" Target="../slideLayouts/slideLayout7.xml"/><Relationship Id="rId10" Type="http://schemas.openxmlformats.org/officeDocument/2006/relationships/audio" Target="../media/media38.wav"/><Relationship Id="rId19" Type="http://schemas.microsoft.com/office/2007/relationships/media" Target="../media/media43.wav"/><Relationship Id="rId4" Type="http://schemas.openxmlformats.org/officeDocument/2006/relationships/audio" Target="../media/media35.wav"/><Relationship Id="rId9" Type="http://schemas.microsoft.com/office/2007/relationships/media" Target="../media/media38.wav"/><Relationship Id="rId14" Type="http://schemas.openxmlformats.org/officeDocument/2006/relationships/audio" Target="../media/media40.wav"/><Relationship Id="rId22" Type="http://schemas.openxmlformats.org/officeDocument/2006/relationships/audio" Target="../media/media44.wav"/><Relationship Id="rId27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emf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5" Type="http://schemas.microsoft.com/office/2007/relationships/media" Target="../media/media6.wav"/><Relationship Id="rId4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8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5" Type="http://schemas.microsoft.com/office/2007/relationships/media" Target="../media/media9.wav"/><Relationship Id="rId4" Type="http://schemas.openxmlformats.org/officeDocument/2006/relationships/audio" Target="../media/media8.wav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2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audio" Target="../media/media13.wav"/><Relationship Id="rId5" Type="http://schemas.microsoft.com/office/2007/relationships/media" Target="../media/media13.wav"/><Relationship Id="rId10" Type="http://schemas.openxmlformats.org/officeDocument/2006/relationships/image" Target="../media/image3.png"/><Relationship Id="rId4" Type="http://schemas.openxmlformats.org/officeDocument/2006/relationships/audio" Target="../media/media12.wav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1619672" y="1772816"/>
            <a:ext cx="6120680" cy="3960440"/>
          </a:xfrm>
        </p:spPr>
        <p:txBody>
          <a:bodyPr>
            <a:normAutofit fontScale="90000"/>
          </a:bodyPr>
          <a:lstStyle/>
          <a:p>
            <a:r>
              <a:rPr lang="ar-BH" sz="4400" dirty="0" smtClean="0"/>
              <a:t/>
            </a:r>
            <a:br>
              <a:rPr lang="ar-BH" sz="4400" dirty="0" smtClean="0"/>
            </a:br>
            <a:r>
              <a:rPr lang="ar-BH" sz="4400" dirty="0"/>
              <a:t/>
            </a:r>
            <a:br>
              <a:rPr lang="ar-BH" sz="4400" dirty="0"/>
            </a:br>
            <a:r>
              <a:rPr lang="ar-BH" sz="4400" dirty="0" smtClean="0"/>
              <a:t/>
            </a:r>
            <a:br>
              <a:rPr lang="ar-BH" sz="4400" dirty="0" smtClean="0"/>
            </a:br>
            <a:r>
              <a:rPr lang="ar-SA" sz="5300" b="1" dirty="0" smtClean="0">
                <a:solidFill>
                  <a:srgbClr val="FF0000"/>
                </a:solidFill>
              </a:rPr>
              <a:t>آداب</a:t>
            </a:r>
            <a:r>
              <a:rPr lang="ar-BH" sz="5300" b="1" smtClean="0">
                <a:solidFill>
                  <a:srgbClr val="FF0000"/>
                </a:solidFill>
              </a:rPr>
              <a:t>ُ</a:t>
            </a:r>
            <a:r>
              <a:rPr lang="ar-SA" sz="5300" b="1" smtClean="0">
                <a:solidFill>
                  <a:srgbClr val="FF0000"/>
                </a:solidFill>
              </a:rPr>
              <a:t> </a:t>
            </a:r>
            <a:r>
              <a:rPr lang="ar-SA" sz="5300" b="1" dirty="0">
                <a:solidFill>
                  <a:srgbClr val="FF0000"/>
                </a:solidFill>
              </a:rPr>
              <a:t>الطعام </a:t>
            </a:r>
            <a:r>
              <a:rPr lang="ar-SA" sz="5300" b="1" dirty="0" err="1" smtClean="0">
                <a:solidFill>
                  <a:srgbClr val="FF0000"/>
                </a:solidFill>
              </a:rPr>
              <a:t>والشرا</a:t>
            </a:r>
            <a:r>
              <a:rPr lang="ar-BH" sz="5300" b="1" dirty="0" smtClean="0">
                <a:solidFill>
                  <a:srgbClr val="FF0000"/>
                </a:solidFill>
              </a:rPr>
              <a:t>ب</a:t>
            </a:r>
            <a:br>
              <a:rPr lang="ar-BH" sz="5300" b="1" dirty="0" smtClean="0">
                <a:solidFill>
                  <a:srgbClr val="FF0000"/>
                </a:solidFill>
              </a:rPr>
            </a:br>
            <a:r>
              <a:rPr lang="ar-BH" sz="4400" dirty="0" smtClean="0"/>
              <a:t/>
            </a:r>
            <a:br>
              <a:rPr lang="ar-BH" sz="4400" dirty="0" smtClean="0"/>
            </a:br>
            <a:r>
              <a:rPr lang="ar-BH" sz="4400" dirty="0"/>
              <a:t/>
            </a:r>
            <a:br>
              <a:rPr lang="ar-BH" sz="4400" dirty="0"/>
            </a:br>
            <a:r>
              <a:rPr lang="ar-BH" sz="3600" b="1" dirty="0" smtClean="0"/>
              <a:t>التربية الإسلامية</a:t>
            </a:r>
            <a:r>
              <a:rPr lang="ar-SA" sz="3600" b="1" dirty="0" smtClean="0"/>
              <a:t/>
            </a:r>
            <a:br>
              <a:rPr lang="ar-SA" sz="3600" b="1" dirty="0" smtClean="0"/>
            </a:br>
            <a:r>
              <a:rPr lang="ar-SA" sz="4000" b="1" dirty="0" smtClean="0"/>
              <a:t>الصف الأول</a:t>
            </a:r>
            <a:r>
              <a:rPr lang="ar-BH" sz="4000" b="1" dirty="0" smtClean="0"/>
              <a:t> الإبتدائي</a:t>
            </a:r>
            <a:endParaRPr lang="en-US" sz="6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542285" y="227038"/>
            <a:ext cx="7992888" cy="1182210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4305" y="251937"/>
            <a:ext cx="495224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B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صِل </a:t>
            </a:r>
            <a:r>
              <a:rPr lang="ar-B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 صورة بما يناسبها: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6101" t="28381" r="28693" b="23528"/>
          <a:stretch/>
        </p:blipFill>
        <p:spPr>
          <a:xfrm>
            <a:off x="6568505" y="544324"/>
            <a:ext cx="2327807" cy="17885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469807" y="3588619"/>
            <a:ext cx="43637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300" b="1" dirty="0"/>
              <a:t>-أَغسِلُ يديَّ قبل الأكل.</a:t>
            </a:r>
            <a:endParaRPr lang="en-US" sz="33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0482" t="28919" r="55083" b="24226"/>
          <a:stretch/>
        </p:blipFill>
        <p:spPr>
          <a:xfrm>
            <a:off x="6662594" y="2534545"/>
            <a:ext cx="2233718" cy="17889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28975" y="5462422"/>
            <a:ext cx="46263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300" b="1" dirty="0"/>
              <a:t>- أقولُ « بسم الله» قبل الأكل.</a:t>
            </a:r>
            <a:endParaRPr lang="en-US" sz="33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5276" y="1200827"/>
            <a:ext cx="53608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300" b="1" dirty="0">
                <a:latin typeface="Arial" panose="020B0604020202020204" pitchFamily="34" charset="0"/>
                <a:cs typeface="Arial" panose="020B0604020202020204" pitchFamily="34" charset="0"/>
              </a:rPr>
              <a:t>- الأكل باليد اليمنى</a:t>
            </a:r>
            <a:r>
              <a:rPr lang="ar-BH" sz="3300" b="1" dirty="0"/>
              <a:t> و من جانب الطبق.</a:t>
            </a:r>
            <a:endParaRPr lang="en-US" sz="33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1936" t="38535" r="60547" b="37655"/>
          <a:stretch/>
        </p:blipFill>
        <p:spPr>
          <a:xfrm>
            <a:off x="6662594" y="4608524"/>
            <a:ext cx="2233718" cy="1707795"/>
          </a:xfrm>
          <a:prstGeom prst="rect">
            <a:avLst/>
          </a:prstGeom>
        </p:spPr>
      </p:pic>
      <p:pic>
        <p:nvPicPr>
          <p:cNvPr id="9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3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4305" y="251937"/>
            <a:ext cx="495224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B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صِل </a:t>
            </a:r>
            <a:r>
              <a:rPr lang="ar-B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 صورة بما يناسبها: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6101" t="28381" r="28693" b="23528"/>
          <a:stretch/>
        </p:blipFill>
        <p:spPr>
          <a:xfrm>
            <a:off x="6690462" y="760351"/>
            <a:ext cx="2241204" cy="17220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469807" y="3588619"/>
            <a:ext cx="43637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300" b="1" dirty="0"/>
              <a:t>-أَغسِلُ يديَّ قبل الأكل.</a:t>
            </a:r>
            <a:endParaRPr lang="en-US" sz="33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0482" t="28919" r="55083" b="24226"/>
          <a:stretch/>
        </p:blipFill>
        <p:spPr>
          <a:xfrm>
            <a:off x="6690462" y="2676585"/>
            <a:ext cx="2205850" cy="17665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28975" y="5462422"/>
            <a:ext cx="46263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300" b="1" dirty="0"/>
              <a:t>- أقولُ « بسم الله» قبل الأكل.</a:t>
            </a:r>
            <a:endParaRPr lang="en-US" sz="33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5276" y="1200827"/>
            <a:ext cx="53608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300" b="1" dirty="0">
                <a:latin typeface="Arial" panose="020B0604020202020204" pitchFamily="34" charset="0"/>
                <a:cs typeface="Arial" panose="020B0604020202020204" pitchFamily="34" charset="0"/>
              </a:rPr>
              <a:t>- الأكل باليد اليمنى</a:t>
            </a:r>
            <a:r>
              <a:rPr lang="ar-BH" sz="3300" b="1" dirty="0"/>
              <a:t> و من جانب الطبق.</a:t>
            </a:r>
            <a:endParaRPr lang="en-US" sz="33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1936" t="38535" r="60547" b="37655"/>
          <a:stretch/>
        </p:blipFill>
        <p:spPr>
          <a:xfrm>
            <a:off x="6645240" y="4647789"/>
            <a:ext cx="2251072" cy="1721063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3" idx="1"/>
          </p:cNvCxnSpPr>
          <p:nvPr/>
        </p:nvCxnSpPr>
        <p:spPr bwMode="auto">
          <a:xfrm flipH="1">
            <a:off x="3707906" y="1621379"/>
            <a:ext cx="2982556" cy="204080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1"/>
          </p:cNvCxnSpPr>
          <p:nvPr/>
        </p:nvCxnSpPr>
        <p:spPr bwMode="auto">
          <a:xfrm flipH="1">
            <a:off x="4139954" y="3559881"/>
            <a:ext cx="2550508" cy="194844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1"/>
          </p:cNvCxnSpPr>
          <p:nvPr/>
        </p:nvCxnSpPr>
        <p:spPr bwMode="auto">
          <a:xfrm flipH="1" flipV="1">
            <a:off x="4917942" y="1256285"/>
            <a:ext cx="1727298" cy="425203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7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30189" t="25638" r="39718" b="33542"/>
          <a:stretch/>
        </p:blipFill>
        <p:spPr>
          <a:xfrm>
            <a:off x="2195736" y="1580673"/>
            <a:ext cx="5033727" cy="38406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2722" y="476672"/>
            <a:ext cx="4610477" cy="6001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BH" sz="3300" b="1" dirty="0"/>
              <a:t>ماذا أقول بعد الانتهاء من الأكل؟</a:t>
            </a:r>
            <a:endParaRPr lang="en-US" sz="33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835696" y="5481263"/>
            <a:ext cx="43637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300" b="1" dirty="0"/>
              <a:t>4-أقول «الحمد لله».</a:t>
            </a:r>
            <a:endParaRPr lang="en-US" sz="33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712599" y="2492896"/>
            <a:ext cx="1450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b="1" dirty="0"/>
              <a:t>الحمد لله</a:t>
            </a:r>
            <a:endParaRPr lang="en-US" sz="3600" b="1" dirty="0"/>
          </a:p>
        </p:txBody>
      </p:sp>
      <p:pic>
        <p:nvPicPr>
          <p:cNvPr id="6" name="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94496" y="609117"/>
            <a:ext cx="609600" cy="609600"/>
          </a:xfrm>
          <a:prstGeom prst="rect">
            <a:avLst/>
          </a:prstGeom>
        </p:spPr>
      </p:pic>
      <p:pic>
        <p:nvPicPr>
          <p:cNvPr id="7" name="1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3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3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22263" t="53796" r="60364" b="22707"/>
          <a:stretch/>
        </p:blipFill>
        <p:spPr>
          <a:xfrm>
            <a:off x="2331416" y="1628800"/>
            <a:ext cx="4789283" cy="36435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27984" y="620688"/>
            <a:ext cx="4610477" cy="6001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BH" sz="3300" b="1" dirty="0"/>
              <a:t>ماذا يفعل الولد في هذه الصورة؟</a:t>
            </a:r>
            <a:endParaRPr lang="en-US" sz="33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188382" y="5680270"/>
            <a:ext cx="45448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300" b="1" dirty="0"/>
              <a:t>5-أغسل </a:t>
            </a:r>
            <a:r>
              <a:rPr lang="ar-BH" sz="3300" b="1" dirty="0" smtClean="0"/>
              <a:t>يديَّ </a:t>
            </a:r>
            <a:r>
              <a:rPr lang="ar-BH" sz="3300" b="1" dirty="0"/>
              <a:t>و أسناني.</a:t>
            </a:r>
            <a:endParaRPr lang="en-US" sz="3300" b="1" dirty="0"/>
          </a:p>
        </p:txBody>
      </p:sp>
      <p:pic>
        <p:nvPicPr>
          <p:cNvPr id="5" name="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28384" y="2708920"/>
            <a:ext cx="609600" cy="609600"/>
          </a:xfrm>
          <a:prstGeom prst="rect">
            <a:avLst/>
          </a:prstGeom>
        </p:spPr>
      </p:pic>
      <p:pic>
        <p:nvPicPr>
          <p:cNvPr id="6" name="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87824" y="916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7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14572" y="193990"/>
            <a:ext cx="3847543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BH" sz="3200" b="1" dirty="0"/>
              <a:t>من </a:t>
            </a:r>
            <a:r>
              <a:rPr lang="ar-BH" sz="3200" b="1" dirty="0" smtClean="0"/>
              <a:t>آدابِ </a:t>
            </a:r>
            <a:r>
              <a:rPr lang="ar-BH" sz="3200" b="1" dirty="0"/>
              <a:t>الطعام و الشراب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4"/>
          <a:srcRect l="36101" t="28381" r="28693" b="23528"/>
          <a:stretch/>
        </p:blipFill>
        <p:spPr>
          <a:xfrm>
            <a:off x="6982394" y="889531"/>
            <a:ext cx="1898472" cy="14587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96201" y="2340406"/>
            <a:ext cx="43637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300" b="1" dirty="0"/>
              <a:t>١-أَغسِلُ يديَّ قبل الأكل.</a:t>
            </a:r>
            <a:endParaRPr lang="en-US" sz="33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5"/>
          <a:srcRect l="10482" t="28919" r="55083" b="24226"/>
          <a:stretch/>
        </p:blipFill>
        <p:spPr>
          <a:xfrm>
            <a:off x="891463" y="760741"/>
            <a:ext cx="1758241" cy="14081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14776" y="2144086"/>
            <a:ext cx="46263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300" b="1" dirty="0"/>
              <a:t>٢- أقولُ « بسم الله» قبل الأكل.</a:t>
            </a:r>
            <a:endParaRPr lang="en-US" sz="33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770584" y="3998362"/>
            <a:ext cx="57567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300" b="1" dirty="0">
                <a:latin typeface="Arial" panose="020B0604020202020204" pitchFamily="34" charset="0"/>
                <a:cs typeface="Arial" panose="020B0604020202020204" pitchFamily="34" charset="0"/>
              </a:rPr>
              <a:t>۳- الأكل باليد اليمنى</a:t>
            </a:r>
            <a:r>
              <a:rPr lang="ar-BH" sz="3300" b="1" dirty="0"/>
              <a:t> ومن جانب </a:t>
            </a:r>
            <a:r>
              <a:rPr lang="ar-BH" sz="3300" b="1" dirty="0" smtClean="0"/>
              <a:t>الطبق.</a:t>
            </a:r>
            <a:endParaRPr lang="en-US" sz="33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6"/>
          <a:srcRect l="21936" t="38535" r="60547" b="37655"/>
          <a:stretch/>
        </p:blipFill>
        <p:spPr>
          <a:xfrm>
            <a:off x="3982880" y="2728964"/>
            <a:ext cx="1764088" cy="1348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7"/>
          <a:srcRect l="30189" t="25638" r="39718" b="33542"/>
          <a:stretch/>
        </p:blipFill>
        <p:spPr>
          <a:xfrm>
            <a:off x="6978085" y="4600091"/>
            <a:ext cx="1750901" cy="1335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31144" y="5830633"/>
            <a:ext cx="43637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300" b="1" dirty="0"/>
              <a:t>٤-أقول «الحمد لله».</a:t>
            </a:r>
            <a:endParaRPr lang="en-US" sz="33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8"/>
          <a:srcRect l="22263" t="53796" r="60364" b="22707"/>
          <a:stretch/>
        </p:blipFill>
        <p:spPr>
          <a:xfrm>
            <a:off x="1167093" y="4521658"/>
            <a:ext cx="1720602" cy="13089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365014" y="5830633"/>
            <a:ext cx="43568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300" b="1" dirty="0"/>
              <a:t>٥-أغسل </a:t>
            </a:r>
            <a:r>
              <a:rPr lang="ar-BH" sz="3300" b="1" dirty="0" smtClean="0"/>
              <a:t>يديَّ </a:t>
            </a:r>
            <a:r>
              <a:rPr lang="ar-BH" sz="3300" b="1" dirty="0"/>
              <a:t>و أسناني.</a:t>
            </a:r>
            <a:endParaRPr lang="en-US" sz="33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812360" y="4871011"/>
            <a:ext cx="6118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200" b="1" dirty="0"/>
              <a:t>الحمد لله</a:t>
            </a:r>
            <a:endParaRPr lang="en-US" sz="1200" b="1" dirty="0"/>
          </a:p>
        </p:txBody>
      </p:sp>
      <p:pic>
        <p:nvPicPr>
          <p:cNvPr id="14" name="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4733543" y="261279"/>
            <a:ext cx="609600" cy="609600"/>
          </a:xfrm>
          <a:prstGeom prst="rect">
            <a:avLst/>
          </a:prstGeom>
        </p:spPr>
      </p:pic>
      <p:pic>
        <p:nvPicPr>
          <p:cNvPr id="15" name="2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119420" y="977814"/>
            <a:ext cx="609600" cy="609600"/>
          </a:xfrm>
          <a:prstGeom prst="rect">
            <a:avLst/>
          </a:prstGeom>
        </p:spPr>
      </p:pic>
      <p:pic>
        <p:nvPicPr>
          <p:cNvPr id="16" name="2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728986" y="2348245"/>
            <a:ext cx="609600" cy="609600"/>
          </a:xfrm>
          <a:prstGeom prst="rect">
            <a:avLst/>
          </a:prstGeom>
        </p:spPr>
      </p:pic>
      <p:pic>
        <p:nvPicPr>
          <p:cNvPr id="17" name="2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62293" y="760741"/>
            <a:ext cx="609600" cy="609600"/>
          </a:xfrm>
          <a:prstGeom prst="rect">
            <a:avLst/>
          </a:prstGeom>
        </p:spPr>
      </p:pic>
      <p:pic>
        <p:nvPicPr>
          <p:cNvPr id="18" name="2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988498" y="2139368"/>
            <a:ext cx="609600" cy="609600"/>
          </a:xfrm>
          <a:prstGeom prst="rect">
            <a:avLst/>
          </a:prstGeom>
        </p:spPr>
      </p:pic>
      <p:pic>
        <p:nvPicPr>
          <p:cNvPr id="19" name="26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5376402" y="3041953"/>
            <a:ext cx="609600" cy="609600"/>
          </a:xfrm>
          <a:prstGeom prst="rect">
            <a:avLst/>
          </a:prstGeom>
        </p:spPr>
      </p:pic>
      <p:pic>
        <p:nvPicPr>
          <p:cNvPr id="20" name="27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375751" y="4020924"/>
            <a:ext cx="609600" cy="609600"/>
          </a:xfrm>
          <a:prstGeom prst="rect">
            <a:avLst/>
          </a:prstGeom>
        </p:spPr>
      </p:pic>
      <p:pic>
        <p:nvPicPr>
          <p:cNvPr id="21" name="28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506640" y="4871345"/>
            <a:ext cx="609600" cy="609600"/>
          </a:xfrm>
          <a:prstGeom prst="rect">
            <a:avLst/>
          </a:prstGeom>
        </p:spPr>
      </p:pic>
      <p:pic>
        <p:nvPicPr>
          <p:cNvPr id="22" name="29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508228" y="5900380"/>
            <a:ext cx="609600" cy="609600"/>
          </a:xfrm>
          <a:prstGeom prst="rect">
            <a:avLst/>
          </a:prstGeom>
        </p:spPr>
      </p:pic>
      <p:pic>
        <p:nvPicPr>
          <p:cNvPr id="23" name="30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331640" y="4660763"/>
            <a:ext cx="609600" cy="609600"/>
          </a:xfrm>
          <a:prstGeom prst="rect">
            <a:avLst/>
          </a:prstGeom>
        </p:spPr>
      </p:pic>
      <p:pic>
        <p:nvPicPr>
          <p:cNvPr id="24" name="31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3387802" y="58306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0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5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0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6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15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9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94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49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42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97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48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" grpId="0" animBg="1"/>
      <p:bldP spid="4" grpId="0"/>
      <p:bldP spid="6" grpId="0"/>
      <p:bldP spid="7" grpId="0"/>
      <p:bldP spid="10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9" t="33535" r="38863" b="41010"/>
          <a:stretch/>
        </p:blipFill>
        <p:spPr bwMode="auto">
          <a:xfrm>
            <a:off x="3096135" y="1487891"/>
            <a:ext cx="2789343" cy="27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33535" r="55076" b="41010"/>
          <a:stretch/>
        </p:blipFill>
        <p:spPr bwMode="auto">
          <a:xfrm>
            <a:off x="282864" y="1487891"/>
            <a:ext cx="2813271" cy="27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2" t="61293" r="38977" b="13535"/>
          <a:stretch/>
        </p:blipFill>
        <p:spPr bwMode="auto">
          <a:xfrm>
            <a:off x="1908177" y="4230064"/>
            <a:ext cx="2667652" cy="258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8" t="61293" r="55682" b="13535"/>
          <a:stretch/>
        </p:blipFill>
        <p:spPr bwMode="auto">
          <a:xfrm>
            <a:off x="5831130" y="1434596"/>
            <a:ext cx="2897234" cy="273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7504" y="932456"/>
            <a:ext cx="8100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BH" sz="2400" dirty="0"/>
              <a:t>أرتب الأعمال التي أقوم بها عندما </a:t>
            </a:r>
            <a:r>
              <a:rPr lang="ar-BH" sz="2400" dirty="0" smtClean="0"/>
              <a:t>أريد أن أتناول الطعام </a:t>
            </a:r>
            <a:r>
              <a:rPr lang="ar-BH" sz="2400" dirty="0"/>
              <a:t>مستعينًا بالأرقام (</a:t>
            </a:r>
            <a:r>
              <a:rPr lang="en-US" sz="2400" dirty="0"/>
              <a:t>١</a:t>
            </a:r>
            <a:r>
              <a:rPr lang="ar-BH" sz="2400" dirty="0"/>
              <a:t>-</a:t>
            </a:r>
            <a:r>
              <a:rPr lang="en-US" sz="2400" dirty="0"/>
              <a:t>٥</a:t>
            </a:r>
            <a:r>
              <a:rPr lang="ar-BH" sz="2400" dirty="0"/>
              <a:t>): </a:t>
            </a:r>
            <a:endParaRPr lang="en-US" sz="24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9" t="61293" r="22121" b="13535"/>
          <a:stretch/>
        </p:blipFill>
        <p:spPr bwMode="auto">
          <a:xfrm>
            <a:off x="2940048" y="4230064"/>
            <a:ext cx="2619298" cy="2563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2" t="61293" r="38977" b="13535"/>
          <a:stretch/>
        </p:blipFill>
        <p:spPr bwMode="auto">
          <a:xfrm>
            <a:off x="272396" y="4209798"/>
            <a:ext cx="2667652" cy="258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280" y="407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5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9" t="33535" r="38863" b="41010"/>
          <a:stretch/>
        </p:blipFill>
        <p:spPr bwMode="auto">
          <a:xfrm>
            <a:off x="3096135" y="1487891"/>
            <a:ext cx="2789343" cy="27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9" t="61293" r="22121" b="13535"/>
          <a:stretch/>
        </p:blipFill>
        <p:spPr bwMode="auto">
          <a:xfrm>
            <a:off x="2905033" y="4203889"/>
            <a:ext cx="2619298" cy="2563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33535" r="55076" b="41010"/>
          <a:stretch/>
        </p:blipFill>
        <p:spPr bwMode="auto">
          <a:xfrm>
            <a:off x="282864" y="1487891"/>
            <a:ext cx="2813271" cy="27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2" t="61293" r="38977" b="13535"/>
          <a:stretch/>
        </p:blipFill>
        <p:spPr bwMode="auto">
          <a:xfrm>
            <a:off x="237381" y="4183623"/>
            <a:ext cx="2667652" cy="258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8" t="61293" r="55682" b="13535"/>
          <a:stretch/>
        </p:blipFill>
        <p:spPr bwMode="auto">
          <a:xfrm>
            <a:off x="5831130" y="1434596"/>
            <a:ext cx="2897234" cy="273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03479" y="932456"/>
            <a:ext cx="8100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ar-BH" sz="3200" dirty="0"/>
              <a:t>تأكد من إجابتك، بوضع علامة </a:t>
            </a:r>
            <a:r>
              <a:rPr lang="ar-BH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r>
              <a:rPr lang="ar-BH" sz="3200" dirty="0">
                <a:sym typeface="Wingdings" panose="05000000000000000000" pitchFamily="2" charset="2"/>
              </a:rPr>
              <a:t> في المربـــع: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4304882" y="3709278"/>
            <a:ext cx="357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60334" y="6257098"/>
            <a:ext cx="357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27477" y="6228048"/>
            <a:ext cx="357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91611" y="3686180"/>
            <a:ext cx="357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95127" y="3618619"/>
            <a:ext cx="357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4288" y="48918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53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5814" y="2636912"/>
            <a:ext cx="6900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600" b="1" dirty="0"/>
              <a:t>أغسلُ </a:t>
            </a:r>
            <a:r>
              <a:rPr lang="ar-BH" sz="3600" b="1" dirty="0" smtClean="0"/>
              <a:t>يَديَّ </a:t>
            </a:r>
            <a:r>
              <a:rPr lang="ar-BH" sz="3600" b="1" dirty="0"/>
              <a:t>قبل الأكلِ </a:t>
            </a:r>
            <a:r>
              <a:rPr lang="ar-BH" sz="3600" b="1" dirty="0" smtClean="0"/>
              <a:t>وبعده</a:t>
            </a:r>
            <a:r>
              <a:rPr lang="ar-BH" sz="3600" b="1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8066" y="3573016"/>
            <a:ext cx="6900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600" b="1" dirty="0"/>
              <a:t>إذا فرغتُ مِن الطعام أقول : «بسم الله».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01" y="4581128"/>
            <a:ext cx="6900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600" b="1" dirty="0"/>
              <a:t>أتناول طعامي من وسط الطبق.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3142" y="5589240"/>
            <a:ext cx="6900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600" b="1" dirty="0"/>
              <a:t>الأدب الخامس هو غسل اليد </a:t>
            </a:r>
            <a:r>
              <a:rPr lang="ar-BH" sz="3600" b="1" dirty="0" smtClean="0"/>
              <a:t>والأسنان</a:t>
            </a:r>
            <a:r>
              <a:rPr lang="ar-BH" sz="3600" b="1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3291" y="1628800"/>
            <a:ext cx="6900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600" b="1" dirty="0"/>
              <a:t>آكل الطعام باليد اليُسرى.</a:t>
            </a:r>
          </a:p>
        </p:txBody>
      </p:sp>
      <p:sp>
        <p:nvSpPr>
          <p:cNvPr id="7" name="Rectangle 6"/>
          <p:cNvSpPr/>
          <p:nvPr/>
        </p:nvSpPr>
        <p:spPr>
          <a:xfrm>
            <a:off x="7156897" y="1546863"/>
            <a:ext cx="793102" cy="75569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156897" y="2504259"/>
            <a:ext cx="793102" cy="75569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81320" y="3468633"/>
            <a:ext cx="793102" cy="75569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73403" y="4456079"/>
            <a:ext cx="793102" cy="75569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181320" y="5456048"/>
            <a:ext cx="793102" cy="75569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8066" y="269034"/>
            <a:ext cx="4754014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just" rtl="1"/>
            <a:r>
              <a:rPr lang="ar-BH" sz="2800" b="0" cap="none" spc="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النشاط </a:t>
            </a:r>
            <a:r>
              <a:rPr lang="ar-BH" sz="2800" b="0" cap="none" spc="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الختامي </a:t>
            </a:r>
            <a:r>
              <a:rPr lang="ar-BH" sz="2800" b="0" cap="none" spc="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ب</a:t>
            </a:r>
            <a:r>
              <a:rPr lang="ar-BH" sz="280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</a:t>
            </a:r>
            <a:r>
              <a:rPr lang="ar-BH" sz="2800" b="0" cap="none" spc="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ستخدام</a:t>
            </a:r>
            <a:endParaRPr lang="ar-BH" sz="2800" b="0" cap="none" spc="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just" rtl="1"/>
            <a:r>
              <a:rPr lang="ar-BH" sz="2800" b="0" cap="none" spc="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n-US" sz="500" b="0" cap="none" spc="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4"/>
          <a:srcRect l="35569" t="31187" r="32544" b="32094"/>
          <a:stretch/>
        </p:blipFill>
        <p:spPr>
          <a:xfrm>
            <a:off x="896653" y="357963"/>
            <a:ext cx="1155067" cy="766781"/>
          </a:xfrm>
          <a:prstGeom prst="rect">
            <a:avLst/>
          </a:prstGeom>
        </p:spPr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7260081" y="2415572"/>
            <a:ext cx="552450" cy="890588"/>
            <a:chOff x="4655663" y="2729333"/>
            <a:chExt cx="552108" cy="890384"/>
          </a:xfrm>
        </p:grpSpPr>
        <p:pic>
          <p:nvPicPr>
            <p:cNvPr id="17" name="Picture 14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 t="31187" r="32544" b="32094"/>
            <a:stretch>
              <a:fillRect/>
            </a:stretch>
          </p:blipFill>
          <p:spPr bwMode="auto">
            <a:xfrm>
              <a:off x="4754880" y="2852936"/>
              <a:ext cx="452891" cy="766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227" t="31187" r="32544" b="32094"/>
            <a:stretch>
              <a:fillRect/>
            </a:stretch>
          </p:blipFill>
          <p:spPr bwMode="auto">
            <a:xfrm rot="10800000">
              <a:off x="4655663" y="2729333"/>
              <a:ext cx="116944" cy="766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7173403" y="1555884"/>
            <a:ext cx="722313" cy="792162"/>
            <a:chOff x="3063241" y="2919771"/>
            <a:chExt cx="780704" cy="831108"/>
          </a:xfrm>
        </p:grpSpPr>
        <p:pic>
          <p:nvPicPr>
            <p:cNvPr id="20" name="Picture 23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44" t="31187" r="44061" b="32094"/>
            <a:stretch>
              <a:fillRect/>
            </a:stretch>
          </p:blipFill>
          <p:spPr bwMode="auto">
            <a:xfrm rot="708780">
              <a:off x="3063241" y="2919771"/>
              <a:ext cx="731519" cy="766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4"/>
            <p:cNvSpPr>
              <a:spLocks noChangeArrowheads="1"/>
            </p:cNvSpPr>
            <p:nvPr/>
          </p:nvSpPr>
          <p:spPr bwMode="auto">
            <a:xfrm rot="-204882">
              <a:off x="3740648" y="3023955"/>
              <a:ext cx="103297" cy="726924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FCFCF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7227686" y="3432170"/>
            <a:ext cx="722313" cy="792162"/>
            <a:chOff x="3063241" y="2919771"/>
            <a:chExt cx="780704" cy="831108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44" t="31187" r="44061" b="32094"/>
            <a:stretch>
              <a:fillRect/>
            </a:stretch>
          </p:blipFill>
          <p:spPr bwMode="auto">
            <a:xfrm rot="708780">
              <a:off x="3063241" y="2919771"/>
              <a:ext cx="731519" cy="766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 rot="-204882">
              <a:off x="3740648" y="3023955"/>
              <a:ext cx="103297" cy="726924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FCFCF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7229193" y="4419616"/>
            <a:ext cx="722313" cy="792162"/>
            <a:chOff x="3063241" y="2919771"/>
            <a:chExt cx="780704" cy="831108"/>
          </a:xfrm>
        </p:grpSpPr>
        <p:pic>
          <p:nvPicPr>
            <p:cNvPr id="26" name="Picture 23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44" t="31187" r="44061" b="32094"/>
            <a:stretch>
              <a:fillRect/>
            </a:stretch>
          </p:blipFill>
          <p:spPr bwMode="auto">
            <a:xfrm rot="708780">
              <a:off x="3063241" y="2919771"/>
              <a:ext cx="731519" cy="766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24"/>
            <p:cNvSpPr>
              <a:spLocks noChangeArrowheads="1"/>
            </p:cNvSpPr>
            <p:nvPr/>
          </p:nvSpPr>
          <p:spPr bwMode="auto">
            <a:xfrm rot="-204882">
              <a:off x="3740648" y="3023955"/>
              <a:ext cx="103297" cy="726924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FCFCF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7301646" y="5400403"/>
            <a:ext cx="552450" cy="890588"/>
            <a:chOff x="4655663" y="2729333"/>
            <a:chExt cx="552108" cy="890384"/>
          </a:xfrm>
        </p:grpSpPr>
        <p:pic>
          <p:nvPicPr>
            <p:cNvPr id="32" name="Picture 14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 t="31187" r="32544" b="32094"/>
            <a:stretch>
              <a:fillRect/>
            </a:stretch>
          </p:blipFill>
          <p:spPr bwMode="auto">
            <a:xfrm>
              <a:off x="4754880" y="2852936"/>
              <a:ext cx="452891" cy="766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5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227" t="31187" r="32544" b="32094"/>
            <a:stretch>
              <a:fillRect/>
            </a:stretch>
          </p:blipFill>
          <p:spPr bwMode="auto">
            <a:xfrm rot="10800000">
              <a:off x="4655663" y="2729333"/>
              <a:ext cx="116944" cy="766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7474795" y="230378"/>
            <a:ext cx="609600" cy="609600"/>
          </a:xfrm>
          <a:prstGeom prst="rect">
            <a:avLst/>
          </a:prstGeom>
        </p:spPr>
      </p:pic>
      <p:pic>
        <p:nvPicPr>
          <p:cNvPr id="28" name="3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2305473" y="1535391"/>
            <a:ext cx="609600" cy="609600"/>
          </a:xfrm>
          <a:prstGeom prst="rect">
            <a:avLst/>
          </a:prstGeom>
        </p:spPr>
      </p:pic>
      <p:pic>
        <p:nvPicPr>
          <p:cNvPr id="29" name="3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079153" y="4946652"/>
            <a:ext cx="609600" cy="609600"/>
          </a:xfrm>
          <a:prstGeom prst="rect">
            <a:avLst/>
          </a:prstGeom>
        </p:spPr>
      </p:pic>
      <p:pic>
        <p:nvPicPr>
          <p:cNvPr id="30" name="37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318307" y="3733800"/>
            <a:ext cx="609600" cy="609600"/>
          </a:xfrm>
          <a:prstGeom prst="rect">
            <a:avLst/>
          </a:prstGeom>
        </p:spPr>
      </p:pic>
      <p:pic>
        <p:nvPicPr>
          <p:cNvPr id="34" name="38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2416321" y="3306160"/>
            <a:ext cx="609600" cy="609600"/>
          </a:xfrm>
          <a:prstGeom prst="rect">
            <a:avLst/>
          </a:prstGeom>
        </p:spPr>
      </p:pic>
      <p:pic>
        <p:nvPicPr>
          <p:cNvPr id="35" name="39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773837" y="314812"/>
            <a:ext cx="609600" cy="609600"/>
          </a:xfrm>
          <a:prstGeom prst="rect">
            <a:avLst/>
          </a:prstGeom>
        </p:spPr>
      </p:pic>
      <p:pic>
        <p:nvPicPr>
          <p:cNvPr id="36" name="x1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60439" y="1894612"/>
            <a:ext cx="609600" cy="609600"/>
          </a:xfrm>
          <a:prstGeom prst="rect">
            <a:avLst/>
          </a:prstGeom>
        </p:spPr>
      </p:pic>
      <p:pic>
        <p:nvPicPr>
          <p:cNvPr id="37" name="x2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11650" y="2685102"/>
            <a:ext cx="609600" cy="609600"/>
          </a:xfrm>
          <a:prstGeom prst="rect">
            <a:avLst/>
          </a:prstGeom>
        </p:spPr>
      </p:pic>
      <p:pic>
        <p:nvPicPr>
          <p:cNvPr id="38" name="x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67544" y="3577247"/>
            <a:ext cx="609600" cy="609600"/>
          </a:xfrm>
          <a:prstGeom prst="rect">
            <a:avLst/>
          </a:prstGeom>
        </p:spPr>
      </p:pic>
      <p:pic>
        <p:nvPicPr>
          <p:cNvPr id="39" name="x4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14401" y="4507485"/>
            <a:ext cx="609600" cy="609600"/>
          </a:xfrm>
          <a:prstGeom prst="rect">
            <a:avLst/>
          </a:prstGeom>
        </p:spPr>
      </p:pic>
      <p:pic>
        <p:nvPicPr>
          <p:cNvPr id="40" name="x5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194026" y="58625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6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87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2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16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90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78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24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31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54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93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5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3D0A1A-EA1E-405D-9484-5BA375AE932B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" t="5353" r="4441" b="1993"/>
          <a:stretch/>
        </p:blipFill>
        <p:spPr>
          <a:xfrm>
            <a:off x="323528" y="260649"/>
            <a:ext cx="6696744" cy="59046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55776" y="744808"/>
            <a:ext cx="5256584" cy="584775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l"/>
            <a:r>
              <a:rPr lang="ar-SA" sz="3200" b="1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صل الأرنب بطعامه المفضل (الجزر):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76256" y="2908177"/>
            <a:ext cx="609600" cy="609600"/>
          </a:xfrm>
          <a:prstGeom prst="rect">
            <a:avLst/>
          </a:prstGeom>
        </p:spPr>
      </p:pic>
      <p:pic>
        <p:nvPicPr>
          <p:cNvPr id="4" name="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6416" y="3861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3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24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8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23" t="25778" r="3772" b="21832"/>
          <a:stretch/>
        </p:blipFill>
        <p:spPr>
          <a:xfrm>
            <a:off x="144408" y="2087469"/>
            <a:ext cx="8892088" cy="256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C6082D-390A-443E-99EC-E6F339788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9144000" cy="628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57245" y="1196752"/>
            <a:ext cx="374441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ar-BH" sz="3200" b="1" cap="none" spc="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نود أن نتعلم اليوم 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916832"/>
            <a:ext cx="825014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BH" sz="3600" b="1" dirty="0" smtClean="0">
                <a:solidFill>
                  <a:srgbClr val="FF0000"/>
                </a:solidFill>
              </a:rPr>
              <a:t>آداب </a:t>
            </a:r>
            <a:r>
              <a:rPr lang="ar-BH" sz="3600" b="1" dirty="0">
                <a:solidFill>
                  <a:srgbClr val="FF0000"/>
                </a:solidFill>
              </a:rPr>
              <a:t>الطعام و </a:t>
            </a:r>
            <a:r>
              <a:rPr lang="ar-BH" sz="3600" b="1" dirty="0" smtClean="0">
                <a:solidFill>
                  <a:srgbClr val="FF0000"/>
                </a:solidFill>
              </a:rPr>
              <a:t>الشراب.</a:t>
            </a:r>
            <a:endParaRPr lang="ar-BH" sz="3600" b="1" dirty="0">
              <a:solidFill>
                <a:srgbClr val="FF0000"/>
              </a:solidFill>
            </a:endParaRPr>
          </a:p>
          <a:p>
            <a:pPr marL="342900" indent="-342900" algn="just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SA" sz="3600" b="1" dirty="0" smtClean="0">
                <a:solidFill>
                  <a:srgbClr val="0070C0"/>
                </a:solidFill>
              </a:rPr>
              <a:t>ت</a:t>
            </a:r>
            <a:r>
              <a:rPr lang="ar-BH" sz="3600" b="1" dirty="0" smtClean="0">
                <a:solidFill>
                  <a:srgbClr val="0070C0"/>
                </a:solidFill>
              </a:rPr>
              <a:t>طب</a:t>
            </a:r>
            <a:r>
              <a:rPr lang="ar-SA" sz="3600" b="1" dirty="0" smtClean="0">
                <a:solidFill>
                  <a:srgbClr val="0070C0"/>
                </a:solidFill>
              </a:rPr>
              <a:t>ي</a:t>
            </a:r>
            <a:r>
              <a:rPr lang="ar-BH" sz="3600" b="1" dirty="0" smtClean="0">
                <a:solidFill>
                  <a:srgbClr val="0070C0"/>
                </a:solidFill>
              </a:rPr>
              <a:t>ق آداب </a:t>
            </a:r>
            <a:r>
              <a:rPr lang="ar-BH" sz="3600" b="1" dirty="0">
                <a:solidFill>
                  <a:srgbClr val="0070C0"/>
                </a:solidFill>
              </a:rPr>
              <a:t>الطعام و الشراب تطبيقًا </a:t>
            </a:r>
            <a:r>
              <a:rPr lang="ar-BH" sz="3600" b="1" dirty="0" smtClean="0">
                <a:solidFill>
                  <a:srgbClr val="0070C0"/>
                </a:solidFill>
              </a:rPr>
              <a:t>عمليًّا </a:t>
            </a:r>
            <a:r>
              <a:rPr lang="ar-BH" sz="3600" b="1" dirty="0">
                <a:solidFill>
                  <a:srgbClr val="0070C0"/>
                </a:solidFill>
              </a:rPr>
              <a:t>صحيحًا داخل غرفة </a:t>
            </a:r>
            <a:r>
              <a:rPr lang="ar-BH" sz="3600" b="1" dirty="0" smtClean="0">
                <a:solidFill>
                  <a:srgbClr val="0070C0"/>
                </a:solidFill>
              </a:rPr>
              <a:t>ال</a:t>
            </a:r>
            <a:r>
              <a:rPr lang="ar-SA" sz="3600" b="1" dirty="0" smtClean="0">
                <a:solidFill>
                  <a:srgbClr val="0070C0"/>
                </a:solidFill>
              </a:rPr>
              <a:t>طعام</a:t>
            </a:r>
            <a:r>
              <a:rPr lang="ar-BH" sz="3600" b="1" dirty="0" smtClean="0">
                <a:solidFill>
                  <a:srgbClr val="0070C0"/>
                </a:solidFill>
              </a:rPr>
              <a:t>.</a:t>
            </a:r>
            <a:endParaRPr lang="ar-BH" sz="3600" b="1" dirty="0">
              <a:solidFill>
                <a:srgbClr val="0070C0"/>
              </a:solidFill>
            </a:endParaRPr>
          </a:p>
        </p:txBody>
      </p:sp>
      <p:pic>
        <p:nvPicPr>
          <p:cNvPr id="4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68344" y="479140"/>
            <a:ext cx="609600" cy="609600"/>
          </a:xfrm>
          <a:prstGeom prst="rect">
            <a:avLst/>
          </a:prstGeom>
        </p:spPr>
      </p:pic>
      <p:pic>
        <p:nvPicPr>
          <p:cNvPr id="5" name="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47645" y="2348880"/>
            <a:ext cx="609600" cy="609600"/>
          </a:xfrm>
          <a:prstGeom prst="rect">
            <a:avLst/>
          </a:prstGeom>
        </p:spPr>
      </p:pic>
      <p:pic>
        <p:nvPicPr>
          <p:cNvPr id="6" name="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29757" y="3933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8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9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36101" t="28381" r="28693" b="23528"/>
          <a:stretch/>
        </p:blipFill>
        <p:spPr>
          <a:xfrm>
            <a:off x="4284553" y="1712802"/>
            <a:ext cx="4488254" cy="34486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64904" y="1013422"/>
            <a:ext cx="46104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3300" b="1" dirty="0"/>
              <a:t>ماذا يفعل الولد في هذه الصورة؟</a:t>
            </a:r>
            <a:endParaRPr lang="en-US" sz="33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-208228" y="3253023"/>
            <a:ext cx="43637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300" b="1" dirty="0" smtClean="0"/>
              <a:t>١- </a:t>
            </a:r>
            <a:r>
              <a:rPr lang="ar-BH" sz="3300" b="1" dirty="0" smtClean="0"/>
              <a:t>أغسلُ يديّ </a:t>
            </a:r>
            <a:r>
              <a:rPr lang="ar-BH" sz="3300" b="1" dirty="0"/>
              <a:t>قبل الأكل.</a:t>
            </a:r>
            <a:endParaRPr lang="en-US" sz="3300" b="1" dirty="0"/>
          </a:p>
        </p:txBody>
      </p:sp>
      <p:pic>
        <p:nvPicPr>
          <p:cNvPr id="5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80312" y="3139158"/>
            <a:ext cx="609600" cy="609600"/>
          </a:xfrm>
          <a:prstGeom prst="rect">
            <a:avLst/>
          </a:prstGeom>
        </p:spPr>
      </p:pic>
      <p:pic>
        <p:nvPicPr>
          <p:cNvPr id="6" name="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75512" y="421752"/>
            <a:ext cx="609600" cy="609600"/>
          </a:xfrm>
          <a:prstGeom prst="rect">
            <a:avLst/>
          </a:prstGeom>
        </p:spPr>
      </p:pic>
      <p:pic>
        <p:nvPicPr>
          <p:cNvPr id="7" name="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23728" y="30970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8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3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7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68560" y="3548916"/>
            <a:ext cx="46263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/>
              <a:t>٢- أقولُ « بسم الله» قبل الأكل.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0482" t="28919" r="55083" b="24226"/>
          <a:stretch/>
        </p:blipFill>
        <p:spPr>
          <a:xfrm>
            <a:off x="4064518" y="2264298"/>
            <a:ext cx="4925414" cy="3769794"/>
          </a:xfrm>
          <a:prstGeom prst="rect">
            <a:avLst/>
          </a:prstGeom>
        </p:spPr>
      </p:pic>
      <p:pic>
        <p:nvPicPr>
          <p:cNvPr id="4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1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6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36101" t="28381" r="28693" b="23528"/>
          <a:stretch/>
        </p:blipFill>
        <p:spPr>
          <a:xfrm>
            <a:off x="5181257" y="1712802"/>
            <a:ext cx="3591549" cy="27596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28676" y="4758644"/>
            <a:ext cx="37626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300" b="1" dirty="0"/>
              <a:t>١-أَغسِلُ يديَّ قبل الأكل.</a:t>
            </a:r>
            <a:endParaRPr lang="en-US" sz="33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10482" t="28919" r="55083" b="24226"/>
          <a:stretch/>
        </p:blipFill>
        <p:spPr>
          <a:xfrm>
            <a:off x="1184134" y="1712802"/>
            <a:ext cx="3445778" cy="27596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2357" y="4758644"/>
            <a:ext cx="46263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300" b="1" dirty="0"/>
              <a:t>٢- أقولُ « بسم الله» قبل الأكل.</a:t>
            </a:r>
            <a:endParaRPr lang="en-US" sz="33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19253" y="923354"/>
            <a:ext cx="4157778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BH" sz="3600" b="1" dirty="0"/>
              <a:t>من </a:t>
            </a:r>
            <a:r>
              <a:rPr lang="ar-BH" sz="3600" b="1" dirty="0" smtClean="0"/>
              <a:t>آدابِ </a:t>
            </a:r>
            <a:r>
              <a:rPr lang="ar-BH" sz="3600" b="1" dirty="0"/>
              <a:t>الطعام و الشراب</a:t>
            </a:r>
            <a:endParaRPr lang="en-US" sz="3600" b="1" dirty="0"/>
          </a:p>
        </p:txBody>
      </p:sp>
      <p:pic>
        <p:nvPicPr>
          <p:cNvPr id="8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28367" y="618554"/>
            <a:ext cx="609600" cy="609600"/>
          </a:xfrm>
          <a:prstGeom prst="rect">
            <a:avLst/>
          </a:prstGeom>
        </p:spPr>
      </p:pic>
      <p:pic>
        <p:nvPicPr>
          <p:cNvPr id="9" name="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1600" y="705278"/>
            <a:ext cx="609600" cy="609600"/>
          </a:xfrm>
          <a:prstGeom prst="rect">
            <a:avLst/>
          </a:prstGeom>
        </p:spPr>
      </p:pic>
      <p:pic>
        <p:nvPicPr>
          <p:cNvPr id="10" name="1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7544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5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7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1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1846" y="5337804"/>
            <a:ext cx="57926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300" b="1" dirty="0">
                <a:latin typeface="Arial" panose="020B0604020202020204" pitchFamily="34" charset="0"/>
                <a:cs typeface="Arabic Transparent" panose="02010000000000000000" pitchFamily="2" charset="-78"/>
              </a:rPr>
              <a:t>3</a:t>
            </a:r>
            <a:r>
              <a:rPr lang="ar-BH" sz="3300" b="1" dirty="0">
                <a:latin typeface="Arial" panose="020B0604020202020204" pitchFamily="34" charset="0"/>
                <a:cs typeface="Arial" panose="020B0604020202020204" pitchFamily="34" charset="0"/>
              </a:rPr>
              <a:t>- الأكل باليد اليمنى </a:t>
            </a:r>
            <a:r>
              <a:rPr lang="ar-BH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ومن </a:t>
            </a:r>
            <a:r>
              <a:rPr lang="ar-BH" sz="3300" b="1" dirty="0">
                <a:latin typeface="Arial" panose="020B0604020202020204" pitchFamily="34" charset="0"/>
                <a:cs typeface="Arial" panose="020B0604020202020204" pitchFamily="34" charset="0"/>
              </a:rPr>
              <a:t>جانب الطبق</a:t>
            </a:r>
            <a:r>
              <a:rPr lang="ar-BH" sz="3300" b="1" dirty="0"/>
              <a:t>.</a:t>
            </a:r>
            <a:endParaRPr lang="en-US" sz="33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1936" t="38535" r="60547" b="37655"/>
          <a:stretch/>
        </p:blipFill>
        <p:spPr>
          <a:xfrm>
            <a:off x="2008909" y="1360286"/>
            <a:ext cx="5078538" cy="3882811"/>
          </a:xfrm>
          <a:prstGeom prst="rect">
            <a:avLst/>
          </a:prstGeom>
        </p:spPr>
      </p:pic>
      <p:pic>
        <p:nvPicPr>
          <p:cNvPr id="4" name="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49382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8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قالب الدروس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قالب الدروس</Template>
  <TotalTime>2042</TotalTime>
  <Words>279</Words>
  <Application>Microsoft Office PowerPoint</Application>
  <PresentationFormat>On-screen Show (4:3)</PresentationFormat>
  <Paragraphs>48</Paragraphs>
  <Slides>17</Slides>
  <Notes>2</Notes>
  <HiddenSlides>0</HiddenSlides>
  <MMClips>44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Arabic Transparent</vt:lpstr>
      <vt:lpstr>Arial</vt:lpstr>
      <vt:lpstr>Calibri</vt:lpstr>
      <vt:lpstr>Calibri Light</vt:lpstr>
      <vt:lpstr>Times New Roman</vt:lpstr>
      <vt:lpstr>Wingdings</vt:lpstr>
      <vt:lpstr>قالب الدروس</vt:lpstr>
      <vt:lpstr>   آدابُ الطعام والشراب   التربية الإسلامية الصف الأول الإبتدائي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Mostafa</dc:creator>
  <cp:lastModifiedBy>user</cp:lastModifiedBy>
  <cp:revision>305</cp:revision>
  <dcterms:created xsi:type="dcterms:W3CDTF">2012-06-23T13:34:36Z</dcterms:created>
  <dcterms:modified xsi:type="dcterms:W3CDTF">2020-03-15T14:22:12Z</dcterms:modified>
</cp:coreProperties>
</file>