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69" r:id="rId4"/>
    <p:sldId id="351" r:id="rId5"/>
    <p:sldId id="385" r:id="rId6"/>
    <p:sldId id="389" r:id="rId7"/>
    <p:sldId id="390" r:id="rId8"/>
    <p:sldId id="406" r:id="rId9"/>
    <p:sldId id="410" r:id="rId10"/>
    <p:sldId id="408" r:id="rId11"/>
    <p:sldId id="312" r:id="rId12"/>
    <p:sldId id="355" r:id="rId13"/>
    <p:sldId id="409" r:id="rId14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898"/>
    <a:srgbClr val="8FE5E3"/>
    <a:srgbClr val="FFCCCC"/>
    <a:srgbClr val="00CC99"/>
    <a:srgbClr val="FFFFCC"/>
    <a:srgbClr val="A4EAE8"/>
    <a:srgbClr val="BBEFEE"/>
    <a:srgbClr val="57D8D5"/>
    <a:srgbClr val="000000"/>
    <a:srgbClr val="DDF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090698"/>
            <a:ext cx="9144000" cy="1796495"/>
          </a:xfrm>
        </p:spPr>
        <p:txBody>
          <a:bodyPr>
            <a:normAutofit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27695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</a:t>
            </a:r>
            <a:endParaRPr lang="ar-BH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44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9515476" y="1585899"/>
            <a:ext cx="2514600" cy="342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467015" y="550906"/>
            <a:ext cx="7116524" cy="1027127"/>
          </a:xfrm>
          <a:prstGeom prst="verticalScroll">
            <a:avLst>
              <a:gd name="adj" fmla="val 10476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 ناتج الجمع، باستعمال الأعداد المتناغمة: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088699" y="5112765"/>
            <a:ext cx="7979091" cy="1010262"/>
            <a:chOff x="2912973" y="5162757"/>
            <a:chExt cx="5630926" cy="1085845"/>
          </a:xfr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146873" y="5324271"/>
              <a:ext cx="4907535" cy="656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3FF6E1-2E41-4BED-B8A0-515253128CDB}"/>
              </a:ext>
            </a:extLst>
          </p:cNvPr>
          <p:cNvGrpSpPr/>
          <p:nvPr/>
        </p:nvGrpSpPr>
        <p:grpSpPr>
          <a:xfrm>
            <a:off x="6930390" y="1740431"/>
            <a:ext cx="2275325" cy="1981464"/>
            <a:chOff x="6096000" y="1740431"/>
            <a:chExt cx="2275325" cy="1981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E0B4CD-0077-4BB0-84E6-DC53741C51FF}"/>
                </a:ext>
              </a:extLst>
            </p:cNvPr>
            <p:cNvSpPr/>
            <p:nvPr/>
          </p:nvSpPr>
          <p:spPr>
            <a:xfrm>
              <a:off x="6096000" y="1740431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23</a:t>
              </a:r>
            </a:p>
            <a:p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  <a:p>
              <a:pPr algn="ctr"/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28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ACD4-8C49-4501-8212-0AD460F3F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58616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27B55-F8F6-49A1-B697-380BD065E768}"/>
              </a:ext>
            </a:extLst>
          </p:cNvPr>
          <p:cNvSpPr/>
          <p:nvPr/>
        </p:nvSpPr>
        <p:spPr>
          <a:xfrm>
            <a:off x="7249479" y="3857625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ar-BH" sz="4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E8DE6-44AF-404D-8BB2-552E72E5A198}"/>
              </a:ext>
            </a:extLst>
          </p:cNvPr>
          <p:cNvGrpSpPr/>
          <p:nvPr/>
        </p:nvGrpSpPr>
        <p:grpSpPr>
          <a:xfrm>
            <a:off x="2896551" y="1790700"/>
            <a:ext cx="2341992" cy="1981464"/>
            <a:chOff x="2062161" y="1790700"/>
            <a:chExt cx="2341992" cy="19814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C47DFC-608E-4493-BB98-431116D35530}"/>
                </a:ext>
              </a:extLst>
            </p:cNvPr>
            <p:cNvSpPr/>
            <p:nvPr/>
          </p:nvSpPr>
          <p:spPr>
            <a:xfrm>
              <a:off x="2200422" y="1790700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</a:t>
              </a:r>
            </a:p>
            <a:p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  <a:p>
              <a:pPr algn="ctr"/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56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2CF7A3-F1C2-4AAA-9741-400D09D84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2161" y="359568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9031C68-2274-4B95-8E65-D731713FA892}"/>
              </a:ext>
            </a:extLst>
          </p:cNvPr>
          <p:cNvSpPr/>
          <p:nvPr/>
        </p:nvSpPr>
        <p:spPr>
          <a:xfrm>
            <a:off x="3101325" y="3767137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ar-BH" sz="4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D16EF8D-1242-4D62-ADAD-25610BA77F8B}"/>
              </a:ext>
            </a:extLst>
          </p:cNvPr>
          <p:cNvGrpSpPr/>
          <p:nvPr/>
        </p:nvGrpSpPr>
        <p:grpSpPr>
          <a:xfrm>
            <a:off x="175423" y="100949"/>
            <a:ext cx="11797610" cy="700172"/>
            <a:chOff x="185502" y="207655"/>
            <a:chExt cx="11797610" cy="7001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5E3C43-8FDC-447D-8B47-CDF384EF8D4D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7" name="Rectangle: Rounded Corners 34">
                <a:extLst>
                  <a:ext uri="{FF2B5EF4-FFF2-40B4-BE49-F238E27FC236}">
                    <a16:creationId xmlns:a16="http://schemas.microsoft.com/office/drawing/2014/main" id="{0A9F2355-3156-4663-BDA3-9DBE44A36B0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0596ABD-F45C-462F-B32B-B89C43987926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82409958-4052-457F-8B1F-A16E8D6E5532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FC1F2A7E-133A-49CE-A800-B6A5D2C7019B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80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015539" y="108379"/>
            <a:ext cx="2176461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360331" y="674878"/>
            <a:ext cx="2425732" cy="43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4121524" y="3429000"/>
            <a:ext cx="4450976" cy="2128888"/>
          </a:xfrm>
          <a:prstGeom prst="wedgeRectCallout">
            <a:avLst>
              <a:gd name="adj1" fmla="val -79867"/>
              <a:gd name="adj2" fmla="val -89482"/>
            </a:avLst>
          </a:prstGeom>
          <a:pattFill prst="pct40">
            <a:fgClr>
              <a:srgbClr val="8FE5E3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1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نواتج الجمع باستعمال</a:t>
            </a:r>
          </a:p>
          <a:p>
            <a:pPr algn="ctr"/>
            <a:endParaRPr lang="ar-SA" sz="11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التقريب والأعداد المتناغمة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4949189" y="1040129"/>
            <a:ext cx="3719459" cy="1177291"/>
          </a:xfrm>
          <a:prstGeom prst="wedgeRectCallout">
            <a:avLst>
              <a:gd name="adj1" fmla="val 88583"/>
              <a:gd name="adj2" fmla="val 18455"/>
            </a:avLst>
          </a:prstGeom>
          <a:pattFill prst="pct6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</a:t>
            </a:r>
          </a:p>
          <a:p>
            <a:pPr algn="ctr"/>
            <a:r>
              <a:rPr lang="ar-SA" sz="1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72150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682684" y="2544107"/>
            <a:ext cx="6848403" cy="1758687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45-46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188196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30791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841748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80"/>
            <a:ext cx="3841748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10163" y="2055416"/>
            <a:ext cx="65725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نواتج الجمع باستعمال</a:t>
            </a:r>
          </a:p>
          <a:p>
            <a:pPr algn="ctr"/>
            <a:endParaRPr lang="ar-SA" sz="1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التقريب والأعداد المتناغمة</a:t>
            </a:r>
          </a:p>
          <a:p>
            <a:pPr algn="ctr"/>
            <a:endParaRPr lang="ar-SA" sz="36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0" y="1268068"/>
            <a:ext cx="3862387" cy="44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352A2F6-3526-4E42-B8DE-1ACF75FF9379}"/>
              </a:ext>
            </a:extLst>
          </p:cNvPr>
          <p:cNvSpPr/>
          <p:nvPr/>
        </p:nvSpPr>
        <p:spPr>
          <a:xfrm>
            <a:off x="3452474" y="696864"/>
            <a:ext cx="5676441" cy="1655417"/>
          </a:xfrm>
          <a:prstGeom prst="wedgeRoundRectCallout">
            <a:avLst>
              <a:gd name="adj1" fmla="val 60777"/>
              <a:gd name="adj2" fmla="val -16959"/>
              <a:gd name="adj3" fmla="val 16667"/>
            </a:avLst>
          </a:prstGeom>
          <a:solidFill>
            <a:srgbClr val="FFCCCC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</a:rPr>
              <a:t>ما </a:t>
            </a:r>
            <a:r>
              <a:rPr lang="ar-SA" sz="3200" b="1" dirty="0" smtClean="0">
                <a:solidFill>
                  <a:srgbClr val="B62898"/>
                </a:solidFill>
              </a:rPr>
              <a:t>المفردات </a:t>
            </a:r>
            <a:r>
              <a:rPr lang="ar-SA" sz="3200" b="1" dirty="0">
                <a:solidFill>
                  <a:srgbClr val="B62898"/>
                </a:solidFill>
              </a:rPr>
              <a:t>التي سنستعملها لدرسنا اليوم يا أخي؟</a:t>
            </a:r>
            <a:endParaRPr lang="ar-BH" sz="3200" b="1" dirty="0">
              <a:solidFill>
                <a:srgbClr val="B62898"/>
              </a:solidFill>
            </a:endParaRPr>
          </a:p>
        </p:txBody>
      </p:sp>
      <p:pic>
        <p:nvPicPr>
          <p:cNvPr id="18" name="Picture 17" descr="C:\Users\SAKEEN~1\AppData\Local\Temp\Rar$DIa20840.10391\hello.png">
            <a:extLst>
              <a:ext uri="{FF2B5EF4-FFF2-40B4-BE49-F238E27FC236}">
                <a16:creationId xmlns:a16="http://schemas.microsoft.com/office/drawing/2014/main" id="{037C95A1-A9C8-41AC-B8ED-C2D1675EBD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9488549" y="76535"/>
            <a:ext cx="2175996" cy="3638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EDAA1DE-DA25-43C2-B8F0-50D4AF64B8F3}"/>
              </a:ext>
            </a:extLst>
          </p:cNvPr>
          <p:cNvSpPr/>
          <p:nvPr/>
        </p:nvSpPr>
        <p:spPr>
          <a:xfrm>
            <a:off x="3006407" y="3437163"/>
            <a:ext cx="6109335" cy="2266466"/>
          </a:xfrm>
          <a:prstGeom prst="wedgeRoundRectCallout">
            <a:avLst>
              <a:gd name="adj1" fmla="val -66377"/>
              <a:gd name="adj2" fmla="val -120533"/>
              <a:gd name="adj3" fmla="val 16667"/>
            </a:avLst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B62898"/>
              </a:solidFill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</a:rPr>
              <a:t>سنستعمل اليوم يا أختي:</a:t>
            </a:r>
          </a:p>
          <a:p>
            <a:pPr algn="ctr"/>
            <a:endParaRPr lang="ar-SA" sz="1200" b="1" dirty="0">
              <a:solidFill>
                <a:srgbClr val="B62898"/>
              </a:solidFill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</a:rPr>
              <a:t>أقدر</a:t>
            </a:r>
          </a:p>
          <a:p>
            <a:pPr algn="ctr"/>
            <a:endParaRPr lang="ar-SA" sz="1200" b="1" dirty="0">
              <a:solidFill>
                <a:srgbClr val="B62898"/>
              </a:solidFill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</a:rPr>
              <a:t>الأعداد المتناغمة</a:t>
            </a:r>
            <a:endParaRPr lang="ar-BH" sz="3200" b="1" dirty="0">
              <a:solidFill>
                <a:srgbClr val="B62898"/>
              </a:solidFill>
            </a:endParaRPr>
          </a:p>
          <a:p>
            <a:pPr algn="ctr"/>
            <a:endParaRPr lang="ar-BH" sz="2000" b="1" dirty="0">
              <a:solidFill>
                <a:srgbClr val="B62898"/>
              </a:solidFill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49535817-C2B2-49A5-9F25-CBE03EDFC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321658" y="-60770"/>
            <a:ext cx="1851627" cy="38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A3CB9-C274-45EA-AC12-ABE551B5E508}"/>
              </a:ext>
            </a:extLst>
          </p:cNvPr>
          <p:cNvGrpSpPr/>
          <p:nvPr/>
        </p:nvGrpSpPr>
        <p:grpSpPr>
          <a:xfrm>
            <a:off x="10064175" y="262690"/>
            <a:ext cx="2142837" cy="923177"/>
            <a:chOff x="5013056" y="4895503"/>
            <a:chExt cx="2712121" cy="684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76347A1-4C2B-4CD1-A476-6F06E3622763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CD0B9D-5C5D-417F-8DD8-7CA4F6B3D0C6}"/>
                </a:ext>
              </a:extLst>
            </p:cNvPr>
            <p:cNvSpPr txBox="1"/>
            <p:nvPr/>
          </p:nvSpPr>
          <p:spPr>
            <a:xfrm>
              <a:off x="5488009" y="4949302"/>
              <a:ext cx="1321201" cy="4788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5618C61-D826-459B-AFD6-862B2019E673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765020-5375-4631-932B-1F3CA2BF6FBB}"/>
              </a:ext>
            </a:extLst>
          </p:cNvPr>
          <p:cNvSpPr/>
          <p:nvPr/>
        </p:nvSpPr>
        <p:spPr>
          <a:xfrm>
            <a:off x="1958027" y="188011"/>
            <a:ext cx="7906467" cy="83323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طلاب مدرسة معرض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فني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ا، وكان عدد الزائرين كما هو مبين في اللوحة.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حوالي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كم شخص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زار المعرض خلال اليومين؟ 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AB91B25-F517-4BEA-8476-5A48F4BB0D7D}"/>
              </a:ext>
            </a:extLst>
          </p:cNvPr>
          <p:cNvSpPr/>
          <p:nvPr/>
        </p:nvSpPr>
        <p:spPr>
          <a:xfrm>
            <a:off x="8848738" y="1200146"/>
            <a:ext cx="3181340" cy="1428754"/>
          </a:xfrm>
          <a:prstGeom prst="roundRect">
            <a:avLst/>
          </a:prstGeom>
          <a:solidFill>
            <a:srgbClr val="A4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 كلمة </a:t>
            </a:r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حوالي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تعني أنني </a:t>
            </a:r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</a:p>
          <a:p>
            <a:pPr algn="ctr"/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 أحتاج إلى إجابة دقيقة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لذلك يمكنني أن أقدر.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1FDB06-C165-4C25-AA45-6908E15391C0}"/>
              </a:ext>
            </a:extLst>
          </p:cNvPr>
          <p:cNvSpPr/>
          <p:nvPr/>
        </p:nvSpPr>
        <p:spPr>
          <a:xfrm>
            <a:off x="5357820" y="1171579"/>
            <a:ext cx="3343293" cy="1457322"/>
          </a:xfrm>
          <a:prstGeom prst="roundRect">
            <a:avLst/>
          </a:prstGeom>
          <a:solidFill>
            <a:srgbClr val="A4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فعندما </a:t>
            </a:r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أقدر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فإنني أجد جواب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قريب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الجواب الدقيق، ويمكنني أن أستعمل </a:t>
            </a:r>
            <a:r>
              <a:rPr lang="ar-SA" sz="24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لأقدر الجواب.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C783845-A17E-4544-AD4D-E156B1263D7D}"/>
              </a:ext>
            </a:extLst>
          </p:cNvPr>
          <p:cNvSpPr/>
          <p:nvPr/>
        </p:nvSpPr>
        <p:spPr>
          <a:xfrm>
            <a:off x="1866902" y="1152532"/>
            <a:ext cx="3343293" cy="1476368"/>
          </a:xfrm>
          <a:prstGeom prst="roundRect">
            <a:avLst/>
          </a:prstGeom>
          <a:solidFill>
            <a:srgbClr val="A4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لأقدر كم شخص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زار المعرض يومي الخميس والجمعة، سأتبع الخطوات الآتية: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092F8F-F67A-4D7B-A901-B88AC128732A}"/>
              </a:ext>
            </a:extLst>
          </p:cNvPr>
          <p:cNvSpPr/>
          <p:nvPr/>
        </p:nvSpPr>
        <p:spPr>
          <a:xfrm>
            <a:off x="5910253" y="2779232"/>
            <a:ext cx="6119825" cy="410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 أقرب كل عدد إلى أقرب عشرة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CD0AF3-0DF2-409C-A5FB-D66FD9815616}"/>
              </a:ext>
            </a:extLst>
          </p:cNvPr>
          <p:cNvGrpSpPr/>
          <p:nvPr/>
        </p:nvGrpSpPr>
        <p:grpSpPr>
          <a:xfrm>
            <a:off x="28860" y="158657"/>
            <a:ext cx="1761840" cy="2270213"/>
            <a:chOff x="105062" y="158657"/>
            <a:chExt cx="1761840" cy="22702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69706E-30B0-40B9-81E5-766CFC250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2" t="14992" r="36263" b="18512"/>
            <a:stretch/>
          </p:blipFill>
          <p:spPr>
            <a:xfrm>
              <a:off x="105062" y="158657"/>
              <a:ext cx="1761840" cy="227021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D0D653-532C-4EA9-B9A7-4FD3EABF4FA4}"/>
                </a:ext>
              </a:extLst>
            </p:cNvPr>
            <p:cNvGrpSpPr/>
            <p:nvPr/>
          </p:nvGrpSpPr>
          <p:grpSpPr>
            <a:xfrm>
              <a:off x="500068" y="877362"/>
              <a:ext cx="481098" cy="624850"/>
              <a:chOff x="500068" y="877362"/>
              <a:chExt cx="481098" cy="62485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56AC40C-E6F8-4419-AF42-D3396793D811}"/>
                  </a:ext>
                </a:extLst>
              </p:cNvPr>
              <p:cNvSpPr/>
              <p:nvPr/>
            </p:nvSpPr>
            <p:spPr>
              <a:xfrm>
                <a:off x="500068" y="877362"/>
                <a:ext cx="457290" cy="3867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47</a:t>
                </a: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56293AB-B768-4C4F-AFB8-824A54CFE0BF}"/>
                  </a:ext>
                </a:extLst>
              </p:cNvPr>
              <p:cNvSpPr/>
              <p:nvPr/>
            </p:nvSpPr>
            <p:spPr>
              <a:xfrm>
                <a:off x="523876" y="1115490"/>
                <a:ext cx="457290" cy="3867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34</a:t>
                </a: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A8613EA-905F-4A22-BF25-F4867D280BF1}"/>
              </a:ext>
            </a:extLst>
          </p:cNvPr>
          <p:cNvSpPr/>
          <p:nvPr/>
        </p:nvSpPr>
        <p:spPr>
          <a:xfrm>
            <a:off x="461978" y="891650"/>
            <a:ext cx="524245" cy="294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C33050-D036-4591-9441-80CC826FA97D}"/>
              </a:ext>
            </a:extLst>
          </p:cNvPr>
          <p:cNvSpPr/>
          <p:nvPr/>
        </p:nvSpPr>
        <p:spPr>
          <a:xfrm>
            <a:off x="442922" y="1186930"/>
            <a:ext cx="524245" cy="294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C42B12-2DA5-4CED-BDFC-378531D5DCB9}"/>
              </a:ext>
            </a:extLst>
          </p:cNvPr>
          <p:cNvGrpSpPr/>
          <p:nvPr/>
        </p:nvGrpSpPr>
        <p:grpSpPr>
          <a:xfrm>
            <a:off x="6505623" y="3433401"/>
            <a:ext cx="2476512" cy="512925"/>
            <a:chOff x="6584895" y="3390185"/>
            <a:chExt cx="3702112" cy="5129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E6D38A6-0E9E-4A6E-B358-CB7A9CA36066}"/>
                </a:ext>
              </a:extLst>
            </p:cNvPr>
            <p:cNvSpPr/>
            <p:nvPr/>
          </p:nvSpPr>
          <p:spPr>
            <a:xfrm>
              <a:off x="6584895" y="3390185"/>
              <a:ext cx="3702112" cy="5129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47                50</a:t>
              </a:r>
              <a:r>
                <a:rPr lang="ar-SA" sz="24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endPara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6A72C8-AD15-45E5-A3A9-ABA92F8757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6271" y="3641729"/>
              <a:ext cx="1237769" cy="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2D901B-DC24-4415-94F2-8792B26BB9A6}"/>
              </a:ext>
            </a:extLst>
          </p:cNvPr>
          <p:cNvGrpSpPr/>
          <p:nvPr/>
        </p:nvGrpSpPr>
        <p:grpSpPr>
          <a:xfrm>
            <a:off x="3320143" y="3399705"/>
            <a:ext cx="2447241" cy="512925"/>
            <a:chOff x="2451029" y="3399705"/>
            <a:chExt cx="3702112" cy="51292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C81BC60-AC7F-40D1-92BF-22D50F699D20}"/>
                </a:ext>
              </a:extLst>
            </p:cNvPr>
            <p:cNvSpPr/>
            <p:nvPr/>
          </p:nvSpPr>
          <p:spPr>
            <a:xfrm>
              <a:off x="2451029" y="3399705"/>
              <a:ext cx="3702112" cy="5129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34                30</a:t>
              </a:r>
              <a:r>
                <a:rPr lang="ar-SA" sz="24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endPara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948FFB-B26C-45A2-A800-549DFDF11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64523" y="3649364"/>
              <a:ext cx="119811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74D7903-4885-4649-91B4-270FD3886173}"/>
              </a:ext>
            </a:extLst>
          </p:cNvPr>
          <p:cNvSpPr/>
          <p:nvPr/>
        </p:nvSpPr>
        <p:spPr>
          <a:xfrm>
            <a:off x="5848335" y="4103216"/>
            <a:ext cx="6119825" cy="410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 أجمع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0CDBDC7-CCB2-4FB8-B76E-72FB2DB885EE}"/>
              </a:ext>
            </a:extLst>
          </p:cNvPr>
          <p:cNvGrpSpPr/>
          <p:nvPr/>
        </p:nvGrpSpPr>
        <p:grpSpPr>
          <a:xfrm>
            <a:off x="4041767" y="4658202"/>
            <a:ext cx="3702112" cy="512925"/>
            <a:chOff x="6584895" y="3318745"/>
            <a:chExt cx="3702112" cy="512925"/>
          </a:xfrm>
          <a:noFill/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04A65A5-13A0-4596-A9C6-788D05020EA1}"/>
                </a:ext>
              </a:extLst>
            </p:cNvPr>
            <p:cNvSpPr/>
            <p:nvPr/>
          </p:nvSpPr>
          <p:spPr>
            <a:xfrm>
              <a:off x="6584895" y="3318745"/>
              <a:ext cx="3702112" cy="5129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47      </a:t>
              </a:r>
              <a:r>
                <a:rPr lang="ar-BH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BH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50</a:t>
              </a:r>
              <a:r>
                <a:rPr lang="ar-SA" sz="24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endPara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10B9493-911B-4499-ACE0-D0F6E01C1C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9361" y="3632360"/>
              <a:ext cx="858927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A0E0A4-F6A9-4505-9A51-B0D4862EAFF5}"/>
              </a:ext>
            </a:extLst>
          </p:cNvPr>
          <p:cNvGrpSpPr/>
          <p:nvPr/>
        </p:nvGrpSpPr>
        <p:grpSpPr>
          <a:xfrm>
            <a:off x="3997279" y="5223936"/>
            <a:ext cx="3702112" cy="512925"/>
            <a:chOff x="2451029" y="3256825"/>
            <a:chExt cx="3702112" cy="512925"/>
          </a:xfrm>
          <a:noFill/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747069E-E2EF-4923-B7A6-5E718C3C8D1E}"/>
                </a:ext>
              </a:extLst>
            </p:cNvPr>
            <p:cNvSpPr/>
            <p:nvPr/>
          </p:nvSpPr>
          <p:spPr>
            <a:xfrm>
              <a:off x="2451029" y="3256825"/>
              <a:ext cx="3702112" cy="5129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34    </a:t>
              </a:r>
              <a:r>
                <a:rPr lang="ar-BH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30</a:t>
              </a:r>
              <a:r>
                <a:rPr lang="ar-SA" sz="24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endPara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CBF5AEB-0C51-4BBF-BE1C-A7C3538421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1269" y="3518735"/>
              <a:ext cx="858927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A3E936-2777-4875-8A98-80DCC751DD19}"/>
              </a:ext>
            </a:extLst>
          </p:cNvPr>
          <p:cNvCxnSpPr/>
          <p:nvPr/>
        </p:nvCxnSpPr>
        <p:spPr>
          <a:xfrm>
            <a:off x="4117925" y="5900041"/>
            <a:ext cx="14049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7387F4B-D83C-40F1-8F8E-608A4962FCA6}"/>
              </a:ext>
            </a:extLst>
          </p:cNvPr>
          <p:cNvSpPr/>
          <p:nvPr/>
        </p:nvSpPr>
        <p:spPr>
          <a:xfrm>
            <a:off x="4524426" y="5911269"/>
            <a:ext cx="827287" cy="51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ar-BH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00906B-4440-46D5-A19F-7E5D0F2A3F06}"/>
              </a:ext>
            </a:extLst>
          </p:cNvPr>
          <p:cNvSpPr/>
          <p:nvPr/>
        </p:nvSpPr>
        <p:spPr>
          <a:xfrm>
            <a:off x="7165937" y="5344066"/>
            <a:ext cx="460608" cy="51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Scroll: Vertical 32">
            <a:extLst>
              <a:ext uri="{FF2B5EF4-FFF2-40B4-BE49-F238E27FC236}">
                <a16:creationId xmlns:a16="http://schemas.microsoft.com/office/drawing/2014/main" id="{21E83841-0ACB-4AA0-A22B-51EDBA6207C1}"/>
              </a:ext>
            </a:extLst>
          </p:cNvPr>
          <p:cNvSpPr/>
          <p:nvPr/>
        </p:nvSpPr>
        <p:spPr>
          <a:xfrm>
            <a:off x="218245" y="4288971"/>
            <a:ext cx="3546432" cy="2043706"/>
          </a:xfrm>
          <a:prstGeom prst="verticalScroll">
            <a:avLst>
              <a:gd name="adj" fmla="val 998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حوالي 80 شخص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</a:p>
          <a:p>
            <a:pPr algn="ctr"/>
            <a:endParaRPr lang="ar-SA" sz="1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زاروا المعرض الفني في</a:t>
            </a:r>
          </a:p>
          <a:p>
            <a:pPr algn="ctr"/>
            <a:endParaRPr lang="ar-SA" sz="1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اليومين.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A3E936-2777-4875-8A98-80DCC751DD19}"/>
              </a:ext>
            </a:extLst>
          </p:cNvPr>
          <p:cNvCxnSpPr/>
          <p:nvPr/>
        </p:nvCxnSpPr>
        <p:spPr>
          <a:xfrm>
            <a:off x="6096000" y="5943600"/>
            <a:ext cx="14049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A00906B-4440-46D5-A19F-7E5D0F2A3F06}"/>
              </a:ext>
            </a:extLst>
          </p:cNvPr>
          <p:cNvSpPr/>
          <p:nvPr/>
        </p:nvSpPr>
        <p:spPr>
          <a:xfrm>
            <a:off x="5062241" y="5265241"/>
            <a:ext cx="460608" cy="51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BH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3" grpId="0" animBg="1"/>
      <p:bldP spid="10" grpId="0" animBg="1"/>
      <p:bldP spid="15" grpId="0" animBg="1"/>
      <p:bldP spid="31" grpId="0" animBg="1"/>
      <p:bldP spid="43" grpId="0" animBg="1"/>
      <p:bldP spid="32" grpId="0"/>
      <p:bldP spid="52" grpId="0"/>
      <p:bldP spid="33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584272" y="1975037"/>
            <a:ext cx="1543236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8A9F67-B561-4EA5-94D4-150D19BFCB67}"/>
              </a:ext>
            </a:extLst>
          </p:cNvPr>
          <p:cNvGrpSpPr/>
          <p:nvPr/>
        </p:nvGrpSpPr>
        <p:grpSpPr>
          <a:xfrm>
            <a:off x="8960893" y="156465"/>
            <a:ext cx="3090862" cy="705759"/>
            <a:chOff x="8022040" y="2587484"/>
            <a:chExt cx="3226296" cy="7530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2C5E41-9F50-4FEE-A277-C6CBCF686E9D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1AE31E2-4654-425D-9850-828F20B6561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72F46-8614-40FD-A23C-487B4C3BB196}"/>
                  </a:ext>
                </a:extLst>
              </p:cNvPr>
              <p:cNvSpPr txBox="1"/>
              <p:nvPr/>
            </p:nvSpPr>
            <p:spPr>
              <a:xfrm>
                <a:off x="6546580" y="5713431"/>
                <a:ext cx="612742" cy="49257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DE26EF-BFE8-4330-A3B5-FD56A4DD65C5}"/>
                  </a:ext>
                </a:extLst>
              </p:cNvPr>
              <p:cNvSpPr txBox="1"/>
              <p:nvPr/>
            </p:nvSpPr>
            <p:spPr>
              <a:xfrm>
                <a:off x="4816444" y="5694758"/>
                <a:ext cx="1773758" cy="4925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مِن واقِعِ الحَياةِ 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6E28253-09C5-4CB7-B119-033D7473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9A0F3A-4793-46FD-B5C6-77267933EA2B}"/>
              </a:ext>
            </a:extLst>
          </p:cNvPr>
          <p:cNvSpPr/>
          <p:nvPr/>
        </p:nvSpPr>
        <p:spPr>
          <a:xfrm>
            <a:off x="179342" y="72401"/>
            <a:ext cx="8499292" cy="1288656"/>
          </a:xfrm>
          <a:prstGeom prst="roundRect">
            <a:avLst/>
          </a:prstGeo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اشترت سمر 36 طبق</a:t>
            </a:r>
            <a:r>
              <a: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ا، ثم اشترت 32 طبق</a:t>
            </a:r>
            <a:r>
              <a: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آخر. </a:t>
            </a:r>
          </a:p>
          <a:p>
            <a:pPr algn="ctr"/>
            <a:r>
              <a:rPr lang="ar-SA" sz="3200" b="1" dirty="0">
                <a:solidFill>
                  <a:srgbClr val="B62898"/>
                </a:solidFill>
                <a:highlight>
                  <a:srgbClr val="FFFF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قدر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كم طبق</a:t>
            </a:r>
            <a:r>
              <a: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اشترت سمر.  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6F83B-4021-463B-9B23-D46522DFDD61}"/>
              </a:ext>
            </a:extLst>
          </p:cNvPr>
          <p:cNvSpPr/>
          <p:nvPr/>
        </p:nvSpPr>
        <p:spPr>
          <a:xfrm>
            <a:off x="5306312" y="240684"/>
            <a:ext cx="396000" cy="396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ED125B-63D5-4D1E-8FA8-BFF6DE36C418}"/>
              </a:ext>
            </a:extLst>
          </p:cNvPr>
          <p:cNvSpPr/>
          <p:nvPr/>
        </p:nvSpPr>
        <p:spPr>
          <a:xfrm>
            <a:off x="3005083" y="240684"/>
            <a:ext cx="396000" cy="396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4C4EDF-768C-4B32-B845-CAFA9ECD1B4E}"/>
              </a:ext>
            </a:extLst>
          </p:cNvPr>
          <p:cNvSpPr/>
          <p:nvPr/>
        </p:nvSpPr>
        <p:spPr>
          <a:xfrm>
            <a:off x="1913020" y="2165684"/>
            <a:ext cx="3240000" cy="576000"/>
          </a:xfrm>
          <a:prstGeom prst="roundRect">
            <a:avLst/>
          </a:prstGeom>
          <a:solidFill>
            <a:srgbClr val="A4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العدد 36 إلى 40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F8D64C9-80F3-46A9-B1B8-1FD7EA9C9B42}"/>
              </a:ext>
            </a:extLst>
          </p:cNvPr>
          <p:cNvSpPr/>
          <p:nvPr/>
        </p:nvSpPr>
        <p:spPr>
          <a:xfrm>
            <a:off x="1913020" y="2882187"/>
            <a:ext cx="3240000" cy="576000"/>
          </a:xfrm>
          <a:prstGeom prst="roundRect">
            <a:avLst/>
          </a:prstGeom>
          <a:solidFill>
            <a:srgbClr val="A4EA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العدد 32 إلى 30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ibbon: Tilted Up 11">
            <a:extLst>
              <a:ext uri="{FF2B5EF4-FFF2-40B4-BE49-F238E27FC236}">
                <a16:creationId xmlns:a16="http://schemas.microsoft.com/office/drawing/2014/main" id="{D03E8069-4BDF-4758-AE61-2586C9556E71}"/>
              </a:ext>
            </a:extLst>
          </p:cNvPr>
          <p:cNvSpPr/>
          <p:nvPr/>
        </p:nvSpPr>
        <p:spPr>
          <a:xfrm>
            <a:off x="1000125" y="5200650"/>
            <a:ext cx="9881493" cy="922869"/>
          </a:xfrm>
          <a:prstGeom prst="ribbon2">
            <a:avLst>
              <a:gd name="adj1" fmla="val 19764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اشترت سمر حوالي 70 طبق</a:t>
            </a:r>
            <a:r>
              <a: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: Rounded Corners 46">
            <a:extLst>
              <a:ext uri="{FF2B5EF4-FFF2-40B4-BE49-F238E27FC236}">
                <a16:creationId xmlns:a16="http://schemas.microsoft.com/office/drawing/2014/main" id="{204A65A5-13A0-4596-A9C6-788D05020EA1}"/>
              </a:ext>
            </a:extLst>
          </p:cNvPr>
          <p:cNvSpPr/>
          <p:nvPr/>
        </p:nvSpPr>
        <p:spPr>
          <a:xfrm>
            <a:off x="8009203" y="2292690"/>
            <a:ext cx="2122464" cy="5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36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0B9493-911B-4499-ACE0-D0F6E01C1C88}"/>
              </a:ext>
            </a:extLst>
          </p:cNvPr>
          <p:cNvCxnSpPr>
            <a:cxnSpLocks/>
          </p:cNvCxnSpPr>
          <p:nvPr/>
        </p:nvCxnSpPr>
        <p:spPr>
          <a:xfrm flipH="1">
            <a:off x="7815798" y="2510308"/>
            <a:ext cx="85892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9">
            <a:extLst>
              <a:ext uri="{FF2B5EF4-FFF2-40B4-BE49-F238E27FC236}">
                <a16:creationId xmlns:a16="http://schemas.microsoft.com/office/drawing/2014/main" id="{B747069E-E2EF-4923-B7A6-5E718C3C8D1E}"/>
              </a:ext>
            </a:extLst>
          </p:cNvPr>
          <p:cNvSpPr/>
          <p:nvPr/>
        </p:nvSpPr>
        <p:spPr>
          <a:xfrm>
            <a:off x="8294301" y="2931532"/>
            <a:ext cx="2036384" cy="5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 32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CBF5AEB-0C51-4BBF-BE1C-A7C353842144}"/>
              </a:ext>
            </a:extLst>
          </p:cNvPr>
          <p:cNvCxnSpPr>
            <a:cxnSpLocks/>
          </p:cNvCxnSpPr>
          <p:nvPr/>
        </p:nvCxnSpPr>
        <p:spPr>
          <a:xfrm flipH="1">
            <a:off x="7819707" y="3170187"/>
            <a:ext cx="85892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4A3E936-2777-4875-8A98-80DCC751DD19}"/>
              </a:ext>
            </a:extLst>
          </p:cNvPr>
          <p:cNvCxnSpPr/>
          <p:nvPr/>
        </p:nvCxnSpPr>
        <p:spPr>
          <a:xfrm>
            <a:off x="6501554" y="3510724"/>
            <a:ext cx="14049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7387F4B-D83C-40F1-8F8E-608A4962FCA6}"/>
              </a:ext>
            </a:extLst>
          </p:cNvPr>
          <p:cNvSpPr/>
          <p:nvPr/>
        </p:nvSpPr>
        <p:spPr>
          <a:xfrm>
            <a:off x="6621924" y="3604650"/>
            <a:ext cx="827287" cy="512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A3E936-2777-4875-8A98-80DCC751DD19}"/>
              </a:ext>
            </a:extLst>
          </p:cNvPr>
          <p:cNvCxnSpPr/>
          <p:nvPr/>
        </p:nvCxnSpPr>
        <p:spPr>
          <a:xfrm>
            <a:off x="8508398" y="3550250"/>
            <a:ext cx="14049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46">
            <a:extLst>
              <a:ext uri="{FF2B5EF4-FFF2-40B4-BE49-F238E27FC236}">
                <a16:creationId xmlns:a16="http://schemas.microsoft.com/office/drawing/2014/main" id="{204A65A5-13A0-4596-A9C6-788D05020EA1}"/>
              </a:ext>
            </a:extLst>
          </p:cNvPr>
          <p:cNvSpPr/>
          <p:nvPr/>
        </p:nvSpPr>
        <p:spPr>
          <a:xfrm>
            <a:off x="6516801" y="2301871"/>
            <a:ext cx="1055093" cy="5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Rectangle: Rounded Corners 46">
            <a:extLst>
              <a:ext uri="{FF2B5EF4-FFF2-40B4-BE49-F238E27FC236}">
                <a16:creationId xmlns:a16="http://schemas.microsoft.com/office/drawing/2014/main" id="{204A65A5-13A0-4596-A9C6-788D05020EA1}"/>
              </a:ext>
            </a:extLst>
          </p:cNvPr>
          <p:cNvSpPr/>
          <p:nvPr/>
        </p:nvSpPr>
        <p:spPr>
          <a:xfrm>
            <a:off x="6698404" y="2957262"/>
            <a:ext cx="1055093" cy="5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30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32" grpId="0" animBg="1"/>
      <p:bldP spid="34" grpId="0" animBg="1"/>
      <p:bldP spid="40" grpId="0" animBg="1"/>
      <p:bldP spid="12" grpId="0" animBg="1"/>
      <p:bldP spid="33" grpId="0"/>
      <p:bldP spid="43" grpId="0"/>
      <p:bldP spid="53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10262426" y="1529314"/>
            <a:ext cx="1765936" cy="342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708909" y="291914"/>
            <a:ext cx="6469775" cy="1027127"/>
          </a:xfrm>
          <a:prstGeom prst="verticalScroll">
            <a:avLst>
              <a:gd name="adj" fmla="val 10476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 ناتج الجمع، باستعمال التقريب: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102840" y="5232049"/>
            <a:ext cx="7979091" cy="1010262"/>
            <a:chOff x="2912973" y="5162757"/>
            <a:chExt cx="5630926" cy="1085845"/>
          </a:xfr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146873" y="5324271"/>
              <a:ext cx="4907535" cy="656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AA621-63D0-49C3-8FA1-2BC45656DD40}"/>
              </a:ext>
            </a:extLst>
          </p:cNvPr>
          <p:cNvGrpSpPr/>
          <p:nvPr/>
        </p:nvGrpSpPr>
        <p:grpSpPr>
          <a:xfrm>
            <a:off x="6678930" y="1743075"/>
            <a:ext cx="2401055" cy="1981464"/>
            <a:chOff x="5970270" y="1743075"/>
            <a:chExt cx="2401055" cy="1981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E0B4CD-0077-4BB0-84E6-DC53741C51FF}"/>
                </a:ext>
              </a:extLst>
            </p:cNvPr>
            <p:cNvSpPr/>
            <p:nvPr/>
          </p:nvSpPr>
          <p:spPr>
            <a:xfrm>
              <a:off x="6167594" y="1743075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31</a:t>
              </a:r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endPara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r>
                <a:rPr lang="ar-BH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SA" sz="1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+   </a:t>
              </a:r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57</a:t>
              </a:r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ACD4-8C49-4501-8212-0AD460F3F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0270" y="358616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27B55-F8F6-49A1-B697-380BD065E768}"/>
              </a:ext>
            </a:extLst>
          </p:cNvPr>
          <p:cNvSpPr/>
          <p:nvPr/>
        </p:nvSpPr>
        <p:spPr>
          <a:xfrm>
            <a:off x="6849341" y="3641521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7C873C-5CD0-45B0-847D-D28792DB270D}"/>
              </a:ext>
            </a:extLst>
          </p:cNvPr>
          <p:cNvGrpSpPr/>
          <p:nvPr/>
        </p:nvGrpSpPr>
        <p:grpSpPr>
          <a:xfrm>
            <a:off x="2839401" y="1790700"/>
            <a:ext cx="2275325" cy="1981464"/>
            <a:chOff x="2130741" y="1790700"/>
            <a:chExt cx="2275325" cy="19814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C47DFC-608E-4493-BB98-431116D35530}"/>
                </a:ext>
              </a:extLst>
            </p:cNvPr>
            <p:cNvSpPr/>
            <p:nvPr/>
          </p:nvSpPr>
          <p:spPr>
            <a:xfrm>
              <a:off x="2200422" y="1790700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65 </a:t>
              </a:r>
              <a:endPara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r>
                <a:rPr lang="ar-BH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SA" sz="1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11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2CF7A3-F1C2-4AAA-9741-400D09D84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0741" y="359568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9031C68-2274-4B95-8E65-D731713FA892}"/>
              </a:ext>
            </a:extLst>
          </p:cNvPr>
          <p:cNvSpPr/>
          <p:nvPr/>
        </p:nvSpPr>
        <p:spPr>
          <a:xfrm>
            <a:off x="3001227" y="3616000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16EF8D-1242-4D62-ADAD-25610BA77F8B}"/>
              </a:ext>
            </a:extLst>
          </p:cNvPr>
          <p:cNvGrpSpPr/>
          <p:nvPr/>
        </p:nvGrpSpPr>
        <p:grpSpPr>
          <a:xfrm>
            <a:off x="185765" y="112257"/>
            <a:ext cx="11797610" cy="700172"/>
            <a:chOff x="185502" y="207655"/>
            <a:chExt cx="11797610" cy="7001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D5E3C43-8FDC-447D-8B47-CDF384EF8D4D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9" name="Rectangle: Rounded Corners 34">
                <a:extLst>
                  <a:ext uri="{FF2B5EF4-FFF2-40B4-BE49-F238E27FC236}">
                    <a16:creationId xmlns:a16="http://schemas.microsoft.com/office/drawing/2014/main" id="{0A9F2355-3156-4663-BDA3-9DBE44A36B0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596ABD-F45C-462F-B32B-B89C43987926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82409958-4052-457F-8B1F-A16E8D6E5532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7" name="Round Diagonal Corner Rectangle 10">
              <a:extLst>
                <a:ext uri="{FF2B5EF4-FFF2-40B4-BE49-F238E27FC236}">
                  <a16:creationId xmlns:a16="http://schemas.microsoft.com/office/drawing/2014/main" id="{FC1F2A7E-133A-49CE-A800-B6A5D2C7019B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3 دقائق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4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C:\Users\SAKEEN~1\AppData\Local\Temp\Rar$DIa20840.10391\hello.png">
            <a:extLst>
              <a:ext uri="{FF2B5EF4-FFF2-40B4-BE49-F238E27FC236}">
                <a16:creationId xmlns:a16="http://schemas.microsoft.com/office/drawing/2014/main" id="{5159DE31-AF36-4DF2-A48C-A91C82FF83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9245291" y="392219"/>
            <a:ext cx="2192580" cy="292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C743624A-4538-4FAA-AEA3-BCEFECE19EEE}"/>
              </a:ext>
            </a:extLst>
          </p:cNvPr>
          <p:cNvSpPr/>
          <p:nvPr/>
        </p:nvSpPr>
        <p:spPr>
          <a:xfrm>
            <a:off x="3317558" y="564643"/>
            <a:ext cx="5628301" cy="1591825"/>
          </a:xfrm>
          <a:prstGeom prst="flowChartMagneticTape">
            <a:avLst/>
          </a:prstGeom>
          <a:solidFill>
            <a:srgbClr val="FFCCCC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تعرف يا أخي ما هي الأعداد المتناغمة؟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lowchart: Sequential Access Storage 21">
            <a:extLst>
              <a:ext uri="{FF2B5EF4-FFF2-40B4-BE49-F238E27FC236}">
                <a16:creationId xmlns:a16="http://schemas.microsoft.com/office/drawing/2014/main" id="{EACB9844-EDDB-4DD7-B19C-1CE5D8AA6F6B}"/>
              </a:ext>
            </a:extLst>
          </p:cNvPr>
          <p:cNvSpPr/>
          <p:nvPr/>
        </p:nvSpPr>
        <p:spPr>
          <a:xfrm flipH="1">
            <a:off x="3049579" y="2551764"/>
            <a:ext cx="6082990" cy="2149766"/>
          </a:xfrm>
          <a:prstGeom prst="flowChartMagneticTape">
            <a:avLst/>
          </a:prstGeom>
          <a:solidFill>
            <a:srgbClr val="C7F8FD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 يا أختي </a:t>
            </a:r>
          </a:p>
          <a:p>
            <a:pPr algn="ctr"/>
            <a:r>
              <a:rPr lang="ar-SA" sz="3600" b="1" dirty="0">
                <a:solidFill>
                  <a:srgbClr val="B62898"/>
                </a:solidFill>
                <a:highlight>
                  <a:srgbClr val="00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المتناغمة 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الأعداد التي يسهل جمعها.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Picture 22" descr="C:\Users\SAKEEN~1\AppData\Local\Temp\Rar$DIa20840.10391\hello.png">
            <a:extLst>
              <a:ext uri="{FF2B5EF4-FFF2-40B4-BE49-F238E27FC236}">
                <a16:creationId xmlns:a16="http://schemas.microsoft.com/office/drawing/2014/main" id="{1A14E998-4D85-4B24-A8C9-35EBCBF8262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189266" y="1977427"/>
            <a:ext cx="2238080" cy="38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691371-5311-41CD-A2CB-525ACA88E9DD}"/>
              </a:ext>
            </a:extLst>
          </p:cNvPr>
          <p:cNvSpPr/>
          <p:nvPr/>
        </p:nvSpPr>
        <p:spPr>
          <a:xfrm>
            <a:off x="2594610" y="4956845"/>
            <a:ext cx="6972300" cy="11108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نرى مثال لذلك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9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B3509-FFB6-42D4-92DF-66A7BC3713FE}"/>
              </a:ext>
            </a:extLst>
          </p:cNvPr>
          <p:cNvGrpSpPr/>
          <p:nvPr/>
        </p:nvGrpSpPr>
        <p:grpSpPr>
          <a:xfrm>
            <a:off x="9664218" y="243851"/>
            <a:ext cx="2152648" cy="646331"/>
            <a:chOff x="5013056" y="4912272"/>
            <a:chExt cx="2616069" cy="6463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4B2C3C-6B0F-41F5-B50B-74214D630C9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34BAEF-A05E-449C-B600-B7173F6BCFEB}"/>
                </a:ext>
              </a:extLst>
            </p:cNvPr>
            <p:cNvSpPr txBox="1"/>
            <p:nvPr/>
          </p:nvSpPr>
          <p:spPr>
            <a:xfrm>
              <a:off x="5532234" y="4912272"/>
              <a:ext cx="132509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 1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E3BC30-B11D-4EDC-B893-BCFDC245B2E3}"/>
              </a:ext>
            </a:extLst>
          </p:cNvPr>
          <p:cNvSpPr/>
          <p:nvPr/>
        </p:nvSpPr>
        <p:spPr>
          <a:xfrm>
            <a:off x="1500188" y="243851"/>
            <a:ext cx="7972425" cy="798267"/>
          </a:xfrm>
          <a:prstGeom prst="roundRect">
            <a:avLst/>
          </a:prstGeom>
          <a:solidFill>
            <a:srgbClr val="8FE5E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 باستعمال الأعداد المتناغمة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D0DA61-EFBB-4663-A59B-07F9C4A083C6}"/>
              </a:ext>
            </a:extLst>
          </p:cNvPr>
          <p:cNvSpPr/>
          <p:nvPr/>
        </p:nvSpPr>
        <p:spPr>
          <a:xfrm>
            <a:off x="3579137" y="1245340"/>
            <a:ext cx="3814526" cy="789888"/>
          </a:xfrm>
          <a:prstGeom prst="roundRect">
            <a:avLst/>
          </a:prstGeom>
          <a:solidFill>
            <a:srgbClr val="8FE5E3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12  +  39</a:t>
            </a:r>
            <a:endParaRPr lang="ar-BH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58D3E4-58BF-4F8D-8722-04D63B3224C8}"/>
              </a:ext>
            </a:extLst>
          </p:cNvPr>
          <p:cNvSpPr/>
          <p:nvPr/>
        </p:nvSpPr>
        <p:spPr>
          <a:xfrm>
            <a:off x="1500189" y="2149533"/>
            <a:ext cx="7972424" cy="853120"/>
          </a:xfrm>
          <a:prstGeom prst="roundRect">
            <a:avLst/>
          </a:prstGeom>
          <a:solidFill>
            <a:srgbClr val="FFCCCC"/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الأعداد التي آحادها صفر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يسهل جمعها، فإن:   </a:t>
            </a:r>
            <a:endParaRPr lang="ar-BH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599274-FB92-4636-AF36-B39FF61B2872}"/>
              </a:ext>
            </a:extLst>
          </p:cNvPr>
          <p:cNvGrpSpPr/>
          <p:nvPr/>
        </p:nvGrpSpPr>
        <p:grpSpPr>
          <a:xfrm>
            <a:off x="6807873" y="3214690"/>
            <a:ext cx="3007637" cy="798271"/>
            <a:chOff x="6807873" y="3157538"/>
            <a:chExt cx="3007637" cy="7982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B4F872-C855-48E7-8796-A3D4C0B4C236}"/>
                </a:ext>
              </a:extLst>
            </p:cNvPr>
            <p:cNvSpPr/>
            <p:nvPr/>
          </p:nvSpPr>
          <p:spPr>
            <a:xfrm>
              <a:off x="6807873" y="3157538"/>
              <a:ext cx="3007637" cy="798271"/>
            </a:xfrm>
            <a:prstGeom prst="roundRect">
              <a:avLst/>
            </a:prstGeom>
            <a:solidFill>
              <a:srgbClr val="FFCCCC"/>
            </a:solidFill>
            <a:ln w="38100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 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10</a:t>
              </a:r>
              <a:endPara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5D6E1C-924C-482F-98FE-684EF957E908}"/>
                </a:ext>
              </a:extLst>
            </p:cNvPr>
            <p:cNvCxnSpPr/>
            <p:nvPr/>
          </p:nvCxnSpPr>
          <p:spPr>
            <a:xfrm flipH="1">
              <a:off x="7738594" y="3514728"/>
              <a:ext cx="111964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9F4572-DDD3-4BC6-9A0F-43DB5A2F7A36}"/>
              </a:ext>
            </a:extLst>
          </p:cNvPr>
          <p:cNvGrpSpPr/>
          <p:nvPr/>
        </p:nvGrpSpPr>
        <p:grpSpPr>
          <a:xfrm>
            <a:off x="1873907" y="3195634"/>
            <a:ext cx="3007637" cy="798271"/>
            <a:chOff x="1873907" y="3152770"/>
            <a:chExt cx="3007637" cy="7982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11D38BE-FFCD-498B-A7BE-87782E00D8CE}"/>
                </a:ext>
              </a:extLst>
            </p:cNvPr>
            <p:cNvSpPr/>
            <p:nvPr/>
          </p:nvSpPr>
          <p:spPr>
            <a:xfrm>
              <a:off x="1873907" y="3152770"/>
              <a:ext cx="3007637" cy="798271"/>
            </a:xfrm>
            <a:prstGeom prst="roundRect">
              <a:avLst/>
            </a:prstGeom>
            <a:solidFill>
              <a:srgbClr val="FFCCCC"/>
            </a:solidFill>
            <a:ln w="38100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39   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40</a:t>
              </a:r>
              <a:endPara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DEFA05-1071-4D7E-BE6F-66A41300B999}"/>
                </a:ext>
              </a:extLst>
            </p:cNvPr>
            <p:cNvCxnSpPr/>
            <p:nvPr/>
          </p:nvCxnSpPr>
          <p:spPr>
            <a:xfrm flipH="1">
              <a:off x="2776051" y="3509960"/>
              <a:ext cx="111964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781F85-5688-4A64-8F92-1ADA53F008E0}"/>
              </a:ext>
            </a:extLst>
          </p:cNvPr>
          <p:cNvSpPr/>
          <p:nvPr/>
        </p:nvSpPr>
        <p:spPr>
          <a:xfrm>
            <a:off x="2028825" y="4357688"/>
            <a:ext cx="7635393" cy="726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10  +  40  =  50</a:t>
            </a:r>
            <a:endParaRPr lang="ar-BH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9F0FEC-28FA-437E-BF46-4488BCA54000}"/>
              </a:ext>
            </a:extLst>
          </p:cNvPr>
          <p:cNvSpPr/>
          <p:nvPr/>
        </p:nvSpPr>
        <p:spPr>
          <a:xfrm>
            <a:off x="2081209" y="5338768"/>
            <a:ext cx="7635393" cy="726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   12  +  39  يساوي  50 تقريب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4ED1AF-5C7E-4388-9538-C7FADEBBCEF8}"/>
              </a:ext>
            </a:extLst>
          </p:cNvPr>
          <p:cNvSpPr/>
          <p:nvPr/>
        </p:nvSpPr>
        <p:spPr>
          <a:xfrm>
            <a:off x="6864535" y="3214689"/>
            <a:ext cx="776765" cy="7792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EACED3-E7AA-411C-9F48-C23CC6FE4021}"/>
              </a:ext>
            </a:extLst>
          </p:cNvPr>
          <p:cNvSpPr/>
          <p:nvPr/>
        </p:nvSpPr>
        <p:spPr>
          <a:xfrm>
            <a:off x="1947372" y="3209925"/>
            <a:ext cx="776765" cy="7792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46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21" grpId="0"/>
      <p:bldP spid="22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B3509-FFB6-42D4-92DF-66A7BC3713FE}"/>
              </a:ext>
            </a:extLst>
          </p:cNvPr>
          <p:cNvGrpSpPr/>
          <p:nvPr/>
        </p:nvGrpSpPr>
        <p:grpSpPr>
          <a:xfrm>
            <a:off x="9664218" y="243851"/>
            <a:ext cx="2152648" cy="646331"/>
            <a:chOff x="5013056" y="4912272"/>
            <a:chExt cx="2616069" cy="6463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4B2C3C-6B0F-41F5-B50B-74214D630C9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34BAEF-A05E-449C-B600-B7173F6BCFEB}"/>
                </a:ext>
              </a:extLst>
            </p:cNvPr>
            <p:cNvSpPr txBox="1"/>
            <p:nvPr/>
          </p:nvSpPr>
          <p:spPr>
            <a:xfrm>
              <a:off x="5532234" y="4912272"/>
              <a:ext cx="1325096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 2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E3BC30-B11D-4EDC-B893-BCFDC245B2E3}"/>
              </a:ext>
            </a:extLst>
          </p:cNvPr>
          <p:cNvSpPr/>
          <p:nvPr/>
        </p:nvSpPr>
        <p:spPr>
          <a:xfrm>
            <a:off x="1500188" y="243851"/>
            <a:ext cx="7972425" cy="798267"/>
          </a:xfrm>
          <a:prstGeom prst="roundRect">
            <a:avLst/>
          </a:prstGeom>
          <a:solidFill>
            <a:srgbClr val="8FE5E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 باستعمال الأعداد المتناغمة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D0DA61-EFBB-4663-A59B-07F9C4A083C6}"/>
              </a:ext>
            </a:extLst>
          </p:cNvPr>
          <p:cNvSpPr/>
          <p:nvPr/>
        </p:nvSpPr>
        <p:spPr>
          <a:xfrm>
            <a:off x="3579137" y="1245340"/>
            <a:ext cx="3814526" cy="789888"/>
          </a:xfrm>
          <a:prstGeom prst="roundRect">
            <a:avLst/>
          </a:prstGeom>
          <a:solidFill>
            <a:srgbClr val="8FE5E3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76</a:t>
            </a:r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+ 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58D3E4-58BF-4F8D-8722-04D63B3224C8}"/>
              </a:ext>
            </a:extLst>
          </p:cNvPr>
          <p:cNvSpPr/>
          <p:nvPr/>
        </p:nvSpPr>
        <p:spPr>
          <a:xfrm>
            <a:off x="1500189" y="2149533"/>
            <a:ext cx="7972424" cy="853120"/>
          </a:xfrm>
          <a:prstGeom prst="roundRect">
            <a:avLst/>
          </a:prstGeom>
          <a:solidFill>
            <a:srgbClr val="FFCCCC"/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الأعداد التي آحادها صفر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خمسة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يسهل جمعها، فإن:   </a:t>
            </a:r>
            <a:endParaRPr lang="ar-BH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599274-FB92-4636-AF36-B39FF61B2872}"/>
              </a:ext>
            </a:extLst>
          </p:cNvPr>
          <p:cNvGrpSpPr/>
          <p:nvPr/>
        </p:nvGrpSpPr>
        <p:grpSpPr>
          <a:xfrm>
            <a:off x="6807873" y="3214690"/>
            <a:ext cx="3007637" cy="798271"/>
            <a:chOff x="6807873" y="3157538"/>
            <a:chExt cx="3007637" cy="7982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B4F872-C855-48E7-8796-A3D4C0B4C236}"/>
                </a:ext>
              </a:extLst>
            </p:cNvPr>
            <p:cNvSpPr/>
            <p:nvPr/>
          </p:nvSpPr>
          <p:spPr>
            <a:xfrm>
              <a:off x="6807873" y="3157538"/>
              <a:ext cx="3007637" cy="798271"/>
            </a:xfrm>
            <a:prstGeom prst="roundRect">
              <a:avLst/>
            </a:prstGeom>
            <a:solidFill>
              <a:srgbClr val="FFCCCC"/>
            </a:solidFill>
            <a:ln w="38100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75</a:t>
              </a:r>
              <a:endPara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75D6E1C-924C-482F-98FE-684EF957E908}"/>
                </a:ext>
              </a:extLst>
            </p:cNvPr>
            <p:cNvCxnSpPr/>
            <p:nvPr/>
          </p:nvCxnSpPr>
          <p:spPr>
            <a:xfrm flipH="1">
              <a:off x="7738594" y="3514728"/>
              <a:ext cx="111964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9F4572-DDD3-4BC6-9A0F-43DB5A2F7A36}"/>
              </a:ext>
            </a:extLst>
          </p:cNvPr>
          <p:cNvGrpSpPr/>
          <p:nvPr/>
        </p:nvGrpSpPr>
        <p:grpSpPr>
          <a:xfrm>
            <a:off x="1873907" y="3195634"/>
            <a:ext cx="3007637" cy="798271"/>
            <a:chOff x="1873907" y="3152770"/>
            <a:chExt cx="3007637" cy="7982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11D38BE-FFCD-498B-A7BE-87782E00D8CE}"/>
                </a:ext>
              </a:extLst>
            </p:cNvPr>
            <p:cNvSpPr/>
            <p:nvPr/>
          </p:nvSpPr>
          <p:spPr>
            <a:xfrm>
              <a:off x="1873907" y="3152770"/>
              <a:ext cx="3007637" cy="798271"/>
            </a:xfrm>
            <a:prstGeom prst="roundRect">
              <a:avLst/>
            </a:prstGeom>
            <a:solidFill>
              <a:srgbClr val="FFCCCC"/>
            </a:solidFill>
            <a:ln w="38100">
              <a:solidFill>
                <a:srgbClr val="B628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23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</a:t>
              </a:r>
              <a:r>
                <a:rPr lang="ar-SA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BH" sz="40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25</a:t>
              </a:r>
              <a:endPara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9DEFA05-1071-4D7E-BE6F-66A41300B999}"/>
                </a:ext>
              </a:extLst>
            </p:cNvPr>
            <p:cNvCxnSpPr/>
            <p:nvPr/>
          </p:nvCxnSpPr>
          <p:spPr>
            <a:xfrm flipH="1">
              <a:off x="2776051" y="3509960"/>
              <a:ext cx="111964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781F85-5688-4A64-8F92-1ADA53F008E0}"/>
              </a:ext>
            </a:extLst>
          </p:cNvPr>
          <p:cNvSpPr/>
          <p:nvPr/>
        </p:nvSpPr>
        <p:spPr>
          <a:xfrm>
            <a:off x="2278302" y="4429758"/>
            <a:ext cx="7635393" cy="726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75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19F0FEC-28FA-437E-BF46-4488BCA54000}"/>
              </a:ext>
            </a:extLst>
          </p:cNvPr>
          <p:cNvSpPr/>
          <p:nvPr/>
        </p:nvSpPr>
        <p:spPr>
          <a:xfrm>
            <a:off x="2278303" y="5338938"/>
            <a:ext cx="7635393" cy="726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  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76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+ 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 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يساوي  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 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4ED1AF-5C7E-4388-9538-C7FADEBBCEF8}"/>
              </a:ext>
            </a:extLst>
          </p:cNvPr>
          <p:cNvSpPr/>
          <p:nvPr/>
        </p:nvSpPr>
        <p:spPr>
          <a:xfrm>
            <a:off x="6864535" y="3214689"/>
            <a:ext cx="776765" cy="7792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EACED3-E7AA-411C-9F48-C23CC6FE4021}"/>
              </a:ext>
            </a:extLst>
          </p:cNvPr>
          <p:cNvSpPr/>
          <p:nvPr/>
        </p:nvSpPr>
        <p:spPr>
          <a:xfrm>
            <a:off x="1947372" y="3209925"/>
            <a:ext cx="776765" cy="7792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الجمع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4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21" grpId="0"/>
      <p:bldP spid="22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4082</TotalTime>
  <Words>579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520</cp:revision>
  <dcterms:created xsi:type="dcterms:W3CDTF">2020-03-03T06:21:53Z</dcterms:created>
  <dcterms:modified xsi:type="dcterms:W3CDTF">2020-07-26T07:39:46Z</dcterms:modified>
</cp:coreProperties>
</file>